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7" r:id="rId3"/>
    <p:sldMasterId id="2147483716" r:id="rId4"/>
    <p:sldMasterId id="2147483728" r:id="rId5"/>
  </p:sldMasterIdLst>
  <p:notesMasterIdLst>
    <p:notesMasterId r:id="rId51"/>
  </p:notesMasterIdLst>
  <p:sldIdLst>
    <p:sldId id="426" r:id="rId6"/>
    <p:sldId id="358" r:id="rId7"/>
    <p:sldId id="360" r:id="rId8"/>
    <p:sldId id="2136" r:id="rId9"/>
    <p:sldId id="387" r:id="rId10"/>
    <p:sldId id="361" r:id="rId11"/>
    <p:sldId id="384" r:id="rId12"/>
    <p:sldId id="382" r:id="rId13"/>
    <p:sldId id="372" r:id="rId14"/>
    <p:sldId id="2132" r:id="rId15"/>
    <p:sldId id="2133" r:id="rId16"/>
    <p:sldId id="370" r:id="rId17"/>
    <p:sldId id="559" r:id="rId18"/>
    <p:sldId id="586" r:id="rId19"/>
    <p:sldId id="487" r:id="rId20"/>
    <p:sldId id="2130" r:id="rId21"/>
    <p:sldId id="378" r:id="rId22"/>
    <p:sldId id="379" r:id="rId23"/>
    <p:sldId id="427" r:id="rId24"/>
    <p:sldId id="2140" r:id="rId25"/>
    <p:sldId id="407" r:id="rId26"/>
    <p:sldId id="2135" r:id="rId27"/>
    <p:sldId id="395" r:id="rId28"/>
    <p:sldId id="409" r:id="rId29"/>
    <p:sldId id="2152" r:id="rId30"/>
    <p:sldId id="2139" r:id="rId31"/>
    <p:sldId id="2137" r:id="rId32"/>
    <p:sldId id="425" r:id="rId33"/>
    <p:sldId id="2143" r:id="rId34"/>
    <p:sldId id="2147" r:id="rId35"/>
    <p:sldId id="390" r:id="rId36"/>
    <p:sldId id="2134" r:id="rId37"/>
    <p:sldId id="2151" r:id="rId38"/>
    <p:sldId id="2150" r:id="rId39"/>
    <p:sldId id="257" r:id="rId40"/>
    <p:sldId id="260" r:id="rId41"/>
    <p:sldId id="423" r:id="rId42"/>
    <p:sldId id="412" r:id="rId43"/>
    <p:sldId id="413" r:id="rId44"/>
    <p:sldId id="2153" r:id="rId45"/>
    <p:sldId id="416" r:id="rId46"/>
    <p:sldId id="589" r:id="rId47"/>
    <p:sldId id="415" r:id="rId48"/>
    <p:sldId id="716" r:id="rId49"/>
    <p:sldId id="4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FF4"/>
    <a:srgbClr val="CFD8E8"/>
    <a:srgbClr val="008000"/>
    <a:srgbClr val="007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998" autoAdjust="0"/>
    <p:restoredTop sz="94660"/>
  </p:normalViewPr>
  <p:slideViewPr>
    <p:cSldViewPr snapToGrid="0">
      <p:cViewPr varScale="1">
        <p:scale>
          <a:sx n="82" d="100"/>
          <a:sy n="82" d="100"/>
        </p:scale>
        <p:origin x="192" y="1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6B8FF-D8AB-4A47-99E4-A5E3ED8A1E14}" type="datetimeFigureOut">
              <a:rPr lang="en-US" smtClean="0"/>
              <a:t>10/1/20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922146-2908-4AE9-AF38-CEA5028480DE}" type="slidenum">
              <a:rPr lang="en-US" smtClean="0"/>
              <a:t>‹#›</a:t>
            </a:fld>
            <a:endParaRPr lang="en-US"/>
          </a:p>
        </p:txBody>
      </p:sp>
    </p:spTree>
    <p:extLst>
      <p:ext uri="{BB962C8B-B14F-4D97-AF65-F5344CB8AC3E}">
        <p14:creationId xmlns:p14="http://schemas.microsoft.com/office/powerpoint/2010/main" val="3639722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4121d05d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84121d05d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99b0f97098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g99b0f97098_0_3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65-E4AC-4BB4-A31B-EEBE38F108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02ED1B-6EDB-4FD7-83D8-44F1B9DA1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54D9CF-7E21-45A8-98A3-59C24237967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0931BCF-5D9B-4CF7-BB96-7FADECC20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0F8118-3D4D-449F-A05A-BC5D492A126B}"/>
              </a:ext>
            </a:extLst>
          </p:cNvPr>
          <p:cNvSpPr>
            <a:spLocks noGrp="1"/>
          </p:cNvSpPr>
          <p:nvPr>
            <p:ph type="sldNum" sz="quarter" idx="12"/>
          </p:nvPr>
        </p:nvSpPr>
        <p:spPr/>
        <p:txBody>
          <a:bodyPr/>
          <a:lstStyle/>
          <a:p>
            <a:fld id="{DD5C06B8-1613-44F6-A6DA-F77D705428DE}" type="slidenum">
              <a:rPr lang="en-US" smtClean="0"/>
              <a:t>‹#›</a:t>
            </a:fld>
            <a:endParaRPr lang="en-US"/>
          </a:p>
        </p:txBody>
      </p:sp>
    </p:spTree>
    <p:extLst>
      <p:ext uri="{BB962C8B-B14F-4D97-AF65-F5344CB8AC3E}">
        <p14:creationId xmlns:p14="http://schemas.microsoft.com/office/powerpoint/2010/main" val="792261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7626-17C4-4A93-8555-2FB26DCFBA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E8A9BA-B0AF-40D9-B465-F6D4EB7325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F55ED-73B3-4C3D-B712-A4C9E556F13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DEB3C1C-DF40-46C9-B248-B74486107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6A4ED-994C-4E87-9298-C2DCA06BF42B}"/>
              </a:ext>
            </a:extLst>
          </p:cNvPr>
          <p:cNvSpPr>
            <a:spLocks noGrp="1"/>
          </p:cNvSpPr>
          <p:nvPr>
            <p:ph type="sldNum" sz="quarter" idx="12"/>
          </p:nvPr>
        </p:nvSpPr>
        <p:spPr/>
        <p:txBody>
          <a:bodyPr/>
          <a:lstStyle/>
          <a:p>
            <a:fld id="{DD5C06B8-1613-44F6-A6DA-F77D705428DE}" type="slidenum">
              <a:rPr lang="en-US" smtClean="0"/>
              <a:t>‹#›</a:t>
            </a:fld>
            <a:endParaRPr lang="en-US"/>
          </a:p>
        </p:txBody>
      </p:sp>
    </p:spTree>
    <p:extLst>
      <p:ext uri="{BB962C8B-B14F-4D97-AF65-F5344CB8AC3E}">
        <p14:creationId xmlns:p14="http://schemas.microsoft.com/office/powerpoint/2010/main" val="46931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A34B9E-7BC1-4C6E-853D-F30F7FC6B7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1E8F80-2E0C-403C-BF31-9783EE199C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9A8C2A-858C-493B-B2A8-F5D6C4F54EA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66EF5A5-9ED6-48F2-AFF7-7D0035514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61C90-EC2B-4DF2-B08F-DCDF57022A98}"/>
              </a:ext>
            </a:extLst>
          </p:cNvPr>
          <p:cNvSpPr>
            <a:spLocks noGrp="1"/>
          </p:cNvSpPr>
          <p:nvPr>
            <p:ph type="sldNum" sz="quarter" idx="12"/>
          </p:nvPr>
        </p:nvSpPr>
        <p:spPr/>
        <p:txBody>
          <a:bodyPr/>
          <a:lstStyle/>
          <a:p>
            <a:fld id="{DD5C06B8-1613-44F6-A6DA-F77D705428DE}" type="slidenum">
              <a:rPr lang="en-US" smtClean="0"/>
              <a:t>‹#›</a:t>
            </a:fld>
            <a:endParaRPr lang="en-US"/>
          </a:p>
        </p:txBody>
      </p:sp>
    </p:spTree>
    <p:extLst>
      <p:ext uri="{BB962C8B-B14F-4D97-AF65-F5344CB8AC3E}">
        <p14:creationId xmlns:p14="http://schemas.microsoft.com/office/powerpoint/2010/main" val="2166863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675895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88618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3493497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1972840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1920933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2908431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3333946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112703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384A3-C4C7-450A-AAB3-03FFD8902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63E361-4CBC-4271-8CCF-0718429B96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425AB7-C381-4FD3-AF8B-5B459446C79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681593D-6A87-439A-AADF-DA4680FF4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87A40-EE1D-4215-976F-F07126185B3A}"/>
              </a:ext>
            </a:extLst>
          </p:cNvPr>
          <p:cNvSpPr>
            <a:spLocks noGrp="1"/>
          </p:cNvSpPr>
          <p:nvPr>
            <p:ph type="sldNum" sz="quarter" idx="12"/>
          </p:nvPr>
        </p:nvSpPr>
        <p:spPr/>
        <p:txBody>
          <a:bodyPr/>
          <a:lstStyle/>
          <a:p>
            <a:fld id="{DD5C06B8-1613-44F6-A6DA-F77D705428DE}" type="slidenum">
              <a:rPr lang="en-US" smtClean="0"/>
              <a:t>‹#›</a:t>
            </a:fld>
            <a:endParaRPr lang="en-US"/>
          </a:p>
        </p:txBody>
      </p:sp>
    </p:spTree>
    <p:extLst>
      <p:ext uri="{BB962C8B-B14F-4D97-AF65-F5344CB8AC3E}">
        <p14:creationId xmlns:p14="http://schemas.microsoft.com/office/powerpoint/2010/main" val="28481621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3978460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128684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2987722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39" indent="0" algn="ctr">
              <a:buNone/>
              <a:defRPr>
                <a:solidFill>
                  <a:schemeClr val="tx1">
                    <a:tint val="75000"/>
                  </a:schemeClr>
                </a:solidFill>
              </a:defRPr>
            </a:lvl2pPr>
            <a:lvl3pPr marL="1219080" indent="0" algn="ctr">
              <a:buNone/>
              <a:defRPr>
                <a:solidFill>
                  <a:schemeClr val="tx1">
                    <a:tint val="75000"/>
                  </a:schemeClr>
                </a:solidFill>
              </a:defRPr>
            </a:lvl3pPr>
            <a:lvl4pPr marL="1828618" indent="0" algn="ctr">
              <a:buNone/>
              <a:defRPr>
                <a:solidFill>
                  <a:schemeClr val="tx1">
                    <a:tint val="75000"/>
                  </a:schemeClr>
                </a:solidFill>
              </a:defRPr>
            </a:lvl4pPr>
            <a:lvl5pPr marL="2438158" indent="0" algn="ctr">
              <a:buNone/>
              <a:defRPr>
                <a:solidFill>
                  <a:schemeClr val="tx1">
                    <a:tint val="75000"/>
                  </a:schemeClr>
                </a:solidFill>
              </a:defRPr>
            </a:lvl5pPr>
            <a:lvl6pPr marL="3047696" indent="0" algn="ctr">
              <a:buNone/>
              <a:defRPr>
                <a:solidFill>
                  <a:schemeClr val="tx1">
                    <a:tint val="75000"/>
                  </a:schemeClr>
                </a:solidFill>
              </a:defRPr>
            </a:lvl6pPr>
            <a:lvl7pPr marL="3657235" indent="0" algn="ctr">
              <a:buNone/>
              <a:defRPr>
                <a:solidFill>
                  <a:schemeClr val="tx1">
                    <a:tint val="75000"/>
                  </a:schemeClr>
                </a:solidFill>
              </a:defRPr>
            </a:lvl7pPr>
            <a:lvl8pPr marL="4266773" indent="0" algn="ctr">
              <a:buNone/>
              <a:defRPr>
                <a:solidFill>
                  <a:schemeClr val="tx1">
                    <a:tint val="75000"/>
                  </a:schemeClr>
                </a:solidFill>
              </a:defRPr>
            </a:lvl8pPr>
            <a:lvl9pPr marL="487631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2109553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6727546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39" indent="0">
              <a:buNone/>
              <a:defRPr sz="2400">
                <a:solidFill>
                  <a:schemeClr val="tx1">
                    <a:tint val="75000"/>
                  </a:schemeClr>
                </a:solidFill>
              </a:defRPr>
            </a:lvl2pPr>
            <a:lvl3pPr marL="1219080" indent="0">
              <a:buNone/>
              <a:defRPr sz="2133">
                <a:solidFill>
                  <a:schemeClr val="tx1">
                    <a:tint val="75000"/>
                  </a:schemeClr>
                </a:solidFill>
              </a:defRPr>
            </a:lvl3pPr>
            <a:lvl4pPr marL="1828618" indent="0">
              <a:buNone/>
              <a:defRPr sz="1867">
                <a:solidFill>
                  <a:schemeClr val="tx1">
                    <a:tint val="75000"/>
                  </a:schemeClr>
                </a:solidFill>
              </a:defRPr>
            </a:lvl4pPr>
            <a:lvl5pPr marL="2438158" indent="0">
              <a:buNone/>
              <a:defRPr sz="1867">
                <a:solidFill>
                  <a:schemeClr val="tx1">
                    <a:tint val="75000"/>
                  </a:schemeClr>
                </a:solidFill>
              </a:defRPr>
            </a:lvl5pPr>
            <a:lvl6pPr marL="3047696" indent="0">
              <a:buNone/>
              <a:defRPr sz="1867">
                <a:solidFill>
                  <a:schemeClr val="tx1">
                    <a:tint val="75000"/>
                  </a:schemeClr>
                </a:solidFill>
              </a:defRPr>
            </a:lvl6pPr>
            <a:lvl7pPr marL="3657235" indent="0">
              <a:buNone/>
              <a:defRPr sz="1867">
                <a:solidFill>
                  <a:schemeClr val="tx1">
                    <a:tint val="75000"/>
                  </a:schemeClr>
                </a:solidFill>
              </a:defRPr>
            </a:lvl7pPr>
            <a:lvl8pPr marL="4266773" indent="0">
              <a:buNone/>
              <a:defRPr sz="1867">
                <a:solidFill>
                  <a:schemeClr val="tx1">
                    <a:tint val="75000"/>
                  </a:schemeClr>
                </a:solidFill>
              </a:defRPr>
            </a:lvl8pPr>
            <a:lvl9pPr marL="4876313"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3889270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4286717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39" indent="0">
              <a:buNone/>
              <a:defRPr sz="2667" b="1"/>
            </a:lvl2pPr>
            <a:lvl3pPr marL="1219080" indent="0">
              <a:buNone/>
              <a:defRPr sz="2400" b="1"/>
            </a:lvl3pPr>
            <a:lvl4pPr marL="1828618" indent="0">
              <a:buNone/>
              <a:defRPr sz="2133" b="1"/>
            </a:lvl4pPr>
            <a:lvl5pPr marL="2438158" indent="0">
              <a:buNone/>
              <a:defRPr sz="2133" b="1"/>
            </a:lvl5pPr>
            <a:lvl6pPr marL="3047696" indent="0">
              <a:buNone/>
              <a:defRPr sz="2133" b="1"/>
            </a:lvl6pPr>
            <a:lvl7pPr marL="3657235" indent="0">
              <a:buNone/>
              <a:defRPr sz="2133" b="1"/>
            </a:lvl7pPr>
            <a:lvl8pPr marL="4266773" indent="0">
              <a:buNone/>
              <a:defRPr sz="2133" b="1"/>
            </a:lvl8pPr>
            <a:lvl9pPr marL="4876313"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3200" b="1"/>
            </a:lvl1pPr>
            <a:lvl2pPr marL="609539" indent="0">
              <a:buNone/>
              <a:defRPr sz="2667" b="1"/>
            </a:lvl2pPr>
            <a:lvl3pPr marL="1219080" indent="0">
              <a:buNone/>
              <a:defRPr sz="2400" b="1"/>
            </a:lvl3pPr>
            <a:lvl4pPr marL="1828618" indent="0">
              <a:buNone/>
              <a:defRPr sz="2133" b="1"/>
            </a:lvl4pPr>
            <a:lvl5pPr marL="2438158" indent="0">
              <a:buNone/>
              <a:defRPr sz="2133" b="1"/>
            </a:lvl5pPr>
            <a:lvl6pPr marL="3047696" indent="0">
              <a:buNone/>
              <a:defRPr sz="2133" b="1"/>
            </a:lvl6pPr>
            <a:lvl7pPr marL="3657235" indent="0">
              <a:buNone/>
              <a:defRPr sz="2133" b="1"/>
            </a:lvl7pPr>
            <a:lvl8pPr marL="4266773" indent="0">
              <a:buNone/>
              <a:defRPr sz="2133" b="1"/>
            </a:lvl8pPr>
            <a:lvl9pPr marL="4876313"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1334359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1194773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197264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9ABDC-8B08-41D6-9551-972EB9F37A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E40999-8A2D-4703-BEC3-1C6D17FC74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BD3DBF-2B04-4673-B110-8BAF39418B9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4FC7457-B60D-4EC4-8233-9B8E75D11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1ACBB-0450-49A4-828E-544CD29F1941}"/>
              </a:ext>
            </a:extLst>
          </p:cNvPr>
          <p:cNvSpPr>
            <a:spLocks noGrp="1"/>
          </p:cNvSpPr>
          <p:nvPr>
            <p:ph type="sldNum" sz="quarter" idx="12"/>
          </p:nvPr>
        </p:nvSpPr>
        <p:spPr/>
        <p:txBody>
          <a:bodyPr/>
          <a:lstStyle/>
          <a:p>
            <a:fld id="{DD5C06B8-1613-44F6-A6DA-F77D705428DE}" type="slidenum">
              <a:rPr lang="en-US" smtClean="0"/>
              <a:t>‹#›</a:t>
            </a:fld>
            <a:endParaRPr lang="en-US"/>
          </a:p>
        </p:txBody>
      </p:sp>
    </p:spTree>
    <p:extLst>
      <p:ext uri="{BB962C8B-B14F-4D97-AF65-F5344CB8AC3E}">
        <p14:creationId xmlns:p14="http://schemas.microsoft.com/office/powerpoint/2010/main" val="3430452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539" indent="0">
              <a:buNone/>
              <a:defRPr sz="1600"/>
            </a:lvl2pPr>
            <a:lvl3pPr marL="1219080" indent="0">
              <a:buNone/>
              <a:defRPr sz="1333"/>
            </a:lvl3pPr>
            <a:lvl4pPr marL="1828618" indent="0">
              <a:buNone/>
              <a:defRPr sz="1200"/>
            </a:lvl4pPr>
            <a:lvl5pPr marL="2438158" indent="0">
              <a:buNone/>
              <a:defRPr sz="1200"/>
            </a:lvl5pPr>
            <a:lvl6pPr marL="3047696" indent="0">
              <a:buNone/>
              <a:defRPr sz="1200"/>
            </a:lvl6pPr>
            <a:lvl7pPr marL="3657235" indent="0">
              <a:buNone/>
              <a:defRPr sz="1200"/>
            </a:lvl7pPr>
            <a:lvl8pPr marL="4266773" indent="0">
              <a:buNone/>
              <a:defRPr sz="1200"/>
            </a:lvl8pPr>
            <a:lvl9pPr marL="487631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3942215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39" indent="0">
              <a:buNone/>
              <a:defRPr sz="3733"/>
            </a:lvl2pPr>
            <a:lvl3pPr marL="1219080" indent="0">
              <a:buNone/>
              <a:defRPr sz="3200"/>
            </a:lvl3pPr>
            <a:lvl4pPr marL="1828618" indent="0">
              <a:buNone/>
              <a:defRPr sz="2667"/>
            </a:lvl4pPr>
            <a:lvl5pPr marL="2438158" indent="0">
              <a:buNone/>
              <a:defRPr sz="2667"/>
            </a:lvl5pPr>
            <a:lvl6pPr marL="3047696" indent="0">
              <a:buNone/>
              <a:defRPr sz="2667"/>
            </a:lvl6pPr>
            <a:lvl7pPr marL="3657235" indent="0">
              <a:buNone/>
              <a:defRPr sz="2667"/>
            </a:lvl7pPr>
            <a:lvl8pPr marL="4266773" indent="0">
              <a:buNone/>
              <a:defRPr sz="2667"/>
            </a:lvl8pPr>
            <a:lvl9pPr marL="4876313" indent="0">
              <a:buNone/>
              <a:defRPr sz="2667"/>
            </a:lvl9pPr>
          </a:lstStyle>
          <a:p>
            <a:endParaRPr lang="en-US"/>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867"/>
            </a:lvl1pPr>
            <a:lvl2pPr marL="609539" indent="0">
              <a:buNone/>
              <a:defRPr sz="1600"/>
            </a:lvl2pPr>
            <a:lvl3pPr marL="1219080" indent="0">
              <a:buNone/>
              <a:defRPr sz="1333"/>
            </a:lvl3pPr>
            <a:lvl4pPr marL="1828618" indent="0">
              <a:buNone/>
              <a:defRPr sz="1200"/>
            </a:lvl4pPr>
            <a:lvl5pPr marL="2438158" indent="0">
              <a:buNone/>
              <a:defRPr sz="1200"/>
            </a:lvl5pPr>
            <a:lvl6pPr marL="3047696" indent="0">
              <a:buNone/>
              <a:defRPr sz="1200"/>
            </a:lvl6pPr>
            <a:lvl7pPr marL="3657235" indent="0">
              <a:buNone/>
              <a:defRPr sz="1200"/>
            </a:lvl7pPr>
            <a:lvl8pPr marL="4266773" indent="0">
              <a:buNone/>
              <a:defRPr sz="1200"/>
            </a:lvl8pPr>
            <a:lvl9pPr marL="487631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1410904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3917851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4423BE-BAF9-5447-BAF7-CF3FF8308402}" type="slidenum">
              <a:rPr lang="en-US" smtClean="0"/>
              <a:t>‹#›</a:t>
            </a:fld>
            <a:endParaRPr lang="en-US"/>
          </a:p>
        </p:txBody>
      </p:sp>
    </p:spTree>
    <p:extLst>
      <p:ext uri="{BB962C8B-B14F-4D97-AF65-F5344CB8AC3E}">
        <p14:creationId xmlns:p14="http://schemas.microsoft.com/office/powerpoint/2010/main" val="749703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062270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991393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7592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57025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53422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880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F152-4CF2-4146-AC6E-BF272E3092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B16B4-0155-4630-9E9B-D576E47EEF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2D143A-F145-4F04-BCC7-0C3BE9A39E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986B0A-6BD1-40AD-8A45-8D076DD86AD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A340AB8-F35D-4FBA-9BCA-28F63206DE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45780-8B4C-422A-BA93-68861960F4E4}"/>
              </a:ext>
            </a:extLst>
          </p:cNvPr>
          <p:cNvSpPr>
            <a:spLocks noGrp="1"/>
          </p:cNvSpPr>
          <p:nvPr>
            <p:ph type="sldNum" sz="quarter" idx="12"/>
          </p:nvPr>
        </p:nvSpPr>
        <p:spPr/>
        <p:txBody>
          <a:bodyPr/>
          <a:lstStyle/>
          <a:p>
            <a:fld id="{DD5C06B8-1613-44F6-A6DA-F77D705428DE}" type="slidenum">
              <a:rPr lang="en-US" smtClean="0"/>
              <a:t>‹#›</a:t>
            </a:fld>
            <a:endParaRPr lang="en-US"/>
          </a:p>
        </p:txBody>
      </p:sp>
    </p:spTree>
    <p:extLst>
      <p:ext uri="{BB962C8B-B14F-4D97-AF65-F5344CB8AC3E}">
        <p14:creationId xmlns:p14="http://schemas.microsoft.com/office/powerpoint/2010/main" val="4574956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886147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131187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6928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273025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007879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2133"/>
              </a:spcBef>
              <a:spcAft>
                <a:spcPts val="0"/>
              </a:spcAft>
              <a:buSzPts val="1400"/>
              <a:buChar char="○"/>
              <a:defRPr/>
            </a:lvl2pPr>
            <a:lvl3pPr marL="1828754" lvl="2" indent="-423323" algn="l">
              <a:lnSpc>
                <a:spcPct val="115000"/>
              </a:lnSpc>
              <a:spcBef>
                <a:spcPts val="2133"/>
              </a:spcBef>
              <a:spcAft>
                <a:spcPts val="0"/>
              </a:spcAft>
              <a:buSzPts val="1400"/>
              <a:buChar char="■"/>
              <a:defRPr/>
            </a:lvl3pPr>
            <a:lvl4pPr marL="2438339" lvl="3" indent="-423323" algn="l">
              <a:lnSpc>
                <a:spcPct val="115000"/>
              </a:lnSpc>
              <a:spcBef>
                <a:spcPts val="2133"/>
              </a:spcBef>
              <a:spcAft>
                <a:spcPts val="0"/>
              </a:spcAft>
              <a:buSzPts val="1400"/>
              <a:buChar char="●"/>
              <a:defRPr/>
            </a:lvl4pPr>
            <a:lvl5pPr marL="3047924" lvl="4" indent="-423323" algn="l">
              <a:lnSpc>
                <a:spcPct val="115000"/>
              </a:lnSpc>
              <a:spcBef>
                <a:spcPts val="2133"/>
              </a:spcBef>
              <a:spcAft>
                <a:spcPts val="0"/>
              </a:spcAft>
              <a:buSzPts val="1400"/>
              <a:buChar char="○"/>
              <a:defRPr/>
            </a:lvl5pPr>
            <a:lvl6pPr marL="3657509" lvl="5" indent="-423323" algn="l">
              <a:lnSpc>
                <a:spcPct val="115000"/>
              </a:lnSpc>
              <a:spcBef>
                <a:spcPts val="2133"/>
              </a:spcBef>
              <a:spcAft>
                <a:spcPts val="0"/>
              </a:spcAft>
              <a:buSzPts val="1400"/>
              <a:buChar char="■"/>
              <a:defRPr/>
            </a:lvl6pPr>
            <a:lvl7pPr marL="4267093" lvl="6" indent="-423323" algn="l">
              <a:lnSpc>
                <a:spcPct val="115000"/>
              </a:lnSpc>
              <a:spcBef>
                <a:spcPts val="2133"/>
              </a:spcBef>
              <a:spcAft>
                <a:spcPts val="0"/>
              </a:spcAft>
              <a:buSzPts val="1400"/>
              <a:buChar char="●"/>
              <a:defRPr/>
            </a:lvl7pPr>
            <a:lvl8pPr marL="4876678" lvl="7" indent="-423323" algn="l">
              <a:lnSpc>
                <a:spcPct val="115000"/>
              </a:lnSpc>
              <a:spcBef>
                <a:spcPts val="2133"/>
              </a:spcBef>
              <a:spcAft>
                <a:spcPts val="0"/>
              </a:spcAft>
              <a:buSzPts val="1400"/>
              <a:buChar char="○"/>
              <a:defRPr/>
            </a:lvl8pPr>
            <a:lvl9pPr marL="5486263" lvl="8" indent="-423323" algn="l">
              <a:lnSpc>
                <a:spcPct val="115000"/>
              </a:lnSpc>
              <a:spcBef>
                <a:spcPts val="2133"/>
              </a:spcBef>
              <a:spcAft>
                <a:spcPts val="2133"/>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3935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endParaRPr/>
          </a:p>
        </p:txBody>
      </p:sp>
      <p:sp>
        <p:nvSpPr>
          <p:cNvPr id="19" name="Google Shape;19;p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93588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832315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81672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2133"/>
              </a:spcBef>
              <a:spcAft>
                <a:spcPts val="0"/>
              </a:spcAft>
              <a:buSzPts val="1200"/>
              <a:buChar char="○"/>
              <a:defRPr sz="1600"/>
            </a:lvl2pPr>
            <a:lvl3pPr marL="1828754" lvl="2" indent="-406390" algn="l">
              <a:lnSpc>
                <a:spcPct val="115000"/>
              </a:lnSpc>
              <a:spcBef>
                <a:spcPts val="2133"/>
              </a:spcBef>
              <a:spcAft>
                <a:spcPts val="0"/>
              </a:spcAft>
              <a:buSzPts val="1200"/>
              <a:buChar char="■"/>
              <a:defRPr sz="1600"/>
            </a:lvl3pPr>
            <a:lvl4pPr marL="2438339" lvl="3" indent="-406390" algn="l">
              <a:lnSpc>
                <a:spcPct val="115000"/>
              </a:lnSpc>
              <a:spcBef>
                <a:spcPts val="2133"/>
              </a:spcBef>
              <a:spcAft>
                <a:spcPts val="0"/>
              </a:spcAft>
              <a:buSzPts val="1200"/>
              <a:buChar char="●"/>
              <a:defRPr sz="1600"/>
            </a:lvl4pPr>
            <a:lvl5pPr marL="3047924" lvl="4" indent="-406390" algn="l">
              <a:lnSpc>
                <a:spcPct val="115000"/>
              </a:lnSpc>
              <a:spcBef>
                <a:spcPts val="2133"/>
              </a:spcBef>
              <a:spcAft>
                <a:spcPts val="0"/>
              </a:spcAft>
              <a:buSzPts val="1200"/>
              <a:buChar char="○"/>
              <a:defRPr sz="1600"/>
            </a:lvl5pPr>
            <a:lvl6pPr marL="3657509" lvl="5" indent="-406390" algn="l">
              <a:lnSpc>
                <a:spcPct val="115000"/>
              </a:lnSpc>
              <a:spcBef>
                <a:spcPts val="2133"/>
              </a:spcBef>
              <a:spcAft>
                <a:spcPts val="0"/>
              </a:spcAft>
              <a:buSzPts val="1200"/>
              <a:buChar char="■"/>
              <a:defRPr sz="1600"/>
            </a:lvl6pPr>
            <a:lvl7pPr marL="4267093" lvl="6" indent="-406390" algn="l">
              <a:lnSpc>
                <a:spcPct val="115000"/>
              </a:lnSpc>
              <a:spcBef>
                <a:spcPts val="2133"/>
              </a:spcBef>
              <a:spcAft>
                <a:spcPts val="0"/>
              </a:spcAft>
              <a:buSzPts val="1200"/>
              <a:buChar char="●"/>
              <a:defRPr sz="1600"/>
            </a:lvl7pPr>
            <a:lvl8pPr marL="4876678" lvl="7" indent="-406390" algn="l">
              <a:lnSpc>
                <a:spcPct val="115000"/>
              </a:lnSpc>
              <a:spcBef>
                <a:spcPts val="2133"/>
              </a:spcBef>
              <a:spcAft>
                <a:spcPts val="0"/>
              </a:spcAft>
              <a:buSzPts val="1200"/>
              <a:buChar char="○"/>
              <a:defRPr sz="1600"/>
            </a:lvl8pPr>
            <a:lvl9pPr marL="5486263" lvl="8" indent="-406390" algn="l">
              <a:lnSpc>
                <a:spcPct val="115000"/>
              </a:lnSpc>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125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806CF-2E2C-4802-A2E8-2C120575EB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01CCE4-D92C-47D3-9E75-62A646E31F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507D95-1519-48C0-BE21-EE6FCE1902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5A15A9-4D35-4417-A9E3-99F1E2A1B3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83788-0EB9-4DAD-B219-89F1EC1B59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B27FDC-0BD1-4AC8-9C16-E89420B04AC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160F4BB-8D98-480E-9645-3677721DF7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1F8F85-2ED4-4C42-B6B0-4F3C238CE413}"/>
              </a:ext>
            </a:extLst>
          </p:cNvPr>
          <p:cNvSpPr>
            <a:spLocks noGrp="1"/>
          </p:cNvSpPr>
          <p:nvPr>
            <p:ph type="sldNum" sz="quarter" idx="12"/>
          </p:nvPr>
        </p:nvSpPr>
        <p:spPr/>
        <p:txBody>
          <a:bodyPr/>
          <a:lstStyle/>
          <a:p>
            <a:fld id="{DD5C06B8-1613-44F6-A6DA-F77D705428DE}" type="slidenum">
              <a:rPr lang="en-US" smtClean="0"/>
              <a:t>‹#›</a:t>
            </a:fld>
            <a:endParaRPr lang="en-US"/>
          </a:p>
        </p:txBody>
      </p:sp>
    </p:spTree>
    <p:extLst>
      <p:ext uri="{BB962C8B-B14F-4D97-AF65-F5344CB8AC3E}">
        <p14:creationId xmlns:p14="http://schemas.microsoft.com/office/powerpoint/2010/main" val="25032038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778984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33"/>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Autofit/>
          </a:bodyPr>
          <a:lstStyle>
            <a:lvl1pPr marL="609585" lvl="0" indent="-457189" algn="l">
              <a:lnSpc>
                <a:spcPct val="115000"/>
              </a:lnSpc>
              <a:spcBef>
                <a:spcPts val="0"/>
              </a:spcBef>
              <a:spcAft>
                <a:spcPts val="0"/>
              </a:spcAft>
              <a:buClr>
                <a:schemeClr val="dk1"/>
              </a:buClr>
              <a:buSzPts val="1800"/>
              <a:buChar char="●"/>
              <a:defRPr>
                <a:solidFill>
                  <a:schemeClr val="dk1"/>
                </a:solidFill>
              </a:defRPr>
            </a:lvl1pPr>
            <a:lvl2pPr marL="1219170" lvl="1" indent="-423323" algn="l">
              <a:lnSpc>
                <a:spcPct val="115000"/>
              </a:lnSpc>
              <a:spcBef>
                <a:spcPts val="2133"/>
              </a:spcBef>
              <a:spcAft>
                <a:spcPts val="0"/>
              </a:spcAft>
              <a:buClr>
                <a:schemeClr val="dk1"/>
              </a:buClr>
              <a:buSzPts val="1400"/>
              <a:buChar char="○"/>
              <a:defRPr>
                <a:solidFill>
                  <a:schemeClr val="dk1"/>
                </a:solidFill>
              </a:defRPr>
            </a:lvl2pPr>
            <a:lvl3pPr marL="1828754" lvl="2" indent="-423323" algn="l">
              <a:lnSpc>
                <a:spcPct val="115000"/>
              </a:lnSpc>
              <a:spcBef>
                <a:spcPts val="2133"/>
              </a:spcBef>
              <a:spcAft>
                <a:spcPts val="0"/>
              </a:spcAft>
              <a:buClr>
                <a:schemeClr val="dk1"/>
              </a:buClr>
              <a:buSzPts val="1400"/>
              <a:buChar char="■"/>
              <a:defRPr>
                <a:solidFill>
                  <a:schemeClr val="dk1"/>
                </a:solidFill>
              </a:defRPr>
            </a:lvl3pPr>
            <a:lvl4pPr marL="2438339" lvl="3" indent="-423323" algn="l">
              <a:lnSpc>
                <a:spcPct val="115000"/>
              </a:lnSpc>
              <a:spcBef>
                <a:spcPts val="2133"/>
              </a:spcBef>
              <a:spcAft>
                <a:spcPts val="0"/>
              </a:spcAft>
              <a:buClr>
                <a:schemeClr val="dk1"/>
              </a:buClr>
              <a:buSzPts val="1400"/>
              <a:buChar char="●"/>
              <a:defRPr>
                <a:solidFill>
                  <a:schemeClr val="dk1"/>
                </a:solidFill>
              </a:defRPr>
            </a:lvl4pPr>
            <a:lvl5pPr marL="3047924" lvl="4" indent="-423323" algn="l">
              <a:lnSpc>
                <a:spcPct val="115000"/>
              </a:lnSpc>
              <a:spcBef>
                <a:spcPts val="2133"/>
              </a:spcBef>
              <a:spcAft>
                <a:spcPts val="0"/>
              </a:spcAft>
              <a:buClr>
                <a:schemeClr val="dk1"/>
              </a:buClr>
              <a:buSzPts val="1400"/>
              <a:buChar char="○"/>
              <a:defRPr>
                <a:solidFill>
                  <a:schemeClr val="dk1"/>
                </a:solidFill>
              </a:defRPr>
            </a:lvl5pPr>
            <a:lvl6pPr marL="3657509" lvl="5" indent="-423323" algn="l">
              <a:lnSpc>
                <a:spcPct val="115000"/>
              </a:lnSpc>
              <a:spcBef>
                <a:spcPts val="2133"/>
              </a:spcBef>
              <a:spcAft>
                <a:spcPts val="0"/>
              </a:spcAft>
              <a:buClr>
                <a:schemeClr val="dk1"/>
              </a:buClr>
              <a:buSzPts val="1400"/>
              <a:buChar char="■"/>
              <a:defRPr>
                <a:solidFill>
                  <a:schemeClr val="dk1"/>
                </a:solidFill>
              </a:defRPr>
            </a:lvl6pPr>
            <a:lvl7pPr marL="4267093" lvl="6" indent="-423323" algn="l">
              <a:lnSpc>
                <a:spcPct val="115000"/>
              </a:lnSpc>
              <a:spcBef>
                <a:spcPts val="2133"/>
              </a:spcBef>
              <a:spcAft>
                <a:spcPts val="0"/>
              </a:spcAft>
              <a:buClr>
                <a:schemeClr val="dk1"/>
              </a:buClr>
              <a:buSzPts val="1400"/>
              <a:buChar char="●"/>
              <a:defRPr>
                <a:solidFill>
                  <a:schemeClr val="dk1"/>
                </a:solidFill>
              </a:defRPr>
            </a:lvl7pPr>
            <a:lvl8pPr marL="4876678" lvl="7" indent="-423323" algn="l">
              <a:lnSpc>
                <a:spcPct val="115000"/>
              </a:lnSpc>
              <a:spcBef>
                <a:spcPts val="2133"/>
              </a:spcBef>
              <a:spcAft>
                <a:spcPts val="0"/>
              </a:spcAft>
              <a:buClr>
                <a:schemeClr val="dk1"/>
              </a:buClr>
              <a:buSzPts val="1400"/>
              <a:buChar char="○"/>
              <a:defRPr>
                <a:solidFill>
                  <a:schemeClr val="dk1"/>
                </a:solidFill>
              </a:defRPr>
            </a:lvl8pPr>
            <a:lvl9pPr marL="5486263" lvl="8" indent="-423323" algn="l">
              <a:lnSpc>
                <a:spcPct val="115000"/>
              </a:lnSpc>
              <a:spcBef>
                <a:spcPts val="2133"/>
              </a:spcBef>
              <a:spcAft>
                <a:spcPts val="2133"/>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20842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679044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2133"/>
              </a:spcBef>
              <a:spcAft>
                <a:spcPts val="0"/>
              </a:spcAft>
              <a:buSzPts val="1400"/>
              <a:buChar char="○"/>
              <a:defRPr/>
            </a:lvl2pPr>
            <a:lvl3pPr marL="1828754" lvl="2" indent="-423323" algn="ctr">
              <a:lnSpc>
                <a:spcPct val="115000"/>
              </a:lnSpc>
              <a:spcBef>
                <a:spcPts val="2133"/>
              </a:spcBef>
              <a:spcAft>
                <a:spcPts val="0"/>
              </a:spcAft>
              <a:buSzPts val="1400"/>
              <a:buChar char="■"/>
              <a:defRPr/>
            </a:lvl3pPr>
            <a:lvl4pPr marL="2438339" lvl="3" indent="-423323" algn="ctr">
              <a:lnSpc>
                <a:spcPct val="115000"/>
              </a:lnSpc>
              <a:spcBef>
                <a:spcPts val="2133"/>
              </a:spcBef>
              <a:spcAft>
                <a:spcPts val="0"/>
              </a:spcAft>
              <a:buSzPts val="1400"/>
              <a:buChar char="●"/>
              <a:defRPr/>
            </a:lvl4pPr>
            <a:lvl5pPr marL="3047924" lvl="4" indent="-423323" algn="ctr">
              <a:lnSpc>
                <a:spcPct val="115000"/>
              </a:lnSpc>
              <a:spcBef>
                <a:spcPts val="2133"/>
              </a:spcBef>
              <a:spcAft>
                <a:spcPts val="0"/>
              </a:spcAft>
              <a:buSzPts val="1400"/>
              <a:buChar char="○"/>
              <a:defRPr/>
            </a:lvl5pPr>
            <a:lvl6pPr marL="3657509" lvl="5" indent="-423323" algn="ctr">
              <a:lnSpc>
                <a:spcPct val="115000"/>
              </a:lnSpc>
              <a:spcBef>
                <a:spcPts val="2133"/>
              </a:spcBef>
              <a:spcAft>
                <a:spcPts val="0"/>
              </a:spcAft>
              <a:buSzPts val="1400"/>
              <a:buChar char="■"/>
              <a:defRPr/>
            </a:lvl6pPr>
            <a:lvl7pPr marL="4267093" lvl="6" indent="-423323" algn="ctr">
              <a:lnSpc>
                <a:spcPct val="115000"/>
              </a:lnSpc>
              <a:spcBef>
                <a:spcPts val="2133"/>
              </a:spcBef>
              <a:spcAft>
                <a:spcPts val="0"/>
              </a:spcAft>
              <a:buSzPts val="1400"/>
              <a:buChar char="●"/>
              <a:defRPr/>
            </a:lvl7pPr>
            <a:lvl8pPr marL="4876678" lvl="7" indent="-423323" algn="ctr">
              <a:lnSpc>
                <a:spcPct val="115000"/>
              </a:lnSpc>
              <a:spcBef>
                <a:spcPts val="2133"/>
              </a:spcBef>
              <a:spcAft>
                <a:spcPts val="0"/>
              </a:spcAft>
              <a:buSzPts val="1400"/>
              <a:buChar char="○"/>
              <a:defRPr/>
            </a:lvl8pPr>
            <a:lvl9pPr marL="5486263" lvl="8" indent="-423323" algn="ctr">
              <a:lnSpc>
                <a:spcPct val="115000"/>
              </a:lnSpc>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51430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17747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23246-E8EA-40E5-90EF-89809772BB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203B06-25F3-4F9E-9359-B5114D320A6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297A2E50-FB3A-4358-A2DB-45897F65DE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A5A234-739F-4E19-BBCD-D49700B2813D}"/>
              </a:ext>
            </a:extLst>
          </p:cNvPr>
          <p:cNvSpPr>
            <a:spLocks noGrp="1"/>
          </p:cNvSpPr>
          <p:nvPr>
            <p:ph type="sldNum" sz="quarter" idx="12"/>
          </p:nvPr>
        </p:nvSpPr>
        <p:spPr/>
        <p:txBody>
          <a:bodyPr/>
          <a:lstStyle/>
          <a:p>
            <a:fld id="{DD5C06B8-1613-44F6-A6DA-F77D705428DE}" type="slidenum">
              <a:rPr lang="en-US" smtClean="0"/>
              <a:t>‹#›</a:t>
            </a:fld>
            <a:endParaRPr lang="en-US"/>
          </a:p>
        </p:txBody>
      </p:sp>
    </p:spTree>
    <p:extLst>
      <p:ext uri="{BB962C8B-B14F-4D97-AF65-F5344CB8AC3E}">
        <p14:creationId xmlns:p14="http://schemas.microsoft.com/office/powerpoint/2010/main" val="236959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9859EB-4632-4128-85DA-5E144FD2AA8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7FA334B-0351-4AEE-91DC-A5465B6C8D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E40017-CB3E-424E-9D3F-B4D922483C4A}"/>
              </a:ext>
            </a:extLst>
          </p:cNvPr>
          <p:cNvSpPr>
            <a:spLocks noGrp="1"/>
          </p:cNvSpPr>
          <p:nvPr>
            <p:ph type="sldNum" sz="quarter" idx="12"/>
          </p:nvPr>
        </p:nvSpPr>
        <p:spPr/>
        <p:txBody>
          <a:bodyPr/>
          <a:lstStyle/>
          <a:p>
            <a:fld id="{DD5C06B8-1613-44F6-A6DA-F77D705428DE}" type="slidenum">
              <a:rPr lang="en-US" smtClean="0"/>
              <a:t>‹#›</a:t>
            </a:fld>
            <a:endParaRPr lang="en-US"/>
          </a:p>
        </p:txBody>
      </p:sp>
    </p:spTree>
    <p:extLst>
      <p:ext uri="{BB962C8B-B14F-4D97-AF65-F5344CB8AC3E}">
        <p14:creationId xmlns:p14="http://schemas.microsoft.com/office/powerpoint/2010/main" val="4150561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7A2ED-40FB-482A-BB3A-7BD6F7D539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7F96E5-A9D7-4051-A9CC-C02D270445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998D01-DDB1-4829-B58D-05A36131C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0A362F-D503-472D-8DF7-1163C01C707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112BF49-0F10-4893-B909-7AB2CE5C6F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1395B-60E4-4E3B-8429-7C38EB9EA564}"/>
              </a:ext>
            </a:extLst>
          </p:cNvPr>
          <p:cNvSpPr>
            <a:spLocks noGrp="1"/>
          </p:cNvSpPr>
          <p:nvPr>
            <p:ph type="sldNum" sz="quarter" idx="12"/>
          </p:nvPr>
        </p:nvSpPr>
        <p:spPr/>
        <p:txBody>
          <a:bodyPr/>
          <a:lstStyle/>
          <a:p>
            <a:fld id="{DD5C06B8-1613-44F6-A6DA-F77D705428DE}" type="slidenum">
              <a:rPr lang="en-US" smtClean="0"/>
              <a:t>‹#›</a:t>
            </a:fld>
            <a:endParaRPr lang="en-US"/>
          </a:p>
        </p:txBody>
      </p:sp>
    </p:spTree>
    <p:extLst>
      <p:ext uri="{BB962C8B-B14F-4D97-AF65-F5344CB8AC3E}">
        <p14:creationId xmlns:p14="http://schemas.microsoft.com/office/powerpoint/2010/main" val="260984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43D72-F75B-434B-8D73-6DAD3B1E6E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AFF187-4624-4ECB-A036-2D106F509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364A1B-115A-407A-9B89-1B25CE47CE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4FBED3-F374-4826-8139-5ABEBDC24D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A0B8B0E-338C-4FB6-A3BA-C76F6B76B6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13B3A-F0E1-463E-A174-DA52646E8378}"/>
              </a:ext>
            </a:extLst>
          </p:cNvPr>
          <p:cNvSpPr>
            <a:spLocks noGrp="1"/>
          </p:cNvSpPr>
          <p:nvPr>
            <p:ph type="sldNum" sz="quarter" idx="12"/>
          </p:nvPr>
        </p:nvSpPr>
        <p:spPr/>
        <p:txBody>
          <a:bodyPr/>
          <a:lstStyle/>
          <a:p>
            <a:fld id="{DD5C06B8-1613-44F6-A6DA-F77D705428DE}" type="slidenum">
              <a:rPr lang="en-US" smtClean="0"/>
              <a:t>‹#›</a:t>
            </a:fld>
            <a:endParaRPr lang="en-US"/>
          </a:p>
        </p:txBody>
      </p:sp>
    </p:spTree>
    <p:extLst>
      <p:ext uri="{BB962C8B-B14F-4D97-AF65-F5344CB8AC3E}">
        <p14:creationId xmlns:p14="http://schemas.microsoft.com/office/powerpoint/2010/main" val="358849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7C7502-6C81-4E13-93D4-F5C5DD7300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FE536-1E04-4FB3-94E1-7F058117BA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75E6B-EE67-43DC-AC60-9860EF4933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39B4170-35E3-4CCC-B8F1-26010D16F6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A3788C-EDEF-49B1-9706-B49AE0F578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C06B8-1613-44F6-A6DA-F77D705428DE}" type="slidenum">
              <a:rPr lang="en-US" smtClean="0"/>
              <a:t>‹#›</a:t>
            </a:fld>
            <a:endParaRPr lang="en-US"/>
          </a:p>
        </p:txBody>
      </p:sp>
    </p:spTree>
    <p:extLst>
      <p:ext uri="{BB962C8B-B14F-4D97-AF65-F5344CB8AC3E}">
        <p14:creationId xmlns:p14="http://schemas.microsoft.com/office/powerpoint/2010/main" val="1910939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64423BE-BAF9-5447-BAF7-CF3FF8308402}" type="slidenum">
              <a:rPr lang="en-US" smtClean="0"/>
              <a:t>‹#›</a:t>
            </a:fld>
            <a:endParaRPr lang="en-US"/>
          </a:p>
        </p:txBody>
      </p:sp>
    </p:spTree>
    <p:extLst>
      <p:ext uri="{BB962C8B-B14F-4D97-AF65-F5344CB8AC3E}">
        <p14:creationId xmlns:p14="http://schemas.microsoft.com/office/powerpoint/2010/main" val="30261304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4" tIns="45717" rIns="91434" bIns="45717"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34" tIns="45717" rIns="91434"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34" tIns="45717" rIns="91434" bIns="45717"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34" tIns="45717" rIns="91434" bIns="45717"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34" tIns="45717" rIns="91434" bIns="45717" rtlCol="0" anchor="ctr"/>
          <a:lstStyle>
            <a:lvl1pPr algn="r">
              <a:defRPr sz="1600">
                <a:solidFill>
                  <a:schemeClr val="tx1">
                    <a:tint val="75000"/>
                  </a:schemeClr>
                </a:solidFill>
              </a:defRPr>
            </a:lvl1pPr>
          </a:lstStyle>
          <a:p>
            <a:fld id="{364423BE-BAF9-5447-BAF7-CF3FF8308402}" type="slidenum">
              <a:rPr lang="en-US" smtClean="0"/>
              <a:t>‹#›</a:t>
            </a:fld>
            <a:endParaRPr lang="en-US"/>
          </a:p>
        </p:txBody>
      </p:sp>
    </p:spTree>
    <p:extLst>
      <p:ext uri="{BB962C8B-B14F-4D97-AF65-F5344CB8AC3E}">
        <p14:creationId xmlns:p14="http://schemas.microsoft.com/office/powerpoint/2010/main" val="192048164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ctr" defTabSz="609539" rtl="0" eaLnBrk="1" latinLnBrk="0" hangingPunct="1">
        <a:spcBef>
          <a:spcPct val="0"/>
        </a:spcBef>
        <a:buNone/>
        <a:defRPr sz="5867" kern="1200">
          <a:solidFill>
            <a:schemeClr val="tx1"/>
          </a:solidFill>
          <a:latin typeface="+mj-lt"/>
          <a:ea typeface="+mj-ea"/>
          <a:cs typeface="+mj-cs"/>
        </a:defRPr>
      </a:lvl1pPr>
    </p:titleStyle>
    <p:bodyStyle>
      <a:lvl1pPr marL="457155" indent="-457155" algn="l" defTabSz="609539" rtl="0" eaLnBrk="1" latinLnBrk="0" hangingPunct="1">
        <a:spcBef>
          <a:spcPct val="20000"/>
        </a:spcBef>
        <a:buFont typeface="Arial"/>
        <a:buChar char="•"/>
        <a:defRPr sz="4267" kern="1200">
          <a:solidFill>
            <a:schemeClr val="tx1"/>
          </a:solidFill>
          <a:latin typeface="+mn-lt"/>
          <a:ea typeface="+mn-ea"/>
          <a:cs typeface="+mn-cs"/>
        </a:defRPr>
      </a:lvl1pPr>
      <a:lvl2pPr marL="990502" indent="-380962" algn="l" defTabSz="609539" rtl="0" eaLnBrk="1" latinLnBrk="0" hangingPunct="1">
        <a:spcBef>
          <a:spcPct val="20000"/>
        </a:spcBef>
        <a:buFont typeface="Arial"/>
        <a:buChar char="–"/>
        <a:defRPr sz="3733" kern="1200">
          <a:solidFill>
            <a:schemeClr val="tx1"/>
          </a:solidFill>
          <a:latin typeface="+mn-lt"/>
          <a:ea typeface="+mn-ea"/>
          <a:cs typeface="+mn-cs"/>
        </a:defRPr>
      </a:lvl2pPr>
      <a:lvl3pPr marL="1523849" indent="-304768" algn="l" defTabSz="609539" rtl="0" eaLnBrk="1" latinLnBrk="0" hangingPunct="1">
        <a:spcBef>
          <a:spcPct val="20000"/>
        </a:spcBef>
        <a:buFont typeface="Arial"/>
        <a:buChar char="•"/>
        <a:defRPr sz="3200" kern="1200">
          <a:solidFill>
            <a:schemeClr val="tx1"/>
          </a:solidFill>
          <a:latin typeface="+mn-lt"/>
          <a:ea typeface="+mn-ea"/>
          <a:cs typeface="+mn-cs"/>
        </a:defRPr>
      </a:lvl3pPr>
      <a:lvl4pPr marL="2133387" indent="-304768" algn="l" defTabSz="609539" rtl="0" eaLnBrk="1" latinLnBrk="0" hangingPunct="1">
        <a:spcBef>
          <a:spcPct val="20000"/>
        </a:spcBef>
        <a:buFont typeface="Arial"/>
        <a:buChar char="–"/>
        <a:defRPr sz="2667" kern="1200">
          <a:solidFill>
            <a:schemeClr val="tx1"/>
          </a:solidFill>
          <a:latin typeface="+mn-lt"/>
          <a:ea typeface="+mn-ea"/>
          <a:cs typeface="+mn-cs"/>
        </a:defRPr>
      </a:lvl4pPr>
      <a:lvl5pPr marL="2742926" indent="-304768" algn="l" defTabSz="609539" rtl="0" eaLnBrk="1" latinLnBrk="0" hangingPunct="1">
        <a:spcBef>
          <a:spcPct val="20000"/>
        </a:spcBef>
        <a:buFont typeface="Arial"/>
        <a:buChar char="»"/>
        <a:defRPr sz="2667" kern="1200">
          <a:solidFill>
            <a:schemeClr val="tx1"/>
          </a:solidFill>
          <a:latin typeface="+mn-lt"/>
          <a:ea typeface="+mn-ea"/>
          <a:cs typeface="+mn-cs"/>
        </a:defRPr>
      </a:lvl5pPr>
      <a:lvl6pPr marL="3352464" indent="-304768" algn="l" defTabSz="609539" rtl="0" eaLnBrk="1" latinLnBrk="0" hangingPunct="1">
        <a:spcBef>
          <a:spcPct val="20000"/>
        </a:spcBef>
        <a:buFont typeface="Arial"/>
        <a:buChar char="•"/>
        <a:defRPr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39" rtl="0" eaLnBrk="1" latinLnBrk="0" hangingPunct="1">
        <a:defRPr sz="2400" kern="1200">
          <a:solidFill>
            <a:schemeClr val="tx1"/>
          </a:solidFill>
          <a:latin typeface="+mn-lt"/>
          <a:ea typeface="+mn-ea"/>
          <a:cs typeface="+mn-cs"/>
        </a:defRPr>
      </a:lvl1pPr>
      <a:lvl2pPr marL="609539" algn="l" defTabSz="609539" rtl="0" eaLnBrk="1" latinLnBrk="0" hangingPunct="1">
        <a:defRPr sz="2400" kern="1200">
          <a:solidFill>
            <a:schemeClr val="tx1"/>
          </a:solidFill>
          <a:latin typeface="+mn-lt"/>
          <a:ea typeface="+mn-ea"/>
          <a:cs typeface="+mn-cs"/>
        </a:defRPr>
      </a:lvl2pPr>
      <a:lvl3pPr marL="1219080" algn="l" defTabSz="609539" rtl="0" eaLnBrk="1" latinLnBrk="0" hangingPunct="1">
        <a:defRPr sz="2400" kern="1200">
          <a:solidFill>
            <a:schemeClr val="tx1"/>
          </a:solidFill>
          <a:latin typeface="+mn-lt"/>
          <a:ea typeface="+mn-ea"/>
          <a:cs typeface="+mn-cs"/>
        </a:defRPr>
      </a:lvl3pPr>
      <a:lvl4pPr marL="1828618" algn="l" defTabSz="609539" rtl="0" eaLnBrk="1" latinLnBrk="0" hangingPunct="1">
        <a:defRPr sz="2400" kern="1200">
          <a:solidFill>
            <a:schemeClr val="tx1"/>
          </a:solidFill>
          <a:latin typeface="+mn-lt"/>
          <a:ea typeface="+mn-ea"/>
          <a:cs typeface="+mn-cs"/>
        </a:defRPr>
      </a:lvl4pPr>
      <a:lvl5pPr marL="2438158" algn="l" defTabSz="609539" rtl="0" eaLnBrk="1" latinLnBrk="0" hangingPunct="1">
        <a:defRPr sz="2400" kern="1200">
          <a:solidFill>
            <a:schemeClr val="tx1"/>
          </a:solidFill>
          <a:latin typeface="+mn-lt"/>
          <a:ea typeface="+mn-ea"/>
          <a:cs typeface="+mn-cs"/>
        </a:defRPr>
      </a:lvl5pPr>
      <a:lvl6pPr marL="3047696" algn="l" defTabSz="609539" rtl="0" eaLnBrk="1" latinLnBrk="0" hangingPunct="1">
        <a:defRPr sz="2400" kern="1200">
          <a:solidFill>
            <a:schemeClr val="tx1"/>
          </a:solidFill>
          <a:latin typeface="+mn-lt"/>
          <a:ea typeface="+mn-ea"/>
          <a:cs typeface="+mn-cs"/>
        </a:defRPr>
      </a:lvl6pPr>
      <a:lvl7pPr marL="3657235" algn="l" defTabSz="609539" rtl="0" eaLnBrk="1" latinLnBrk="0" hangingPunct="1">
        <a:defRPr sz="2400" kern="1200">
          <a:solidFill>
            <a:schemeClr val="tx1"/>
          </a:solidFill>
          <a:latin typeface="+mn-lt"/>
          <a:ea typeface="+mn-ea"/>
          <a:cs typeface="+mn-cs"/>
        </a:defRPr>
      </a:lvl7pPr>
      <a:lvl8pPr marL="4266773" algn="l" defTabSz="609539" rtl="0" eaLnBrk="1" latinLnBrk="0" hangingPunct="1">
        <a:defRPr sz="2400" kern="1200">
          <a:solidFill>
            <a:schemeClr val="tx1"/>
          </a:solidFill>
          <a:latin typeface="+mn-lt"/>
          <a:ea typeface="+mn-ea"/>
          <a:cs typeface="+mn-cs"/>
        </a:defRPr>
      </a:lvl8pPr>
      <a:lvl9pPr marL="4876313" algn="l" defTabSz="609539"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96701299"/>
      </p:ext>
    </p:extLst>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1600"/>
              </a:spcBef>
              <a:spcAft>
                <a:spcPts val="160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38687995"/>
      </p:ext>
    </p:extLst>
  </p:cSld>
  <p:clrMap bg1="lt1" tx1="dk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16.gif"/><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hyperlink" Target="https://www.emc.ncep.noaa.gov/users/meg/gfsv1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4000" dirty="0">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sp>
        <p:nvSpPr>
          <p:cNvPr id="14" name="TextBox 13"/>
          <p:cNvSpPr txBox="1"/>
          <p:nvPr/>
        </p:nvSpPr>
        <p:spPr>
          <a:xfrm>
            <a:off x="-15982" y="5656619"/>
            <a:ext cx="12223964" cy="1200329"/>
          </a:xfrm>
          <a:prstGeom prst="rect">
            <a:avLst/>
          </a:prstGeom>
          <a:noFill/>
        </p:spPr>
        <p:txBody>
          <a:bodyPr wrap="square" rtlCol="0">
            <a:spAutoFit/>
          </a:bodyPr>
          <a:lstStyle/>
          <a:p>
            <a:pPr algn="ctr"/>
            <a:r>
              <a:rPr lang="en-US" sz="2400" b="1" dirty="0">
                <a:latin typeface="Arial"/>
                <a:cs typeface="Arial"/>
              </a:rPr>
              <a:t>Shannon Shields and Philippe </a:t>
            </a:r>
            <a:r>
              <a:rPr lang="en-US" sz="2400" b="1" dirty="0" err="1">
                <a:latin typeface="Arial"/>
                <a:cs typeface="Arial"/>
              </a:rPr>
              <a:t>Papin</a:t>
            </a:r>
            <a:endParaRPr lang="en-US" sz="2400" b="1" dirty="0">
              <a:solidFill>
                <a:srgbClr val="0D68B9"/>
              </a:solidFill>
              <a:latin typeface="Arial"/>
              <a:cs typeface="Arial"/>
            </a:endParaRPr>
          </a:p>
          <a:p>
            <a:pPr algn="ctr"/>
            <a:r>
              <a:rPr lang="en-US" sz="2400" b="1" dirty="0">
                <a:solidFill>
                  <a:srgbClr val="226BAB"/>
                </a:solidFill>
                <a:latin typeface="Arial"/>
                <a:cs typeface="Arial"/>
              </a:rPr>
              <a:t>EMC Model Evaluation Group Webinar</a:t>
            </a:r>
          </a:p>
          <a:p>
            <a:pPr algn="ctr"/>
            <a:r>
              <a:rPr lang="en-US" sz="2400" b="1" dirty="0">
                <a:solidFill>
                  <a:srgbClr val="226BAB"/>
                </a:solidFill>
                <a:latin typeface="Arial"/>
                <a:cs typeface="Arial"/>
              </a:rPr>
              <a:t>1 October 2020</a:t>
            </a:r>
          </a:p>
        </p:txBody>
      </p:sp>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sp>
        <p:nvSpPr>
          <p:cNvPr id="2" name="Rectangle 1"/>
          <p:cNvSpPr/>
          <p:nvPr/>
        </p:nvSpPr>
        <p:spPr>
          <a:xfrm>
            <a:off x="0" y="668840"/>
            <a:ext cx="12192000" cy="523220"/>
          </a:xfrm>
          <a:prstGeom prst="rect">
            <a:avLst/>
          </a:prstGeom>
          <a:solidFill>
            <a:schemeClr val="bg1"/>
          </a:solidFill>
        </p:spPr>
        <p:txBody>
          <a:bodyPr wrap="square">
            <a:spAutoFit/>
          </a:bodyPr>
          <a:lstStyle/>
          <a:p>
            <a:pPr algn="ctr"/>
            <a:r>
              <a:rPr lang="en-US" sz="2800" b="1" dirty="0">
                <a:solidFill>
                  <a:srgbClr val="FF0000"/>
                </a:solidFill>
                <a:latin typeface="Arial"/>
                <a:cs typeface="Arial"/>
              </a:rPr>
              <a:t>GFSv16 Field Evaluations (Waves &amp; Days 1-10 Weather)</a:t>
            </a:r>
          </a:p>
        </p:txBody>
      </p:sp>
      <p:pic>
        <p:nvPicPr>
          <p:cNvPr id="10" name="Picture 9" descr="1024px-NOAA_logo.svg.png"/>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pic>
        <p:nvPicPr>
          <p:cNvPr id="12" name="Picture 11" descr="2000px-Seal_of_the_United_States_Department_of_Commerce.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pic>
        <p:nvPicPr>
          <p:cNvPr id="1026" name="Picture 2">
            <a:extLst>
              <a:ext uri="{FF2B5EF4-FFF2-40B4-BE49-F238E27FC236}">
                <a16:creationId xmlns:a16="http://schemas.microsoft.com/office/drawing/2014/main" id="{34EB10A5-A107-4F25-B03A-4EBCCE51B6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49" b="4253"/>
          <a:stretch/>
        </p:blipFill>
        <p:spPr bwMode="auto">
          <a:xfrm>
            <a:off x="1319166" y="1254813"/>
            <a:ext cx="9544435" cy="448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943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4D6CEE93-591E-6D4C-A716-3EA3119EC50D}"/>
              </a:ext>
            </a:extLst>
          </p:cNvPr>
          <p:cNvGraphicFramePr>
            <a:graphicFrameLocks noGrp="1"/>
          </p:cNvGraphicFramePr>
          <p:nvPr>
            <p:extLst>
              <p:ext uri="{D42A27DB-BD31-4B8C-83A1-F6EECF244321}">
                <p14:modId xmlns:p14="http://schemas.microsoft.com/office/powerpoint/2010/main" val="3314642326"/>
              </p:ext>
            </p:extLst>
          </p:nvPr>
        </p:nvGraphicFramePr>
        <p:xfrm>
          <a:off x="0" y="1276654"/>
          <a:ext cx="12192000" cy="4596651"/>
        </p:xfrm>
        <a:graphic>
          <a:graphicData uri="http://schemas.openxmlformats.org/drawingml/2006/table">
            <a:tbl>
              <a:tblPr/>
              <a:tblGrid>
                <a:gridCol w="3218752">
                  <a:extLst>
                    <a:ext uri="{9D8B030D-6E8A-4147-A177-3AD203B41FA5}">
                      <a16:colId xmlns:a16="http://schemas.microsoft.com/office/drawing/2014/main" val="20000"/>
                    </a:ext>
                  </a:extLst>
                </a:gridCol>
                <a:gridCol w="8973248">
                  <a:extLst>
                    <a:ext uri="{9D8B030D-6E8A-4147-A177-3AD203B41FA5}">
                      <a16:colId xmlns:a16="http://schemas.microsoft.com/office/drawing/2014/main" val="20001"/>
                    </a:ext>
                  </a:extLst>
                </a:gridCol>
              </a:tblGrid>
              <a:tr h="512465">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a:ln>
                            <a:noFill/>
                          </a:ln>
                          <a:solidFill>
                            <a:schemeClr val="bg1"/>
                          </a:solidFill>
                          <a:effectLst/>
                          <a:latin typeface="Arial"/>
                          <a:ea typeface="MS PGothic" pitchFamily="34" charset="-128"/>
                          <a:cs typeface="Arial"/>
                        </a:rPr>
                        <a:t>Parameter</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E81BD"/>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a:ln>
                            <a:noFill/>
                          </a:ln>
                          <a:solidFill>
                            <a:schemeClr val="bg1"/>
                          </a:solidFill>
                          <a:effectLst/>
                          <a:latin typeface="Arial"/>
                          <a:ea typeface="MS PGothic" pitchFamily="34" charset="-128"/>
                          <a:cs typeface="Arial"/>
                        </a:rPr>
                        <a:t>Remarks</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E81BD"/>
                    </a:solidFill>
                  </a:tcPr>
                </a:tc>
                <a:extLst>
                  <a:ext uri="{0D108BD9-81ED-4DB2-BD59-A6C34878D82A}">
                    <a16:rowId xmlns:a16="http://schemas.microsoft.com/office/drawing/2014/main" val="10000"/>
                  </a:ext>
                </a:extLst>
              </a:tr>
              <a:tr h="512465">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17375E"/>
                          </a:solidFill>
                          <a:effectLst/>
                          <a:latin typeface="Arial"/>
                          <a:ea typeface="MS PGothic" pitchFamily="34" charset="-128"/>
                          <a:cs typeface="Arial"/>
                        </a:rPr>
                        <a:t>200/250-hPa Winds</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FF0000"/>
                          </a:solidFill>
                          <a:effectLst/>
                          <a:latin typeface="Arial"/>
                          <a:ea typeface="MS PGothic" pitchFamily="34" charset="-128"/>
                          <a:cs typeface="Arial"/>
                        </a:rPr>
                        <a:t>Existing NH &amp; SH low bias in GFSv15 worse in GFSv16,</a:t>
                      </a:r>
                      <a:r>
                        <a:rPr kumimoji="0" lang="en-US" altLang="en-US" sz="1600" b="0" i="0" u="none" strike="noStrike" cap="none" normalizeH="0" baseline="0" dirty="0">
                          <a:ln>
                            <a:noFill/>
                          </a:ln>
                          <a:solidFill>
                            <a:srgbClr val="008000"/>
                          </a:solidFill>
                          <a:effectLst/>
                          <a:latin typeface="Arial"/>
                          <a:ea typeface="MS PGothic" pitchFamily="34" charset="-128"/>
                          <a:cs typeface="Arial"/>
                        </a:rPr>
                        <a:t> but mitigated in tropics &amp; over U.S.</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FF0000"/>
                          </a:solidFill>
                          <a:effectLst/>
                          <a:latin typeface="Arial"/>
                          <a:ea typeface="MS PGothic" pitchFamily="34" charset="-128"/>
                          <a:cs typeface="Arial"/>
                        </a:rPr>
                        <a:t>RMSE higher initially and in tropics </a:t>
                      </a:r>
                      <a:r>
                        <a:rPr kumimoji="0" lang="en-US" altLang="en-US" sz="1700" b="0" i="0" u="none" strike="noStrike" cap="none" normalizeH="0" baseline="0" dirty="0">
                          <a:ln>
                            <a:noFill/>
                          </a:ln>
                          <a:solidFill>
                            <a:srgbClr val="008000"/>
                          </a:solidFill>
                          <a:effectLst/>
                          <a:latin typeface="Arial"/>
                          <a:ea typeface="MS PGothic" pitchFamily="34" charset="-128"/>
                          <a:cs typeface="Arial"/>
                        </a:rPr>
                        <a:t>but reduced in medium range for NH &amp; SH.</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12465">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17375E"/>
                          </a:solidFill>
                          <a:effectLst/>
                          <a:latin typeface="Arial"/>
                          <a:ea typeface="MS PGothic" pitchFamily="34" charset="-128"/>
                          <a:cs typeface="Arial"/>
                        </a:rPr>
                        <a:t>500-hPa Height </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Improved NH &amp; SH 500-hPa AC scores in the medium range. </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Lower NH &amp; SH RMSE at most lead times.</a:t>
                      </a:r>
                      <a:r>
                        <a:rPr kumimoji="0" lang="en-US" altLang="en-US" sz="1700" b="1" i="0" u="none" strike="noStrike" cap="none" normalizeH="0" baseline="0" dirty="0">
                          <a:ln>
                            <a:noFill/>
                          </a:ln>
                          <a:solidFill>
                            <a:srgbClr val="008000"/>
                          </a:solidFill>
                          <a:effectLst/>
                          <a:latin typeface="Arial"/>
                          <a:ea typeface="MS PGothic" pitchFamily="34" charset="-128"/>
                          <a:cs typeface="Arial"/>
                        </a:rPr>
                        <a:t> </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12745">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2060"/>
                          </a:solidFill>
                          <a:effectLst/>
                          <a:latin typeface="Arial"/>
                          <a:ea typeface="MS PGothic" pitchFamily="34" charset="-128"/>
                          <a:cs typeface="Arial"/>
                        </a:rPr>
                        <a:t>850-hPa Winds </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FF0000"/>
                          </a:solidFill>
                          <a:effectLst/>
                          <a:latin typeface="Arial"/>
                          <a:ea typeface="MS PGothic" pitchFamily="34" charset="-128"/>
                          <a:cs typeface="Arial"/>
                        </a:rPr>
                        <a:t>Existing NH &amp; SH low bias in GFSv15 made worse in GFSv16, especially in tropics.</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FF0000"/>
                          </a:solidFill>
                          <a:effectLst/>
                          <a:latin typeface="Arial"/>
                          <a:ea typeface="MS PGothic" pitchFamily="34" charset="-128"/>
                          <a:cs typeface="Arial"/>
                        </a:rPr>
                        <a:t>RMSE higher initially </a:t>
                      </a:r>
                      <a:r>
                        <a:rPr kumimoji="0" lang="en-US" altLang="en-US" sz="1700" b="0" i="0" u="none" strike="noStrike" cap="none" normalizeH="0" baseline="0" dirty="0">
                          <a:ln>
                            <a:noFill/>
                          </a:ln>
                          <a:solidFill>
                            <a:srgbClr val="008000"/>
                          </a:solidFill>
                          <a:effectLst/>
                          <a:latin typeface="Arial"/>
                          <a:ea typeface="MS PGothic" pitchFamily="34" charset="-128"/>
                          <a:cs typeface="Arial"/>
                        </a:rPr>
                        <a:t>but significantly reduced in short to medium range for NH &amp; SH.</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93765">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17375E"/>
                          </a:solidFill>
                          <a:effectLst/>
                          <a:latin typeface="Arial"/>
                          <a:ea typeface="MS PGothic" pitchFamily="34" charset="-128"/>
                          <a:cs typeface="Arial"/>
                        </a:rPr>
                        <a:t>850-hPa Temp. </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Mitigated cold bias seen in GFSv15 during NH cool season in medium &amp; extended range.</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Lower NH &amp; SH RMSE in the medium range. </a:t>
                      </a:r>
                      <a:r>
                        <a:rPr kumimoji="0" lang="en-US" altLang="en-US" sz="1700" b="0" i="0" u="none" strike="noStrike" cap="none" normalizeH="0" baseline="0" dirty="0">
                          <a:ln>
                            <a:noFill/>
                          </a:ln>
                          <a:solidFill>
                            <a:srgbClr val="FF0000"/>
                          </a:solidFill>
                          <a:effectLst/>
                          <a:latin typeface="Arial"/>
                          <a:ea typeface="MS PGothic" pitchFamily="34" charset="-128"/>
                          <a:cs typeface="Arial"/>
                        </a:rPr>
                        <a:t>Colder temperatures in short range, especially in NH cool season short-range forecast.</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93815">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2060"/>
                          </a:solidFill>
                          <a:effectLst/>
                          <a:latin typeface="Arial"/>
                          <a:ea typeface="MS PGothic" pitchFamily="34" charset="-128"/>
                          <a:cs typeface="Arial"/>
                        </a:rPr>
                        <a:t>1000-hPa Height </a:t>
                      </a:r>
                    </a:p>
                  </a:txBody>
                  <a:tcPr marL="162560" marR="162560" marT="60968" marB="609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Improved NH &amp; SH 1000-hPa AC scores at most lead times.</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Lower NH &amp; SH RMSE at most lead times.</a:t>
                      </a:r>
                    </a:p>
                  </a:txBody>
                  <a:tcPr marL="162560" marR="162560" marT="60968" marB="609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93765">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17375E"/>
                          </a:solidFill>
                          <a:effectLst/>
                          <a:latin typeface="Arial"/>
                          <a:ea typeface="MS PGothic" pitchFamily="34" charset="-128"/>
                          <a:cs typeface="Arial"/>
                        </a:rPr>
                        <a:t>10-m Winds </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4"/>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a:ea typeface="MS PGothic" pitchFamily="34" charset="-128"/>
                          <a:cs typeface="Arial"/>
                        </a:rPr>
                        <a:t>Little change in bias overall over the U.S.</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Slight but significant decrease in RMSE in short to medium range.</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4"/>
                    </a:solidFill>
                  </a:tcPr>
                </a:tc>
                <a:extLst>
                  <a:ext uri="{0D108BD9-81ED-4DB2-BD59-A6C34878D82A}">
                    <a16:rowId xmlns:a16="http://schemas.microsoft.com/office/drawing/2014/main" val="10006"/>
                  </a:ext>
                </a:extLst>
              </a:tr>
            </a:tbl>
          </a:graphicData>
        </a:graphic>
      </p:graphicFrame>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467F"/>
                </a:solidFill>
                <a:effectLst/>
                <a:uLnTx/>
                <a:uFillTx/>
                <a:latin typeface="Avenir Book"/>
                <a:ea typeface="+mn-ea"/>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467" b="1" i="0" u="none" strike="noStrike" kern="1200" cap="none" spc="0" normalizeH="0" baseline="0" noProof="0" dirty="0">
                <a:ln>
                  <a:noFill/>
                </a:ln>
                <a:solidFill>
                  <a:prstClr val="white"/>
                </a:solidFill>
                <a:effectLst/>
                <a:uLnTx/>
                <a:uFillTx/>
                <a:latin typeface="Arial"/>
                <a:ea typeface="+mn-ea"/>
                <a:cs typeface="Arial"/>
              </a:rPr>
              <a:t>Summary of GFSv16 Verification Statistics</a:t>
            </a:r>
          </a:p>
        </p:txBody>
      </p:sp>
      <p:sp>
        <p:nvSpPr>
          <p:cNvPr id="2" name="TextBox 1">
            <a:extLst>
              <a:ext uri="{FF2B5EF4-FFF2-40B4-BE49-F238E27FC236}">
                <a16:creationId xmlns:a16="http://schemas.microsoft.com/office/drawing/2014/main" id="{9B5A3B0F-24BD-44B0-B116-8B7A28F3828E}"/>
              </a:ext>
            </a:extLst>
          </p:cNvPr>
          <p:cNvSpPr txBox="1"/>
          <p:nvPr/>
        </p:nvSpPr>
        <p:spPr>
          <a:xfrm>
            <a:off x="4286057" y="6565612"/>
            <a:ext cx="3750907"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*Mainly based on Grid-to-</a:t>
            </a:r>
            <a:r>
              <a:rPr kumimoji="0" lang="en-US"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Obs</a:t>
            </a: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TextBox 1">
            <a:extLst>
              <a:ext uri="{FF2B5EF4-FFF2-40B4-BE49-F238E27FC236}">
                <a16:creationId xmlns:a16="http://schemas.microsoft.com/office/drawing/2014/main" id="{8454256D-771D-B74B-80BA-7DC9CDEB0B7C}"/>
              </a:ext>
            </a:extLst>
          </p:cNvPr>
          <p:cNvSpPr txBox="1"/>
          <p:nvPr/>
        </p:nvSpPr>
        <p:spPr>
          <a:xfrm>
            <a:off x="94875" y="6455221"/>
            <a:ext cx="3490546" cy="307777"/>
          </a:xfrm>
          <a:prstGeom prst="rect">
            <a:avLst/>
          </a:prstGeom>
          <a:solidFill>
            <a:schemeClr val="bg1">
              <a:lumMod val="95000"/>
            </a:schemeClr>
          </a:solidFill>
        </p:spPr>
        <p:txBody>
          <a:bodyPr wrap="square" rtlCol="0">
            <a:spAutoFit/>
          </a:bodyPr>
          <a:lstStyle>
            <a:defPPr>
              <a:defRPr lang="en-US"/>
            </a:defPPr>
            <a:lvl1pPr marL="0" algn="l" defTabSz="457166" rtl="0" eaLnBrk="1" latinLnBrk="0" hangingPunct="1">
              <a:defRPr sz="1800" kern="1200">
                <a:solidFill>
                  <a:schemeClr val="tx1"/>
                </a:solidFill>
                <a:latin typeface="+mn-lt"/>
                <a:ea typeface="+mn-ea"/>
                <a:cs typeface="+mn-cs"/>
              </a:defRPr>
            </a:lvl1pPr>
            <a:lvl2pPr marL="457166" algn="l" defTabSz="457166" rtl="0" eaLnBrk="1" latinLnBrk="0" hangingPunct="1">
              <a:defRPr sz="1800" kern="1200">
                <a:solidFill>
                  <a:schemeClr val="tx1"/>
                </a:solidFill>
                <a:latin typeface="+mn-lt"/>
                <a:ea typeface="+mn-ea"/>
                <a:cs typeface="+mn-cs"/>
              </a:defRPr>
            </a:lvl2pPr>
            <a:lvl3pPr marL="914333" algn="l" defTabSz="457166" rtl="0" eaLnBrk="1" latinLnBrk="0" hangingPunct="1">
              <a:defRPr sz="1800" kern="1200">
                <a:solidFill>
                  <a:schemeClr val="tx1"/>
                </a:solidFill>
                <a:latin typeface="+mn-lt"/>
                <a:ea typeface="+mn-ea"/>
                <a:cs typeface="+mn-cs"/>
              </a:defRPr>
            </a:lvl3pPr>
            <a:lvl4pPr marL="1371498" algn="l" defTabSz="457166" rtl="0" eaLnBrk="1" latinLnBrk="0" hangingPunct="1">
              <a:defRPr sz="1800" kern="1200">
                <a:solidFill>
                  <a:schemeClr val="tx1"/>
                </a:solidFill>
                <a:latin typeface="+mn-lt"/>
                <a:ea typeface="+mn-ea"/>
                <a:cs typeface="+mn-cs"/>
              </a:defRPr>
            </a:lvl4pPr>
            <a:lvl5pPr marL="1828664" algn="l" defTabSz="457166" rtl="0" eaLnBrk="1" latinLnBrk="0" hangingPunct="1">
              <a:defRPr sz="1800" kern="1200">
                <a:solidFill>
                  <a:schemeClr val="tx1"/>
                </a:solidFill>
                <a:latin typeface="+mn-lt"/>
                <a:ea typeface="+mn-ea"/>
                <a:cs typeface="+mn-cs"/>
              </a:defRPr>
            </a:lvl5pPr>
            <a:lvl6pPr marL="2285829" algn="l" defTabSz="457166" rtl="0" eaLnBrk="1" latinLnBrk="0" hangingPunct="1">
              <a:defRPr sz="1800" kern="1200">
                <a:solidFill>
                  <a:schemeClr val="tx1"/>
                </a:solidFill>
                <a:latin typeface="+mn-lt"/>
                <a:ea typeface="+mn-ea"/>
                <a:cs typeface="+mn-cs"/>
              </a:defRPr>
            </a:lvl6pPr>
            <a:lvl7pPr marL="2742995" algn="l" defTabSz="457166" rtl="0" eaLnBrk="1" latinLnBrk="0" hangingPunct="1">
              <a:defRPr sz="1800" kern="1200">
                <a:solidFill>
                  <a:schemeClr val="tx1"/>
                </a:solidFill>
                <a:latin typeface="+mn-lt"/>
                <a:ea typeface="+mn-ea"/>
                <a:cs typeface="+mn-cs"/>
              </a:defRPr>
            </a:lvl7pPr>
            <a:lvl8pPr marL="3200160" algn="l" defTabSz="457166" rtl="0" eaLnBrk="1" latinLnBrk="0" hangingPunct="1">
              <a:defRPr sz="1800" kern="1200">
                <a:solidFill>
                  <a:schemeClr val="tx1"/>
                </a:solidFill>
                <a:latin typeface="+mn-lt"/>
                <a:ea typeface="+mn-ea"/>
                <a:cs typeface="+mn-cs"/>
              </a:defRPr>
            </a:lvl8pPr>
            <a:lvl9pPr marL="3657326" algn="l" defTabSz="457166" rtl="0" eaLnBrk="1" latinLnBrk="0" hangingPunct="1">
              <a:defRPr sz="1800" kern="1200">
                <a:solidFill>
                  <a:schemeClr val="tx1"/>
                </a:solidFill>
                <a:latin typeface="+mn-lt"/>
                <a:ea typeface="+mn-ea"/>
                <a:cs typeface="+mn-cs"/>
              </a:defRPr>
            </a:lvl9pPr>
          </a:lstStyle>
          <a:p>
            <a:r>
              <a:rPr lang="en-US" sz="1400" dirty="0">
                <a:solidFill>
                  <a:srgbClr val="00B050"/>
                </a:solidFill>
                <a:latin typeface="Arial" panose="020B0604020202020204" pitchFamily="34" charset="0"/>
                <a:cs typeface="Arial" panose="020B0604020202020204" pitchFamily="34" charset="0"/>
              </a:rPr>
              <a:t>Improvement </a:t>
            </a:r>
            <a:r>
              <a:rPr lang="en-US" sz="1400" dirty="0">
                <a:latin typeface="Arial" panose="020B0604020202020204" pitchFamily="34" charset="0"/>
                <a:cs typeface="Arial" panose="020B0604020202020204" pitchFamily="34" charset="0"/>
              </a:rPr>
              <a:t>     Neutral      </a:t>
            </a:r>
            <a:r>
              <a:rPr lang="en-US" sz="1400" dirty="0">
                <a:solidFill>
                  <a:srgbClr val="FF0000"/>
                </a:solidFill>
                <a:latin typeface="Arial" panose="020B0604020202020204" pitchFamily="34" charset="0"/>
                <a:cs typeface="Arial" panose="020B0604020202020204" pitchFamily="34" charset="0"/>
              </a:rPr>
              <a:t>Degradation</a:t>
            </a:r>
          </a:p>
        </p:txBody>
      </p:sp>
      <p:sp>
        <p:nvSpPr>
          <p:cNvPr id="18" name="Google Shape;200;p26">
            <a:extLst>
              <a:ext uri="{FF2B5EF4-FFF2-40B4-BE49-F238E27FC236}">
                <a16:creationId xmlns:a16="http://schemas.microsoft.com/office/drawing/2014/main" id="{DCA8C6A0-31B0-1343-ACC5-253EB20F8436}"/>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10</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604759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4D6CEE93-591E-6D4C-A716-3EA3119EC50D}"/>
              </a:ext>
            </a:extLst>
          </p:cNvPr>
          <p:cNvGraphicFramePr>
            <a:graphicFrameLocks noGrp="1"/>
          </p:cNvGraphicFramePr>
          <p:nvPr>
            <p:extLst>
              <p:ext uri="{D42A27DB-BD31-4B8C-83A1-F6EECF244321}">
                <p14:modId xmlns:p14="http://schemas.microsoft.com/office/powerpoint/2010/main" val="3314893765"/>
              </p:ext>
            </p:extLst>
          </p:nvPr>
        </p:nvGraphicFramePr>
        <p:xfrm>
          <a:off x="0" y="1276654"/>
          <a:ext cx="12192000" cy="4747250"/>
        </p:xfrm>
        <a:graphic>
          <a:graphicData uri="http://schemas.openxmlformats.org/drawingml/2006/table">
            <a:tbl>
              <a:tblPr/>
              <a:tblGrid>
                <a:gridCol w="3218752">
                  <a:extLst>
                    <a:ext uri="{9D8B030D-6E8A-4147-A177-3AD203B41FA5}">
                      <a16:colId xmlns:a16="http://schemas.microsoft.com/office/drawing/2014/main" val="20000"/>
                    </a:ext>
                  </a:extLst>
                </a:gridCol>
                <a:gridCol w="8973248">
                  <a:extLst>
                    <a:ext uri="{9D8B030D-6E8A-4147-A177-3AD203B41FA5}">
                      <a16:colId xmlns:a16="http://schemas.microsoft.com/office/drawing/2014/main" val="20001"/>
                    </a:ext>
                  </a:extLst>
                </a:gridCol>
              </a:tblGrid>
              <a:tr h="512465">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a:ln>
                            <a:noFill/>
                          </a:ln>
                          <a:solidFill>
                            <a:schemeClr val="bg1"/>
                          </a:solidFill>
                          <a:effectLst/>
                          <a:latin typeface="Arial"/>
                          <a:ea typeface="MS PGothic" pitchFamily="34" charset="-128"/>
                          <a:cs typeface="Arial"/>
                        </a:rPr>
                        <a:t>Parameter</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E81BD"/>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a:ln>
                            <a:noFill/>
                          </a:ln>
                          <a:solidFill>
                            <a:schemeClr val="bg1"/>
                          </a:solidFill>
                          <a:effectLst/>
                          <a:latin typeface="Arial"/>
                          <a:ea typeface="MS PGothic" pitchFamily="34" charset="-128"/>
                          <a:cs typeface="Arial"/>
                        </a:rPr>
                        <a:t>Remarks</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E81BD"/>
                    </a:solidFill>
                  </a:tcPr>
                </a:tc>
                <a:extLst>
                  <a:ext uri="{0D108BD9-81ED-4DB2-BD59-A6C34878D82A}">
                    <a16:rowId xmlns:a16="http://schemas.microsoft.com/office/drawing/2014/main" val="10000"/>
                  </a:ext>
                </a:extLst>
              </a:tr>
              <a:tr h="512465">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17375E"/>
                          </a:solidFill>
                          <a:effectLst/>
                          <a:latin typeface="Arial"/>
                          <a:ea typeface="MS PGothic" pitchFamily="34" charset="-128"/>
                          <a:cs typeface="Arial"/>
                        </a:rPr>
                        <a:t>2-m Temp. </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Mitigated cold bias over CONUS during cool season at longer lead times.</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Lower RMSE over CONUS during cool season at longer lead times.</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a:ea typeface="MS PGothic" pitchFamily="34" charset="-128"/>
                          <a:cs typeface="Arial"/>
                        </a:rPr>
                        <a:t>Inconsistent CONUS bias signal comparing 2019 &amp; 2020 warm seasons.</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FF0000"/>
                          </a:solidFill>
                          <a:effectLst/>
                          <a:latin typeface="Arial"/>
                          <a:ea typeface="MS PGothic" pitchFamily="34" charset="-128"/>
                          <a:cs typeface="Arial"/>
                        </a:rPr>
                        <a:t>Higher RMSE over Eastern U.S. during warm season at most lead times.</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512465">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17375E"/>
                          </a:solidFill>
                          <a:effectLst/>
                          <a:latin typeface="Arial"/>
                          <a:ea typeface="MS PGothic" pitchFamily="34" charset="-128"/>
                          <a:cs typeface="Arial"/>
                        </a:rPr>
                        <a:t>Low-Level Moisture/</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17375E"/>
                          </a:solidFill>
                          <a:effectLst/>
                          <a:latin typeface="Arial"/>
                          <a:ea typeface="MS PGothic" pitchFamily="34" charset="-128"/>
                          <a:cs typeface="Arial"/>
                        </a:rPr>
                        <a:t>2-m Dewpoint </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4"/>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FF0000"/>
                          </a:solidFill>
                          <a:effectLst/>
                          <a:latin typeface="Arial"/>
                          <a:ea typeface="MS PGothic" pitchFamily="34" charset="-128"/>
                          <a:cs typeface="Arial"/>
                        </a:rPr>
                        <a:t>Introduced significant low bias over CONUS at short lead times (likely related to soil moisture); bias worse in summer,</a:t>
                      </a:r>
                      <a:r>
                        <a:rPr kumimoji="0" lang="en-US" altLang="en-US" sz="1700" b="0" i="0" u="none" strike="noStrike" cap="none" normalizeH="0" baseline="0" dirty="0">
                          <a:ln>
                            <a:noFill/>
                          </a:ln>
                          <a:solidFill>
                            <a:srgbClr val="008000"/>
                          </a:solidFill>
                          <a:effectLst/>
                          <a:latin typeface="Arial"/>
                          <a:ea typeface="MS PGothic" pitchFamily="34" charset="-128"/>
                          <a:cs typeface="Arial"/>
                        </a:rPr>
                        <a:t> </a:t>
                      </a:r>
                      <a:r>
                        <a:rPr kumimoji="0" lang="en-US" altLang="en-US" sz="1700" b="0" i="0" u="none" strike="noStrike" cap="none" normalizeH="0" baseline="0" dirty="0">
                          <a:ln>
                            <a:noFill/>
                          </a:ln>
                          <a:solidFill>
                            <a:schemeClr val="tx1"/>
                          </a:solidFill>
                          <a:effectLst/>
                          <a:latin typeface="Arial"/>
                          <a:ea typeface="MS PGothic" pitchFamily="34" charset="-128"/>
                          <a:cs typeface="Arial"/>
                        </a:rPr>
                        <a:t>more negligible in winter.</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FF0000"/>
                          </a:solidFill>
                          <a:effectLst/>
                          <a:latin typeface="Arial"/>
                          <a:ea typeface="MS PGothic" pitchFamily="34" charset="-128"/>
                          <a:cs typeface="Arial"/>
                        </a:rPr>
                        <a:t>RMSE increased in short range</a:t>
                      </a:r>
                      <a:r>
                        <a:rPr kumimoji="0" lang="en-US" altLang="en-US" sz="1700" b="0" i="0" u="none" strike="noStrike" cap="none" normalizeH="0" baseline="0" dirty="0">
                          <a:ln>
                            <a:noFill/>
                          </a:ln>
                          <a:solidFill>
                            <a:srgbClr val="008000"/>
                          </a:solidFill>
                          <a:effectLst/>
                          <a:latin typeface="Arial"/>
                          <a:ea typeface="MS PGothic" pitchFamily="34" charset="-128"/>
                          <a:cs typeface="Arial"/>
                        </a:rPr>
                        <a:t> but reduced in medium range.</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4"/>
                    </a:solidFill>
                  </a:tcPr>
                </a:tc>
                <a:extLst>
                  <a:ext uri="{0D108BD9-81ED-4DB2-BD59-A6C34878D82A}">
                    <a16:rowId xmlns:a16="http://schemas.microsoft.com/office/drawing/2014/main" val="10008"/>
                  </a:ext>
                </a:extLst>
              </a:tr>
              <a:tr h="512465">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17375E"/>
                          </a:solidFill>
                          <a:effectLst/>
                          <a:latin typeface="Arial"/>
                          <a:ea typeface="MS PGothic" pitchFamily="34" charset="-128"/>
                          <a:cs typeface="Arial"/>
                        </a:rPr>
                        <a:t>Precipitation</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E8"/>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U.S. ETS significantly improved at most 24h precipitation thresholds at most lead times.</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U.S. high bias reduced at low thresholds; low bias reduced at medium to high thresholds.</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E8"/>
                    </a:solidFill>
                  </a:tcPr>
                </a:tc>
                <a:extLst>
                  <a:ext uri="{0D108BD9-81ED-4DB2-BD59-A6C34878D82A}">
                    <a16:rowId xmlns:a16="http://schemas.microsoft.com/office/drawing/2014/main" val="2769959349"/>
                  </a:ext>
                </a:extLst>
              </a:tr>
              <a:tr h="512465">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900" b="1" i="0" u="none" strike="noStrike" cap="none" normalizeH="0" baseline="0" dirty="0">
                          <a:ln>
                            <a:noFill/>
                          </a:ln>
                          <a:solidFill>
                            <a:srgbClr val="17375E"/>
                          </a:solidFill>
                          <a:effectLst/>
                          <a:latin typeface="Arial"/>
                          <a:ea typeface="MS PGothic" pitchFamily="34" charset="-128"/>
                          <a:cs typeface="Arial"/>
                        </a:rPr>
                        <a:t>CAPE (real-time)</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4"/>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FF0000"/>
                          </a:solidFill>
                          <a:effectLst/>
                          <a:latin typeface="Arial"/>
                          <a:ea typeface="MS PGothic" pitchFamily="34" charset="-128"/>
                          <a:cs typeface="Arial"/>
                        </a:rPr>
                        <a:t>RMSE increased; existing low GFSv15 bias made significantly worse.</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4"/>
                    </a:solidFill>
                  </a:tcPr>
                </a:tc>
                <a:extLst>
                  <a:ext uri="{0D108BD9-81ED-4DB2-BD59-A6C34878D82A}">
                    <a16:rowId xmlns:a16="http://schemas.microsoft.com/office/drawing/2014/main" val="126823069"/>
                  </a:ext>
                </a:extLst>
              </a:tr>
              <a:tr h="512465">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900" b="1" i="0" u="none" strike="noStrike" cap="none" normalizeH="0" baseline="0" dirty="0">
                          <a:ln>
                            <a:noFill/>
                          </a:ln>
                          <a:solidFill>
                            <a:srgbClr val="17375E"/>
                          </a:solidFill>
                          <a:effectLst/>
                          <a:latin typeface="Arial"/>
                          <a:ea typeface="MS PGothic" pitchFamily="34" charset="-128"/>
                          <a:cs typeface="Arial"/>
                        </a:rPr>
                        <a:t>TC Track</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E8"/>
                    </a:solidFill>
                  </a:tcPr>
                </a:tc>
                <a:tc>
                  <a:txBody>
                    <a:bodyPr/>
                    <a:lstStyle/>
                    <a:p>
                      <a:pPr marL="9525" marR="0" lvl="0" indent="0" algn="ctr" defTabSz="912813"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8000"/>
                          </a:solidFill>
                          <a:effectLst/>
                          <a:latin typeface="Arial"/>
                          <a:ea typeface="MS PGothic" pitchFamily="34" charset="-128"/>
                          <a:cs typeface="Arial"/>
                        </a:rPr>
                        <a:t>Reduced errors overall for strong TCs. </a:t>
                      </a:r>
                      <a:r>
                        <a:rPr kumimoji="0" lang="en-US" altLang="en-US" sz="1600" b="0" i="0" u="none" strike="noStrike" cap="none" normalizeH="0" baseline="0" dirty="0">
                          <a:ln>
                            <a:noFill/>
                          </a:ln>
                          <a:solidFill>
                            <a:srgbClr val="FF0000"/>
                          </a:solidFill>
                          <a:effectLst/>
                          <a:latin typeface="Arial"/>
                          <a:ea typeface="MS PGothic" pitchFamily="34" charset="-128"/>
                          <a:cs typeface="Arial"/>
                        </a:rPr>
                        <a:t>However, slow &amp; right-of-track bias at long lead times.</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8E8"/>
                    </a:solidFill>
                  </a:tcPr>
                </a:tc>
                <a:extLst>
                  <a:ext uri="{0D108BD9-81ED-4DB2-BD59-A6C34878D82A}">
                    <a16:rowId xmlns:a16="http://schemas.microsoft.com/office/drawing/2014/main" val="483081094"/>
                  </a:ext>
                </a:extLst>
              </a:tr>
              <a:tr h="512465">
                <a:tc>
                  <a:txBody>
                    <a:body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900" b="1" i="0" u="none" strike="noStrike" cap="none" normalizeH="0" baseline="0" dirty="0">
                          <a:ln>
                            <a:noFill/>
                          </a:ln>
                          <a:solidFill>
                            <a:srgbClr val="17375E"/>
                          </a:solidFill>
                          <a:effectLst/>
                          <a:latin typeface="Arial"/>
                          <a:ea typeface="MS PGothic" pitchFamily="34" charset="-128"/>
                          <a:cs typeface="Arial"/>
                        </a:rPr>
                        <a:t>TC Size</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4"/>
                    </a:solidFill>
                  </a:tcPr>
                </a:tc>
                <a:tc>
                  <a:txBody>
                    <a:bodyPr/>
                    <a:lstStyle/>
                    <a:p>
                      <a:pPr marL="9525"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Reduced low bias in 34-kt wind radii as GFSv16 produces larger TCs.</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4"/>
                    </a:solidFill>
                  </a:tcPr>
                </a:tc>
                <a:extLst>
                  <a:ext uri="{0D108BD9-81ED-4DB2-BD59-A6C34878D82A}">
                    <a16:rowId xmlns:a16="http://schemas.microsoft.com/office/drawing/2014/main" val="3315125440"/>
                  </a:ext>
                </a:extLst>
              </a:tr>
            </a:tbl>
          </a:graphicData>
        </a:graphic>
      </p:graphicFrame>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467F"/>
                </a:solidFill>
                <a:effectLst/>
                <a:uLnTx/>
                <a:uFillTx/>
                <a:latin typeface="Avenir Book"/>
                <a:ea typeface="+mn-ea"/>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467" b="1" i="0" u="none" strike="noStrike" kern="1200" cap="none" spc="0" normalizeH="0" baseline="0" noProof="0" dirty="0">
                <a:ln>
                  <a:noFill/>
                </a:ln>
                <a:solidFill>
                  <a:prstClr val="white"/>
                </a:solidFill>
                <a:effectLst/>
                <a:uLnTx/>
                <a:uFillTx/>
                <a:latin typeface="Arial"/>
                <a:ea typeface="+mn-ea"/>
                <a:cs typeface="Arial"/>
              </a:rPr>
              <a:t>Summary of GFSv16 Verification Statistics</a:t>
            </a:r>
          </a:p>
        </p:txBody>
      </p:sp>
      <p:sp>
        <p:nvSpPr>
          <p:cNvPr id="2" name="TextBox 1">
            <a:extLst>
              <a:ext uri="{FF2B5EF4-FFF2-40B4-BE49-F238E27FC236}">
                <a16:creationId xmlns:a16="http://schemas.microsoft.com/office/drawing/2014/main" id="{9B5A3B0F-24BD-44B0-B116-8B7A28F3828E}"/>
              </a:ext>
            </a:extLst>
          </p:cNvPr>
          <p:cNvSpPr txBox="1"/>
          <p:nvPr/>
        </p:nvSpPr>
        <p:spPr>
          <a:xfrm>
            <a:off x="4286057" y="6565612"/>
            <a:ext cx="3750907"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*Mainly based on Grid-to-</a:t>
            </a:r>
            <a:r>
              <a:rPr kumimoji="0" lang="en-US"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Obs</a:t>
            </a: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
            <a:extLst>
              <a:ext uri="{FF2B5EF4-FFF2-40B4-BE49-F238E27FC236}">
                <a16:creationId xmlns:a16="http://schemas.microsoft.com/office/drawing/2014/main" id="{220DC8D5-6B6F-0043-B770-B40BA16422EC}"/>
              </a:ext>
            </a:extLst>
          </p:cNvPr>
          <p:cNvSpPr txBox="1"/>
          <p:nvPr/>
        </p:nvSpPr>
        <p:spPr>
          <a:xfrm>
            <a:off x="94875" y="6455221"/>
            <a:ext cx="3490546" cy="307777"/>
          </a:xfrm>
          <a:prstGeom prst="rect">
            <a:avLst/>
          </a:prstGeom>
          <a:solidFill>
            <a:schemeClr val="bg1">
              <a:lumMod val="95000"/>
            </a:schemeClr>
          </a:solidFill>
        </p:spPr>
        <p:txBody>
          <a:bodyPr wrap="square" rtlCol="0">
            <a:spAutoFit/>
          </a:bodyPr>
          <a:lstStyle>
            <a:defPPr>
              <a:defRPr lang="en-US"/>
            </a:defPPr>
            <a:lvl1pPr marL="0" algn="l" defTabSz="457166" rtl="0" eaLnBrk="1" latinLnBrk="0" hangingPunct="1">
              <a:defRPr sz="1800" kern="1200">
                <a:solidFill>
                  <a:schemeClr val="tx1"/>
                </a:solidFill>
                <a:latin typeface="+mn-lt"/>
                <a:ea typeface="+mn-ea"/>
                <a:cs typeface="+mn-cs"/>
              </a:defRPr>
            </a:lvl1pPr>
            <a:lvl2pPr marL="457166" algn="l" defTabSz="457166" rtl="0" eaLnBrk="1" latinLnBrk="0" hangingPunct="1">
              <a:defRPr sz="1800" kern="1200">
                <a:solidFill>
                  <a:schemeClr val="tx1"/>
                </a:solidFill>
                <a:latin typeface="+mn-lt"/>
                <a:ea typeface="+mn-ea"/>
                <a:cs typeface="+mn-cs"/>
              </a:defRPr>
            </a:lvl2pPr>
            <a:lvl3pPr marL="914333" algn="l" defTabSz="457166" rtl="0" eaLnBrk="1" latinLnBrk="0" hangingPunct="1">
              <a:defRPr sz="1800" kern="1200">
                <a:solidFill>
                  <a:schemeClr val="tx1"/>
                </a:solidFill>
                <a:latin typeface="+mn-lt"/>
                <a:ea typeface="+mn-ea"/>
                <a:cs typeface="+mn-cs"/>
              </a:defRPr>
            </a:lvl3pPr>
            <a:lvl4pPr marL="1371498" algn="l" defTabSz="457166" rtl="0" eaLnBrk="1" latinLnBrk="0" hangingPunct="1">
              <a:defRPr sz="1800" kern="1200">
                <a:solidFill>
                  <a:schemeClr val="tx1"/>
                </a:solidFill>
                <a:latin typeface="+mn-lt"/>
                <a:ea typeface="+mn-ea"/>
                <a:cs typeface="+mn-cs"/>
              </a:defRPr>
            </a:lvl4pPr>
            <a:lvl5pPr marL="1828664" algn="l" defTabSz="457166" rtl="0" eaLnBrk="1" latinLnBrk="0" hangingPunct="1">
              <a:defRPr sz="1800" kern="1200">
                <a:solidFill>
                  <a:schemeClr val="tx1"/>
                </a:solidFill>
                <a:latin typeface="+mn-lt"/>
                <a:ea typeface="+mn-ea"/>
                <a:cs typeface="+mn-cs"/>
              </a:defRPr>
            </a:lvl5pPr>
            <a:lvl6pPr marL="2285829" algn="l" defTabSz="457166" rtl="0" eaLnBrk="1" latinLnBrk="0" hangingPunct="1">
              <a:defRPr sz="1800" kern="1200">
                <a:solidFill>
                  <a:schemeClr val="tx1"/>
                </a:solidFill>
                <a:latin typeface="+mn-lt"/>
                <a:ea typeface="+mn-ea"/>
                <a:cs typeface="+mn-cs"/>
              </a:defRPr>
            </a:lvl6pPr>
            <a:lvl7pPr marL="2742995" algn="l" defTabSz="457166" rtl="0" eaLnBrk="1" latinLnBrk="0" hangingPunct="1">
              <a:defRPr sz="1800" kern="1200">
                <a:solidFill>
                  <a:schemeClr val="tx1"/>
                </a:solidFill>
                <a:latin typeface="+mn-lt"/>
                <a:ea typeface="+mn-ea"/>
                <a:cs typeface="+mn-cs"/>
              </a:defRPr>
            </a:lvl7pPr>
            <a:lvl8pPr marL="3200160" algn="l" defTabSz="457166" rtl="0" eaLnBrk="1" latinLnBrk="0" hangingPunct="1">
              <a:defRPr sz="1800" kern="1200">
                <a:solidFill>
                  <a:schemeClr val="tx1"/>
                </a:solidFill>
                <a:latin typeface="+mn-lt"/>
                <a:ea typeface="+mn-ea"/>
                <a:cs typeface="+mn-cs"/>
              </a:defRPr>
            </a:lvl8pPr>
            <a:lvl9pPr marL="3657326" algn="l" defTabSz="457166" rtl="0" eaLnBrk="1" latinLnBrk="0" hangingPunct="1">
              <a:defRPr sz="1800" kern="1200">
                <a:solidFill>
                  <a:schemeClr val="tx1"/>
                </a:solidFill>
                <a:latin typeface="+mn-lt"/>
                <a:ea typeface="+mn-ea"/>
                <a:cs typeface="+mn-cs"/>
              </a:defRPr>
            </a:lvl9pPr>
          </a:lstStyle>
          <a:p>
            <a:r>
              <a:rPr lang="en-US" sz="1400" dirty="0">
                <a:solidFill>
                  <a:srgbClr val="00B050"/>
                </a:solidFill>
                <a:latin typeface="Arial" panose="020B0604020202020204" pitchFamily="34" charset="0"/>
                <a:cs typeface="Arial" panose="020B0604020202020204" pitchFamily="34" charset="0"/>
              </a:rPr>
              <a:t>Improvement </a:t>
            </a:r>
            <a:r>
              <a:rPr lang="en-US" sz="1400" dirty="0">
                <a:latin typeface="Arial" panose="020B0604020202020204" pitchFamily="34" charset="0"/>
                <a:cs typeface="Arial" panose="020B0604020202020204" pitchFamily="34" charset="0"/>
              </a:rPr>
              <a:t>     Neutral      </a:t>
            </a:r>
            <a:r>
              <a:rPr lang="en-US" sz="1400" dirty="0">
                <a:solidFill>
                  <a:srgbClr val="FF0000"/>
                </a:solidFill>
                <a:latin typeface="Arial" panose="020B0604020202020204" pitchFamily="34" charset="0"/>
                <a:cs typeface="Arial" panose="020B0604020202020204" pitchFamily="34" charset="0"/>
              </a:rPr>
              <a:t>Degradation</a:t>
            </a:r>
          </a:p>
        </p:txBody>
      </p:sp>
      <p:sp>
        <p:nvSpPr>
          <p:cNvPr id="17" name="Google Shape;200;p26">
            <a:extLst>
              <a:ext uri="{FF2B5EF4-FFF2-40B4-BE49-F238E27FC236}">
                <a16:creationId xmlns:a16="http://schemas.microsoft.com/office/drawing/2014/main" id="{56F384FA-7287-904E-9CCE-81A5D82F0E52}"/>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11</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92805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4D6CEE93-591E-6D4C-A716-3EA3119EC50D}"/>
              </a:ext>
            </a:extLst>
          </p:cNvPr>
          <p:cNvGraphicFramePr>
            <a:graphicFrameLocks noGrp="1"/>
          </p:cNvGraphicFramePr>
          <p:nvPr>
            <p:extLst>
              <p:ext uri="{D42A27DB-BD31-4B8C-83A1-F6EECF244321}">
                <p14:modId xmlns:p14="http://schemas.microsoft.com/office/powerpoint/2010/main" val="3650103448"/>
              </p:ext>
            </p:extLst>
          </p:nvPr>
        </p:nvGraphicFramePr>
        <p:xfrm>
          <a:off x="0" y="1276654"/>
          <a:ext cx="12192000" cy="4861876"/>
        </p:xfrm>
        <a:graphic>
          <a:graphicData uri="http://schemas.openxmlformats.org/drawingml/2006/table">
            <a:tbl>
              <a:tblPr/>
              <a:tblGrid>
                <a:gridCol w="3218752">
                  <a:extLst>
                    <a:ext uri="{9D8B030D-6E8A-4147-A177-3AD203B41FA5}">
                      <a16:colId xmlns:a16="http://schemas.microsoft.com/office/drawing/2014/main" val="20000"/>
                    </a:ext>
                  </a:extLst>
                </a:gridCol>
                <a:gridCol w="8973248">
                  <a:extLst>
                    <a:ext uri="{9D8B030D-6E8A-4147-A177-3AD203B41FA5}">
                      <a16:colId xmlns:a16="http://schemas.microsoft.com/office/drawing/2014/main" val="20001"/>
                    </a:ext>
                  </a:extLst>
                </a:gridCol>
              </a:tblGrid>
              <a:tr h="512465">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a:ln>
                            <a:noFill/>
                          </a:ln>
                          <a:solidFill>
                            <a:schemeClr val="bg1"/>
                          </a:solidFill>
                          <a:effectLst/>
                          <a:latin typeface="Arial"/>
                          <a:ea typeface="MS PGothic" pitchFamily="34" charset="-128"/>
                          <a:cs typeface="Arial"/>
                        </a:rPr>
                        <a:t>Parameter</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E81BD"/>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a:ln>
                            <a:noFill/>
                          </a:ln>
                          <a:solidFill>
                            <a:schemeClr val="bg1"/>
                          </a:solidFill>
                          <a:effectLst/>
                          <a:latin typeface="Arial"/>
                          <a:ea typeface="MS PGothic" pitchFamily="34" charset="-128"/>
                          <a:cs typeface="Arial"/>
                        </a:rPr>
                        <a:t>Remarks</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E81BD"/>
                    </a:solidFill>
                  </a:tcPr>
                </a:tc>
                <a:extLst>
                  <a:ext uri="{0D108BD9-81ED-4DB2-BD59-A6C34878D82A}">
                    <a16:rowId xmlns:a16="http://schemas.microsoft.com/office/drawing/2014/main" val="10000"/>
                  </a:ext>
                </a:extLst>
              </a:tr>
              <a:tr h="493765">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17375E"/>
                          </a:solidFill>
                          <a:effectLst/>
                          <a:latin typeface="Arial"/>
                          <a:ea typeface="MS PGothic" pitchFamily="34" charset="-128"/>
                          <a:cs typeface="Arial"/>
                        </a:rPr>
                        <a:t> TC Intensity</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Lower intensity error at almost all lead times in North Atlantic.</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Less of a weak bias at longer lead times in North Atlantic.</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chemeClr val="tx1"/>
                          </a:solidFill>
                          <a:effectLst/>
                          <a:latin typeface="Arial"/>
                          <a:ea typeface="MS PGothic" pitchFamily="34" charset="-128"/>
                          <a:cs typeface="Arial"/>
                        </a:rPr>
                        <a:t>Similar intensity error at almost all lead times in East Pacific.</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Slightly less of a weak bias at longer lead times in East Pacific.</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FF0000"/>
                          </a:solidFill>
                          <a:effectLst/>
                          <a:latin typeface="Arial"/>
                          <a:ea typeface="MS PGothic" pitchFamily="34" charset="-128"/>
                          <a:cs typeface="Arial"/>
                        </a:rPr>
                        <a:t>Tendency to strengthen all TCs in the long range.</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93815">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2060"/>
                          </a:solidFill>
                          <a:effectLst/>
                          <a:latin typeface="Arial"/>
                          <a:ea typeface="MS PGothic" pitchFamily="34" charset="-128"/>
                          <a:cs typeface="Arial"/>
                        </a:rPr>
                        <a:t>TC Genesis</a:t>
                      </a:r>
                    </a:p>
                  </a:txBody>
                  <a:tcPr marL="162560" marR="162560" marT="60968" marB="609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POD improved in both NATL &amp; EPAC </a:t>
                      </a:r>
                      <a:r>
                        <a:rPr kumimoji="0" lang="en-US" altLang="en-US" sz="1700" b="0" i="0" u="none" strike="noStrike" cap="none" normalizeH="0" baseline="0" dirty="0">
                          <a:ln>
                            <a:noFill/>
                          </a:ln>
                          <a:solidFill>
                            <a:srgbClr val="FF0000"/>
                          </a:solidFill>
                          <a:effectLst/>
                          <a:latin typeface="Arial"/>
                          <a:ea typeface="MS PGothic" pitchFamily="34" charset="-128"/>
                          <a:cs typeface="Arial"/>
                        </a:rPr>
                        <a:t>but FAR also increased. </a:t>
                      </a:r>
                      <a:r>
                        <a:rPr kumimoji="0" lang="en-US" altLang="en-US" sz="1700" b="0" i="0" u="none" strike="noStrike" cap="none" normalizeH="0" baseline="0" dirty="0">
                          <a:ln>
                            <a:noFill/>
                          </a:ln>
                          <a:solidFill>
                            <a:srgbClr val="008000"/>
                          </a:solidFill>
                          <a:effectLst/>
                          <a:latin typeface="Arial"/>
                          <a:ea typeface="MS PGothic" pitchFamily="34" charset="-128"/>
                          <a:cs typeface="Arial"/>
                        </a:rPr>
                        <a:t>Overall increase in CSI.</a:t>
                      </a:r>
                    </a:p>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Increased TC genesis lead time </a:t>
                      </a:r>
                      <a:r>
                        <a:rPr kumimoji="0" lang="en-US" altLang="en-US" sz="1700" b="0" i="0" u="none" strike="noStrike" cap="none" normalizeH="0" baseline="0" dirty="0">
                          <a:ln>
                            <a:noFill/>
                          </a:ln>
                          <a:solidFill>
                            <a:schemeClr val="tx1"/>
                          </a:solidFill>
                          <a:effectLst/>
                          <a:latin typeface="Arial"/>
                          <a:ea typeface="MS PGothic" pitchFamily="34" charset="-128"/>
                          <a:cs typeface="Arial"/>
                        </a:rPr>
                        <a:t>but many TCs still completely missed by both models.  </a:t>
                      </a:r>
                      <a:r>
                        <a:rPr kumimoji="0" lang="en-US" altLang="en-US" sz="1700" b="0" i="0" u="none" strike="noStrike" cap="none" normalizeH="0" baseline="0" dirty="0">
                          <a:ln>
                            <a:noFill/>
                          </a:ln>
                          <a:solidFill>
                            <a:srgbClr val="FF0000"/>
                          </a:solidFill>
                          <a:effectLst/>
                          <a:latin typeface="Arial"/>
                          <a:ea typeface="MS PGothic" pitchFamily="34" charset="-128"/>
                          <a:cs typeface="Arial"/>
                        </a:rPr>
                        <a:t>Too many false alarms from 50</a:t>
                      </a:r>
                      <a:r>
                        <a:rPr kumimoji="0" lang="en-US" altLang="en-US" sz="1700" b="0" i="0" u="none" strike="noStrike" cap="none" normalizeH="0" baseline="0" dirty="0">
                          <a:ln>
                            <a:noFill/>
                          </a:ln>
                          <a:solidFill>
                            <a:srgbClr val="FF0000"/>
                          </a:solidFill>
                          <a:effectLst/>
                          <a:latin typeface="Batang" panose="020B0503020000020004" pitchFamily="18" charset="-127"/>
                          <a:ea typeface="Batang" panose="020B0503020000020004" pitchFamily="18" charset="-127"/>
                          <a:cs typeface="Arial" panose="020B0604020202020204" pitchFamily="34" charset="0"/>
                        </a:rPr>
                        <a:t>°</a:t>
                      </a:r>
                      <a:r>
                        <a:rPr kumimoji="0" lang="en-US" altLang="en-US" sz="1700" b="0" i="0" u="none" strike="noStrike" cap="none" normalizeH="0" baseline="0" dirty="0">
                          <a:ln>
                            <a:noFill/>
                          </a:ln>
                          <a:solidFill>
                            <a:srgbClr val="FF0000"/>
                          </a:solidFill>
                          <a:effectLst/>
                          <a:latin typeface="Arial"/>
                          <a:ea typeface="MS PGothic" pitchFamily="34" charset="-128"/>
                          <a:cs typeface="Arial"/>
                        </a:rPr>
                        <a:t>-70</a:t>
                      </a:r>
                      <a:r>
                        <a:rPr kumimoji="0" lang="en-US" altLang="en-US" sz="1700" b="0" i="0" u="none" strike="noStrike" cap="none" normalizeH="0" baseline="0" dirty="0">
                          <a:ln>
                            <a:noFill/>
                          </a:ln>
                          <a:solidFill>
                            <a:srgbClr val="FF0000"/>
                          </a:solidFill>
                          <a:effectLst/>
                          <a:latin typeface="Batang" panose="020B0503020000020004" pitchFamily="18" charset="-127"/>
                          <a:ea typeface="Batang" panose="020B0503020000020004" pitchFamily="18" charset="-127"/>
                          <a:cs typeface="Arial" panose="020B0604020202020204" pitchFamily="34" charset="0"/>
                        </a:rPr>
                        <a:t>°</a:t>
                      </a:r>
                      <a:r>
                        <a:rPr kumimoji="0" lang="en-US" altLang="en-US" sz="1700" b="0" i="0" u="none" strike="noStrike" cap="none" normalizeH="0" baseline="0" dirty="0">
                          <a:ln>
                            <a:noFill/>
                          </a:ln>
                          <a:solidFill>
                            <a:srgbClr val="FF0000"/>
                          </a:solidFill>
                          <a:effectLst/>
                          <a:latin typeface="Arial" panose="020B0604020202020204" pitchFamily="34" charset="0"/>
                          <a:ea typeface="MS PGothic" pitchFamily="34" charset="-128"/>
                          <a:cs typeface="Arial" panose="020B0604020202020204" pitchFamily="34" charset="0"/>
                        </a:rPr>
                        <a:t>W.</a:t>
                      </a:r>
                    </a:p>
                  </a:txBody>
                  <a:tcPr marL="162560" marR="162560" marT="60968" marB="609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93765">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17375E"/>
                          </a:solidFill>
                          <a:effectLst/>
                          <a:latin typeface="Arial"/>
                          <a:ea typeface="MS PGothic" pitchFamily="34" charset="-128"/>
                          <a:cs typeface="Arial"/>
                        </a:rPr>
                        <a:t>HWRF</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4"/>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Improved track &amp; intensity forecast when initialized with GFSv16.</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EF4"/>
                    </a:solidFill>
                  </a:tcPr>
                </a:tc>
                <a:extLst>
                  <a:ext uri="{0D108BD9-81ED-4DB2-BD59-A6C34878D82A}">
                    <a16:rowId xmlns:a16="http://schemas.microsoft.com/office/drawing/2014/main" val="10006"/>
                  </a:ext>
                </a:extLst>
              </a:tr>
              <a:tr h="512465">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17375E"/>
                          </a:solidFill>
                          <a:effectLst/>
                          <a:latin typeface="Arial"/>
                          <a:ea typeface="MS PGothic" pitchFamily="34" charset="-128"/>
                          <a:cs typeface="Arial"/>
                        </a:rPr>
                        <a:t>HMON</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FF0000"/>
                          </a:solidFill>
                          <a:effectLst/>
                          <a:latin typeface="Arial"/>
                          <a:ea typeface="MS PGothic" pitchFamily="34" charset="-128"/>
                          <a:cs typeface="Arial"/>
                        </a:rPr>
                        <a:t>Degraded track forecast for NATL when initialized with GFSv16 </a:t>
                      </a:r>
                      <a:r>
                        <a:rPr kumimoji="0" lang="en-US" altLang="en-US" sz="1700" b="0" i="0" u="none" strike="noStrike" cap="none" normalizeH="0" baseline="0" dirty="0">
                          <a:ln>
                            <a:noFill/>
                          </a:ln>
                          <a:solidFill>
                            <a:srgbClr val="008000"/>
                          </a:solidFill>
                          <a:effectLst/>
                          <a:latin typeface="Arial"/>
                          <a:ea typeface="MS PGothic" pitchFamily="34" charset="-128"/>
                          <a:cs typeface="Arial"/>
                        </a:rPr>
                        <a:t>but improved for EPAC. Intensity forecast improved.</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512465">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17375E"/>
                          </a:solidFill>
                          <a:effectLst/>
                          <a:latin typeface="Arial"/>
                          <a:ea typeface="MS PGothic" pitchFamily="34" charset="-128"/>
                          <a:cs typeface="Arial"/>
                        </a:rPr>
                        <a:t>Waves</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4"/>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lang="en-US" sz="1700" b="0" i="0" kern="1200" dirty="0">
                          <a:solidFill>
                            <a:srgbClr val="008000"/>
                          </a:solidFill>
                          <a:effectLst/>
                          <a:latin typeface="Arial" panose="020B0604020202020204" pitchFamily="34" charset="0"/>
                          <a:ea typeface="+mn-ea"/>
                          <a:cs typeface="Arial" panose="020B0604020202020204" pitchFamily="34" charset="0"/>
                        </a:rPr>
                        <a:t>Lower globally-averaged RMSE &amp; bias for Sig. Wave Height in GFS-Wave. </a:t>
                      </a:r>
                    </a:p>
                    <a:p>
                      <a:pPr marL="0" marR="0" lvl="0" indent="0" algn="ctr" defTabSz="912813" rtl="0" eaLnBrk="1" fontAlgn="base" latinLnBrk="0" hangingPunct="1">
                        <a:lnSpc>
                          <a:spcPct val="100000"/>
                        </a:lnSpc>
                        <a:spcBef>
                          <a:spcPct val="0"/>
                        </a:spcBef>
                        <a:spcAft>
                          <a:spcPct val="0"/>
                        </a:spcAft>
                        <a:buClrTx/>
                        <a:buSzTx/>
                        <a:buFontTx/>
                        <a:buNone/>
                        <a:tabLst/>
                      </a:pPr>
                      <a:r>
                        <a:rPr lang="en-US" sz="1700" b="0" i="0" kern="1200" dirty="0">
                          <a:solidFill>
                            <a:srgbClr val="FF0000"/>
                          </a:solidFill>
                          <a:effectLst/>
                          <a:latin typeface="Arial" panose="020B0604020202020204" pitchFamily="34" charset="0"/>
                          <a:ea typeface="+mn-ea"/>
                          <a:cs typeface="Arial" panose="020B0604020202020204" pitchFamily="34" charset="0"/>
                        </a:rPr>
                        <a:t>Some regional degradation of waves forecasts (high-resolution Multi-1 output grids are not available in GFS-Wave). </a:t>
                      </a:r>
                      <a:endParaRPr kumimoji="0" lang="en-US" altLang="en-US" sz="1700" b="0" i="0" u="none" strike="noStrike" cap="none" normalizeH="0" baseline="0" dirty="0">
                        <a:ln>
                          <a:noFill/>
                        </a:ln>
                        <a:solidFill>
                          <a:srgbClr val="008000"/>
                        </a:solidFill>
                        <a:effectLst/>
                        <a:latin typeface="Arial"/>
                        <a:ea typeface="MS PGothic" pitchFamily="34" charset="-128"/>
                        <a:cs typeface="Arial"/>
                      </a:endParaRP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4"/>
                    </a:solidFill>
                  </a:tcPr>
                </a:tc>
                <a:extLst>
                  <a:ext uri="{0D108BD9-81ED-4DB2-BD59-A6C34878D82A}">
                    <a16:rowId xmlns:a16="http://schemas.microsoft.com/office/drawing/2014/main" val="1878339693"/>
                  </a:ext>
                </a:extLst>
              </a:tr>
            </a:tbl>
          </a:graphicData>
        </a:graphic>
      </p:graphicFrame>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467F"/>
                </a:solidFill>
                <a:effectLst/>
                <a:uLnTx/>
                <a:uFillTx/>
                <a:latin typeface="Avenir Book"/>
                <a:ea typeface="+mn-ea"/>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467" b="1" i="0" u="none" strike="noStrike" kern="1200" cap="none" spc="0" normalizeH="0" baseline="0" noProof="0" dirty="0">
                <a:ln>
                  <a:noFill/>
                </a:ln>
                <a:solidFill>
                  <a:prstClr val="white"/>
                </a:solidFill>
                <a:effectLst/>
                <a:uLnTx/>
                <a:uFillTx/>
                <a:latin typeface="Arial"/>
                <a:ea typeface="+mn-ea"/>
                <a:cs typeface="Arial"/>
              </a:rPr>
              <a:t>Summary of GFSv16 Verification Statistics</a:t>
            </a:r>
          </a:p>
        </p:txBody>
      </p:sp>
      <p:sp>
        <p:nvSpPr>
          <p:cNvPr id="17" name="TextBox 1">
            <a:extLst>
              <a:ext uri="{FF2B5EF4-FFF2-40B4-BE49-F238E27FC236}">
                <a16:creationId xmlns:a16="http://schemas.microsoft.com/office/drawing/2014/main" id="{1ADAC255-1752-494D-BFD3-0F5E237A7427}"/>
              </a:ext>
            </a:extLst>
          </p:cNvPr>
          <p:cNvSpPr txBox="1"/>
          <p:nvPr/>
        </p:nvSpPr>
        <p:spPr>
          <a:xfrm>
            <a:off x="94875" y="6455221"/>
            <a:ext cx="3490546" cy="307777"/>
          </a:xfrm>
          <a:prstGeom prst="rect">
            <a:avLst/>
          </a:prstGeom>
          <a:solidFill>
            <a:schemeClr val="bg1">
              <a:lumMod val="95000"/>
            </a:schemeClr>
          </a:solidFill>
        </p:spPr>
        <p:txBody>
          <a:bodyPr wrap="square" rtlCol="0">
            <a:spAutoFit/>
          </a:bodyPr>
          <a:lstStyle>
            <a:defPPr>
              <a:defRPr lang="en-US"/>
            </a:defPPr>
            <a:lvl1pPr marL="0" algn="l" defTabSz="457166" rtl="0" eaLnBrk="1" latinLnBrk="0" hangingPunct="1">
              <a:defRPr sz="1800" kern="1200">
                <a:solidFill>
                  <a:schemeClr val="tx1"/>
                </a:solidFill>
                <a:latin typeface="+mn-lt"/>
                <a:ea typeface="+mn-ea"/>
                <a:cs typeface="+mn-cs"/>
              </a:defRPr>
            </a:lvl1pPr>
            <a:lvl2pPr marL="457166" algn="l" defTabSz="457166" rtl="0" eaLnBrk="1" latinLnBrk="0" hangingPunct="1">
              <a:defRPr sz="1800" kern="1200">
                <a:solidFill>
                  <a:schemeClr val="tx1"/>
                </a:solidFill>
                <a:latin typeface="+mn-lt"/>
                <a:ea typeface="+mn-ea"/>
                <a:cs typeface="+mn-cs"/>
              </a:defRPr>
            </a:lvl2pPr>
            <a:lvl3pPr marL="914333" algn="l" defTabSz="457166" rtl="0" eaLnBrk="1" latinLnBrk="0" hangingPunct="1">
              <a:defRPr sz="1800" kern="1200">
                <a:solidFill>
                  <a:schemeClr val="tx1"/>
                </a:solidFill>
                <a:latin typeface="+mn-lt"/>
                <a:ea typeface="+mn-ea"/>
                <a:cs typeface="+mn-cs"/>
              </a:defRPr>
            </a:lvl3pPr>
            <a:lvl4pPr marL="1371498" algn="l" defTabSz="457166" rtl="0" eaLnBrk="1" latinLnBrk="0" hangingPunct="1">
              <a:defRPr sz="1800" kern="1200">
                <a:solidFill>
                  <a:schemeClr val="tx1"/>
                </a:solidFill>
                <a:latin typeface="+mn-lt"/>
                <a:ea typeface="+mn-ea"/>
                <a:cs typeface="+mn-cs"/>
              </a:defRPr>
            </a:lvl4pPr>
            <a:lvl5pPr marL="1828664" algn="l" defTabSz="457166" rtl="0" eaLnBrk="1" latinLnBrk="0" hangingPunct="1">
              <a:defRPr sz="1800" kern="1200">
                <a:solidFill>
                  <a:schemeClr val="tx1"/>
                </a:solidFill>
                <a:latin typeface="+mn-lt"/>
                <a:ea typeface="+mn-ea"/>
                <a:cs typeface="+mn-cs"/>
              </a:defRPr>
            </a:lvl5pPr>
            <a:lvl6pPr marL="2285829" algn="l" defTabSz="457166" rtl="0" eaLnBrk="1" latinLnBrk="0" hangingPunct="1">
              <a:defRPr sz="1800" kern="1200">
                <a:solidFill>
                  <a:schemeClr val="tx1"/>
                </a:solidFill>
                <a:latin typeface="+mn-lt"/>
                <a:ea typeface="+mn-ea"/>
                <a:cs typeface="+mn-cs"/>
              </a:defRPr>
            </a:lvl6pPr>
            <a:lvl7pPr marL="2742995" algn="l" defTabSz="457166" rtl="0" eaLnBrk="1" latinLnBrk="0" hangingPunct="1">
              <a:defRPr sz="1800" kern="1200">
                <a:solidFill>
                  <a:schemeClr val="tx1"/>
                </a:solidFill>
                <a:latin typeface="+mn-lt"/>
                <a:ea typeface="+mn-ea"/>
                <a:cs typeface="+mn-cs"/>
              </a:defRPr>
            </a:lvl7pPr>
            <a:lvl8pPr marL="3200160" algn="l" defTabSz="457166" rtl="0" eaLnBrk="1" latinLnBrk="0" hangingPunct="1">
              <a:defRPr sz="1800" kern="1200">
                <a:solidFill>
                  <a:schemeClr val="tx1"/>
                </a:solidFill>
                <a:latin typeface="+mn-lt"/>
                <a:ea typeface="+mn-ea"/>
                <a:cs typeface="+mn-cs"/>
              </a:defRPr>
            </a:lvl8pPr>
            <a:lvl9pPr marL="3657326" algn="l" defTabSz="457166" rtl="0" eaLnBrk="1" latinLnBrk="0" hangingPunct="1">
              <a:defRPr sz="1800" kern="1200">
                <a:solidFill>
                  <a:schemeClr val="tx1"/>
                </a:solidFill>
                <a:latin typeface="+mn-lt"/>
                <a:ea typeface="+mn-ea"/>
                <a:cs typeface="+mn-cs"/>
              </a:defRPr>
            </a:lvl9pPr>
          </a:lstStyle>
          <a:p>
            <a:r>
              <a:rPr lang="en-US" sz="1400" dirty="0">
                <a:solidFill>
                  <a:srgbClr val="00B050"/>
                </a:solidFill>
                <a:latin typeface="Arial" panose="020B0604020202020204" pitchFamily="34" charset="0"/>
                <a:cs typeface="Arial" panose="020B0604020202020204" pitchFamily="34" charset="0"/>
              </a:rPr>
              <a:t>Improvement </a:t>
            </a:r>
            <a:r>
              <a:rPr lang="en-US" sz="1400" dirty="0">
                <a:latin typeface="Arial" panose="020B0604020202020204" pitchFamily="34" charset="0"/>
                <a:cs typeface="Arial" panose="020B0604020202020204" pitchFamily="34" charset="0"/>
              </a:rPr>
              <a:t>     Neutral      </a:t>
            </a:r>
            <a:r>
              <a:rPr lang="en-US" sz="1400" dirty="0">
                <a:solidFill>
                  <a:srgbClr val="FF0000"/>
                </a:solidFill>
                <a:latin typeface="Arial" panose="020B0604020202020204" pitchFamily="34" charset="0"/>
                <a:cs typeface="Arial" panose="020B0604020202020204" pitchFamily="34" charset="0"/>
              </a:rPr>
              <a:t>Degradation</a:t>
            </a:r>
          </a:p>
        </p:txBody>
      </p:sp>
      <p:sp>
        <p:nvSpPr>
          <p:cNvPr id="18" name="Google Shape;200;p26">
            <a:extLst>
              <a:ext uri="{FF2B5EF4-FFF2-40B4-BE49-F238E27FC236}">
                <a16:creationId xmlns:a16="http://schemas.microsoft.com/office/drawing/2014/main" id="{72A4F8E8-E7A0-DC45-9EAF-C0E4D92F9236}"/>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12</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882138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D2CDEA56-B6A1-440A-A2DA-B98E7125F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61" y="1267039"/>
            <a:ext cx="5705856" cy="28529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5094C55-9F15-4032-8FA4-584C80E64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4683" y="1271256"/>
            <a:ext cx="5586984" cy="55869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80995"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24" tIns="81261" rIns="162524" bIns="81261" rtlCol="0" anchor="ctr"/>
          <a:lstStyle/>
          <a:p>
            <a:pPr algn="ctr" defTabSz="609539"/>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5" y="65243"/>
            <a:ext cx="10961036" cy="471886"/>
          </a:xfrm>
          <a:prstGeom prst="rect">
            <a:avLst/>
          </a:prstGeom>
          <a:solidFill>
            <a:srgbClr val="5BA4E3"/>
          </a:solidFill>
        </p:spPr>
        <p:txBody>
          <a:bodyPr wrap="square" lIns="162524" tIns="81261" rIns="162524" bIns="81261" rtlCol="0">
            <a:spAutoFit/>
          </a:bodyPr>
          <a:lstStyle/>
          <a:p>
            <a:pPr algn="ctr" defTabSz="609539"/>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3" y="36821"/>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24" tIns="81261" rIns="162524" bIns="81261" rtlCol="0" anchor="ctr"/>
          <a:lstStyle/>
          <a:p>
            <a:pPr algn="ctr" defTabSz="609539"/>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09" y="107566"/>
            <a:ext cx="1129099" cy="1147249"/>
          </a:xfrm>
          <a:prstGeom prst="rect">
            <a:avLst/>
          </a:prstGeom>
        </p:spPr>
      </p:pic>
      <p:sp>
        <p:nvSpPr>
          <p:cNvPr id="15" name="Oval 14"/>
          <p:cNvSpPr>
            <a:spLocks/>
          </p:cNvSpPr>
          <p:nvPr/>
        </p:nvSpPr>
        <p:spPr>
          <a:xfrm>
            <a:off x="10940881" y="51941"/>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24" tIns="81261" rIns="162524" bIns="81261" rtlCol="0" anchor="ctr"/>
          <a:lstStyle/>
          <a:p>
            <a:pPr algn="ctr" defTabSz="609539"/>
            <a:endParaRPr lang="en-US" sz="2400">
              <a:solidFill>
                <a:prstClr val="white"/>
              </a:solidFill>
              <a:latin typeface="Calibri"/>
            </a:endParaRPr>
          </a:p>
        </p:txBody>
      </p:sp>
      <p:pic>
        <p:nvPicPr>
          <p:cNvPr id="10" name="Picture 9" descr="1024px-NOAA_logo.svg.png"/>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3" name="TextBox 12"/>
          <p:cNvSpPr txBox="1"/>
          <p:nvPr/>
        </p:nvSpPr>
        <p:spPr>
          <a:xfrm>
            <a:off x="3" y="558912"/>
            <a:ext cx="12208844" cy="697653"/>
          </a:xfrm>
          <a:prstGeom prst="rect">
            <a:avLst/>
          </a:prstGeom>
          <a:noFill/>
        </p:spPr>
        <p:txBody>
          <a:bodyPr wrap="square" lIns="162524" tIns="81261" rIns="162524" bIns="81261" rtlCol="0">
            <a:spAutoFit/>
          </a:bodyPr>
          <a:lstStyle/>
          <a:p>
            <a:pPr algn="ctr" defTabSz="609539"/>
            <a:r>
              <a:rPr lang="en-US" sz="3467" b="1" dirty="0">
                <a:solidFill>
                  <a:prstClr val="white"/>
                </a:solidFill>
                <a:latin typeface="Arial"/>
                <a:cs typeface="Arial"/>
              </a:rPr>
              <a:t>Strengths: 500-hPa AC Scores (Global) </a:t>
            </a:r>
          </a:p>
        </p:txBody>
      </p:sp>
      <p:sp>
        <p:nvSpPr>
          <p:cNvPr id="31" name="TextBox 30"/>
          <p:cNvSpPr txBox="1"/>
          <p:nvPr/>
        </p:nvSpPr>
        <p:spPr>
          <a:xfrm>
            <a:off x="1195811" y="1271256"/>
            <a:ext cx="3978516" cy="410427"/>
          </a:xfrm>
          <a:prstGeom prst="rect">
            <a:avLst/>
          </a:prstGeom>
          <a:solidFill>
            <a:srgbClr val="FFFF00"/>
          </a:solidFill>
        </p:spPr>
        <p:txBody>
          <a:bodyPr wrap="square" lIns="121915" tIns="60957" rIns="121915" bIns="60957" rtlCol="0">
            <a:spAutoFit/>
          </a:bodyPr>
          <a:lstStyle/>
          <a:p>
            <a:pPr algn="ctr" defTabSz="609539"/>
            <a:r>
              <a:rPr lang="en-US" sz="1867" b="1" dirty="0">
                <a:solidFill>
                  <a:prstClr val="black"/>
                </a:solidFill>
                <a:latin typeface="Arial"/>
                <a:cs typeface="Arial"/>
              </a:rPr>
              <a:t>Valid: 6/12/19</a:t>
            </a:r>
            <a:r>
              <a:rPr lang="mr-IN" sz="1867" dirty="0">
                <a:solidFill>
                  <a:prstClr val="black"/>
                </a:solidFill>
                <a:latin typeface="Arial"/>
                <a:cs typeface="Arial"/>
              </a:rPr>
              <a:t>–</a:t>
            </a:r>
            <a:r>
              <a:rPr lang="en-US" sz="1867" b="1" dirty="0">
                <a:solidFill>
                  <a:prstClr val="black"/>
                </a:solidFill>
                <a:latin typeface="Arial"/>
                <a:cs typeface="Arial"/>
              </a:rPr>
              <a:t>9/23/20 (Day 5) </a:t>
            </a:r>
            <a:endParaRPr lang="en-US" sz="1867" dirty="0">
              <a:solidFill>
                <a:prstClr val="black"/>
              </a:solidFill>
              <a:latin typeface="Arial"/>
              <a:cs typeface="Arial"/>
            </a:endParaRPr>
          </a:p>
        </p:txBody>
      </p:sp>
      <p:sp>
        <p:nvSpPr>
          <p:cNvPr id="36" name="TextBox 35"/>
          <p:cNvSpPr txBox="1"/>
          <p:nvPr/>
        </p:nvSpPr>
        <p:spPr>
          <a:xfrm>
            <a:off x="206961" y="4263153"/>
            <a:ext cx="5713459" cy="2708428"/>
          </a:xfrm>
          <a:prstGeom prst="rect">
            <a:avLst/>
          </a:prstGeom>
          <a:noFill/>
        </p:spPr>
        <p:txBody>
          <a:bodyPr wrap="square" lIns="121915" tIns="60957" rIns="121915" bIns="60957" rtlCol="0">
            <a:spAutoFit/>
          </a:bodyPr>
          <a:lstStyle/>
          <a:p>
            <a:pPr marL="380972" indent="-380972" defTabSz="609539">
              <a:buFont typeface="Arial"/>
              <a:buChar char="•"/>
            </a:pPr>
            <a:r>
              <a:rPr lang="en-US" sz="2400" b="1" dirty="0">
                <a:solidFill>
                  <a:srgbClr val="FF0000"/>
                </a:solidFill>
                <a:latin typeface="Arial"/>
                <a:cs typeface="Arial"/>
              </a:rPr>
              <a:t>GFSv16 </a:t>
            </a:r>
            <a:r>
              <a:rPr lang="en-US" sz="2400" dirty="0">
                <a:solidFill>
                  <a:srgbClr val="000000"/>
                </a:solidFill>
                <a:latin typeface="Arial"/>
                <a:cs typeface="Arial"/>
              </a:rPr>
              <a:t>had higher AC scores than </a:t>
            </a:r>
            <a:r>
              <a:rPr lang="en-US" sz="2400" b="1" dirty="0">
                <a:solidFill>
                  <a:prstClr val="black"/>
                </a:solidFill>
                <a:latin typeface="Arial"/>
                <a:cs typeface="Arial"/>
              </a:rPr>
              <a:t>GFSv15</a:t>
            </a:r>
            <a:r>
              <a:rPr lang="en-US" sz="2400" b="1" dirty="0">
                <a:solidFill>
                  <a:srgbClr val="FF0000"/>
                </a:solidFill>
                <a:latin typeface="Arial"/>
                <a:cs typeface="Arial"/>
              </a:rPr>
              <a:t> </a:t>
            </a:r>
            <a:r>
              <a:rPr lang="en-US" sz="2400" dirty="0">
                <a:solidFill>
                  <a:srgbClr val="000000"/>
                </a:solidFill>
                <a:latin typeface="Arial"/>
                <a:cs typeface="Arial"/>
              </a:rPr>
              <a:t>at the majority of forecast lead times (Days 1</a:t>
            </a:r>
            <a:r>
              <a:rPr lang="mr-IN" sz="2400" dirty="0">
                <a:solidFill>
                  <a:prstClr val="black"/>
                </a:solidFill>
                <a:latin typeface="Arial"/>
                <a:cs typeface="Arial"/>
              </a:rPr>
              <a:t>–</a:t>
            </a:r>
            <a:r>
              <a:rPr lang="en-US" sz="2400" dirty="0">
                <a:solidFill>
                  <a:srgbClr val="000000"/>
                </a:solidFill>
                <a:latin typeface="Arial"/>
                <a:cs typeface="Arial"/>
              </a:rPr>
              <a:t>9)</a:t>
            </a:r>
          </a:p>
          <a:p>
            <a:pPr marL="380972" indent="-380972" defTabSz="609539">
              <a:buFont typeface="Arial"/>
              <a:buChar char="•"/>
            </a:pPr>
            <a:endParaRPr lang="en-US" sz="2400" dirty="0">
              <a:solidFill>
                <a:srgbClr val="000000"/>
              </a:solidFill>
              <a:latin typeface="Arial"/>
              <a:cs typeface="Arial"/>
            </a:endParaRPr>
          </a:p>
          <a:p>
            <a:pPr marL="380972" indent="-380972" defTabSz="609539">
              <a:buFont typeface="Arial"/>
              <a:buChar char="•"/>
            </a:pPr>
            <a:r>
              <a:rPr lang="en-US" sz="2400" b="1" dirty="0">
                <a:solidFill>
                  <a:srgbClr val="FF0000"/>
                </a:solidFill>
                <a:latin typeface="Arial"/>
                <a:cs typeface="Arial"/>
              </a:rPr>
              <a:t>GFSv16 </a:t>
            </a:r>
            <a:r>
              <a:rPr lang="en-US" sz="2400" dirty="0">
                <a:solidFill>
                  <a:srgbClr val="000000"/>
                </a:solidFill>
                <a:latin typeface="Arial"/>
                <a:cs typeface="Arial"/>
              </a:rPr>
              <a:t>had statistically significantly</a:t>
            </a:r>
            <a:br>
              <a:rPr lang="en-US" sz="2400" dirty="0">
                <a:solidFill>
                  <a:srgbClr val="000000"/>
                </a:solidFill>
                <a:latin typeface="Arial"/>
                <a:cs typeface="Arial"/>
              </a:rPr>
            </a:br>
            <a:r>
              <a:rPr lang="en-US" sz="2400" dirty="0">
                <a:solidFill>
                  <a:srgbClr val="000000"/>
                </a:solidFill>
                <a:latin typeface="Arial"/>
                <a:cs typeface="Arial"/>
              </a:rPr>
              <a:t>higher AC scores at Days 2</a:t>
            </a:r>
            <a:r>
              <a:rPr lang="mr-IN" sz="2400" dirty="0">
                <a:solidFill>
                  <a:prstClr val="black"/>
                </a:solidFill>
                <a:latin typeface="Arial"/>
                <a:cs typeface="Arial"/>
              </a:rPr>
              <a:t>–</a:t>
            </a:r>
            <a:r>
              <a:rPr lang="en-US" sz="2400" dirty="0">
                <a:solidFill>
                  <a:srgbClr val="000000"/>
                </a:solidFill>
                <a:latin typeface="Arial"/>
                <a:cs typeface="Arial"/>
              </a:rPr>
              <a:t>8 </a:t>
            </a:r>
          </a:p>
          <a:p>
            <a:pPr marL="380972" indent="-380972" defTabSz="609539">
              <a:buFont typeface="Arial"/>
              <a:buChar char="•"/>
            </a:pPr>
            <a:endParaRPr lang="en-US" sz="2400" dirty="0">
              <a:solidFill>
                <a:srgbClr val="000000"/>
              </a:solidFill>
              <a:latin typeface="Arial"/>
              <a:cs typeface="Arial"/>
            </a:endParaRPr>
          </a:p>
        </p:txBody>
      </p:sp>
      <p:cxnSp>
        <p:nvCxnSpPr>
          <p:cNvPr id="37" name="Straight Connector 36"/>
          <p:cNvCxnSpPr/>
          <p:nvPr/>
        </p:nvCxnSpPr>
        <p:spPr>
          <a:xfrm>
            <a:off x="6414774" y="2934007"/>
            <a:ext cx="4739557" cy="0"/>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649435" y="2812615"/>
            <a:ext cx="2933972" cy="861768"/>
          </a:xfrm>
          <a:prstGeom prst="rect">
            <a:avLst/>
          </a:prstGeom>
          <a:solidFill>
            <a:srgbClr val="FFFFFF"/>
          </a:solidFill>
        </p:spPr>
        <p:txBody>
          <a:bodyPr wrap="square" lIns="121915" tIns="60957" rIns="121915" bIns="60957" rtlCol="0">
            <a:spAutoFit/>
          </a:bodyPr>
          <a:lstStyle/>
          <a:p>
            <a:pPr algn="ctr" defTabSz="609539"/>
            <a:r>
              <a:rPr lang="en-US" sz="2400" b="1" dirty="0">
                <a:solidFill>
                  <a:prstClr val="black"/>
                </a:solidFill>
                <a:latin typeface="Arial"/>
                <a:cs typeface="Arial"/>
              </a:rPr>
              <a:t>GFSv15 = .888</a:t>
            </a:r>
          </a:p>
          <a:p>
            <a:pPr algn="ctr" defTabSz="609539"/>
            <a:r>
              <a:rPr lang="en-US" sz="2400" b="1" dirty="0">
                <a:solidFill>
                  <a:srgbClr val="FF0000"/>
                </a:solidFill>
                <a:latin typeface="Arial"/>
                <a:cs typeface="Arial"/>
              </a:rPr>
              <a:t>GFSv16 = .895 </a:t>
            </a:r>
          </a:p>
        </p:txBody>
      </p:sp>
      <p:sp>
        <p:nvSpPr>
          <p:cNvPr id="17" name="TextBox 16"/>
          <p:cNvSpPr txBox="1"/>
          <p:nvPr/>
        </p:nvSpPr>
        <p:spPr>
          <a:xfrm>
            <a:off x="6296663" y="4260701"/>
            <a:ext cx="2279832" cy="410427"/>
          </a:xfrm>
          <a:prstGeom prst="rect">
            <a:avLst/>
          </a:prstGeom>
          <a:noFill/>
        </p:spPr>
        <p:txBody>
          <a:bodyPr wrap="square" lIns="121915" tIns="60957" rIns="121915" bIns="60957" rtlCol="0">
            <a:spAutoFit/>
          </a:bodyPr>
          <a:lstStyle/>
          <a:p>
            <a:pPr algn="ctr" defTabSz="609539"/>
            <a:r>
              <a:rPr lang="en-US" sz="1867" b="1" dirty="0">
                <a:solidFill>
                  <a:srgbClr val="FF0000"/>
                </a:solidFill>
                <a:latin typeface="Arial"/>
                <a:cs typeface="Arial"/>
              </a:rPr>
              <a:t>GFSv16</a:t>
            </a:r>
            <a:r>
              <a:rPr lang="en-US" sz="1867" b="1" dirty="0">
                <a:solidFill>
                  <a:prstClr val="black"/>
                </a:solidFill>
                <a:latin typeface="Arial"/>
                <a:cs typeface="Arial"/>
              </a:rPr>
              <a:t>−GFSv15</a:t>
            </a:r>
            <a:endParaRPr lang="en-US" sz="1867" b="1" dirty="0">
              <a:solidFill>
                <a:srgbClr val="FF0000"/>
              </a:solidFill>
              <a:latin typeface="Arial"/>
              <a:cs typeface="Arial"/>
            </a:endParaRPr>
          </a:p>
        </p:txBody>
      </p:sp>
      <p:sp>
        <p:nvSpPr>
          <p:cNvPr id="18" name="Oval 17"/>
          <p:cNvSpPr/>
          <p:nvPr/>
        </p:nvSpPr>
        <p:spPr>
          <a:xfrm rot="10163632">
            <a:off x="6679433" y="4588965"/>
            <a:ext cx="3645983" cy="1082569"/>
          </a:xfrm>
          <a:prstGeom prst="ellipse">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39"/>
            <a:endParaRPr lang="en-US" sz="2400">
              <a:solidFill>
                <a:prstClr val="white"/>
              </a:solidFill>
              <a:latin typeface="Calibri"/>
            </a:endParaRPr>
          </a:p>
        </p:txBody>
      </p:sp>
      <p:sp>
        <p:nvSpPr>
          <p:cNvPr id="21" name="Google Shape;200;p26">
            <a:extLst>
              <a:ext uri="{FF2B5EF4-FFF2-40B4-BE49-F238E27FC236}">
                <a16:creationId xmlns:a16="http://schemas.microsoft.com/office/drawing/2014/main" id="{28175889-BAF8-6C40-BF52-388FFBCA6A33}"/>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13</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104525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733" y="1845167"/>
            <a:ext cx="5061676" cy="5061676"/>
          </a:xfrm>
          <a:prstGeom prst="rect">
            <a:avLst/>
          </a:prstGeom>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1337" y="1861443"/>
            <a:ext cx="5061676" cy="5061676"/>
          </a:xfrm>
          <a:prstGeom prst="rect">
            <a:avLst/>
          </a:prstGeom>
        </p:spPr>
      </p:pic>
      <p:sp>
        <p:nvSpPr>
          <p:cNvPr id="7" name="Rectangle 6"/>
          <p:cNvSpPr/>
          <p:nvPr/>
        </p:nvSpPr>
        <p:spPr>
          <a:xfrm>
            <a:off x="680995"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24" tIns="81261" rIns="162524" bIns="81261" rtlCol="0" anchor="ctr"/>
          <a:lstStyle/>
          <a:p>
            <a:pPr algn="ctr" defTabSz="609539"/>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5" y="65243"/>
            <a:ext cx="10961036" cy="471886"/>
          </a:xfrm>
          <a:prstGeom prst="rect">
            <a:avLst/>
          </a:prstGeom>
          <a:solidFill>
            <a:srgbClr val="5BA4E3"/>
          </a:solidFill>
        </p:spPr>
        <p:txBody>
          <a:bodyPr wrap="square" lIns="162524" tIns="81261" rIns="162524" bIns="81261" rtlCol="0">
            <a:spAutoFit/>
          </a:bodyPr>
          <a:lstStyle/>
          <a:p>
            <a:pPr algn="ctr" defTabSz="609539"/>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3" y="36821"/>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24" tIns="81261" rIns="162524" bIns="81261" rtlCol="0" anchor="ctr"/>
          <a:lstStyle/>
          <a:p>
            <a:pPr algn="ctr" defTabSz="609539"/>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09" y="107566"/>
            <a:ext cx="1129099" cy="1147249"/>
          </a:xfrm>
          <a:prstGeom prst="rect">
            <a:avLst/>
          </a:prstGeom>
        </p:spPr>
      </p:pic>
      <p:sp>
        <p:nvSpPr>
          <p:cNvPr id="15" name="Oval 14"/>
          <p:cNvSpPr>
            <a:spLocks/>
          </p:cNvSpPr>
          <p:nvPr/>
        </p:nvSpPr>
        <p:spPr>
          <a:xfrm>
            <a:off x="10940881" y="51941"/>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24" tIns="81261" rIns="162524" bIns="81261" rtlCol="0" anchor="ctr"/>
          <a:lstStyle/>
          <a:p>
            <a:pPr algn="ctr" defTabSz="609539"/>
            <a:endParaRPr lang="en-US" sz="2400">
              <a:solidFill>
                <a:prstClr val="white"/>
              </a:solidFill>
              <a:latin typeface="Calibri"/>
            </a:endParaRPr>
          </a:p>
        </p:txBody>
      </p:sp>
      <p:pic>
        <p:nvPicPr>
          <p:cNvPr id="10" name="Picture 9" descr="1024px-NOAA_logo.svg.png"/>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42" name="TextBox 41"/>
          <p:cNvSpPr txBox="1"/>
          <p:nvPr/>
        </p:nvSpPr>
        <p:spPr>
          <a:xfrm>
            <a:off x="1308861" y="3659363"/>
            <a:ext cx="1067548" cy="861768"/>
          </a:xfrm>
          <a:prstGeom prst="rect">
            <a:avLst/>
          </a:prstGeom>
          <a:solidFill>
            <a:srgbClr val="FBFF53"/>
          </a:solidFill>
          <a:ln>
            <a:solidFill>
              <a:srgbClr val="000000"/>
            </a:solidFill>
          </a:ln>
        </p:spPr>
        <p:txBody>
          <a:bodyPr wrap="square" lIns="121915" tIns="60957" rIns="121915" bIns="60957" rtlCol="0">
            <a:spAutoFit/>
          </a:bodyPr>
          <a:lstStyle/>
          <a:p>
            <a:pPr algn="ctr" defTabSz="609539"/>
            <a:r>
              <a:rPr lang="en-US" sz="2400" b="1" dirty="0">
                <a:solidFill>
                  <a:prstClr val="black"/>
                </a:solidFill>
                <a:latin typeface="Arial"/>
                <a:cs typeface="Arial"/>
              </a:rPr>
              <a:t>850T</a:t>
            </a:r>
          </a:p>
          <a:p>
            <a:pPr algn="ctr" defTabSz="609539"/>
            <a:r>
              <a:rPr lang="en-US" sz="2400" b="1" dirty="0">
                <a:solidFill>
                  <a:prstClr val="black"/>
                </a:solidFill>
                <a:latin typeface="Arial"/>
                <a:cs typeface="Arial"/>
              </a:rPr>
              <a:t>Bias</a:t>
            </a:r>
          </a:p>
        </p:txBody>
      </p:sp>
      <p:sp>
        <p:nvSpPr>
          <p:cNvPr id="18" name="TextBox 17"/>
          <p:cNvSpPr txBox="1"/>
          <p:nvPr/>
        </p:nvSpPr>
        <p:spPr>
          <a:xfrm>
            <a:off x="9640513" y="3679822"/>
            <a:ext cx="1251908" cy="861768"/>
          </a:xfrm>
          <a:prstGeom prst="rect">
            <a:avLst/>
          </a:prstGeom>
          <a:solidFill>
            <a:srgbClr val="FBFF53"/>
          </a:solidFill>
          <a:ln>
            <a:solidFill>
              <a:srgbClr val="000000"/>
            </a:solidFill>
          </a:ln>
        </p:spPr>
        <p:txBody>
          <a:bodyPr wrap="square" lIns="121915" tIns="60957" rIns="121915" bIns="60957" rtlCol="0">
            <a:spAutoFit/>
          </a:bodyPr>
          <a:lstStyle/>
          <a:p>
            <a:pPr algn="ctr" defTabSz="609539"/>
            <a:r>
              <a:rPr lang="en-US" sz="2400" b="1" dirty="0">
                <a:solidFill>
                  <a:prstClr val="black"/>
                </a:solidFill>
                <a:latin typeface="Arial"/>
                <a:cs typeface="Arial"/>
              </a:rPr>
              <a:t>850T</a:t>
            </a:r>
          </a:p>
          <a:p>
            <a:pPr algn="ctr" defTabSz="609539"/>
            <a:r>
              <a:rPr lang="en-US" sz="2400" b="1" dirty="0">
                <a:solidFill>
                  <a:prstClr val="black"/>
                </a:solidFill>
                <a:latin typeface="Arial"/>
                <a:cs typeface="Arial"/>
              </a:rPr>
              <a:t>RMSE</a:t>
            </a:r>
          </a:p>
        </p:txBody>
      </p:sp>
      <p:sp>
        <p:nvSpPr>
          <p:cNvPr id="26" name="TextBox 25"/>
          <p:cNvSpPr txBox="1"/>
          <p:nvPr/>
        </p:nvSpPr>
        <p:spPr>
          <a:xfrm>
            <a:off x="1699593" y="1817445"/>
            <a:ext cx="3533052" cy="451336"/>
          </a:xfrm>
          <a:prstGeom prst="rect">
            <a:avLst/>
          </a:prstGeom>
          <a:solidFill>
            <a:srgbClr val="D9D9D9"/>
          </a:solidFill>
          <a:ln>
            <a:solidFill>
              <a:schemeClr val="tx1"/>
            </a:solidFill>
          </a:ln>
        </p:spPr>
        <p:txBody>
          <a:bodyPr wrap="square" lIns="121915" tIns="60957" rIns="121915" bIns="60957" rtlCol="0">
            <a:spAutoFit/>
          </a:bodyPr>
          <a:lstStyle/>
          <a:p>
            <a:pPr algn="ctr" defTabSz="609539"/>
            <a:r>
              <a:rPr lang="en-US" sz="2133" b="1" dirty="0">
                <a:solidFill>
                  <a:prstClr val="black"/>
                </a:solidFill>
                <a:latin typeface="Arial"/>
                <a:cs typeface="Arial"/>
              </a:rPr>
              <a:t>NH </a:t>
            </a:r>
            <a:r>
              <a:rPr lang="mr-IN" sz="2133" b="1" dirty="0">
                <a:solidFill>
                  <a:prstClr val="black"/>
                </a:solidFill>
                <a:latin typeface="Arial"/>
                <a:cs typeface="Arial"/>
              </a:rPr>
              <a:t>–</a:t>
            </a:r>
            <a:r>
              <a:rPr lang="en-US" sz="2133" b="1" dirty="0">
                <a:solidFill>
                  <a:prstClr val="black"/>
                </a:solidFill>
                <a:latin typeface="Arial"/>
                <a:cs typeface="Arial"/>
              </a:rPr>
              <a:t> Winter/Spring 2020</a:t>
            </a:r>
          </a:p>
        </p:txBody>
      </p:sp>
      <p:sp>
        <p:nvSpPr>
          <p:cNvPr id="29" name="TextBox 28"/>
          <p:cNvSpPr txBox="1"/>
          <p:nvPr/>
        </p:nvSpPr>
        <p:spPr>
          <a:xfrm>
            <a:off x="6999413" y="1817445"/>
            <a:ext cx="3533052" cy="451336"/>
          </a:xfrm>
          <a:prstGeom prst="rect">
            <a:avLst/>
          </a:prstGeom>
          <a:solidFill>
            <a:srgbClr val="D9D9D9"/>
          </a:solidFill>
          <a:ln>
            <a:solidFill>
              <a:schemeClr val="tx1"/>
            </a:solidFill>
          </a:ln>
        </p:spPr>
        <p:txBody>
          <a:bodyPr wrap="square" lIns="121915" tIns="60957" rIns="121915" bIns="60957" rtlCol="0">
            <a:spAutoFit/>
          </a:bodyPr>
          <a:lstStyle/>
          <a:p>
            <a:pPr algn="ctr" defTabSz="609539"/>
            <a:r>
              <a:rPr lang="en-US" sz="2133" b="1" dirty="0">
                <a:solidFill>
                  <a:prstClr val="black"/>
                </a:solidFill>
                <a:latin typeface="Arial"/>
                <a:cs typeface="Arial"/>
              </a:rPr>
              <a:t>NH </a:t>
            </a:r>
            <a:r>
              <a:rPr lang="mr-IN" sz="2133" b="1" dirty="0">
                <a:solidFill>
                  <a:prstClr val="black"/>
                </a:solidFill>
                <a:latin typeface="Arial"/>
                <a:cs typeface="Arial"/>
              </a:rPr>
              <a:t>–</a:t>
            </a:r>
            <a:r>
              <a:rPr lang="en-US" sz="2133" b="1" dirty="0">
                <a:solidFill>
                  <a:prstClr val="black"/>
                </a:solidFill>
                <a:latin typeface="Arial"/>
                <a:cs typeface="Arial"/>
              </a:rPr>
              <a:t> Winter/Spring 2020</a:t>
            </a:r>
          </a:p>
        </p:txBody>
      </p:sp>
      <p:sp>
        <p:nvSpPr>
          <p:cNvPr id="31" name="TextBox 30"/>
          <p:cNvSpPr txBox="1"/>
          <p:nvPr/>
        </p:nvSpPr>
        <p:spPr>
          <a:xfrm>
            <a:off x="3802719" y="2205406"/>
            <a:ext cx="1429925" cy="492436"/>
          </a:xfrm>
          <a:prstGeom prst="rect">
            <a:avLst/>
          </a:prstGeom>
          <a:noFill/>
        </p:spPr>
        <p:txBody>
          <a:bodyPr wrap="square" lIns="121915" tIns="60957" rIns="121915" bIns="60957" rtlCol="0">
            <a:spAutoFit/>
          </a:bodyPr>
          <a:lstStyle/>
          <a:p>
            <a:pPr algn="ctr" defTabSz="609539"/>
            <a:r>
              <a:rPr lang="en-US" sz="2400" b="1" dirty="0">
                <a:solidFill>
                  <a:srgbClr val="FF0000"/>
                </a:solidFill>
                <a:latin typeface="Arial"/>
                <a:cs typeface="Arial"/>
              </a:rPr>
              <a:t>GFSv16</a:t>
            </a:r>
          </a:p>
        </p:txBody>
      </p:sp>
      <p:sp>
        <p:nvSpPr>
          <p:cNvPr id="32" name="TextBox 31"/>
          <p:cNvSpPr txBox="1"/>
          <p:nvPr/>
        </p:nvSpPr>
        <p:spPr>
          <a:xfrm>
            <a:off x="3798803" y="3764817"/>
            <a:ext cx="1429925" cy="492436"/>
          </a:xfrm>
          <a:prstGeom prst="rect">
            <a:avLst/>
          </a:prstGeom>
          <a:noFill/>
        </p:spPr>
        <p:txBody>
          <a:bodyPr wrap="square" lIns="121915" tIns="60957" rIns="121915" bIns="60957" rtlCol="0">
            <a:spAutoFit/>
          </a:bodyPr>
          <a:lstStyle/>
          <a:p>
            <a:pPr algn="ctr" defTabSz="609539"/>
            <a:r>
              <a:rPr lang="en-US" sz="2400" b="1" dirty="0">
                <a:solidFill>
                  <a:prstClr val="black"/>
                </a:solidFill>
                <a:latin typeface="Arial"/>
                <a:cs typeface="Arial"/>
              </a:rPr>
              <a:t>GFSv15</a:t>
            </a:r>
          </a:p>
        </p:txBody>
      </p:sp>
      <p:sp>
        <p:nvSpPr>
          <p:cNvPr id="36" name="TextBox 35"/>
          <p:cNvSpPr txBox="1"/>
          <p:nvPr/>
        </p:nvSpPr>
        <p:spPr>
          <a:xfrm>
            <a:off x="9102539" y="3161665"/>
            <a:ext cx="1429925" cy="492436"/>
          </a:xfrm>
          <a:prstGeom prst="rect">
            <a:avLst/>
          </a:prstGeom>
          <a:noFill/>
        </p:spPr>
        <p:txBody>
          <a:bodyPr wrap="square" lIns="121915" tIns="60957" rIns="121915" bIns="60957" rtlCol="0">
            <a:spAutoFit/>
          </a:bodyPr>
          <a:lstStyle/>
          <a:p>
            <a:pPr algn="ctr" defTabSz="609539"/>
            <a:r>
              <a:rPr lang="en-US" sz="2400" b="1" dirty="0">
                <a:solidFill>
                  <a:srgbClr val="FF0000"/>
                </a:solidFill>
                <a:latin typeface="Arial"/>
                <a:cs typeface="Arial"/>
              </a:rPr>
              <a:t>GFSv16</a:t>
            </a:r>
          </a:p>
        </p:txBody>
      </p:sp>
      <p:sp>
        <p:nvSpPr>
          <p:cNvPr id="37" name="TextBox 36"/>
          <p:cNvSpPr txBox="1"/>
          <p:nvPr/>
        </p:nvSpPr>
        <p:spPr>
          <a:xfrm>
            <a:off x="9102539" y="2314806"/>
            <a:ext cx="1429925" cy="492436"/>
          </a:xfrm>
          <a:prstGeom prst="rect">
            <a:avLst/>
          </a:prstGeom>
          <a:noFill/>
        </p:spPr>
        <p:txBody>
          <a:bodyPr wrap="square" lIns="121915" tIns="60957" rIns="121915" bIns="60957" rtlCol="0">
            <a:spAutoFit/>
          </a:bodyPr>
          <a:lstStyle/>
          <a:p>
            <a:pPr algn="ctr" defTabSz="609539"/>
            <a:r>
              <a:rPr lang="en-US" sz="2400" b="1" dirty="0">
                <a:solidFill>
                  <a:prstClr val="black"/>
                </a:solidFill>
                <a:latin typeface="Arial"/>
                <a:cs typeface="Arial"/>
              </a:rPr>
              <a:t>GFSv15</a:t>
            </a:r>
          </a:p>
        </p:txBody>
      </p:sp>
      <p:sp>
        <p:nvSpPr>
          <p:cNvPr id="43" name="TextBox 42"/>
          <p:cNvSpPr txBox="1"/>
          <p:nvPr/>
        </p:nvSpPr>
        <p:spPr>
          <a:xfrm>
            <a:off x="-470371" y="1278526"/>
            <a:ext cx="13095112" cy="492436"/>
          </a:xfrm>
          <a:prstGeom prst="rect">
            <a:avLst/>
          </a:prstGeom>
          <a:noFill/>
        </p:spPr>
        <p:txBody>
          <a:bodyPr wrap="square" lIns="121915" tIns="60957" rIns="121915" bIns="60957" rtlCol="0">
            <a:spAutoFit/>
          </a:bodyPr>
          <a:lstStyle/>
          <a:p>
            <a:pPr algn="ctr" defTabSz="609539"/>
            <a:r>
              <a:rPr lang="en-US" sz="2400" b="1" dirty="0">
                <a:solidFill>
                  <a:srgbClr val="000000"/>
                </a:solidFill>
                <a:latin typeface="Arial"/>
                <a:cs typeface="Arial"/>
              </a:rPr>
              <a:t>GFSv15</a:t>
            </a:r>
            <a:r>
              <a:rPr lang="en-US" sz="2400" dirty="0">
                <a:solidFill>
                  <a:srgbClr val="FF0000"/>
                </a:solidFill>
                <a:latin typeface="Arial"/>
                <a:cs typeface="Arial"/>
              </a:rPr>
              <a:t> </a:t>
            </a:r>
            <a:r>
              <a:rPr lang="en-US" sz="2400" dirty="0">
                <a:solidFill>
                  <a:prstClr val="black"/>
                </a:solidFill>
                <a:latin typeface="Arial"/>
                <a:cs typeface="Arial"/>
              </a:rPr>
              <a:t>has a known </a:t>
            </a:r>
            <a:r>
              <a:rPr lang="en-US" sz="2400" u="sng" dirty="0">
                <a:solidFill>
                  <a:prstClr val="black"/>
                </a:solidFill>
                <a:latin typeface="Arial"/>
                <a:cs typeface="Arial"/>
              </a:rPr>
              <a:t>low-level cold bias</a:t>
            </a:r>
            <a:r>
              <a:rPr lang="en-US" sz="2400" dirty="0">
                <a:solidFill>
                  <a:prstClr val="black"/>
                </a:solidFill>
                <a:latin typeface="Arial"/>
                <a:cs typeface="Arial"/>
              </a:rPr>
              <a:t> that gets worse with lead time</a:t>
            </a:r>
          </a:p>
        </p:txBody>
      </p:sp>
      <p:sp>
        <p:nvSpPr>
          <p:cNvPr id="44" name="TextBox 43"/>
          <p:cNvSpPr txBox="1"/>
          <p:nvPr/>
        </p:nvSpPr>
        <p:spPr>
          <a:xfrm>
            <a:off x="1950036" y="5812640"/>
            <a:ext cx="3696280" cy="779566"/>
          </a:xfrm>
          <a:prstGeom prst="rect">
            <a:avLst/>
          </a:prstGeom>
          <a:noFill/>
        </p:spPr>
        <p:txBody>
          <a:bodyPr wrap="square" lIns="121915" tIns="60957" rIns="121915" bIns="60957" rtlCol="0">
            <a:spAutoFit/>
          </a:bodyPr>
          <a:lstStyle/>
          <a:p>
            <a:pPr algn="r" defTabSz="609539"/>
            <a:r>
              <a:rPr lang="en-US" sz="2133" b="1" dirty="0">
                <a:solidFill>
                  <a:srgbClr val="FF0000"/>
                </a:solidFill>
                <a:latin typeface="Arial"/>
                <a:cs typeface="Arial"/>
              </a:rPr>
              <a:t>GFSv16</a:t>
            </a:r>
            <a:r>
              <a:rPr lang="en-US" sz="2133" b="1" dirty="0">
                <a:solidFill>
                  <a:prstClr val="black"/>
                </a:solidFill>
                <a:latin typeface="Arial"/>
                <a:cs typeface="Arial"/>
              </a:rPr>
              <a:t> </a:t>
            </a:r>
            <a:r>
              <a:rPr lang="en-US" sz="2133" dirty="0">
                <a:solidFill>
                  <a:prstClr val="black"/>
                </a:solidFill>
                <a:latin typeface="Arial"/>
                <a:cs typeface="Arial"/>
              </a:rPr>
              <a:t>has less of a cold bias at longer lead times</a:t>
            </a:r>
          </a:p>
        </p:txBody>
      </p:sp>
      <p:sp>
        <p:nvSpPr>
          <p:cNvPr id="45" name="TextBox 44"/>
          <p:cNvSpPr txBox="1"/>
          <p:nvPr/>
        </p:nvSpPr>
        <p:spPr>
          <a:xfrm>
            <a:off x="6597664" y="5820610"/>
            <a:ext cx="3426488" cy="779566"/>
          </a:xfrm>
          <a:prstGeom prst="rect">
            <a:avLst/>
          </a:prstGeom>
          <a:noFill/>
        </p:spPr>
        <p:txBody>
          <a:bodyPr wrap="square" lIns="121915" tIns="60957" rIns="121915" bIns="60957" rtlCol="0">
            <a:spAutoFit/>
          </a:bodyPr>
          <a:lstStyle/>
          <a:p>
            <a:pPr defTabSz="609539"/>
            <a:r>
              <a:rPr lang="en-US" sz="2133" b="1" dirty="0">
                <a:solidFill>
                  <a:srgbClr val="FF0000"/>
                </a:solidFill>
                <a:latin typeface="Arial"/>
                <a:cs typeface="Arial"/>
              </a:rPr>
              <a:t>GFSv16</a:t>
            </a:r>
            <a:r>
              <a:rPr lang="en-US" sz="2133" b="1" dirty="0">
                <a:solidFill>
                  <a:prstClr val="black"/>
                </a:solidFill>
                <a:latin typeface="Arial"/>
                <a:cs typeface="Arial"/>
              </a:rPr>
              <a:t> </a:t>
            </a:r>
            <a:r>
              <a:rPr lang="en-US" sz="2133" dirty="0">
                <a:solidFill>
                  <a:prstClr val="black"/>
                </a:solidFill>
                <a:latin typeface="Arial"/>
                <a:cs typeface="Arial"/>
              </a:rPr>
              <a:t>has lower </a:t>
            </a:r>
            <a:br>
              <a:rPr lang="en-US" sz="2133" dirty="0">
                <a:solidFill>
                  <a:prstClr val="black"/>
                </a:solidFill>
                <a:latin typeface="Arial"/>
                <a:cs typeface="Arial"/>
              </a:rPr>
            </a:br>
            <a:r>
              <a:rPr lang="en-US" sz="2133" dirty="0">
                <a:solidFill>
                  <a:prstClr val="black"/>
                </a:solidFill>
                <a:latin typeface="Arial"/>
                <a:cs typeface="Arial"/>
              </a:rPr>
              <a:t>RMSE at and after F036</a:t>
            </a:r>
          </a:p>
        </p:txBody>
      </p:sp>
      <p:sp>
        <p:nvSpPr>
          <p:cNvPr id="46" name="TextBox 45"/>
          <p:cNvSpPr txBox="1"/>
          <p:nvPr/>
        </p:nvSpPr>
        <p:spPr>
          <a:xfrm>
            <a:off x="1268513" y="4572243"/>
            <a:ext cx="1837567" cy="328225"/>
          </a:xfrm>
          <a:prstGeom prst="rect">
            <a:avLst/>
          </a:prstGeom>
          <a:noFill/>
        </p:spPr>
        <p:txBody>
          <a:bodyPr wrap="square" lIns="121915" tIns="60957" rIns="121915" bIns="60957" rtlCol="0">
            <a:spAutoFit/>
          </a:bodyPr>
          <a:lstStyle/>
          <a:p>
            <a:pPr defTabSz="609539"/>
            <a:r>
              <a:rPr lang="en-US" sz="1333" b="1" dirty="0">
                <a:solidFill>
                  <a:prstClr val="black"/>
                </a:solidFill>
                <a:latin typeface="Arial"/>
                <a:cs typeface="Arial"/>
              </a:rPr>
              <a:t>GFSv16 − GFSv15</a:t>
            </a:r>
          </a:p>
        </p:txBody>
      </p:sp>
      <p:sp>
        <p:nvSpPr>
          <p:cNvPr id="47" name="TextBox 46"/>
          <p:cNvSpPr txBox="1"/>
          <p:nvPr/>
        </p:nvSpPr>
        <p:spPr>
          <a:xfrm>
            <a:off x="6614770" y="4580305"/>
            <a:ext cx="1837567" cy="328225"/>
          </a:xfrm>
          <a:prstGeom prst="rect">
            <a:avLst/>
          </a:prstGeom>
          <a:noFill/>
        </p:spPr>
        <p:txBody>
          <a:bodyPr wrap="square" lIns="121915" tIns="60957" rIns="121915" bIns="60957" rtlCol="0">
            <a:spAutoFit/>
          </a:bodyPr>
          <a:lstStyle/>
          <a:p>
            <a:pPr defTabSz="609539"/>
            <a:r>
              <a:rPr lang="en-US" sz="1333" b="1" dirty="0">
                <a:solidFill>
                  <a:prstClr val="black"/>
                </a:solidFill>
                <a:latin typeface="Arial"/>
                <a:cs typeface="Arial"/>
              </a:rPr>
              <a:t>GFSv16 − GFSv15</a:t>
            </a:r>
          </a:p>
        </p:txBody>
      </p:sp>
      <p:sp>
        <p:nvSpPr>
          <p:cNvPr id="27" name="TextBox 26"/>
          <p:cNvSpPr txBox="1"/>
          <p:nvPr/>
        </p:nvSpPr>
        <p:spPr>
          <a:xfrm>
            <a:off x="3" y="558912"/>
            <a:ext cx="12208844" cy="697653"/>
          </a:xfrm>
          <a:prstGeom prst="rect">
            <a:avLst/>
          </a:prstGeom>
          <a:noFill/>
        </p:spPr>
        <p:txBody>
          <a:bodyPr wrap="square" lIns="162524" tIns="81261" rIns="162524" bIns="81261" rtlCol="0">
            <a:spAutoFit/>
          </a:bodyPr>
          <a:lstStyle/>
          <a:p>
            <a:pPr algn="ctr" defTabSz="609539"/>
            <a:r>
              <a:rPr lang="en-US" sz="3467" b="1" dirty="0">
                <a:solidFill>
                  <a:prstClr val="white"/>
                </a:solidFill>
                <a:latin typeface="Arial"/>
                <a:cs typeface="Arial"/>
              </a:rPr>
              <a:t>Strengths: Mitigated Low-Level Cold Bias </a:t>
            </a:r>
          </a:p>
        </p:txBody>
      </p:sp>
      <p:sp>
        <p:nvSpPr>
          <p:cNvPr id="33" name="TextBox 32"/>
          <p:cNvSpPr txBox="1"/>
          <p:nvPr/>
        </p:nvSpPr>
        <p:spPr>
          <a:xfrm>
            <a:off x="-13875" y="2037437"/>
            <a:ext cx="1082979" cy="779566"/>
          </a:xfrm>
          <a:prstGeom prst="rect">
            <a:avLst/>
          </a:prstGeom>
          <a:noFill/>
          <a:ln>
            <a:noFill/>
          </a:ln>
        </p:spPr>
        <p:txBody>
          <a:bodyPr wrap="none" lIns="121915" tIns="60957" rIns="121915" bIns="60957" rtlCol="0">
            <a:spAutoFit/>
          </a:bodyPr>
          <a:lstStyle/>
          <a:p>
            <a:pPr algn="ctr" defTabSz="609539"/>
            <a:r>
              <a:rPr lang="en-US" sz="2133" b="1" dirty="0">
                <a:solidFill>
                  <a:prstClr val="black"/>
                </a:solidFill>
                <a:latin typeface="Arial"/>
                <a:cs typeface="Arial"/>
              </a:rPr>
              <a:t>00Z</a:t>
            </a:r>
          </a:p>
          <a:p>
            <a:pPr algn="ctr" defTabSz="609539"/>
            <a:r>
              <a:rPr lang="en-US" sz="2133" b="1" dirty="0">
                <a:solidFill>
                  <a:prstClr val="black"/>
                </a:solidFill>
                <a:latin typeface="Arial"/>
                <a:cs typeface="Arial"/>
              </a:rPr>
              <a:t>cycles</a:t>
            </a:r>
          </a:p>
        </p:txBody>
      </p:sp>
      <p:sp>
        <p:nvSpPr>
          <p:cNvPr id="35" name="TextBox 34"/>
          <p:cNvSpPr txBox="1"/>
          <p:nvPr/>
        </p:nvSpPr>
        <p:spPr>
          <a:xfrm>
            <a:off x="-90155" y="4196614"/>
            <a:ext cx="1248088" cy="779566"/>
          </a:xfrm>
          <a:prstGeom prst="rect">
            <a:avLst/>
          </a:prstGeom>
          <a:noFill/>
          <a:ln>
            <a:noFill/>
          </a:ln>
        </p:spPr>
        <p:txBody>
          <a:bodyPr wrap="none" lIns="121915" tIns="60957" rIns="121915" bIns="60957" rtlCol="0">
            <a:spAutoFit/>
          </a:bodyPr>
          <a:lstStyle/>
          <a:p>
            <a:pPr algn="ctr" defTabSz="609539"/>
            <a:r>
              <a:rPr lang="en-US" sz="2133" b="1" dirty="0">
                <a:solidFill>
                  <a:prstClr val="black"/>
                </a:solidFill>
                <a:latin typeface="Arial"/>
                <a:cs typeface="Arial"/>
              </a:rPr>
              <a:t>Grid-to-</a:t>
            </a:r>
            <a:br>
              <a:rPr lang="en-US" sz="2133" b="1" dirty="0">
                <a:solidFill>
                  <a:prstClr val="black"/>
                </a:solidFill>
                <a:latin typeface="Arial"/>
                <a:cs typeface="Arial"/>
              </a:rPr>
            </a:br>
            <a:r>
              <a:rPr lang="en-US" sz="2133" b="1" dirty="0">
                <a:solidFill>
                  <a:prstClr val="black"/>
                </a:solidFill>
                <a:latin typeface="Arial"/>
                <a:cs typeface="Arial"/>
              </a:rPr>
              <a:t>Obs</a:t>
            </a:r>
          </a:p>
        </p:txBody>
      </p:sp>
      <p:sp>
        <p:nvSpPr>
          <p:cNvPr id="28" name="Google Shape;200;p26">
            <a:extLst>
              <a:ext uri="{FF2B5EF4-FFF2-40B4-BE49-F238E27FC236}">
                <a16:creationId xmlns:a16="http://schemas.microsoft.com/office/drawing/2014/main" id="{8586A48F-5C1A-684A-955B-7437D129B646}"/>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14</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03244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8" y="1380782"/>
            <a:ext cx="5964467" cy="4379623"/>
          </a:xfrm>
          <a:prstGeom prst="rect">
            <a:avLst/>
          </a:prstGeom>
        </p:spPr>
      </p:pic>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39"/>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39"/>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39"/>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39"/>
            <a:endParaRPr lang="en-US" sz="2400">
              <a:solidFill>
                <a:prstClr val="white"/>
              </a:solidFill>
              <a:latin typeface="Calibri"/>
            </a:endParaRPr>
          </a:p>
        </p:txBody>
      </p:sp>
      <p:pic>
        <p:nvPicPr>
          <p:cNvPr id="10" name="Picture 9" descr="1024px-NOAA_logo.svg.png"/>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3" name="TextBox 12"/>
          <p:cNvSpPr txBox="1"/>
          <p:nvPr/>
        </p:nvSpPr>
        <p:spPr>
          <a:xfrm>
            <a:off x="1" y="558911"/>
            <a:ext cx="12208844" cy="697661"/>
          </a:xfrm>
          <a:prstGeom prst="rect">
            <a:avLst/>
          </a:prstGeom>
          <a:noFill/>
        </p:spPr>
        <p:txBody>
          <a:bodyPr wrap="square" lIns="162532" tIns="81265" rIns="162532" bIns="81265" rtlCol="0">
            <a:spAutoFit/>
          </a:bodyPr>
          <a:lstStyle/>
          <a:p>
            <a:pPr algn="ctr" defTabSz="609539"/>
            <a:r>
              <a:rPr lang="en-US" sz="3467" b="1" dirty="0">
                <a:solidFill>
                  <a:prstClr val="white"/>
                </a:solidFill>
                <a:latin typeface="Arial"/>
                <a:cs typeface="Arial"/>
              </a:rPr>
              <a:t>Concerns: Increased Right-of-Track Bias</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1756" y="1380782"/>
            <a:ext cx="5964467" cy="4379623"/>
          </a:xfrm>
          <a:prstGeom prst="rect">
            <a:avLst/>
          </a:prstGeom>
        </p:spPr>
      </p:pic>
      <p:sp>
        <p:nvSpPr>
          <p:cNvPr id="16" name="TextBox 15"/>
          <p:cNvSpPr txBox="1"/>
          <p:nvPr/>
        </p:nvSpPr>
        <p:spPr>
          <a:xfrm>
            <a:off x="3722298" y="3835475"/>
            <a:ext cx="1379769" cy="441211"/>
          </a:xfrm>
          <a:prstGeom prst="rect">
            <a:avLst/>
          </a:prstGeom>
          <a:noFill/>
          <a:ln>
            <a:noFill/>
          </a:ln>
        </p:spPr>
        <p:txBody>
          <a:bodyPr wrap="square" rtlCol="0">
            <a:spAutoFit/>
          </a:bodyPr>
          <a:lstStyle/>
          <a:p>
            <a:pPr algn="ctr" defTabSz="609539"/>
            <a:r>
              <a:rPr lang="en-US" sz="2267" b="1" dirty="0">
                <a:solidFill>
                  <a:srgbClr val="FF0000"/>
                </a:solidFill>
                <a:latin typeface="Arial"/>
                <a:cs typeface="Arial"/>
              </a:rPr>
              <a:t>GFSv16</a:t>
            </a:r>
          </a:p>
        </p:txBody>
      </p:sp>
      <p:sp>
        <p:nvSpPr>
          <p:cNvPr id="17" name="TextBox 16"/>
          <p:cNvSpPr txBox="1"/>
          <p:nvPr/>
        </p:nvSpPr>
        <p:spPr>
          <a:xfrm>
            <a:off x="3722298" y="3081903"/>
            <a:ext cx="1379769" cy="441211"/>
          </a:xfrm>
          <a:prstGeom prst="rect">
            <a:avLst/>
          </a:prstGeom>
          <a:noFill/>
          <a:ln>
            <a:noFill/>
          </a:ln>
        </p:spPr>
        <p:txBody>
          <a:bodyPr wrap="square" rtlCol="0">
            <a:spAutoFit/>
          </a:bodyPr>
          <a:lstStyle/>
          <a:p>
            <a:pPr algn="ctr" defTabSz="609539"/>
            <a:r>
              <a:rPr lang="en-US" sz="2267" b="1" dirty="0">
                <a:solidFill>
                  <a:srgbClr val="0000FF"/>
                </a:solidFill>
                <a:latin typeface="Arial"/>
                <a:cs typeface="Arial"/>
              </a:rPr>
              <a:t>GFSv15</a:t>
            </a:r>
          </a:p>
        </p:txBody>
      </p:sp>
      <p:sp>
        <p:nvSpPr>
          <p:cNvPr id="18" name="TextBox 17"/>
          <p:cNvSpPr txBox="1"/>
          <p:nvPr/>
        </p:nvSpPr>
        <p:spPr>
          <a:xfrm>
            <a:off x="8957249" y="2731024"/>
            <a:ext cx="1379769" cy="441211"/>
          </a:xfrm>
          <a:prstGeom prst="rect">
            <a:avLst/>
          </a:prstGeom>
          <a:noFill/>
          <a:ln>
            <a:noFill/>
          </a:ln>
        </p:spPr>
        <p:txBody>
          <a:bodyPr wrap="square" rtlCol="0">
            <a:spAutoFit/>
          </a:bodyPr>
          <a:lstStyle/>
          <a:p>
            <a:pPr algn="ctr" defTabSz="609539"/>
            <a:r>
              <a:rPr lang="en-US" sz="2267" b="1" dirty="0">
                <a:solidFill>
                  <a:srgbClr val="FF0000"/>
                </a:solidFill>
                <a:latin typeface="Arial"/>
                <a:cs typeface="Arial"/>
              </a:rPr>
              <a:t>GFSv16</a:t>
            </a:r>
          </a:p>
        </p:txBody>
      </p:sp>
      <p:sp>
        <p:nvSpPr>
          <p:cNvPr id="19" name="TextBox 18"/>
          <p:cNvSpPr txBox="1"/>
          <p:nvPr/>
        </p:nvSpPr>
        <p:spPr>
          <a:xfrm>
            <a:off x="8957249" y="3556712"/>
            <a:ext cx="1379769" cy="441211"/>
          </a:xfrm>
          <a:prstGeom prst="rect">
            <a:avLst/>
          </a:prstGeom>
          <a:noFill/>
          <a:ln>
            <a:noFill/>
          </a:ln>
        </p:spPr>
        <p:txBody>
          <a:bodyPr wrap="square" rtlCol="0">
            <a:spAutoFit/>
          </a:bodyPr>
          <a:lstStyle/>
          <a:p>
            <a:pPr algn="ctr" defTabSz="609539"/>
            <a:r>
              <a:rPr lang="en-US" sz="2267" b="1" dirty="0">
                <a:solidFill>
                  <a:srgbClr val="0000FF"/>
                </a:solidFill>
                <a:latin typeface="Arial"/>
                <a:cs typeface="Arial"/>
              </a:rPr>
              <a:t>GFSv15</a:t>
            </a:r>
          </a:p>
        </p:txBody>
      </p:sp>
      <p:sp>
        <p:nvSpPr>
          <p:cNvPr id="20" name="Rectangle 19"/>
          <p:cNvSpPr/>
          <p:nvPr/>
        </p:nvSpPr>
        <p:spPr>
          <a:xfrm>
            <a:off x="10242981" y="4683479"/>
            <a:ext cx="1758815" cy="584775"/>
          </a:xfrm>
          <a:prstGeom prst="rect">
            <a:avLst/>
          </a:prstGeom>
        </p:spPr>
        <p:txBody>
          <a:bodyPr wrap="none">
            <a:spAutoFit/>
          </a:bodyPr>
          <a:lstStyle/>
          <a:p>
            <a:pPr algn="r" defTabSz="609539"/>
            <a:r>
              <a:rPr lang="en-US" sz="1600" i="1" dirty="0">
                <a:solidFill>
                  <a:prstClr val="black"/>
                </a:solidFill>
                <a:latin typeface="Arial"/>
                <a:cs typeface="Arial"/>
              </a:rPr>
              <a:t>Images provided </a:t>
            </a:r>
            <a:br>
              <a:rPr lang="en-US" sz="1600" i="1" dirty="0">
                <a:solidFill>
                  <a:prstClr val="black"/>
                </a:solidFill>
                <a:latin typeface="Arial"/>
                <a:cs typeface="Arial"/>
              </a:rPr>
            </a:br>
            <a:r>
              <a:rPr lang="en-US" sz="1600" i="1" dirty="0">
                <a:solidFill>
                  <a:prstClr val="black"/>
                </a:solidFill>
                <a:latin typeface="Arial"/>
                <a:cs typeface="Arial"/>
              </a:rPr>
              <a:t>by </a:t>
            </a:r>
            <a:r>
              <a:rPr lang="en-US" sz="1600" i="1" dirty="0" err="1">
                <a:solidFill>
                  <a:prstClr val="black"/>
                </a:solidFill>
                <a:latin typeface="Arial"/>
                <a:cs typeface="Arial"/>
              </a:rPr>
              <a:t>Jiayi</a:t>
            </a:r>
            <a:r>
              <a:rPr lang="en-US" sz="1600" i="1" dirty="0">
                <a:solidFill>
                  <a:prstClr val="black"/>
                </a:solidFill>
                <a:latin typeface="Arial"/>
                <a:cs typeface="Arial"/>
              </a:rPr>
              <a:t> </a:t>
            </a:r>
            <a:r>
              <a:rPr lang="en-US" sz="1600" i="1" dirty="0" err="1">
                <a:solidFill>
                  <a:prstClr val="black"/>
                </a:solidFill>
                <a:latin typeface="Arial"/>
                <a:cs typeface="Arial"/>
              </a:rPr>
              <a:t>Peng</a:t>
            </a:r>
            <a:endParaRPr lang="en-US" sz="1600" i="1" dirty="0">
              <a:solidFill>
                <a:prstClr val="black"/>
              </a:solidFill>
              <a:latin typeface="Arial"/>
              <a:cs typeface="Arial"/>
            </a:endParaRPr>
          </a:p>
        </p:txBody>
      </p:sp>
      <p:sp>
        <p:nvSpPr>
          <p:cNvPr id="21" name="TextBox 20"/>
          <p:cNvSpPr txBox="1"/>
          <p:nvPr/>
        </p:nvSpPr>
        <p:spPr>
          <a:xfrm>
            <a:off x="675583" y="1963019"/>
            <a:ext cx="5020576" cy="461665"/>
          </a:xfrm>
          <a:prstGeom prst="rect">
            <a:avLst/>
          </a:prstGeom>
          <a:solidFill>
            <a:srgbClr val="FFFFFF"/>
          </a:solidFill>
        </p:spPr>
        <p:txBody>
          <a:bodyPr wrap="square" rtlCol="0">
            <a:spAutoFit/>
          </a:bodyPr>
          <a:lstStyle/>
          <a:p>
            <a:pPr algn="ctr" defTabSz="609539"/>
            <a:r>
              <a:rPr lang="en-US" sz="2400" b="1" i="1" dirty="0">
                <a:solidFill>
                  <a:prstClr val="black"/>
                </a:solidFill>
                <a:latin typeface="Arial"/>
                <a:cs typeface="Arial"/>
              </a:rPr>
              <a:t>N Atlantic Along-Track Bias</a:t>
            </a:r>
          </a:p>
        </p:txBody>
      </p:sp>
      <p:sp>
        <p:nvSpPr>
          <p:cNvPr id="22" name="TextBox 21"/>
          <p:cNvSpPr txBox="1"/>
          <p:nvPr/>
        </p:nvSpPr>
        <p:spPr>
          <a:xfrm>
            <a:off x="6676032" y="1963019"/>
            <a:ext cx="4965997" cy="461665"/>
          </a:xfrm>
          <a:prstGeom prst="rect">
            <a:avLst/>
          </a:prstGeom>
          <a:solidFill>
            <a:srgbClr val="FFFFFF"/>
          </a:solidFill>
        </p:spPr>
        <p:txBody>
          <a:bodyPr wrap="square" rtlCol="0">
            <a:spAutoFit/>
          </a:bodyPr>
          <a:lstStyle/>
          <a:p>
            <a:pPr algn="ctr" defTabSz="609539"/>
            <a:r>
              <a:rPr lang="en-US" sz="2400" b="1" i="1" dirty="0">
                <a:solidFill>
                  <a:prstClr val="black"/>
                </a:solidFill>
                <a:latin typeface="Arial"/>
                <a:cs typeface="Arial"/>
              </a:rPr>
              <a:t>N Atlantic Across-Track Bias</a:t>
            </a:r>
          </a:p>
        </p:txBody>
      </p:sp>
      <p:sp>
        <p:nvSpPr>
          <p:cNvPr id="23" name="Rectangle 22"/>
          <p:cNvSpPr/>
          <p:nvPr/>
        </p:nvSpPr>
        <p:spPr>
          <a:xfrm rot="16200000">
            <a:off x="5989855" y="2560783"/>
            <a:ext cx="1671163" cy="420564"/>
          </a:xfrm>
          <a:prstGeom prst="rect">
            <a:avLst/>
          </a:prstGeom>
        </p:spPr>
        <p:txBody>
          <a:bodyPr wrap="square">
            <a:spAutoFit/>
          </a:bodyPr>
          <a:lstStyle/>
          <a:p>
            <a:pPr algn="ctr" defTabSz="609539"/>
            <a:r>
              <a:rPr lang="en-US" sz="2133" dirty="0">
                <a:solidFill>
                  <a:prstClr val="black"/>
                </a:solidFill>
                <a:latin typeface="Arial"/>
                <a:cs typeface="Arial"/>
              </a:rPr>
              <a:t>Right</a:t>
            </a:r>
          </a:p>
        </p:txBody>
      </p:sp>
      <p:sp>
        <p:nvSpPr>
          <p:cNvPr id="24" name="Rectangle 23"/>
          <p:cNvSpPr/>
          <p:nvPr/>
        </p:nvSpPr>
        <p:spPr>
          <a:xfrm rot="16200000">
            <a:off x="6004899" y="4216905"/>
            <a:ext cx="1641075" cy="420564"/>
          </a:xfrm>
          <a:prstGeom prst="rect">
            <a:avLst/>
          </a:prstGeom>
        </p:spPr>
        <p:txBody>
          <a:bodyPr wrap="square">
            <a:spAutoFit/>
          </a:bodyPr>
          <a:lstStyle/>
          <a:p>
            <a:pPr algn="ctr" defTabSz="609539"/>
            <a:r>
              <a:rPr lang="en-US" sz="2133" dirty="0">
                <a:solidFill>
                  <a:prstClr val="black"/>
                </a:solidFill>
                <a:latin typeface="Arial"/>
                <a:cs typeface="Arial"/>
              </a:rPr>
              <a:t>Left</a:t>
            </a:r>
          </a:p>
        </p:txBody>
      </p:sp>
      <p:sp>
        <p:nvSpPr>
          <p:cNvPr id="25" name="TextBox 24"/>
          <p:cNvSpPr txBox="1"/>
          <p:nvPr/>
        </p:nvSpPr>
        <p:spPr>
          <a:xfrm>
            <a:off x="1" y="5849091"/>
            <a:ext cx="12192000" cy="913199"/>
          </a:xfrm>
          <a:prstGeom prst="rect">
            <a:avLst/>
          </a:prstGeom>
          <a:noFill/>
        </p:spPr>
        <p:txBody>
          <a:bodyPr wrap="square" rtlCol="0">
            <a:spAutoFit/>
          </a:bodyPr>
          <a:lstStyle/>
          <a:p>
            <a:pPr algn="ctr" defTabSz="609539"/>
            <a:r>
              <a:rPr lang="en-US" sz="2267" b="1" dirty="0">
                <a:solidFill>
                  <a:srgbClr val="FF0000"/>
                </a:solidFill>
                <a:latin typeface="Arial"/>
                <a:cs typeface="Arial"/>
              </a:rPr>
              <a:t>GFSv16</a:t>
            </a:r>
            <a:r>
              <a:rPr lang="en-US" sz="2267" b="1" dirty="0">
                <a:solidFill>
                  <a:prstClr val="black"/>
                </a:solidFill>
                <a:latin typeface="Arial"/>
                <a:cs typeface="Arial"/>
              </a:rPr>
              <a:t> </a:t>
            </a:r>
            <a:r>
              <a:rPr lang="en-US" sz="2267" dirty="0">
                <a:solidFill>
                  <a:prstClr val="black"/>
                </a:solidFill>
                <a:latin typeface="Arial"/>
                <a:cs typeface="Arial"/>
              </a:rPr>
              <a:t>has a larger slow bias than </a:t>
            </a:r>
            <a:r>
              <a:rPr lang="en-US" sz="2267" b="1" dirty="0">
                <a:solidFill>
                  <a:srgbClr val="0000FF"/>
                </a:solidFill>
                <a:latin typeface="Arial"/>
                <a:cs typeface="Arial"/>
              </a:rPr>
              <a:t>GFSv15 </a:t>
            </a:r>
            <a:r>
              <a:rPr lang="en-US" sz="2267" dirty="0">
                <a:solidFill>
                  <a:prstClr val="black"/>
                </a:solidFill>
                <a:latin typeface="Arial"/>
                <a:cs typeface="Arial"/>
              </a:rPr>
              <a:t>that grows with forecast length in the N Atlantic</a:t>
            </a:r>
          </a:p>
          <a:p>
            <a:pPr algn="ctr" defTabSz="609539"/>
            <a:endParaRPr lang="en-US" sz="800" dirty="0">
              <a:solidFill>
                <a:srgbClr val="FF0000"/>
              </a:solidFill>
              <a:latin typeface="Arial"/>
              <a:cs typeface="Arial"/>
            </a:endParaRPr>
          </a:p>
          <a:p>
            <a:pPr algn="ctr" defTabSz="609539"/>
            <a:r>
              <a:rPr lang="en-US" sz="2267" b="1" dirty="0">
                <a:solidFill>
                  <a:srgbClr val="FF0000"/>
                </a:solidFill>
                <a:latin typeface="Arial"/>
                <a:cs typeface="Arial"/>
              </a:rPr>
              <a:t> GFSv16</a:t>
            </a:r>
            <a:r>
              <a:rPr lang="en-US" sz="2267" dirty="0">
                <a:solidFill>
                  <a:prstClr val="black"/>
                </a:solidFill>
                <a:latin typeface="Arial"/>
                <a:cs typeface="Arial"/>
              </a:rPr>
              <a:t> has a larger right-of-track bias than </a:t>
            </a:r>
            <a:r>
              <a:rPr lang="en-US" sz="2267" b="1" dirty="0">
                <a:solidFill>
                  <a:srgbClr val="0000FF"/>
                </a:solidFill>
                <a:latin typeface="Arial"/>
                <a:cs typeface="Arial"/>
              </a:rPr>
              <a:t>GFSv15</a:t>
            </a:r>
            <a:r>
              <a:rPr lang="en-US" sz="2267" dirty="0">
                <a:solidFill>
                  <a:prstClr val="black"/>
                </a:solidFill>
                <a:latin typeface="Arial"/>
                <a:cs typeface="Arial"/>
              </a:rPr>
              <a:t> that is largest at longer lead times</a:t>
            </a:r>
          </a:p>
        </p:txBody>
      </p:sp>
      <p:sp>
        <p:nvSpPr>
          <p:cNvPr id="26" name="Rectangle 25"/>
          <p:cNvSpPr/>
          <p:nvPr/>
        </p:nvSpPr>
        <p:spPr>
          <a:xfrm rot="16200000">
            <a:off x="-643" y="2560783"/>
            <a:ext cx="1671165" cy="420564"/>
          </a:xfrm>
          <a:prstGeom prst="rect">
            <a:avLst/>
          </a:prstGeom>
        </p:spPr>
        <p:txBody>
          <a:bodyPr wrap="square">
            <a:spAutoFit/>
          </a:bodyPr>
          <a:lstStyle/>
          <a:p>
            <a:pPr algn="ctr" defTabSz="609539"/>
            <a:r>
              <a:rPr lang="en-US" sz="2133" dirty="0">
                <a:solidFill>
                  <a:prstClr val="black"/>
                </a:solidFill>
                <a:latin typeface="Arial"/>
                <a:cs typeface="Arial"/>
              </a:rPr>
              <a:t>Fast</a:t>
            </a:r>
          </a:p>
        </p:txBody>
      </p:sp>
      <p:sp>
        <p:nvSpPr>
          <p:cNvPr id="27" name="Rectangle 26"/>
          <p:cNvSpPr/>
          <p:nvPr/>
        </p:nvSpPr>
        <p:spPr>
          <a:xfrm rot="16200000">
            <a:off x="14402" y="4216903"/>
            <a:ext cx="1641076" cy="420564"/>
          </a:xfrm>
          <a:prstGeom prst="rect">
            <a:avLst/>
          </a:prstGeom>
        </p:spPr>
        <p:txBody>
          <a:bodyPr wrap="square">
            <a:spAutoFit/>
          </a:bodyPr>
          <a:lstStyle/>
          <a:p>
            <a:pPr algn="ctr" defTabSz="609539"/>
            <a:r>
              <a:rPr lang="en-US" sz="2133" dirty="0">
                <a:solidFill>
                  <a:prstClr val="black"/>
                </a:solidFill>
                <a:latin typeface="Arial"/>
                <a:cs typeface="Arial"/>
              </a:rPr>
              <a:t>Slow</a:t>
            </a:r>
          </a:p>
        </p:txBody>
      </p:sp>
      <p:sp>
        <p:nvSpPr>
          <p:cNvPr id="31" name="TextBox 30"/>
          <p:cNvSpPr txBox="1"/>
          <p:nvPr/>
        </p:nvSpPr>
        <p:spPr>
          <a:xfrm>
            <a:off x="16844" y="4795865"/>
            <a:ext cx="12192000" cy="913199"/>
          </a:xfrm>
          <a:prstGeom prst="rect">
            <a:avLst/>
          </a:prstGeom>
          <a:solidFill>
            <a:schemeClr val="bg1">
              <a:lumMod val="75000"/>
            </a:schemeClr>
          </a:solidFill>
        </p:spPr>
        <p:txBody>
          <a:bodyPr wrap="square" rtlCol="0">
            <a:spAutoFit/>
          </a:bodyPr>
          <a:lstStyle/>
          <a:p>
            <a:pPr algn="ctr" defTabSz="609539"/>
            <a:r>
              <a:rPr lang="en-US" sz="2667" i="1" dirty="0">
                <a:solidFill>
                  <a:prstClr val="black"/>
                </a:solidFill>
                <a:latin typeface="Arial"/>
                <a:cs typeface="Arial"/>
              </a:rPr>
              <a:t>A slower and right-of-track bias at longer lead times suggests</a:t>
            </a:r>
            <a:br>
              <a:rPr lang="en-US" sz="2667" i="1" dirty="0">
                <a:solidFill>
                  <a:prstClr val="black"/>
                </a:solidFill>
                <a:latin typeface="Arial"/>
                <a:cs typeface="Arial"/>
              </a:rPr>
            </a:br>
            <a:r>
              <a:rPr lang="en-US" sz="2667" i="1" dirty="0">
                <a:solidFill>
                  <a:prstClr val="black"/>
                </a:solidFill>
                <a:latin typeface="Arial"/>
                <a:cs typeface="Arial"/>
              </a:rPr>
              <a:t>that GFSv16 may be recurving TCs earlier than GFSv15 </a:t>
            </a:r>
          </a:p>
        </p:txBody>
      </p:sp>
      <p:sp>
        <p:nvSpPr>
          <p:cNvPr id="30" name="Google Shape;200;p26">
            <a:extLst>
              <a:ext uri="{FF2B5EF4-FFF2-40B4-BE49-F238E27FC236}">
                <a16:creationId xmlns:a16="http://schemas.microsoft.com/office/drawing/2014/main" id="{93B68A88-4405-D040-AF7A-C3492C8E6020}"/>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15</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4648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39"/>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39"/>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39"/>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39"/>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algn="ctr" defTabSz="609539"/>
            <a:r>
              <a:rPr lang="en-US" sz="3467" b="1" dirty="0">
                <a:solidFill>
                  <a:prstClr val="white"/>
                </a:solidFill>
                <a:latin typeface="Arial"/>
                <a:cs typeface="Arial"/>
              </a:rPr>
              <a:t>CAPE Magnitudes Are Reduced in GFSv16</a:t>
            </a:r>
          </a:p>
        </p:txBody>
      </p:sp>
      <p:pic>
        <p:nvPicPr>
          <p:cNvPr id="17" name="Picture 16">
            <a:extLst>
              <a:ext uri="{FF2B5EF4-FFF2-40B4-BE49-F238E27FC236}">
                <a16:creationId xmlns:a16="http://schemas.microsoft.com/office/drawing/2014/main" id="{BAE6ADC0-838A-4744-94E6-973A9F559E6B}"/>
              </a:ext>
            </a:extLst>
          </p:cNvPr>
          <p:cNvPicPr>
            <a:picLocks noChangeAspect="1"/>
          </p:cNvPicPr>
          <p:nvPr/>
        </p:nvPicPr>
        <p:blipFill rotWithShape="1">
          <a:blip r:embed="rId4"/>
          <a:srcRect l="9010" t="93288" b="1914"/>
          <a:stretch/>
        </p:blipFill>
        <p:spPr>
          <a:xfrm>
            <a:off x="2879274" y="5379179"/>
            <a:ext cx="7700639" cy="392624"/>
          </a:xfrm>
          <a:prstGeom prst="rect">
            <a:avLst/>
          </a:prstGeom>
        </p:spPr>
      </p:pic>
      <p:sp>
        <p:nvSpPr>
          <p:cNvPr id="14" name="TextBox 13">
            <a:extLst>
              <a:ext uri="{FF2B5EF4-FFF2-40B4-BE49-F238E27FC236}">
                <a16:creationId xmlns:a16="http://schemas.microsoft.com/office/drawing/2014/main" id="{2721B4B7-7235-2D43-B2BE-E6661D5982DF}"/>
              </a:ext>
            </a:extLst>
          </p:cNvPr>
          <p:cNvSpPr txBox="1"/>
          <p:nvPr/>
        </p:nvSpPr>
        <p:spPr>
          <a:xfrm>
            <a:off x="241540" y="5811182"/>
            <a:ext cx="11979105" cy="872098"/>
          </a:xfrm>
          <a:prstGeom prst="rect">
            <a:avLst/>
          </a:prstGeom>
          <a:noFill/>
        </p:spPr>
        <p:txBody>
          <a:bodyPr wrap="square" rtlCol="0">
            <a:spAutoFit/>
          </a:bodyPr>
          <a:lstStyle/>
          <a:p>
            <a:pPr marL="579106" indent="-457189" defTabSz="609539">
              <a:buFont typeface="Arial" panose="020B0604020202020204" pitchFamily="34" charset="0"/>
              <a:buChar char="•"/>
            </a:pPr>
            <a:r>
              <a:rPr lang="en-US" sz="2267" dirty="0">
                <a:solidFill>
                  <a:prstClr val="black"/>
                </a:solidFill>
                <a:latin typeface="Arial"/>
                <a:cs typeface="Arial"/>
              </a:rPr>
              <a:t>Lower </a:t>
            </a:r>
            <a:r>
              <a:rPr lang="en-US" sz="2267" b="1" dirty="0">
                <a:solidFill>
                  <a:srgbClr val="FF0000"/>
                </a:solidFill>
                <a:latin typeface="Arial"/>
                <a:cs typeface="Arial"/>
              </a:rPr>
              <a:t>GFSv16 </a:t>
            </a:r>
            <a:r>
              <a:rPr lang="en-US" sz="2267" dirty="0">
                <a:solidFill>
                  <a:prstClr val="black"/>
                </a:solidFill>
                <a:latin typeface="Arial"/>
                <a:cs typeface="Arial"/>
              </a:rPr>
              <a:t>CAPE magnitudes are most pronounced at 00Z valid times</a:t>
            </a:r>
          </a:p>
          <a:p>
            <a:pPr marL="579106" indent="-457189" defTabSz="609539">
              <a:buFont typeface="Arial" panose="020B0604020202020204" pitchFamily="34" charset="0"/>
              <a:buChar char="•"/>
            </a:pPr>
            <a:endParaRPr lang="en-US" sz="667" dirty="0">
              <a:solidFill>
                <a:prstClr val="black"/>
              </a:solidFill>
              <a:latin typeface="Arial"/>
              <a:cs typeface="Arial"/>
            </a:endParaRPr>
          </a:p>
          <a:p>
            <a:pPr marL="1188690" lvl="1" indent="-457189" defTabSz="609539">
              <a:buFont typeface="Arial" panose="020B0604020202020204" pitchFamily="34" charset="0"/>
              <a:buChar char="•"/>
            </a:pPr>
            <a:r>
              <a:rPr lang="en-US" sz="2133" dirty="0">
                <a:solidFill>
                  <a:prstClr val="black"/>
                </a:solidFill>
                <a:latin typeface="Arial"/>
                <a:cs typeface="Arial"/>
              </a:rPr>
              <a:t>Focusing on 00Z/12Z valid times since special 06Z/18Z soundings counts are limited</a:t>
            </a:r>
          </a:p>
        </p:txBody>
      </p:sp>
      <p:sp>
        <p:nvSpPr>
          <p:cNvPr id="19" name="TextBox 18">
            <a:extLst>
              <a:ext uri="{FF2B5EF4-FFF2-40B4-BE49-F238E27FC236}">
                <a16:creationId xmlns:a16="http://schemas.microsoft.com/office/drawing/2014/main" id="{BA47D3E9-1569-BF4E-B61C-1776D270B248}"/>
              </a:ext>
            </a:extLst>
          </p:cNvPr>
          <p:cNvSpPr txBox="1"/>
          <p:nvPr/>
        </p:nvSpPr>
        <p:spPr>
          <a:xfrm>
            <a:off x="926201" y="1884601"/>
            <a:ext cx="1285105" cy="954300"/>
          </a:xfrm>
          <a:prstGeom prst="rect">
            <a:avLst/>
          </a:prstGeom>
          <a:noFill/>
        </p:spPr>
        <p:txBody>
          <a:bodyPr wrap="square" rtlCol="0">
            <a:spAutoFit/>
          </a:bodyPr>
          <a:lstStyle/>
          <a:p>
            <a:pPr defTabSz="609539">
              <a:defRPr/>
            </a:pPr>
            <a:r>
              <a:rPr lang="en-US" sz="1867" b="1" dirty="0">
                <a:solidFill>
                  <a:prstClr val="black"/>
                </a:solidFill>
                <a:latin typeface="Arial" panose="020B0604020202020204" pitchFamily="34" charset="0"/>
                <a:cs typeface="Arial" panose="020B0604020202020204" pitchFamily="34" charset="0"/>
              </a:rPr>
              <a:t>GFSv15</a:t>
            </a:r>
          </a:p>
          <a:p>
            <a:pPr defTabSz="609585">
              <a:defRPr/>
            </a:pPr>
            <a:r>
              <a:rPr lang="en-US" sz="1867" b="1" dirty="0">
                <a:solidFill>
                  <a:srgbClr val="FF0000"/>
                </a:solidFill>
                <a:latin typeface="Arial" panose="020B0604020202020204" pitchFamily="34" charset="0"/>
                <a:cs typeface="Arial" panose="020B0604020202020204" pitchFamily="34" charset="0"/>
              </a:rPr>
              <a:t>GFSv16</a:t>
            </a:r>
          </a:p>
          <a:p>
            <a:pPr defTabSz="609539">
              <a:defRPr/>
            </a:pPr>
            <a:r>
              <a:rPr lang="en-US" sz="1867" b="1" dirty="0">
                <a:solidFill>
                  <a:prstClr val="black">
                    <a:lumMod val="50000"/>
                    <a:lumOff val="50000"/>
                  </a:prstClr>
                </a:solidFill>
                <a:latin typeface="Arial" panose="020B0604020202020204" pitchFamily="34" charset="0"/>
                <a:cs typeface="Arial" panose="020B0604020202020204" pitchFamily="34" charset="0"/>
              </a:rPr>
              <a:t>Obs</a:t>
            </a:r>
            <a:endParaRPr lang="en-US" sz="1867" b="1" dirty="0">
              <a:solidFill>
                <a:prstClr val="black"/>
              </a:solidFill>
              <a:latin typeface="Arial" panose="020B0604020202020204" pitchFamily="34" charset="0"/>
              <a:cs typeface="Arial" panose="020B0604020202020204" pitchFamily="34" charset="0"/>
            </a:endParaRPr>
          </a:p>
        </p:txBody>
      </p:sp>
      <p:sp>
        <p:nvSpPr>
          <p:cNvPr id="2" name="Oval 1">
            <a:extLst>
              <a:ext uri="{FF2B5EF4-FFF2-40B4-BE49-F238E27FC236}">
                <a16:creationId xmlns:a16="http://schemas.microsoft.com/office/drawing/2014/main" id="{6641DFBB-E971-0146-9DB7-3FCDA77BF695}"/>
              </a:ext>
            </a:extLst>
          </p:cNvPr>
          <p:cNvSpPr/>
          <p:nvPr/>
        </p:nvSpPr>
        <p:spPr>
          <a:xfrm>
            <a:off x="3632826" y="2779776"/>
            <a:ext cx="211825" cy="1804416"/>
          </a:xfrm>
          <a:prstGeom prst="ellipse">
            <a:avLst/>
          </a:prstGeom>
          <a:noFill/>
          <a:ln w="19050">
            <a:solidFill>
              <a:srgbClr val="7030A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39"/>
            <a:endParaRPr lang="en-US" sz="2400">
              <a:solidFill>
                <a:prstClr val="white"/>
              </a:solidFill>
              <a:latin typeface="Calibri"/>
            </a:endParaRPr>
          </a:p>
        </p:txBody>
      </p:sp>
      <p:sp>
        <p:nvSpPr>
          <p:cNvPr id="18" name="Oval 17">
            <a:extLst>
              <a:ext uri="{FF2B5EF4-FFF2-40B4-BE49-F238E27FC236}">
                <a16:creationId xmlns:a16="http://schemas.microsoft.com/office/drawing/2014/main" id="{329FB3BC-A205-834F-9FAD-BFFEF68FAEB5}"/>
              </a:ext>
            </a:extLst>
          </p:cNvPr>
          <p:cNvSpPr/>
          <p:nvPr/>
        </p:nvSpPr>
        <p:spPr>
          <a:xfrm>
            <a:off x="4693530" y="2786745"/>
            <a:ext cx="211825" cy="1804416"/>
          </a:xfrm>
          <a:prstGeom prst="ellipse">
            <a:avLst/>
          </a:prstGeom>
          <a:noFill/>
          <a:ln w="19050">
            <a:solidFill>
              <a:srgbClr val="7030A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39"/>
            <a:endParaRPr lang="en-US" sz="2400">
              <a:solidFill>
                <a:prstClr val="white"/>
              </a:solidFill>
              <a:latin typeface="Calibri"/>
            </a:endParaRPr>
          </a:p>
        </p:txBody>
      </p:sp>
      <p:sp>
        <p:nvSpPr>
          <p:cNvPr id="20" name="Oval 19">
            <a:extLst>
              <a:ext uri="{FF2B5EF4-FFF2-40B4-BE49-F238E27FC236}">
                <a16:creationId xmlns:a16="http://schemas.microsoft.com/office/drawing/2014/main" id="{7F7056FD-76ED-2342-9D11-1A6EF8468E1A}"/>
              </a:ext>
            </a:extLst>
          </p:cNvPr>
          <p:cNvSpPr/>
          <p:nvPr/>
        </p:nvSpPr>
        <p:spPr>
          <a:xfrm>
            <a:off x="5717657" y="2779776"/>
            <a:ext cx="211827" cy="1804416"/>
          </a:xfrm>
          <a:prstGeom prst="ellipse">
            <a:avLst/>
          </a:prstGeom>
          <a:noFill/>
          <a:ln w="19050">
            <a:solidFill>
              <a:srgbClr val="7030A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39"/>
            <a:endParaRPr lang="en-US" sz="2400">
              <a:solidFill>
                <a:prstClr val="white"/>
              </a:solidFill>
              <a:latin typeface="Calibri"/>
            </a:endParaRPr>
          </a:p>
        </p:txBody>
      </p:sp>
      <p:sp>
        <p:nvSpPr>
          <p:cNvPr id="21" name="Oval 20">
            <a:extLst>
              <a:ext uri="{FF2B5EF4-FFF2-40B4-BE49-F238E27FC236}">
                <a16:creationId xmlns:a16="http://schemas.microsoft.com/office/drawing/2014/main" id="{4CACEDA5-DED4-2049-8CFB-19D269FC266A}"/>
              </a:ext>
            </a:extLst>
          </p:cNvPr>
          <p:cNvSpPr/>
          <p:nvPr/>
        </p:nvSpPr>
        <p:spPr>
          <a:xfrm>
            <a:off x="6729593" y="2779776"/>
            <a:ext cx="211827" cy="1804416"/>
          </a:xfrm>
          <a:prstGeom prst="ellipse">
            <a:avLst/>
          </a:prstGeom>
          <a:noFill/>
          <a:ln w="19050">
            <a:solidFill>
              <a:srgbClr val="7030A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39"/>
            <a:endParaRPr lang="en-US" sz="2400">
              <a:solidFill>
                <a:prstClr val="white"/>
              </a:solidFill>
              <a:latin typeface="Calibri"/>
            </a:endParaRPr>
          </a:p>
        </p:txBody>
      </p:sp>
      <p:sp>
        <p:nvSpPr>
          <p:cNvPr id="22" name="Oval 21">
            <a:extLst>
              <a:ext uri="{FF2B5EF4-FFF2-40B4-BE49-F238E27FC236}">
                <a16:creationId xmlns:a16="http://schemas.microsoft.com/office/drawing/2014/main" id="{D4A385F7-A873-394A-8231-DEA4F9FA3F1D}"/>
              </a:ext>
            </a:extLst>
          </p:cNvPr>
          <p:cNvSpPr/>
          <p:nvPr/>
        </p:nvSpPr>
        <p:spPr>
          <a:xfrm>
            <a:off x="7765915" y="2779776"/>
            <a:ext cx="211827" cy="1804416"/>
          </a:xfrm>
          <a:prstGeom prst="ellipse">
            <a:avLst/>
          </a:prstGeom>
          <a:noFill/>
          <a:ln w="19050">
            <a:solidFill>
              <a:srgbClr val="7030A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39"/>
            <a:endParaRPr lang="en-US" sz="2400">
              <a:solidFill>
                <a:prstClr val="white"/>
              </a:solidFill>
              <a:latin typeface="Calibri"/>
            </a:endParaRPr>
          </a:p>
        </p:txBody>
      </p:sp>
      <p:sp>
        <p:nvSpPr>
          <p:cNvPr id="23" name="Oval 22">
            <a:extLst>
              <a:ext uri="{FF2B5EF4-FFF2-40B4-BE49-F238E27FC236}">
                <a16:creationId xmlns:a16="http://schemas.microsoft.com/office/drawing/2014/main" id="{35C047C3-639A-FD40-BC72-B86A39213E92}"/>
              </a:ext>
            </a:extLst>
          </p:cNvPr>
          <p:cNvSpPr/>
          <p:nvPr/>
        </p:nvSpPr>
        <p:spPr>
          <a:xfrm>
            <a:off x="8790044" y="2791005"/>
            <a:ext cx="211825" cy="1804416"/>
          </a:xfrm>
          <a:prstGeom prst="ellipse">
            <a:avLst/>
          </a:prstGeom>
          <a:noFill/>
          <a:ln w="19050">
            <a:solidFill>
              <a:srgbClr val="7030A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39"/>
            <a:endParaRPr lang="en-US" sz="2400">
              <a:solidFill>
                <a:prstClr val="white"/>
              </a:solidFill>
              <a:latin typeface="Calibri"/>
            </a:endParaRPr>
          </a:p>
        </p:txBody>
      </p:sp>
      <p:pic>
        <p:nvPicPr>
          <p:cNvPr id="3" name="Picture 2">
            <a:extLst>
              <a:ext uri="{FF2B5EF4-FFF2-40B4-BE49-F238E27FC236}">
                <a16:creationId xmlns:a16="http://schemas.microsoft.com/office/drawing/2014/main" id="{6AAA85A0-3DA6-B34E-A5A4-DCFBF4A377D0}"/>
              </a:ext>
            </a:extLst>
          </p:cNvPr>
          <p:cNvPicPr>
            <a:picLocks noChangeAspect="1"/>
          </p:cNvPicPr>
          <p:nvPr/>
        </p:nvPicPr>
        <p:blipFill rotWithShape="1">
          <a:blip r:embed="rId5"/>
          <a:srcRect b="52650"/>
          <a:stretch/>
        </p:blipFill>
        <p:spPr>
          <a:xfrm>
            <a:off x="2058000" y="1351520"/>
            <a:ext cx="8521912" cy="4035161"/>
          </a:xfrm>
          <a:prstGeom prst="rect">
            <a:avLst/>
          </a:prstGeom>
        </p:spPr>
      </p:pic>
      <p:sp>
        <p:nvSpPr>
          <p:cNvPr id="24" name="Oval 23">
            <a:extLst>
              <a:ext uri="{FF2B5EF4-FFF2-40B4-BE49-F238E27FC236}">
                <a16:creationId xmlns:a16="http://schemas.microsoft.com/office/drawing/2014/main" id="{0D306BFD-54AE-8A41-94C9-CC28076DE38D}"/>
              </a:ext>
            </a:extLst>
          </p:cNvPr>
          <p:cNvSpPr/>
          <p:nvPr/>
        </p:nvSpPr>
        <p:spPr>
          <a:xfrm>
            <a:off x="3836026" y="2982976"/>
            <a:ext cx="211825" cy="1804416"/>
          </a:xfrm>
          <a:prstGeom prst="ellipse">
            <a:avLst/>
          </a:prstGeom>
          <a:noFill/>
          <a:ln w="19050">
            <a:solidFill>
              <a:srgbClr val="7030A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39"/>
            <a:endParaRPr lang="en-US" sz="2400">
              <a:solidFill>
                <a:prstClr val="white"/>
              </a:solidFill>
              <a:latin typeface="Calibri"/>
            </a:endParaRPr>
          </a:p>
        </p:txBody>
      </p:sp>
      <p:sp>
        <p:nvSpPr>
          <p:cNvPr id="25" name="Oval 24">
            <a:extLst>
              <a:ext uri="{FF2B5EF4-FFF2-40B4-BE49-F238E27FC236}">
                <a16:creationId xmlns:a16="http://schemas.microsoft.com/office/drawing/2014/main" id="{FAE6B8D4-A43E-A142-A599-EB36E47C6AE2}"/>
              </a:ext>
            </a:extLst>
          </p:cNvPr>
          <p:cNvSpPr/>
          <p:nvPr/>
        </p:nvSpPr>
        <p:spPr>
          <a:xfrm>
            <a:off x="4896730" y="2989945"/>
            <a:ext cx="211825" cy="1804416"/>
          </a:xfrm>
          <a:prstGeom prst="ellipse">
            <a:avLst/>
          </a:prstGeom>
          <a:noFill/>
          <a:ln w="19050">
            <a:solidFill>
              <a:srgbClr val="7030A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39"/>
            <a:endParaRPr lang="en-US" sz="2400">
              <a:solidFill>
                <a:prstClr val="white"/>
              </a:solidFill>
              <a:latin typeface="Calibri"/>
            </a:endParaRPr>
          </a:p>
        </p:txBody>
      </p:sp>
      <p:sp>
        <p:nvSpPr>
          <p:cNvPr id="26" name="Oval 25">
            <a:extLst>
              <a:ext uri="{FF2B5EF4-FFF2-40B4-BE49-F238E27FC236}">
                <a16:creationId xmlns:a16="http://schemas.microsoft.com/office/drawing/2014/main" id="{0BC8E004-2235-3146-9C25-1A98D576CDD8}"/>
              </a:ext>
            </a:extLst>
          </p:cNvPr>
          <p:cNvSpPr/>
          <p:nvPr/>
        </p:nvSpPr>
        <p:spPr>
          <a:xfrm>
            <a:off x="5920857" y="2982976"/>
            <a:ext cx="211827" cy="1804416"/>
          </a:xfrm>
          <a:prstGeom prst="ellipse">
            <a:avLst/>
          </a:prstGeom>
          <a:noFill/>
          <a:ln w="19050">
            <a:solidFill>
              <a:srgbClr val="7030A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39"/>
            <a:endParaRPr lang="en-US" sz="2400">
              <a:solidFill>
                <a:prstClr val="white"/>
              </a:solidFill>
              <a:latin typeface="Calibri"/>
            </a:endParaRPr>
          </a:p>
        </p:txBody>
      </p:sp>
      <p:sp>
        <p:nvSpPr>
          <p:cNvPr id="27" name="Oval 26">
            <a:extLst>
              <a:ext uri="{FF2B5EF4-FFF2-40B4-BE49-F238E27FC236}">
                <a16:creationId xmlns:a16="http://schemas.microsoft.com/office/drawing/2014/main" id="{29FAD326-F525-574D-8A0A-0F791D247A3B}"/>
              </a:ext>
            </a:extLst>
          </p:cNvPr>
          <p:cNvSpPr/>
          <p:nvPr/>
        </p:nvSpPr>
        <p:spPr>
          <a:xfrm>
            <a:off x="6932793" y="2982976"/>
            <a:ext cx="211827" cy="1804416"/>
          </a:xfrm>
          <a:prstGeom prst="ellipse">
            <a:avLst/>
          </a:prstGeom>
          <a:noFill/>
          <a:ln w="19050">
            <a:solidFill>
              <a:srgbClr val="7030A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39"/>
            <a:endParaRPr lang="en-US" sz="2400">
              <a:solidFill>
                <a:prstClr val="white"/>
              </a:solidFill>
              <a:latin typeface="Calibri"/>
            </a:endParaRPr>
          </a:p>
        </p:txBody>
      </p:sp>
      <p:sp>
        <p:nvSpPr>
          <p:cNvPr id="28" name="Oval 27">
            <a:extLst>
              <a:ext uri="{FF2B5EF4-FFF2-40B4-BE49-F238E27FC236}">
                <a16:creationId xmlns:a16="http://schemas.microsoft.com/office/drawing/2014/main" id="{84137F34-328B-CD4B-991B-BA880364162B}"/>
              </a:ext>
            </a:extLst>
          </p:cNvPr>
          <p:cNvSpPr/>
          <p:nvPr/>
        </p:nvSpPr>
        <p:spPr>
          <a:xfrm>
            <a:off x="7969115" y="2982976"/>
            <a:ext cx="211827" cy="1804416"/>
          </a:xfrm>
          <a:prstGeom prst="ellipse">
            <a:avLst/>
          </a:prstGeom>
          <a:noFill/>
          <a:ln w="19050">
            <a:solidFill>
              <a:srgbClr val="7030A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39"/>
            <a:endParaRPr lang="en-US" sz="2400">
              <a:solidFill>
                <a:prstClr val="white"/>
              </a:solidFill>
              <a:latin typeface="Calibri"/>
            </a:endParaRPr>
          </a:p>
        </p:txBody>
      </p:sp>
      <p:sp>
        <p:nvSpPr>
          <p:cNvPr id="29" name="Oval 28">
            <a:extLst>
              <a:ext uri="{FF2B5EF4-FFF2-40B4-BE49-F238E27FC236}">
                <a16:creationId xmlns:a16="http://schemas.microsoft.com/office/drawing/2014/main" id="{F85B2E47-835A-044C-9923-F86DD8EA19CE}"/>
              </a:ext>
            </a:extLst>
          </p:cNvPr>
          <p:cNvSpPr/>
          <p:nvPr/>
        </p:nvSpPr>
        <p:spPr>
          <a:xfrm>
            <a:off x="9044710" y="2982976"/>
            <a:ext cx="211825" cy="1804416"/>
          </a:xfrm>
          <a:prstGeom prst="ellipse">
            <a:avLst/>
          </a:prstGeom>
          <a:noFill/>
          <a:ln w="19050">
            <a:solidFill>
              <a:srgbClr val="7030A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39"/>
            <a:endParaRPr lang="en-US" sz="2400">
              <a:solidFill>
                <a:prstClr val="white"/>
              </a:solidFill>
              <a:latin typeface="Calibri"/>
            </a:endParaRPr>
          </a:p>
        </p:txBody>
      </p:sp>
      <p:sp>
        <p:nvSpPr>
          <p:cNvPr id="30" name="Google Shape;200;p26">
            <a:extLst>
              <a:ext uri="{FF2B5EF4-FFF2-40B4-BE49-F238E27FC236}">
                <a16:creationId xmlns:a16="http://schemas.microsoft.com/office/drawing/2014/main" id="{86D0B750-1667-AA45-AE23-F0E0E387EB44}"/>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16</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17675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2054" y="2143714"/>
            <a:ext cx="184730" cy="769441"/>
          </a:xfrm>
          <a:prstGeom prst="rect">
            <a:avLst/>
          </a:prstGeom>
          <a:noFill/>
        </p:spPr>
        <p:txBody>
          <a:bodyPr wrap="none" rtlCol="0">
            <a:spAutoFit/>
          </a:bodyPr>
          <a:lstStyle/>
          <a:p>
            <a:pPr algn="ctr" defTabSz="609585"/>
            <a:endParaRPr lang="en-US" sz="4400" b="1" dirty="0">
              <a:solidFill>
                <a:srgbClr val="FF0000"/>
              </a:solidFill>
              <a:latin typeface="Arial"/>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616078"/>
            <a:ext cx="12208844" cy="641171"/>
          </a:xfrm>
          <a:prstGeom prst="rect">
            <a:avLst/>
          </a:prstGeom>
          <a:noFill/>
        </p:spPr>
        <p:txBody>
          <a:bodyPr wrap="square" lIns="162532" tIns="81265" rIns="162532" bIns="81265"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prstClr val="white"/>
                </a:solidFill>
                <a:effectLst/>
                <a:uLnTx/>
                <a:uFillTx/>
                <a:latin typeface="Arial"/>
                <a:ea typeface="+mn-ea"/>
                <a:cs typeface="Arial"/>
              </a:rPr>
              <a:t>Conclusion of the GFSv16 Evaluation (Atmosphere)</a:t>
            </a:r>
          </a:p>
        </p:txBody>
      </p:sp>
      <p:sp>
        <p:nvSpPr>
          <p:cNvPr id="17" name="TextBox 16"/>
          <p:cNvSpPr txBox="1"/>
          <p:nvPr/>
        </p:nvSpPr>
        <p:spPr>
          <a:xfrm>
            <a:off x="120331" y="1509210"/>
            <a:ext cx="12547223" cy="2862707"/>
          </a:xfrm>
          <a:prstGeom prst="rect">
            <a:avLst/>
          </a:prstGeom>
          <a:noFill/>
        </p:spPr>
        <p:txBody>
          <a:bodyPr wrap="square" rtlCol="0">
            <a:spAutoFit/>
          </a:bodyPr>
          <a:lstStyle/>
          <a:p>
            <a:pPr marL="609585" indent="-487668" defTabSz="609585">
              <a:buFont typeface="Arial"/>
              <a:buChar char="•"/>
            </a:pPr>
            <a:r>
              <a:rPr lang="en-US" sz="3067" dirty="0">
                <a:solidFill>
                  <a:prstClr val="black"/>
                </a:solidFill>
                <a:latin typeface="Arial"/>
                <a:cs typeface="Arial"/>
              </a:rPr>
              <a:t>Summary of GFSv16 verification statistics</a:t>
            </a:r>
          </a:p>
          <a:p>
            <a:pPr marL="579106" indent="-457189" defTabSz="609585">
              <a:buFont typeface="Arial"/>
              <a:buChar char="•"/>
            </a:pPr>
            <a:endParaRPr lang="en-US" sz="3067" dirty="0">
              <a:solidFill>
                <a:prstClr val="black"/>
              </a:solidFill>
              <a:latin typeface="Arial"/>
              <a:cs typeface="Arial"/>
            </a:endParaRPr>
          </a:p>
          <a:p>
            <a:pPr marL="609585" indent="-487668" defTabSz="609585">
              <a:buFont typeface="Arial"/>
              <a:buChar char="•"/>
            </a:pPr>
            <a:r>
              <a:rPr lang="en-US" sz="3067" dirty="0">
                <a:solidFill>
                  <a:prstClr val="black"/>
                </a:solidFill>
                <a:latin typeface="Arial"/>
                <a:cs typeface="Arial"/>
              </a:rPr>
              <a:t>Summary of GFSv16 evaluation comments/recommendations </a:t>
            </a:r>
            <a:br>
              <a:rPr lang="en-US" sz="3067" dirty="0">
                <a:solidFill>
                  <a:prstClr val="black"/>
                </a:solidFill>
                <a:latin typeface="Arial"/>
                <a:cs typeface="Arial"/>
              </a:rPr>
            </a:br>
            <a:r>
              <a:rPr lang="en-US" sz="3067" dirty="0">
                <a:solidFill>
                  <a:prstClr val="black"/>
                </a:solidFill>
                <a:latin typeface="Arial"/>
                <a:cs typeface="Arial"/>
              </a:rPr>
              <a:t>from the field (e.g., NWS Regions and Centers)</a:t>
            </a:r>
          </a:p>
          <a:p>
            <a:pPr marL="121917" defTabSz="609585"/>
            <a:endParaRPr lang="en-US" sz="2667" dirty="0">
              <a:solidFill>
                <a:prstClr val="black"/>
              </a:solidFill>
              <a:latin typeface="Arial"/>
              <a:cs typeface="Arial"/>
            </a:endParaRPr>
          </a:p>
          <a:p>
            <a:pPr marL="609585" indent="-487668" defTabSz="609585">
              <a:buFont typeface="Arial"/>
              <a:buChar char="•"/>
            </a:pPr>
            <a:r>
              <a:rPr lang="en-US" sz="3067" dirty="0">
                <a:solidFill>
                  <a:prstClr val="black"/>
                </a:solidFill>
                <a:latin typeface="Arial"/>
                <a:cs typeface="Arial"/>
              </a:rPr>
              <a:t>Overall impressions of GFSv16</a:t>
            </a:r>
          </a:p>
        </p:txBody>
      </p:sp>
      <p:sp>
        <p:nvSpPr>
          <p:cNvPr id="13" name="Rectangle 12"/>
          <p:cNvSpPr/>
          <p:nvPr/>
        </p:nvSpPr>
        <p:spPr>
          <a:xfrm>
            <a:off x="203944" y="2435121"/>
            <a:ext cx="11709155" cy="1105043"/>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14" name="TextBox 13">
            <a:extLst>
              <a:ext uri="{FF2B5EF4-FFF2-40B4-BE49-F238E27FC236}">
                <a16:creationId xmlns:a16="http://schemas.microsoft.com/office/drawing/2014/main" id="{14425E9D-6A5B-B747-938F-A1482D62D88C}"/>
              </a:ext>
            </a:extLst>
          </p:cNvPr>
          <p:cNvSpPr txBox="1"/>
          <p:nvPr/>
        </p:nvSpPr>
        <p:spPr>
          <a:xfrm>
            <a:off x="1" y="4917544"/>
            <a:ext cx="12208844" cy="954107"/>
          </a:xfrm>
          <a:prstGeom prst="rect">
            <a:avLst/>
          </a:prstGeom>
          <a:solidFill>
            <a:schemeClr val="bg1">
              <a:lumMod val="85000"/>
            </a:schemeClr>
          </a:solidFill>
        </p:spPr>
        <p:txBody>
          <a:bodyPr wrap="square" rtlCol="0">
            <a:spAutoFit/>
          </a:bodyPr>
          <a:lstStyle/>
          <a:p>
            <a:pPr algn="ctr" defTabSz="609585"/>
            <a:r>
              <a:rPr lang="en-US" sz="2800" b="1" i="1" dirty="0">
                <a:solidFill>
                  <a:prstClr val="black"/>
                </a:solidFill>
                <a:latin typeface="Arial"/>
                <a:cs typeface="Arial"/>
              </a:rPr>
              <a:t>Thank you to those who submitted formal recommendations and those </a:t>
            </a:r>
            <a:br>
              <a:rPr lang="en-US" sz="2800" b="1" i="1" dirty="0">
                <a:solidFill>
                  <a:prstClr val="black"/>
                </a:solidFill>
                <a:latin typeface="Arial"/>
                <a:cs typeface="Arial"/>
              </a:rPr>
            </a:br>
            <a:r>
              <a:rPr lang="en-US" sz="2800" b="1" i="1" dirty="0">
                <a:solidFill>
                  <a:prstClr val="black"/>
                </a:solidFill>
                <a:latin typeface="Arial"/>
                <a:cs typeface="Arial"/>
              </a:rPr>
              <a:t>who provided subjective feedback during the evaluation period </a:t>
            </a:r>
          </a:p>
        </p:txBody>
      </p:sp>
      <p:sp>
        <p:nvSpPr>
          <p:cNvPr id="18" name="Google Shape;200;p26">
            <a:extLst>
              <a:ext uri="{FF2B5EF4-FFF2-40B4-BE49-F238E27FC236}">
                <a16:creationId xmlns:a16="http://schemas.microsoft.com/office/drawing/2014/main" id="{440B23B2-2BFE-2A4B-BFF5-45892837B155}"/>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17</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8306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2054" y="2143714"/>
            <a:ext cx="184730" cy="769441"/>
          </a:xfrm>
          <a:prstGeom prst="rect">
            <a:avLst/>
          </a:prstGeom>
          <a:noFill/>
        </p:spPr>
        <p:txBody>
          <a:bodyPr wrap="none" rtlCol="0">
            <a:spAutoFit/>
          </a:bodyPr>
          <a:lstStyle/>
          <a:p>
            <a:pPr algn="ctr" defTabSz="609585"/>
            <a:endParaRPr lang="en-US" sz="4400" b="1" dirty="0">
              <a:solidFill>
                <a:srgbClr val="FF0000"/>
              </a:solidFill>
              <a:latin typeface="Arial"/>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algn="ctr" defTabSz="609585"/>
            <a:r>
              <a:rPr lang="en-US" sz="3467" b="1" dirty="0">
                <a:solidFill>
                  <a:prstClr val="white"/>
                </a:solidFill>
                <a:latin typeface="Arial"/>
                <a:cs typeface="Arial"/>
              </a:rPr>
              <a:t>Field Evaluations for GFSv16</a:t>
            </a:r>
          </a:p>
        </p:txBody>
      </p:sp>
      <p:sp>
        <p:nvSpPr>
          <p:cNvPr id="17" name="TextBox 16"/>
          <p:cNvSpPr txBox="1"/>
          <p:nvPr/>
        </p:nvSpPr>
        <p:spPr>
          <a:xfrm>
            <a:off x="0" y="1390647"/>
            <a:ext cx="12192000" cy="5471370"/>
          </a:xfrm>
          <a:prstGeom prst="rect">
            <a:avLst/>
          </a:prstGeom>
          <a:noFill/>
        </p:spPr>
        <p:txBody>
          <a:bodyPr wrap="square" rtlCol="0">
            <a:spAutoFit/>
          </a:bodyPr>
          <a:lstStyle/>
          <a:p>
            <a:pPr marL="121917" algn="ctr" defTabSz="609585"/>
            <a:r>
              <a:rPr lang="en-US" sz="3333" b="1" dirty="0">
                <a:solidFill>
                  <a:srgbClr val="FF0000"/>
                </a:solidFill>
                <a:latin typeface="Arial"/>
                <a:cs typeface="Arial"/>
              </a:rPr>
              <a:t>Information that users were asked to provide:</a:t>
            </a:r>
          </a:p>
          <a:p>
            <a:pPr marL="121917" defTabSz="609585"/>
            <a:endParaRPr lang="en-US" sz="2000" dirty="0">
              <a:solidFill>
                <a:srgbClr val="0000FF"/>
              </a:solidFill>
              <a:latin typeface="Arial"/>
              <a:cs typeface="Arial"/>
            </a:endParaRPr>
          </a:p>
          <a:p>
            <a:pPr marL="579106" indent="-457189" defTabSz="609585">
              <a:buFont typeface="Arial"/>
              <a:buChar char="•"/>
            </a:pPr>
            <a:r>
              <a:rPr lang="en-US" sz="3067" dirty="0">
                <a:solidFill>
                  <a:srgbClr val="0000FF"/>
                </a:solidFill>
                <a:latin typeface="Arial"/>
                <a:cs typeface="Arial"/>
              </a:rPr>
              <a:t>What are your overall impressions of GFSv16? Your answer should be based on a combination of retrospective case assessments and verification statistics.</a:t>
            </a:r>
          </a:p>
          <a:p>
            <a:pPr marL="579106" indent="-457189" defTabSz="609585">
              <a:buFont typeface="Arial"/>
              <a:buChar char="•"/>
            </a:pPr>
            <a:endParaRPr lang="en-US" sz="2000" dirty="0">
              <a:solidFill>
                <a:srgbClr val="0000FF"/>
              </a:solidFill>
              <a:latin typeface="Arial"/>
              <a:cs typeface="Arial"/>
            </a:endParaRPr>
          </a:p>
          <a:p>
            <a:pPr marL="579106" indent="-457189" defTabSz="609585">
              <a:buFont typeface="Arial"/>
              <a:buChar char="•"/>
            </a:pPr>
            <a:r>
              <a:rPr lang="en-US" sz="3070" dirty="0">
                <a:solidFill>
                  <a:srgbClr val="0000FF"/>
                </a:solidFill>
                <a:latin typeface="Arial"/>
                <a:cs typeface="Arial"/>
              </a:rPr>
              <a:t>Please comment on your overall synoptic impressions of the GFSv16.</a:t>
            </a:r>
          </a:p>
          <a:p>
            <a:pPr marL="579106" indent="-457189" defTabSz="609585">
              <a:buFont typeface="Arial"/>
              <a:buChar char="•"/>
            </a:pPr>
            <a:endParaRPr lang="en-US" sz="2000" dirty="0">
              <a:solidFill>
                <a:srgbClr val="0000FF"/>
              </a:solidFill>
              <a:latin typeface="Arial"/>
              <a:cs typeface="Arial"/>
            </a:endParaRPr>
          </a:p>
          <a:p>
            <a:pPr marL="579106" indent="-457189" defTabSz="609585">
              <a:buFont typeface="Arial"/>
              <a:buChar char="•"/>
            </a:pPr>
            <a:r>
              <a:rPr lang="en-US" sz="3070" dirty="0">
                <a:solidFill>
                  <a:srgbClr val="0000FF"/>
                </a:solidFill>
                <a:latin typeface="Arial"/>
                <a:cs typeface="Arial"/>
              </a:rPr>
              <a:t>A goal of this upgrade is improvement in GFS PBL structure, including the handling of inversions. How would you describe how GFSv16 handles vertical profiles in the lower levels?</a:t>
            </a:r>
          </a:p>
        </p:txBody>
      </p:sp>
      <p:sp>
        <p:nvSpPr>
          <p:cNvPr id="13" name="Google Shape;200;p26">
            <a:extLst>
              <a:ext uri="{FF2B5EF4-FFF2-40B4-BE49-F238E27FC236}">
                <a16:creationId xmlns:a16="http://schemas.microsoft.com/office/drawing/2014/main" id="{E43E7FD8-40DF-D44A-B803-36BDE9F791BC}"/>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18</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81644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2054" y="2143714"/>
            <a:ext cx="184730" cy="769441"/>
          </a:xfrm>
          <a:prstGeom prst="rect">
            <a:avLst/>
          </a:prstGeom>
          <a:noFill/>
        </p:spPr>
        <p:txBody>
          <a:bodyPr wrap="none" rtlCol="0">
            <a:spAutoFit/>
          </a:bodyPr>
          <a:lstStyle/>
          <a:p>
            <a:pPr algn="ctr" defTabSz="609585"/>
            <a:endParaRPr lang="en-US" sz="4400" b="1" dirty="0">
              <a:solidFill>
                <a:srgbClr val="FF0000"/>
              </a:solidFill>
              <a:latin typeface="Arial"/>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algn="ctr" defTabSz="609585"/>
            <a:r>
              <a:rPr lang="en-US" sz="3467" b="1" dirty="0">
                <a:solidFill>
                  <a:prstClr val="white"/>
                </a:solidFill>
                <a:latin typeface="Arial"/>
                <a:cs typeface="Arial"/>
              </a:rPr>
              <a:t>Field Evaluations for GFSv16</a:t>
            </a:r>
          </a:p>
        </p:txBody>
      </p:sp>
      <p:sp>
        <p:nvSpPr>
          <p:cNvPr id="17" name="TextBox 16"/>
          <p:cNvSpPr txBox="1"/>
          <p:nvPr/>
        </p:nvSpPr>
        <p:spPr>
          <a:xfrm>
            <a:off x="0" y="1390647"/>
            <a:ext cx="12191999" cy="5061386"/>
          </a:xfrm>
          <a:prstGeom prst="rect">
            <a:avLst/>
          </a:prstGeom>
          <a:noFill/>
        </p:spPr>
        <p:txBody>
          <a:bodyPr wrap="square" rtlCol="0">
            <a:spAutoFit/>
          </a:bodyPr>
          <a:lstStyle/>
          <a:p>
            <a:pPr marL="121917" algn="ctr" defTabSz="609585"/>
            <a:r>
              <a:rPr lang="en-US" sz="3333" b="1" dirty="0">
                <a:solidFill>
                  <a:srgbClr val="FF0000"/>
                </a:solidFill>
                <a:latin typeface="Arial"/>
                <a:cs typeface="Arial"/>
              </a:rPr>
              <a:t>Information that users were asked to provide:</a:t>
            </a:r>
          </a:p>
          <a:p>
            <a:pPr marL="121917" defTabSz="609585"/>
            <a:endParaRPr lang="en-US" sz="2400" dirty="0">
              <a:solidFill>
                <a:srgbClr val="0000FF"/>
              </a:solidFill>
              <a:latin typeface="Arial"/>
              <a:cs typeface="Arial"/>
            </a:endParaRPr>
          </a:p>
          <a:p>
            <a:pPr marL="579106" indent="-457189" defTabSz="609585">
              <a:buFont typeface="Arial"/>
              <a:buChar char="•"/>
            </a:pPr>
            <a:r>
              <a:rPr lang="en-US" sz="3070" dirty="0">
                <a:solidFill>
                  <a:srgbClr val="0000FF"/>
                </a:solidFill>
                <a:latin typeface="Arial"/>
                <a:cs typeface="Arial"/>
              </a:rPr>
              <a:t>Another goal of this upgrade is to improve low-level temperature forecasts, with particular focus on mitigating the winter low-level cold bias. Please comment on the low-level temperature forecasts.</a:t>
            </a:r>
          </a:p>
          <a:p>
            <a:pPr marL="579106" indent="-457189" defTabSz="609585">
              <a:buFont typeface="Arial"/>
              <a:buChar char="•"/>
            </a:pPr>
            <a:endParaRPr lang="en-US" sz="2000" dirty="0">
              <a:solidFill>
                <a:srgbClr val="0000FF"/>
              </a:solidFill>
              <a:latin typeface="Arial"/>
              <a:cs typeface="Arial"/>
            </a:endParaRPr>
          </a:p>
          <a:p>
            <a:pPr marL="579106" indent="-457189" defTabSz="609585">
              <a:buFont typeface="Arial"/>
              <a:buChar char="•"/>
            </a:pPr>
            <a:r>
              <a:rPr lang="en-US" sz="3070" dirty="0">
                <a:solidFill>
                  <a:srgbClr val="0000FF"/>
                </a:solidFill>
                <a:latin typeface="Arial"/>
                <a:cs typeface="Arial"/>
              </a:rPr>
              <a:t>Please provide any additional comments you have regarding the proposed implementation of GFSv16.</a:t>
            </a:r>
          </a:p>
          <a:p>
            <a:pPr marL="579106" indent="-457189" defTabSz="609585">
              <a:buFont typeface="Arial"/>
              <a:buChar char="•"/>
            </a:pPr>
            <a:endParaRPr lang="en-US" sz="2000" dirty="0">
              <a:solidFill>
                <a:srgbClr val="0000FF"/>
              </a:solidFill>
              <a:latin typeface="Arial"/>
              <a:cs typeface="Arial"/>
            </a:endParaRPr>
          </a:p>
          <a:p>
            <a:pPr marL="579106" indent="-457189" defTabSz="609585">
              <a:buFont typeface="Arial"/>
              <a:buChar char="•"/>
            </a:pPr>
            <a:r>
              <a:rPr lang="en-US" sz="3067" dirty="0">
                <a:solidFill>
                  <a:srgbClr val="0000FF"/>
                </a:solidFill>
                <a:latin typeface="Arial"/>
                <a:cs typeface="Arial"/>
              </a:rPr>
              <a:t>What is your recommendation?</a:t>
            </a:r>
          </a:p>
        </p:txBody>
      </p:sp>
      <p:sp>
        <p:nvSpPr>
          <p:cNvPr id="13" name="Google Shape;200;p26">
            <a:extLst>
              <a:ext uri="{FF2B5EF4-FFF2-40B4-BE49-F238E27FC236}">
                <a16:creationId xmlns:a16="http://schemas.microsoft.com/office/drawing/2014/main" id="{CB50C7E0-8B61-E249-9FAD-076E7F2DC09D}"/>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19</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3567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D0CE338-A1BA-45EE-B658-99E084DB8AC3}"/>
              </a:ext>
            </a:extLst>
          </p:cNvPr>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4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2027642-AA9F-484A-8E30-9D75745783BD}"/>
              </a:ext>
            </a:extLst>
          </p:cNvPr>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a:r>
              <a:rPr lang="en-US" sz="2000" dirty="0">
                <a:solidFill>
                  <a:srgbClr val="1A467F"/>
                </a:solidFill>
                <a:latin typeface="Avenir Book"/>
                <a:cs typeface="Avenir Book"/>
              </a:rPr>
              <a:t>NATIONAL OCEANIC AND ATMOSPHERIC ADMINISTRATION</a:t>
            </a:r>
          </a:p>
        </p:txBody>
      </p:sp>
      <p:sp>
        <p:nvSpPr>
          <p:cNvPr id="17" name="Oval 16">
            <a:extLst>
              <a:ext uri="{FF2B5EF4-FFF2-40B4-BE49-F238E27FC236}">
                <a16:creationId xmlns:a16="http://schemas.microsoft.com/office/drawing/2014/main" id="{FF49B63A-672C-4CF1-9E12-DC1F3516816B}"/>
              </a:ext>
            </a:extLst>
          </p:cNvPr>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8" name="Picture 17" descr="2000px-Seal_of_the_United_States_Department_of_Commerce.svg.png">
            <a:extLst>
              <a:ext uri="{FF2B5EF4-FFF2-40B4-BE49-F238E27FC236}">
                <a16:creationId xmlns:a16="http://schemas.microsoft.com/office/drawing/2014/main" id="{07F39246-4CB3-4426-AA76-73ADFACD5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9" name="Oval 18">
            <a:extLst>
              <a:ext uri="{FF2B5EF4-FFF2-40B4-BE49-F238E27FC236}">
                <a16:creationId xmlns:a16="http://schemas.microsoft.com/office/drawing/2014/main" id="{FD22B42A-F3C4-48FB-8D41-4196A1EC8F23}"/>
              </a:ext>
            </a:extLst>
          </p:cNvPr>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20" name="Picture 19" descr="1024px-NOAA_logo.svg.png">
            <a:extLst>
              <a:ext uri="{FF2B5EF4-FFF2-40B4-BE49-F238E27FC236}">
                <a16:creationId xmlns:a16="http://schemas.microsoft.com/office/drawing/2014/main" id="{F4853C7E-5672-4EB4-B89F-FABBA2D18DB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24" name="TextBox 23">
            <a:extLst>
              <a:ext uri="{FF2B5EF4-FFF2-40B4-BE49-F238E27FC236}">
                <a16:creationId xmlns:a16="http://schemas.microsoft.com/office/drawing/2014/main" id="{629DFBF2-B538-4CE1-BFD9-563EE83AD4B1}"/>
              </a:ext>
            </a:extLst>
          </p:cNvPr>
          <p:cNvSpPr txBox="1"/>
          <p:nvPr/>
        </p:nvSpPr>
        <p:spPr>
          <a:xfrm>
            <a:off x="1502420" y="614430"/>
            <a:ext cx="9209123" cy="626325"/>
          </a:xfrm>
          <a:prstGeom prst="rect">
            <a:avLst/>
          </a:prstGeom>
          <a:noFill/>
        </p:spPr>
        <p:txBody>
          <a:bodyPr wrap="square" rtlCol="0">
            <a:spAutoFit/>
          </a:bodyPr>
          <a:lstStyle/>
          <a:p>
            <a:pPr algn="ctr"/>
            <a:r>
              <a:rPr lang="en-US" sz="3470" b="1" dirty="0">
                <a:solidFill>
                  <a:schemeClr val="bg1"/>
                </a:solidFill>
                <a:latin typeface="Arial" panose="020B0604020202020204" pitchFamily="34" charset="0"/>
                <a:cs typeface="Arial" panose="020B0604020202020204" pitchFamily="34" charset="0"/>
              </a:rPr>
              <a:t>Conclusion of the GFS-Wave Evaluation</a:t>
            </a:r>
          </a:p>
        </p:txBody>
      </p:sp>
      <p:sp>
        <p:nvSpPr>
          <p:cNvPr id="25" name="Content Placeholder 3">
            <a:extLst>
              <a:ext uri="{FF2B5EF4-FFF2-40B4-BE49-F238E27FC236}">
                <a16:creationId xmlns:a16="http://schemas.microsoft.com/office/drawing/2014/main" id="{3C6F65A3-5493-40C5-A552-37B4C684C540}"/>
              </a:ext>
            </a:extLst>
          </p:cNvPr>
          <p:cNvSpPr txBox="1">
            <a:spLocks/>
          </p:cNvSpPr>
          <p:nvPr/>
        </p:nvSpPr>
        <p:spPr>
          <a:xfrm>
            <a:off x="746760" y="1383858"/>
            <a:ext cx="10698480" cy="53376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300" dirty="0">
              <a:solidFill>
                <a:srgbClr val="000000"/>
              </a:solidFill>
              <a:latin typeface="Arial" panose="020B0604020202020204" pitchFamily="34" charset="0"/>
              <a:cs typeface="Arial" panose="020B0604020202020204" pitchFamily="34" charset="0"/>
            </a:endParaRPr>
          </a:p>
          <a:p>
            <a:pPr marL="457200" indent="-457200">
              <a:buFont typeface="+mj-lt"/>
              <a:buAutoNum type="arabicParenR"/>
            </a:pPr>
            <a:r>
              <a:rPr lang="en-US" sz="2300" dirty="0">
                <a:solidFill>
                  <a:srgbClr val="000000"/>
                </a:solidFill>
                <a:latin typeface="Arial" panose="020B0604020202020204" pitchFamily="34" charset="0"/>
                <a:cs typeface="Arial" panose="020B0604020202020204" pitchFamily="34" charset="0"/>
              </a:rPr>
              <a:t>Review of official evaluation comments and recommendations from NWS Regions/Centers and other partners</a:t>
            </a:r>
          </a:p>
          <a:p>
            <a:pPr marL="457200" indent="-457200">
              <a:buFont typeface="+mj-lt"/>
              <a:buAutoNum type="arabicParenR"/>
            </a:pPr>
            <a:endParaRPr lang="en-US" sz="2300" dirty="0">
              <a:solidFill>
                <a:srgbClr val="000000"/>
              </a:solidFill>
              <a:latin typeface="Arial" panose="020B0604020202020204" pitchFamily="34" charset="0"/>
              <a:cs typeface="Arial" panose="020B0604020202020204" pitchFamily="34" charset="0"/>
            </a:endParaRPr>
          </a:p>
          <a:p>
            <a:pPr marL="457200" indent="-457200">
              <a:buFont typeface="+mj-lt"/>
              <a:buAutoNum type="arabicParenR"/>
            </a:pPr>
            <a:r>
              <a:rPr lang="en-US" sz="2300" dirty="0">
                <a:latin typeface="Arial" panose="020B0604020202020204" pitchFamily="34" charset="0"/>
                <a:cs typeface="Arial" panose="020B0604020202020204" pitchFamily="34" charset="0"/>
              </a:rPr>
              <a:t>Overall impressions of GFS-Wave system</a:t>
            </a:r>
          </a:p>
          <a:p>
            <a:pPr marL="457200" indent="-457200">
              <a:buFont typeface="+mj-lt"/>
              <a:buAutoNum type="arabicParenR"/>
            </a:pPr>
            <a:endParaRPr lang="en-US" sz="2300" dirty="0">
              <a:solidFill>
                <a:srgbClr val="000000"/>
              </a:solidFill>
              <a:latin typeface="Arial" panose="020B0604020202020204" pitchFamily="34" charset="0"/>
              <a:cs typeface="Arial" panose="020B0604020202020204" pitchFamily="34" charset="0"/>
            </a:endParaRPr>
          </a:p>
          <a:p>
            <a:pPr marL="457200" indent="-457200">
              <a:buFont typeface="+mj-lt"/>
              <a:buAutoNum type="arabicParenR"/>
            </a:pPr>
            <a:endParaRPr lang="en-US" sz="2300" dirty="0">
              <a:solidFill>
                <a:srgbClr val="000000"/>
              </a:solidFill>
              <a:latin typeface="Arial" panose="020B0604020202020204" pitchFamily="34" charset="0"/>
              <a:cs typeface="Arial" panose="020B0604020202020204" pitchFamily="34" charset="0"/>
            </a:endParaRPr>
          </a:p>
          <a:p>
            <a:pPr marL="0" indent="0">
              <a:buNone/>
            </a:pPr>
            <a:endParaRPr lang="en-US" sz="2000" i="1" dirty="0">
              <a:solidFill>
                <a:srgbClr val="000000"/>
              </a:solidFill>
              <a:latin typeface="Arial"/>
              <a:cs typeface="Arial"/>
            </a:endParaRPr>
          </a:p>
          <a:p>
            <a:pPr marL="0" indent="0">
              <a:buNone/>
            </a:pPr>
            <a:endParaRPr lang="en-US" sz="2300" dirty="0">
              <a:solidFill>
                <a:srgbClr val="000000"/>
              </a:solidFill>
            </a:endParaRPr>
          </a:p>
          <a:p>
            <a:pPr marL="0" indent="0">
              <a:buFont typeface="Arial" panose="020B0604020202020204" pitchFamily="34" charset="0"/>
              <a:buNone/>
            </a:pPr>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p:txBody>
      </p:sp>
      <p:sp>
        <p:nvSpPr>
          <p:cNvPr id="2" name="Rectangle 1">
            <a:extLst>
              <a:ext uri="{FF2B5EF4-FFF2-40B4-BE49-F238E27FC236}">
                <a16:creationId xmlns:a16="http://schemas.microsoft.com/office/drawing/2014/main" id="{9AE9E3DF-8555-4547-B510-43FA9E2D4E9E}"/>
              </a:ext>
            </a:extLst>
          </p:cNvPr>
          <p:cNvSpPr/>
          <p:nvPr/>
        </p:nvSpPr>
        <p:spPr>
          <a:xfrm>
            <a:off x="821094" y="1810139"/>
            <a:ext cx="9965094" cy="7651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200;p26">
            <a:extLst>
              <a:ext uri="{FF2B5EF4-FFF2-40B4-BE49-F238E27FC236}">
                <a16:creationId xmlns:a16="http://schemas.microsoft.com/office/drawing/2014/main" id="{86116AC1-37BA-ED4A-AD4D-84A16FF8E56B}"/>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2</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9767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2054" y="2143714"/>
            <a:ext cx="184730" cy="769441"/>
          </a:xfrm>
          <a:prstGeom prst="rect">
            <a:avLst/>
          </a:prstGeom>
          <a:noFill/>
        </p:spPr>
        <p:txBody>
          <a:bodyPr wrap="none" rtlCol="0">
            <a:spAutoFit/>
          </a:bodyPr>
          <a:lstStyle/>
          <a:p>
            <a:pPr algn="ctr" defTabSz="609585"/>
            <a:endParaRPr lang="en-US" sz="4400" b="1" dirty="0">
              <a:solidFill>
                <a:srgbClr val="FF0000"/>
              </a:solidFill>
              <a:latin typeface="Arial"/>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algn="ctr" defTabSz="609585"/>
            <a:r>
              <a:rPr lang="en-US" sz="3467" b="1" dirty="0">
                <a:solidFill>
                  <a:prstClr val="white"/>
                </a:solidFill>
                <a:latin typeface="Arial"/>
                <a:cs typeface="Arial"/>
              </a:rPr>
              <a:t>NWS Eastern Region</a:t>
            </a:r>
          </a:p>
        </p:txBody>
      </p:sp>
      <p:sp>
        <p:nvSpPr>
          <p:cNvPr id="13" name="TextBox 12">
            <a:extLst>
              <a:ext uri="{FF2B5EF4-FFF2-40B4-BE49-F238E27FC236}">
                <a16:creationId xmlns:a16="http://schemas.microsoft.com/office/drawing/2014/main" id="{163C0610-9CFD-0E44-806E-1C087D6368C5}"/>
              </a:ext>
            </a:extLst>
          </p:cNvPr>
          <p:cNvSpPr txBox="1"/>
          <p:nvPr/>
        </p:nvSpPr>
        <p:spPr>
          <a:xfrm>
            <a:off x="0" y="1296271"/>
            <a:ext cx="12192000" cy="5324535"/>
          </a:xfrm>
          <a:prstGeom prst="rect">
            <a:avLst/>
          </a:prstGeom>
          <a:noFill/>
        </p:spPr>
        <p:txBody>
          <a:bodyPr wrap="square" rtlCol="0">
            <a:spAutoFit/>
          </a:bodyPr>
          <a:lstStyle/>
          <a:p>
            <a:pPr marL="635000" marR="0" lvl="0" indent="-514350" algn="l" defTabSz="609585" rtl="0" eaLnBrk="1" fontAlgn="auto" latinLnBrk="0" hangingPunct="1">
              <a:lnSpc>
                <a:spcPct val="100000"/>
              </a:lnSpc>
              <a:spcBef>
                <a:spcPts val="0"/>
              </a:spcBef>
              <a:spcAft>
                <a:spcPts val="0"/>
              </a:spcAft>
              <a:buClrTx/>
              <a:buSzTx/>
              <a:buFont typeface="Arial"/>
              <a:buChar char="•"/>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GFSv16 is an overall improvement over the operational GFSv15.</a:t>
            </a:r>
          </a:p>
          <a:p>
            <a:pPr marL="635000" marR="0" lvl="0" indent="-514350" algn="l" defTabSz="609585" rtl="0" eaLnBrk="1" fontAlgn="auto" latinLnBrk="0" hangingPunct="1">
              <a:lnSpc>
                <a:spcPct val="100000"/>
              </a:lnSpc>
              <a:spcBef>
                <a:spcPts val="0"/>
              </a:spcBef>
              <a:spcAft>
                <a:spcPts val="0"/>
              </a:spcAft>
              <a:buClrTx/>
              <a:buSzTx/>
              <a:buFont typeface="Arial"/>
              <a:buChar char="•"/>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35000" marR="0" lvl="0" indent="-514350" algn="l" defTabSz="609585" rtl="0" eaLnBrk="1" fontAlgn="auto" latinLnBrk="0" hangingPunct="1">
              <a:lnSpc>
                <a:spcPct val="100000"/>
              </a:lnSpc>
              <a:spcBef>
                <a:spcPts val="0"/>
              </a:spcBef>
              <a:spcAft>
                <a:spcPts val="0"/>
              </a:spcAft>
              <a:buClrTx/>
              <a:buSzTx/>
              <a:buFont typeface="Arial"/>
              <a:buChar char="•"/>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Generally an improvement especially in synoptic performance.</a:t>
            </a:r>
          </a:p>
          <a:p>
            <a:pPr marL="635000" marR="0" lvl="0" indent="-514350" algn="l" defTabSz="609585" rtl="0" eaLnBrk="1" fontAlgn="auto" latinLnBrk="0" hangingPunct="1">
              <a:lnSpc>
                <a:spcPct val="100000"/>
              </a:lnSpc>
              <a:spcBef>
                <a:spcPts val="0"/>
              </a:spcBef>
              <a:spcAft>
                <a:spcPts val="0"/>
              </a:spcAft>
              <a:buClrTx/>
              <a:buSzTx/>
              <a:buFont typeface="Arial"/>
              <a:buChar char="•"/>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35000" marR="0" lvl="0" indent="-514350" algn="l" defTabSz="609585" rtl="0" eaLnBrk="1" fontAlgn="auto" latinLnBrk="0" hangingPunct="1">
              <a:lnSpc>
                <a:spcPct val="100000"/>
              </a:lnSpc>
              <a:spcBef>
                <a:spcPts val="0"/>
              </a:spcBef>
              <a:spcAft>
                <a:spcPts val="0"/>
              </a:spcAft>
              <a:buClrTx/>
              <a:buSzTx/>
              <a:buFont typeface="Arial"/>
              <a:buChar char="•"/>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There is improvement in GFSv16 with PBL structure.</a:t>
            </a:r>
          </a:p>
          <a:p>
            <a:pPr marL="635000" marR="0" lvl="0" indent="-514350" algn="l" defTabSz="609585" rtl="0" eaLnBrk="1" fontAlgn="auto" latinLnBrk="0" hangingPunct="1">
              <a:lnSpc>
                <a:spcPct val="100000"/>
              </a:lnSpc>
              <a:spcBef>
                <a:spcPts val="0"/>
              </a:spcBef>
              <a:spcAft>
                <a:spcPts val="0"/>
              </a:spcAft>
              <a:buClrTx/>
              <a:buSzTx/>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35000" marR="0" lvl="0" indent="-514350" algn="l" defTabSz="609585" rtl="0" eaLnBrk="1" fontAlgn="auto" latinLnBrk="0" hangingPunct="1">
              <a:lnSpc>
                <a:spcPct val="100000"/>
              </a:lnSpc>
              <a:spcBef>
                <a:spcPts val="0"/>
              </a:spcBef>
              <a:spcAft>
                <a:spcPts val="0"/>
              </a:spcAft>
              <a:buClrTx/>
              <a:buSzTx/>
              <a:buFont typeface="Arial"/>
              <a:buChar char="•"/>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Improvement in cold-air </a:t>
            </a:r>
            <a:r>
              <a:rPr lang="en-US" sz="2000" dirty="0">
                <a:solidFill>
                  <a:prstClr val="black"/>
                </a:solidFill>
                <a:latin typeface="Arial"/>
                <a:cs typeface="Arial"/>
              </a:rPr>
              <a:t>d</a:t>
            </a:r>
            <a:r>
              <a:rPr kumimoji="0" lang="en-US" sz="2000" b="0" i="0" u="none" strike="noStrike" kern="1200" cap="none" spc="0" normalizeH="0" baseline="0" noProof="0" dirty="0" err="1">
                <a:ln>
                  <a:noFill/>
                </a:ln>
                <a:solidFill>
                  <a:prstClr val="black"/>
                </a:solidFill>
                <a:effectLst/>
                <a:uLnTx/>
                <a:uFillTx/>
                <a:latin typeface="Arial"/>
                <a:ea typeface="+mn-ea"/>
                <a:cs typeface="Arial"/>
              </a:rPr>
              <a:t>amming</a:t>
            </a:r>
            <a:r>
              <a:rPr kumimoji="0" lang="en-US" sz="2000" b="0" i="0" u="none" strike="noStrike" kern="1200" cap="none" spc="0" normalizeH="0" baseline="0" noProof="0" dirty="0">
                <a:ln>
                  <a:noFill/>
                </a:ln>
                <a:solidFill>
                  <a:prstClr val="black"/>
                </a:solidFill>
                <a:effectLst/>
                <a:uLnTx/>
                <a:uFillTx/>
                <a:latin typeface="Arial"/>
                <a:ea typeface="+mn-ea"/>
                <a:cs typeface="Arial"/>
              </a:rPr>
              <a:t> particularly valuable with the GFSv16 upgrade.</a:t>
            </a:r>
          </a:p>
          <a:p>
            <a:pPr marL="635000" marR="0" lvl="0" indent="-514350" algn="l" defTabSz="609585" rtl="0" eaLnBrk="1" fontAlgn="auto" latinLnBrk="0" hangingPunct="1">
              <a:lnSpc>
                <a:spcPct val="100000"/>
              </a:lnSpc>
              <a:spcBef>
                <a:spcPts val="0"/>
              </a:spcBef>
              <a:spcAft>
                <a:spcPts val="0"/>
              </a:spcAft>
              <a:buClrTx/>
              <a:buSzTx/>
              <a:buFont typeface="Arial"/>
              <a:buChar char="•"/>
              <a:defRPr/>
            </a:pPr>
            <a:endParaRPr lang="en-US" sz="2000" dirty="0">
              <a:solidFill>
                <a:prstClr val="black"/>
              </a:solidFill>
              <a:latin typeface="Arial"/>
              <a:cs typeface="Arial"/>
            </a:endParaRPr>
          </a:p>
          <a:p>
            <a:pPr marL="635000" marR="0" lvl="0" indent="-514350" algn="l" defTabSz="609585" rtl="0" eaLnBrk="1" fontAlgn="auto" latinLnBrk="0" hangingPunct="1">
              <a:lnSpc>
                <a:spcPct val="100000"/>
              </a:lnSpc>
              <a:spcBef>
                <a:spcPts val="0"/>
              </a:spcBef>
              <a:spcAft>
                <a:spcPts val="0"/>
              </a:spcAft>
              <a:buClrTx/>
              <a:buSzTx/>
              <a:buFont typeface="Arial"/>
              <a:buChar char="•"/>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Nice to see medium-range P-type improvements.</a:t>
            </a:r>
          </a:p>
          <a:p>
            <a:pPr marL="635000" marR="0" lvl="0" indent="-514350" algn="l" defTabSz="609585" rtl="0" eaLnBrk="1" fontAlgn="auto" latinLnBrk="0" hangingPunct="1">
              <a:lnSpc>
                <a:spcPct val="100000"/>
              </a:lnSpc>
              <a:spcBef>
                <a:spcPts val="0"/>
              </a:spcBef>
              <a:spcAft>
                <a:spcPts val="0"/>
              </a:spcAft>
              <a:buClrTx/>
              <a:buSzTx/>
              <a:buFont typeface="Arial"/>
              <a:buChar char="•"/>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35000" marR="0" lvl="0" indent="-514350" algn="l" defTabSz="609585" rtl="0" eaLnBrk="1" fontAlgn="auto" latinLnBrk="0" hangingPunct="1">
              <a:lnSpc>
                <a:spcPct val="100000"/>
              </a:lnSpc>
              <a:spcBef>
                <a:spcPts val="0"/>
              </a:spcBef>
              <a:spcAft>
                <a:spcPts val="0"/>
              </a:spcAft>
              <a:buClrTx/>
              <a:buSzTx/>
              <a:buFont typeface="Arial"/>
              <a:buChar char="•"/>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Improvement in low-level temperature forecast in GFSv16 thanks to mitigating cold bias at medium &amp; long-range forecasts. </a:t>
            </a:r>
          </a:p>
          <a:p>
            <a:pPr marL="635000" marR="0" lvl="0" indent="-514350" algn="l" defTabSz="609585" rtl="0" eaLnBrk="1" fontAlgn="auto" latinLnBrk="0" hangingPunct="1">
              <a:lnSpc>
                <a:spcPct val="100000"/>
              </a:lnSpc>
              <a:spcBef>
                <a:spcPts val="0"/>
              </a:spcBef>
              <a:spcAft>
                <a:spcPts val="0"/>
              </a:spcAft>
              <a:buClrTx/>
              <a:buSzTx/>
              <a:buFont typeface="Arial"/>
              <a:buChar char="•"/>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35000" marR="0" lvl="0" indent="-514350" algn="l" defTabSz="609585" rtl="0" eaLnBrk="1" fontAlgn="auto" latinLnBrk="0" hangingPunct="1">
              <a:lnSpc>
                <a:spcPct val="100000"/>
              </a:lnSpc>
              <a:spcBef>
                <a:spcPts val="0"/>
              </a:spcBef>
              <a:spcAft>
                <a:spcPts val="0"/>
              </a:spcAft>
              <a:buClrTx/>
              <a:buSzTx/>
              <a:buFont typeface="Arial"/>
              <a:buChar char="•"/>
              <a:defRPr/>
            </a:pPr>
            <a:r>
              <a:rPr lang="en-US" sz="2000" dirty="0">
                <a:solidFill>
                  <a:prstClr val="black"/>
                </a:solidFill>
                <a:latin typeface="Arial"/>
                <a:cs typeface="Arial"/>
              </a:rPr>
              <a:t>Concerns related to low bias in CAPE &amp; remaining low-level cold bias in cool season in short-term period.</a:t>
            </a:r>
          </a:p>
          <a:p>
            <a:pPr marL="121917" marR="0" lvl="0" algn="l" defTabSz="609585" rtl="0" eaLnBrk="1" fontAlgn="auto" latinLnBrk="0" hangingPunct="1">
              <a:lnSpc>
                <a:spcPct val="100000"/>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srgbClr val="008000"/>
                </a:solidFill>
                <a:effectLst/>
                <a:uLnTx/>
                <a:uFillTx/>
                <a:latin typeface="Arial"/>
                <a:ea typeface="+mn-ea"/>
                <a:cs typeface="Arial"/>
              </a:rPr>
              <a:t>Supports the implementation of GFSv16.</a:t>
            </a:r>
          </a:p>
        </p:txBody>
      </p:sp>
      <p:sp>
        <p:nvSpPr>
          <p:cNvPr id="14" name="Google Shape;200;p26">
            <a:extLst>
              <a:ext uri="{FF2B5EF4-FFF2-40B4-BE49-F238E27FC236}">
                <a16:creationId xmlns:a16="http://schemas.microsoft.com/office/drawing/2014/main" id="{6C2393CA-7C91-2F41-9A7D-C3C56B615522}"/>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20</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53090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2054" y="2143714"/>
            <a:ext cx="184730" cy="769441"/>
          </a:xfrm>
          <a:prstGeom prst="rect">
            <a:avLst/>
          </a:prstGeom>
          <a:noFill/>
        </p:spPr>
        <p:txBody>
          <a:bodyPr wrap="none" rtlCol="0">
            <a:spAutoFit/>
          </a:bodyPr>
          <a:lstStyle/>
          <a:p>
            <a:pPr algn="ctr" defTabSz="609585"/>
            <a:endParaRPr lang="en-US" sz="4400" b="1" dirty="0">
              <a:solidFill>
                <a:srgbClr val="FF0000"/>
              </a:solidFill>
              <a:latin typeface="Arial"/>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algn="ctr" defTabSz="609585"/>
            <a:r>
              <a:rPr lang="en-US" sz="3467" b="1" dirty="0">
                <a:solidFill>
                  <a:prstClr val="white"/>
                </a:solidFill>
                <a:latin typeface="Arial"/>
                <a:cs typeface="Arial"/>
              </a:rPr>
              <a:t>NWS Central Region</a:t>
            </a:r>
          </a:p>
        </p:txBody>
      </p:sp>
      <p:sp>
        <p:nvSpPr>
          <p:cNvPr id="2" name="TextBox 1">
            <a:extLst>
              <a:ext uri="{FF2B5EF4-FFF2-40B4-BE49-F238E27FC236}">
                <a16:creationId xmlns:a16="http://schemas.microsoft.com/office/drawing/2014/main" id="{72EC046C-A93B-4A08-9C68-FDB4ADADC12E}"/>
              </a:ext>
            </a:extLst>
          </p:cNvPr>
          <p:cNvSpPr txBox="1"/>
          <p:nvPr/>
        </p:nvSpPr>
        <p:spPr>
          <a:xfrm>
            <a:off x="0" y="1296271"/>
            <a:ext cx="12192000" cy="5324535"/>
          </a:xfrm>
          <a:prstGeom prst="rect">
            <a:avLst/>
          </a:prstGeom>
          <a:noFill/>
        </p:spPr>
        <p:txBody>
          <a:bodyPr wrap="square" rtlCol="0">
            <a:spAutoFit/>
          </a:bodyPr>
          <a:lstStyle/>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GFSv16 is an overall improvement over the operational GFSv15.</a:t>
            </a:r>
          </a:p>
          <a:p>
            <a:pPr marL="502907" marR="0" lvl="0" indent="-380990"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lang="en-US" sz="2000" dirty="0">
                <a:solidFill>
                  <a:prstClr val="black"/>
                </a:solidFill>
                <a:latin typeface="Arial"/>
                <a:cs typeface="Arial"/>
              </a:rPr>
              <a:t>M</a:t>
            </a:r>
            <a:r>
              <a:rPr kumimoji="0" lang="en-US" sz="2000" b="0" i="0" u="none" strike="noStrike" kern="1200" cap="none" spc="0" normalizeH="0" baseline="0" noProof="0" dirty="0" err="1">
                <a:ln>
                  <a:noFill/>
                </a:ln>
                <a:solidFill>
                  <a:prstClr val="black"/>
                </a:solidFill>
                <a:effectLst/>
                <a:uLnTx/>
                <a:uFillTx/>
                <a:latin typeface="Arial"/>
                <a:ea typeface="+mn-ea"/>
                <a:cs typeface="Arial"/>
              </a:rPr>
              <a:t>ost</a:t>
            </a:r>
            <a:r>
              <a:rPr kumimoji="0" lang="en-US" sz="2000" b="0" i="0" u="none" strike="noStrike" kern="1200" cap="none" spc="0" normalizeH="0" baseline="0" noProof="0" dirty="0">
                <a:ln>
                  <a:noFill/>
                </a:ln>
                <a:solidFill>
                  <a:prstClr val="black"/>
                </a:solidFill>
                <a:effectLst/>
                <a:uLnTx/>
                <a:uFillTx/>
                <a:latin typeface="Arial"/>
                <a:ea typeface="+mn-ea"/>
                <a:cs typeface="Arial"/>
              </a:rPr>
              <a:t> notable improvements in the medium range (Days 4-6), regarding the synoptic evolution of systems.</a:t>
            </a: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There are no systematic differences in the PBL structure between GFSv15 and v16.</a:t>
            </a: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endParaRPr lang="en-US" sz="2000" dirty="0">
              <a:solidFill>
                <a:prstClr val="black"/>
              </a:solidFill>
              <a:latin typeface="Arial"/>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lang="en-US" sz="2000" dirty="0">
                <a:solidFill>
                  <a:prstClr val="black"/>
                </a:solidFill>
                <a:latin typeface="Arial"/>
                <a:cs typeface="Arial"/>
              </a:rPr>
              <a:t>S</a:t>
            </a:r>
            <a:r>
              <a:rPr kumimoji="0" lang="en-US" sz="2000" b="0" i="0" u="none" strike="noStrike" kern="1200" cap="none" spc="0" normalizeH="0" baseline="0" noProof="0" dirty="0" err="1">
                <a:ln>
                  <a:noFill/>
                </a:ln>
                <a:solidFill>
                  <a:prstClr val="black"/>
                </a:solidFill>
                <a:effectLst/>
                <a:uLnTx/>
                <a:uFillTx/>
                <a:latin typeface="Arial"/>
                <a:ea typeface="+mn-ea"/>
                <a:cs typeface="Arial"/>
              </a:rPr>
              <a:t>ome</a:t>
            </a:r>
            <a:r>
              <a:rPr kumimoji="0" lang="en-US" sz="2000" b="0" i="0" u="none" strike="noStrike" kern="1200" cap="none" spc="0" normalizeH="0" baseline="0" noProof="0" dirty="0">
                <a:ln>
                  <a:noFill/>
                </a:ln>
                <a:solidFill>
                  <a:prstClr val="black"/>
                </a:solidFill>
                <a:effectLst/>
                <a:uLnTx/>
                <a:uFillTx/>
                <a:latin typeface="Arial"/>
                <a:ea typeface="+mn-ea"/>
                <a:cs typeface="Arial"/>
              </a:rPr>
              <a:t> small improvement in the low-level PBL structure in the cold season—however also noted several cases during the warm season where the moisture (Td) profiles appeared better in GFSv15 (GFSv16 PBL overmixed). Also noted a strange </a:t>
            </a:r>
            <a:r>
              <a:rPr kumimoji="0" lang="en-US" sz="2000" b="0" i="0" u="none" strike="noStrike" kern="1200" cap="none" spc="0" normalizeH="0" baseline="0" noProof="0" dirty="0" err="1">
                <a:ln>
                  <a:noFill/>
                </a:ln>
                <a:solidFill>
                  <a:prstClr val="black"/>
                </a:solidFill>
                <a:effectLst/>
                <a:uLnTx/>
                <a:uFillTx/>
                <a:latin typeface="Arial"/>
                <a:ea typeface="+mn-ea"/>
                <a:cs typeface="Arial"/>
              </a:rPr>
              <a:t>sfc</a:t>
            </a:r>
            <a:r>
              <a:rPr kumimoji="0" lang="en-US" sz="2000" b="0" i="0" u="none" strike="noStrike" kern="1200" cap="none" spc="0" normalizeH="0" baseline="0" noProof="0" dirty="0">
                <a:ln>
                  <a:noFill/>
                </a:ln>
                <a:solidFill>
                  <a:prstClr val="black"/>
                </a:solidFill>
                <a:effectLst/>
                <a:uLnTx/>
                <a:uFillTx/>
                <a:latin typeface="Arial"/>
                <a:ea typeface="+mn-ea"/>
                <a:cs typeface="Arial"/>
              </a:rPr>
              <a:t> inversion in GFSv16 developing by 00UTC in the warm season (too early).</a:t>
            </a: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endParaRPr lang="en-US" sz="2000" dirty="0">
              <a:solidFill>
                <a:prstClr val="black"/>
              </a:solidFill>
              <a:latin typeface="Arial"/>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Improvement in low-level temperature forecasts in GFSv16.</a:t>
            </a: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endParaRPr lang="en-US" sz="2000" dirty="0">
              <a:solidFill>
                <a:prstClr val="black"/>
              </a:solidFill>
              <a:latin typeface="Arial"/>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Slight improvement (reduction in the 2-m cold bias) in several cold season events.</a:t>
            </a: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srgbClr val="008000"/>
                </a:solidFill>
                <a:effectLst/>
                <a:uLnTx/>
                <a:uFillTx/>
                <a:latin typeface="Arial"/>
                <a:ea typeface="+mn-ea"/>
                <a:cs typeface="Arial"/>
              </a:rPr>
              <a:t>Supports the implementation of GFSv16.</a:t>
            </a:r>
          </a:p>
        </p:txBody>
      </p:sp>
      <p:sp>
        <p:nvSpPr>
          <p:cNvPr id="13" name="Google Shape;200;p26">
            <a:extLst>
              <a:ext uri="{FF2B5EF4-FFF2-40B4-BE49-F238E27FC236}">
                <a16:creationId xmlns:a16="http://schemas.microsoft.com/office/drawing/2014/main" id="{C4D8E66F-0F06-D245-9CFB-A7E3B87DE715}"/>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21</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035902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2054" y="2143714"/>
            <a:ext cx="184730" cy="769441"/>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Arial"/>
              <a:ea typeface="+mn-ea"/>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467F"/>
                </a:solidFill>
                <a:effectLst/>
                <a:uLnTx/>
                <a:uFillTx/>
                <a:latin typeface="Avenir Book"/>
                <a:ea typeface="+mn-ea"/>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467" b="1" i="0" u="none" strike="noStrike" kern="1200" cap="none" spc="0" normalizeH="0" baseline="0" noProof="0" dirty="0">
                <a:ln>
                  <a:noFill/>
                </a:ln>
                <a:solidFill>
                  <a:prstClr val="white"/>
                </a:solidFill>
                <a:effectLst/>
                <a:uLnTx/>
                <a:uFillTx/>
                <a:latin typeface="Arial"/>
                <a:ea typeface="+mn-ea"/>
                <a:cs typeface="Arial"/>
              </a:rPr>
              <a:t>NWS Southern Region</a:t>
            </a:r>
          </a:p>
        </p:txBody>
      </p:sp>
      <p:sp>
        <p:nvSpPr>
          <p:cNvPr id="17" name="TextBox 16"/>
          <p:cNvSpPr txBox="1"/>
          <p:nvPr/>
        </p:nvSpPr>
        <p:spPr>
          <a:xfrm>
            <a:off x="0" y="1296271"/>
            <a:ext cx="12192000" cy="5016758"/>
          </a:xfrm>
          <a:prstGeom prst="rect">
            <a:avLst/>
          </a:prstGeom>
          <a:noFill/>
        </p:spPr>
        <p:txBody>
          <a:bodyPr wrap="square" rtlCol="0">
            <a:spAutoFit/>
          </a:bodyPr>
          <a:lstStyle/>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GFSv16 is an overall improvement over the operational GFSv15.</a:t>
            </a:r>
          </a:p>
          <a:p>
            <a:pPr marL="502907" marR="0" lvl="0" indent="-380990"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25475" marR="0" lvl="0" indent="-512763" algn="l" defTabSz="609585"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Overall improvement seen in verification scores and retrospectives.</a:t>
            </a:r>
          </a:p>
          <a:p>
            <a:pPr marL="502907" marR="0" lvl="0" indent="-380990"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569913" marR="0" lvl="0" indent="-447675" algn="l" defTabSz="609585"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 No systematic differences in PBL structure between GFSv15 and GFSv16.</a:t>
            </a:r>
          </a:p>
          <a:p>
            <a:pPr marL="569913" marR="0" lvl="0" indent="-447675"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35000" marR="0" lvl="0" indent="-476250" algn="l" defTabSz="609585" rtl="0" eaLnBrk="1" fontAlgn="auto" latinLnBrk="0" hangingPunct="1">
              <a:lnSpc>
                <a:spcPct val="100000"/>
              </a:lnSpc>
              <a:spcBef>
                <a:spcPts val="0"/>
              </a:spcBef>
              <a:spcAft>
                <a:spcPts val="0"/>
              </a:spcAft>
              <a:buClrTx/>
              <a:buSzTx/>
              <a:buFont typeface="Arial"/>
              <a:buChar char="•"/>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No major improvement to handling of radiation inversions and some evidence PBL warm-season dry  bias is worse in GFSv16.</a:t>
            </a:r>
          </a:p>
          <a:p>
            <a:pPr marL="502907" marR="0" lvl="0" indent="-380990"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502907" marR="0" lvl="0" indent="-380990" algn="l" defTabSz="609585"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  Some evidence of improved handling of temperature profile in shallow, cold air masses.</a:t>
            </a:r>
          </a:p>
          <a:p>
            <a:pPr marL="502907" marR="0" lvl="0" indent="-380990"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35000" marR="0" lvl="0" indent="-512763" algn="l" defTabSz="609585" rtl="0" eaLnBrk="1" fontAlgn="auto" latinLnBrk="0" hangingPunct="1">
              <a:lnSpc>
                <a:spcPct val="100000"/>
              </a:lnSpc>
              <a:spcBef>
                <a:spcPts val="0"/>
              </a:spcBef>
              <a:spcAft>
                <a:spcPts val="0"/>
              </a:spcAft>
              <a:buClrTx/>
              <a:buSzTx/>
              <a:buFont typeface="Arial"/>
              <a:buChar char="•"/>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Several concerns noted: Larger TC false alarm rate and right-of-track bias, substantial low CAPE bias, especially in warm season which could affect operational assessment of pre-convective environments.</a:t>
            </a: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srgbClr val="008000"/>
                </a:solidFill>
                <a:effectLst/>
                <a:uLnTx/>
                <a:uFillTx/>
                <a:latin typeface="Arial"/>
                <a:ea typeface="+mn-ea"/>
                <a:cs typeface="Arial"/>
              </a:rPr>
              <a:t>Supports the implementation of GFSv16.</a:t>
            </a:r>
          </a:p>
        </p:txBody>
      </p:sp>
      <p:sp>
        <p:nvSpPr>
          <p:cNvPr id="13" name="Google Shape;200;p26">
            <a:extLst>
              <a:ext uri="{FF2B5EF4-FFF2-40B4-BE49-F238E27FC236}">
                <a16:creationId xmlns:a16="http://schemas.microsoft.com/office/drawing/2014/main" id="{872D6E61-B68F-1B43-80E9-353CE1212707}"/>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22</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022682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2054" y="2143714"/>
            <a:ext cx="184730" cy="769441"/>
          </a:xfrm>
          <a:prstGeom prst="rect">
            <a:avLst/>
          </a:prstGeom>
          <a:noFill/>
        </p:spPr>
        <p:txBody>
          <a:bodyPr wrap="none" rtlCol="0">
            <a:spAutoFit/>
          </a:bodyPr>
          <a:lstStyle/>
          <a:p>
            <a:pPr algn="ctr" defTabSz="609585"/>
            <a:endParaRPr lang="en-US" sz="4400" b="1" dirty="0">
              <a:solidFill>
                <a:srgbClr val="FF0000"/>
              </a:solidFill>
              <a:latin typeface="Arial"/>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algn="ctr" defTabSz="609585"/>
            <a:r>
              <a:rPr lang="en-US" sz="3467" b="1" dirty="0">
                <a:solidFill>
                  <a:prstClr val="white"/>
                </a:solidFill>
                <a:latin typeface="Arial"/>
                <a:cs typeface="Arial"/>
              </a:rPr>
              <a:t>NWS Western Region</a:t>
            </a:r>
          </a:p>
        </p:txBody>
      </p:sp>
      <p:sp>
        <p:nvSpPr>
          <p:cNvPr id="17" name="TextBox 16"/>
          <p:cNvSpPr txBox="1"/>
          <p:nvPr/>
        </p:nvSpPr>
        <p:spPr>
          <a:xfrm>
            <a:off x="0" y="1296271"/>
            <a:ext cx="12192000" cy="5632311"/>
          </a:xfrm>
          <a:prstGeom prst="rect">
            <a:avLst/>
          </a:prstGeom>
          <a:noFill/>
        </p:spPr>
        <p:txBody>
          <a:bodyPr wrap="square" rtlCol="0">
            <a:spAutoFit/>
          </a:bodyPr>
          <a:lstStyle/>
          <a:p>
            <a:pPr marL="609585" indent="-487668" defTabSz="609585">
              <a:buFont typeface="Arial"/>
              <a:buChar char="•"/>
            </a:pPr>
            <a:r>
              <a:rPr lang="en-US" sz="2000" dirty="0">
                <a:solidFill>
                  <a:prstClr val="black"/>
                </a:solidFill>
                <a:latin typeface="Arial"/>
                <a:cs typeface="Arial"/>
              </a:rPr>
              <a:t>GFSv16 is an overall improvement over the operational GFSv15.</a:t>
            </a:r>
          </a:p>
          <a:p>
            <a:pPr marL="502907" indent="-380990" defTabSz="609585">
              <a:buFont typeface="Arial"/>
              <a:buChar char="•"/>
            </a:pPr>
            <a:endParaRPr lang="en-US" sz="2000" dirty="0">
              <a:solidFill>
                <a:prstClr val="black"/>
              </a:solidFill>
              <a:latin typeface="Arial"/>
              <a:cs typeface="Arial"/>
            </a:endParaRPr>
          </a:p>
          <a:p>
            <a:pPr marL="609585" indent="-487668" defTabSz="609585">
              <a:buFont typeface="Arial"/>
              <a:buChar char="•"/>
            </a:pPr>
            <a:r>
              <a:rPr lang="en-US" sz="2000" dirty="0">
                <a:solidFill>
                  <a:prstClr val="black"/>
                </a:solidFill>
                <a:latin typeface="Arial"/>
                <a:cs typeface="Arial"/>
              </a:rPr>
              <a:t>Better details in important western region fields, such as QPF, winds, temps/RH. Subjective improvement overall is slight, but some extreme cases show improvement in v16.</a:t>
            </a:r>
          </a:p>
          <a:p>
            <a:pPr marL="121917" defTabSz="609585"/>
            <a:r>
              <a:rPr lang="en-US" sz="2000" dirty="0">
                <a:solidFill>
                  <a:prstClr val="black"/>
                </a:solidFill>
                <a:latin typeface="Arial"/>
                <a:cs typeface="Arial"/>
              </a:rPr>
              <a:t> </a:t>
            </a:r>
          </a:p>
          <a:p>
            <a:pPr marL="609585" indent="-487668" defTabSz="609585">
              <a:buFont typeface="Arial"/>
              <a:buChar char="•"/>
            </a:pPr>
            <a:r>
              <a:rPr lang="en-US" sz="2000" dirty="0">
                <a:solidFill>
                  <a:prstClr val="black"/>
                </a:solidFill>
                <a:latin typeface="Arial"/>
                <a:cs typeface="Arial"/>
              </a:rPr>
              <a:t>No real improvement seen in marine stratus; cloud details inland are slightly improved.</a:t>
            </a:r>
          </a:p>
          <a:p>
            <a:pPr marL="609585" indent="-487668" defTabSz="609585">
              <a:buFont typeface="Arial"/>
              <a:buChar char="•"/>
            </a:pPr>
            <a:endParaRPr lang="en-US" sz="2000" dirty="0">
              <a:solidFill>
                <a:prstClr val="black"/>
              </a:solidFill>
              <a:latin typeface="Arial"/>
              <a:cs typeface="Arial"/>
            </a:endParaRPr>
          </a:p>
          <a:p>
            <a:pPr marL="609585" indent="-487668" defTabSz="609585">
              <a:buFont typeface="Arial"/>
              <a:buChar char="•"/>
            </a:pPr>
            <a:r>
              <a:rPr lang="en-US" sz="2000" dirty="0">
                <a:solidFill>
                  <a:prstClr val="black"/>
                </a:solidFill>
                <a:latin typeface="Arial"/>
                <a:cs typeface="Arial"/>
              </a:rPr>
              <a:t>No systematic differences in the PBL structure between GFSv15 and v16.</a:t>
            </a:r>
          </a:p>
          <a:p>
            <a:pPr marL="609585" indent="-487668" defTabSz="609585">
              <a:buFont typeface="Arial"/>
              <a:buChar char="•"/>
            </a:pPr>
            <a:endParaRPr lang="en-US" sz="2000" dirty="0">
              <a:solidFill>
                <a:prstClr val="black"/>
              </a:solidFill>
              <a:latin typeface="Arial"/>
              <a:cs typeface="Arial"/>
            </a:endParaRPr>
          </a:p>
          <a:p>
            <a:pPr marL="609585" indent="-487668" defTabSz="609585">
              <a:buFont typeface="Arial"/>
              <a:buChar char="•"/>
            </a:pPr>
            <a:r>
              <a:rPr lang="en-US" sz="2000" dirty="0">
                <a:solidFill>
                  <a:prstClr val="black"/>
                </a:solidFill>
                <a:latin typeface="Arial"/>
                <a:cs typeface="Arial"/>
              </a:rPr>
              <a:t>Improvement in low-level temperature forecasts in GFSv16.</a:t>
            </a:r>
          </a:p>
          <a:p>
            <a:pPr marL="609585" indent="-487668" defTabSz="609585">
              <a:buFont typeface="Arial"/>
              <a:buChar char="•"/>
            </a:pPr>
            <a:endParaRPr lang="en-US" sz="2000" dirty="0">
              <a:solidFill>
                <a:prstClr val="black"/>
              </a:solidFill>
              <a:latin typeface="Arial"/>
              <a:cs typeface="Arial"/>
            </a:endParaRPr>
          </a:p>
          <a:p>
            <a:pPr marL="609585" indent="-487668" defTabSz="609585">
              <a:buFont typeface="Arial"/>
              <a:buChar char="•"/>
            </a:pPr>
            <a:r>
              <a:rPr lang="en-US" sz="2000" dirty="0">
                <a:solidFill>
                  <a:srgbClr val="202124"/>
                </a:solidFill>
                <a:latin typeface="Roboto"/>
              </a:rPr>
              <a:t>U</a:t>
            </a:r>
            <a:r>
              <a:rPr lang="en-US" sz="2000" b="0" i="0" dirty="0">
                <a:solidFill>
                  <a:srgbClr val="202124"/>
                </a:solidFill>
                <a:effectLst/>
                <a:latin typeface="Roboto"/>
              </a:rPr>
              <a:t>pgrades in GFSv16 appear to generally be as good or better in most items explored for WR.</a:t>
            </a:r>
          </a:p>
          <a:p>
            <a:pPr marL="609585" indent="-487668" defTabSz="609585">
              <a:buFont typeface="Arial"/>
              <a:buChar char="•"/>
            </a:pPr>
            <a:endParaRPr lang="en-US" sz="2000" dirty="0">
              <a:solidFill>
                <a:srgbClr val="202124"/>
              </a:solidFill>
              <a:latin typeface="Roboto"/>
            </a:endParaRPr>
          </a:p>
          <a:p>
            <a:pPr marL="609585" indent="-487668" defTabSz="609585">
              <a:buFont typeface="Arial"/>
              <a:buChar char="•"/>
            </a:pPr>
            <a:r>
              <a:rPr lang="en-US" sz="2000" dirty="0">
                <a:solidFill>
                  <a:srgbClr val="202124"/>
                </a:solidFill>
                <a:latin typeface="Roboto"/>
              </a:rPr>
              <a:t>H</a:t>
            </a:r>
            <a:r>
              <a:rPr lang="en-US" sz="2000" b="0" i="0" dirty="0">
                <a:solidFill>
                  <a:srgbClr val="202124"/>
                </a:solidFill>
                <a:effectLst/>
                <a:latin typeface="Roboto"/>
              </a:rPr>
              <a:t>igher resolution will be of value </a:t>
            </a:r>
            <a:r>
              <a:rPr lang="en-US" sz="2000" dirty="0">
                <a:solidFill>
                  <a:srgbClr val="202124"/>
                </a:solidFill>
                <a:latin typeface="Roboto"/>
              </a:rPr>
              <a:t>to</a:t>
            </a:r>
            <a:r>
              <a:rPr lang="en-US" sz="2000" b="0" i="0" dirty="0">
                <a:solidFill>
                  <a:srgbClr val="202124"/>
                </a:solidFill>
                <a:effectLst/>
                <a:latin typeface="Roboto"/>
              </a:rPr>
              <a:t> WR.</a:t>
            </a:r>
          </a:p>
          <a:p>
            <a:pPr marL="609585" indent="-487668" defTabSz="609585">
              <a:buFont typeface="Arial"/>
              <a:buChar char="•"/>
            </a:pPr>
            <a:endParaRPr lang="en-US" sz="2000" dirty="0">
              <a:solidFill>
                <a:srgbClr val="202124"/>
              </a:solidFill>
              <a:latin typeface="Roboto"/>
              <a:cs typeface="Arial"/>
            </a:endParaRPr>
          </a:p>
          <a:p>
            <a:pPr marL="609585" indent="-487668" defTabSz="609585">
              <a:buFont typeface="Arial"/>
              <a:buChar char="•"/>
            </a:pPr>
            <a:r>
              <a:rPr lang="en-US" sz="2000" dirty="0">
                <a:solidFill>
                  <a:prstClr val="black"/>
                </a:solidFill>
                <a:latin typeface="Arial"/>
                <a:cs typeface="Arial"/>
              </a:rPr>
              <a:t>Noticeable improvement in the mid-range period.</a:t>
            </a:r>
          </a:p>
          <a:p>
            <a:pPr marL="609585" indent="-487668" defTabSz="609585">
              <a:buFont typeface="Arial"/>
              <a:buChar char="•"/>
            </a:pPr>
            <a:endParaRPr lang="en-US" sz="2000" dirty="0">
              <a:solidFill>
                <a:prstClr val="black"/>
              </a:solidFill>
              <a:latin typeface="Arial"/>
              <a:cs typeface="Arial"/>
            </a:endParaRPr>
          </a:p>
          <a:p>
            <a:pPr marL="609585" indent="-487668" defTabSz="609585">
              <a:buFont typeface="Arial"/>
              <a:buChar char="•"/>
            </a:pPr>
            <a:r>
              <a:rPr lang="en-US" sz="2000" b="1" dirty="0">
                <a:solidFill>
                  <a:srgbClr val="008000"/>
                </a:solidFill>
                <a:latin typeface="Arial"/>
                <a:cs typeface="Arial"/>
              </a:rPr>
              <a:t>Supports the implementation of GFSv16.</a:t>
            </a:r>
          </a:p>
        </p:txBody>
      </p:sp>
      <p:sp>
        <p:nvSpPr>
          <p:cNvPr id="13" name="Google Shape;200;p26">
            <a:extLst>
              <a:ext uri="{FF2B5EF4-FFF2-40B4-BE49-F238E27FC236}">
                <a16:creationId xmlns:a16="http://schemas.microsoft.com/office/drawing/2014/main" id="{1EB0BFFB-4B3F-2043-B346-422B83EBF219}"/>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23</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414133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2054" y="2143714"/>
            <a:ext cx="184730" cy="769441"/>
          </a:xfrm>
          <a:prstGeom prst="rect">
            <a:avLst/>
          </a:prstGeom>
          <a:noFill/>
        </p:spPr>
        <p:txBody>
          <a:bodyPr wrap="none" rtlCol="0">
            <a:spAutoFit/>
          </a:bodyPr>
          <a:lstStyle/>
          <a:p>
            <a:pPr algn="ctr" defTabSz="609585"/>
            <a:endParaRPr lang="en-US" sz="4400" b="1" dirty="0">
              <a:solidFill>
                <a:srgbClr val="FF0000"/>
              </a:solidFill>
              <a:latin typeface="Arial"/>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algn="ctr" defTabSz="609585"/>
            <a:r>
              <a:rPr lang="en-US" sz="3467" b="1" dirty="0">
                <a:solidFill>
                  <a:prstClr val="white"/>
                </a:solidFill>
                <a:latin typeface="Arial"/>
                <a:cs typeface="Arial"/>
              </a:rPr>
              <a:t>NWS Alaska Region</a:t>
            </a:r>
          </a:p>
        </p:txBody>
      </p:sp>
      <p:sp>
        <p:nvSpPr>
          <p:cNvPr id="2" name="TextBox 1">
            <a:extLst>
              <a:ext uri="{FF2B5EF4-FFF2-40B4-BE49-F238E27FC236}">
                <a16:creationId xmlns:a16="http://schemas.microsoft.com/office/drawing/2014/main" id="{BB5182CD-05A6-45A5-B71B-F4B5C16818C7}"/>
              </a:ext>
            </a:extLst>
          </p:cNvPr>
          <p:cNvSpPr txBox="1"/>
          <p:nvPr/>
        </p:nvSpPr>
        <p:spPr>
          <a:xfrm>
            <a:off x="0" y="1296271"/>
            <a:ext cx="12192000" cy="5016758"/>
          </a:xfrm>
          <a:prstGeom prst="rect">
            <a:avLst/>
          </a:prstGeom>
          <a:noFill/>
        </p:spPr>
        <p:txBody>
          <a:bodyPr wrap="square" rtlCol="0">
            <a:spAutoFit/>
          </a:bodyPr>
          <a:lstStyle/>
          <a:p>
            <a:pPr marL="635000" marR="0" lvl="0" indent="-514350" algn="l" defTabSz="609585" rtl="0" eaLnBrk="1" fontAlgn="auto" latinLnBrk="0" hangingPunct="1">
              <a:lnSpc>
                <a:spcPct val="100000"/>
              </a:lnSpc>
              <a:spcBef>
                <a:spcPts val="0"/>
              </a:spcBef>
              <a:spcAft>
                <a:spcPts val="0"/>
              </a:spcAft>
              <a:buClrTx/>
              <a:buSzTx/>
              <a:buFont typeface="Arial"/>
              <a:buChar char="•"/>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GFSv16 is an overall improvement over the operational GFSv15.</a:t>
            </a:r>
          </a:p>
          <a:p>
            <a:pPr marL="635000" marR="0" lvl="0" indent="-514350" algn="l" defTabSz="609585" rtl="0" eaLnBrk="1" fontAlgn="auto" latinLnBrk="0" hangingPunct="1">
              <a:lnSpc>
                <a:spcPct val="100000"/>
              </a:lnSpc>
              <a:spcBef>
                <a:spcPts val="0"/>
              </a:spcBef>
              <a:spcAft>
                <a:spcPts val="0"/>
              </a:spcAft>
              <a:buClrTx/>
              <a:buSzTx/>
              <a:buFont typeface="Arial"/>
              <a:buChar char="•"/>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35000" marR="0" lvl="0" indent="-514350" algn="l" defTabSz="609585" rtl="0" eaLnBrk="1" fontAlgn="auto" latinLnBrk="0" hangingPunct="1">
              <a:lnSpc>
                <a:spcPct val="100000"/>
              </a:lnSpc>
              <a:spcBef>
                <a:spcPts val="0"/>
              </a:spcBef>
              <a:spcAft>
                <a:spcPts val="0"/>
              </a:spcAft>
              <a:buClrTx/>
              <a:buSzTx/>
              <a:buFont typeface="Arial"/>
              <a:buChar char="•"/>
              <a:defRPr/>
            </a:pPr>
            <a:r>
              <a:rPr lang="en-US" sz="2000" dirty="0">
                <a:solidFill>
                  <a:prstClr val="black"/>
                </a:solidFill>
                <a:latin typeface="Arial"/>
                <a:cs typeface="Arial"/>
              </a:rPr>
              <a:t>Overall improvement with better performance with significant low-pressure events in medium range, most notably with August 2019 case study and another recent strong cyclone in August 2020.</a:t>
            </a: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35000" marR="0" lvl="0" indent="-514350" algn="l" defTabSz="609585" rtl="0" eaLnBrk="1" fontAlgn="auto" latinLnBrk="0" hangingPunct="1">
              <a:lnSpc>
                <a:spcPct val="100000"/>
              </a:lnSpc>
              <a:spcBef>
                <a:spcPts val="0"/>
              </a:spcBef>
              <a:spcAft>
                <a:spcPts val="0"/>
              </a:spcAft>
              <a:buClrTx/>
              <a:buSzTx/>
              <a:defRPr/>
            </a:pPr>
            <a:endParaRPr lang="en-US" sz="2000" dirty="0">
              <a:solidFill>
                <a:prstClr val="black"/>
              </a:solidFill>
              <a:latin typeface="Arial"/>
              <a:cs typeface="Arial"/>
            </a:endParaRPr>
          </a:p>
          <a:p>
            <a:pPr marL="635000" marR="0" lvl="0" indent="-514350" algn="l" defTabSz="609585" rtl="0" eaLnBrk="1" fontAlgn="auto" latinLnBrk="0" hangingPunct="1">
              <a:lnSpc>
                <a:spcPct val="100000"/>
              </a:lnSpc>
              <a:spcBef>
                <a:spcPts val="0"/>
              </a:spcBef>
              <a:spcAft>
                <a:spcPts val="0"/>
              </a:spcAft>
              <a:buClrTx/>
              <a:buSzTx/>
              <a:buFont typeface="Arial"/>
              <a:buChar char="•"/>
              <a:defRPr/>
            </a:pPr>
            <a:r>
              <a:rPr lang="en-US" sz="2000" dirty="0">
                <a:solidFill>
                  <a:prstClr val="black"/>
                </a:solidFill>
                <a:latin typeface="Arial"/>
                <a:cs typeface="Arial"/>
              </a:rPr>
              <a:t>Some improvement in PBL structure with improved decoupling in light wind situations. Wind profiles somewhat more realistic in areas of complex terrain.</a:t>
            </a:r>
          </a:p>
          <a:p>
            <a:pPr marL="635000" marR="0" lvl="0" indent="-514350" algn="l" defTabSz="609585" rtl="0" eaLnBrk="1" fontAlgn="auto" latinLnBrk="0" hangingPunct="1">
              <a:lnSpc>
                <a:spcPct val="100000"/>
              </a:lnSpc>
              <a:spcBef>
                <a:spcPts val="0"/>
              </a:spcBef>
              <a:spcAft>
                <a:spcPts val="0"/>
              </a:spcAft>
              <a:buClrTx/>
              <a:buSzTx/>
              <a:buFont typeface="Arial"/>
              <a:buChar char="•"/>
              <a:defRPr/>
            </a:pPr>
            <a:endParaRPr lang="en-US" sz="2000" dirty="0">
              <a:solidFill>
                <a:prstClr val="black"/>
              </a:solidFill>
              <a:latin typeface="Arial"/>
              <a:cs typeface="Arial"/>
            </a:endParaRPr>
          </a:p>
          <a:p>
            <a:pPr marL="635000" marR="0" lvl="0" indent="-514350" algn="l" defTabSz="609585" rtl="0" eaLnBrk="1" fontAlgn="auto" latinLnBrk="0" hangingPunct="1">
              <a:lnSpc>
                <a:spcPct val="100000"/>
              </a:lnSpc>
              <a:spcBef>
                <a:spcPts val="0"/>
              </a:spcBef>
              <a:spcAft>
                <a:spcPts val="0"/>
              </a:spcAft>
              <a:buClrTx/>
              <a:buSzTx/>
              <a:buFont typeface="Arial"/>
              <a:buChar char="•"/>
              <a:defRPr/>
            </a:pPr>
            <a:r>
              <a:rPr lang="en-US" sz="2000" dirty="0">
                <a:solidFill>
                  <a:prstClr val="black"/>
                </a:solidFill>
                <a:latin typeface="Arial"/>
                <a:cs typeface="Arial"/>
              </a:rPr>
              <a:t>Some improvement and some degradation in low-level temperature forecasts, with better representativeness of cold low-level temps in broader cold air masses.</a:t>
            </a:r>
          </a:p>
          <a:p>
            <a:pPr marL="635000" marR="0" lvl="0" indent="-514350" algn="l" defTabSz="609585" rtl="0" eaLnBrk="1" fontAlgn="auto" latinLnBrk="0" hangingPunct="1">
              <a:lnSpc>
                <a:spcPct val="100000"/>
              </a:lnSpc>
              <a:spcBef>
                <a:spcPts val="0"/>
              </a:spcBef>
              <a:spcAft>
                <a:spcPts val="0"/>
              </a:spcAft>
              <a:buClrTx/>
              <a:buSzTx/>
              <a:buFont typeface="Arial"/>
              <a:buChar char="•"/>
              <a:defRPr/>
            </a:pPr>
            <a:endParaRPr lang="en-US" sz="2000" dirty="0">
              <a:solidFill>
                <a:prstClr val="black"/>
              </a:solidFill>
              <a:latin typeface="Arial"/>
              <a:cs typeface="Arial"/>
            </a:endParaRPr>
          </a:p>
          <a:p>
            <a:pPr marL="635000" marR="0" lvl="0" indent="-514350" algn="l" defTabSz="609585" rtl="0" eaLnBrk="1" fontAlgn="auto" latinLnBrk="0" hangingPunct="1">
              <a:lnSpc>
                <a:spcPct val="100000"/>
              </a:lnSpc>
              <a:spcBef>
                <a:spcPts val="0"/>
              </a:spcBef>
              <a:spcAft>
                <a:spcPts val="0"/>
              </a:spcAft>
              <a:buClrTx/>
              <a:buSzTx/>
              <a:buFont typeface="Arial"/>
              <a:buChar char="•"/>
              <a:defRPr/>
            </a:pPr>
            <a:r>
              <a:rPr lang="en-US" sz="2000" dirty="0">
                <a:solidFill>
                  <a:prstClr val="black"/>
                </a:solidFill>
                <a:latin typeface="Arial"/>
                <a:cs typeface="Arial"/>
              </a:rPr>
              <a:t>Concerns related to large changes in 2-m temperature forecast on the order 2-3°C in warm season. Sometimes the biases flipped from warm to cold with changes larger in high-latitudes than in the mid-latitude.</a:t>
            </a:r>
          </a:p>
          <a:p>
            <a:pPr marL="635000" marR="0" lvl="0" indent="-514350" algn="l" defTabSz="609585" rtl="0" eaLnBrk="1" fontAlgn="auto" latinLnBrk="0" hangingPunct="1">
              <a:lnSpc>
                <a:spcPct val="100000"/>
              </a:lnSpc>
              <a:spcBef>
                <a:spcPts val="0"/>
              </a:spcBef>
              <a:spcAft>
                <a:spcPts val="0"/>
              </a:spcAft>
              <a:buClrTx/>
              <a:buSzTx/>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35000" marR="0" lvl="0" indent="-514350" algn="l" defTabSz="609585" rtl="0" eaLnBrk="1" fontAlgn="auto" latinLnBrk="0" hangingPunct="1">
              <a:lnSpc>
                <a:spcPct val="100000"/>
              </a:lnSpc>
              <a:spcBef>
                <a:spcPts val="0"/>
              </a:spcBef>
              <a:spcAft>
                <a:spcPts val="0"/>
              </a:spcAft>
              <a:buClrTx/>
              <a:buSzTx/>
              <a:buFont typeface="Arial"/>
              <a:buChar char="•"/>
              <a:defRPr/>
            </a:pPr>
            <a:r>
              <a:rPr kumimoji="0" lang="en-US" sz="2000" b="1" i="0" u="none" strike="noStrike" kern="1200" cap="none" spc="0" normalizeH="0" baseline="0" noProof="0" dirty="0">
                <a:ln>
                  <a:noFill/>
                </a:ln>
                <a:solidFill>
                  <a:srgbClr val="008000"/>
                </a:solidFill>
                <a:effectLst/>
                <a:uLnTx/>
                <a:uFillTx/>
                <a:latin typeface="Arial"/>
                <a:ea typeface="+mn-ea"/>
                <a:cs typeface="Arial"/>
              </a:rPr>
              <a:t>Supports the implementation of GFSv16.</a:t>
            </a:r>
          </a:p>
        </p:txBody>
      </p:sp>
      <p:sp>
        <p:nvSpPr>
          <p:cNvPr id="13" name="Google Shape;200;p26">
            <a:extLst>
              <a:ext uri="{FF2B5EF4-FFF2-40B4-BE49-F238E27FC236}">
                <a16:creationId xmlns:a16="http://schemas.microsoft.com/office/drawing/2014/main" id="{1B465F83-8A65-CD44-BDE9-63A13E719734}"/>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24</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15488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415600" y="186967"/>
            <a:ext cx="11360800" cy="763600"/>
          </a:xfrm>
          <a:prstGeom prst="rect">
            <a:avLst/>
          </a:prstGeom>
          <a:noFill/>
          <a:ln>
            <a:noFill/>
          </a:ln>
        </p:spPr>
        <p:txBody>
          <a:bodyPr spcFirstLastPara="1" wrap="square" lIns="121900" tIns="121900" rIns="121900" bIns="121900" anchor="t" anchorCtr="0">
            <a:noAutofit/>
          </a:bodyPr>
          <a:lstStyle/>
          <a:p>
            <a:r>
              <a:rPr lang="en" dirty="0">
                <a:solidFill>
                  <a:schemeClr val="bg1"/>
                </a:solidFill>
              </a:rPr>
              <a:t>MSLP: Operational GFS vs GFSv16</a:t>
            </a:r>
            <a:endParaRPr dirty="0">
              <a:solidFill>
                <a:schemeClr val="bg1"/>
              </a:solidFill>
            </a:endParaRPr>
          </a:p>
        </p:txBody>
      </p:sp>
      <p:sp>
        <p:nvSpPr>
          <p:cNvPr id="80" name="Google Shape;80;p16"/>
          <p:cNvSpPr txBox="1">
            <a:spLocks noGrp="1"/>
          </p:cNvSpPr>
          <p:nvPr>
            <p:ph type="body" idx="1"/>
          </p:nvPr>
        </p:nvSpPr>
        <p:spPr>
          <a:xfrm>
            <a:off x="314000" y="1231833"/>
            <a:ext cx="4775600" cy="4555200"/>
          </a:xfrm>
          <a:prstGeom prst="rect">
            <a:avLst/>
          </a:prstGeom>
          <a:noFill/>
          <a:ln>
            <a:noFill/>
          </a:ln>
        </p:spPr>
        <p:txBody>
          <a:bodyPr spcFirstLastPara="1" wrap="square" lIns="121900" tIns="121900" rIns="121900" bIns="121900" anchor="t" anchorCtr="0">
            <a:noAutofit/>
          </a:bodyPr>
          <a:lstStyle/>
          <a:p>
            <a:pPr marL="0" indent="0">
              <a:buNone/>
            </a:pPr>
            <a:r>
              <a:rPr lang="en" dirty="0">
                <a:solidFill>
                  <a:schemeClr val="bg1"/>
                </a:solidFill>
              </a:rPr>
              <a:t>Image courtesy of Jason Ahsenmacher (WFO Fairbanks)</a:t>
            </a:r>
            <a:endParaRPr dirty="0">
              <a:solidFill>
                <a:schemeClr val="bg1"/>
              </a:solidFill>
            </a:endParaRPr>
          </a:p>
          <a:p>
            <a:pPr>
              <a:spcBef>
                <a:spcPts val="2133"/>
              </a:spcBef>
            </a:pPr>
            <a:r>
              <a:rPr lang="en" dirty="0">
                <a:solidFill>
                  <a:schemeClr val="bg1"/>
                </a:solidFill>
              </a:rPr>
              <a:t>GFSv16 was consistent with a track much closer to reality from about F120 onward</a:t>
            </a:r>
            <a:endParaRPr dirty="0">
              <a:solidFill>
                <a:schemeClr val="bg1"/>
              </a:solidFill>
            </a:endParaRPr>
          </a:p>
          <a:p>
            <a:r>
              <a:rPr lang="en" dirty="0">
                <a:solidFill>
                  <a:schemeClr val="bg1"/>
                </a:solidFill>
              </a:rPr>
              <a:t>Operational GFS trended much too far south, then had to correct at the last minute</a:t>
            </a:r>
            <a:endParaRPr dirty="0">
              <a:solidFill>
                <a:schemeClr val="bg1"/>
              </a:solidFill>
            </a:endParaRPr>
          </a:p>
          <a:p>
            <a:r>
              <a:rPr lang="en" dirty="0">
                <a:solidFill>
                  <a:schemeClr val="bg1"/>
                </a:solidFill>
              </a:rPr>
              <a:t>GFSv16 was much less “jumpy” overall with the low position and strength</a:t>
            </a:r>
            <a:endParaRPr dirty="0">
              <a:solidFill>
                <a:schemeClr val="bg1"/>
              </a:solidFill>
            </a:endParaRPr>
          </a:p>
        </p:txBody>
      </p:sp>
      <p:pic>
        <p:nvPicPr>
          <p:cNvPr id="81" name="Google Shape;81;p16"/>
          <p:cNvPicPr preferRelativeResize="0"/>
          <p:nvPr/>
        </p:nvPicPr>
        <p:blipFill rotWithShape="1">
          <a:blip r:embed="rId3">
            <a:alphaModFix/>
          </a:blip>
          <a:srcRect/>
          <a:stretch/>
        </p:blipFill>
        <p:spPr>
          <a:xfrm>
            <a:off x="5356802" y="1255367"/>
            <a:ext cx="6548033" cy="5501035"/>
          </a:xfrm>
          <a:prstGeom prst="rect">
            <a:avLst/>
          </a:prstGeom>
          <a:noFill/>
          <a:ln>
            <a:noFill/>
          </a:ln>
        </p:spPr>
      </p:pic>
      <p:sp>
        <p:nvSpPr>
          <p:cNvPr id="82" name="Google Shape;82;p16"/>
          <p:cNvSpPr txBox="1"/>
          <p:nvPr/>
        </p:nvSpPr>
        <p:spPr>
          <a:xfrm>
            <a:off x="5356800" y="1343033"/>
            <a:ext cx="6548000" cy="471600"/>
          </a:xfrm>
          <a:prstGeom prst="rect">
            <a:avLst/>
          </a:prstGeom>
          <a:solidFill>
            <a:srgbClr val="FFFFFF"/>
          </a:solidFill>
          <a:ln>
            <a:noFill/>
          </a:ln>
        </p:spPr>
        <p:txBody>
          <a:bodyPr spcFirstLastPara="1" wrap="square" lIns="121900" tIns="121900" rIns="121900" bIns="121900" anchor="t" anchorCtr="0">
            <a:noAutofit/>
          </a:bodyPr>
          <a:lstStyle/>
          <a:p>
            <a:pPr algn="ctr" defTabSz="1219170">
              <a:buClr>
                <a:srgbClr val="000000"/>
              </a:buClr>
              <a:buSzPts val="1400"/>
            </a:pPr>
            <a:r>
              <a:rPr lang="en" sz="1867" kern="0">
                <a:solidFill>
                  <a:srgbClr val="000000"/>
                </a:solidFill>
                <a:latin typeface="Arial"/>
                <a:ea typeface="Arial"/>
                <a:cs typeface="Arial"/>
                <a:sym typeface="Arial"/>
              </a:rPr>
              <a:t>5 Day Dprog/DT (20 model runs)</a:t>
            </a:r>
            <a:endParaRPr sz="1867" kern="0">
              <a:solidFill>
                <a:srgbClr val="000000"/>
              </a:solidFill>
              <a:latin typeface="Arial"/>
              <a:ea typeface="Arial"/>
              <a:cs typeface="Arial"/>
              <a:sym typeface="Arial"/>
            </a:endParaRPr>
          </a:p>
        </p:txBody>
      </p:sp>
      <p:sp>
        <p:nvSpPr>
          <p:cNvPr id="8" name="Google Shape;200;p26">
            <a:extLst>
              <a:ext uri="{FF2B5EF4-FFF2-40B4-BE49-F238E27FC236}">
                <a16:creationId xmlns:a16="http://schemas.microsoft.com/office/drawing/2014/main" id="{5860B8D7-D32C-4F43-ADF3-E806917E7A5D}"/>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25</a:t>
            </a:fld>
            <a:endParaRPr sz="1200" kern="0" dirty="0">
              <a:solidFill>
                <a:srgbClr val="595959"/>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2054" y="2143714"/>
            <a:ext cx="184730" cy="769441"/>
          </a:xfrm>
          <a:prstGeom prst="rect">
            <a:avLst/>
          </a:prstGeom>
          <a:noFill/>
        </p:spPr>
        <p:txBody>
          <a:bodyPr wrap="none" rtlCol="0">
            <a:spAutoFit/>
          </a:bodyPr>
          <a:lstStyle/>
          <a:p>
            <a:pPr algn="ctr" defTabSz="609585"/>
            <a:endParaRPr lang="en-US" sz="4400" b="1" dirty="0">
              <a:solidFill>
                <a:srgbClr val="FF0000"/>
              </a:solidFill>
              <a:latin typeface="Arial"/>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algn="ctr" defTabSz="609585"/>
            <a:r>
              <a:rPr lang="en-US" sz="3467" b="1" dirty="0">
                <a:solidFill>
                  <a:prstClr val="white"/>
                </a:solidFill>
                <a:latin typeface="Arial"/>
                <a:cs typeface="Arial"/>
              </a:rPr>
              <a:t>NWS Pacific Region</a:t>
            </a:r>
          </a:p>
        </p:txBody>
      </p:sp>
      <p:sp>
        <p:nvSpPr>
          <p:cNvPr id="13" name="TextBox 12">
            <a:extLst>
              <a:ext uri="{FF2B5EF4-FFF2-40B4-BE49-F238E27FC236}">
                <a16:creationId xmlns:a16="http://schemas.microsoft.com/office/drawing/2014/main" id="{70BE54AA-14A8-BF40-85C0-EB6EC480D8A9}"/>
              </a:ext>
            </a:extLst>
          </p:cNvPr>
          <p:cNvSpPr txBox="1"/>
          <p:nvPr/>
        </p:nvSpPr>
        <p:spPr>
          <a:xfrm>
            <a:off x="0" y="1296271"/>
            <a:ext cx="12192000" cy="3477875"/>
          </a:xfrm>
          <a:prstGeom prst="rect">
            <a:avLst/>
          </a:prstGeom>
          <a:noFill/>
        </p:spPr>
        <p:txBody>
          <a:bodyPr wrap="square" rtlCol="0">
            <a:spAutoFit/>
          </a:bodyPr>
          <a:lstStyle/>
          <a:p>
            <a:pPr marL="635000" marR="0" lvl="0" indent="-514350" algn="l" defTabSz="609585" rtl="0" eaLnBrk="1" fontAlgn="auto" latinLnBrk="0" hangingPunct="1">
              <a:lnSpc>
                <a:spcPct val="100000"/>
              </a:lnSpc>
              <a:spcBef>
                <a:spcPts val="0"/>
              </a:spcBef>
              <a:spcAft>
                <a:spcPts val="0"/>
              </a:spcAft>
              <a:buClrTx/>
              <a:buSzTx/>
              <a:buFont typeface="Arial"/>
              <a:buChar char="•"/>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GFSv16 is an overall improvement over the operational GFSv15.</a:t>
            </a:r>
          </a:p>
          <a:p>
            <a:pPr marL="635000" marR="0" lvl="0" indent="-514350" algn="l" defTabSz="609585" rtl="0" eaLnBrk="1" fontAlgn="auto" latinLnBrk="0" hangingPunct="1">
              <a:lnSpc>
                <a:spcPct val="100000"/>
              </a:lnSpc>
              <a:spcBef>
                <a:spcPts val="0"/>
              </a:spcBef>
              <a:spcAft>
                <a:spcPts val="0"/>
              </a:spcAft>
              <a:buClrTx/>
              <a:buSzTx/>
              <a:buFont typeface="Arial"/>
              <a:buChar char="•"/>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35000" marR="0" lvl="0" indent="-514350" algn="l" defTabSz="609585" rtl="0" eaLnBrk="1" fontAlgn="auto" latinLnBrk="0" hangingPunct="1">
              <a:lnSpc>
                <a:spcPct val="100000"/>
              </a:lnSpc>
              <a:spcBef>
                <a:spcPts val="0"/>
              </a:spcBef>
              <a:spcAft>
                <a:spcPts val="0"/>
              </a:spcAft>
              <a:buClrTx/>
              <a:buSzTx/>
              <a:buFont typeface="Arial"/>
              <a:buChar char="•"/>
              <a:defRPr/>
            </a:pPr>
            <a:r>
              <a:rPr lang="en-US" sz="2000" dirty="0">
                <a:solidFill>
                  <a:prstClr val="black"/>
                </a:solidFill>
                <a:latin typeface="Arial"/>
                <a:cs typeface="Arial"/>
              </a:rPr>
              <a:t>GFSv16 does significantly better with TC genesis, though with some increase in false alarms.</a:t>
            </a: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35000" marR="0" lvl="0" indent="-514350" algn="l" defTabSz="609585" rtl="0" eaLnBrk="1" fontAlgn="auto" latinLnBrk="0" hangingPunct="1">
              <a:lnSpc>
                <a:spcPct val="100000"/>
              </a:lnSpc>
              <a:spcBef>
                <a:spcPts val="0"/>
              </a:spcBef>
              <a:spcAft>
                <a:spcPts val="0"/>
              </a:spcAft>
              <a:buClrTx/>
              <a:buSzTx/>
              <a:defRPr/>
            </a:pPr>
            <a:endParaRPr lang="en-US" sz="2000" dirty="0">
              <a:solidFill>
                <a:prstClr val="black"/>
              </a:solidFill>
              <a:latin typeface="Arial"/>
              <a:cs typeface="Arial"/>
            </a:endParaRPr>
          </a:p>
          <a:p>
            <a:pPr marL="635000" marR="0" lvl="0" indent="-514350" algn="l" defTabSz="609585" rtl="0" eaLnBrk="1" fontAlgn="auto" latinLnBrk="0" hangingPunct="1">
              <a:lnSpc>
                <a:spcPct val="100000"/>
              </a:lnSpc>
              <a:spcBef>
                <a:spcPts val="0"/>
              </a:spcBef>
              <a:spcAft>
                <a:spcPts val="0"/>
              </a:spcAft>
              <a:buClrTx/>
              <a:buSzTx/>
              <a:buFont typeface="Arial"/>
              <a:buChar char="•"/>
              <a:defRPr/>
            </a:pPr>
            <a:r>
              <a:rPr lang="en-US" sz="2000" dirty="0">
                <a:solidFill>
                  <a:prstClr val="black"/>
                </a:solidFill>
                <a:latin typeface="Arial"/>
                <a:cs typeface="Arial"/>
              </a:rPr>
              <a:t>When TCs are stronger, GFSv16 has better track, size, and intensity.</a:t>
            </a:r>
          </a:p>
          <a:p>
            <a:pPr marL="635000" marR="0" lvl="0" indent="-514350" algn="l" defTabSz="609585" rtl="0" eaLnBrk="1" fontAlgn="auto" latinLnBrk="0" hangingPunct="1">
              <a:lnSpc>
                <a:spcPct val="100000"/>
              </a:lnSpc>
              <a:spcBef>
                <a:spcPts val="0"/>
              </a:spcBef>
              <a:spcAft>
                <a:spcPts val="0"/>
              </a:spcAft>
              <a:buClrTx/>
              <a:buSzTx/>
              <a:buFont typeface="Arial"/>
              <a:buChar char="•"/>
              <a:defRPr/>
            </a:pPr>
            <a:endParaRPr lang="en-US" sz="2000" dirty="0">
              <a:solidFill>
                <a:prstClr val="black"/>
              </a:solidFill>
              <a:latin typeface="Arial"/>
              <a:cs typeface="Arial"/>
            </a:endParaRPr>
          </a:p>
          <a:p>
            <a:pPr marL="635000" indent="-514350" defTabSz="609585">
              <a:buFont typeface="Arial"/>
              <a:buChar char="•"/>
              <a:defRPr/>
            </a:pPr>
            <a:r>
              <a:rPr lang="en-US" sz="2000" dirty="0">
                <a:solidFill>
                  <a:prstClr val="black"/>
                </a:solidFill>
                <a:latin typeface="Arial"/>
                <a:cs typeface="Arial"/>
              </a:rPr>
              <a:t>More aggressive in developing tropical cyclones, which occasionally causes false binary interactions.</a:t>
            </a:r>
          </a:p>
          <a:p>
            <a:pPr marL="635000" marR="0" lvl="0" indent="-514350" algn="l" defTabSz="609585" rtl="0" eaLnBrk="1" fontAlgn="auto" latinLnBrk="0" hangingPunct="1">
              <a:lnSpc>
                <a:spcPct val="100000"/>
              </a:lnSpc>
              <a:spcBef>
                <a:spcPts val="0"/>
              </a:spcBef>
              <a:spcAft>
                <a:spcPts val="0"/>
              </a:spcAft>
              <a:buClrTx/>
              <a:buSzTx/>
              <a:buFont typeface="Arial"/>
              <a:buChar char="•"/>
              <a:defRPr/>
            </a:pPr>
            <a:endParaRPr lang="en-US" sz="2000" dirty="0">
              <a:solidFill>
                <a:prstClr val="black"/>
              </a:solidFill>
              <a:latin typeface="Arial"/>
              <a:cs typeface="Arial"/>
            </a:endParaRPr>
          </a:p>
          <a:p>
            <a:pPr marL="635000" marR="0" lvl="0" indent="-514350" algn="l" defTabSz="609585" rtl="0" eaLnBrk="1" fontAlgn="auto" latinLnBrk="0" hangingPunct="1">
              <a:lnSpc>
                <a:spcPct val="100000"/>
              </a:lnSpc>
              <a:spcBef>
                <a:spcPts val="0"/>
              </a:spcBef>
              <a:spcAft>
                <a:spcPts val="0"/>
              </a:spcAft>
              <a:buClrTx/>
              <a:buSzTx/>
              <a:buFont typeface="Arial"/>
              <a:buChar char="•"/>
              <a:defRPr/>
            </a:pPr>
            <a:r>
              <a:rPr lang="en-US" sz="2000" dirty="0">
                <a:solidFill>
                  <a:prstClr val="black"/>
                </a:solidFill>
                <a:latin typeface="Arial"/>
                <a:cs typeface="Arial"/>
              </a:rPr>
              <a:t>Occasionally TC tracks are slower, right and/or poleward compared to GFSv15 and Best Track. </a:t>
            </a:r>
          </a:p>
          <a:p>
            <a:pPr marL="635000" marR="0" lvl="0" indent="-514350" algn="l" defTabSz="609585" rtl="0" eaLnBrk="1" fontAlgn="auto" latinLnBrk="0" hangingPunct="1">
              <a:lnSpc>
                <a:spcPct val="100000"/>
              </a:lnSpc>
              <a:spcBef>
                <a:spcPts val="0"/>
              </a:spcBef>
              <a:spcAft>
                <a:spcPts val="0"/>
              </a:spcAft>
              <a:buClrTx/>
              <a:buSzTx/>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35000" marR="0" lvl="0" indent="-514350" algn="l" defTabSz="609585" rtl="0" eaLnBrk="1" fontAlgn="auto" latinLnBrk="0" hangingPunct="1">
              <a:lnSpc>
                <a:spcPct val="100000"/>
              </a:lnSpc>
              <a:spcBef>
                <a:spcPts val="0"/>
              </a:spcBef>
              <a:spcAft>
                <a:spcPts val="0"/>
              </a:spcAft>
              <a:buClrTx/>
              <a:buSzTx/>
              <a:buFont typeface="Arial"/>
              <a:buChar char="•"/>
              <a:defRPr/>
            </a:pPr>
            <a:r>
              <a:rPr kumimoji="0" lang="en-US" sz="2000" b="1" i="0" u="none" strike="noStrike" kern="1200" cap="none" spc="0" normalizeH="0" baseline="0" noProof="0" dirty="0">
                <a:ln>
                  <a:noFill/>
                </a:ln>
                <a:solidFill>
                  <a:srgbClr val="008000"/>
                </a:solidFill>
                <a:effectLst/>
                <a:uLnTx/>
                <a:uFillTx/>
                <a:latin typeface="Arial"/>
                <a:ea typeface="+mn-ea"/>
                <a:cs typeface="Arial"/>
              </a:rPr>
              <a:t>Supports the implementation of GFSv16.</a:t>
            </a:r>
          </a:p>
        </p:txBody>
      </p:sp>
      <p:sp>
        <p:nvSpPr>
          <p:cNvPr id="14" name="Google Shape;200;p26">
            <a:extLst>
              <a:ext uri="{FF2B5EF4-FFF2-40B4-BE49-F238E27FC236}">
                <a16:creationId xmlns:a16="http://schemas.microsoft.com/office/drawing/2014/main" id="{449332DE-0B7D-E142-AEB3-AFE88DB98A81}"/>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26</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487773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2054" y="2143714"/>
            <a:ext cx="184730" cy="769441"/>
          </a:xfrm>
          <a:prstGeom prst="rect">
            <a:avLst/>
          </a:prstGeom>
          <a:noFill/>
        </p:spPr>
        <p:txBody>
          <a:bodyPr wrap="none" rtlCol="0">
            <a:spAutoFit/>
          </a:bodyPr>
          <a:lstStyle/>
          <a:p>
            <a:pPr algn="ctr" defTabSz="609585"/>
            <a:endParaRPr lang="en-US" sz="4400" b="1" dirty="0">
              <a:solidFill>
                <a:srgbClr val="FF0000"/>
              </a:solidFill>
              <a:latin typeface="Arial"/>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algn="ctr" defTabSz="609585"/>
            <a:r>
              <a:rPr lang="en-US" sz="3467" b="1" dirty="0">
                <a:solidFill>
                  <a:prstClr val="white"/>
                </a:solidFill>
                <a:latin typeface="Arial"/>
                <a:cs typeface="Arial"/>
              </a:rPr>
              <a:t>Weather Prediction Center (WPC)</a:t>
            </a:r>
          </a:p>
        </p:txBody>
      </p:sp>
      <p:sp>
        <p:nvSpPr>
          <p:cNvPr id="13" name="TextBox 12">
            <a:extLst>
              <a:ext uri="{FF2B5EF4-FFF2-40B4-BE49-F238E27FC236}">
                <a16:creationId xmlns:a16="http://schemas.microsoft.com/office/drawing/2014/main" id="{FF9B828D-355B-244B-9CE9-BFB23BB63F02}"/>
              </a:ext>
            </a:extLst>
          </p:cNvPr>
          <p:cNvSpPr txBox="1"/>
          <p:nvPr/>
        </p:nvSpPr>
        <p:spPr>
          <a:xfrm>
            <a:off x="0" y="1293860"/>
            <a:ext cx="12192000" cy="5324535"/>
          </a:xfrm>
          <a:prstGeom prst="rect">
            <a:avLst/>
          </a:prstGeom>
          <a:noFill/>
        </p:spPr>
        <p:txBody>
          <a:bodyPr wrap="square" rtlCol="0">
            <a:spAutoFit/>
          </a:bodyPr>
          <a:lstStyle/>
          <a:p>
            <a:pPr marL="609585" indent="-487668" defTabSz="609585">
              <a:buFont typeface="Arial"/>
              <a:buChar char="•"/>
            </a:pPr>
            <a:r>
              <a:rPr lang="en-US" sz="2000" dirty="0">
                <a:solidFill>
                  <a:prstClr val="black"/>
                </a:solidFill>
                <a:latin typeface="Arial"/>
                <a:cs typeface="Arial"/>
              </a:rPr>
              <a:t>GFSv16 is an overall improvement over the operational GFSv15.</a:t>
            </a:r>
          </a:p>
          <a:p>
            <a:pPr marL="609585" indent="-487668" defTabSz="609585">
              <a:buFont typeface="Arial"/>
              <a:buChar char="•"/>
            </a:pPr>
            <a:endParaRPr lang="en-US" sz="2000" dirty="0">
              <a:solidFill>
                <a:prstClr val="black"/>
              </a:solidFill>
              <a:latin typeface="Arial"/>
              <a:cs typeface="Arial"/>
            </a:endParaRPr>
          </a:p>
          <a:p>
            <a:pPr marL="609585" indent="-487668" defTabSz="609585">
              <a:buFont typeface="Arial"/>
              <a:buChar char="•"/>
            </a:pPr>
            <a:r>
              <a:rPr lang="en-US" sz="2000" dirty="0">
                <a:solidFill>
                  <a:prstClr val="black"/>
                </a:solidFill>
                <a:latin typeface="Arial"/>
                <a:cs typeface="Arial"/>
              </a:rPr>
              <a:t>Handles synoptic scale better than GFSv15, especially in medium range (Days 4-7).</a:t>
            </a:r>
          </a:p>
          <a:p>
            <a:pPr marL="121917" defTabSz="609585"/>
            <a:endParaRPr lang="en-US" sz="2000" dirty="0">
              <a:solidFill>
                <a:prstClr val="black"/>
              </a:solidFill>
              <a:latin typeface="Arial"/>
              <a:cs typeface="Arial"/>
            </a:endParaRPr>
          </a:p>
          <a:p>
            <a:pPr marL="609585" indent="-487668" defTabSz="609585">
              <a:buFont typeface="Arial"/>
              <a:buChar char="•"/>
            </a:pPr>
            <a:r>
              <a:rPr lang="en-US" sz="2000" dirty="0">
                <a:solidFill>
                  <a:prstClr val="black"/>
                </a:solidFill>
                <a:latin typeface="Arial"/>
                <a:cs typeface="Arial"/>
              </a:rPr>
              <a:t>Progressive bias in GFSv15 appears mitigated with better consistency catching correct solutions earlier.</a:t>
            </a:r>
          </a:p>
          <a:p>
            <a:pPr marL="609585" indent="-487668" defTabSz="609585">
              <a:buFont typeface="Arial"/>
              <a:buChar char="•"/>
            </a:pPr>
            <a:endParaRPr lang="en-US" sz="2000" dirty="0">
              <a:solidFill>
                <a:prstClr val="black"/>
              </a:solidFill>
              <a:latin typeface="Arial"/>
              <a:cs typeface="Arial"/>
            </a:endParaRPr>
          </a:p>
          <a:p>
            <a:pPr marL="609585" indent="-487668" defTabSz="609585">
              <a:buFont typeface="Arial"/>
              <a:buChar char="•"/>
            </a:pPr>
            <a:r>
              <a:rPr lang="en-US" sz="2000" dirty="0">
                <a:solidFill>
                  <a:prstClr val="black"/>
                </a:solidFill>
                <a:latin typeface="Arial"/>
                <a:cs typeface="Arial"/>
              </a:rPr>
              <a:t>Some mitigation of low-level warm bias in precipitation transition zones and better cold-air damming in the East. Bulk stats show improvement in cold bias not increasing with forecast time.</a:t>
            </a:r>
          </a:p>
          <a:p>
            <a:pPr marL="609585" indent="-487668" defTabSz="609585">
              <a:buFont typeface="Arial"/>
              <a:buChar char="•"/>
            </a:pPr>
            <a:endParaRPr lang="en-US" sz="2000" dirty="0">
              <a:solidFill>
                <a:prstClr val="black"/>
              </a:solidFill>
              <a:latin typeface="Arial"/>
              <a:cs typeface="Arial"/>
            </a:endParaRPr>
          </a:p>
          <a:p>
            <a:pPr marL="609585" indent="-487668" defTabSz="609585">
              <a:buFont typeface="Arial"/>
              <a:buChar char="•"/>
            </a:pPr>
            <a:r>
              <a:rPr lang="en-US" sz="2000" dirty="0">
                <a:solidFill>
                  <a:prstClr val="black"/>
                </a:solidFill>
                <a:latin typeface="Arial"/>
                <a:cs typeface="Arial"/>
              </a:rPr>
              <a:t>Overall improvement in QPF. Even in similar synoptic patterns, GFSv16 often better captured higher QPF as illustrated in improved bias in bulk statistics.</a:t>
            </a:r>
          </a:p>
          <a:p>
            <a:pPr marL="609585" indent="-487668" defTabSz="609585">
              <a:buFont typeface="Arial"/>
              <a:buChar char="•"/>
            </a:pPr>
            <a:endParaRPr lang="en-US" sz="2000" dirty="0">
              <a:solidFill>
                <a:prstClr val="black"/>
              </a:solidFill>
              <a:latin typeface="Arial"/>
              <a:cs typeface="Arial"/>
            </a:endParaRPr>
          </a:p>
          <a:p>
            <a:pPr marL="609585" indent="-487668" defTabSz="609585">
              <a:buFont typeface="Arial"/>
              <a:buChar char="•"/>
            </a:pPr>
            <a:r>
              <a:rPr lang="en-US" sz="2000" dirty="0">
                <a:solidFill>
                  <a:prstClr val="black"/>
                </a:solidFill>
                <a:latin typeface="Arial"/>
                <a:cs typeface="Arial"/>
              </a:rPr>
              <a:t>Concerns related to potential P-type tendency to over-forecast sleet &amp; low bias in CAPE forecasts that could limit convection in marginal instability cases.</a:t>
            </a:r>
          </a:p>
          <a:p>
            <a:pPr marL="121917" defTabSz="609585"/>
            <a:endParaRPr lang="en-US" sz="2000" dirty="0">
              <a:solidFill>
                <a:prstClr val="black"/>
              </a:solidFill>
              <a:latin typeface="Arial"/>
              <a:cs typeface="Arial"/>
            </a:endParaRPr>
          </a:p>
          <a:p>
            <a:pPr marL="609585" indent="-487668" defTabSz="609585">
              <a:buFont typeface="Arial"/>
              <a:buChar char="•"/>
            </a:pPr>
            <a:r>
              <a:rPr lang="en-US" sz="2000" b="1" dirty="0">
                <a:solidFill>
                  <a:srgbClr val="008000"/>
                </a:solidFill>
                <a:latin typeface="Arial"/>
                <a:cs typeface="Arial"/>
              </a:rPr>
              <a:t>Supports the implementation of GFSv16.</a:t>
            </a:r>
            <a:endParaRPr lang="en-US" sz="2400" dirty="0">
              <a:solidFill>
                <a:prstClr val="black"/>
              </a:solidFill>
              <a:latin typeface="Arial"/>
              <a:cs typeface="Arial"/>
            </a:endParaRPr>
          </a:p>
        </p:txBody>
      </p:sp>
      <p:sp>
        <p:nvSpPr>
          <p:cNvPr id="14" name="Google Shape;200;p26">
            <a:extLst>
              <a:ext uri="{FF2B5EF4-FFF2-40B4-BE49-F238E27FC236}">
                <a16:creationId xmlns:a16="http://schemas.microsoft.com/office/drawing/2014/main" id="{44A89631-731A-164F-9B86-C4DA92E9708F}"/>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27</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963041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2054" y="2143714"/>
            <a:ext cx="184730" cy="769441"/>
          </a:xfrm>
          <a:prstGeom prst="rect">
            <a:avLst/>
          </a:prstGeom>
          <a:noFill/>
        </p:spPr>
        <p:txBody>
          <a:bodyPr wrap="none" rtlCol="0">
            <a:spAutoFit/>
          </a:bodyPr>
          <a:lstStyle/>
          <a:p>
            <a:pPr algn="ctr" defTabSz="609585"/>
            <a:endParaRPr lang="en-US" sz="4400" b="1" dirty="0">
              <a:solidFill>
                <a:srgbClr val="FF0000"/>
              </a:solidFill>
              <a:latin typeface="Arial"/>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algn="ctr" defTabSz="609585"/>
            <a:r>
              <a:rPr lang="en-US" sz="3467" b="1" dirty="0">
                <a:solidFill>
                  <a:prstClr val="white"/>
                </a:solidFill>
                <a:latin typeface="Arial"/>
                <a:cs typeface="Arial"/>
              </a:rPr>
              <a:t>Storm Prediction Center (SPC)</a:t>
            </a:r>
          </a:p>
        </p:txBody>
      </p:sp>
      <p:sp>
        <p:nvSpPr>
          <p:cNvPr id="2" name="TextBox 1">
            <a:extLst>
              <a:ext uri="{FF2B5EF4-FFF2-40B4-BE49-F238E27FC236}">
                <a16:creationId xmlns:a16="http://schemas.microsoft.com/office/drawing/2014/main" id="{5F1C6691-B144-4FE6-88B8-54A992B2FDB8}"/>
              </a:ext>
            </a:extLst>
          </p:cNvPr>
          <p:cNvSpPr txBox="1"/>
          <p:nvPr/>
        </p:nvSpPr>
        <p:spPr>
          <a:xfrm>
            <a:off x="0" y="1296271"/>
            <a:ext cx="12192000" cy="5632311"/>
          </a:xfrm>
          <a:prstGeom prst="rect">
            <a:avLst/>
          </a:prstGeom>
          <a:noFill/>
        </p:spPr>
        <p:txBody>
          <a:bodyPr wrap="square" rtlCol="0">
            <a:spAutoFit/>
          </a:bodyPr>
          <a:lstStyle/>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GFSv16 overall performs similarly to the operational GFSv15.</a:t>
            </a: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lvl="0" indent="-487668" defTabSz="609585">
              <a:buFont typeface="Arial"/>
              <a:buChar char="•"/>
              <a:defRPr/>
            </a:pPr>
            <a:r>
              <a:rPr lang="en-US" sz="2000" dirty="0">
                <a:solidFill>
                  <a:prstClr val="black"/>
                </a:solidFill>
                <a:latin typeface="Arial"/>
                <a:cs typeface="Arial"/>
              </a:rPr>
              <a:t>Improved forecasts of relevant frontal boundaries for a few examined severe weather cases.</a:t>
            </a: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There are no systematic differences in the PBL structure between GFSv15 and v16.</a:t>
            </a: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endParaRPr lang="en-US" sz="2000" dirty="0">
              <a:solidFill>
                <a:prstClr val="black"/>
              </a:solidFill>
              <a:latin typeface="Arial"/>
              <a:cs typeface="Arial"/>
            </a:endParaRPr>
          </a:p>
          <a:p>
            <a:pPr marL="609585" lvl="0" indent="-487668" defTabSz="609585">
              <a:buFont typeface="Arial"/>
              <a:buChar char="•"/>
              <a:defRPr/>
            </a:pPr>
            <a:r>
              <a:rPr lang="en-US" sz="2000" dirty="0">
                <a:solidFill>
                  <a:prstClr val="black"/>
                </a:solidFill>
                <a:latin typeface="Arial"/>
                <a:cs typeface="Arial"/>
              </a:rPr>
              <a:t>Low bias in 2-m dewpoint, and instability is worse in the GFSv16 than GFSv15 during the warm season over the CONUS, especially in favorable severe weather environments.</a:t>
            </a:r>
          </a:p>
          <a:p>
            <a:pPr marL="609585" lvl="0" indent="-487668" defTabSz="609585">
              <a:buFont typeface="Arial"/>
              <a:buChar char="•"/>
              <a:defRPr/>
            </a:pPr>
            <a:endParaRPr lang="en-US" sz="2000" dirty="0">
              <a:solidFill>
                <a:prstClr val="black"/>
              </a:solidFill>
              <a:latin typeface="Arial"/>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lang="en-US" sz="2000" dirty="0">
                <a:solidFill>
                  <a:prstClr val="black"/>
                </a:solidFill>
                <a:latin typeface="Arial"/>
                <a:cs typeface="Arial"/>
              </a:rPr>
              <a:t>D</a:t>
            </a:r>
            <a:r>
              <a:rPr kumimoji="0" lang="en-US" sz="2000" b="0" i="0" u="none" strike="noStrike" kern="1200" cap="none" spc="0" normalizeH="0" baseline="0" noProof="0" dirty="0" err="1">
                <a:ln>
                  <a:noFill/>
                </a:ln>
                <a:solidFill>
                  <a:prstClr val="black"/>
                </a:solidFill>
                <a:effectLst/>
                <a:uLnTx/>
                <a:uFillTx/>
                <a:latin typeface="Arial"/>
                <a:ea typeface="+mn-ea"/>
                <a:cs typeface="Arial"/>
              </a:rPr>
              <a:t>egradation</a:t>
            </a:r>
            <a:r>
              <a:rPr kumimoji="0" lang="en-US" sz="2000" b="0" i="0" u="none" strike="noStrike" kern="1200" cap="none" spc="0" normalizeH="0" baseline="0" noProof="0" dirty="0">
                <a:ln>
                  <a:noFill/>
                </a:ln>
                <a:solidFill>
                  <a:prstClr val="black"/>
                </a:solidFill>
                <a:effectLst/>
                <a:uLnTx/>
                <a:uFillTx/>
                <a:latin typeface="Arial"/>
                <a:ea typeface="+mn-ea"/>
                <a:cs typeface="Arial"/>
              </a:rPr>
              <a:t> in low-level temp. forecasts during warm season; GFSv16 has larger cold bias and Mean Absolute Error than GFSv15.</a:t>
            </a: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endParaRPr lang="en-US" sz="2000" dirty="0">
              <a:solidFill>
                <a:prstClr val="black"/>
              </a:solidFill>
              <a:latin typeface="Arial"/>
              <a:cs typeface="Arial"/>
            </a:endParaRPr>
          </a:p>
          <a:p>
            <a:pPr marL="609585" lvl="0" indent="-487668" defTabSz="609585">
              <a:buFont typeface="Arial"/>
              <a:buChar char="•"/>
              <a:defRPr/>
            </a:pPr>
            <a:r>
              <a:rPr lang="en-US" sz="2000" dirty="0">
                <a:solidFill>
                  <a:prstClr val="black"/>
                </a:solidFill>
                <a:latin typeface="Arial"/>
                <a:cs typeface="Arial"/>
              </a:rPr>
              <a:t>D</a:t>
            </a:r>
            <a:r>
              <a:rPr kumimoji="0" lang="en-US" sz="2000" b="0" i="0" u="none" strike="noStrike" kern="1200" cap="none" spc="0" normalizeH="0" baseline="0" noProof="0" dirty="0" err="1">
                <a:ln>
                  <a:noFill/>
                </a:ln>
                <a:solidFill>
                  <a:prstClr val="black"/>
                </a:solidFill>
                <a:effectLst/>
                <a:uLnTx/>
                <a:uFillTx/>
                <a:latin typeface="Arial"/>
                <a:ea typeface="+mn-ea"/>
                <a:cs typeface="Arial"/>
              </a:rPr>
              <a:t>rier</a:t>
            </a:r>
            <a:r>
              <a:rPr kumimoji="0" lang="en-US" sz="2000" b="0" i="0" u="none" strike="noStrike" kern="1200" cap="none" spc="0" normalizeH="0" baseline="0" noProof="0" dirty="0">
                <a:ln>
                  <a:noFill/>
                </a:ln>
                <a:solidFill>
                  <a:prstClr val="black"/>
                </a:solidFill>
                <a:effectLst/>
                <a:uLnTx/>
                <a:uFillTx/>
                <a:latin typeface="Arial"/>
                <a:ea typeface="+mn-ea"/>
                <a:cs typeface="Arial"/>
              </a:rPr>
              <a:t> soil moisture conditions in GFSv16 have exacerbated the dry 2-m dewpoint and low instability biases when coupled with the overmixing bias of the PBL scheme. </a:t>
            </a:r>
            <a:r>
              <a:rPr lang="en-US" sz="2000" dirty="0">
                <a:solidFill>
                  <a:prstClr val="black"/>
                </a:solidFill>
                <a:latin typeface="Arial"/>
                <a:cs typeface="Arial"/>
              </a:rPr>
              <a:t>Given this degradation, it m</a:t>
            </a:r>
            <a:r>
              <a:rPr kumimoji="0" lang="en-US" sz="2000" b="0" i="0" u="none" strike="noStrike" kern="1200" cap="none" spc="0" normalizeH="0" baseline="0" noProof="0" dirty="0">
                <a:ln>
                  <a:noFill/>
                </a:ln>
                <a:solidFill>
                  <a:prstClr val="black"/>
                </a:solidFill>
                <a:effectLst/>
                <a:uLnTx/>
                <a:uFillTx/>
                <a:latin typeface="Arial"/>
                <a:ea typeface="+mn-ea"/>
                <a:cs typeface="Arial"/>
              </a:rPr>
              <a:t>ay be difficult for SPC forecasters to realize medium-range improvements for other </a:t>
            </a:r>
            <a:r>
              <a:rPr lang="en-US" sz="2000" dirty="0">
                <a:solidFill>
                  <a:prstClr val="black"/>
                </a:solidFill>
                <a:latin typeface="Arial"/>
                <a:cs typeface="Arial"/>
              </a:rPr>
              <a:t>evaluation metrics in the warm season. </a:t>
            </a: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effectLst/>
                <a:uLnTx/>
                <a:uFillTx/>
                <a:latin typeface="Arial"/>
                <a:ea typeface="+mn-ea"/>
                <a:cs typeface="Arial"/>
              </a:rPr>
              <a:t>Neutral regarding the proposed implementation of GFSv16.</a:t>
            </a:r>
          </a:p>
        </p:txBody>
      </p:sp>
      <p:sp>
        <p:nvSpPr>
          <p:cNvPr id="13" name="Google Shape;200;p26">
            <a:extLst>
              <a:ext uri="{FF2B5EF4-FFF2-40B4-BE49-F238E27FC236}">
                <a16:creationId xmlns:a16="http://schemas.microsoft.com/office/drawing/2014/main" id="{5380AD2B-EA8A-3046-834F-0FB241904855}"/>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28</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237327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6" descr="spclogo"/>
          <p:cNvPicPr preferRelativeResize="0"/>
          <p:nvPr/>
        </p:nvPicPr>
        <p:blipFill rotWithShape="1">
          <a:blip r:embed="rId3">
            <a:alphaModFix/>
          </a:blip>
          <a:srcRect/>
          <a:stretch/>
        </p:blipFill>
        <p:spPr>
          <a:xfrm>
            <a:off x="10021867" y="218700"/>
            <a:ext cx="1839384" cy="735013"/>
          </a:xfrm>
          <a:prstGeom prst="rect">
            <a:avLst/>
          </a:prstGeom>
          <a:noFill/>
          <a:ln>
            <a:noFill/>
          </a:ln>
        </p:spPr>
      </p:pic>
      <p:sp>
        <p:nvSpPr>
          <p:cNvPr id="79" name="Google Shape;79;p16"/>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en"/>
              <a:t>Statistical Evaluation: 2-m Td Freq. Bias</a:t>
            </a:r>
            <a:endParaRPr/>
          </a:p>
        </p:txBody>
      </p:sp>
      <p:sp>
        <p:nvSpPr>
          <p:cNvPr id="80" name="Google Shape;80;p16"/>
          <p:cNvSpPr txBox="1">
            <a:spLocks noGrp="1"/>
          </p:cNvSpPr>
          <p:nvPr>
            <p:ph type="body" idx="1"/>
          </p:nvPr>
        </p:nvSpPr>
        <p:spPr>
          <a:xfrm>
            <a:off x="7644267" y="1571200"/>
            <a:ext cx="4282800" cy="4627200"/>
          </a:xfrm>
          <a:prstGeom prst="rect">
            <a:avLst/>
          </a:prstGeom>
        </p:spPr>
        <p:txBody>
          <a:bodyPr spcFirstLastPara="1" wrap="square" lIns="121900" tIns="121900" rIns="121900" bIns="121900" anchor="t" anchorCtr="0">
            <a:noAutofit/>
          </a:bodyPr>
          <a:lstStyle/>
          <a:p>
            <a:pPr indent="-507987">
              <a:lnSpc>
                <a:spcPct val="100000"/>
              </a:lnSpc>
              <a:buClr>
                <a:srgbClr val="595959"/>
              </a:buClr>
              <a:buSzPts val="2400"/>
            </a:pPr>
            <a:r>
              <a:rPr lang="en" sz="2667">
                <a:solidFill>
                  <a:srgbClr val="595959"/>
                </a:solidFill>
              </a:rPr>
              <a:t>Both versions of GFS have a low frequency bias for 2-m Td at 60F &amp; 70F</a:t>
            </a:r>
            <a:endParaRPr sz="2667">
              <a:solidFill>
                <a:srgbClr val="595959"/>
              </a:solidFill>
            </a:endParaRPr>
          </a:p>
          <a:p>
            <a:pPr indent="-507987">
              <a:lnSpc>
                <a:spcPct val="100000"/>
              </a:lnSpc>
              <a:buClr>
                <a:srgbClr val="595959"/>
              </a:buClr>
              <a:buSzPts val="2400"/>
            </a:pPr>
            <a:r>
              <a:rPr lang="en" sz="2667">
                <a:solidFill>
                  <a:srgbClr val="595959"/>
                </a:solidFill>
              </a:rPr>
              <a:t>GFSv16 has a notably lower frequency bias, especially for dewpoints &gt;=70F</a:t>
            </a:r>
            <a:endParaRPr sz="2667">
              <a:solidFill>
                <a:srgbClr val="595959"/>
              </a:solidFill>
            </a:endParaRPr>
          </a:p>
        </p:txBody>
      </p:sp>
      <p:sp>
        <p:nvSpPr>
          <p:cNvPr id="81" name="Google Shape;81;p16"/>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29</a:t>
            </a:fld>
            <a:endParaRPr sz="1200" kern="0" dirty="0">
              <a:solidFill>
                <a:srgbClr val="595959"/>
              </a:solidFill>
              <a:latin typeface="Calibri" panose="020F0502020204030204" pitchFamily="34" charset="0"/>
              <a:cs typeface="Calibri" panose="020F0502020204030204" pitchFamily="34" charset="0"/>
              <a:sym typeface="Arial"/>
            </a:endParaRPr>
          </a:p>
        </p:txBody>
      </p:sp>
      <p:sp>
        <p:nvSpPr>
          <p:cNvPr id="82" name="Google Shape;82;p16"/>
          <p:cNvSpPr txBox="1"/>
          <p:nvPr/>
        </p:nvSpPr>
        <p:spPr>
          <a:xfrm>
            <a:off x="4988800" y="6347833"/>
            <a:ext cx="2214400" cy="2644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333" kern="0" dirty="0">
                <a:solidFill>
                  <a:srgbClr val="000000"/>
                </a:solidFill>
                <a:latin typeface="Arial"/>
                <a:cs typeface="Arial"/>
                <a:sym typeface="Arial"/>
              </a:rPr>
              <a:t>SPC GFSv16 Evaluation</a:t>
            </a:r>
            <a:endParaRPr sz="1333" kern="0" dirty="0">
              <a:solidFill>
                <a:srgbClr val="000000"/>
              </a:solidFill>
              <a:latin typeface="Arial"/>
              <a:cs typeface="Arial"/>
              <a:sym typeface="Arial"/>
            </a:endParaRPr>
          </a:p>
        </p:txBody>
      </p:sp>
      <p:sp>
        <p:nvSpPr>
          <p:cNvPr id="83" name="Google Shape;83;p16"/>
          <p:cNvSpPr txBox="1"/>
          <p:nvPr/>
        </p:nvSpPr>
        <p:spPr>
          <a:xfrm>
            <a:off x="5106333" y="1983067"/>
            <a:ext cx="1839200" cy="958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defTabSz="1219170">
              <a:buClr>
                <a:srgbClr val="000000"/>
              </a:buClr>
            </a:pPr>
            <a:r>
              <a:rPr lang="en" sz="2400" kern="0">
                <a:solidFill>
                  <a:srgbClr val="0000FF"/>
                </a:solidFill>
                <a:latin typeface="Arial"/>
                <a:cs typeface="Arial"/>
                <a:sym typeface="Arial"/>
              </a:rPr>
              <a:t>GEFSv11</a:t>
            </a:r>
            <a:endParaRPr sz="2400" kern="0">
              <a:solidFill>
                <a:srgbClr val="0000FF"/>
              </a:solidFill>
              <a:latin typeface="Arial"/>
              <a:cs typeface="Arial"/>
              <a:sym typeface="Arial"/>
            </a:endParaRPr>
          </a:p>
          <a:p>
            <a:pPr defTabSz="1219170">
              <a:buClr>
                <a:srgbClr val="000000"/>
              </a:buClr>
            </a:pPr>
            <a:r>
              <a:rPr lang="en" sz="2400" kern="0">
                <a:solidFill>
                  <a:srgbClr val="FF0000"/>
                </a:solidFill>
                <a:latin typeface="Arial"/>
                <a:cs typeface="Arial"/>
                <a:sym typeface="Arial"/>
              </a:rPr>
              <a:t>GEFSv12</a:t>
            </a:r>
            <a:endParaRPr sz="2400" kern="0">
              <a:solidFill>
                <a:srgbClr val="FF0000"/>
              </a:solidFill>
              <a:latin typeface="Arial"/>
              <a:cs typeface="Arial"/>
              <a:sym typeface="Arial"/>
            </a:endParaRPr>
          </a:p>
        </p:txBody>
      </p:sp>
      <p:pic>
        <p:nvPicPr>
          <p:cNvPr id="84" name="Google Shape;84;p16"/>
          <p:cNvPicPr preferRelativeResize="0"/>
          <p:nvPr/>
        </p:nvPicPr>
        <p:blipFill>
          <a:blip r:embed="rId4">
            <a:alphaModFix/>
          </a:blip>
          <a:stretch>
            <a:fillRect/>
          </a:stretch>
        </p:blipFill>
        <p:spPr>
          <a:xfrm>
            <a:off x="75300" y="1356967"/>
            <a:ext cx="7717536" cy="5145024"/>
          </a:xfrm>
          <a:prstGeom prst="rect">
            <a:avLst/>
          </a:prstGeom>
          <a:noFill/>
          <a:ln>
            <a:noFill/>
          </a:ln>
        </p:spPr>
      </p:pic>
      <p:sp>
        <p:nvSpPr>
          <p:cNvPr id="85" name="Google Shape;85;p16"/>
          <p:cNvSpPr txBox="1"/>
          <p:nvPr/>
        </p:nvSpPr>
        <p:spPr>
          <a:xfrm>
            <a:off x="755433" y="1926267"/>
            <a:ext cx="3557600" cy="1630000"/>
          </a:xfrm>
          <a:prstGeom prst="rect">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defTabSz="1219170">
              <a:buClr>
                <a:srgbClr val="000000"/>
              </a:buClr>
            </a:pPr>
            <a:r>
              <a:rPr lang="en" sz="2400" kern="0">
                <a:solidFill>
                  <a:srgbClr val="0000FF"/>
                </a:solidFill>
                <a:latin typeface="Arial"/>
                <a:cs typeface="Arial"/>
                <a:sym typeface="Arial"/>
              </a:rPr>
              <a:t>        </a:t>
            </a:r>
            <a:r>
              <a:rPr lang="en" sz="2400" kern="0">
                <a:solidFill>
                  <a:srgbClr val="FFD966"/>
                </a:solidFill>
                <a:latin typeface="Arial"/>
                <a:cs typeface="Arial"/>
                <a:sym typeface="Arial"/>
              </a:rPr>
              <a:t>GFSv15 Td&gt;=60F</a:t>
            </a:r>
            <a:endParaRPr sz="2400" kern="0">
              <a:solidFill>
                <a:srgbClr val="FFD966"/>
              </a:solidFill>
              <a:latin typeface="Arial"/>
              <a:cs typeface="Arial"/>
              <a:sym typeface="Arial"/>
            </a:endParaRPr>
          </a:p>
          <a:p>
            <a:pPr defTabSz="1219170">
              <a:buClr>
                <a:srgbClr val="000000"/>
              </a:buClr>
            </a:pPr>
            <a:r>
              <a:rPr lang="en" sz="2400" kern="0">
                <a:solidFill>
                  <a:srgbClr val="FF0000"/>
                </a:solidFill>
                <a:latin typeface="Arial"/>
                <a:cs typeface="Arial"/>
                <a:sym typeface="Arial"/>
              </a:rPr>
              <a:t>        </a:t>
            </a:r>
            <a:r>
              <a:rPr lang="en" sz="2400" kern="0">
                <a:solidFill>
                  <a:srgbClr val="FFD966"/>
                </a:solidFill>
                <a:latin typeface="Arial"/>
                <a:cs typeface="Arial"/>
                <a:sym typeface="Arial"/>
              </a:rPr>
              <a:t>GFSv16 Td&gt;=60F</a:t>
            </a:r>
            <a:endParaRPr sz="2400" kern="0">
              <a:solidFill>
                <a:srgbClr val="FFD966"/>
              </a:solidFill>
              <a:latin typeface="Arial"/>
              <a:cs typeface="Arial"/>
              <a:sym typeface="Arial"/>
            </a:endParaRPr>
          </a:p>
          <a:p>
            <a:pPr defTabSz="1219170">
              <a:buClr>
                <a:srgbClr val="000000"/>
              </a:buClr>
            </a:pPr>
            <a:r>
              <a:rPr lang="en" sz="2400" kern="0">
                <a:solidFill>
                  <a:srgbClr val="FFD966"/>
                </a:solidFill>
                <a:latin typeface="Arial"/>
                <a:cs typeface="Arial"/>
                <a:sym typeface="Arial"/>
              </a:rPr>
              <a:t>        </a:t>
            </a:r>
            <a:r>
              <a:rPr lang="en" sz="2400" kern="0">
                <a:solidFill>
                  <a:srgbClr val="38761D"/>
                </a:solidFill>
                <a:latin typeface="Arial"/>
                <a:cs typeface="Arial"/>
                <a:sym typeface="Arial"/>
              </a:rPr>
              <a:t>GFSv15 Td&gt;=70F</a:t>
            </a:r>
            <a:endParaRPr sz="2400" kern="0">
              <a:solidFill>
                <a:srgbClr val="38761D"/>
              </a:solidFill>
              <a:latin typeface="Arial"/>
              <a:cs typeface="Arial"/>
              <a:sym typeface="Arial"/>
            </a:endParaRPr>
          </a:p>
          <a:p>
            <a:pPr defTabSz="1219170">
              <a:buClr>
                <a:srgbClr val="000000"/>
              </a:buClr>
            </a:pPr>
            <a:r>
              <a:rPr lang="en" sz="2400" kern="0">
                <a:solidFill>
                  <a:srgbClr val="FFD966"/>
                </a:solidFill>
                <a:latin typeface="Arial"/>
                <a:cs typeface="Arial"/>
                <a:sym typeface="Arial"/>
              </a:rPr>
              <a:t>        </a:t>
            </a:r>
            <a:r>
              <a:rPr lang="en" sz="2400" kern="0">
                <a:solidFill>
                  <a:srgbClr val="38761D"/>
                </a:solidFill>
                <a:latin typeface="Arial"/>
                <a:cs typeface="Arial"/>
                <a:sym typeface="Arial"/>
              </a:rPr>
              <a:t>GFSv16 Td&gt;=70F</a:t>
            </a:r>
            <a:endParaRPr sz="2400" kern="0">
              <a:solidFill>
                <a:srgbClr val="38761D"/>
              </a:solidFill>
              <a:latin typeface="Arial"/>
              <a:cs typeface="Arial"/>
              <a:sym typeface="Arial"/>
            </a:endParaRPr>
          </a:p>
        </p:txBody>
      </p:sp>
      <p:cxnSp>
        <p:nvCxnSpPr>
          <p:cNvPr id="86" name="Google Shape;86;p16"/>
          <p:cNvCxnSpPr/>
          <p:nvPr/>
        </p:nvCxnSpPr>
        <p:spPr>
          <a:xfrm>
            <a:off x="945833" y="2241667"/>
            <a:ext cx="567600" cy="0"/>
          </a:xfrm>
          <a:prstGeom prst="straightConnector1">
            <a:avLst/>
          </a:prstGeom>
          <a:noFill/>
          <a:ln w="19050" cap="flat" cmpd="sng">
            <a:solidFill>
              <a:srgbClr val="FFD966"/>
            </a:solidFill>
            <a:prstDash val="solid"/>
            <a:round/>
            <a:headEnd type="none" w="med" len="med"/>
            <a:tailEnd type="none" w="med" len="med"/>
          </a:ln>
        </p:spPr>
      </p:cxnSp>
      <p:cxnSp>
        <p:nvCxnSpPr>
          <p:cNvPr id="87" name="Google Shape;87;p16"/>
          <p:cNvCxnSpPr/>
          <p:nvPr/>
        </p:nvCxnSpPr>
        <p:spPr>
          <a:xfrm>
            <a:off x="964700" y="2648100"/>
            <a:ext cx="567600" cy="0"/>
          </a:xfrm>
          <a:prstGeom prst="straightConnector1">
            <a:avLst/>
          </a:prstGeom>
          <a:noFill/>
          <a:ln w="19050" cap="flat" cmpd="sng">
            <a:solidFill>
              <a:srgbClr val="FFD966"/>
            </a:solidFill>
            <a:prstDash val="dash"/>
            <a:round/>
            <a:headEnd type="none" w="med" len="med"/>
            <a:tailEnd type="none" w="med" len="med"/>
          </a:ln>
        </p:spPr>
      </p:cxnSp>
      <p:cxnSp>
        <p:nvCxnSpPr>
          <p:cNvPr id="88" name="Google Shape;88;p16"/>
          <p:cNvCxnSpPr/>
          <p:nvPr/>
        </p:nvCxnSpPr>
        <p:spPr>
          <a:xfrm>
            <a:off x="936367" y="2988267"/>
            <a:ext cx="567600" cy="0"/>
          </a:xfrm>
          <a:prstGeom prst="straightConnector1">
            <a:avLst/>
          </a:prstGeom>
          <a:noFill/>
          <a:ln w="19050" cap="flat" cmpd="sng">
            <a:solidFill>
              <a:srgbClr val="38761D"/>
            </a:solidFill>
            <a:prstDash val="solid"/>
            <a:round/>
            <a:headEnd type="none" w="med" len="med"/>
            <a:tailEnd type="none" w="med" len="med"/>
          </a:ln>
        </p:spPr>
      </p:cxnSp>
      <p:cxnSp>
        <p:nvCxnSpPr>
          <p:cNvPr id="89" name="Google Shape;89;p16"/>
          <p:cNvCxnSpPr/>
          <p:nvPr/>
        </p:nvCxnSpPr>
        <p:spPr>
          <a:xfrm>
            <a:off x="940900" y="3371500"/>
            <a:ext cx="567600" cy="0"/>
          </a:xfrm>
          <a:prstGeom prst="straightConnector1">
            <a:avLst/>
          </a:prstGeom>
          <a:noFill/>
          <a:ln w="19050" cap="flat" cmpd="sng">
            <a:solidFill>
              <a:srgbClr val="38761D"/>
            </a:solidFill>
            <a:prstDash val="dash"/>
            <a:round/>
            <a:headEnd type="none" w="med" len="med"/>
            <a:tailEnd type="none" w="med" len="med"/>
          </a:ln>
        </p:spPr>
      </p:cxnSp>
      <p:sp>
        <p:nvSpPr>
          <p:cNvPr id="14" name="Google Shape;55;p13">
            <a:extLst>
              <a:ext uri="{FF2B5EF4-FFF2-40B4-BE49-F238E27FC236}">
                <a16:creationId xmlns:a16="http://schemas.microsoft.com/office/drawing/2014/main" id="{536010F7-36C7-4303-9B48-C133979F591F}"/>
              </a:ext>
            </a:extLst>
          </p:cNvPr>
          <p:cNvSpPr txBox="1">
            <a:spLocks/>
          </p:cNvSpPr>
          <p:nvPr/>
        </p:nvSpPr>
        <p:spPr>
          <a:xfrm>
            <a:off x="8116600" y="5595534"/>
            <a:ext cx="4075400" cy="126246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lgn="ctr">
              <a:buNone/>
            </a:pPr>
            <a:r>
              <a:rPr lang="en-US" sz="1200" kern="0" dirty="0"/>
              <a:t>Israel </a:t>
            </a:r>
            <a:r>
              <a:rPr lang="en-US" sz="1200" kern="0" dirty="0" err="1"/>
              <a:t>Jirak</a:t>
            </a:r>
            <a:r>
              <a:rPr lang="en-US" sz="1200" kern="0" dirty="0"/>
              <a:t>, Andy Dean, and Chris </a:t>
            </a:r>
            <a:r>
              <a:rPr lang="en-US" sz="1200" kern="0" dirty="0" err="1"/>
              <a:t>Karstens</a:t>
            </a:r>
            <a:endParaRPr lang="en-US" sz="1200" kern="0" dirty="0"/>
          </a:p>
          <a:p>
            <a:pPr marL="0" indent="0" algn="ctr">
              <a:buNone/>
            </a:pPr>
            <a:r>
              <a:rPr lang="en-US" sz="1200" i="1" kern="0" dirty="0"/>
              <a:t>NOAA/NWS/NCEP/Storm Prediction Center</a:t>
            </a:r>
          </a:p>
          <a:p>
            <a:pPr marL="0" indent="0" algn="ctr"/>
            <a:endParaRPr lang="en-US" sz="1200" i="1" kern="0" dirty="0"/>
          </a:p>
          <a:p>
            <a:pPr marL="0" indent="0" algn="ctr">
              <a:buNone/>
            </a:pPr>
            <a:r>
              <a:rPr lang="en-US" sz="1200" kern="0" dirty="0"/>
              <a:t>Dillon Blount and Clark Evans</a:t>
            </a:r>
          </a:p>
          <a:p>
            <a:pPr marL="0" indent="0" algn="ctr">
              <a:buNone/>
            </a:pPr>
            <a:r>
              <a:rPr lang="en-US" sz="1200" i="1" kern="0" dirty="0"/>
              <a:t>University of Wisconsin-Milwaukee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D0CE338-A1BA-45EE-B658-99E084DB8AC3}"/>
              </a:ext>
            </a:extLst>
          </p:cNvPr>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4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2027642-AA9F-484A-8E30-9D75745783BD}"/>
              </a:ext>
            </a:extLst>
          </p:cNvPr>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a:r>
              <a:rPr lang="en-US" sz="2000" dirty="0">
                <a:solidFill>
                  <a:srgbClr val="1A467F"/>
                </a:solidFill>
                <a:latin typeface="Avenir Book"/>
                <a:cs typeface="Avenir Book"/>
              </a:rPr>
              <a:t>NATIONAL OCEANIC AND ATMOSPHERIC ADMINISTRATION</a:t>
            </a:r>
          </a:p>
        </p:txBody>
      </p:sp>
      <p:sp>
        <p:nvSpPr>
          <p:cNvPr id="17" name="Oval 16">
            <a:extLst>
              <a:ext uri="{FF2B5EF4-FFF2-40B4-BE49-F238E27FC236}">
                <a16:creationId xmlns:a16="http://schemas.microsoft.com/office/drawing/2014/main" id="{FF49B63A-672C-4CF1-9E12-DC1F3516816B}"/>
              </a:ext>
            </a:extLst>
          </p:cNvPr>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8" name="Picture 17" descr="2000px-Seal_of_the_United_States_Department_of_Commerce.svg.png">
            <a:extLst>
              <a:ext uri="{FF2B5EF4-FFF2-40B4-BE49-F238E27FC236}">
                <a16:creationId xmlns:a16="http://schemas.microsoft.com/office/drawing/2014/main" id="{07F39246-4CB3-4426-AA76-73ADFACD5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9" name="Oval 18">
            <a:extLst>
              <a:ext uri="{FF2B5EF4-FFF2-40B4-BE49-F238E27FC236}">
                <a16:creationId xmlns:a16="http://schemas.microsoft.com/office/drawing/2014/main" id="{FD22B42A-F3C4-48FB-8D41-4196A1EC8F23}"/>
              </a:ext>
            </a:extLst>
          </p:cNvPr>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20" name="Picture 19" descr="1024px-NOAA_logo.svg.png">
            <a:extLst>
              <a:ext uri="{FF2B5EF4-FFF2-40B4-BE49-F238E27FC236}">
                <a16:creationId xmlns:a16="http://schemas.microsoft.com/office/drawing/2014/main" id="{F4853C7E-5672-4EB4-B89F-FABBA2D18DB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24" name="TextBox 23">
            <a:extLst>
              <a:ext uri="{FF2B5EF4-FFF2-40B4-BE49-F238E27FC236}">
                <a16:creationId xmlns:a16="http://schemas.microsoft.com/office/drawing/2014/main" id="{629DFBF2-B538-4CE1-BFD9-563EE83AD4B1}"/>
              </a:ext>
            </a:extLst>
          </p:cNvPr>
          <p:cNvSpPr txBox="1"/>
          <p:nvPr/>
        </p:nvSpPr>
        <p:spPr>
          <a:xfrm>
            <a:off x="1502420" y="618214"/>
            <a:ext cx="9209123" cy="626325"/>
          </a:xfrm>
          <a:prstGeom prst="rect">
            <a:avLst/>
          </a:prstGeom>
          <a:noFill/>
        </p:spPr>
        <p:txBody>
          <a:bodyPr wrap="square" rtlCol="0">
            <a:spAutoFit/>
          </a:bodyPr>
          <a:lstStyle/>
          <a:p>
            <a:pPr algn="ctr"/>
            <a:r>
              <a:rPr lang="en-US" sz="3470" b="1" dirty="0">
                <a:solidFill>
                  <a:schemeClr val="bg1"/>
                </a:solidFill>
                <a:latin typeface="Arial" panose="020B0604020202020204" pitchFamily="34" charset="0"/>
                <a:cs typeface="Arial" panose="020B0604020202020204" pitchFamily="34" charset="0"/>
              </a:rPr>
              <a:t>Field Evaluations for GFS-Wave</a:t>
            </a:r>
          </a:p>
        </p:txBody>
      </p:sp>
      <p:sp>
        <p:nvSpPr>
          <p:cNvPr id="10" name="Content Placeholder 3">
            <a:extLst>
              <a:ext uri="{FF2B5EF4-FFF2-40B4-BE49-F238E27FC236}">
                <a16:creationId xmlns:a16="http://schemas.microsoft.com/office/drawing/2014/main" id="{DCED86C4-7645-41D4-B2B5-4676457F242E}"/>
              </a:ext>
            </a:extLst>
          </p:cNvPr>
          <p:cNvSpPr txBox="1">
            <a:spLocks/>
          </p:cNvSpPr>
          <p:nvPr/>
        </p:nvSpPr>
        <p:spPr>
          <a:xfrm>
            <a:off x="0" y="1319905"/>
            <a:ext cx="12192000" cy="5576802"/>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1917" lvl="0" indent="0" algn="ctr" defTabSz="609585">
              <a:lnSpc>
                <a:spcPct val="100000"/>
              </a:lnSpc>
              <a:spcBef>
                <a:spcPts val="0"/>
              </a:spcBef>
              <a:buNone/>
            </a:pPr>
            <a:r>
              <a:rPr lang="en-US" sz="6300" b="1" dirty="0">
                <a:solidFill>
                  <a:srgbClr val="FF0000"/>
                </a:solidFill>
                <a:latin typeface="Arial"/>
                <a:cs typeface="Arial"/>
              </a:rPr>
              <a:t>Information that users were asked to provide:</a:t>
            </a:r>
          </a:p>
          <a:p>
            <a:pPr marL="0" indent="0">
              <a:buFont typeface="Arial" panose="020B0604020202020204" pitchFamily="34" charset="0"/>
              <a:buNone/>
            </a:pPr>
            <a:endParaRPr lang="en-US" sz="1200" dirty="0"/>
          </a:p>
          <a:p>
            <a:r>
              <a:rPr lang="en-US" sz="5500" dirty="0">
                <a:solidFill>
                  <a:srgbClr val="0000FF"/>
                </a:solidFill>
                <a:latin typeface="Arial" panose="020B0604020202020204" pitchFamily="34" charset="0"/>
                <a:cs typeface="Arial" panose="020B0604020202020204" pitchFamily="34" charset="0"/>
              </a:rPr>
              <a:t>What are your overall impressions of the GFS-Wave system?</a:t>
            </a:r>
          </a:p>
          <a:p>
            <a:pPr marL="0" indent="0">
              <a:buNone/>
            </a:pPr>
            <a:endParaRPr lang="en-US" sz="5500" dirty="0">
              <a:solidFill>
                <a:srgbClr val="0000FF"/>
              </a:solidFill>
              <a:latin typeface="Arial" panose="020B0604020202020204" pitchFamily="34" charset="0"/>
              <a:cs typeface="Arial" panose="020B0604020202020204" pitchFamily="34" charset="0"/>
            </a:endParaRPr>
          </a:p>
          <a:p>
            <a:r>
              <a:rPr lang="en-US" sz="5500" dirty="0">
                <a:solidFill>
                  <a:srgbClr val="0000FF"/>
                </a:solidFill>
                <a:latin typeface="Arial" panose="020B0604020202020204" pitchFamily="34" charset="0"/>
                <a:cs typeface="Arial" panose="020B0604020202020204" pitchFamily="34" charset="0"/>
              </a:rPr>
              <a:t>Do you see improved reliability in forecasts of ocean waves?</a:t>
            </a:r>
          </a:p>
          <a:p>
            <a:endParaRPr lang="en-US" sz="5500" dirty="0">
              <a:solidFill>
                <a:srgbClr val="0000FF"/>
              </a:solidFill>
              <a:latin typeface="Arial" panose="020B0604020202020204" pitchFamily="34" charset="0"/>
              <a:cs typeface="Arial" panose="020B0604020202020204" pitchFamily="34" charset="0"/>
            </a:endParaRPr>
          </a:p>
          <a:p>
            <a:pPr>
              <a:lnSpc>
                <a:spcPct val="120000"/>
              </a:lnSpc>
            </a:pPr>
            <a:r>
              <a:rPr lang="en-US" sz="5500" dirty="0">
                <a:solidFill>
                  <a:srgbClr val="0000FF"/>
                </a:solidFill>
                <a:latin typeface="Arial" panose="020B0604020202020204" pitchFamily="34" charset="0"/>
                <a:cs typeface="Arial" panose="020B0604020202020204" pitchFamily="34" charset="0"/>
              </a:rPr>
              <a:t>Do you have any other comments or concerns regarding the proposed implementation?</a:t>
            </a:r>
          </a:p>
          <a:p>
            <a:endParaRPr lang="en-US" sz="5500" dirty="0">
              <a:solidFill>
                <a:srgbClr val="0000FF"/>
              </a:solidFill>
              <a:latin typeface="Arial" panose="020B0604020202020204" pitchFamily="34" charset="0"/>
              <a:cs typeface="Arial" panose="020B0604020202020204" pitchFamily="34" charset="0"/>
            </a:endParaRPr>
          </a:p>
          <a:p>
            <a:r>
              <a:rPr lang="en-US" sz="5500" dirty="0">
                <a:solidFill>
                  <a:srgbClr val="0000FF"/>
                </a:solidFill>
                <a:latin typeface="Arial"/>
                <a:cs typeface="Arial"/>
              </a:rPr>
              <a:t>What is your recommendation?</a:t>
            </a:r>
            <a:endParaRPr lang="en-US" sz="5500" dirty="0">
              <a:solidFill>
                <a:srgbClr val="0000FF"/>
              </a:solidFill>
              <a:latin typeface="Arial" panose="020B0604020202020204" pitchFamily="34" charset="0"/>
              <a:cs typeface="Arial" panose="020B0604020202020204" pitchFamily="34" charset="0"/>
            </a:endParaRPr>
          </a:p>
          <a:p>
            <a:endParaRPr lang="en-US" sz="2300" dirty="0">
              <a:latin typeface="Arial" panose="020B0604020202020204" pitchFamily="34" charset="0"/>
              <a:cs typeface="Arial" panose="020B0604020202020204" pitchFamily="34" charset="0"/>
            </a:endParaRPr>
          </a:p>
          <a:p>
            <a:pPr marL="0" indent="0">
              <a:buNone/>
            </a:pPr>
            <a:endParaRPr lang="en-US" sz="2300" b="1" i="1" dirty="0">
              <a:latin typeface="Arial" panose="020B0604020202020204" pitchFamily="34" charset="0"/>
              <a:cs typeface="Arial" panose="020B0604020202020204" pitchFamily="34" charset="0"/>
            </a:endParaRPr>
          </a:p>
          <a:p>
            <a:endParaRPr lang="en-US" sz="2300" b="1" i="1" dirty="0">
              <a:latin typeface="Arial" panose="020B0604020202020204" pitchFamily="34" charset="0"/>
              <a:cs typeface="Arial" panose="020B0604020202020204" pitchFamily="34" charset="0"/>
            </a:endParaRPr>
          </a:p>
          <a:p>
            <a:pPr marL="0" indent="0">
              <a:buNone/>
            </a:pPr>
            <a:r>
              <a:rPr lang="en-US" sz="4500" b="1" i="1" dirty="0">
                <a:latin typeface="Arial" panose="020B0604020202020204" pitchFamily="34" charset="0"/>
                <a:cs typeface="Arial" panose="020B0604020202020204" pitchFamily="34" charset="0"/>
              </a:rPr>
              <a:t>Thank you to all who submitted formal recommendations and to those who provided subjective feedback during the evaluation period</a:t>
            </a:r>
            <a:r>
              <a:rPr lang="en-US" sz="2300" b="1" i="1" dirty="0">
                <a:latin typeface="Arial" panose="020B0604020202020204" pitchFamily="34" charset="0"/>
                <a:cs typeface="Arial" panose="020B0604020202020204" pitchFamily="34" charset="0"/>
              </a:rPr>
              <a:t> </a:t>
            </a:r>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p:txBody>
      </p:sp>
      <p:sp>
        <p:nvSpPr>
          <p:cNvPr id="11" name="Google Shape;200;p26">
            <a:extLst>
              <a:ext uri="{FF2B5EF4-FFF2-40B4-BE49-F238E27FC236}">
                <a16:creationId xmlns:a16="http://schemas.microsoft.com/office/drawing/2014/main" id="{DDD9EB71-09CE-CE49-9FB0-37CBE2195305}"/>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3</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72241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6" descr="Day 7 Severe Weather Outlook Graphics Issued on May 14, 2019"/>
          <p:cNvPicPr preferRelativeResize="0"/>
          <p:nvPr/>
        </p:nvPicPr>
        <p:blipFill rotWithShape="1">
          <a:blip r:embed="rId3">
            <a:alphaModFix/>
          </a:blip>
          <a:srcRect/>
          <a:stretch/>
        </p:blipFill>
        <p:spPr>
          <a:xfrm>
            <a:off x="412373" y="3792070"/>
            <a:ext cx="3936148" cy="2680444"/>
          </a:xfrm>
          <a:prstGeom prst="rect">
            <a:avLst/>
          </a:prstGeom>
          <a:noFill/>
          <a:ln>
            <a:noFill/>
          </a:ln>
        </p:spPr>
      </p:pic>
      <p:sp>
        <p:nvSpPr>
          <p:cNvPr id="199" name="Google Shape;199;p26"/>
          <p:cNvSpPr txBox="1">
            <a:spLocks noGrp="1"/>
          </p:cNvSpPr>
          <p:nvPr>
            <p:ph type="title"/>
          </p:nvPr>
        </p:nvSpPr>
        <p:spPr>
          <a:xfrm>
            <a:off x="361812" y="133565"/>
            <a:ext cx="11360800" cy="682400"/>
          </a:xfrm>
          <a:prstGeom prst="rect">
            <a:avLst/>
          </a:prstGeom>
          <a:noFill/>
          <a:ln>
            <a:noFill/>
          </a:ln>
        </p:spPr>
        <p:txBody>
          <a:bodyPr spcFirstLastPara="1" wrap="square" lIns="121900" tIns="121900" rIns="121900" bIns="121900" anchor="ctr" anchorCtr="0">
            <a:noAutofit/>
          </a:bodyPr>
          <a:lstStyle/>
          <a:p>
            <a:r>
              <a:rPr lang="en" dirty="0"/>
              <a:t>20 May 2019: High Risk/Southern Plains</a:t>
            </a:r>
            <a:endParaRPr dirty="0"/>
          </a:p>
        </p:txBody>
      </p:sp>
      <p:pic>
        <p:nvPicPr>
          <p:cNvPr id="201" name="Google Shape;201;p26" descr="https://www.emc.ncep.noaa.gov/users/meg/gfsv16/retros/MidMay2019/p144/gfs_uszoom_cape_MidMay2019_28.png"/>
          <p:cNvPicPr preferRelativeResize="0"/>
          <p:nvPr/>
        </p:nvPicPr>
        <p:blipFill rotWithShape="1">
          <a:blip r:embed="rId4">
            <a:alphaModFix/>
          </a:blip>
          <a:srcRect/>
          <a:stretch/>
        </p:blipFill>
        <p:spPr>
          <a:xfrm>
            <a:off x="4695177" y="1030942"/>
            <a:ext cx="6980025" cy="5365551"/>
          </a:xfrm>
          <a:prstGeom prst="rect">
            <a:avLst/>
          </a:prstGeom>
          <a:noFill/>
          <a:ln>
            <a:noFill/>
          </a:ln>
        </p:spPr>
      </p:pic>
      <p:pic>
        <p:nvPicPr>
          <p:cNvPr id="202" name="Google Shape;202;p26" descr="190528_rpts.png"/>
          <p:cNvPicPr preferRelativeResize="0"/>
          <p:nvPr/>
        </p:nvPicPr>
        <p:blipFill rotWithShape="1">
          <a:blip r:embed="rId5">
            <a:alphaModFix/>
          </a:blip>
          <a:srcRect/>
          <a:stretch/>
        </p:blipFill>
        <p:spPr>
          <a:xfrm>
            <a:off x="401730" y="1005880"/>
            <a:ext cx="3946153" cy="2687259"/>
          </a:xfrm>
          <a:prstGeom prst="rect">
            <a:avLst/>
          </a:prstGeom>
          <a:noFill/>
          <a:ln>
            <a:noFill/>
          </a:ln>
        </p:spPr>
      </p:pic>
      <p:sp>
        <p:nvSpPr>
          <p:cNvPr id="203" name="Google Shape;203;p26"/>
          <p:cNvSpPr txBox="1"/>
          <p:nvPr/>
        </p:nvSpPr>
        <p:spPr>
          <a:xfrm>
            <a:off x="1604681" y="3792071"/>
            <a:ext cx="1694400" cy="697600"/>
          </a:xfrm>
          <a:prstGeom prst="rect">
            <a:avLst/>
          </a:prstGeom>
          <a:noFill/>
          <a:ln>
            <a:noFill/>
          </a:ln>
        </p:spPr>
        <p:txBody>
          <a:bodyPr spcFirstLastPara="1" wrap="square" lIns="121900" tIns="60933" rIns="121900" bIns="60933" anchor="t" anchorCtr="0">
            <a:noAutofit/>
          </a:bodyPr>
          <a:lstStyle/>
          <a:p>
            <a:pPr algn="ctr" defTabSz="1219170">
              <a:buClr>
                <a:srgbClr val="000000"/>
              </a:buClr>
            </a:pPr>
            <a:r>
              <a:rPr lang="en" sz="3733" b="1" kern="0">
                <a:solidFill>
                  <a:srgbClr val="000000"/>
                </a:solidFill>
                <a:latin typeface="Arial"/>
                <a:ea typeface="Arial"/>
                <a:cs typeface="Arial"/>
                <a:sym typeface="Arial"/>
              </a:rPr>
              <a:t>Day </a:t>
            </a:r>
            <a:r>
              <a:rPr lang="en" sz="3733" b="1" kern="0">
                <a:solidFill>
                  <a:srgbClr val="000000"/>
                </a:solidFill>
                <a:latin typeface="Arial"/>
                <a:cs typeface="Arial"/>
                <a:sym typeface="Arial"/>
              </a:rPr>
              <a:t>4</a:t>
            </a:r>
            <a:endParaRPr sz="3733" b="1" kern="0">
              <a:solidFill>
                <a:srgbClr val="000000"/>
              </a:solidFill>
              <a:latin typeface="Arial"/>
              <a:ea typeface="Arial"/>
              <a:cs typeface="Arial"/>
              <a:sym typeface="Arial"/>
            </a:endParaRPr>
          </a:p>
        </p:txBody>
      </p:sp>
      <p:sp>
        <p:nvSpPr>
          <p:cNvPr id="204" name="Google Shape;204;p26"/>
          <p:cNvSpPr/>
          <p:nvPr/>
        </p:nvSpPr>
        <p:spPr>
          <a:xfrm>
            <a:off x="9341225" y="4858872"/>
            <a:ext cx="779929" cy="430305"/>
          </a:xfrm>
          <a:custGeom>
            <a:avLst/>
            <a:gdLst/>
            <a:ahLst/>
            <a:cxnLst/>
            <a:rect l="l" t="t" r="r" b="b"/>
            <a:pathLst>
              <a:path w="584947" h="322729" extrusionOk="0">
                <a:moveTo>
                  <a:pt x="531158" y="168088"/>
                </a:moveTo>
                <a:lnTo>
                  <a:pt x="396688" y="188259"/>
                </a:lnTo>
                <a:lnTo>
                  <a:pt x="221876" y="322729"/>
                </a:lnTo>
                <a:lnTo>
                  <a:pt x="114300" y="295835"/>
                </a:lnTo>
                <a:lnTo>
                  <a:pt x="0" y="194982"/>
                </a:lnTo>
                <a:lnTo>
                  <a:pt x="33617" y="80682"/>
                </a:lnTo>
                <a:lnTo>
                  <a:pt x="201706" y="33618"/>
                </a:lnTo>
                <a:lnTo>
                  <a:pt x="490817" y="0"/>
                </a:lnTo>
                <a:lnTo>
                  <a:pt x="571500" y="47065"/>
                </a:lnTo>
                <a:lnTo>
                  <a:pt x="584947" y="141194"/>
                </a:lnTo>
                <a:lnTo>
                  <a:pt x="531158" y="168088"/>
                </a:lnTo>
                <a:close/>
              </a:path>
            </a:pathLst>
          </a:custGeom>
          <a:no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sp>
        <p:nvSpPr>
          <p:cNvPr id="205" name="Google Shape;205;p26"/>
          <p:cNvSpPr/>
          <p:nvPr/>
        </p:nvSpPr>
        <p:spPr>
          <a:xfrm>
            <a:off x="5824077" y="4846917"/>
            <a:ext cx="779929" cy="430305"/>
          </a:xfrm>
          <a:custGeom>
            <a:avLst/>
            <a:gdLst/>
            <a:ahLst/>
            <a:cxnLst/>
            <a:rect l="l" t="t" r="r" b="b"/>
            <a:pathLst>
              <a:path w="584947" h="322729" extrusionOk="0">
                <a:moveTo>
                  <a:pt x="531158" y="168088"/>
                </a:moveTo>
                <a:lnTo>
                  <a:pt x="396688" y="188259"/>
                </a:lnTo>
                <a:lnTo>
                  <a:pt x="221876" y="322729"/>
                </a:lnTo>
                <a:lnTo>
                  <a:pt x="114300" y="295835"/>
                </a:lnTo>
                <a:lnTo>
                  <a:pt x="0" y="194982"/>
                </a:lnTo>
                <a:lnTo>
                  <a:pt x="33617" y="80682"/>
                </a:lnTo>
                <a:lnTo>
                  <a:pt x="201706" y="33618"/>
                </a:lnTo>
                <a:lnTo>
                  <a:pt x="490817" y="0"/>
                </a:lnTo>
                <a:lnTo>
                  <a:pt x="571500" y="47065"/>
                </a:lnTo>
                <a:lnTo>
                  <a:pt x="584947" y="141194"/>
                </a:lnTo>
                <a:lnTo>
                  <a:pt x="531158" y="168088"/>
                </a:lnTo>
                <a:close/>
              </a:path>
            </a:pathLst>
          </a:custGeom>
          <a:no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sp>
        <p:nvSpPr>
          <p:cNvPr id="206" name="Google Shape;206;p26"/>
          <p:cNvSpPr/>
          <p:nvPr/>
        </p:nvSpPr>
        <p:spPr>
          <a:xfrm>
            <a:off x="9347202" y="2112685"/>
            <a:ext cx="779929" cy="430305"/>
          </a:xfrm>
          <a:custGeom>
            <a:avLst/>
            <a:gdLst/>
            <a:ahLst/>
            <a:cxnLst/>
            <a:rect l="l" t="t" r="r" b="b"/>
            <a:pathLst>
              <a:path w="584947" h="322729" extrusionOk="0">
                <a:moveTo>
                  <a:pt x="531158" y="168088"/>
                </a:moveTo>
                <a:lnTo>
                  <a:pt x="396688" y="188259"/>
                </a:lnTo>
                <a:lnTo>
                  <a:pt x="221876" y="322729"/>
                </a:lnTo>
                <a:lnTo>
                  <a:pt x="114300" y="295835"/>
                </a:lnTo>
                <a:lnTo>
                  <a:pt x="0" y="194982"/>
                </a:lnTo>
                <a:lnTo>
                  <a:pt x="33617" y="80682"/>
                </a:lnTo>
                <a:lnTo>
                  <a:pt x="201706" y="33618"/>
                </a:lnTo>
                <a:lnTo>
                  <a:pt x="490817" y="0"/>
                </a:lnTo>
                <a:lnTo>
                  <a:pt x="571500" y="47065"/>
                </a:lnTo>
                <a:lnTo>
                  <a:pt x="584947" y="141194"/>
                </a:lnTo>
                <a:lnTo>
                  <a:pt x="531158" y="168088"/>
                </a:lnTo>
                <a:close/>
              </a:path>
            </a:pathLst>
          </a:custGeom>
          <a:no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sp>
        <p:nvSpPr>
          <p:cNvPr id="207" name="Google Shape;207;p26"/>
          <p:cNvSpPr/>
          <p:nvPr/>
        </p:nvSpPr>
        <p:spPr>
          <a:xfrm>
            <a:off x="5824073" y="2112682"/>
            <a:ext cx="779929" cy="430305"/>
          </a:xfrm>
          <a:custGeom>
            <a:avLst/>
            <a:gdLst/>
            <a:ahLst/>
            <a:cxnLst/>
            <a:rect l="l" t="t" r="r" b="b"/>
            <a:pathLst>
              <a:path w="584947" h="322729" extrusionOk="0">
                <a:moveTo>
                  <a:pt x="531158" y="168088"/>
                </a:moveTo>
                <a:lnTo>
                  <a:pt x="396688" y="188259"/>
                </a:lnTo>
                <a:lnTo>
                  <a:pt x="221876" y="322729"/>
                </a:lnTo>
                <a:lnTo>
                  <a:pt x="114300" y="295835"/>
                </a:lnTo>
                <a:lnTo>
                  <a:pt x="0" y="194982"/>
                </a:lnTo>
                <a:lnTo>
                  <a:pt x="33617" y="80682"/>
                </a:lnTo>
                <a:lnTo>
                  <a:pt x="201706" y="33618"/>
                </a:lnTo>
                <a:lnTo>
                  <a:pt x="490817" y="0"/>
                </a:lnTo>
                <a:lnTo>
                  <a:pt x="571500" y="47065"/>
                </a:lnTo>
                <a:lnTo>
                  <a:pt x="584947" y="141194"/>
                </a:lnTo>
                <a:lnTo>
                  <a:pt x="531158" y="168088"/>
                </a:lnTo>
                <a:close/>
              </a:path>
            </a:pathLst>
          </a:custGeom>
          <a:no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sp>
        <p:nvSpPr>
          <p:cNvPr id="208" name="Google Shape;208;p26"/>
          <p:cNvSpPr/>
          <p:nvPr/>
        </p:nvSpPr>
        <p:spPr>
          <a:xfrm>
            <a:off x="1807881" y="2166470"/>
            <a:ext cx="881320" cy="514215"/>
          </a:xfrm>
          <a:custGeom>
            <a:avLst/>
            <a:gdLst/>
            <a:ahLst/>
            <a:cxnLst/>
            <a:rect l="l" t="t" r="r" b="b"/>
            <a:pathLst>
              <a:path w="584947" h="322729" extrusionOk="0">
                <a:moveTo>
                  <a:pt x="531158" y="168088"/>
                </a:moveTo>
                <a:lnTo>
                  <a:pt x="396688" y="188259"/>
                </a:lnTo>
                <a:lnTo>
                  <a:pt x="221876" y="322729"/>
                </a:lnTo>
                <a:lnTo>
                  <a:pt x="114300" y="295835"/>
                </a:lnTo>
                <a:lnTo>
                  <a:pt x="0" y="194982"/>
                </a:lnTo>
                <a:lnTo>
                  <a:pt x="33617" y="80682"/>
                </a:lnTo>
                <a:lnTo>
                  <a:pt x="201706" y="33618"/>
                </a:lnTo>
                <a:lnTo>
                  <a:pt x="490817" y="0"/>
                </a:lnTo>
                <a:lnTo>
                  <a:pt x="571500" y="47065"/>
                </a:lnTo>
                <a:lnTo>
                  <a:pt x="584947" y="141194"/>
                </a:lnTo>
                <a:lnTo>
                  <a:pt x="531158" y="168088"/>
                </a:lnTo>
                <a:close/>
              </a:path>
            </a:pathLst>
          </a:custGeom>
          <a:no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sp>
        <p:nvSpPr>
          <p:cNvPr id="209" name="Google Shape;209;p26"/>
          <p:cNvSpPr/>
          <p:nvPr/>
        </p:nvSpPr>
        <p:spPr>
          <a:xfrm>
            <a:off x="1795931" y="4969434"/>
            <a:ext cx="881320" cy="514215"/>
          </a:xfrm>
          <a:custGeom>
            <a:avLst/>
            <a:gdLst/>
            <a:ahLst/>
            <a:cxnLst/>
            <a:rect l="l" t="t" r="r" b="b"/>
            <a:pathLst>
              <a:path w="584947" h="322729" extrusionOk="0">
                <a:moveTo>
                  <a:pt x="531158" y="168088"/>
                </a:moveTo>
                <a:lnTo>
                  <a:pt x="396688" y="188259"/>
                </a:lnTo>
                <a:lnTo>
                  <a:pt x="221876" y="322729"/>
                </a:lnTo>
                <a:lnTo>
                  <a:pt x="114300" y="295835"/>
                </a:lnTo>
                <a:lnTo>
                  <a:pt x="0" y="194982"/>
                </a:lnTo>
                <a:lnTo>
                  <a:pt x="33617" y="80682"/>
                </a:lnTo>
                <a:lnTo>
                  <a:pt x="201706" y="33618"/>
                </a:lnTo>
                <a:lnTo>
                  <a:pt x="490817" y="0"/>
                </a:lnTo>
                <a:lnTo>
                  <a:pt x="571500" y="47065"/>
                </a:lnTo>
                <a:lnTo>
                  <a:pt x="584947" y="141194"/>
                </a:lnTo>
                <a:lnTo>
                  <a:pt x="531158" y="168088"/>
                </a:lnTo>
                <a:close/>
              </a:path>
            </a:pathLst>
          </a:custGeom>
          <a:noFill/>
          <a:ln w="25400" cap="flat" cmpd="sng">
            <a:solidFill>
              <a:schemeClr val="dk1"/>
            </a:solid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pPr>
            <a:endParaRPr sz="1867" kern="0">
              <a:solidFill>
                <a:srgbClr val="FFFFFF"/>
              </a:solidFill>
              <a:latin typeface="Arial"/>
              <a:ea typeface="Arial"/>
              <a:cs typeface="Arial"/>
              <a:sym typeface="Arial"/>
            </a:endParaRPr>
          </a:p>
        </p:txBody>
      </p:sp>
      <p:sp>
        <p:nvSpPr>
          <p:cNvPr id="210" name="Google Shape;210;p26"/>
          <p:cNvSpPr txBox="1"/>
          <p:nvPr/>
        </p:nvSpPr>
        <p:spPr>
          <a:xfrm>
            <a:off x="4988800" y="6347833"/>
            <a:ext cx="2214400" cy="2644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333" kern="0">
                <a:solidFill>
                  <a:srgbClr val="000000"/>
                </a:solidFill>
                <a:latin typeface="Arial"/>
                <a:cs typeface="Arial"/>
                <a:sym typeface="Arial"/>
              </a:rPr>
              <a:t>SPC GFSv16 Evaluation</a:t>
            </a:r>
            <a:endParaRPr sz="1333" kern="0">
              <a:solidFill>
                <a:srgbClr val="000000"/>
              </a:solidFill>
              <a:latin typeface="Arial"/>
              <a:cs typeface="Arial"/>
              <a:sym typeface="Arial"/>
            </a:endParaRPr>
          </a:p>
        </p:txBody>
      </p:sp>
      <p:sp>
        <p:nvSpPr>
          <p:cNvPr id="211" name="Google Shape;211;p26"/>
          <p:cNvSpPr txBox="1"/>
          <p:nvPr/>
        </p:nvSpPr>
        <p:spPr>
          <a:xfrm>
            <a:off x="6995267" y="1070333"/>
            <a:ext cx="2300400" cy="697600"/>
          </a:xfrm>
          <a:prstGeom prst="rect">
            <a:avLst/>
          </a:prstGeom>
          <a:noFill/>
          <a:ln>
            <a:noFill/>
          </a:ln>
        </p:spPr>
        <p:txBody>
          <a:bodyPr spcFirstLastPara="1" wrap="square" lIns="121900" tIns="60933" rIns="121900" bIns="60933" anchor="t" anchorCtr="0">
            <a:noAutofit/>
          </a:bodyPr>
          <a:lstStyle/>
          <a:p>
            <a:pPr algn="ctr" defTabSz="1219170">
              <a:buClr>
                <a:srgbClr val="000000"/>
              </a:buClr>
            </a:pPr>
            <a:r>
              <a:rPr lang="en" sz="3733" b="1" kern="0">
                <a:solidFill>
                  <a:srgbClr val="000000"/>
                </a:solidFill>
                <a:latin typeface="Arial"/>
                <a:cs typeface="Arial"/>
                <a:sym typeface="Arial"/>
              </a:rPr>
              <a:t>SBCAPE</a:t>
            </a:r>
            <a:endParaRPr sz="3733" b="1" kern="0">
              <a:solidFill>
                <a:srgbClr val="000000"/>
              </a:solidFill>
              <a:latin typeface="Arial"/>
              <a:ea typeface="Arial"/>
              <a:cs typeface="Arial"/>
              <a:sym typeface="Arial"/>
            </a:endParaRPr>
          </a:p>
        </p:txBody>
      </p:sp>
      <p:sp>
        <p:nvSpPr>
          <p:cNvPr id="212" name="Google Shape;212;p26"/>
          <p:cNvSpPr txBox="1"/>
          <p:nvPr/>
        </p:nvSpPr>
        <p:spPr>
          <a:xfrm>
            <a:off x="10286600" y="1473400"/>
            <a:ext cx="1741600" cy="10696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defTabSz="1219170">
              <a:buClr>
                <a:srgbClr val="000000"/>
              </a:buClr>
            </a:pPr>
            <a:r>
              <a:rPr lang="en" sz="1467" kern="0">
                <a:solidFill>
                  <a:srgbClr val="000000"/>
                </a:solidFill>
                <a:latin typeface="Arial"/>
                <a:cs typeface="Arial"/>
                <a:sym typeface="Arial"/>
              </a:rPr>
              <a:t>GFSv16 has better handle on northern edge of instability</a:t>
            </a:r>
            <a:endParaRPr sz="1467" kern="0">
              <a:solidFill>
                <a:srgbClr val="000000"/>
              </a:solidFill>
              <a:latin typeface="Arial"/>
              <a:cs typeface="Arial"/>
              <a:sym typeface="Arial"/>
            </a:endParaRPr>
          </a:p>
        </p:txBody>
      </p:sp>
      <p:cxnSp>
        <p:nvCxnSpPr>
          <p:cNvPr id="213" name="Google Shape;213;p26"/>
          <p:cNvCxnSpPr/>
          <p:nvPr/>
        </p:nvCxnSpPr>
        <p:spPr>
          <a:xfrm flipH="1">
            <a:off x="9863400" y="1951400"/>
            <a:ext cx="423200" cy="396000"/>
          </a:xfrm>
          <a:prstGeom prst="straightConnector1">
            <a:avLst/>
          </a:prstGeom>
          <a:noFill/>
          <a:ln w="9525" cap="flat" cmpd="sng">
            <a:solidFill>
              <a:srgbClr val="000000"/>
            </a:solidFill>
            <a:prstDash val="solid"/>
            <a:round/>
            <a:headEnd type="none" w="med" len="med"/>
            <a:tailEnd type="triangle" w="med" len="med"/>
          </a:ln>
        </p:spPr>
      </p:cxnSp>
      <p:sp>
        <p:nvSpPr>
          <p:cNvPr id="214" name="Google Shape;214;p26"/>
          <p:cNvSpPr txBox="1"/>
          <p:nvPr/>
        </p:nvSpPr>
        <p:spPr>
          <a:xfrm>
            <a:off x="6769733" y="4052500"/>
            <a:ext cx="1541200" cy="10696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defTabSz="1219170">
              <a:buClr>
                <a:srgbClr val="000000"/>
              </a:buClr>
            </a:pPr>
            <a:r>
              <a:rPr lang="en" sz="1467" kern="0">
                <a:solidFill>
                  <a:srgbClr val="000000"/>
                </a:solidFill>
                <a:latin typeface="Arial"/>
                <a:cs typeface="Arial"/>
                <a:sym typeface="Arial"/>
              </a:rPr>
              <a:t>GFSv16 has lower overall instability in warm sector</a:t>
            </a:r>
            <a:endParaRPr sz="1467" kern="0">
              <a:solidFill>
                <a:srgbClr val="000000"/>
              </a:solidFill>
              <a:latin typeface="Arial"/>
              <a:cs typeface="Arial"/>
              <a:sym typeface="Arial"/>
            </a:endParaRPr>
          </a:p>
        </p:txBody>
      </p:sp>
      <p:cxnSp>
        <p:nvCxnSpPr>
          <p:cNvPr id="215" name="Google Shape;215;p26"/>
          <p:cNvCxnSpPr/>
          <p:nvPr/>
        </p:nvCxnSpPr>
        <p:spPr>
          <a:xfrm flipH="1">
            <a:off x="6531333" y="4634633"/>
            <a:ext cx="238400" cy="590400"/>
          </a:xfrm>
          <a:prstGeom prst="straightConnector1">
            <a:avLst/>
          </a:prstGeom>
          <a:noFill/>
          <a:ln w="9525" cap="flat" cmpd="sng">
            <a:solidFill>
              <a:srgbClr val="000000"/>
            </a:solidFill>
            <a:prstDash val="solid"/>
            <a:round/>
            <a:headEnd type="none" w="med" len="med"/>
            <a:tailEnd type="triangle" w="med" len="med"/>
          </a:ln>
        </p:spPr>
      </p:cxnSp>
      <p:sp>
        <p:nvSpPr>
          <p:cNvPr id="216" name="Google Shape;216;p26"/>
          <p:cNvSpPr txBox="1"/>
          <p:nvPr/>
        </p:nvSpPr>
        <p:spPr>
          <a:xfrm>
            <a:off x="10181567" y="3882500"/>
            <a:ext cx="1541200" cy="1296000"/>
          </a:xfrm>
          <a:prstGeom prst="rect">
            <a:avLst/>
          </a:prstGeom>
          <a:solidFill>
            <a:srgbClr val="F3F3F3"/>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defTabSz="1219170">
              <a:buClr>
                <a:srgbClr val="000000"/>
              </a:buClr>
            </a:pPr>
            <a:r>
              <a:rPr lang="en" sz="1467" kern="0">
                <a:solidFill>
                  <a:srgbClr val="000000"/>
                </a:solidFill>
                <a:latin typeface="Arial"/>
                <a:cs typeface="Arial"/>
                <a:sym typeface="Arial"/>
              </a:rPr>
              <a:t>Peak CAPE magnitudes underdone in warm sector for both versions</a:t>
            </a:r>
            <a:endParaRPr sz="1467" kern="0">
              <a:solidFill>
                <a:srgbClr val="000000"/>
              </a:solidFill>
              <a:latin typeface="Arial"/>
              <a:cs typeface="Arial"/>
              <a:sym typeface="Arial"/>
            </a:endParaRPr>
          </a:p>
        </p:txBody>
      </p:sp>
      <p:cxnSp>
        <p:nvCxnSpPr>
          <p:cNvPr id="217" name="Google Shape;217;p26"/>
          <p:cNvCxnSpPr/>
          <p:nvPr/>
        </p:nvCxnSpPr>
        <p:spPr>
          <a:xfrm flipH="1">
            <a:off x="9939000" y="4489667"/>
            <a:ext cx="255200" cy="782800"/>
          </a:xfrm>
          <a:prstGeom prst="straightConnector1">
            <a:avLst/>
          </a:prstGeom>
          <a:noFill/>
          <a:ln w="9525" cap="flat" cmpd="sng">
            <a:solidFill>
              <a:srgbClr val="000000"/>
            </a:solidFill>
            <a:prstDash val="solid"/>
            <a:round/>
            <a:headEnd type="none" w="med" len="med"/>
            <a:tailEnd type="triangle" w="med" len="med"/>
          </a:ln>
        </p:spPr>
      </p:cxnSp>
      <p:sp>
        <p:nvSpPr>
          <p:cNvPr id="22" name="Google Shape;200;p26">
            <a:extLst>
              <a:ext uri="{FF2B5EF4-FFF2-40B4-BE49-F238E27FC236}">
                <a16:creationId xmlns:a16="http://schemas.microsoft.com/office/drawing/2014/main" id="{1A4DC863-F348-7A4D-8754-E5E99C56B59D}"/>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30</a:t>
            </a:fld>
            <a:endParaRPr sz="1200" kern="0" dirty="0">
              <a:solidFill>
                <a:srgbClr val="595959"/>
              </a:solidFill>
              <a:latin typeface="Calibri" panose="020F0502020204030204" pitchFamily="34" charset="0"/>
              <a:cs typeface="Calibri" panose="020F0502020204030204" pitchFamily="34" charset="0"/>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2054" y="2143714"/>
            <a:ext cx="184730" cy="769441"/>
          </a:xfrm>
          <a:prstGeom prst="rect">
            <a:avLst/>
          </a:prstGeom>
          <a:noFill/>
        </p:spPr>
        <p:txBody>
          <a:bodyPr wrap="none" rtlCol="0">
            <a:spAutoFit/>
          </a:bodyPr>
          <a:lstStyle/>
          <a:p>
            <a:pPr algn="ctr" defTabSz="609585"/>
            <a:endParaRPr lang="en-US" sz="4400" b="1" dirty="0">
              <a:solidFill>
                <a:srgbClr val="FF0000"/>
              </a:solidFill>
              <a:latin typeface="Arial"/>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algn="ctr" defTabSz="609585"/>
            <a:r>
              <a:rPr lang="en-US" sz="3467" b="1" dirty="0">
                <a:solidFill>
                  <a:prstClr val="white"/>
                </a:solidFill>
                <a:latin typeface="Arial"/>
                <a:cs typeface="Arial"/>
              </a:rPr>
              <a:t>National Hurricane Center (NHC)</a:t>
            </a:r>
          </a:p>
        </p:txBody>
      </p:sp>
      <p:sp>
        <p:nvSpPr>
          <p:cNvPr id="13" name="TextBox 12">
            <a:extLst>
              <a:ext uri="{FF2B5EF4-FFF2-40B4-BE49-F238E27FC236}">
                <a16:creationId xmlns:a16="http://schemas.microsoft.com/office/drawing/2014/main" id="{10B33662-990D-C046-8B2D-5CDF73F58077}"/>
              </a:ext>
            </a:extLst>
          </p:cNvPr>
          <p:cNvSpPr txBox="1"/>
          <p:nvPr/>
        </p:nvSpPr>
        <p:spPr>
          <a:xfrm>
            <a:off x="120332" y="1406594"/>
            <a:ext cx="11737052" cy="830997"/>
          </a:xfrm>
          <a:prstGeom prst="rect">
            <a:avLst/>
          </a:prstGeom>
          <a:noFill/>
        </p:spPr>
        <p:txBody>
          <a:bodyPr wrap="square" rtlCol="0">
            <a:spAutoFit/>
          </a:bodyPr>
          <a:lstStyle/>
          <a:p>
            <a:pPr marL="609585" indent="-487668" defTabSz="609585">
              <a:buFont typeface="Arial"/>
              <a:buChar char="•"/>
            </a:pPr>
            <a:endParaRPr lang="en-US" sz="2400" dirty="0">
              <a:solidFill>
                <a:prstClr val="black"/>
              </a:solidFill>
              <a:latin typeface="Arial"/>
              <a:cs typeface="Arial"/>
            </a:endParaRPr>
          </a:p>
          <a:p>
            <a:pPr marL="609585" indent="-487668" defTabSz="609585">
              <a:buFont typeface="Arial"/>
              <a:buChar char="•"/>
            </a:pPr>
            <a:endParaRPr lang="en-US" sz="2400" dirty="0">
              <a:solidFill>
                <a:prstClr val="black"/>
              </a:solidFill>
              <a:latin typeface="Arial"/>
              <a:cs typeface="Arial"/>
            </a:endParaRPr>
          </a:p>
        </p:txBody>
      </p:sp>
      <p:sp>
        <p:nvSpPr>
          <p:cNvPr id="14" name="TextBox 13">
            <a:extLst>
              <a:ext uri="{FF2B5EF4-FFF2-40B4-BE49-F238E27FC236}">
                <a16:creationId xmlns:a16="http://schemas.microsoft.com/office/drawing/2014/main" id="{8DC68C50-22AC-8A40-B12D-66E3B3CA2FBF}"/>
              </a:ext>
            </a:extLst>
          </p:cNvPr>
          <p:cNvSpPr txBox="1"/>
          <p:nvPr/>
        </p:nvSpPr>
        <p:spPr>
          <a:xfrm>
            <a:off x="0" y="1296271"/>
            <a:ext cx="12192000" cy="5324535"/>
          </a:xfrm>
          <a:prstGeom prst="rect">
            <a:avLst/>
          </a:prstGeom>
          <a:noFill/>
        </p:spPr>
        <p:txBody>
          <a:bodyPr wrap="square" rtlCol="0">
            <a:spAutoFit/>
          </a:bodyPr>
          <a:lstStyle/>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GFSv16 overall performs similarly to the operational GFSv15.</a:t>
            </a: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lvl="0" indent="-487668" defTabSz="609585">
              <a:buFont typeface="Arial"/>
              <a:buChar char="•"/>
              <a:defRPr/>
            </a:pPr>
            <a:r>
              <a:rPr lang="en-US" sz="2000" dirty="0">
                <a:solidFill>
                  <a:prstClr val="black"/>
                </a:solidFill>
                <a:latin typeface="Arial"/>
                <a:cs typeface="Arial"/>
              </a:rPr>
              <a:t>Synoptic scale performance in medium range appears improved in GFSv16, but GFSv15 is similar or slightly better in the short range.</a:t>
            </a: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lang="en-US" sz="2000" dirty="0">
                <a:solidFill>
                  <a:prstClr val="black"/>
                </a:solidFill>
                <a:latin typeface="Arial"/>
                <a:cs typeface="Arial"/>
              </a:rPr>
              <a:t>Improvements to GFSv16 TC intensity forecasts and increased lead time for genesis events.</a:t>
            </a: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121917" lvl="0" defTabSz="609585">
              <a:defRPr/>
            </a:pPr>
            <a:endParaRPr lang="en-US" sz="2000" dirty="0">
              <a:solidFill>
                <a:prstClr val="black"/>
              </a:solidFill>
              <a:latin typeface="Arial"/>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lang="en-US" sz="2000" dirty="0">
                <a:solidFill>
                  <a:prstClr val="black"/>
                </a:solidFill>
                <a:latin typeface="Arial"/>
                <a:cs typeface="Arial"/>
              </a:rPr>
              <a:t>Increased number of false alarms for genesis events and frequent overestimation in intensity.</a:t>
            </a: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endParaRPr lang="en-US" sz="2000" dirty="0">
              <a:solidFill>
                <a:prstClr val="black"/>
              </a:solidFill>
              <a:latin typeface="Arial"/>
              <a:cs typeface="Arial"/>
            </a:endParaRPr>
          </a:p>
          <a:p>
            <a:pPr marL="609585" lvl="0" indent="-487668" defTabSz="609585">
              <a:buFont typeface="Arial"/>
              <a:buChar char="•"/>
              <a:defRPr/>
            </a:pPr>
            <a:r>
              <a:rPr lang="en-US" sz="2000" dirty="0">
                <a:solidFill>
                  <a:prstClr val="black"/>
                </a:solidFill>
                <a:latin typeface="Arial"/>
                <a:cs typeface="Arial"/>
              </a:rPr>
              <a:t>Increase in right-of-track and along-track bias in GFSv16.</a:t>
            </a:r>
          </a:p>
          <a:p>
            <a:pPr marL="609585" lvl="0" indent="-487668" defTabSz="609585">
              <a:buFont typeface="Arial"/>
              <a:buChar char="•"/>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lvl="0" indent="-487668" defTabSz="609585">
              <a:buFont typeface="Arial"/>
              <a:buChar char="•"/>
              <a:defRPr/>
            </a:pPr>
            <a:r>
              <a:rPr lang="en-US" sz="2000" dirty="0">
                <a:solidFill>
                  <a:prstClr val="black"/>
                </a:solidFill>
                <a:latin typeface="Arial"/>
                <a:cs typeface="Arial"/>
              </a:rPr>
              <a:t>Track consensus (TVCN) for NATL degraded by 1-2% through forecast day 3 but improved 2-3% after day 4. Track consensus unchanged for East Pacific.</a:t>
            </a:r>
          </a:p>
          <a:p>
            <a:pPr marL="609585" lvl="0" indent="-487668" defTabSz="609585">
              <a:buFont typeface="Arial"/>
              <a:buChar char="•"/>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lvl="0" indent="-487668" defTabSz="609585">
              <a:buFont typeface="Arial"/>
              <a:buChar char="•"/>
              <a:defRPr/>
            </a:pPr>
            <a:r>
              <a:rPr lang="en-US" sz="2000" dirty="0">
                <a:solidFill>
                  <a:prstClr val="black"/>
                </a:solidFill>
                <a:latin typeface="Arial"/>
                <a:cs typeface="Arial"/>
              </a:rPr>
              <a:t>Overall, GFSv16 improvements approximately balanced by degradations.</a:t>
            </a: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lvl="0" indent="-487668" defTabSz="609585">
              <a:buFont typeface="Arial"/>
              <a:buChar char="•"/>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effectLst/>
                <a:uLnTx/>
                <a:uFillTx/>
                <a:latin typeface="Arial"/>
                <a:ea typeface="+mn-ea"/>
                <a:cs typeface="Arial"/>
              </a:rPr>
              <a:t>Neutral regarding the proposed implementation of GFSv16.</a:t>
            </a:r>
          </a:p>
        </p:txBody>
      </p:sp>
      <p:sp>
        <p:nvSpPr>
          <p:cNvPr id="17" name="Google Shape;200;p26">
            <a:extLst>
              <a:ext uri="{FF2B5EF4-FFF2-40B4-BE49-F238E27FC236}">
                <a16:creationId xmlns:a16="http://schemas.microsoft.com/office/drawing/2014/main" id="{E643BE96-B18E-A040-8026-9F1B8E407DC4}"/>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31</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957911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2054" y="2143714"/>
            <a:ext cx="184730" cy="769441"/>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0000"/>
              </a:solidFill>
              <a:effectLst/>
              <a:uLnTx/>
              <a:uFillTx/>
              <a:latin typeface="Arial"/>
              <a:ea typeface="+mn-ea"/>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467F"/>
                </a:solidFill>
                <a:effectLst/>
                <a:uLnTx/>
                <a:uFillTx/>
                <a:latin typeface="Avenir Book"/>
                <a:ea typeface="+mn-ea"/>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467" b="1" i="0" u="none" strike="noStrike" kern="1200" cap="none" spc="0" normalizeH="0" baseline="0" noProof="0" dirty="0">
                <a:ln>
                  <a:noFill/>
                </a:ln>
                <a:solidFill>
                  <a:prstClr val="white"/>
                </a:solidFill>
                <a:effectLst/>
                <a:uLnTx/>
                <a:uFillTx/>
                <a:latin typeface="Arial"/>
                <a:ea typeface="+mn-ea"/>
                <a:cs typeface="Arial"/>
              </a:rPr>
              <a:t>Aviation Weather Center (AWC)</a:t>
            </a:r>
          </a:p>
        </p:txBody>
      </p:sp>
      <p:sp>
        <p:nvSpPr>
          <p:cNvPr id="17" name="TextBox 16"/>
          <p:cNvSpPr txBox="1"/>
          <p:nvPr/>
        </p:nvSpPr>
        <p:spPr>
          <a:xfrm>
            <a:off x="0" y="1296271"/>
            <a:ext cx="12208844" cy="4708981"/>
          </a:xfrm>
          <a:prstGeom prst="rect">
            <a:avLst/>
          </a:prstGeom>
          <a:noFill/>
        </p:spPr>
        <p:txBody>
          <a:bodyPr wrap="square" rtlCol="0">
            <a:spAutoFit/>
          </a:bodyPr>
          <a:lstStyle/>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GFSv16 is an overall improvement over the operational GFSv15.</a:t>
            </a:r>
          </a:p>
          <a:p>
            <a:pPr marL="502907" marR="0" lvl="0" indent="-380990"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Mitigation of the progressive bias seen in GFSv15.</a:t>
            </a: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GFSv16 has better ability to capture cold-air damming events east of Rockies and Appalachians.</a:t>
            </a: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Better jet stream forecasts (speed, location, vertical/horizontal shear) helping to improve AWC’s turbulence forecast.</a:t>
            </a: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Slightly better PBL with respect to low-level cold air, which is very important for icing and low-level turbulence diagnosis and forecasts.</a:t>
            </a: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prstClr val="black"/>
                </a:solidFill>
                <a:effectLst/>
                <a:uLnTx/>
                <a:uFillTx/>
                <a:latin typeface="Arial"/>
                <a:ea typeface="+mn-ea"/>
                <a:cs typeface="Arial"/>
              </a:rPr>
              <a:t>Improvement in low-level temperature forecasts in GFSv16.</a:t>
            </a: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endParaRPr kumimoji="0" lang="en-US" sz="2000" b="0" i="0" u="none" strike="noStrike" kern="1200" cap="none" spc="0" normalizeH="0" baseline="0" noProof="0" dirty="0">
              <a:ln>
                <a:noFill/>
              </a:ln>
              <a:solidFill>
                <a:prstClr val="black"/>
              </a:solidFill>
              <a:effectLst/>
              <a:uLnTx/>
              <a:uFillTx/>
              <a:latin typeface="Arial"/>
              <a:ea typeface="+mn-ea"/>
              <a:cs typeface="Arial"/>
            </a:endParaRPr>
          </a:p>
          <a:p>
            <a:pPr marL="609585" marR="0" lvl="0" indent="-487668" algn="l" defTabSz="609585" rtl="0" eaLnBrk="1" fontAlgn="auto" latinLnBrk="0" hangingPunct="1">
              <a:lnSpc>
                <a:spcPct val="100000"/>
              </a:lnSpc>
              <a:spcBef>
                <a:spcPts val="0"/>
              </a:spcBef>
              <a:spcAft>
                <a:spcPts val="0"/>
              </a:spcAft>
              <a:buClrTx/>
              <a:buSzTx/>
              <a:buFont typeface="Arial"/>
              <a:buChar char="•"/>
              <a:tabLst/>
              <a:defRPr/>
            </a:pPr>
            <a:r>
              <a:rPr kumimoji="0" lang="en-US" sz="2000" b="1" i="0" u="none" strike="noStrike" kern="1200" cap="none" spc="0" normalizeH="0" baseline="0" noProof="0" dirty="0">
                <a:ln>
                  <a:noFill/>
                </a:ln>
                <a:solidFill>
                  <a:srgbClr val="008000"/>
                </a:solidFill>
                <a:effectLst/>
                <a:uLnTx/>
                <a:uFillTx/>
                <a:latin typeface="Arial"/>
                <a:ea typeface="+mn-ea"/>
                <a:cs typeface="Arial"/>
              </a:rPr>
              <a:t>Supports the implementation of GFSv16.</a:t>
            </a:r>
          </a:p>
        </p:txBody>
      </p:sp>
      <p:sp>
        <p:nvSpPr>
          <p:cNvPr id="13" name="Google Shape;200;p26">
            <a:extLst>
              <a:ext uri="{FF2B5EF4-FFF2-40B4-BE49-F238E27FC236}">
                <a16:creationId xmlns:a16="http://schemas.microsoft.com/office/drawing/2014/main" id="{40201024-84A6-9346-9185-207AB41868A3}"/>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32</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12992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2054" y="2143714"/>
            <a:ext cx="184730" cy="769441"/>
          </a:xfrm>
          <a:prstGeom prst="rect">
            <a:avLst/>
          </a:prstGeom>
          <a:noFill/>
        </p:spPr>
        <p:txBody>
          <a:bodyPr wrap="none" rtlCol="0">
            <a:spAutoFit/>
          </a:bodyPr>
          <a:lstStyle/>
          <a:p>
            <a:pPr algn="ctr" defTabSz="609585"/>
            <a:endParaRPr lang="en-US" sz="4400" b="1" dirty="0">
              <a:solidFill>
                <a:srgbClr val="FF0000"/>
              </a:solidFill>
              <a:latin typeface="Arial"/>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algn="ctr" defTabSz="609585"/>
            <a:r>
              <a:rPr lang="en-US" sz="3467" b="1" dirty="0">
                <a:solidFill>
                  <a:prstClr val="white"/>
                </a:solidFill>
                <a:latin typeface="Arial"/>
                <a:cs typeface="Arial"/>
              </a:rPr>
              <a:t>Climate Prediction Center (CPC)</a:t>
            </a:r>
          </a:p>
        </p:txBody>
      </p:sp>
      <p:sp>
        <p:nvSpPr>
          <p:cNvPr id="13" name="TextBox 12">
            <a:extLst>
              <a:ext uri="{FF2B5EF4-FFF2-40B4-BE49-F238E27FC236}">
                <a16:creationId xmlns:a16="http://schemas.microsoft.com/office/drawing/2014/main" id="{719EA8EE-2325-074E-BE91-49EB7E522D65}"/>
              </a:ext>
            </a:extLst>
          </p:cNvPr>
          <p:cNvSpPr txBox="1"/>
          <p:nvPr/>
        </p:nvSpPr>
        <p:spPr>
          <a:xfrm>
            <a:off x="0" y="1293860"/>
            <a:ext cx="12192000" cy="5755422"/>
          </a:xfrm>
          <a:prstGeom prst="rect">
            <a:avLst/>
          </a:prstGeom>
          <a:noFill/>
        </p:spPr>
        <p:txBody>
          <a:bodyPr wrap="square" rtlCol="0">
            <a:spAutoFit/>
          </a:bodyPr>
          <a:lstStyle/>
          <a:p>
            <a:pPr marL="609585" indent="-487668" defTabSz="609585">
              <a:buFont typeface="Arial"/>
              <a:buChar char="•"/>
            </a:pPr>
            <a:r>
              <a:rPr lang="en-US" sz="2000" dirty="0">
                <a:solidFill>
                  <a:prstClr val="black"/>
                </a:solidFill>
                <a:latin typeface="Arial"/>
                <a:cs typeface="Arial"/>
              </a:rPr>
              <a:t>GFSv16 is an overall improvement over the operational GFSv15.</a:t>
            </a:r>
          </a:p>
          <a:p>
            <a:pPr marL="609585" indent="-487668" defTabSz="609585">
              <a:buFont typeface="Arial"/>
              <a:buChar char="•"/>
            </a:pPr>
            <a:endParaRPr lang="en-US" sz="2000" dirty="0">
              <a:solidFill>
                <a:prstClr val="black"/>
              </a:solidFill>
              <a:latin typeface="Arial"/>
              <a:cs typeface="Arial"/>
            </a:endParaRPr>
          </a:p>
          <a:p>
            <a:pPr marL="609585" indent="-487668" defTabSz="609585">
              <a:buFont typeface="Arial"/>
              <a:buChar char="•"/>
            </a:pPr>
            <a:r>
              <a:rPr lang="en-US" sz="2000" dirty="0">
                <a:solidFill>
                  <a:prstClr val="black"/>
                </a:solidFill>
                <a:latin typeface="Arial"/>
                <a:cs typeface="Arial"/>
              </a:rPr>
              <a:t>Slightly improved Anomaly Correlation Skill for 500-hPa heights for Days 6-10 and Days 8-14 averaged.</a:t>
            </a:r>
          </a:p>
          <a:p>
            <a:pPr marL="609585" indent="-487668" defTabSz="609585">
              <a:buFont typeface="Arial"/>
              <a:buChar char="•"/>
            </a:pPr>
            <a:endParaRPr lang="en-US" sz="2000" dirty="0">
              <a:solidFill>
                <a:prstClr val="black"/>
              </a:solidFill>
              <a:latin typeface="Arial"/>
              <a:cs typeface="Arial"/>
            </a:endParaRPr>
          </a:p>
          <a:p>
            <a:pPr marL="609585" indent="-487668" defTabSz="609585">
              <a:buFont typeface="Arial"/>
              <a:buChar char="•"/>
            </a:pPr>
            <a:r>
              <a:rPr lang="en-US" sz="2000" dirty="0">
                <a:solidFill>
                  <a:prstClr val="black"/>
                </a:solidFill>
                <a:latin typeface="Arial"/>
                <a:cs typeface="Arial"/>
              </a:rPr>
              <a:t>GFSv16 has temperatures closely matching MERRA-2 but warming with lead time in winter.</a:t>
            </a:r>
          </a:p>
          <a:p>
            <a:pPr marL="609585" indent="-487668" defTabSz="609585">
              <a:buFont typeface="Arial"/>
              <a:buChar char="•"/>
            </a:pPr>
            <a:endParaRPr lang="en-US" sz="2000" dirty="0">
              <a:solidFill>
                <a:prstClr val="black"/>
              </a:solidFill>
              <a:latin typeface="Arial"/>
              <a:cs typeface="Arial"/>
            </a:endParaRPr>
          </a:p>
          <a:p>
            <a:pPr marL="609585" indent="-487668" defTabSz="609585">
              <a:buFont typeface="Arial"/>
              <a:buChar char="•"/>
            </a:pPr>
            <a:r>
              <a:rPr lang="en-US" sz="2000" dirty="0">
                <a:solidFill>
                  <a:prstClr val="black"/>
                </a:solidFill>
                <a:latin typeface="Arial"/>
                <a:cs typeface="Arial"/>
              </a:rPr>
              <a:t>GFSv16 zonal winds decrease with lead time in winter while summer zonal winds increase with lead time.</a:t>
            </a:r>
          </a:p>
          <a:p>
            <a:pPr marL="609585" indent="-487668" defTabSz="609585">
              <a:buFont typeface="Arial"/>
              <a:buChar char="•"/>
            </a:pPr>
            <a:endParaRPr lang="en-US" sz="2000" dirty="0">
              <a:solidFill>
                <a:prstClr val="black"/>
              </a:solidFill>
              <a:latin typeface="Arial"/>
              <a:cs typeface="Arial"/>
            </a:endParaRPr>
          </a:p>
          <a:p>
            <a:pPr marL="609585" indent="-487668" defTabSz="609585">
              <a:buFont typeface="Arial"/>
              <a:buChar char="•"/>
            </a:pPr>
            <a:r>
              <a:rPr lang="en-US" sz="2000" dirty="0">
                <a:solidFill>
                  <a:prstClr val="black"/>
                </a:solidFill>
                <a:latin typeface="Arial"/>
                <a:cs typeface="Arial"/>
              </a:rPr>
              <a:t>Forecast ozone in tropics is better (smaller errors), but ozone in polar night (cool season) has large errors that grow with time.</a:t>
            </a:r>
          </a:p>
          <a:p>
            <a:pPr marL="609585" indent="-487668" defTabSz="609585">
              <a:buFont typeface="Arial"/>
              <a:buChar char="•"/>
            </a:pPr>
            <a:endParaRPr lang="en-US" sz="2000" dirty="0">
              <a:solidFill>
                <a:prstClr val="black"/>
              </a:solidFill>
              <a:latin typeface="Arial"/>
              <a:cs typeface="Arial"/>
            </a:endParaRPr>
          </a:p>
          <a:p>
            <a:pPr marL="609585" indent="-487668" defTabSz="609585">
              <a:buFont typeface="Arial"/>
              <a:buChar char="•"/>
            </a:pPr>
            <a:r>
              <a:rPr lang="en-US" sz="2000" dirty="0">
                <a:solidFill>
                  <a:prstClr val="black"/>
                </a:solidFill>
                <a:latin typeface="Arial"/>
                <a:cs typeface="Arial"/>
              </a:rPr>
              <a:t>Mesosphere looks reasonable.</a:t>
            </a:r>
          </a:p>
          <a:p>
            <a:pPr marL="121917" defTabSz="609585"/>
            <a:endParaRPr lang="en-US" sz="2000" dirty="0">
              <a:solidFill>
                <a:prstClr val="black"/>
              </a:solidFill>
              <a:latin typeface="Arial"/>
              <a:cs typeface="Arial"/>
            </a:endParaRPr>
          </a:p>
          <a:p>
            <a:pPr marL="609585" indent="-487668" defTabSz="609585">
              <a:buFont typeface="Arial"/>
              <a:buChar char="•"/>
            </a:pPr>
            <a:r>
              <a:rPr lang="en-US" sz="2000" b="1" dirty="0">
                <a:solidFill>
                  <a:srgbClr val="008000"/>
                </a:solidFill>
                <a:latin typeface="Arial"/>
                <a:cs typeface="Arial"/>
              </a:rPr>
              <a:t>Supports the implementation of GFSv16.</a:t>
            </a:r>
            <a:endParaRPr lang="en-US" sz="2000" dirty="0">
              <a:solidFill>
                <a:prstClr val="black"/>
              </a:solidFill>
              <a:latin typeface="Arial"/>
              <a:cs typeface="Arial"/>
            </a:endParaRPr>
          </a:p>
          <a:p>
            <a:pPr marL="609585" indent="-487668" defTabSz="609585">
              <a:buFont typeface="Arial"/>
              <a:buChar char="•"/>
            </a:pPr>
            <a:endParaRPr lang="en-US" sz="2400" dirty="0">
              <a:solidFill>
                <a:prstClr val="black"/>
              </a:solidFill>
              <a:latin typeface="Arial"/>
              <a:cs typeface="Arial"/>
            </a:endParaRPr>
          </a:p>
          <a:p>
            <a:pPr marL="609585" indent="-487668" defTabSz="609585">
              <a:buFont typeface="Arial"/>
              <a:buChar char="•"/>
            </a:pPr>
            <a:endParaRPr lang="en-US" sz="2400" dirty="0">
              <a:solidFill>
                <a:prstClr val="black"/>
              </a:solidFill>
              <a:latin typeface="Arial"/>
              <a:cs typeface="Arial"/>
            </a:endParaRPr>
          </a:p>
        </p:txBody>
      </p:sp>
      <p:sp>
        <p:nvSpPr>
          <p:cNvPr id="14" name="Google Shape;200;p26">
            <a:extLst>
              <a:ext uri="{FF2B5EF4-FFF2-40B4-BE49-F238E27FC236}">
                <a16:creationId xmlns:a16="http://schemas.microsoft.com/office/drawing/2014/main" id="{388997B4-A291-1543-8CC7-3390FB0C693B}"/>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33</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80270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278" y="5776"/>
            <a:ext cx="8875059" cy="6858000"/>
          </a:xfrm>
          <a:prstGeom prst="rect">
            <a:avLst/>
          </a:prstGeom>
        </p:spPr>
      </p:pic>
      <p:sp>
        <p:nvSpPr>
          <p:cNvPr id="4" name="TextBox 3">
            <a:extLst>
              <a:ext uri="{FF2B5EF4-FFF2-40B4-BE49-F238E27FC236}">
                <a16:creationId xmlns:a16="http://schemas.microsoft.com/office/drawing/2014/main" id="{BB9C6857-70C4-4DB7-8AEB-4734916A1580}"/>
              </a:ext>
            </a:extLst>
          </p:cNvPr>
          <p:cNvSpPr txBox="1"/>
          <p:nvPr/>
        </p:nvSpPr>
        <p:spPr>
          <a:xfrm>
            <a:off x="9561794" y="1506329"/>
            <a:ext cx="2630206" cy="861768"/>
          </a:xfrm>
          <a:prstGeom prst="rect">
            <a:avLst/>
          </a:prstGeom>
          <a:solidFill>
            <a:srgbClr val="FFFFFF"/>
          </a:solidFill>
        </p:spPr>
        <p:txBody>
          <a:bodyPr wrap="square" lIns="121915" tIns="60957" rIns="121915" bIns="60957" rtlCol="0">
            <a:spAutoFit/>
          </a:bodyPr>
          <a:lstStyle/>
          <a:p>
            <a:pPr algn="ctr" defTabSz="609539"/>
            <a:r>
              <a:rPr lang="en-US" sz="2400" b="1" dirty="0">
                <a:solidFill>
                  <a:prstClr val="black"/>
                </a:solidFill>
                <a:latin typeface="Arial"/>
                <a:cs typeface="Arial"/>
              </a:rPr>
              <a:t>GFSv15 = .439</a:t>
            </a:r>
          </a:p>
          <a:p>
            <a:pPr algn="ctr" defTabSz="609539"/>
            <a:r>
              <a:rPr lang="en-US" sz="2400" b="1" dirty="0">
                <a:solidFill>
                  <a:srgbClr val="FF0000"/>
                </a:solidFill>
                <a:latin typeface="Arial"/>
                <a:cs typeface="Arial"/>
              </a:rPr>
              <a:t>GFSv16 = .463 </a:t>
            </a:r>
          </a:p>
        </p:txBody>
      </p:sp>
      <p:sp>
        <p:nvSpPr>
          <p:cNvPr id="6" name="TextBox 5">
            <a:extLst>
              <a:ext uri="{FF2B5EF4-FFF2-40B4-BE49-F238E27FC236}">
                <a16:creationId xmlns:a16="http://schemas.microsoft.com/office/drawing/2014/main" id="{6088EA18-E2F8-425B-AC83-3CD788DBCF68}"/>
              </a:ext>
            </a:extLst>
          </p:cNvPr>
          <p:cNvSpPr txBox="1"/>
          <p:nvPr/>
        </p:nvSpPr>
        <p:spPr>
          <a:xfrm>
            <a:off x="9561794" y="4396596"/>
            <a:ext cx="2630206" cy="861768"/>
          </a:xfrm>
          <a:prstGeom prst="rect">
            <a:avLst/>
          </a:prstGeom>
          <a:solidFill>
            <a:srgbClr val="FFFFFF"/>
          </a:solidFill>
        </p:spPr>
        <p:txBody>
          <a:bodyPr wrap="square" lIns="121915" tIns="60957" rIns="121915" bIns="60957" rtlCol="0">
            <a:spAutoFit/>
          </a:bodyPr>
          <a:lstStyle/>
          <a:p>
            <a:pPr algn="ctr" defTabSz="609539"/>
            <a:r>
              <a:rPr lang="en-US" sz="2400" b="1" dirty="0">
                <a:solidFill>
                  <a:prstClr val="black"/>
                </a:solidFill>
                <a:latin typeface="Arial"/>
                <a:cs typeface="Arial"/>
              </a:rPr>
              <a:t>GFSv15 = .422</a:t>
            </a:r>
          </a:p>
          <a:p>
            <a:pPr algn="ctr" defTabSz="609539"/>
            <a:r>
              <a:rPr lang="en-US" sz="2400" b="1" dirty="0">
                <a:solidFill>
                  <a:srgbClr val="FF0000"/>
                </a:solidFill>
                <a:latin typeface="Arial"/>
                <a:cs typeface="Arial"/>
              </a:rPr>
              <a:t>GFSv16 = .452 </a:t>
            </a:r>
          </a:p>
        </p:txBody>
      </p:sp>
      <p:sp>
        <p:nvSpPr>
          <p:cNvPr id="5" name="Rectangle 4">
            <a:extLst>
              <a:ext uri="{FF2B5EF4-FFF2-40B4-BE49-F238E27FC236}">
                <a16:creationId xmlns:a16="http://schemas.microsoft.com/office/drawing/2014/main" id="{5A8B5CF0-D61C-0546-A320-73B6B8AF984F}"/>
              </a:ext>
            </a:extLst>
          </p:cNvPr>
          <p:cNvSpPr/>
          <p:nvPr/>
        </p:nvSpPr>
        <p:spPr>
          <a:xfrm>
            <a:off x="1060278" y="286161"/>
            <a:ext cx="10258047" cy="400110"/>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Anomaly Correlation Skill (ACS) for 500 mb height Week 2 (day 08-14 average) forecasts</a:t>
            </a:r>
          </a:p>
        </p:txBody>
      </p:sp>
      <p:sp>
        <p:nvSpPr>
          <p:cNvPr id="3" name="Rectangle 2">
            <a:extLst>
              <a:ext uri="{FF2B5EF4-FFF2-40B4-BE49-F238E27FC236}">
                <a16:creationId xmlns:a16="http://schemas.microsoft.com/office/drawing/2014/main" id="{8D05E326-AC87-1C4F-BEA2-1DE7C50EBB90}"/>
              </a:ext>
            </a:extLst>
          </p:cNvPr>
          <p:cNvSpPr/>
          <p:nvPr/>
        </p:nvSpPr>
        <p:spPr>
          <a:xfrm>
            <a:off x="256675" y="3249123"/>
            <a:ext cx="3712298" cy="369332"/>
          </a:xfrm>
          <a:prstGeom prst="rect">
            <a:avLst/>
          </a:prstGeom>
          <a:solidFill>
            <a:srgbClr val="FFFF00"/>
          </a:solidFill>
          <a:ln>
            <a:solidFill>
              <a:schemeClr val="tx1"/>
            </a:solidFill>
          </a:ln>
        </p:spPr>
        <p:txBody>
          <a:bodyPr wrap="none">
            <a:spAutoFit/>
          </a:bodyPr>
          <a:lstStyle/>
          <a:p>
            <a:r>
              <a:rPr lang="en-US" i="1" dirty="0"/>
              <a:t>Plots courtesy of </a:t>
            </a:r>
            <a:r>
              <a:rPr lang="en-US" i="1" dirty="0" err="1"/>
              <a:t>Mingyue</a:t>
            </a:r>
            <a:r>
              <a:rPr lang="en-US" i="1" dirty="0"/>
              <a:t> Chen (CPC)</a:t>
            </a:r>
          </a:p>
        </p:txBody>
      </p:sp>
      <p:sp>
        <p:nvSpPr>
          <p:cNvPr id="8" name="Google Shape;200;p26">
            <a:extLst>
              <a:ext uri="{FF2B5EF4-FFF2-40B4-BE49-F238E27FC236}">
                <a16:creationId xmlns:a16="http://schemas.microsoft.com/office/drawing/2014/main" id="{45011ADB-DA95-2D44-A9DB-B7E93E568C5E}"/>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34</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997639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446147" y="365760"/>
            <a:ext cx="8223250" cy="3048000"/>
            <a:chOff x="457200" y="381000"/>
            <a:chExt cx="8223250" cy="304800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139"/>
            <a:stretch/>
          </p:blipFill>
          <p:spPr>
            <a:xfrm>
              <a:off x="4572000" y="381000"/>
              <a:ext cx="4108450" cy="30480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10000"/>
            <a:stretch/>
          </p:blipFill>
          <p:spPr>
            <a:xfrm>
              <a:off x="457200" y="381000"/>
              <a:ext cx="4114800" cy="3048000"/>
            </a:xfrm>
            <a:prstGeom prst="rect">
              <a:avLst/>
            </a:prstGeom>
          </p:spPr>
        </p:pic>
      </p:grpSp>
      <p:grpSp>
        <p:nvGrpSpPr>
          <p:cNvPr id="10" name="Group 9"/>
          <p:cNvGrpSpPr/>
          <p:nvPr/>
        </p:nvGrpSpPr>
        <p:grpSpPr>
          <a:xfrm>
            <a:off x="2446147" y="3657600"/>
            <a:ext cx="8230210" cy="3048000"/>
            <a:chOff x="462940" y="3648093"/>
            <a:chExt cx="8230210" cy="304800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861"/>
            <a:stretch/>
          </p:blipFill>
          <p:spPr>
            <a:xfrm>
              <a:off x="4572000" y="3648093"/>
              <a:ext cx="4121150" cy="304800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10125"/>
            <a:stretch/>
          </p:blipFill>
          <p:spPr>
            <a:xfrm>
              <a:off x="462940" y="3648093"/>
              <a:ext cx="4109060" cy="3048000"/>
            </a:xfrm>
            <a:prstGeom prst="rect">
              <a:avLst/>
            </a:prstGeom>
          </p:spPr>
        </p:pic>
      </p:grpSp>
      <p:sp>
        <p:nvSpPr>
          <p:cNvPr id="4" name="TextBox 3"/>
          <p:cNvSpPr txBox="1"/>
          <p:nvPr/>
        </p:nvSpPr>
        <p:spPr>
          <a:xfrm>
            <a:off x="5350388" y="36872"/>
            <a:ext cx="2453429"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Total Column Ozone</a:t>
            </a:r>
          </a:p>
        </p:txBody>
      </p:sp>
      <p:sp>
        <p:nvSpPr>
          <p:cNvPr id="5" name="TextBox 4"/>
          <p:cNvSpPr txBox="1"/>
          <p:nvPr/>
        </p:nvSpPr>
        <p:spPr>
          <a:xfrm>
            <a:off x="4196888" y="3328641"/>
            <a:ext cx="4793492" cy="369332"/>
          </a:xfrm>
          <a:prstGeom prst="rect">
            <a:avLst/>
          </a:prstGeom>
          <a:noFill/>
        </p:spPr>
        <p:txBody>
          <a:bodyPr wrap="none" rtlCol="0">
            <a:spAutoFit/>
          </a:bodyPr>
          <a:lstStyle/>
          <a:p>
            <a:r>
              <a:rPr lang="en-US" i="1" dirty="0">
                <a:solidFill>
                  <a:srgbClr val="C00000"/>
                </a:solidFill>
                <a:latin typeface="Times New Roman" panose="02020603050405020304" pitchFamily="18" charset="0"/>
                <a:cs typeface="Times New Roman" panose="02020603050405020304" pitchFamily="18" charset="0"/>
              </a:rPr>
              <a:t>Agreement is good except in polar night latitudes</a:t>
            </a:r>
          </a:p>
        </p:txBody>
      </p:sp>
      <p:sp>
        <p:nvSpPr>
          <p:cNvPr id="8" name="TextBox 7"/>
          <p:cNvSpPr txBox="1"/>
          <p:nvPr/>
        </p:nvSpPr>
        <p:spPr>
          <a:xfrm>
            <a:off x="2446148" y="365760"/>
            <a:ext cx="851515" cy="369332"/>
          </a:xfrm>
          <a:prstGeom prst="rect">
            <a:avLst/>
          </a:prstGeom>
          <a:noFill/>
        </p:spPr>
        <p:txBody>
          <a:bodyPr wrap="none" rtlCol="0">
            <a:spAutoFit/>
          </a:bodyPr>
          <a:lstStyle/>
          <a:p>
            <a:r>
              <a:rPr lang="en-US" b="1" i="1" dirty="0">
                <a:solidFill>
                  <a:srgbClr val="0000FF"/>
                </a:solidFill>
                <a:latin typeface="Times New Roman" panose="02020603050405020304" pitchFamily="18" charset="0"/>
                <a:cs typeface="Times New Roman" panose="02020603050405020304" pitchFamily="18" charset="0"/>
              </a:rPr>
              <a:t>PRFv3</a:t>
            </a:r>
          </a:p>
        </p:txBody>
      </p:sp>
      <p:sp>
        <p:nvSpPr>
          <p:cNvPr id="11" name="TextBox 10"/>
          <p:cNvSpPr txBox="1"/>
          <p:nvPr/>
        </p:nvSpPr>
        <p:spPr>
          <a:xfrm>
            <a:off x="2420131" y="3618198"/>
            <a:ext cx="966931" cy="369332"/>
          </a:xfrm>
          <a:prstGeom prst="rect">
            <a:avLst/>
          </a:prstGeom>
          <a:noFill/>
        </p:spPr>
        <p:txBody>
          <a:bodyPr wrap="none" rtlCol="0">
            <a:spAutoFit/>
          </a:bodyPr>
          <a:lstStyle/>
          <a:p>
            <a:r>
              <a:rPr lang="en-US" b="1" i="1" dirty="0">
                <a:solidFill>
                  <a:srgbClr val="0000FF"/>
                </a:solidFill>
                <a:latin typeface="Times New Roman" panose="02020603050405020304" pitchFamily="18" charset="0"/>
                <a:cs typeface="Times New Roman" panose="02020603050405020304" pitchFamily="18" charset="0"/>
              </a:rPr>
              <a:t>GFSv15</a:t>
            </a:r>
          </a:p>
        </p:txBody>
      </p:sp>
      <p:sp>
        <p:nvSpPr>
          <p:cNvPr id="12" name="Oval 11"/>
          <p:cNvSpPr/>
          <p:nvPr/>
        </p:nvSpPr>
        <p:spPr>
          <a:xfrm>
            <a:off x="7029299" y="5999357"/>
            <a:ext cx="2096429" cy="5241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125943" y="2682615"/>
            <a:ext cx="2096429" cy="5241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709846" y="2694511"/>
            <a:ext cx="1204331" cy="5241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802610" y="5999356"/>
            <a:ext cx="1204331" cy="52410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E7CFB99-C87A-4A49-BF29-4F5B0B5449E7}"/>
              </a:ext>
            </a:extLst>
          </p:cNvPr>
          <p:cNvSpPr/>
          <p:nvPr/>
        </p:nvSpPr>
        <p:spPr>
          <a:xfrm>
            <a:off x="240318" y="939530"/>
            <a:ext cx="1901633" cy="646331"/>
          </a:xfrm>
          <a:prstGeom prst="rect">
            <a:avLst/>
          </a:prstGeom>
          <a:solidFill>
            <a:srgbClr val="FFFF00"/>
          </a:solidFill>
          <a:ln>
            <a:solidFill>
              <a:schemeClr val="tx1"/>
            </a:solidFill>
          </a:ln>
        </p:spPr>
        <p:txBody>
          <a:bodyPr wrap="square">
            <a:spAutoFit/>
          </a:bodyPr>
          <a:lstStyle/>
          <a:p>
            <a:r>
              <a:rPr lang="en-US" i="1" dirty="0"/>
              <a:t>Plots courtesy of Craig Long (CPC)</a:t>
            </a:r>
          </a:p>
        </p:txBody>
      </p:sp>
      <p:sp>
        <p:nvSpPr>
          <p:cNvPr id="18" name="Google Shape;200;p26">
            <a:extLst>
              <a:ext uri="{FF2B5EF4-FFF2-40B4-BE49-F238E27FC236}">
                <a16:creationId xmlns:a16="http://schemas.microsoft.com/office/drawing/2014/main" id="{E3B9630E-301D-FC40-8CDB-3FBA353C1F59}"/>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35</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685800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446146" y="3657600"/>
            <a:ext cx="8222166" cy="3048000"/>
            <a:chOff x="463550" y="3568469"/>
            <a:chExt cx="8222166" cy="304800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023"/>
            <a:stretch/>
          </p:blipFill>
          <p:spPr>
            <a:xfrm>
              <a:off x="4572000" y="3568469"/>
              <a:ext cx="4113716" cy="3048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0139"/>
            <a:stretch/>
          </p:blipFill>
          <p:spPr>
            <a:xfrm>
              <a:off x="463550" y="3568469"/>
              <a:ext cx="4108450" cy="3048000"/>
            </a:xfrm>
            <a:prstGeom prst="rect">
              <a:avLst/>
            </a:prstGeom>
          </p:spPr>
        </p:pic>
      </p:grpSp>
      <p:grpSp>
        <p:nvGrpSpPr>
          <p:cNvPr id="22" name="Group 21"/>
          <p:cNvGrpSpPr/>
          <p:nvPr/>
        </p:nvGrpSpPr>
        <p:grpSpPr>
          <a:xfrm>
            <a:off x="2446146" y="365760"/>
            <a:ext cx="8217210" cy="3048000"/>
            <a:chOff x="463550" y="-106399"/>
            <a:chExt cx="8217210" cy="304800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0132"/>
            <a:stretch/>
          </p:blipFill>
          <p:spPr>
            <a:xfrm>
              <a:off x="4572000" y="-106399"/>
              <a:ext cx="4108760" cy="3048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10139"/>
            <a:stretch/>
          </p:blipFill>
          <p:spPr>
            <a:xfrm>
              <a:off x="463550" y="-106399"/>
              <a:ext cx="4108450" cy="3048000"/>
            </a:xfrm>
            <a:prstGeom prst="rect">
              <a:avLst/>
            </a:prstGeom>
          </p:spPr>
        </p:pic>
      </p:grpSp>
      <p:sp>
        <p:nvSpPr>
          <p:cNvPr id="9" name="TextBox 8"/>
          <p:cNvSpPr txBox="1"/>
          <p:nvPr/>
        </p:nvSpPr>
        <p:spPr>
          <a:xfrm>
            <a:off x="4196887" y="3328641"/>
            <a:ext cx="4722062" cy="369332"/>
          </a:xfrm>
          <a:prstGeom prst="rect">
            <a:avLst/>
          </a:prstGeom>
          <a:noFill/>
        </p:spPr>
        <p:txBody>
          <a:bodyPr wrap="none" rtlCol="0">
            <a:spAutoFit/>
          </a:bodyPr>
          <a:lstStyle/>
          <a:p>
            <a:r>
              <a:rPr lang="en-US" i="1" dirty="0">
                <a:solidFill>
                  <a:srgbClr val="C00000"/>
                </a:solidFill>
                <a:latin typeface="Times New Roman" panose="02020603050405020304" pitchFamily="18" charset="0"/>
                <a:cs typeface="Times New Roman" panose="02020603050405020304" pitchFamily="18" charset="0"/>
              </a:rPr>
              <a:t>PRFv3 ozone forecast errors are small in tropics</a:t>
            </a:r>
          </a:p>
        </p:txBody>
      </p:sp>
      <p:sp>
        <p:nvSpPr>
          <p:cNvPr id="10" name="TextBox 9"/>
          <p:cNvSpPr txBox="1"/>
          <p:nvPr/>
        </p:nvSpPr>
        <p:spPr>
          <a:xfrm>
            <a:off x="5138772" y="-14279"/>
            <a:ext cx="2800960"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PRFv3 Ozone Forecasts</a:t>
            </a:r>
          </a:p>
        </p:txBody>
      </p:sp>
      <p:sp>
        <p:nvSpPr>
          <p:cNvPr id="11" name="TextBox 10"/>
          <p:cNvSpPr txBox="1"/>
          <p:nvPr/>
        </p:nvSpPr>
        <p:spPr>
          <a:xfrm>
            <a:off x="2446147" y="365760"/>
            <a:ext cx="992579" cy="369332"/>
          </a:xfrm>
          <a:prstGeom prst="rect">
            <a:avLst/>
          </a:prstGeom>
          <a:noFill/>
        </p:spPr>
        <p:txBody>
          <a:bodyPr wrap="none" rtlCol="0">
            <a:spAutoFit/>
          </a:bodyPr>
          <a:lstStyle/>
          <a:p>
            <a:r>
              <a:rPr lang="en-US" b="1" i="1" dirty="0">
                <a:solidFill>
                  <a:srgbClr val="0000FF"/>
                </a:solidFill>
                <a:latin typeface="Times New Roman" panose="02020603050405020304" pitchFamily="18" charset="0"/>
                <a:cs typeface="Times New Roman" panose="02020603050405020304" pitchFamily="18" charset="0"/>
              </a:rPr>
              <a:t>f240-f00</a:t>
            </a:r>
          </a:p>
        </p:txBody>
      </p:sp>
      <p:sp>
        <p:nvSpPr>
          <p:cNvPr id="12" name="TextBox 11"/>
          <p:cNvSpPr txBox="1"/>
          <p:nvPr/>
        </p:nvSpPr>
        <p:spPr>
          <a:xfrm>
            <a:off x="2420130" y="3618198"/>
            <a:ext cx="992579" cy="369332"/>
          </a:xfrm>
          <a:prstGeom prst="rect">
            <a:avLst/>
          </a:prstGeom>
          <a:noFill/>
        </p:spPr>
        <p:txBody>
          <a:bodyPr wrap="none" rtlCol="0">
            <a:spAutoFit/>
          </a:bodyPr>
          <a:lstStyle/>
          <a:p>
            <a:r>
              <a:rPr lang="en-US" b="1" i="1" dirty="0">
                <a:solidFill>
                  <a:srgbClr val="0000FF"/>
                </a:solidFill>
                <a:latin typeface="Times New Roman" panose="02020603050405020304" pitchFamily="18" charset="0"/>
                <a:cs typeface="Times New Roman" panose="02020603050405020304" pitchFamily="18" charset="0"/>
              </a:rPr>
              <a:t>f360-f00</a:t>
            </a:r>
          </a:p>
        </p:txBody>
      </p:sp>
      <p:sp>
        <p:nvSpPr>
          <p:cNvPr id="13" name="TextBox 12"/>
          <p:cNvSpPr txBox="1"/>
          <p:nvPr/>
        </p:nvSpPr>
        <p:spPr>
          <a:xfrm>
            <a:off x="8991914" y="1672683"/>
            <a:ext cx="1796133" cy="369332"/>
          </a:xfrm>
          <a:prstGeom prst="rect">
            <a:avLst/>
          </a:prstGeom>
          <a:noFill/>
        </p:spPr>
        <p:txBody>
          <a:bodyPr wrap="none" rtlCol="0">
            <a:spAutoFit/>
          </a:bodyPr>
          <a:lstStyle/>
          <a:p>
            <a:r>
              <a:rPr lang="en-US" i="1" dirty="0">
                <a:solidFill>
                  <a:srgbClr val="FF0000"/>
                </a:solidFill>
                <a:latin typeface="Times New Roman" panose="02020603050405020304" pitchFamily="18" charset="0"/>
                <a:cs typeface="Times New Roman" panose="02020603050405020304" pitchFamily="18" charset="0"/>
              </a:rPr>
              <a:t>Small errors here</a:t>
            </a:r>
          </a:p>
        </p:txBody>
      </p:sp>
      <p:sp>
        <p:nvSpPr>
          <p:cNvPr id="14" name="TextBox 13"/>
          <p:cNvSpPr txBox="1"/>
          <p:nvPr/>
        </p:nvSpPr>
        <p:spPr>
          <a:xfrm>
            <a:off x="9081126" y="2604624"/>
            <a:ext cx="1813189" cy="369332"/>
          </a:xfrm>
          <a:prstGeom prst="rect">
            <a:avLst/>
          </a:prstGeom>
          <a:noFill/>
        </p:spPr>
        <p:txBody>
          <a:bodyPr wrap="none" rtlCol="0">
            <a:spAutoFit/>
          </a:bodyPr>
          <a:lstStyle/>
          <a:p>
            <a:r>
              <a:rPr lang="en-US" i="1" dirty="0">
                <a:solidFill>
                  <a:srgbClr val="FF0000"/>
                </a:solidFill>
                <a:latin typeface="Times New Roman" panose="02020603050405020304" pitchFamily="18" charset="0"/>
                <a:cs typeface="Times New Roman" panose="02020603050405020304" pitchFamily="18" charset="0"/>
              </a:rPr>
              <a:t>Large errors here</a:t>
            </a:r>
          </a:p>
        </p:txBody>
      </p:sp>
      <p:cxnSp>
        <p:nvCxnSpPr>
          <p:cNvPr id="15" name="Straight Arrow Connector 14"/>
          <p:cNvCxnSpPr/>
          <p:nvPr/>
        </p:nvCxnSpPr>
        <p:spPr>
          <a:xfrm flipH="1">
            <a:off x="9003063" y="2042015"/>
            <a:ext cx="4906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9003063" y="2971581"/>
            <a:ext cx="4906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026155" y="4720683"/>
            <a:ext cx="2200089" cy="369332"/>
          </a:xfrm>
          <a:prstGeom prst="rect">
            <a:avLst/>
          </a:prstGeom>
          <a:noFill/>
        </p:spPr>
        <p:txBody>
          <a:bodyPr wrap="none" rtlCol="0">
            <a:spAutoFit/>
          </a:bodyPr>
          <a:lstStyle/>
          <a:p>
            <a:r>
              <a:rPr lang="en-US" i="1" dirty="0">
                <a:solidFill>
                  <a:srgbClr val="FF0000"/>
                </a:solidFill>
                <a:latin typeface="Times New Roman" panose="02020603050405020304" pitchFamily="18" charset="0"/>
                <a:cs typeface="Times New Roman" panose="02020603050405020304" pitchFamily="18" charset="0"/>
              </a:rPr>
              <a:t>Still small errors here</a:t>
            </a:r>
          </a:p>
        </p:txBody>
      </p:sp>
      <p:sp>
        <p:nvSpPr>
          <p:cNvPr id="18" name="TextBox 17"/>
          <p:cNvSpPr txBox="1"/>
          <p:nvPr/>
        </p:nvSpPr>
        <p:spPr>
          <a:xfrm>
            <a:off x="9115367" y="5652624"/>
            <a:ext cx="1902957" cy="369332"/>
          </a:xfrm>
          <a:prstGeom prst="rect">
            <a:avLst/>
          </a:prstGeom>
          <a:noFill/>
        </p:spPr>
        <p:txBody>
          <a:bodyPr wrap="none" rtlCol="0">
            <a:spAutoFit/>
          </a:bodyPr>
          <a:lstStyle/>
          <a:p>
            <a:r>
              <a:rPr lang="en-US" i="1" dirty="0">
                <a:solidFill>
                  <a:srgbClr val="FF0000"/>
                </a:solidFill>
                <a:latin typeface="Times New Roman" panose="02020603050405020304" pitchFamily="18" charset="0"/>
                <a:cs typeface="Times New Roman" panose="02020603050405020304" pitchFamily="18" charset="0"/>
              </a:rPr>
              <a:t>Larger errors here</a:t>
            </a:r>
          </a:p>
        </p:txBody>
      </p:sp>
      <p:cxnSp>
        <p:nvCxnSpPr>
          <p:cNvPr id="19" name="Straight Arrow Connector 18"/>
          <p:cNvCxnSpPr/>
          <p:nvPr/>
        </p:nvCxnSpPr>
        <p:spPr>
          <a:xfrm flipH="1">
            <a:off x="9037304" y="5090015"/>
            <a:ext cx="4906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9037304" y="6019581"/>
            <a:ext cx="4906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323A5CF-EDA8-3041-A48E-364C14CEEDE8}"/>
              </a:ext>
            </a:extLst>
          </p:cNvPr>
          <p:cNvSpPr/>
          <p:nvPr/>
        </p:nvSpPr>
        <p:spPr>
          <a:xfrm>
            <a:off x="240318" y="939530"/>
            <a:ext cx="1901633" cy="646331"/>
          </a:xfrm>
          <a:prstGeom prst="rect">
            <a:avLst/>
          </a:prstGeom>
          <a:solidFill>
            <a:srgbClr val="FFFF00"/>
          </a:solidFill>
          <a:ln>
            <a:solidFill>
              <a:schemeClr val="tx1"/>
            </a:solidFill>
          </a:ln>
        </p:spPr>
        <p:txBody>
          <a:bodyPr wrap="square">
            <a:spAutoFit/>
          </a:bodyPr>
          <a:lstStyle/>
          <a:p>
            <a:r>
              <a:rPr lang="en-US" i="1" dirty="0"/>
              <a:t>Plots courtesy of Craig Long (CPC)</a:t>
            </a:r>
          </a:p>
        </p:txBody>
      </p:sp>
      <p:sp>
        <p:nvSpPr>
          <p:cNvPr id="25" name="Google Shape;200;p26">
            <a:extLst>
              <a:ext uri="{FF2B5EF4-FFF2-40B4-BE49-F238E27FC236}">
                <a16:creationId xmlns:a16="http://schemas.microsoft.com/office/drawing/2014/main" id="{29A59FAF-E56B-7848-B214-8148E13D3C01}"/>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36</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850193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2054" y="2143714"/>
            <a:ext cx="184730" cy="769441"/>
          </a:xfrm>
          <a:prstGeom prst="rect">
            <a:avLst/>
          </a:prstGeom>
          <a:noFill/>
        </p:spPr>
        <p:txBody>
          <a:bodyPr wrap="none" rtlCol="0">
            <a:spAutoFit/>
          </a:bodyPr>
          <a:lstStyle/>
          <a:p>
            <a:pPr algn="ctr" defTabSz="609585"/>
            <a:endParaRPr lang="en-US" sz="4400" b="1" dirty="0">
              <a:solidFill>
                <a:srgbClr val="FF0000"/>
              </a:solidFill>
              <a:latin typeface="Arial"/>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algn="ctr" defTabSz="609585"/>
            <a:r>
              <a:rPr lang="en-US" sz="3467" b="1" dirty="0">
                <a:solidFill>
                  <a:prstClr val="white"/>
                </a:solidFill>
                <a:latin typeface="Arial"/>
                <a:cs typeface="Arial"/>
              </a:rPr>
              <a:t>FirstEnergy Corp</a:t>
            </a:r>
          </a:p>
        </p:txBody>
      </p:sp>
      <p:sp>
        <p:nvSpPr>
          <p:cNvPr id="17" name="TextBox 16"/>
          <p:cNvSpPr txBox="1"/>
          <p:nvPr/>
        </p:nvSpPr>
        <p:spPr>
          <a:xfrm>
            <a:off x="1" y="1286649"/>
            <a:ext cx="12208844" cy="4401205"/>
          </a:xfrm>
          <a:prstGeom prst="rect">
            <a:avLst/>
          </a:prstGeom>
          <a:noFill/>
        </p:spPr>
        <p:txBody>
          <a:bodyPr wrap="square" rtlCol="0">
            <a:spAutoFit/>
          </a:bodyPr>
          <a:lstStyle/>
          <a:p>
            <a:pPr marL="609585" indent="-487668" defTabSz="609585">
              <a:buFont typeface="Arial"/>
              <a:buChar char="•"/>
            </a:pPr>
            <a:r>
              <a:rPr lang="en-US" sz="2000" dirty="0">
                <a:solidFill>
                  <a:prstClr val="black"/>
                </a:solidFill>
                <a:latin typeface="Arial"/>
                <a:cs typeface="Arial"/>
              </a:rPr>
              <a:t>GFSv16 is an overall improvement over the operational GFSv15.</a:t>
            </a:r>
          </a:p>
          <a:p>
            <a:pPr marL="502907" indent="-380990" defTabSz="609585">
              <a:buFont typeface="Arial"/>
              <a:buChar char="•"/>
            </a:pPr>
            <a:endParaRPr lang="en-US" sz="2000" dirty="0">
              <a:solidFill>
                <a:prstClr val="black"/>
              </a:solidFill>
              <a:latin typeface="Arial"/>
              <a:cs typeface="Arial"/>
            </a:endParaRPr>
          </a:p>
          <a:p>
            <a:pPr marL="609585" indent="-487668" defTabSz="609585">
              <a:buFont typeface="Arial"/>
              <a:buChar char="•"/>
            </a:pPr>
            <a:r>
              <a:rPr lang="en-US" sz="2000" dirty="0">
                <a:solidFill>
                  <a:prstClr val="black"/>
                </a:solidFill>
                <a:latin typeface="Arial"/>
                <a:cs typeface="Arial"/>
              </a:rPr>
              <a:t>Some of the fields (such as QPF and locally derived wind gust) exhibited the same amount of continuity (or lack thereof) as the operational version.</a:t>
            </a:r>
          </a:p>
          <a:p>
            <a:pPr marL="609585" indent="-487668" defTabSz="609585">
              <a:buFont typeface="Arial"/>
              <a:buChar char="•"/>
            </a:pPr>
            <a:endParaRPr lang="en-US" sz="2000" dirty="0">
              <a:solidFill>
                <a:prstClr val="black"/>
              </a:solidFill>
              <a:latin typeface="Arial"/>
              <a:cs typeface="Arial"/>
            </a:endParaRPr>
          </a:p>
          <a:p>
            <a:pPr marL="609585" indent="-487668" defTabSz="609585">
              <a:buFont typeface="Arial"/>
              <a:buChar char="•"/>
            </a:pPr>
            <a:r>
              <a:rPr lang="en-US" sz="2000" dirty="0">
                <a:solidFill>
                  <a:prstClr val="black"/>
                </a:solidFill>
                <a:latin typeface="Arial"/>
                <a:cs typeface="Arial"/>
              </a:rPr>
              <a:t>However, others, like the surface pressure fields, were notably more realistic in intensity compared to the operational version.</a:t>
            </a:r>
          </a:p>
          <a:p>
            <a:pPr marL="121917" defTabSz="609585"/>
            <a:r>
              <a:rPr lang="en-US" sz="2000" dirty="0">
                <a:solidFill>
                  <a:prstClr val="black"/>
                </a:solidFill>
                <a:latin typeface="Arial"/>
                <a:cs typeface="Arial"/>
              </a:rPr>
              <a:t> </a:t>
            </a:r>
          </a:p>
          <a:p>
            <a:pPr marL="609585" indent="-487668" defTabSz="609585">
              <a:buFont typeface="Arial"/>
              <a:buChar char="•"/>
            </a:pPr>
            <a:r>
              <a:rPr lang="en-US" sz="2000" dirty="0">
                <a:solidFill>
                  <a:prstClr val="black"/>
                </a:solidFill>
                <a:latin typeface="Arial"/>
                <a:cs typeface="Arial"/>
              </a:rPr>
              <a:t>At many times, the mass fields were extremely similar to each other out through F120 and sometimes to F216. </a:t>
            </a:r>
          </a:p>
          <a:p>
            <a:pPr marL="609585" indent="-487668" defTabSz="609585">
              <a:buFont typeface="Arial"/>
              <a:buChar char="•"/>
            </a:pPr>
            <a:endParaRPr lang="en-US" sz="2000" dirty="0">
              <a:solidFill>
                <a:prstClr val="black"/>
              </a:solidFill>
              <a:latin typeface="Arial"/>
              <a:cs typeface="Arial"/>
            </a:endParaRPr>
          </a:p>
          <a:p>
            <a:pPr marL="609585" indent="-487668" defTabSz="609585">
              <a:buFont typeface="Arial"/>
              <a:buChar char="•"/>
            </a:pPr>
            <a:r>
              <a:rPr lang="en-US" sz="2000" dirty="0">
                <a:solidFill>
                  <a:prstClr val="black"/>
                </a:solidFill>
                <a:latin typeface="Arial"/>
                <a:cs typeface="Arial"/>
              </a:rPr>
              <a:t>View the GFSv16 as a needed progression and foundational component in the continuum of the UFS.</a:t>
            </a:r>
          </a:p>
          <a:p>
            <a:pPr marL="609585" indent="-487668" defTabSz="609585">
              <a:buFont typeface="Arial"/>
              <a:buChar char="•"/>
            </a:pPr>
            <a:endParaRPr lang="en-US" sz="2000" dirty="0">
              <a:solidFill>
                <a:prstClr val="black"/>
              </a:solidFill>
              <a:latin typeface="Arial"/>
              <a:cs typeface="Arial"/>
            </a:endParaRPr>
          </a:p>
          <a:p>
            <a:pPr marL="609585" indent="-487668" defTabSz="609585">
              <a:buFont typeface="Arial"/>
              <a:buChar char="•"/>
            </a:pPr>
            <a:r>
              <a:rPr lang="en-US" sz="2000" b="1" dirty="0">
                <a:solidFill>
                  <a:srgbClr val="008000"/>
                </a:solidFill>
                <a:latin typeface="Arial"/>
                <a:cs typeface="Arial"/>
              </a:rPr>
              <a:t>Supports the implementation of GFSv16.</a:t>
            </a:r>
          </a:p>
        </p:txBody>
      </p:sp>
      <p:sp>
        <p:nvSpPr>
          <p:cNvPr id="13" name="Google Shape;200;p26">
            <a:extLst>
              <a:ext uri="{FF2B5EF4-FFF2-40B4-BE49-F238E27FC236}">
                <a16:creationId xmlns:a16="http://schemas.microsoft.com/office/drawing/2014/main" id="{41A35F05-7A12-0D49-A696-9B3BFE033DBA}"/>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37</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6610972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0331" y="1509210"/>
            <a:ext cx="12547223" cy="2862707"/>
          </a:xfrm>
          <a:prstGeom prst="rect">
            <a:avLst/>
          </a:prstGeom>
          <a:noFill/>
        </p:spPr>
        <p:txBody>
          <a:bodyPr wrap="square" rtlCol="0">
            <a:spAutoFit/>
          </a:bodyPr>
          <a:lstStyle/>
          <a:p>
            <a:pPr marL="609585" indent="-487668" defTabSz="609585">
              <a:buFont typeface="Arial"/>
              <a:buChar char="•"/>
            </a:pPr>
            <a:r>
              <a:rPr lang="en-US" sz="3067" dirty="0">
                <a:solidFill>
                  <a:prstClr val="black"/>
                </a:solidFill>
                <a:latin typeface="Arial"/>
                <a:cs typeface="Arial"/>
              </a:rPr>
              <a:t>Summary of GFSv16 verification statistics</a:t>
            </a:r>
          </a:p>
          <a:p>
            <a:pPr marL="579106" indent="-457189" defTabSz="609585">
              <a:buFont typeface="Arial"/>
              <a:buChar char="•"/>
            </a:pPr>
            <a:endParaRPr lang="en-US" sz="3067" dirty="0">
              <a:solidFill>
                <a:prstClr val="black"/>
              </a:solidFill>
              <a:latin typeface="Arial"/>
              <a:cs typeface="Arial"/>
            </a:endParaRPr>
          </a:p>
          <a:p>
            <a:pPr marL="609585" indent="-487668" defTabSz="609585">
              <a:buFont typeface="Arial"/>
              <a:buChar char="•"/>
            </a:pPr>
            <a:r>
              <a:rPr lang="en-US" sz="3067" dirty="0">
                <a:solidFill>
                  <a:prstClr val="black"/>
                </a:solidFill>
                <a:latin typeface="Arial"/>
                <a:cs typeface="Arial"/>
              </a:rPr>
              <a:t>Summary of GFSv16 evaluation comments/recommendations </a:t>
            </a:r>
            <a:br>
              <a:rPr lang="en-US" sz="3067" dirty="0">
                <a:solidFill>
                  <a:prstClr val="black"/>
                </a:solidFill>
                <a:latin typeface="Arial"/>
                <a:cs typeface="Arial"/>
              </a:rPr>
            </a:br>
            <a:r>
              <a:rPr lang="en-US" sz="3067" dirty="0">
                <a:solidFill>
                  <a:prstClr val="black"/>
                </a:solidFill>
                <a:latin typeface="Arial"/>
                <a:cs typeface="Arial"/>
              </a:rPr>
              <a:t>from the field (e.g., NWS Regions and Centers)</a:t>
            </a:r>
          </a:p>
          <a:p>
            <a:pPr marL="121917" defTabSz="609585"/>
            <a:endParaRPr lang="en-US" sz="2667" dirty="0">
              <a:solidFill>
                <a:prstClr val="black"/>
              </a:solidFill>
              <a:latin typeface="Arial"/>
              <a:cs typeface="Arial"/>
            </a:endParaRPr>
          </a:p>
          <a:p>
            <a:pPr marL="609585" indent="-487668" defTabSz="609585">
              <a:buFont typeface="Arial"/>
              <a:buChar char="•"/>
            </a:pPr>
            <a:r>
              <a:rPr lang="en-US" sz="3067" dirty="0">
                <a:solidFill>
                  <a:prstClr val="black"/>
                </a:solidFill>
                <a:latin typeface="Arial"/>
                <a:cs typeface="Arial"/>
              </a:rPr>
              <a:t>Overall impressions of GFSv16</a:t>
            </a:r>
          </a:p>
        </p:txBody>
      </p:sp>
      <p:sp>
        <p:nvSpPr>
          <p:cNvPr id="5" name="TextBox 4"/>
          <p:cNvSpPr txBox="1"/>
          <p:nvPr/>
        </p:nvSpPr>
        <p:spPr>
          <a:xfrm>
            <a:off x="6462054" y="2143714"/>
            <a:ext cx="184730" cy="769441"/>
          </a:xfrm>
          <a:prstGeom prst="rect">
            <a:avLst/>
          </a:prstGeom>
          <a:noFill/>
        </p:spPr>
        <p:txBody>
          <a:bodyPr wrap="none" rtlCol="0">
            <a:spAutoFit/>
          </a:bodyPr>
          <a:lstStyle/>
          <a:p>
            <a:pPr algn="ctr" defTabSz="609585"/>
            <a:endParaRPr lang="en-US" sz="4400" b="1" dirty="0">
              <a:solidFill>
                <a:srgbClr val="FF0000"/>
              </a:solidFill>
              <a:latin typeface="Arial"/>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91133"/>
            <a:ext cx="12208844" cy="641171"/>
          </a:xfrm>
          <a:prstGeom prst="rect">
            <a:avLst/>
          </a:prstGeom>
          <a:noFill/>
        </p:spPr>
        <p:txBody>
          <a:bodyPr wrap="square" lIns="162532" tIns="81265" rIns="162532" bIns="81265"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dirty="0">
                <a:ln>
                  <a:noFill/>
                </a:ln>
                <a:solidFill>
                  <a:prstClr val="white"/>
                </a:solidFill>
                <a:effectLst/>
                <a:uLnTx/>
                <a:uFillTx/>
                <a:latin typeface="Arial"/>
                <a:ea typeface="+mn-ea"/>
                <a:cs typeface="Arial"/>
              </a:rPr>
              <a:t>Conclusion of the GFSv16 Evaluation (Atmosphere)</a:t>
            </a:r>
          </a:p>
        </p:txBody>
      </p:sp>
      <p:sp>
        <p:nvSpPr>
          <p:cNvPr id="2" name="Rectangle 1"/>
          <p:cNvSpPr/>
          <p:nvPr/>
        </p:nvSpPr>
        <p:spPr>
          <a:xfrm>
            <a:off x="203947" y="3784951"/>
            <a:ext cx="6473581" cy="617359"/>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14" name="Google Shape;200;p26">
            <a:extLst>
              <a:ext uri="{FF2B5EF4-FFF2-40B4-BE49-F238E27FC236}">
                <a16:creationId xmlns:a16="http://schemas.microsoft.com/office/drawing/2014/main" id="{0534F332-7ED5-9149-998D-564C8D019D7E}"/>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38</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437353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algn="ctr" defTabSz="609585"/>
            <a:r>
              <a:rPr lang="en-US" sz="3467" b="1" dirty="0">
                <a:solidFill>
                  <a:prstClr val="white"/>
                </a:solidFill>
                <a:latin typeface="Arial"/>
                <a:cs typeface="Arial"/>
              </a:rPr>
              <a:t>Overall Impressions of GFSv16 </a:t>
            </a:r>
          </a:p>
        </p:txBody>
      </p:sp>
      <p:graphicFrame>
        <p:nvGraphicFramePr>
          <p:cNvPr id="14" name="Table 13">
            <a:extLst>
              <a:ext uri="{FF2B5EF4-FFF2-40B4-BE49-F238E27FC236}">
                <a16:creationId xmlns:a16="http://schemas.microsoft.com/office/drawing/2014/main" id="{4D6CEE93-591E-6D4C-A716-3EA3119EC50D}"/>
              </a:ext>
            </a:extLst>
          </p:cNvPr>
          <p:cNvGraphicFramePr>
            <a:graphicFrameLocks noGrp="1"/>
          </p:cNvGraphicFramePr>
          <p:nvPr>
            <p:extLst>
              <p:ext uri="{D42A27DB-BD31-4B8C-83A1-F6EECF244321}">
                <p14:modId xmlns:p14="http://schemas.microsoft.com/office/powerpoint/2010/main" val="2188258390"/>
              </p:ext>
            </p:extLst>
          </p:nvPr>
        </p:nvGraphicFramePr>
        <p:xfrm>
          <a:off x="0" y="1276654"/>
          <a:ext cx="12191999" cy="5581347"/>
        </p:xfrm>
        <a:graphic>
          <a:graphicData uri="http://schemas.openxmlformats.org/drawingml/2006/table">
            <a:tbl>
              <a:tblPr/>
              <a:tblGrid>
                <a:gridCol w="2285101">
                  <a:extLst>
                    <a:ext uri="{9D8B030D-6E8A-4147-A177-3AD203B41FA5}">
                      <a16:colId xmlns:a16="http://schemas.microsoft.com/office/drawing/2014/main" val="20000"/>
                    </a:ext>
                  </a:extLst>
                </a:gridCol>
                <a:gridCol w="2712529">
                  <a:extLst>
                    <a:ext uri="{9D8B030D-6E8A-4147-A177-3AD203B41FA5}">
                      <a16:colId xmlns:a16="http://schemas.microsoft.com/office/drawing/2014/main" val="20001"/>
                    </a:ext>
                  </a:extLst>
                </a:gridCol>
                <a:gridCol w="7194369">
                  <a:extLst>
                    <a:ext uri="{9D8B030D-6E8A-4147-A177-3AD203B41FA5}">
                      <a16:colId xmlns:a16="http://schemas.microsoft.com/office/drawing/2014/main" val="20002"/>
                    </a:ext>
                  </a:extLst>
                </a:gridCol>
              </a:tblGrid>
              <a:tr h="465270">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a:ln>
                            <a:noFill/>
                          </a:ln>
                          <a:solidFill>
                            <a:schemeClr val="bg1"/>
                          </a:solidFill>
                          <a:effectLst/>
                          <a:latin typeface="Arial"/>
                          <a:ea typeface="MS PGothic" pitchFamily="34" charset="-128"/>
                          <a:cs typeface="Arial"/>
                        </a:rPr>
                        <a:t>Region</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E81BD"/>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a:ln>
                            <a:noFill/>
                          </a:ln>
                          <a:solidFill>
                            <a:schemeClr val="bg1"/>
                          </a:solidFill>
                          <a:effectLst/>
                          <a:latin typeface="Arial"/>
                          <a:ea typeface="MS PGothic" pitchFamily="34" charset="-128"/>
                          <a:cs typeface="Arial"/>
                        </a:rPr>
                        <a:t>Recommendation</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E81BD"/>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a:ln>
                            <a:noFill/>
                          </a:ln>
                          <a:solidFill>
                            <a:schemeClr val="bg1"/>
                          </a:solidFill>
                          <a:effectLst/>
                          <a:latin typeface="Arial"/>
                          <a:ea typeface="MS PGothic" pitchFamily="34" charset="-128"/>
                          <a:cs typeface="Arial"/>
                        </a:rPr>
                        <a:t>Key Remarks</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E81BD"/>
                    </a:solidFill>
                  </a:tcPr>
                </a:tc>
                <a:extLst>
                  <a:ext uri="{0D108BD9-81ED-4DB2-BD59-A6C34878D82A}">
                    <a16:rowId xmlns:a16="http://schemas.microsoft.com/office/drawing/2014/main" val="10000"/>
                  </a:ext>
                </a:extLst>
              </a:tr>
              <a:tr h="946616">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17375E"/>
                          </a:solidFill>
                          <a:effectLst/>
                          <a:latin typeface="Arial"/>
                          <a:ea typeface="MS PGothic" pitchFamily="34" charset="-128"/>
                          <a:cs typeface="Arial"/>
                        </a:rPr>
                        <a:t>Eastern Region</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8000"/>
                          </a:solidFill>
                          <a:effectLst/>
                          <a:latin typeface="Arial"/>
                          <a:ea typeface="MS PGothic" pitchFamily="34" charset="-128"/>
                          <a:cs typeface="Arial"/>
                        </a:rPr>
                        <a:t>Implement</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en-US" sz="1700" dirty="0">
                          <a:solidFill>
                            <a:srgbClr val="008000"/>
                          </a:solidFill>
                          <a:latin typeface="Arial"/>
                          <a:cs typeface="Arial"/>
                        </a:rPr>
                        <a:t>Improvement with PBL structure, cold-air damming, and medium-range P-type. </a:t>
                      </a:r>
                      <a:r>
                        <a:rPr lang="en-US" sz="1700" dirty="0">
                          <a:solidFill>
                            <a:srgbClr val="FF0000"/>
                          </a:solidFill>
                          <a:latin typeface="Arial"/>
                          <a:cs typeface="Arial"/>
                        </a:rPr>
                        <a:t>Low CAPE bias and low-level cold bias in cool season (short-term) concerns.</a:t>
                      </a:r>
                      <a:endParaRPr kumimoji="0" lang="en-US" altLang="en-US" sz="1700" b="1" i="0" u="none" strike="noStrike" cap="none" normalizeH="0" baseline="0" dirty="0">
                        <a:ln>
                          <a:noFill/>
                        </a:ln>
                        <a:solidFill>
                          <a:srgbClr val="FF0000"/>
                        </a:solidFill>
                        <a:effectLst/>
                        <a:latin typeface="Arial"/>
                        <a:ea typeface="MS PGothic" pitchFamily="34" charset="-128"/>
                        <a:cs typeface="Arial"/>
                      </a:endParaRP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46964">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17375E"/>
                          </a:solidFill>
                          <a:effectLst/>
                          <a:latin typeface="Arial"/>
                          <a:ea typeface="MS PGothic" pitchFamily="34" charset="-128"/>
                          <a:cs typeface="Arial"/>
                        </a:rPr>
                        <a:t>Central Region</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8000"/>
                          </a:solidFill>
                          <a:effectLst/>
                          <a:latin typeface="Arial"/>
                          <a:ea typeface="MS PGothic" pitchFamily="34" charset="-128"/>
                          <a:cs typeface="Arial"/>
                        </a:rPr>
                        <a:t>Implement</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lvl="1" indent="0" algn="ctr">
                        <a:buFont typeface="Arial"/>
                        <a:buNone/>
                      </a:pPr>
                      <a:r>
                        <a:rPr kumimoji="0" lang="en-US" altLang="en-US" sz="1700" b="0" i="0" u="none" strike="noStrike" cap="none" normalizeH="0" baseline="0" dirty="0">
                          <a:ln>
                            <a:noFill/>
                          </a:ln>
                          <a:solidFill>
                            <a:srgbClr val="008000"/>
                          </a:solidFill>
                          <a:effectLst/>
                          <a:latin typeface="Arial"/>
                          <a:ea typeface="MS PGothic" pitchFamily="34" charset="-128"/>
                          <a:cs typeface="Arial"/>
                        </a:rPr>
                        <a:t>Notable synoptic improvements in medium range. Small improvement in low-level PBL in cold season; </a:t>
                      </a:r>
                      <a:r>
                        <a:rPr kumimoji="0" lang="en-US" altLang="en-US" sz="1700" b="0" i="0" u="none" strike="noStrike" cap="none" normalizeH="0" baseline="0" dirty="0">
                          <a:ln>
                            <a:noFill/>
                          </a:ln>
                          <a:solidFill>
                            <a:srgbClr val="FF0000"/>
                          </a:solidFill>
                          <a:effectLst/>
                          <a:latin typeface="Arial"/>
                          <a:ea typeface="MS PGothic" pitchFamily="34" charset="-128"/>
                          <a:cs typeface="Arial"/>
                        </a:rPr>
                        <a:t>cases of overmixed PBL in warm season. </a:t>
                      </a:r>
                      <a:r>
                        <a:rPr kumimoji="0" lang="en-US" altLang="en-US" sz="1700" b="0" i="0" u="none" strike="noStrike" cap="none" normalizeH="0" baseline="0" dirty="0">
                          <a:ln>
                            <a:noFill/>
                          </a:ln>
                          <a:solidFill>
                            <a:srgbClr val="008000"/>
                          </a:solidFill>
                          <a:effectLst/>
                          <a:latin typeface="Arial"/>
                          <a:ea typeface="MS PGothic" pitchFamily="34" charset="-128"/>
                          <a:cs typeface="Arial"/>
                        </a:rPr>
                        <a:t>Improvement in low-level temps (reduction in 2-m cold bias).</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946616">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2060"/>
                          </a:solidFill>
                          <a:effectLst/>
                          <a:latin typeface="Arial"/>
                          <a:ea typeface="MS PGothic" pitchFamily="34" charset="-128"/>
                          <a:cs typeface="Arial"/>
                        </a:rPr>
                        <a:t>Southern Region</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8000"/>
                          </a:solidFill>
                          <a:effectLst/>
                          <a:latin typeface="Arial"/>
                          <a:ea typeface="MS PGothic" pitchFamily="34" charset="-128"/>
                          <a:cs typeface="Arial"/>
                        </a:rPr>
                        <a:t>Implement</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7F00"/>
                          </a:solidFill>
                          <a:effectLst/>
                          <a:latin typeface="Arial"/>
                          <a:ea typeface="MS PGothic" pitchFamily="34" charset="-128"/>
                          <a:cs typeface="Arial"/>
                        </a:rPr>
                        <a:t>Evidence of improved temp. profile in shallow, cold air masses. </a:t>
                      </a:r>
                      <a:r>
                        <a:rPr kumimoji="0" lang="en-US" altLang="en-US" sz="1700" b="0" i="0" u="none" strike="noStrike" cap="none" normalizeH="0" baseline="0" dirty="0">
                          <a:ln>
                            <a:noFill/>
                          </a:ln>
                          <a:solidFill>
                            <a:srgbClr val="FF0000"/>
                          </a:solidFill>
                          <a:effectLst/>
                          <a:latin typeface="Arial"/>
                          <a:ea typeface="MS PGothic" pitchFamily="34" charset="-128"/>
                          <a:cs typeface="Arial"/>
                        </a:rPr>
                        <a:t>Larger TC FAR and right-of-track bias. Low CAPE bias, especially in warm season.</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78243">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17375E"/>
                          </a:solidFill>
                          <a:effectLst/>
                          <a:latin typeface="Arial"/>
                          <a:ea typeface="MS PGothic" pitchFamily="34" charset="-128"/>
                          <a:cs typeface="Arial"/>
                        </a:rPr>
                        <a:t>Western Region</a:t>
                      </a:r>
                      <a:endParaRPr kumimoji="0" lang="en-US" altLang="en-US" sz="1900" b="1" i="0" u="none" strike="noStrike" cap="none" normalizeH="0" baseline="0" dirty="0">
                        <a:ln>
                          <a:noFill/>
                        </a:ln>
                        <a:solidFill>
                          <a:srgbClr val="17375E"/>
                        </a:solidFill>
                        <a:effectLst/>
                        <a:latin typeface="Arial"/>
                        <a:ea typeface="MS PGothic" pitchFamily="34" charset="-128"/>
                        <a:cs typeface="Arial"/>
                      </a:endParaRP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8000"/>
                          </a:solidFill>
                          <a:effectLst/>
                          <a:latin typeface="Arial"/>
                          <a:ea typeface="MS PGothic" pitchFamily="34" charset="-128"/>
                          <a:cs typeface="Arial"/>
                        </a:rPr>
                        <a:t>Implement</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700" b="0" i="0" u="none" strike="noStrike" cap="none" normalizeH="0" baseline="0" dirty="0">
                          <a:ln>
                            <a:noFill/>
                          </a:ln>
                          <a:solidFill>
                            <a:srgbClr val="008000"/>
                          </a:solidFill>
                          <a:effectLst/>
                          <a:latin typeface="Arial"/>
                          <a:ea typeface="MS PGothic" pitchFamily="34" charset="-128"/>
                          <a:cs typeface="Arial"/>
                        </a:rPr>
                        <a:t>Better details in QPF, winds, temps/RH. Improvement in low-level temps. Higher resolution. Noticeable improvement in the mid-range.</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673901">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2060"/>
                          </a:solidFill>
                          <a:effectLst/>
                          <a:latin typeface="Arial"/>
                          <a:ea typeface="MS PGothic" pitchFamily="34" charset="-128"/>
                          <a:cs typeface="Arial"/>
                        </a:rPr>
                        <a:t>Alaska Region</a:t>
                      </a:r>
                    </a:p>
                  </a:txBody>
                  <a:tcPr marL="162560" marR="162560" marT="60968" marB="609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8000"/>
                          </a:solidFill>
                          <a:effectLst/>
                          <a:latin typeface="Arial"/>
                          <a:ea typeface="MS PGothic" pitchFamily="34" charset="-128"/>
                          <a:cs typeface="Arial"/>
                        </a:rPr>
                        <a:t>Implement</a:t>
                      </a:r>
                    </a:p>
                  </a:txBody>
                  <a:tcPr marL="162560" marR="162560" marT="60968" marB="609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More significant cyclones, improved PBL &amp; better cold low-level temp. </a:t>
                      </a:r>
                      <a:r>
                        <a:rPr kumimoji="0" lang="en-US" altLang="en-US" sz="1700" b="0" i="0" u="none" strike="noStrike" cap="none" normalizeH="0" baseline="0" dirty="0">
                          <a:ln>
                            <a:noFill/>
                          </a:ln>
                          <a:solidFill>
                            <a:schemeClr val="tx1"/>
                          </a:solidFill>
                          <a:effectLst/>
                          <a:latin typeface="Arial"/>
                          <a:ea typeface="MS PGothic" pitchFamily="34" charset="-128"/>
                          <a:cs typeface="Arial"/>
                        </a:rPr>
                        <a:t>Large</a:t>
                      </a:r>
                      <a:r>
                        <a:rPr kumimoji="0" lang="en-US" altLang="en-US" sz="1700" b="0" i="0" u="none" strike="noStrike" cap="none" normalizeH="0" baseline="0" dirty="0">
                          <a:ln>
                            <a:noFill/>
                          </a:ln>
                          <a:solidFill>
                            <a:srgbClr val="008000"/>
                          </a:solidFill>
                          <a:effectLst/>
                          <a:latin typeface="Arial"/>
                          <a:ea typeface="MS PGothic" pitchFamily="34" charset="-128"/>
                          <a:cs typeface="Arial"/>
                        </a:rPr>
                        <a:t> </a:t>
                      </a:r>
                      <a:r>
                        <a:rPr kumimoji="0" lang="en-US" altLang="en-US" sz="1700" b="0" i="0" u="none" strike="noStrike" cap="none" normalizeH="0" baseline="0" dirty="0">
                          <a:ln>
                            <a:noFill/>
                          </a:ln>
                          <a:solidFill>
                            <a:schemeClr val="tx1"/>
                          </a:solidFill>
                          <a:effectLst/>
                          <a:latin typeface="Arial"/>
                          <a:ea typeface="MS PGothic" pitchFamily="34" charset="-128"/>
                          <a:cs typeface="Arial"/>
                        </a:rPr>
                        <a:t>2-m temp. change flipping from warm to cold bias.</a:t>
                      </a:r>
                    </a:p>
                  </a:txBody>
                  <a:tcPr marL="162560" marR="162560" marT="60968" marB="609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823737">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2060"/>
                          </a:solidFill>
                          <a:effectLst/>
                          <a:latin typeface="Arial"/>
                          <a:ea typeface="MS PGothic" pitchFamily="34" charset="-128"/>
                          <a:cs typeface="Arial"/>
                        </a:rPr>
                        <a:t>Pacific Region</a:t>
                      </a:r>
                    </a:p>
                  </a:txBody>
                  <a:tcPr marL="162560" marR="162560" marT="60968" marB="609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4"/>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8000"/>
                          </a:solidFill>
                          <a:effectLst/>
                          <a:latin typeface="Arial"/>
                          <a:ea typeface="MS PGothic" pitchFamily="34" charset="-128"/>
                          <a:cs typeface="Arial"/>
                        </a:rPr>
                        <a:t>Implement</a:t>
                      </a:r>
                    </a:p>
                  </a:txBody>
                  <a:tcPr marL="162560" marR="162560" marT="60968" marB="609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4"/>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008000"/>
                          </a:solidFill>
                          <a:effectLst/>
                          <a:latin typeface="Arial"/>
                          <a:ea typeface="MS PGothic" pitchFamily="34" charset="-128"/>
                          <a:cs typeface="Arial"/>
                        </a:rPr>
                        <a:t>Significantly better TC genesis; </a:t>
                      </a:r>
                      <a:r>
                        <a:rPr kumimoji="0" lang="en-US" altLang="en-US" sz="1700" b="0" i="0" u="none" strike="noStrike" cap="none" normalizeH="0" baseline="0" dirty="0">
                          <a:ln>
                            <a:noFill/>
                          </a:ln>
                          <a:solidFill>
                            <a:srgbClr val="FF0000"/>
                          </a:solidFill>
                          <a:effectLst/>
                          <a:latin typeface="Arial"/>
                          <a:ea typeface="MS PGothic" pitchFamily="34" charset="-128"/>
                          <a:cs typeface="Arial"/>
                        </a:rPr>
                        <a:t>some increase in false alarms. </a:t>
                      </a:r>
                      <a:r>
                        <a:rPr kumimoji="0" lang="en-US" altLang="en-US" sz="1700" b="0" i="0" u="none" strike="noStrike" cap="none" normalizeH="0" baseline="0" dirty="0">
                          <a:ln>
                            <a:noFill/>
                          </a:ln>
                          <a:solidFill>
                            <a:srgbClr val="008000"/>
                          </a:solidFill>
                          <a:effectLst/>
                          <a:latin typeface="Arial"/>
                          <a:ea typeface="MS PGothic" pitchFamily="34" charset="-128"/>
                          <a:cs typeface="Arial"/>
                        </a:rPr>
                        <a:t>With stronger TCs, GFSv16 has better track, size, and intensity.</a:t>
                      </a:r>
                    </a:p>
                  </a:txBody>
                  <a:tcPr marL="162560" marR="162560" marT="60968" marB="609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4"/>
                    </a:solidFill>
                  </a:tcPr>
                </a:tc>
                <a:extLst>
                  <a:ext uri="{0D108BD9-81ED-4DB2-BD59-A6C34878D82A}">
                    <a16:rowId xmlns:a16="http://schemas.microsoft.com/office/drawing/2014/main" val="2682449189"/>
                  </a:ext>
                </a:extLst>
              </a:tr>
            </a:tbl>
          </a:graphicData>
        </a:graphic>
      </p:graphicFrame>
    </p:spTree>
    <p:extLst>
      <p:ext uri="{BB962C8B-B14F-4D97-AF65-F5344CB8AC3E}">
        <p14:creationId xmlns:p14="http://schemas.microsoft.com/office/powerpoint/2010/main" val="149926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2054" y="2143714"/>
            <a:ext cx="184730" cy="769441"/>
          </a:xfrm>
          <a:prstGeom prst="rect">
            <a:avLst/>
          </a:prstGeom>
          <a:noFill/>
        </p:spPr>
        <p:txBody>
          <a:bodyPr wrap="none" rtlCol="0">
            <a:spAutoFit/>
          </a:bodyPr>
          <a:lstStyle/>
          <a:p>
            <a:pPr algn="ctr" defTabSz="609585"/>
            <a:endParaRPr lang="en-US" sz="4400" b="1" dirty="0">
              <a:solidFill>
                <a:srgbClr val="FF0000"/>
              </a:solidFill>
              <a:latin typeface="Arial"/>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79459"/>
            <a:ext cx="12208844" cy="697661"/>
          </a:xfrm>
          <a:prstGeom prst="rect">
            <a:avLst/>
          </a:prstGeom>
          <a:noFill/>
        </p:spPr>
        <p:txBody>
          <a:bodyPr wrap="square" lIns="162532" tIns="81265" rIns="162532" bIns="81265" rtlCol="0">
            <a:spAutoFit/>
          </a:bodyPr>
          <a:lstStyle/>
          <a:p>
            <a:pPr algn="ctr" defTabSz="609585"/>
            <a:r>
              <a:rPr lang="en-US" sz="3467" b="1" dirty="0">
                <a:solidFill>
                  <a:prstClr val="white"/>
                </a:solidFill>
                <a:latin typeface="Arial"/>
                <a:cs typeface="Arial"/>
              </a:rPr>
              <a:t>NWS Eastern Region</a:t>
            </a:r>
          </a:p>
        </p:txBody>
      </p:sp>
      <p:sp>
        <p:nvSpPr>
          <p:cNvPr id="2" name="Content Placeholder 3">
            <a:extLst>
              <a:ext uri="{FF2B5EF4-FFF2-40B4-BE49-F238E27FC236}">
                <a16:creationId xmlns:a16="http://schemas.microsoft.com/office/drawing/2014/main" id="{666B9785-6ED3-4F73-8339-336ACE77C4D9}"/>
              </a:ext>
            </a:extLst>
          </p:cNvPr>
          <p:cNvSpPr txBox="1">
            <a:spLocks/>
          </p:cNvSpPr>
          <p:nvPr/>
        </p:nvSpPr>
        <p:spPr>
          <a:xfrm>
            <a:off x="0" y="1254812"/>
            <a:ext cx="12192000" cy="56031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000" dirty="0">
                <a:latin typeface="Arial" panose="020B0604020202020204" pitchFamily="34" charset="0"/>
                <a:cs typeface="Arial" panose="020B0604020202020204" pitchFamily="34" charset="0"/>
              </a:rPr>
              <a:t>GFS-Wave is an improvement over the NCEP operational global wave model.</a:t>
            </a:r>
          </a:p>
          <a:p>
            <a:pPr marL="0" indent="0">
              <a:spcBef>
                <a:spcPts val="600"/>
              </a:spcBef>
              <a:buNone/>
            </a:pPr>
            <a:endParaRPr lang="en-US" sz="2000" dirty="0">
              <a:latin typeface="Arial" panose="020B0604020202020204" pitchFamily="34" charset="0"/>
              <a:cs typeface="Arial" panose="020B0604020202020204" pitchFamily="34" charset="0"/>
            </a:endParaRPr>
          </a:p>
          <a:p>
            <a:pPr>
              <a:lnSpc>
                <a:spcPct val="120000"/>
              </a:lnSpc>
              <a:spcBef>
                <a:spcPts val="600"/>
              </a:spcBef>
            </a:pPr>
            <a:r>
              <a:rPr lang="en-US" sz="2000" dirty="0">
                <a:latin typeface="Arial" panose="020B0604020202020204" pitchFamily="34" charset="0"/>
                <a:cs typeface="Arial" panose="020B0604020202020204" pitchFamily="34" charset="0"/>
              </a:rPr>
              <a:t>Improved reliability in forecasts of ocean waves.</a:t>
            </a:r>
          </a:p>
          <a:p>
            <a:pPr>
              <a:lnSpc>
                <a:spcPct val="120000"/>
              </a:lnSpc>
              <a:spcBef>
                <a:spcPts val="600"/>
              </a:spcBef>
            </a:pPr>
            <a:endParaRPr lang="en-US" sz="2000" dirty="0">
              <a:latin typeface="Arial" panose="020B0604020202020204" pitchFamily="34" charset="0"/>
              <a:cs typeface="Arial" panose="020B0604020202020204" pitchFamily="34" charset="0"/>
            </a:endParaRPr>
          </a:p>
          <a:p>
            <a:pPr>
              <a:lnSpc>
                <a:spcPct val="120000"/>
              </a:lnSpc>
              <a:spcBef>
                <a:spcPts val="600"/>
              </a:spcBef>
            </a:pPr>
            <a:r>
              <a:rPr lang="en-US" sz="2000" dirty="0">
                <a:latin typeface="Arial" panose="020B0604020202020204" pitchFamily="34" charset="0"/>
                <a:cs typeface="Arial" panose="020B0604020202020204" pitchFamily="34" charset="0"/>
              </a:rPr>
              <a:t>Increase in error/bias in some areas is smaller than overall improvement.</a:t>
            </a:r>
          </a:p>
          <a:p>
            <a:pPr>
              <a:lnSpc>
                <a:spcPct val="120000"/>
              </a:lnSpc>
              <a:spcBef>
                <a:spcPts val="600"/>
              </a:spcBef>
            </a:pPr>
            <a:endParaRPr lang="en-US" sz="2000" dirty="0">
              <a:latin typeface="Arial" panose="020B0604020202020204" pitchFamily="34" charset="0"/>
              <a:cs typeface="Arial" panose="020B0604020202020204" pitchFamily="34" charset="0"/>
            </a:endParaRPr>
          </a:p>
          <a:p>
            <a:pPr>
              <a:lnSpc>
                <a:spcPct val="120000"/>
              </a:lnSpc>
              <a:spcBef>
                <a:spcPts val="600"/>
              </a:spcBef>
            </a:pPr>
            <a:r>
              <a:rPr lang="en-US" sz="2000" dirty="0">
                <a:latin typeface="Arial" panose="020B0604020202020204" pitchFamily="34" charset="0"/>
                <a:cs typeface="Arial" panose="020B0604020202020204" pitchFamily="34" charset="0"/>
              </a:rPr>
              <a:t>Some concern that if GFS-Wave replaces the higher resolution Multi-1, there could be operational issues where the coarser grids do not align as well with the coastal land vs. water points, forcing GFE to do some unrealistic interpolations (not clear if this is being looked at).</a:t>
            </a:r>
          </a:p>
          <a:p>
            <a:pPr marL="0" indent="0">
              <a:spcBef>
                <a:spcPts val="600"/>
              </a:spcBef>
              <a:buFont typeface="Arial" panose="020B0604020202020204" pitchFamily="34" charset="0"/>
              <a:buNone/>
            </a:pPr>
            <a:endParaRPr lang="en-US" sz="2000" dirty="0">
              <a:latin typeface="Arial" panose="020B0604020202020204" pitchFamily="34" charset="0"/>
              <a:cs typeface="Arial" panose="020B0604020202020204" pitchFamily="34" charset="0"/>
            </a:endParaRPr>
          </a:p>
          <a:p>
            <a:pPr>
              <a:spcBef>
                <a:spcPts val="600"/>
              </a:spcBef>
            </a:pPr>
            <a:r>
              <a:rPr lang="en-US" sz="2000" b="1" dirty="0">
                <a:solidFill>
                  <a:srgbClr val="008000"/>
                </a:solidFill>
                <a:latin typeface="Arial" panose="020B0604020202020204" pitchFamily="34" charset="0"/>
                <a:cs typeface="Arial" panose="020B0604020202020204" pitchFamily="34" charset="0"/>
              </a:rPr>
              <a:t>Supports implementation of GFS-Wave.</a:t>
            </a:r>
            <a:endParaRPr lang="en-US" sz="2000" dirty="0">
              <a:solidFill>
                <a:srgbClr val="008000"/>
              </a:solidFill>
            </a:endParaRPr>
          </a:p>
        </p:txBody>
      </p:sp>
      <p:sp>
        <p:nvSpPr>
          <p:cNvPr id="13" name="Google Shape;200;p26">
            <a:extLst>
              <a:ext uri="{FF2B5EF4-FFF2-40B4-BE49-F238E27FC236}">
                <a16:creationId xmlns:a16="http://schemas.microsoft.com/office/drawing/2014/main" id="{87FD14E4-C872-2F42-9112-174B9C45A3FC}"/>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4</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070279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A467F"/>
                </a:solidFill>
                <a:effectLst/>
                <a:uLnTx/>
                <a:uFillTx/>
                <a:latin typeface="Avenir Book"/>
                <a:ea typeface="+mn-ea"/>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467" b="1" i="0" u="none" strike="noStrike" kern="1200" cap="none" spc="0" normalizeH="0" baseline="0" noProof="0" dirty="0">
                <a:ln>
                  <a:noFill/>
                </a:ln>
                <a:solidFill>
                  <a:prstClr val="white"/>
                </a:solidFill>
                <a:effectLst/>
                <a:uLnTx/>
                <a:uFillTx/>
                <a:latin typeface="Arial"/>
                <a:ea typeface="+mn-ea"/>
                <a:cs typeface="Arial"/>
              </a:rPr>
              <a:t>Overall Impressions of GFSv16 </a:t>
            </a:r>
          </a:p>
        </p:txBody>
      </p:sp>
      <p:graphicFrame>
        <p:nvGraphicFramePr>
          <p:cNvPr id="14" name="Table 13">
            <a:extLst>
              <a:ext uri="{FF2B5EF4-FFF2-40B4-BE49-F238E27FC236}">
                <a16:creationId xmlns:a16="http://schemas.microsoft.com/office/drawing/2014/main" id="{4D6CEE93-591E-6D4C-A716-3EA3119EC50D}"/>
              </a:ext>
            </a:extLst>
          </p:cNvPr>
          <p:cNvGraphicFramePr>
            <a:graphicFrameLocks noGrp="1"/>
          </p:cNvGraphicFramePr>
          <p:nvPr>
            <p:extLst>
              <p:ext uri="{D42A27DB-BD31-4B8C-83A1-F6EECF244321}">
                <p14:modId xmlns:p14="http://schemas.microsoft.com/office/powerpoint/2010/main" val="3078674517"/>
              </p:ext>
            </p:extLst>
          </p:nvPr>
        </p:nvGraphicFramePr>
        <p:xfrm>
          <a:off x="0" y="1217756"/>
          <a:ext cx="12191999" cy="5669070"/>
        </p:xfrm>
        <a:graphic>
          <a:graphicData uri="http://schemas.openxmlformats.org/drawingml/2006/table">
            <a:tbl>
              <a:tblPr/>
              <a:tblGrid>
                <a:gridCol w="2285101">
                  <a:extLst>
                    <a:ext uri="{9D8B030D-6E8A-4147-A177-3AD203B41FA5}">
                      <a16:colId xmlns:a16="http://schemas.microsoft.com/office/drawing/2014/main" val="20000"/>
                    </a:ext>
                  </a:extLst>
                </a:gridCol>
                <a:gridCol w="2712529">
                  <a:extLst>
                    <a:ext uri="{9D8B030D-6E8A-4147-A177-3AD203B41FA5}">
                      <a16:colId xmlns:a16="http://schemas.microsoft.com/office/drawing/2014/main" val="20001"/>
                    </a:ext>
                  </a:extLst>
                </a:gridCol>
                <a:gridCol w="7194369">
                  <a:extLst>
                    <a:ext uri="{9D8B030D-6E8A-4147-A177-3AD203B41FA5}">
                      <a16:colId xmlns:a16="http://schemas.microsoft.com/office/drawing/2014/main" val="20002"/>
                    </a:ext>
                  </a:extLst>
                </a:gridCol>
              </a:tblGrid>
              <a:tr h="393267">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a:ln>
                            <a:noFill/>
                          </a:ln>
                          <a:solidFill>
                            <a:schemeClr val="bg1"/>
                          </a:solidFill>
                          <a:effectLst/>
                          <a:latin typeface="Arial"/>
                          <a:ea typeface="MS PGothic" pitchFamily="34" charset="-128"/>
                          <a:cs typeface="Arial"/>
                        </a:rPr>
                        <a:t>Center</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E81BD"/>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a:ln>
                            <a:noFill/>
                          </a:ln>
                          <a:solidFill>
                            <a:schemeClr val="bg1"/>
                          </a:solidFill>
                          <a:effectLst/>
                          <a:latin typeface="Arial"/>
                          <a:ea typeface="MS PGothic" pitchFamily="34" charset="-128"/>
                          <a:cs typeface="Arial"/>
                        </a:rPr>
                        <a:t>Recommendation</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E81BD"/>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2100" b="1" i="0" u="none" strike="noStrike" cap="none" normalizeH="0" baseline="0" dirty="0">
                          <a:ln>
                            <a:noFill/>
                          </a:ln>
                          <a:solidFill>
                            <a:schemeClr val="bg1"/>
                          </a:solidFill>
                          <a:effectLst/>
                          <a:latin typeface="Arial"/>
                          <a:ea typeface="MS PGothic" pitchFamily="34" charset="-128"/>
                          <a:cs typeface="Arial"/>
                        </a:rPr>
                        <a:t>Key Remarks</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4E81BD"/>
                    </a:solidFill>
                  </a:tcPr>
                </a:tc>
                <a:extLst>
                  <a:ext uri="{0D108BD9-81ED-4DB2-BD59-A6C34878D82A}">
                    <a16:rowId xmlns:a16="http://schemas.microsoft.com/office/drawing/2014/main" val="10000"/>
                  </a:ext>
                </a:extLst>
              </a:tr>
              <a:tr h="800124">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17375E"/>
                          </a:solidFill>
                          <a:effectLst/>
                          <a:latin typeface="Arial"/>
                          <a:ea typeface="MS PGothic" pitchFamily="34" charset="-128"/>
                          <a:cs typeface="Arial"/>
                        </a:rPr>
                        <a:t>WPC</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8000"/>
                          </a:solidFill>
                          <a:effectLst/>
                          <a:latin typeface="Arial"/>
                          <a:ea typeface="MS PGothic" pitchFamily="34" charset="-128"/>
                          <a:cs typeface="Arial"/>
                        </a:rPr>
                        <a:t>Implement</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lang="en-US" sz="1700" dirty="0">
                          <a:solidFill>
                            <a:srgbClr val="008000"/>
                          </a:solidFill>
                          <a:latin typeface="Arial"/>
                          <a:cs typeface="Arial"/>
                        </a:rPr>
                        <a:t>Progressive bias in GFSv15 appears mitigated (handles synoptic scale better). Better captured higher QPF and cold-air damming in East.</a:t>
                      </a:r>
                      <a:r>
                        <a:rPr lang="en-US" sz="1700" dirty="0">
                          <a:solidFill>
                            <a:schemeClr val="tx1"/>
                          </a:solidFill>
                          <a:latin typeface="Arial"/>
                          <a:cs typeface="Arial"/>
                        </a:rPr>
                        <a:t> </a:t>
                      </a:r>
                      <a:r>
                        <a:rPr lang="en-US" sz="1700" dirty="0">
                          <a:solidFill>
                            <a:srgbClr val="FF0000"/>
                          </a:solidFill>
                          <a:latin typeface="Arial"/>
                          <a:cs typeface="Arial"/>
                        </a:rPr>
                        <a:t>Tendency to over-forecast sleet and low CAPE bias concerns. </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800124">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17375E"/>
                          </a:solidFill>
                          <a:effectLst/>
                          <a:latin typeface="Arial"/>
                          <a:ea typeface="MS PGothic" pitchFamily="34" charset="-128"/>
                          <a:cs typeface="Arial"/>
                        </a:rPr>
                        <a:t>SPC</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chemeClr val="tx1"/>
                          </a:solidFill>
                          <a:effectLst/>
                          <a:latin typeface="Arial"/>
                          <a:ea typeface="MS PGothic" pitchFamily="34" charset="-128"/>
                          <a:cs typeface="Arial"/>
                        </a:rPr>
                        <a:t>Neutral</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912813">
                        <a:spcBef>
                          <a:spcPct val="20000"/>
                        </a:spcBef>
                        <a:buFont typeface="Arial" pitchFamily="34" charset="0"/>
                        <a:defRPr sz="2800">
                          <a:solidFill>
                            <a:schemeClr val="tx1"/>
                          </a:solidFill>
                          <a:latin typeface="Calibri" pitchFamily="34" charset="0"/>
                          <a:ea typeface="MS PGothic" pitchFamily="34" charset="-128"/>
                        </a:defRPr>
                      </a:lvl1pPr>
                      <a:lvl2pPr marL="742950" indent="-285750" defTabSz="912813">
                        <a:spcBef>
                          <a:spcPct val="20000"/>
                        </a:spcBef>
                        <a:buFont typeface="Arial" pitchFamily="34" charset="0"/>
                        <a:defRPr sz="2400">
                          <a:solidFill>
                            <a:schemeClr val="tx1"/>
                          </a:solidFill>
                          <a:latin typeface="Calibri" pitchFamily="34" charset="0"/>
                          <a:ea typeface="MS PGothic" pitchFamily="34" charset="-128"/>
                        </a:defRPr>
                      </a:lvl2pPr>
                      <a:lvl3pPr marL="1143000" indent="-228600" defTabSz="912813">
                        <a:spcBef>
                          <a:spcPct val="20000"/>
                        </a:spcBef>
                        <a:buFont typeface="Arial" pitchFamily="34" charset="0"/>
                        <a:defRPr sz="2000">
                          <a:solidFill>
                            <a:schemeClr val="tx1"/>
                          </a:solidFill>
                          <a:latin typeface="Calibri" pitchFamily="34" charset="0"/>
                          <a:ea typeface="MS PGothic" pitchFamily="34" charset="-128"/>
                        </a:defRPr>
                      </a:lvl3pPr>
                      <a:lvl4pPr marL="1600200" indent="-228600" defTabSz="912813">
                        <a:spcBef>
                          <a:spcPct val="20000"/>
                        </a:spcBef>
                        <a:buFont typeface="Arial" pitchFamily="34" charset="0"/>
                        <a:defRPr>
                          <a:solidFill>
                            <a:schemeClr val="tx1"/>
                          </a:solidFill>
                          <a:latin typeface="Calibri" pitchFamily="34" charset="0"/>
                          <a:ea typeface="MS PGothic" pitchFamily="34" charset="-128"/>
                        </a:defRPr>
                      </a:lvl4pPr>
                      <a:lvl5pPr marL="2057400" indent="-228600" defTabSz="912813">
                        <a:spcBef>
                          <a:spcPct val="20000"/>
                        </a:spcBef>
                        <a:buFont typeface="Arial" pitchFamily="34" charset="0"/>
                        <a:defRPr>
                          <a:solidFill>
                            <a:schemeClr val="tx1"/>
                          </a:solidFill>
                          <a:latin typeface="Calibri" pitchFamily="34" charset="0"/>
                          <a:ea typeface="MS PGothic" pitchFamily="34" charset="-128"/>
                        </a:defRPr>
                      </a:lvl5pPr>
                      <a:lvl6pPr marL="25146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defTabSz="912813"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91440" marR="0" indent="0" algn="ctr" defTabSz="457200" rtl="0" eaLnBrk="1" fontAlgn="auto" latinLnBrk="0" hangingPunct="1">
                        <a:lnSpc>
                          <a:spcPct val="100000"/>
                        </a:lnSpc>
                        <a:spcBef>
                          <a:spcPct val="20000"/>
                        </a:spcBef>
                        <a:spcAft>
                          <a:spcPts val="0"/>
                        </a:spcAft>
                        <a:buClrTx/>
                        <a:buSzTx/>
                        <a:buFont typeface="+mj-lt"/>
                        <a:buNone/>
                        <a:tabLst/>
                        <a:defRPr/>
                      </a:pPr>
                      <a:r>
                        <a:rPr lang="en-US" sz="1700" dirty="0">
                          <a:solidFill>
                            <a:srgbClr val="008000"/>
                          </a:solidFill>
                          <a:latin typeface="Arial"/>
                          <a:cs typeface="Arial"/>
                        </a:rPr>
                        <a:t>Improved forecasts of frontal boundaries for a few cases. </a:t>
                      </a:r>
                      <a:r>
                        <a:rPr lang="en-US" sz="1700" dirty="0">
                          <a:solidFill>
                            <a:srgbClr val="FF0000"/>
                          </a:solidFill>
                          <a:latin typeface="Arial"/>
                          <a:cs typeface="Arial"/>
                        </a:rPr>
                        <a:t>Low-level temp degradation during warm season. Drier soil exacerbates low 2-m dewpoint &amp; instability bias when coupled with overmixing PBL bias.</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827247">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2060"/>
                          </a:solidFill>
                          <a:effectLst/>
                          <a:latin typeface="Arial"/>
                          <a:ea typeface="MS PGothic" pitchFamily="34" charset="-128"/>
                          <a:cs typeface="Arial"/>
                        </a:rPr>
                        <a:t>NHC</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en-US" sz="1900" b="1" i="0" u="none" strike="noStrike" cap="none" normalizeH="0" baseline="0" dirty="0">
                          <a:ln>
                            <a:noFill/>
                          </a:ln>
                          <a:solidFill>
                            <a:schemeClr val="tx1"/>
                          </a:solidFill>
                          <a:effectLst/>
                          <a:latin typeface="Arial"/>
                          <a:ea typeface="MS PGothic" pitchFamily="34" charset="-128"/>
                          <a:cs typeface="Arial"/>
                        </a:rPr>
                        <a:t>Neutral</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91440" indent="0" algn="ctr">
                        <a:buFont typeface="+mj-lt"/>
                        <a:buNone/>
                      </a:pPr>
                      <a:r>
                        <a:rPr lang="en-US" sz="1700" dirty="0">
                          <a:solidFill>
                            <a:srgbClr val="008000"/>
                          </a:solidFill>
                          <a:latin typeface="Arial"/>
                          <a:cs typeface="Arial"/>
                        </a:rPr>
                        <a:t>Improvements to TC intensity/wind radii and increased TC genesis lead time/</a:t>
                      </a:r>
                      <a:r>
                        <a:rPr lang="en-US" sz="1700" dirty="0">
                          <a:solidFill>
                            <a:srgbClr val="FF0000"/>
                          </a:solidFill>
                          <a:latin typeface="Arial"/>
                          <a:cs typeface="Arial"/>
                        </a:rPr>
                        <a:t>false alarms.</a:t>
                      </a:r>
                      <a:r>
                        <a:rPr lang="en-US" sz="1700" dirty="0">
                          <a:solidFill>
                            <a:srgbClr val="008000"/>
                          </a:solidFill>
                          <a:latin typeface="Arial"/>
                          <a:cs typeface="Arial"/>
                        </a:rPr>
                        <a:t> </a:t>
                      </a:r>
                      <a:r>
                        <a:rPr lang="en-US" sz="1700" dirty="0">
                          <a:solidFill>
                            <a:srgbClr val="FF0000"/>
                          </a:solidFill>
                          <a:latin typeface="Arial"/>
                          <a:cs typeface="Arial"/>
                        </a:rPr>
                        <a:t>Increased right-of-track that gets worse at longer lead times &amp; along-track bias</a:t>
                      </a:r>
                      <a:r>
                        <a:rPr lang="en-US" sz="1900" dirty="0">
                          <a:solidFill>
                            <a:srgbClr val="FF0000"/>
                          </a:solidFill>
                          <a:latin typeface="Arial"/>
                          <a:cs typeface="Arial"/>
                        </a:rPr>
                        <a:t>.</a:t>
                      </a:r>
                      <a:endParaRPr lang="en-US" sz="1700" dirty="0">
                        <a:solidFill>
                          <a:srgbClr val="FF0000"/>
                        </a:solidFill>
                        <a:latin typeface="Arial"/>
                        <a:cs typeface="Arial"/>
                      </a:endParaRP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8001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2060"/>
                          </a:solidFill>
                          <a:effectLst/>
                          <a:latin typeface="Arial"/>
                          <a:ea typeface="MS PGothic" pitchFamily="34" charset="-128"/>
                          <a:cs typeface="Arial"/>
                        </a:rPr>
                        <a:t>AWC</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4"/>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8000"/>
                          </a:solidFill>
                          <a:effectLst/>
                          <a:latin typeface="Arial"/>
                          <a:ea typeface="MS PGothic" pitchFamily="34" charset="-128"/>
                          <a:cs typeface="Arial"/>
                        </a:rPr>
                        <a:t>Implement</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4"/>
                    </a:solidFill>
                  </a:tcPr>
                </a:tc>
                <a:tc>
                  <a:txBody>
                    <a:bodyPr/>
                    <a:lstStyle/>
                    <a:p>
                      <a:pPr marL="91440" indent="0" algn="ctr">
                        <a:buFont typeface="+mj-lt"/>
                        <a:buNone/>
                      </a:pPr>
                      <a:r>
                        <a:rPr lang="en-US" sz="1700" dirty="0">
                          <a:solidFill>
                            <a:srgbClr val="008000"/>
                          </a:solidFill>
                          <a:latin typeface="Arial"/>
                          <a:cs typeface="Arial"/>
                        </a:rPr>
                        <a:t>Mitigation of progressive bias seen in GFSv15. Better ability to capture cold-air damming events. Better jet stream forecasts. Slightly better PBL. Improvement in low-level temps.</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4"/>
                    </a:solidFill>
                  </a:tcPr>
                </a:tc>
                <a:extLst>
                  <a:ext uri="{0D108BD9-81ED-4DB2-BD59-A6C34878D82A}">
                    <a16:rowId xmlns:a16="http://schemas.microsoft.com/office/drawing/2014/main" val="3591293397"/>
                  </a:ext>
                </a:extLst>
              </a:tr>
              <a:tr h="80012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2060"/>
                          </a:solidFill>
                          <a:effectLst/>
                          <a:latin typeface="Arial"/>
                          <a:ea typeface="MS PGothic" pitchFamily="34" charset="-128"/>
                          <a:cs typeface="Arial"/>
                        </a:rPr>
                        <a:t>CPC</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8000"/>
                          </a:solidFill>
                          <a:effectLst/>
                          <a:latin typeface="Arial"/>
                          <a:ea typeface="MS PGothic" pitchFamily="34" charset="-128"/>
                          <a:cs typeface="Arial"/>
                        </a:rPr>
                        <a:t>Implement</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91440" indent="0" algn="ctr">
                        <a:buFont typeface="+mj-lt"/>
                        <a:buNone/>
                      </a:pPr>
                      <a:r>
                        <a:rPr lang="en-US" sz="1700" dirty="0">
                          <a:solidFill>
                            <a:srgbClr val="008000"/>
                          </a:solidFill>
                          <a:latin typeface="Arial"/>
                          <a:cs typeface="Arial"/>
                        </a:rPr>
                        <a:t>Slightly improved 500-hPa heights. </a:t>
                      </a:r>
                      <a:r>
                        <a:rPr lang="en-US" sz="1700" dirty="0">
                          <a:solidFill>
                            <a:schemeClr val="tx1"/>
                          </a:solidFill>
                          <a:latin typeface="Arial"/>
                          <a:cs typeface="Arial"/>
                        </a:rPr>
                        <a:t>Temps get warmer with forecast time in winter latitudes. Winter (summer) zonal winds decrease (increase) with lead time. </a:t>
                      </a:r>
                      <a:r>
                        <a:rPr lang="en-US" sz="1700" dirty="0">
                          <a:solidFill>
                            <a:srgbClr val="FF0000"/>
                          </a:solidFill>
                          <a:latin typeface="Arial"/>
                          <a:cs typeface="Arial"/>
                        </a:rPr>
                        <a:t>Ozone errors in polar night issue.</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2918970284"/>
                  </a:ext>
                </a:extLst>
              </a:tr>
              <a:tr h="623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2060"/>
                          </a:solidFill>
                          <a:effectLst/>
                          <a:latin typeface="Arial"/>
                          <a:ea typeface="MS PGothic" pitchFamily="34" charset="-128"/>
                          <a:cs typeface="Arial"/>
                        </a:rPr>
                        <a:t>FirstEnergy Corp</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4"/>
                    </a:solidFill>
                  </a:tcPr>
                </a:tc>
                <a:tc>
                  <a:txBody>
                    <a:body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dirty="0">
                          <a:ln>
                            <a:noFill/>
                          </a:ln>
                          <a:solidFill>
                            <a:srgbClr val="008000"/>
                          </a:solidFill>
                          <a:effectLst/>
                          <a:latin typeface="Arial"/>
                          <a:ea typeface="MS PGothic" pitchFamily="34" charset="-128"/>
                          <a:cs typeface="Arial"/>
                        </a:rPr>
                        <a:t>Implement</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4"/>
                    </a:solidFill>
                  </a:tcPr>
                </a:tc>
                <a:tc>
                  <a:txBody>
                    <a:bodyPr/>
                    <a:lstStyle/>
                    <a:p>
                      <a:pPr marL="91440" indent="0" algn="ctr">
                        <a:buFont typeface="+mj-lt"/>
                        <a:buNone/>
                      </a:pPr>
                      <a:r>
                        <a:rPr lang="en-US" sz="1700" dirty="0">
                          <a:solidFill>
                            <a:srgbClr val="008000"/>
                          </a:solidFill>
                          <a:latin typeface="Arial"/>
                          <a:cs typeface="Arial"/>
                        </a:rPr>
                        <a:t>More realistic </a:t>
                      </a:r>
                      <a:r>
                        <a:rPr lang="en-US" sz="1700" dirty="0" err="1">
                          <a:solidFill>
                            <a:srgbClr val="008000"/>
                          </a:solidFill>
                          <a:latin typeface="Arial"/>
                          <a:cs typeface="Arial"/>
                        </a:rPr>
                        <a:t>sfc</a:t>
                      </a:r>
                      <a:r>
                        <a:rPr lang="en-US" sz="1700" dirty="0">
                          <a:solidFill>
                            <a:srgbClr val="008000"/>
                          </a:solidFill>
                          <a:latin typeface="Arial"/>
                          <a:cs typeface="Arial"/>
                        </a:rPr>
                        <a:t> pressure intensity. </a:t>
                      </a:r>
                      <a:r>
                        <a:rPr lang="en-US" sz="1700" dirty="0">
                          <a:solidFill>
                            <a:schemeClr val="tx1"/>
                          </a:solidFill>
                          <a:latin typeface="Arial"/>
                          <a:cs typeface="Arial"/>
                        </a:rPr>
                        <a:t>Similar continuity in many parameters. </a:t>
                      </a:r>
                      <a:r>
                        <a:rPr lang="en-US" sz="1700" dirty="0">
                          <a:solidFill>
                            <a:srgbClr val="008000"/>
                          </a:solidFill>
                          <a:latin typeface="Arial"/>
                          <a:cs typeface="Arial"/>
                        </a:rPr>
                        <a:t>GFSv16 needed as foundational UFS component.</a:t>
                      </a:r>
                    </a:p>
                  </a:txBody>
                  <a:tcPr marL="162560" marR="162560" marT="60945" marB="609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FF4"/>
                    </a:solidFill>
                  </a:tcPr>
                </a:tc>
                <a:extLst>
                  <a:ext uri="{0D108BD9-81ED-4DB2-BD59-A6C34878D82A}">
                    <a16:rowId xmlns:a16="http://schemas.microsoft.com/office/drawing/2014/main" val="1896873272"/>
                  </a:ext>
                </a:extLst>
              </a:tr>
            </a:tbl>
          </a:graphicData>
        </a:graphic>
      </p:graphicFrame>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Tree>
    <p:extLst>
      <p:ext uri="{BB962C8B-B14F-4D97-AF65-F5344CB8AC3E}">
        <p14:creationId xmlns:p14="http://schemas.microsoft.com/office/powerpoint/2010/main" val="1578115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44389" y="1349840"/>
            <a:ext cx="11889299" cy="4257640"/>
          </a:xfrm>
          <a:prstGeom prst="rect">
            <a:avLst/>
          </a:prstGeom>
          <a:noFill/>
        </p:spPr>
        <p:txBody>
          <a:bodyPr wrap="square" rtlCol="0">
            <a:spAutoFit/>
          </a:bodyPr>
          <a:lstStyle/>
          <a:p>
            <a:pPr marL="121917" defTabSz="609585"/>
            <a:r>
              <a:rPr lang="en-US" sz="2800" b="1" u="sng" dirty="0">
                <a:solidFill>
                  <a:prstClr val="black"/>
                </a:solidFill>
                <a:latin typeface="Arial"/>
                <a:cs typeface="Arial"/>
              </a:rPr>
              <a:t>Common Strengths</a:t>
            </a:r>
          </a:p>
          <a:p>
            <a:pPr marL="121917" defTabSz="609585"/>
            <a:endParaRPr lang="en-US" sz="1200" b="1" u="sng" dirty="0">
              <a:solidFill>
                <a:prstClr val="black"/>
              </a:solidFill>
              <a:latin typeface="Arial"/>
              <a:cs typeface="Arial"/>
            </a:endParaRPr>
          </a:p>
          <a:p>
            <a:pPr marL="464817" indent="-342900" defTabSz="609585">
              <a:buFont typeface="Arial" panose="020B0604020202020204" pitchFamily="34" charset="0"/>
              <a:buChar char="•"/>
            </a:pPr>
            <a:r>
              <a:rPr lang="en-US" sz="2000" dirty="0">
                <a:solidFill>
                  <a:prstClr val="black"/>
                </a:solidFill>
                <a:latin typeface="Arial"/>
                <a:cs typeface="Arial"/>
              </a:rPr>
              <a:t>Notable improvements in synoptic scale performance in the medium range (Days 4-6)</a:t>
            </a:r>
          </a:p>
          <a:p>
            <a:pPr marL="922017" lvl="1" indent="-342900" defTabSz="609585">
              <a:buFont typeface="Arial" panose="020B0604020202020204" pitchFamily="34" charset="0"/>
              <a:buChar char="•"/>
            </a:pPr>
            <a:r>
              <a:rPr lang="en-US" sz="2000" dirty="0">
                <a:solidFill>
                  <a:prstClr val="black"/>
                </a:solidFill>
                <a:latin typeface="Arial"/>
                <a:cs typeface="Arial"/>
              </a:rPr>
              <a:t>Progressive bias in GFSv15 appears mitigated with more consistency &amp; earlier correct solutions</a:t>
            </a:r>
          </a:p>
          <a:p>
            <a:pPr marL="922017" lvl="1" indent="-342900" defTabSz="609585">
              <a:buFont typeface="Arial" panose="020B0604020202020204" pitchFamily="34" charset="0"/>
              <a:buChar char="•"/>
            </a:pPr>
            <a:r>
              <a:rPr lang="en-US" sz="2000" dirty="0">
                <a:solidFill>
                  <a:prstClr val="black"/>
                </a:solidFill>
                <a:latin typeface="Arial"/>
                <a:cs typeface="Arial"/>
              </a:rPr>
              <a:t>Improved frontal positions and QPF</a:t>
            </a:r>
          </a:p>
          <a:p>
            <a:pPr marL="579117" lvl="1" defTabSz="609585"/>
            <a:endParaRPr lang="en-US" sz="2000" dirty="0">
              <a:solidFill>
                <a:prstClr val="black"/>
              </a:solidFill>
              <a:latin typeface="Arial"/>
              <a:cs typeface="Arial"/>
            </a:endParaRPr>
          </a:p>
          <a:p>
            <a:pPr lvl="1" indent="-342900" defTabSz="609585">
              <a:buFont typeface="Arial" panose="020B0604020202020204" pitchFamily="34" charset="0"/>
              <a:buChar char="•"/>
            </a:pPr>
            <a:r>
              <a:rPr lang="en-US" sz="2000" dirty="0">
                <a:solidFill>
                  <a:prstClr val="black"/>
                </a:solidFill>
                <a:latin typeface="Arial"/>
                <a:cs typeface="Arial"/>
              </a:rPr>
              <a:t>Improvement in low-level temperature forecasts (mitigation of the winter low-level cold bias)</a:t>
            </a:r>
          </a:p>
          <a:p>
            <a:pPr marL="114300" lvl="1" defTabSz="609585"/>
            <a:endParaRPr lang="en-US" sz="2000" dirty="0">
              <a:solidFill>
                <a:prstClr val="black"/>
              </a:solidFill>
              <a:latin typeface="Arial"/>
              <a:cs typeface="Arial"/>
            </a:endParaRPr>
          </a:p>
          <a:p>
            <a:pPr lvl="1" indent="-342900" defTabSz="609585">
              <a:buFont typeface="Arial" panose="020B0604020202020204" pitchFamily="34" charset="0"/>
              <a:buChar char="•"/>
            </a:pPr>
            <a:r>
              <a:rPr lang="en-US" sz="2000" dirty="0">
                <a:solidFill>
                  <a:prstClr val="black"/>
                </a:solidFill>
                <a:latin typeface="Arial"/>
                <a:cs typeface="Arial"/>
              </a:rPr>
              <a:t>Improvements to TC intensity and increased lead time for genesis events</a:t>
            </a:r>
          </a:p>
          <a:p>
            <a:pPr lvl="2" indent="-342900" defTabSz="609585">
              <a:buFont typeface="Arial" panose="020B0604020202020204" pitchFamily="34" charset="0"/>
              <a:buChar char="•"/>
            </a:pPr>
            <a:r>
              <a:rPr lang="en-US" sz="2000" dirty="0">
                <a:solidFill>
                  <a:prstClr val="black"/>
                </a:solidFill>
                <a:latin typeface="Arial"/>
                <a:cs typeface="Arial"/>
              </a:rPr>
              <a:t>With stronger TCs, GFSv16 has overall better track, size, and intensity</a:t>
            </a:r>
          </a:p>
          <a:p>
            <a:pPr marL="464817" indent="-342900" defTabSz="609585">
              <a:buFont typeface="Arial" panose="020B0604020202020204" pitchFamily="34" charset="0"/>
              <a:buChar char="•"/>
            </a:pPr>
            <a:endParaRPr lang="en-US" sz="2000" dirty="0">
              <a:solidFill>
                <a:prstClr val="black"/>
              </a:solidFill>
              <a:latin typeface="Arial"/>
              <a:cs typeface="Arial"/>
            </a:endParaRPr>
          </a:p>
          <a:p>
            <a:pPr marL="464817" indent="-342900" defTabSz="609585">
              <a:buFont typeface="Arial" panose="020B0604020202020204" pitchFamily="34" charset="0"/>
              <a:buChar char="•"/>
            </a:pPr>
            <a:r>
              <a:rPr lang="en-US" sz="2000" dirty="0">
                <a:solidFill>
                  <a:prstClr val="black"/>
                </a:solidFill>
                <a:latin typeface="Arial"/>
                <a:cs typeface="Arial"/>
              </a:rPr>
              <a:t>Better ability to resolve shallow, cold air masses and some associated cold-air damming events</a:t>
            </a:r>
          </a:p>
          <a:p>
            <a:pPr marL="464817" indent="-342900" defTabSz="609585">
              <a:buFont typeface="Arial" panose="020B0604020202020204" pitchFamily="34" charset="0"/>
              <a:buChar char="•"/>
            </a:pPr>
            <a:endParaRPr lang="en-US" sz="2000" dirty="0">
              <a:solidFill>
                <a:prstClr val="black"/>
              </a:solidFill>
              <a:latin typeface="Arial"/>
              <a:cs typeface="Arial"/>
            </a:endParaRPr>
          </a:p>
          <a:p>
            <a:pPr marL="579106" indent="-457189" defTabSz="609585">
              <a:buFont typeface="Arial"/>
              <a:buChar char="•"/>
            </a:pPr>
            <a:endParaRPr lang="en-US" sz="1067" dirty="0">
              <a:solidFill>
                <a:prstClr val="black"/>
              </a:solidFill>
              <a:latin typeface="Arial"/>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algn="ctr" defTabSz="609585"/>
            <a:r>
              <a:rPr lang="en-US" sz="3467" b="1" dirty="0">
                <a:solidFill>
                  <a:prstClr val="white"/>
                </a:solidFill>
                <a:latin typeface="Arial"/>
                <a:cs typeface="Arial"/>
              </a:rPr>
              <a:t>Overall Impressions of GFSv16 </a:t>
            </a:r>
          </a:p>
        </p:txBody>
      </p:sp>
      <p:sp>
        <p:nvSpPr>
          <p:cNvPr id="14" name="Google Shape;200;p26">
            <a:extLst>
              <a:ext uri="{FF2B5EF4-FFF2-40B4-BE49-F238E27FC236}">
                <a16:creationId xmlns:a16="http://schemas.microsoft.com/office/drawing/2014/main" id="{8C8D0F87-88FD-6243-A90A-FF504DE1378D}"/>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41</a:t>
            </a:fld>
            <a:endParaRPr sz="1200" kern="0" dirty="0">
              <a:solidFill>
                <a:srgbClr val="595959"/>
              </a:solidFill>
              <a:latin typeface="Calibri" panose="020F0502020204030204" pitchFamily="34" charset="0"/>
              <a:cs typeface="Calibri" panose="020F0502020204030204" pitchFamily="34" charset="0"/>
              <a:sym typeface="Arial"/>
            </a:endParaRPr>
          </a:p>
        </p:txBody>
      </p:sp>
      <p:sp>
        <p:nvSpPr>
          <p:cNvPr id="2" name="Rectangle 1">
            <a:extLst>
              <a:ext uri="{FF2B5EF4-FFF2-40B4-BE49-F238E27FC236}">
                <a16:creationId xmlns:a16="http://schemas.microsoft.com/office/drawing/2014/main" id="{6EDAE8DB-B366-E343-B437-E615D7926286}"/>
              </a:ext>
            </a:extLst>
          </p:cNvPr>
          <p:cNvSpPr/>
          <p:nvPr/>
        </p:nvSpPr>
        <p:spPr>
          <a:xfrm>
            <a:off x="244389" y="3071973"/>
            <a:ext cx="11052222" cy="572375"/>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795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0995"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28" tIns="81263" rIns="162528" bIns="81263" rtlCol="0" anchor="ctr"/>
          <a:lstStyle/>
          <a:p>
            <a:pPr algn="ctr" defTabSz="60955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5" y="65244"/>
            <a:ext cx="10961036" cy="471890"/>
          </a:xfrm>
          <a:prstGeom prst="rect">
            <a:avLst/>
          </a:prstGeom>
          <a:solidFill>
            <a:srgbClr val="5BA4E3"/>
          </a:solidFill>
        </p:spPr>
        <p:txBody>
          <a:bodyPr wrap="square" lIns="162528" tIns="81263" rIns="162528" bIns="81263" rtlCol="0">
            <a:spAutoFit/>
          </a:bodyPr>
          <a:lstStyle/>
          <a:p>
            <a:pPr algn="ctr" defTabSz="60955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3" y="36821"/>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28" tIns="81263" rIns="162528" bIns="81263" rtlCol="0" anchor="ctr"/>
          <a:lstStyle/>
          <a:p>
            <a:pPr algn="ctr" defTabSz="60955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6"/>
            <a:ext cx="1129099" cy="1147249"/>
          </a:xfrm>
          <a:prstGeom prst="rect">
            <a:avLst/>
          </a:prstGeom>
        </p:spPr>
      </p:pic>
      <p:sp>
        <p:nvSpPr>
          <p:cNvPr id="15" name="Oval 14"/>
          <p:cNvSpPr>
            <a:spLocks/>
          </p:cNvSpPr>
          <p:nvPr/>
        </p:nvSpPr>
        <p:spPr>
          <a:xfrm>
            <a:off x="10940881" y="51941"/>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28" tIns="81263" rIns="162528" bIns="81263" rtlCol="0" anchor="ctr"/>
          <a:lstStyle/>
          <a:p>
            <a:pPr algn="ctr" defTabSz="60955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grpSp>
        <p:nvGrpSpPr>
          <p:cNvPr id="5" name="Group 4">
            <a:extLst>
              <a:ext uri="{FF2B5EF4-FFF2-40B4-BE49-F238E27FC236}">
                <a16:creationId xmlns:a16="http://schemas.microsoft.com/office/drawing/2014/main" id="{0F1CBDFC-A6B0-4BF0-A4B6-944C077A5931}"/>
              </a:ext>
            </a:extLst>
          </p:cNvPr>
          <p:cNvGrpSpPr/>
          <p:nvPr/>
        </p:nvGrpSpPr>
        <p:grpSpPr>
          <a:xfrm>
            <a:off x="6227125" y="1289572"/>
            <a:ext cx="5527792" cy="5568429"/>
            <a:chOff x="6227124" y="1289571"/>
            <a:chExt cx="5527792" cy="5568429"/>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7124" y="1330208"/>
              <a:ext cx="5527792" cy="5527792"/>
            </a:xfrm>
            <a:prstGeom prst="rect">
              <a:avLst/>
            </a:prstGeom>
          </p:spPr>
        </p:pic>
        <p:sp>
          <p:nvSpPr>
            <p:cNvPr id="18" name="TextBox 17"/>
            <p:cNvSpPr txBox="1"/>
            <p:nvPr/>
          </p:nvSpPr>
          <p:spPr>
            <a:xfrm>
              <a:off x="7093184" y="1289571"/>
              <a:ext cx="4109761" cy="400110"/>
            </a:xfrm>
            <a:prstGeom prst="rect">
              <a:avLst/>
            </a:prstGeom>
            <a:solidFill>
              <a:srgbClr val="D9D9D9"/>
            </a:solidFill>
            <a:ln>
              <a:solidFill>
                <a:schemeClr val="tx1"/>
              </a:solidFill>
            </a:ln>
          </p:spPr>
          <p:txBody>
            <a:bodyPr wrap="square" rtlCol="0">
              <a:spAutoFit/>
            </a:bodyPr>
            <a:lstStyle/>
            <a:p>
              <a:pPr algn="ctr" defTabSz="609555"/>
              <a:r>
                <a:rPr lang="en-US" sz="2000" b="1" dirty="0">
                  <a:solidFill>
                    <a:prstClr val="black"/>
                  </a:solidFill>
                  <a:latin typeface="Arial"/>
                  <a:cs typeface="Arial"/>
                </a:rPr>
                <a:t>Eastern US </a:t>
              </a:r>
              <a:r>
                <a:rPr lang="mr-IN" sz="2000" b="1" dirty="0">
                  <a:solidFill>
                    <a:prstClr val="black"/>
                  </a:solidFill>
                  <a:latin typeface="Arial"/>
                  <a:cs typeface="Arial"/>
                </a:rPr>
                <a:t>–</a:t>
              </a:r>
              <a:r>
                <a:rPr lang="en-US" sz="2000" b="1" dirty="0">
                  <a:solidFill>
                    <a:prstClr val="black"/>
                  </a:solidFill>
                  <a:latin typeface="Arial"/>
                  <a:cs typeface="Arial"/>
                </a:rPr>
                <a:t> Winter/Spr. 2020</a:t>
              </a:r>
            </a:p>
          </p:txBody>
        </p:sp>
        <p:sp>
          <p:nvSpPr>
            <p:cNvPr id="20" name="TextBox 19"/>
            <p:cNvSpPr txBox="1"/>
            <p:nvPr/>
          </p:nvSpPr>
          <p:spPr>
            <a:xfrm>
              <a:off x="6687985" y="3190400"/>
              <a:ext cx="1140056" cy="707886"/>
            </a:xfrm>
            <a:prstGeom prst="rect">
              <a:avLst/>
            </a:prstGeom>
            <a:noFill/>
            <a:ln>
              <a:noFill/>
            </a:ln>
          </p:spPr>
          <p:txBody>
            <a:bodyPr wrap="none" rtlCol="0">
              <a:spAutoFit/>
            </a:bodyPr>
            <a:lstStyle/>
            <a:p>
              <a:pPr defTabSz="609555"/>
              <a:r>
                <a:rPr lang="en-US" sz="2000" b="1" dirty="0">
                  <a:solidFill>
                    <a:prstClr val="black"/>
                  </a:solidFill>
                  <a:latin typeface="Arial"/>
                  <a:cs typeface="Arial"/>
                </a:rPr>
                <a:t>GFSv15</a:t>
              </a:r>
            </a:p>
            <a:p>
              <a:pPr defTabSz="609555"/>
              <a:r>
                <a:rPr lang="en-US" sz="2000" b="1" dirty="0">
                  <a:solidFill>
                    <a:srgbClr val="FF0000"/>
                  </a:solidFill>
                  <a:latin typeface="Arial"/>
                  <a:cs typeface="Arial"/>
                </a:rPr>
                <a:t>GFSv16</a:t>
              </a:r>
            </a:p>
          </p:txBody>
        </p:sp>
        <p:sp>
          <p:nvSpPr>
            <p:cNvPr id="24" name="TextBox 23"/>
            <p:cNvSpPr txBox="1"/>
            <p:nvPr/>
          </p:nvSpPr>
          <p:spPr>
            <a:xfrm>
              <a:off x="6748275" y="4240096"/>
              <a:ext cx="3802644" cy="707886"/>
            </a:xfrm>
            <a:prstGeom prst="rect">
              <a:avLst/>
            </a:prstGeom>
            <a:noFill/>
            <a:ln>
              <a:noFill/>
            </a:ln>
          </p:spPr>
          <p:txBody>
            <a:bodyPr wrap="none" rtlCol="0">
              <a:spAutoFit/>
            </a:bodyPr>
            <a:lstStyle/>
            <a:p>
              <a:pPr defTabSz="609555"/>
              <a:r>
                <a:rPr lang="en-US" sz="2000" b="1" dirty="0">
                  <a:solidFill>
                    <a:srgbClr val="FF0000"/>
                  </a:solidFill>
                  <a:latin typeface="Arial"/>
                  <a:cs typeface="Arial"/>
                </a:rPr>
                <a:t>GFSv16</a:t>
              </a:r>
              <a:r>
                <a:rPr lang="en-US" sz="2000" dirty="0">
                  <a:solidFill>
                    <a:srgbClr val="FF0000"/>
                  </a:solidFill>
                  <a:latin typeface="Arial"/>
                  <a:cs typeface="Arial"/>
                </a:rPr>
                <a:t> </a:t>
              </a:r>
              <a:r>
                <a:rPr lang="en-US" sz="2000" dirty="0">
                  <a:solidFill>
                    <a:prstClr val="black"/>
                  </a:solidFill>
                  <a:latin typeface="Arial"/>
                  <a:cs typeface="Arial"/>
                </a:rPr>
                <a:t>has less of a cold bias </a:t>
              </a:r>
              <a:br>
                <a:rPr lang="en-US" sz="2000" dirty="0">
                  <a:solidFill>
                    <a:prstClr val="black"/>
                  </a:solidFill>
                  <a:latin typeface="Arial"/>
                  <a:cs typeface="Arial"/>
                </a:rPr>
              </a:br>
              <a:r>
                <a:rPr lang="en-US" sz="2000" dirty="0">
                  <a:solidFill>
                    <a:prstClr val="black"/>
                  </a:solidFill>
                  <a:latin typeface="Arial"/>
                  <a:cs typeface="Arial"/>
                </a:rPr>
                <a:t>at longer lead times </a:t>
              </a:r>
              <a:r>
                <a:rPr lang="en-US" sz="2000" b="1" dirty="0">
                  <a:solidFill>
                    <a:prstClr val="black"/>
                  </a:solidFill>
                  <a:latin typeface="Arial"/>
                  <a:cs typeface="Arial"/>
                </a:rPr>
                <a:t> </a:t>
              </a:r>
            </a:p>
          </p:txBody>
        </p:sp>
      </p:grpSp>
      <p:cxnSp>
        <p:nvCxnSpPr>
          <p:cNvPr id="25" name="Straight Connector 24"/>
          <p:cNvCxnSpPr/>
          <p:nvPr/>
        </p:nvCxnSpPr>
        <p:spPr>
          <a:xfrm>
            <a:off x="1172281" y="2378565"/>
            <a:ext cx="4697945" cy="0"/>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767093" y="2167840"/>
            <a:ext cx="4697945" cy="0"/>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733" y="1330211"/>
            <a:ext cx="5527792" cy="5527792"/>
          </a:xfrm>
          <a:prstGeom prst="rect">
            <a:avLst/>
          </a:prstGeom>
        </p:spPr>
      </p:pic>
      <p:sp>
        <p:nvSpPr>
          <p:cNvPr id="19" name="TextBox 18"/>
          <p:cNvSpPr txBox="1"/>
          <p:nvPr/>
        </p:nvSpPr>
        <p:spPr>
          <a:xfrm>
            <a:off x="1064105" y="3190403"/>
            <a:ext cx="1140056" cy="707886"/>
          </a:xfrm>
          <a:prstGeom prst="rect">
            <a:avLst/>
          </a:prstGeom>
          <a:noFill/>
          <a:ln>
            <a:noFill/>
          </a:ln>
        </p:spPr>
        <p:txBody>
          <a:bodyPr wrap="none" rtlCol="0">
            <a:spAutoFit/>
          </a:bodyPr>
          <a:lstStyle/>
          <a:p>
            <a:pPr defTabSz="609555"/>
            <a:r>
              <a:rPr lang="en-US" sz="2000" b="1" dirty="0">
                <a:solidFill>
                  <a:prstClr val="black"/>
                </a:solidFill>
                <a:latin typeface="Arial"/>
                <a:cs typeface="Arial"/>
              </a:rPr>
              <a:t>GFSv15</a:t>
            </a:r>
          </a:p>
          <a:p>
            <a:pPr defTabSz="609555"/>
            <a:r>
              <a:rPr lang="en-US" sz="2000" b="1" dirty="0">
                <a:solidFill>
                  <a:srgbClr val="FF0000"/>
                </a:solidFill>
                <a:latin typeface="Arial"/>
                <a:cs typeface="Arial"/>
              </a:rPr>
              <a:t>GFSv16</a:t>
            </a:r>
          </a:p>
        </p:txBody>
      </p:sp>
      <p:sp>
        <p:nvSpPr>
          <p:cNvPr id="21" name="TextBox 20"/>
          <p:cNvSpPr txBox="1"/>
          <p:nvPr/>
        </p:nvSpPr>
        <p:spPr>
          <a:xfrm>
            <a:off x="1482606" y="1295121"/>
            <a:ext cx="4109761" cy="400110"/>
          </a:xfrm>
          <a:prstGeom prst="rect">
            <a:avLst/>
          </a:prstGeom>
          <a:solidFill>
            <a:srgbClr val="D9D9D9"/>
          </a:solidFill>
          <a:ln>
            <a:solidFill>
              <a:schemeClr val="tx1"/>
            </a:solidFill>
          </a:ln>
        </p:spPr>
        <p:txBody>
          <a:bodyPr wrap="square" rtlCol="0">
            <a:spAutoFit/>
          </a:bodyPr>
          <a:lstStyle/>
          <a:p>
            <a:pPr algn="ctr" defTabSz="609555"/>
            <a:r>
              <a:rPr lang="en-US" sz="2000" b="1" dirty="0">
                <a:solidFill>
                  <a:prstClr val="black"/>
                </a:solidFill>
                <a:latin typeface="Arial"/>
                <a:cs typeface="Arial"/>
              </a:rPr>
              <a:t>Western US </a:t>
            </a:r>
            <a:r>
              <a:rPr lang="mr-IN" sz="2000" b="1" dirty="0">
                <a:solidFill>
                  <a:prstClr val="black"/>
                </a:solidFill>
                <a:latin typeface="Arial"/>
                <a:cs typeface="Arial"/>
              </a:rPr>
              <a:t>–</a:t>
            </a:r>
            <a:r>
              <a:rPr lang="en-US" sz="2000" b="1" dirty="0">
                <a:solidFill>
                  <a:prstClr val="black"/>
                </a:solidFill>
                <a:latin typeface="Arial"/>
                <a:cs typeface="Arial"/>
              </a:rPr>
              <a:t> Winter/Spr. 2020</a:t>
            </a:r>
          </a:p>
        </p:txBody>
      </p:sp>
      <p:sp>
        <p:nvSpPr>
          <p:cNvPr id="23" name="TextBox 22"/>
          <p:cNvSpPr txBox="1"/>
          <p:nvPr/>
        </p:nvSpPr>
        <p:spPr>
          <a:xfrm>
            <a:off x="1078206" y="4237644"/>
            <a:ext cx="4086375" cy="707886"/>
          </a:xfrm>
          <a:prstGeom prst="rect">
            <a:avLst/>
          </a:prstGeom>
          <a:noFill/>
          <a:ln>
            <a:noFill/>
          </a:ln>
        </p:spPr>
        <p:txBody>
          <a:bodyPr wrap="none" rtlCol="0">
            <a:spAutoFit/>
          </a:bodyPr>
          <a:lstStyle/>
          <a:p>
            <a:pPr defTabSz="609555"/>
            <a:r>
              <a:rPr lang="en-US" sz="2000" b="1" dirty="0">
                <a:solidFill>
                  <a:srgbClr val="FF0000"/>
                </a:solidFill>
                <a:latin typeface="Arial"/>
                <a:cs typeface="Arial"/>
              </a:rPr>
              <a:t>GFSv16</a:t>
            </a:r>
            <a:r>
              <a:rPr lang="en-US" sz="2000" dirty="0">
                <a:solidFill>
                  <a:srgbClr val="FF0000"/>
                </a:solidFill>
                <a:latin typeface="Arial"/>
                <a:cs typeface="Arial"/>
              </a:rPr>
              <a:t> </a:t>
            </a:r>
            <a:r>
              <a:rPr lang="en-US" sz="2000" dirty="0">
                <a:solidFill>
                  <a:prstClr val="black"/>
                </a:solidFill>
                <a:latin typeface="Arial"/>
                <a:cs typeface="Arial"/>
              </a:rPr>
              <a:t>has less of a cold bias at </a:t>
            </a:r>
            <a:br>
              <a:rPr lang="en-US" sz="2000" dirty="0">
                <a:solidFill>
                  <a:prstClr val="black"/>
                </a:solidFill>
                <a:latin typeface="Arial"/>
                <a:cs typeface="Arial"/>
              </a:rPr>
            </a:br>
            <a:r>
              <a:rPr lang="en-US" sz="2000" dirty="0">
                <a:solidFill>
                  <a:prstClr val="black"/>
                </a:solidFill>
                <a:latin typeface="Arial"/>
                <a:cs typeface="Arial"/>
              </a:rPr>
              <a:t>longer lead times </a:t>
            </a:r>
            <a:r>
              <a:rPr lang="en-US" sz="2000" b="1" dirty="0">
                <a:solidFill>
                  <a:prstClr val="black"/>
                </a:solidFill>
                <a:latin typeface="Arial"/>
                <a:cs typeface="Arial"/>
              </a:rPr>
              <a:t> </a:t>
            </a:r>
          </a:p>
        </p:txBody>
      </p:sp>
      <p:cxnSp>
        <p:nvCxnSpPr>
          <p:cNvPr id="27" name="Straight Connector 26"/>
          <p:cNvCxnSpPr/>
          <p:nvPr/>
        </p:nvCxnSpPr>
        <p:spPr>
          <a:xfrm>
            <a:off x="1158401" y="2371040"/>
            <a:ext cx="4697945" cy="0"/>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 y="558912"/>
            <a:ext cx="12208844" cy="697653"/>
          </a:xfrm>
          <a:prstGeom prst="rect">
            <a:avLst/>
          </a:prstGeom>
          <a:noFill/>
        </p:spPr>
        <p:txBody>
          <a:bodyPr wrap="square" lIns="162524" tIns="81261" rIns="162524" bIns="81261" rtlCol="0">
            <a:spAutoFit/>
          </a:bodyPr>
          <a:lstStyle/>
          <a:p>
            <a:pPr algn="ctr" defTabSz="609539"/>
            <a:r>
              <a:rPr lang="en-US" sz="3467" b="1" dirty="0">
                <a:solidFill>
                  <a:prstClr val="white"/>
                </a:solidFill>
                <a:latin typeface="Arial"/>
                <a:cs typeface="Arial"/>
              </a:rPr>
              <a:t>Strengths: Mitigated Low-Level Cold Bias </a:t>
            </a:r>
          </a:p>
        </p:txBody>
      </p:sp>
      <p:sp>
        <p:nvSpPr>
          <p:cNvPr id="29" name="TextBox 28"/>
          <p:cNvSpPr txBox="1"/>
          <p:nvPr/>
        </p:nvSpPr>
        <p:spPr>
          <a:xfrm>
            <a:off x="-13875" y="2037437"/>
            <a:ext cx="1082979" cy="779566"/>
          </a:xfrm>
          <a:prstGeom prst="rect">
            <a:avLst/>
          </a:prstGeom>
          <a:noFill/>
          <a:ln>
            <a:noFill/>
          </a:ln>
        </p:spPr>
        <p:txBody>
          <a:bodyPr wrap="none" lIns="121915" tIns="60957" rIns="121915" bIns="60957" rtlCol="0">
            <a:spAutoFit/>
          </a:bodyPr>
          <a:lstStyle/>
          <a:p>
            <a:pPr algn="ctr" defTabSz="609539"/>
            <a:r>
              <a:rPr lang="en-US" sz="2133" b="1" dirty="0">
                <a:solidFill>
                  <a:prstClr val="black"/>
                </a:solidFill>
                <a:latin typeface="Arial"/>
                <a:cs typeface="Arial"/>
              </a:rPr>
              <a:t>00Z</a:t>
            </a:r>
          </a:p>
          <a:p>
            <a:pPr algn="ctr" defTabSz="609539"/>
            <a:r>
              <a:rPr lang="en-US" sz="2133" b="1" dirty="0">
                <a:solidFill>
                  <a:prstClr val="black"/>
                </a:solidFill>
                <a:latin typeface="Arial"/>
                <a:cs typeface="Arial"/>
              </a:rPr>
              <a:t>cycles</a:t>
            </a:r>
          </a:p>
        </p:txBody>
      </p:sp>
      <p:sp>
        <p:nvSpPr>
          <p:cNvPr id="30" name="TextBox 29"/>
          <p:cNvSpPr txBox="1"/>
          <p:nvPr/>
        </p:nvSpPr>
        <p:spPr>
          <a:xfrm>
            <a:off x="-90155" y="4196614"/>
            <a:ext cx="1248088" cy="779566"/>
          </a:xfrm>
          <a:prstGeom prst="rect">
            <a:avLst/>
          </a:prstGeom>
          <a:noFill/>
          <a:ln>
            <a:noFill/>
          </a:ln>
        </p:spPr>
        <p:txBody>
          <a:bodyPr wrap="none" lIns="121915" tIns="60957" rIns="121915" bIns="60957" rtlCol="0">
            <a:spAutoFit/>
          </a:bodyPr>
          <a:lstStyle/>
          <a:p>
            <a:pPr algn="ctr" defTabSz="609539"/>
            <a:r>
              <a:rPr lang="en-US" sz="2133" b="1" dirty="0">
                <a:solidFill>
                  <a:prstClr val="black"/>
                </a:solidFill>
                <a:latin typeface="Arial"/>
                <a:cs typeface="Arial"/>
              </a:rPr>
              <a:t>Grid-to-</a:t>
            </a:r>
            <a:br>
              <a:rPr lang="en-US" sz="2133" b="1" dirty="0">
                <a:solidFill>
                  <a:prstClr val="black"/>
                </a:solidFill>
                <a:latin typeface="Arial"/>
                <a:cs typeface="Arial"/>
              </a:rPr>
            </a:br>
            <a:r>
              <a:rPr lang="en-US" sz="2133" b="1" dirty="0" err="1">
                <a:solidFill>
                  <a:prstClr val="black"/>
                </a:solidFill>
                <a:latin typeface="Arial"/>
                <a:cs typeface="Arial"/>
              </a:rPr>
              <a:t>Obs</a:t>
            </a:r>
            <a:endParaRPr lang="en-US" sz="2133" b="1" dirty="0">
              <a:solidFill>
                <a:prstClr val="black"/>
              </a:solidFill>
              <a:latin typeface="Arial"/>
              <a:cs typeface="Arial"/>
            </a:endParaRPr>
          </a:p>
        </p:txBody>
      </p:sp>
      <p:sp>
        <p:nvSpPr>
          <p:cNvPr id="32" name="TextBox 31">
            <a:extLst>
              <a:ext uri="{FF2B5EF4-FFF2-40B4-BE49-F238E27FC236}">
                <a16:creationId xmlns:a16="http://schemas.microsoft.com/office/drawing/2014/main" id="{D42E93AA-564C-49E9-A1C4-ADEF3E505C63}"/>
              </a:ext>
            </a:extLst>
          </p:cNvPr>
          <p:cNvSpPr txBox="1"/>
          <p:nvPr/>
        </p:nvSpPr>
        <p:spPr>
          <a:xfrm>
            <a:off x="3706520" y="3648622"/>
            <a:ext cx="2149827" cy="461665"/>
          </a:xfrm>
          <a:prstGeom prst="rect">
            <a:avLst/>
          </a:prstGeom>
          <a:solidFill>
            <a:srgbClr val="FBFF53"/>
          </a:solidFill>
          <a:ln>
            <a:solidFill>
              <a:schemeClr val="tx1"/>
            </a:solidFill>
          </a:ln>
        </p:spPr>
        <p:txBody>
          <a:bodyPr wrap="square" rtlCol="0">
            <a:spAutoFit/>
          </a:bodyPr>
          <a:lstStyle/>
          <a:p>
            <a:pPr algn="ctr" defTabSz="609555"/>
            <a:r>
              <a:rPr lang="en-US" sz="2400" b="1" dirty="0">
                <a:solidFill>
                  <a:prstClr val="black"/>
                </a:solidFill>
                <a:latin typeface="Arial"/>
                <a:cs typeface="Arial"/>
              </a:rPr>
              <a:t>2-m T Bias</a:t>
            </a:r>
          </a:p>
        </p:txBody>
      </p:sp>
      <p:sp>
        <p:nvSpPr>
          <p:cNvPr id="33" name="TextBox 32">
            <a:extLst>
              <a:ext uri="{FF2B5EF4-FFF2-40B4-BE49-F238E27FC236}">
                <a16:creationId xmlns:a16="http://schemas.microsoft.com/office/drawing/2014/main" id="{D42E93AA-564C-49E9-A1C4-ADEF3E505C63}"/>
              </a:ext>
            </a:extLst>
          </p:cNvPr>
          <p:cNvSpPr txBox="1"/>
          <p:nvPr/>
        </p:nvSpPr>
        <p:spPr>
          <a:xfrm>
            <a:off x="9315212" y="3646637"/>
            <a:ext cx="2149827" cy="461665"/>
          </a:xfrm>
          <a:prstGeom prst="rect">
            <a:avLst/>
          </a:prstGeom>
          <a:solidFill>
            <a:srgbClr val="FBFF53"/>
          </a:solidFill>
          <a:ln>
            <a:solidFill>
              <a:schemeClr val="tx1"/>
            </a:solidFill>
          </a:ln>
        </p:spPr>
        <p:txBody>
          <a:bodyPr wrap="square" rtlCol="0">
            <a:spAutoFit/>
          </a:bodyPr>
          <a:lstStyle/>
          <a:p>
            <a:pPr algn="ctr" defTabSz="609555"/>
            <a:r>
              <a:rPr lang="en-US" sz="2400" b="1" dirty="0">
                <a:solidFill>
                  <a:prstClr val="black"/>
                </a:solidFill>
                <a:latin typeface="Arial"/>
                <a:cs typeface="Arial"/>
              </a:rPr>
              <a:t>2-m T Bias</a:t>
            </a:r>
          </a:p>
        </p:txBody>
      </p:sp>
      <p:sp>
        <p:nvSpPr>
          <p:cNvPr id="31" name="Google Shape;200;p26">
            <a:extLst>
              <a:ext uri="{FF2B5EF4-FFF2-40B4-BE49-F238E27FC236}">
                <a16:creationId xmlns:a16="http://schemas.microsoft.com/office/drawing/2014/main" id="{042B8C08-B020-DC4A-B621-51D8EBA7AED7}"/>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42</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358675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9773" y="1348328"/>
            <a:ext cx="11889299" cy="4380751"/>
          </a:xfrm>
          <a:prstGeom prst="rect">
            <a:avLst/>
          </a:prstGeom>
          <a:noFill/>
        </p:spPr>
        <p:txBody>
          <a:bodyPr wrap="square" rtlCol="0">
            <a:spAutoFit/>
          </a:bodyPr>
          <a:lstStyle/>
          <a:p>
            <a:pPr marL="121917" defTabSz="609585"/>
            <a:r>
              <a:rPr lang="en-US" sz="2800" b="1" u="sng" dirty="0">
                <a:solidFill>
                  <a:prstClr val="black"/>
                </a:solidFill>
                <a:latin typeface="Arial"/>
                <a:cs typeface="Arial"/>
              </a:rPr>
              <a:t>Common Concerns</a:t>
            </a:r>
          </a:p>
          <a:p>
            <a:pPr marL="579117" indent="-457200" defTabSz="609585">
              <a:buFont typeface="Arial" panose="020B0604020202020204" pitchFamily="34" charset="0"/>
              <a:buChar char="•"/>
            </a:pPr>
            <a:endParaRPr lang="en-US" sz="1200" b="1" u="sng" dirty="0">
              <a:solidFill>
                <a:prstClr val="black"/>
              </a:solidFill>
              <a:latin typeface="Arial"/>
              <a:cs typeface="Arial"/>
            </a:endParaRPr>
          </a:p>
          <a:p>
            <a:pPr marL="579117" indent="-457200" defTabSz="609585">
              <a:buFont typeface="Arial" panose="020B0604020202020204" pitchFamily="34" charset="0"/>
              <a:buChar char="•"/>
            </a:pPr>
            <a:r>
              <a:rPr lang="en-US" sz="2000" dirty="0">
                <a:solidFill>
                  <a:prstClr val="black"/>
                </a:solidFill>
                <a:latin typeface="Arial"/>
                <a:cs typeface="Arial"/>
              </a:rPr>
              <a:t>Low CAPE bias, especially during the warm season in environments favorable for supporting severe weather (Low CAPE associated with drier low-levels and soil moisture conditions)</a:t>
            </a:r>
          </a:p>
          <a:p>
            <a:pPr marL="579117" indent="-457200" defTabSz="609585">
              <a:buFont typeface="Arial" panose="020B0604020202020204" pitchFamily="34" charset="0"/>
              <a:buChar char="•"/>
            </a:pPr>
            <a:endParaRPr lang="en-US" sz="2000" dirty="0">
              <a:solidFill>
                <a:prstClr val="black"/>
              </a:solidFill>
              <a:latin typeface="Arial"/>
              <a:cs typeface="Arial"/>
            </a:endParaRPr>
          </a:p>
          <a:p>
            <a:pPr marL="579117" indent="-457200" defTabSz="609585">
              <a:buFont typeface="Arial" panose="020B0604020202020204" pitchFamily="34" charset="0"/>
              <a:buChar char="•"/>
            </a:pPr>
            <a:r>
              <a:rPr lang="en-US" sz="2000" dirty="0">
                <a:solidFill>
                  <a:prstClr val="black"/>
                </a:solidFill>
                <a:latin typeface="Arial"/>
                <a:cs typeface="Arial"/>
              </a:rPr>
              <a:t>Low-level moisture/2-m dewpoint dry bias in GFSv16 (PBL overmixed) during warm season (associated with drier soil conditions)</a:t>
            </a:r>
          </a:p>
          <a:p>
            <a:pPr marL="579117" indent="-457200" defTabSz="609585">
              <a:buFont typeface="Arial" panose="020B0604020202020204" pitchFamily="34" charset="0"/>
              <a:buChar char="•"/>
            </a:pPr>
            <a:endParaRPr lang="en-US" sz="2000" dirty="0">
              <a:solidFill>
                <a:prstClr val="black"/>
              </a:solidFill>
              <a:latin typeface="Arial"/>
              <a:cs typeface="Arial"/>
            </a:endParaRPr>
          </a:p>
          <a:p>
            <a:pPr marL="579117" indent="-457200" defTabSz="609585">
              <a:buFont typeface="Arial" panose="020B0604020202020204" pitchFamily="34" charset="0"/>
              <a:buChar char="•"/>
            </a:pPr>
            <a:r>
              <a:rPr lang="en-US" sz="2000" dirty="0">
                <a:solidFill>
                  <a:prstClr val="black"/>
                </a:solidFill>
                <a:latin typeface="Arial"/>
                <a:cs typeface="Arial"/>
              </a:rPr>
              <a:t>Larger TC False Alarm Rate (FAR) and right-of-track bias</a:t>
            </a:r>
          </a:p>
          <a:p>
            <a:pPr marL="579117" indent="-457200" defTabSz="609585">
              <a:buFont typeface="Arial" panose="020B0604020202020204" pitchFamily="34" charset="0"/>
              <a:buChar char="•"/>
            </a:pPr>
            <a:endParaRPr lang="en-US" sz="2000" dirty="0">
              <a:solidFill>
                <a:prstClr val="black"/>
              </a:solidFill>
              <a:latin typeface="Arial"/>
              <a:cs typeface="Arial"/>
            </a:endParaRPr>
          </a:p>
          <a:p>
            <a:pPr marL="579117" indent="-457200" defTabSz="609585">
              <a:buFont typeface="Arial" panose="020B0604020202020204" pitchFamily="34" charset="0"/>
              <a:buChar char="•"/>
            </a:pPr>
            <a:endParaRPr lang="en-US" sz="2000" dirty="0">
              <a:solidFill>
                <a:prstClr val="black"/>
              </a:solidFill>
              <a:latin typeface="Arial"/>
              <a:cs typeface="Arial"/>
            </a:endParaRPr>
          </a:p>
          <a:p>
            <a:pPr marL="579117" indent="-457200" defTabSz="609585">
              <a:buFont typeface="Arial" panose="020B0604020202020204" pitchFamily="34" charset="0"/>
              <a:buChar char="•"/>
            </a:pPr>
            <a:endParaRPr lang="en-US" sz="2000" dirty="0">
              <a:solidFill>
                <a:prstClr val="black"/>
              </a:solidFill>
              <a:latin typeface="Arial"/>
              <a:cs typeface="Arial"/>
            </a:endParaRPr>
          </a:p>
          <a:p>
            <a:pPr marL="121917" defTabSz="609585"/>
            <a:endParaRPr lang="en-US" sz="2800" b="1" u="sng" dirty="0">
              <a:solidFill>
                <a:prstClr val="black"/>
              </a:solidFill>
              <a:latin typeface="Arial"/>
              <a:cs typeface="Arial"/>
            </a:endParaRPr>
          </a:p>
          <a:p>
            <a:pPr marL="579106" indent="-457189" defTabSz="609585">
              <a:buFont typeface="Arial"/>
              <a:buChar char="•"/>
            </a:pPr>
            <a:endParaRPr lang="en-US" sz="1067" dirty="0">
              <a:solidFill>
                <a:prstClr val="black"/>
              </a:solidFill>
              <a:latin typeface="Arial"/>
              <a:cs typeface="Arial"/>
            </a:endParaRPr>
          </a:p>
        </p:txBody>
      </p:sp>
      <p:sp>
        <p:nvSpPr>
          <p:cNvPr id="5" name="TextBox 4"/>
          <p:cNvSpPr txBox="1"/>
          <p:nvPr/>
        </p:nvSpPr>
        <p:spPr>
          <a:xfrm>
            <a:off x="6462054" y="2143714"/>
            <a:ext cx="184730" cy="769441"/>
          </a:xfrm>
          <a:prstGeom prst="rect">
            <a:avLst/>
          </a:prstGeom>
          <a:noFill/>
        </p:spPr>
        <p:txBody>
          <a:bodyPr wrap="none" rtlCol="0">
            <a:spAutoFit/>
          </a:bodyPr>
          <a:lstStyle/>
          <a:p>
            <a:pPr algn="ctr" defTabSz="609585"/>
            <a:endParaRPr lang="en-US" sz="4400" b="1" dirty="0">
              <a:solidFill>
                <a:srgbClr val="FF0000"/>
              </a:solidFill>
              <a:latin typeface="Arial"/>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algn="ctr" defTabSz="609585"/>
            <a:r>
              <a:rPr lang="en-US" sz="3467" b="1" dirty="0">
                <a:solidFill>
                  <a:prstClr val="white"/>
                </a:solidFill>
                <a:latin typeface="Arial"/>
                <a:cs typeface="Arial"/>
              </a:rPr>
              <a:t>Overall Impressions of GFSv16 </a:t>
            </a:r>
          </a:p>
        </p:txBody>
      </p:sp>
      <p:sp>
        <p:nvSpPr>
          <p:cNvPr id="14" name="Google Shape;200;p26">
            <a:extLst>
              <a:ext uri="{FF2B5EF4-FFF2-40B4-BE49-F238E27FC236}">
                <a16:creationId xmlns:a16="http://schemas.microsoft.com/office/drawing/2014/main" id="{E6144B04-5A8B-F74E-BCAF-05108F443E0C}"/>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43</a:t>
            </a:fld>
            <a:endParaRPr sz="1200" kern="0" dirty="0">
              <a:solidFill>
                <a:srgbClr val="595959"/>
              </a:solidFill>
              <a:latin typeface="Calibri" panose="020F0502020204030204" pitchFamily="34" charset="0"/>
              <a:cs typeface="Calibri" panose="020F0502020204030204" pitchFamily="34" charset="0"/>
              <a:sym typeface="Arial"/>
            </a:endParaRPr>
          </a:p>
        </p:txBody>
      </p:sp>
      <p:sp>
        <p:nvSpPr>
          <p:cNvPr id="17" name="Rectangle 16">
            <a:extLst>
              <a:ext uri="{FF2B5EF4-FFF2-40B4-BE49-F238E27FC236}">
                <a16:creationId xmlns:a16="http://schemas.microsoft.com/office/drawing/2014/main" id="{E4CBBC57-ACA1-BF48-B17E-071D94E10336}"/>
              </a:ext>
            </a:extLst>
          </p:cNvPr>
          <p:cNvSpPr/>
          <p:nvPr/>
        </p:nvSpPr>
        <p:spPr>
          <a:xfrm>
            <a:off x="244389" y="1909060"/>
            <a:ext cx="11052222" cy="1735287"/>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9068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F2F46-3565-4142-B373-241C74EBAA77}"/>
              </a:ext>
            </a:extLst>
          </p:cNvPr>
          <p:cNvPicPr>
            <a:picLocks noChangeAspect="1"/>
          </p:cNvPicPr>
          <p:nvPr/>
        </p:nvPicPr>
        <p:blipFill rotWithShape="1">
          <a:blip r:embed="rId2"/>
          <a:srcRect l="24575" t="50000" r="23967"/>
          <a:stretch/>
        </p:blipFill>
        <p:spPr>
          <a:xfrm>
            <a:off x="12254" y="1706160"/>
            <a:ext cx="4019951" cy="3167925"/>
          </a:xfrm>
          <a:prstGeom prst="rect">
            <a:avLst/>
          </a:prstGeom>
        </p:spPr>
      </p:pic>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39"/>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39"/>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39"/>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39"/>
            <a:endParaRPr lang="en-US" sz="2400">
              <a:solidFill>
                <a:prstClr val="white"/>
              </a:solidFill>
              <a:latin typeface="Calibri"/>
            </a:endParaRPr>
          </a:p>
        </p:txBody>
      </p:sp>
      <p:pic>
        <p:nvPicPr>
          <p:cNvPr id="10" name="Picture 9" descr="1024px-NOAA_logo.svg.png"/>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667408"/>
            <a:ext cx="12208844" cy="533449"/>
          </a:xfrm>
          <a:prstGeom prst="rect">
            <a:avLst/>
          </a:prstGeom>
          <a:noFill/>
        </p:spPr>
        <p:txBody>
          <a:bodyPr wrap="square" lIns="162532" tIns="81265" rIns="162532" bIns="81265" rtlCol="0">
            <a:spAutoFit/>
          </a:bodyPr>
          <a:lstStyle/>
          <a:p>
            <a:pPr algn="ctr" defTabSz="609539"/>
            <a:r>
              <a:rPr lang="en-US" sz="2400" b="1" dirty="0">
                <a:solidFill>
                  <a:prstClr val="white"/>
                </a:solidFill>
                <a:latin typeface="Arial"/>
                <a:cs typeface="Arial"/>
              </a:rPr>
              <a:t>Drier Soil Associated With Lower Boundary Layer Moisture</a:t>
            </a:r>
          </a:p>
        </p:txBody>
      </p:sp>
      <p:sp>
        <p:nvSpPr>
          <p:cNvPr id="14" name="TextBox 13">
            <a:extLst>
              <a:ext uri="{FF2B5EF4-FFF2-40B4-BE49-F238E27FC236}">
                <a16:creationId xmlns:a16="http://schemas.microsoft.com/office/drawing/2014/main" id="{2721B4B7-7235-2D43-B2BE-E6661D5982DF}"/>
              </a:ext>
            </a:extLst>
          </p:cNvPr>
          <p:cNvSpPr txBox="1"/>
          <p:nvPr/>
        </p:nvSpPr>
        <p:spPr>
          <a:xfrm>
            <a:off x="214070" y="5538096"/>
            <a:ext cx="11894879" cy="995209"/>
          </a:xfrm>
          <a:prstGeom prst="rect">
            <a:avLst/>
          </a:prstGeom>
          <a:noFill/>
        </p:spPr>
        <p:txBody>
          <a:bodyPr wrap="square" rtlCol="0">
            <a:spAutoFit/>
          </a:bodyPr>
          <a:lstStyle/>
          <a:p>
            <a:pPr marL="579106" indent="-457189" defTabSz="609539">
              <a:buFont typeface="Arial" panose="020B0604020202020204" pitchFamily="34" charset="0"/>
              <a:buChar char="•"/>
            </a:pPr>
            <a:r>
              <a:rPr lang="en-US" sz="2267" dirty="0">
                <a:solidFill>
                  <a:prstClr val="black"/>
                </a:solidFill>
                <a:latin typeface="Arial"/>
                <a:cs typeface="Arial"/>
              </a:rPr>
              <a:t>GFSv16 top level soil moisture is considerably drier than in v15</a:t>
            </a:r>
          </a:p>
          <a:p>
            <a:pPr marL="121917" defTabSz="609539"/>
            <a:endParaRPr lang="en-US" sz="1333" dirty="0">
              <a:solidFill>
                <a:prstClr val="black"/>
              </a:solidFill>
              <a:latin typeface="Arial"/>
              <a:cs typeface="Arial"/>
            </a:endParaRPr>
          </a:p>
          <a:p>
            <a:pPr marL="579106" indent="-457189" defTabSz="609539">
              <a:buFont typeface="Arial" panose="020B0604020202020204" pitchFamily="34" charset="0"/>
              <a:buChar char="•"/>
            </a:pPr>
            <a:r>
              <a:rPr lang="en-US" sz="2267" dirty="0">
                <a:solidFill>
                  <a:prstClr val="black"/>
                </a:solidFill>
                <a:latin typeface="Arial"/>
                <a:cs typeface="Arial"/>
              </a:rPr>
              <a:t>Good alignment between lower 2-m dew points and largest areas of reduced CAPE</a:t>
            </a:r>
          </a:p>
        </p:txBody>
      </p:sp>
      <p:pic>
        <p:nvPicPr>
          <p:cNvPr id="20" name="Picture 19">
            <a:extLst>
              <a:ext uri="{FF2B5EF4-FFF2-40B4-BE49-F238E27FC236}">
                <a16:creationId xmlns:a16="http://schemas.microsoft.com/office/drawing/2014/main" id="{B5C69340-2A33-9647-AF18-0D96DB3F6991}"/>
              </a:ext>
            </a:extLst>
          </p:cNvPr>
          <p:cNvPicPr>
            <a:picLocks noChangeAspect="1"/>
          </p:cNvPicPr>
          <p:nvPr/>
        </p:nvPicPr>
        <p:blipFill rotWithShape="1">
          <a:blip r:embed="rId5"/>
          <a:srcRect l="24548" t="50083" r="24376"/>
          <a:stretch/>
        </p:blipFill>
        <p:spPr>
          <a:xfrm>
            <a:off x="8073311" y="1695247"/>
            <a:ext cx="3996856" cy="3167925"/>
          </a:xfrm>
          <a:prstGeom prst="rect">
            <a:avLst/>
          </a:prstGeom>
        </p:spPr>
      </p:pic>
      <p:sp>
        <p:nvSpPr>
          <p:cNvPr id="24" name="TextBox 23">
            <a:extLst>
              <a:ext uri="{FF2B5EF4-FFF2-40B4-BE49-F238E27FC236}">
                <a16:creationId xmlns:a16="http://schemas.microsoft.com/office/drawing/2014/main" id="{90605B0C-6D91-9045-8862-481D9602E0F2}"/>
              </a:ext>
            </a:extLst>
          </p:cNvPr>
          <p:cNvSpPr txBox="1"/>
          <p:nvPr/>
        </p:nvSpPr>
        <p:spPr>
          <a:xfrm>
            <a:off x="2869077" y="4957568"/>
            <a:ext cx="6326988" cy="379656"/>
          </a:xfrm>
          <a:prstGeom prst="rect">
            <a:avLst/>
          </a:prstGeom>
          <a:noFill/>
        </p:spPr>
        <p:txBody>
          <a:bodyPr wrap="none" rtlCol="0">
            <a:spAutoFit/>
          </a:bodyPr>
          <a:lstStyle/>
          <a:p>
            <a:pPr algn="ctr" defTabSz="609539"/>
            <a:r>
              <a:rPr lang="en-US" sz="1867" b="1" dirty="0">
                <a:solidFill>
                  <a:prstClr val="black"/>
                </a:solidFill>
                <a:latin typeface="Arial" panose="020B0604020202020204" pitchFamily="34" charset="0"/>
                <a:cs typeface="Arial" panose="020B0604020202020204" pitchFamily="34" charset="0"/>
              </a:rPr>
              <a:t>Init: 00Z 23 July 2020     Valid: 00Z 24 July 2020 (F024) </a:t>
            </a:r>
          </a:p>
        </p:txBody>
      </p:sp>
      <p:sp>
        <p:nvSpPr>
          <p:cNvPr id="27" name="TextBox 26">
            <a:extLst>
              <a:ext uri="{FF2B5EF4-FFF2-40B4-BE49-F238E27FC236}">
                <a16:creationId xmlns:a16="http://schemas.microsoft.com/office/drawing/2014/main" id="{215C7EB2-9CC8-964C-B427-0E6EF6494E66}"/>
              </a:ext>
            </a:extLst>
          </p:cNvPr>
          <p:cNvSpPr txBox="1"/>
          <p:nvPr/>
        </p:nvSpPr>
        <p:spPr>
          <a:xfrm>
            <a:off x="4169027" y="3792793"/>
            <a:ext cx="885301" cy="379656"/>
          </a:xfrm>
          <a:prstGeom prst="rect">
            <a:avLst/>
          </a:prstGeom>
          <a:solidFill>
            <a:schemeClr val="bg1"/>
          </a:solidFill>
          <a:ln w="25400">
            <a:solidFill>
              <a:schemeClr val="tx1"/>
            </a:solidFill>
          </a:ln>
        </p:spPr>
        <p:txBody>
          <a:bodyPr wrap="square" rtlCol="0">
            <a:spAutoFit/>
          </a:bodyPr>
          <a:lstStyle/>
          <a:p>
            <a:pPr algn="ctr" defTabSz="609539"/>
            <a:r>
              <a:rPr lang="en-US" sz="1867" b="1" dirty="0">
                <a:solidFill>
                  <a:prstClr val="black"/>
                </a:solidFill>
                <a:latin typeface="Arial" panose="020B0604020202020204" pitchFamily="34" charset="0"/>
                <a:cs typeface="Arial" panose="020B0604020202020204" pitchFamily="34" charset="0"/>
              </a:rPr>
              <a:t>F024</a:t>
            </a:r>
          </a:p>
        </p:txBody>
      </p:sp>
      <p:pic>
        <p:nvPicPr>
          <p:cNvPr id="3" name="Picture 2">
            <a:extLst>
              <a:ext uri="{FF2B5EF4-FFF2-40B4-BE49-F238E27FC236}">
                <a16:creationId xmlns:a16="http://schemas.microsoft.com/office/drawing/2014/main" id="{DC065503-164B-3440-AC5A-2EB319F32F51}"/>
              </a:ext>
            </a:extLst>
          </p:cNvPr>
          <p:cNvPicPr>
            <a:picLocks noChangeAspect="1"/>
          </p:cNvPicPr>
          <p:nvPr/>
        </p:nvPicPr>
        <p:blipFill rotWithShape="1">
          <a:blip r:embed="rId6"/>
          <a:srcRect l="24501" t="50000" r="24234"/>
          <a:stretch/>
        </p:blipFill>
        <p:spPr>
          <a:xfrm>
            <a:off x="4025073" y="1706605"/>
            <a:ext cx="4014999" cy="3175927"/>
          </a:xfrm>
          <a:prstGeom prst="rect">
            <a:avLst/>
          </a:prstGeom>
        </p:spPr>
      </p:pic>
      <p:sp>
        <p:nvSpPr>
          <p:cNvPr id="28" name="TextBox 27">
            <a:extLst>
              <a:ext uri="{FF2B5EF4-FFF2-40B4-BE49-F238E27FC236}">
                <a16:creationId xmlns:a16="http://schemas.microsoft.com/office/drawing/2014/main" id="{D14C29FD-21EA-944E-9AC8-B5BBFA1D72DD}"/>
              </a:ext>
            </a:extLst>
          </p:cNvPr>
          <p:cNvSpPr txBox="1"/>
          <p:nvPr/>
        </p:nvSpPr>
        <p:spPr>
          <a:xfrm>
            <a:off x="66710" y="1904453"/>
            <a:ext cx="1564685" cy="830997"/>
          </a:xfrm>
          <a:prstGeom prst="rect">
            <a:avLst/>
          </a:prstGeom>
          <a:solidFill>
            <a:schemeClr val="bg1"/>
          </a:solidFill>
          <a:ln w="25400">
            <a:solidFill>
              <a:schemeClr val="tx1"/>
            </a:solidFill>
          </a:ln>
        </p:spPr>
        <p:txBody>
          <a:bodyPr wrap="square" rtlCol="0">
            <a:spAutoFit/>
          </a:bodyPr>
          <a:lstStyle/>
          <a:p>
            <a:pPr algn="ctr" defTabSz="609539"/>
            <a:r>
              <a:rPr lang="en-US" sz="1600" b="1" dirty="0">
                <a:solidFill>
                  <a:prstClr val="black"/>
                </a:solidFill>
                <a:latin typeface="Arial" panose="020B0604020202020204" pitchFamily="34" charset="0"/>
                <a:cs typeface="Arial" panose="020B0604020202020204" pitchFamily="34" charset="0"/>
              </a:rPr>
              <a:t>F024</a:t>
            </a:r>
          </a:p>
          <a:p>
            <a:pPr algn="ctr" defTabSz="609539"/>
            <a:r>
              <a:rPr lang="en-US" sz="1600" b="1" dirty="0">
                <a:solidFill>
                  <a:prstClr val="black"/>
                </a:solidFill>
                <a:latin typeface="Arial" panose="020B0604020202020204" pitchFamily="34" charset="0"/>
                <a:cs typeface="Arial" panose="020B0604020202020204" pitchFamily="34" charset="0"/>
              </a:rPr>
              <a:t>Top Level Soil Moisture</a:t>
            </a:r>
          </a:p>
        </p:txBody>
      </p:sp>
      <p:sp>
        <p:nvSpPr>
          <p:cNvPr id="25" name="TextBox 24">
            <a:extLst>
              <a:ext uri="{FF2B5EF4-FFF2-40B4-BE49-F238E27FC236}">
                <a16:creationId xmlns:a16="http://schemas.microsoft.com/office/drawing/2014/main" id="{54076E1B-FCA4-0949-ADC0-F1F4889ADC6B}"/>
              </a:ext>
            </a:extLst>
          </p:cNvPr>
          <p:cNvSpPr txBox="1"/>
          <p:nvPr/>
        </p:nvSpPr>
        <p:spPr>
          <a:xfrm>
            <a:off x="4091782" y="1886082"/>
            <a:ext cx="1564685" cy="830997"/>
          </a:xfrm>
          <a:prstGeom prst="rect">
            <a:avLst/>
          </a:prstGeom>
          <a:solidFill>
            <a:schemeClr val="bg1"/>
          </a:solidFill>
          <a:ln w="25400">
            <a:solidFill>
              <a:schemeClr val="tx1"/>
            </a:solidFill>
          </a:ln>
        </p:spPr>
        <p:txBody>
          <a:bodyPr wrap="square" rtlCol="0">
            <a:spAutoFit/>
          </a:bodyPr>
          <a:lstStyle/>
          <a:p>
            <a:pPr algn="ctr" defTabSz="609539"/>
            <a:r>
              <a:rPr lang="en-US" sz="1600" b="1" dirty="0">
                <a:solidFill>
                  <a:prstClr val="black"/>
                </a:solidFill>
                <a:latin typeface="Arial" panose="020B0604020202020204" pitchFamily="34" charset="0"/>
                <a:cs typeface="Arial" panose="020B0604020202020204" pitchFamily="34" charset="0"/>
              </a:rPr>
              <a:t>F024</a:t>
            </a:r>
          </a:p>
          <a:p>
            <a:pPr algn="ctr" defTabSz="609539"/>
            <a:r>
              <a:rPr lang="en-US" sz="1600" b="1" dirty="0">
                <a:solidFill>
                  <a:prstClr val="black"/>
                </a:solidFill>
                <a:latin typeface="Arial" panose="020B0604020202020204" pitchFamily="34" charset="0"/>
                <a:cs typeface="Arial" panose="020B0604020202020204" pitchFamily="34" charset="0"/>
              </a:rPr>
              <a:t>2-m Dew Point</a:t>
            </a:r>
          </a:p>
        </p:txBody>
      </p:sp>
      <p:sp>
        <p:nvSpPr>
          <p:cNvPr id="26" name="TextBox 25">
            <a:extLst>
              <a:ext uri="{FF2B5EF4-FFF2-40B4-BE49-F238E27FC236}">
                <a16:creationId xmlns:a16="http://schemas.microsoft.com/office/drawing/2014/main" id="{C7038058-0E51-9443-A03B-530CE107CF84}"/>
              </a:ext>
            </a:extLst>
          </p:cNvPr>
          <p:cNvSpPr txBox="1"/>
          <p:nvPr/>
        </p:nvSpPr>
        <p:spPr>
          <a:xfrm>
            <a:off x="8139016" y="1904453"/>
            <a:ext cx="1564685" cy="830997"/>
          </a:xfrm>
          <a:prstGeom prst="rect">
            <a:avLst/>
          </a:prstGeom>
          <a:solidFill>
            <a:schemeClr val="bg1"/>
          </a:solidFill>
          <a:ln w="25400">
            <a:solidFill>
              <a:schemeClr val="tx1"/>
            </a:solidFill>
          </a:ln>
        </p:spPr>
        <p:txBody>
          <a:bodyPr wrap="square" rtlCol="0">
            <a:spAutoFit/>
          </a:bodyPr>
          <a:lstStyle/>
          <a:p>
            <a:pPr algn="ctr" defTabSz="609539"/>
            <a:r>
              <a:rPr lang="en-US" sz="1600" b="1" dirty="0">
                <a:solidFill>
                  <a:prstClr val="black"/>
                </a:solidFill>
                <a:latin typeface="Arial" panose="020B0604020202020204" pitchFamily="34" charset="0"/>
                <a:cs typeface="Arial" panose="020B0604020202020204" pitchFamily="34" charset="0"/>
              </a:rPr>
              <a:t>F024</a:t>
            </a:r>
          </a:p>
          <a:p>
            <a:pPr algn="ctr" defTabSz="609539"/>
            <a:r>
              <a:rPr lang="en-US" sz="1600" b="1" dirty="0" err="1">
                <a:solidFill>
                  <a:prstClr val="black"/>
                </a:solidFill>
                <a:latin typeface="Arial" panose="020B0604020202020204" pitchFamily="34" charset="0"/>
                <a:cs typeface="Arial" panose="020B0604020202020204" pitchFamily="34" charset="0"/>
              </a:rPr>
              <a:t>Sfc</a:t>
            </a:r>
            <a:r>
              <a:rPr lang="en-US" sz="1600" b="1" dirty="0">
                <a:solidFill>
                  <a:prstClr val="black"/>
                </a:solidFill>
                <a:latin typeface="Arial" panose="020B0604020202020204" pitchFamily="34" charset="0"/>
                <a:cs typeface="Arial" panose="020B0604020202020204" pitchFamily="34" charset="0"/>
              </a:rPr>
              <a:t>-Based CAPE</a:t>
            </a:r>
          </a:p>
        </p:txBody>
      </p:sp>
      <p:sp>
        <p:nvSpPr>
          <p:cNvPr id="23" name="TextBox 22">
            <a:extLst>
              <a:ext uri="{FF2B5EF4-FFF2-40B4-BE49-F238E27FC236}">
                <a16:creationId xmlns:a16="http://schemas.microsoft.com/office/drawing/2014/main" id="{BB079F34-8A54-E54A-A260-8A2AF0F646BB}"/>
              </a:ext>
            </a:extLst>
          </p:cNvPr>
          <p:cNvSpPr txBox="1"/>
          <p:nvPr/>
        </p:nvSpPr>
        <p:spPr>
          <a:xfrm>
            <a:off x="4726461" y="1288454"/>
            <a:ext cx="2664177" cy="379656"/>
          </a:xfrm>
          <a:prstGeom prst="rect">
            <a:avLst/>
          </a:prstGeom>
          <a:solidFill>
            <a:srgbClr val="FBFF53"/>
          </a:solidFill>
          <a:ln w="25400">
            <a:solidFill>
              <a:schemeClr val="tx1"/>
            </a:solidFill>
          </a:ln>
        </p:spPr>
        <p:txBody>
          <a:bodyPr wrap="square" rtlCol="0">
            <a:spAutoFit/>
          </a:bodyPr>
          <a:lstStyle/>
          <a:p>
            <a:pPr algn="ctr" defTabSz="609539"/>
            <a:r>
              <a:rPr lang="en-US" sz="1867" b="1" dirty="0">
                <a:solidFill>
                  <a:prstClr val="black"/>
                </a:solidFill>
                <a:latin typeface="Arial" panose="020B0604020202020204" pitchFamily="34" charset="0"/>
                <a:cs typeface="Arial" panose="020B0604020202020204" pitchFamily="34" charset="0"/>
              </a:rPr>
              <a:t>v16 - v15 Differences</a:t>
            </a:r>
            <a:endParaRPr lang="en-US" sz="1600" b="1" dirty="0">
              <a:solidFill>
                <a:prstClr val="black"/>
              </a:solidFill>
              <a:latin typeface="Arial" panose="020B0604020202020204" pitchFamily="34" charset="0"/>
              <a:cs typeface="Arial" panose="020B0604020202020204" pitchFamily="34" charset="0"/>
            </a:endParaRPr>
          </a:p>
        </p:txBody>
      </p:sp>
      <p:sp>
        <p:nvSpPr>
          <p:cNvPr id="21" name="Google Shape;200;p26">
            <a:extLst>
              <a:ext uri="{FF2B5EF4-FFF2-40B4-BE49-F238E27FC236}">
                <a16:creationId xmlns:a16="http://schemas.microsoft.com/office/drawing/2014/main" id="{4ADBFD78-623C-F947-A5CC-EE5AED645610}"/>
              </a:ext>
            </a:extLst>
          </p:cNvPr>
          <p:cNvSpPr txBox="1">
            <a:spLocks/>
          </p:cNvSpPr>
          <p:nvPr/>
        </p:nvSpPr>
        <p:spPr>
          <a:xfrm>
            <a:off x="11582399" y="6217623"/>
            <a:ext cx="445811" cy="524800"/>
          </a:xfrm>
          <a:prstGeom prst="rect">
            <a:avLst/>
          </a:prstGeom>
          <a:noFill/>
          <a:ln>
            <a:noFill/>
          </a:ln>
        </p:spPr>
        <p:txBody>
          <a:bodyPr spcFirstLastPara="1" vert="horz" wrap="square" lIns="121900" tIns="121900" rIns="121900" bIns="121900" rtlCol="0" anchor="ctr" anchorCtr="0">
            <a:noAutofit/>
          </a:bodyP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pPr>
            <a:fld id="{00000000-1234-1234-1234-123412341234}" type="slidenum">
              <a:rPr lang="en" sz="1200" kern="0" smtClean="0">
                <a:solidFill>
                  <a:srgbClr val="595959"/>
                </a:solidFill>
                <a:latin typeface="Calibri" panose="020F0502020204030204" pitchFamily="34" charset="0"/>
                <a:cs typeface="Calibri" panose="020F0502020204030204" pitchFamily="34" charset="0"/>
                <a:sym typeface="Arial"/>
              </a:rPr>
              <a:pPr defTabSz="1219170">
                <a:buClr>
                  <a:srgbClr val="000000"/>
                </a:buClr>
              </a:pPr>
              <a:t>44</a:t>
            </a:fld>
            <a:endParaRPr lang="en"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158084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2054" y="2143714"/>
            <a:ext cx="184730" cy="769441"/>
          </a:xfrm>
          <a:prstGeom prst="rect">
            <a:avLst/>
          </a:prstGeom>
          <a:noFill/>
        </p:spPr>
        <p:txBody>
          <a:bodyPr wrap="none" rtlCol="0">
            <a:spAutoFit/>
          </a:bodyPr>
          <a:lstStyle/>
          <a:p>
            <a:pPr algn="ctr" defTabSz="609585"/>
            <a:endParaRPr lang="en-US" sz="4400" b="1" dirty="0">
              <a:solidFill>
                <a:srgbClr val="FF0000"/>
              </a:solidFill>
              <a:latin typeface="Arial"/>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58911"/>
            <a:ext cx="12208844" cy="697661"/>
          </a:xfrm>
          <a:prstGeom prst="rect">
            <a:avLst/>
          </a:prstGeom>
          <a:noFill/>
        </p:spPr>
        <p:txBody>
          <a:bodyPr wrap="square" lIns="162532" tIns="81265" rIns="162532" bIns="81265" rtlCol="0">
            <a:spAutoFit/>
          </a:bodyPr>
          <a:lstStyle/>
          <a:p>
            <a:pPr algn="ctr" defTabSz="609585"/>
            <a:r>
              <a:rPr lang="en-US" sz="3467" b="1" dirty="0">
                <a:solidFill>
                  <a:prstClr val="white"/>
                </a:solidFill>
                <a:latin typeface="Arial"/>
                <a:cs typeface="Arial"/>
              </a:rPr>
              <a:t>Next Steps</a:t>
            </a:r>
          </a:p>
        </p:txBody>
      </p:sp>
      <p:sp>
        <p:nvSpPr>
          <p:cNvPr id="17" name="TextBox 16"/>
          <p:cNvSpPr txBox="1"/>
          <p:nvPr/>
        </p:nvSpPr>
        <p:spPr>
          <a:xfrm>
            <a:off x="314564" y="1009934"/>
            <a:ext cx="12088512" cy="3703065"/>
          </a:xfrm>
          <a:prstGeom prst="rect">
            <a:avLst/>
          </a:prstGeom>
          <a:noFill/>
        </p:spPr>
        <p:txBody>
          <a:bodyPr wrap="square" rtlCol="0">
            <a:spAutoFit/>
          </a:bodyPr>
          <a:lstStyle/>
          <a:p>
            <a:pPr defTabSz="609585"/>
            <a:endParaRPr lang="en-US" sz="2933" dirty="0">
              <a:solidFill>
                <a:prstClr val="black"/>
              </a:solidFill>
              <a:latin typeface="Arial"/>
              <a:cs typeface="Arial"/>
            </a:endParaRPr>
          </a:p>
          <a:p>
            <a:pPr indent="365751" defTabSz="609585">
              <a:buFont typeface="Arial"/>
              <a:buChar char="•"/>
            </a:pPr>
            <a:r>
              <a:rPr lang="en-US" sz="2933" dirty="0">
                <a:solidFill>
                  <a:prstClr val="black"/>
                </a:solidFill>
                <a:latin typeface="Arial"/>
                <a:cs typeface="Arial"/>
              </a:rPr>
              <a:t>NCEP Director briefing on 10/5/20</a:t>
            </a:r>
          </a:p>
          <a:p>
            <a:pPr indent="365751" defTabSz="609585">
              <a:buFont typeface="Arial"/>
              <a:buChar char="•"/>
            </a:pPr>
            <a:endParaRPr lang="en-US" sz="2933" dirty="0">
              <a:solidFill>
                <a:prstClr val="black"/>
              </a:solidFill>
              <a:latin typeface="Arial"/>
              <a:cs typeface="Arial"/>
            </a:endParaRPr>
          </a:p>
          <a:p>
            <a:pPr indent="365751" defTabSz="609585">
              <a:buFont typeface="Arial"/>
              <a:buChar char="•"/>
            </a:pPr>
            <a:r>
              <a:rPr lang="en-US" sz="2933" dirty="0">
                <a:solidFill>
                  <a:prstClr val="black"/>
                </a:solidFill>
                <a:latin typeface="Arial"/>
                <a:cs typeface="Arial"/>
              </a:rPr>
              <a:t>Code handoff to NCO on 10/9/20</a:t>
            </a:r>
          </a:p>
          <a:p>
            <a:pPr indent="365751" defTabSz="609585">
              <a:buFont typeface="Arial"/>
              <a:buChar char="•"/>
            </a:pPr>
            <a:endParaRPr lang="en-US" sz="2933" dirty="0">
              <a:solidFill>
                <a:prstClr val="black"/>
              </a:solidFill>
              <a:latin typeface="Arial"/>
              <a:cs typeface="Arial"/>
            </a:endParaRPr>
          </a:p>
          <a:p>
            <a:pPr indent="365751" defTabSz="609585">
              <a:buFont typeface="Arial"/>
              <a:buChar char="•"/>
            </a:pPr>
            <a:r>
              <a:rPr lang="en-US" sz="2933" dirty="0">
                <a:solidFill>
                  <a:prstClr val="black"/>
                </a:solidFill>
                <a:latin typeface="Arial"/>
                <a:cs typeface="Arial"/>
              </a:rPr>
              <a:t>NCO 30-day IT test from ~12/21/20 to 1/20/21</a:t>
            </a:r>
          </a:p>
          <a:p>
            <a:pPr indent="365751" defTabSz="609585">
              <a:buFont typeface="Arial"/>
              <a:buChar char="•"/>
            </a:pPr>
            <a:endParaRPr lang="en-US" sz="2933" dirty="0">
              <a:solidFill>
                <a:prstClr val="black"/>
              </a:solidFill>
              <a:latin typeface="Arial"/>
              <a:cs typeface="Arial"/>
            </a:endParaRPr>
          </a:p>
          <a:p>
            <a:pPr indent="365751" defTabSz="609585">
              <a:buFont typeface="Arial"/>
              <a:buChar char="•"/>
            </a:pPr>
            <a:r>
              <a:rPr lang="en-US" sz="2933" dirty="0">
                <a:solidFill>
                  <a:prstClr val="black"/>
                </a:solidFill>
                <a:latin typeface="Arial"/>
                <a:cs typeface="Arial"/>
              </a:rPr>
              <a:t>Implementation date ~2/3/21</a:t>
            </a:r>
          </a:p>
        </p:txBody>
      </p:sp>
      <p:sp>
        <p:nvSpPr>
          <p:cNvPr id="2" name="TextBox 1"/>
          <p:cNvSpPr txBox="1"/>
          <p:nvPr/>
        </p:nvSpPr>
        <p:spPr>
          <a:xfrm>
            <a:off x="1" y="5908349"/>
            <a:ext cx="12208843" cy="543675"/>
          </a:xfrm>
          <a:prstGeom prst="rect">
            <a:avLst/>
          </a:prstGeom>
          <a:noFill/>
        </p:spPr>
        <p:txBody>
          <a:bodyPr wrap="square" rtlCol="0">
            <a:spAutoFit/>
          </a:bodyPr>
          <a:lstStyle/>
          <a:p>
            <a:pPr algn="ctr" defTabSz="609585"/>
            <a:r>
              <a:rPr lang="en-US" sz="2933" dirty="0">
                <a:solidFill>
                  <a:prstClr val="black"/>
                </a:solidFill>
                <a:latin typeface="Arial"/>
                <a:cs typeface="Arial"/>
                <a:hlinkClick r:id="rId4"/>
              </a:rPr>
              <a:t>https://www.emc.ncep.noaa.gov/users/meg/gfsv16/</a:t>
            </a:r>
            <a:endParaRPr lang="en-US" sz="2933" dirty="0">
              <a:solidFill>
                <a:prstClr val="black"/>
              </a:solidFill>
              <a:latin typeface="Arial"/>
              <a:cs typeface="Arial"/>
            </a:endParaRPr>
          </a:p>
        </p:txBody>
      </p:sp>
      <p:sp>
        <p:nvSpPr>
          <p:cNvPr id="13" name="Google Shape;200;p26">
            <a:extLst>
              <a:ext uri="{FF2B5EF4-FFF2-40B4-BE49-F238E27FC236}">
                <a16:creationId xmlns:a16="http://schemas.microsoft.com/office/drawing/2014/main" id="{3872DBE0-B772-9B4A-9959-9865B8818A63}"/>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45</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94472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D0CE338-A1BA-45EE-B658-99E084DB8AC3}"/>
              </a:ext>
            </a:extLst>
          </p:cNvPr>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4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2027642-AA9F-484A-8E30-9D75745783BD}"/>
              </a:ext>
            </a:extLst>
          </p:cNvPr>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a:r>
              <a:rPr lang="en-US" sz="2000" dirty="0">
                <a:solidFill>
                  <a:srgbClr val="1A467F"/>
                </a:solidFill>
                <a:latin typeface="Avenir Book"/>
                <a:cs typeface="Avenir Book"/>
              </a:rPr>
              <a:t>NATIONAL OCEANIC AND ATMOSPHERIC ADMINISTRATION</a:t>
            </a:r>
          </a:p>
        </p:txBody>
      </p:sp>
      <p:sp>
        <p:nvSpPr>
          <p:cNvPr id="17" name="Oval 16">
            <a:extLst>
              <a:ext uri="{FF2B5EF4-FFF2-40B4-BE49-F238E27FC236}">
                <a16:creationId xmlns:a16="http://schemas.microsoft.com/office/drawing/2014/main" id="{FF49B63A-672C-4CF1-9E12-DC1F3516816B}"/>
              </a:ext>
            </a:extLst>
          </p:cNvPr>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8" name="Picture 17" descr="2000px-Seal_of_the_United_States_Department_of_Commerce.svg.png">
            <a:extLst>
              <a:ext uri="{FF2B5EF4-FFF2-40B4-BE49-F238E27FC236}">
                <a16:creationId xmlns:a16="http://schemas.microsoft.com/office/drawing/2014/main" id="{07F39246-4CB3-4426-AA76-73ADFACD5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9" name="Oval 18">
            <a:extLst>
              <a:ext uri="{FF2B5EF4-FFF2-40B4-BE49-F238E27FC236}">
                <a16:creationId xmlns:a16="http://schemas.microsoft.com/office/drawing/2014/main" id="{FD22B42A-F3C4-48FB-8D41-4196A1EC8F23}"/>
              </a:ext>
            </a:extLst>
          </p:cNvPr>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20" name="Picture 19" descr="1024px-NOAA_logo.svg.png">
            <a:extLst>
              <a:ext uri="{FF2B5EF4-FFF2-40B4-BE49-F238E27FC236}">
                <a16:creationId xmlns:a16="http://schemas.microsoft.com/office/drawing/2014/main" id="{F4853C7E-5672-4EB4-B89F-FABBA2D18DB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24" name="TextBox 23">
            <a:extLst>
              <a:ext uri="{FF2B5EF4-FFF2-40B4-BE49-F238E27FC236}">
                <a16:creationId xmlns:a16="http://schemas.microsoft.com/office/drawing/2014/main" id="{629DFBF2-B538-4CE1-BFD9-563EE83AD4B1}"/>
              </a:ext>
            </a:extLst>
          </p:cNvPr>
          <p:cNvSpPr txBox="1"/>
          <p:nvPr/>
        </p:nvSpPr>
        <p:spPr>
          <a:xfrm>
            <a:off x="1502420" y="618212"/>
            <a:ext cx="9209123" cy="626325"/>
          </a:xfrm>
          <a:prstGeom prst="rect">
            <a:avLst/>
          </a:prstGeom>
          <a:noFill/>
        </p:spPr>
        <p:txBody>
          <a:bodyPr wrap="square" rtlCol="0">
            <a:spAutoFit/>
          </a:bodyPr>
          <a:lstStyle/>
          <a:p>
            <a:pPr algn="ctr"/>
            <a:r>
              <a:rPr lang="en-US" sz="3470" b="1" dirty="0">
                <a:solidFill>
                  <a:schemeClr val="bg1"/>
                </a:solidFill>
                <a:latin typeface="Arial" panose="020B0604020202020204" pitchFamily="34" charset="0"/>
                <a:cs typeface="Arial" panose="020B0604020202020204" pitchFamily="34" charset="0"/>
              </a:rPr>
              <a:t>National Hurricane Center (NHC)</a:t>
            </a:r>
          </a:p>
        </p:txBody>
      </p:sp>
      <p:sp>
        <p:nvSpPr>
          <p:cNvPr id="9" name="Content Placeholder 3">
            <a:extLst>
              <a:ext uri="{FF2B5EF4-FFF2-40B4-BE49-F238E27FC236}">
                <a16:creationId xmlns:a16="http://schemas.microsoft.com/office/drawing/2014/main" id="{74D00FBB-78E9-45EE-812A-F5E2DD90109C}"/>
              </a:ext>
            </a:extLst>
          </p:cNvPr>
          <p:cNvSpPr txBox="1">
            <a:spLocks/>
          </p:cNvSpPr>
          <p:nvPr/>
        </p:nvSpPr>
        <p:spPr>
          <a:xfrm>
            <a:off x="460561" y="1333208"/>
            <a:ext cx="11292840" cy="55768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solidFill>
                <a:srgbClr val="000000"/>
              </a:solidFill>
            </a:endParaRPr>
          </a:p>
        </p:txBody>
      </p:sp>
      <p:sp>
        <p:nvSpPr>
          <p:cNvPr id="3" name="Content Placeholder 3">
            <a:extLst>
              <a:ext uri="{FF2B5EF4-FFF2-40B4-BE49-F238E27FC236}">
                <a16:creationId xmlns:a16="http://schemas.microsoft.com/office/drawing/2014/main" id="{EEE5EAED-505D-4E2A-88D1-3ECFE08702C1}"/>
              </a:ext>
            </a:extLst>
          </p:cNvPr>
          <p:cNvSpPr txBox="1">
            <a:spLocks/>
          </p:cNvSpPr>
          <p:nvPr/>
        </p:nvSpPr>
        <p:spPr>
          <a:xfrm>
            <a:off x="0" y="1254812"/>
            <a:ext cx="12192000" cy="56031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000" dirty="0">
                <a:latin typeface="Arial" panose="020B0604020202020204" pitchFamily="34" charset="0"/>
                <a:cs typeface="Arial" panose="020B0604020202020204" pitchFamily="34" charset="0"/>
              </a:rPr>
              <a:t>GFS-Wave is overall equal to the NCEP operational global wave model.</a:t>
            </a:r>
          </a:p>
          <a:p>
            <a:pPr marL="0" indent="0">
              <a:lnSpc>
                <a:spcPct val="120000"/>
              </a:lnSpc>
              <a:spcBef>
                <a:spcPts val="600"/>
              </a:spcBef>
              <a:buNone/>
            </a:pPr>
            <a:endParaRPr lang="en-US" sz="1000" dirty="0">
              <a:latin typeface="Arial" panose="020B0604020202020204" pitchFamily="34" charset="0"/>
              <a:cs typeface="Arial" panose="020B0604020202020204" pitchFamily="34" charset="0"/>
            </a:endParaRPr>
          </a:p>
          <a:p>
            <a:pPr>
              <a:lnSpc>
                <a:spcPct val="120000"/>
              </a:lnSpc>
              <a:spcBef>
                <a:spcPts val="600"/>
              </a:spcBef>
            </a:pPr>
            <a:r>
              <a:rPr lang="en-US" sz="2000" dirty="0">
                <a:latin typeface="Arial" panose="020B0604020202020204" pitchFamily="34" charset="0"/>
                <a:cs typeface="Arial" panose="020B0604020202020204" pitchFamily="34" charset="0"/>
              </a:rPr>
              <a:t>Mixed results in monthly statistical analysis, with buoy and altimeter data showing GFS-Wave with a slightly higher Hs RMSE 00-48 </a:t>
            </a:r>
            <a:r>
              <a:rPr lang="en-US" sz="2000" dirty="0" err="1">
                <a:latin typeface="Arial" panose="020B0604020202020204" pitchFamily="34" charset="0"/>
                <a:cs typeface="Arial" panose="020B0604020202020204" pitchFamily="34" charset="0"/>
              </a:rPr>
              <a:t>hr</a:t>
            </a:r>
            <a:r>
              <a:rPr lang="en-US" sz="2000" dirty="0">
                <a:latin typeface="Arial" panose="020B0604020202020204" pitchFamily="34" charset="0"/>
                <a:cs typeface="Arial" panose="020B0604020202020204" pitchFamily="34" charset="0"/>
              </a:rPr>
              <a:t>, and a slight low Hs bias. Models appear to be closer in forecasts beyond 72-96 hrs. The 95th quartile stats show the GFS-Wave lowest vs </a:t>
            </a:r>
            <a:r>
              <a:rPr lang="en-US" sz="2000" dirty="0" err="1">
                <a:latin typeface="Arial" panose="020B0604020202020204" pitchFamily="34" charset="0"/>
                <a:cs typeface="Arial" panose="020B0604020202020204" pitchFamily="34" charset="0"/>
              </a:rPr>
              <a:t>obs</a:t>
            </a:r>
            <a:r>
              <a:rPr lang="en-US" sz="2000" dirty="0">
                <a:latin typeface="Arial" panose="020B0604020202020204" pitchFamily="34" charset="0"/>
                <a:cs typeface="Arial" panose="020B0604020202020204" pitchFamily="34" charset="0"/>
              </a:rPr>
              <a:t> and Multi-1.</a:t>
            </a:r>
          </a:p>
          <a:p>
            <a:pPr>
              <a:lnSpc>
                <a:spcPct val="120000"/>
              </a:lnSpc>
              <a:spcBef>
                <a:spcPts val="600"/>
              </a:spcBef>
            </a:pPr>
            <a:endParaRPr lang="en-US" sz="1000" dirty="0">
              <a:latin typeface="Arial" panose="020B0604020202020204" pitchFamily="34" charset="0"/>
              <a:cs typeface="Arial" panose="020B0604020202020204" pitchFamily="34" charset="0"/>
            </a:endParaRPr>
          </a:p>
          <a:p>
            <a:pPr>
              <a:lnSpc>
                <a:spcPct val="120000"/>
              </a:lnSpc>
              <a:spcBef>
                <a:spcPts val="600"/>
              </a:spcBef>
            </a:pPr>
            <a:r>
              <a:rPr lang="en-US" sz="2000" dirty="0">
                <a:latin typeface="Arial" panose="020B0604020202020204" pitchFamily="34" charset="0"/>
                <a:cs typeface="Arial" panose="020B0604020202020204" pitchFamily="34" charset="0"/>
              </a:rPr>
              <a:t>Multi-1 still has a low bias for long distance traveled swell, and the statistics suggest that this will now be even slightly lower with the GFS-Wave. </a:t>
            </a:r>
          </a:p>
          <a:p>
            <a:pPr>
              <a:lnSpc>
                <a:spcPct val="120000"/>
              </a:lnSpc>
              <a:spcBef>
                <a:spcPts val="600"/>
              </a:spcBef>
            </a:pPr>
            <a:endParaRPr lang="en-US" sz="1000" dirty="0">
              <a:latin typeface="Arial" panose="020B0604020202020204" pitchFamily="34" charset="0"/>
              <a:cs typeface="Arial" panose="020B0604020202020204" pitchFamily="34" charset="0"/>
            </a:endParaRPr>
          </a:p>
          <a:p>
            <a:pPr>
              <a:lnSpc>
                <a:spcPct val="120000"/>
              </a:lnSpc>
              <a:spcBef>
                <a:spcPts val="600"/>
              </a:spcBef>
            </a:pPr>
            <a:r>
              <a:rPr lang="en-US" sz="2000" dirty="0">
                <a:latin typeface="Arial" panose="020B0604020202020204" pitchFamily="34" charset="0"/>
                <a:cs typeface="Arial" panose="020B0604020202020204" pitchFamily="34" charset="0"/>
              </a:rPr>
              <a:t>Very hesitant to give a thumbs-down on this upgrade, given all the advances in both GFSv16 and GFS-Wave. Expect significant improvements to the ensemble probabilistic forecasts with increased GEFS members and modest improvement in dispersion.</a:t>
            </a:r>
          </a:p>
          <a:p>
            <a:pPr>
              <a:lnSpc>
                <a:spcPct val="120000"/>
              </a:lnSpc>
              <a:spcBef>
                <a:spcPts val="600"/>
              </a:spcBef>
            </a:pPr>
            <a:endParaRPr lang="en-US" sz="1000" dirty="0">
              <a:latin typeface="Arial" panose="020B0604020202020204" pitchFamily="34" charset="0"/>
              <a:cs typeface="Arial" panose="020B0604020202020204" pitchFamily="34" charset="0"/>
            </a:endParaRPr>
          </a:p>
          <a:p>
            <a:pPr>
              <a:spcBef>
                <a:spcPts val="600"/>
              </a:spcBef>
            </a:pPr>
            <a:r>
              <a:rPr lang="en-US" sz="2000" b="1" dirty="0">
                <a:latin typeface="Arial" panose="020B0604020202020204" pitchFamily="34" charset="0"/>
                <a:cs typeface="Arial" panose="020B0604020202020204" pitchFamily="34" charset="0"/>
              </a:rPr>
              <a:t>Neutral regarding the proposed implementation of GFS-Wave.</a:t>
            </a:r>
            <a:endParaRPr lang="en-US" sz="2000" dirty="0"/>
          </a:p>
        </p:txBody>
      </p:sp>
      <p:sp>
        <p:nvSpPr>
          <p:cNvPr id="12" name="Google Shape;200;p26">
            <a:extLst>
              <a:ext uri="{FF2B5EF4-FFF2-40B4-BE49-F238E27FC236}">
                <a16:creationId xmlns:a16="http://schemas.microsoft.com/office/drawing/2014/main" id="{C2807890-1AD8-3C42-A462-633484F1BA9D}"/>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5</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816903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D0CE338-A1BA-45EE-B658-99E084DB8AC3}"/>
              </a:ext>
            </a:extLst>
          </p:cNvPr>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4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2027642-AA9F-484A-8E30-9D75745783BD}"/>
              </a:ext>
            </a:extLst>
          </p:cNvPr>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a:r>
              <a:rPr lang="en-US" sz="2000" dirty="0">
                <a:solidFill>
                  <a:srgbClr val="1A467F"/>
                </a:solidFill>
                <a:latin typeface="Avenir Book"/>
                <a:cs typeface="Avenir Book"/>
              </a:rPr>
              <a:t>NATIONAL OCEANIC AND ATMOSPHERIC ADMINISTRATION</a:t>
            </a:r>
          </a:p>
        </p:txBody>
      </p:sp>
      <p:sp>
        <p:nvSpPr>
          <p:cNvPr id="17" name="Oval 16">
            <a:extLst>
              <a:ext uri="{FF2B5EF4-FFF2-40B4-BE49-F238E27FC236}">
                <a16:creationId xmlns:a16="http://schemas.microsoft.com/office/drawing/2014/main" id="{FF49B63A-672C-4CF1-9E12-DC1F3516816B}"/>
              </a:ext>
            </a:extLst>
          </p:cNvPr>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8" name="Picture 17" descr="2000px-Seal_of_the_United_States_Department_of_Commerce.svg.png">
            <a:extLst>
              <a:ext uri="{FF2B5EF4-FFF2-40B4-BE49-F238E27FC236}">
                <a16:creationId xmlns:a16="http://schemas.microsoft.com/office/drawing/2014/main" id="{07F39246-4CB3-4426-AA76-73ADFACD5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9" name="Oval 18">
            <a:extLst>
              <a:ext uri="{FF2B5EF4-FFF2-40B4-BE49-F238E27FC236}">
                <a16:creationId xmlns:a16="http://schemas.microsoft.com/office/drawing/2014/main" id="{FD22B42A-F3C4-48FB-8D41-4196A1EC8F23}"/>
              </a:ext>
            </a:extLst>
          </p:cNvPr>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20" name="Picture 19" descr="1024px-NOAA_logo.svg.png">
            <a:extLst>
              <a:ext uri="{FF2B5EF4-FFF2-40B4-BE49-F238E27FC236}">
                <a16:creationId xmlns:a16="http://schemas.microsoft.com/office/drawing/2014/main" id="{F4853C7E-5672-4EB4-B89F-FABBA2D18DB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24" name="TextBox 23">
            <a:extLst>
              <a:ext uri="{FF2B5EF4-FFF2-40B4-BE49-F238E27FC236}">
                <a16:creationId xmlns:a16="http://schemas.microsoft.com/office/drawing/2014/main" id="{629DFBF2-B538-4CE1-BFD9-563EE83AD4B1}"/>
              </a:ext>
            </a:extLst>
          </p:cNvPr>
          <p:cNvSpPr txBox="1"/>
          <p:nvPr/>
        </p:nvSpPr>
        <p:spPr>
          <a:xfrm>
            <a:off x="1502420" y="612812"/>
            <a:ext cx="9209123" cy="626325"/>
          </a:xfrm>
          <a:prstGeom prst="rect">
            <a:avLst/>
          </a:prstGeom>
          <a:noFill/>
        </p:spPr>
        <p:txBody>
          <a:bodyPr wrap="square" rtlCol="0">
            <a:spAutoFit/>
          </a:bodyPr>
          <a:lstStyle/>
          <a:p>
            <a:pPr algn="ctr"/>
            <a:r>
              <a:rPr lang="en-US" sz="3470" b="1" dirty="0">
                <a:solidFill>
                  <a:schemeClr val="bg1"/>
                </a:solidFill>
                <a:latin typeface="Arial" panose="020B0604020202020204" pitchFamily="34" charset="0"/>
                <a:cs typeface="Arial" panose="020B0604020202020204" pitchFamily="34" charset="0"/>
              </a:rPr>
              <a:t>Ocean Prediction Center (OPC)</a:t>
            </a:r>
          </a:p>
        </p:txBody>
      </p:sp>
      <p:sp>
        <p:nvSpPr>
          <p:cNvPr id="9" name="Content Placeholder 3">
            <a:extLst>
              <a:ext uri="{FF2B5EF4-FFF2-40B4-BE49-F238E27FC236}">
                <a16:creationId xmlns:a16="http://schemas.microsoft.com/office/drawing/2014/main" id="{74D00FBB-78E9-45EE-812A-F5E2DD90109C}"/>
              </a:ext>
            </a:extLst>
          </p:cNvPr>
          <p:cNvSpPr txBox="1">
            <a:spLocks/>
          </p:cNvSpPr>
          <p:nvPr/>
        </p:nvSpPr>
        <p:spPr>
          <a:xfrm>
            <a:off x="0" y="1254812"/>
            <a:ext cx="12192000" cy="56031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1700" dirty="0">
                <a:latin typeface="Arial" panose="020B0604020202020204" pitchFamily="34" charset="0"/>
                <a:cs typeface="Arial" panose="020B0604020202020204" pitchFamily="34" charset="0"/>
              </a:rPr>
              <a:t>GFS-Wave is overall inferior to the NCEP operational global wave model.</a:t>
            </a:r>
          </a:p>
          <a:p>
            <a:pPr>
              <a:spcBef>
                <a:spcPts val="600"/>
              </a:spcBef>
            </a:pPr>
            <a:endParaRPr lang="en-US" sz="800" dirty="0">
              <a:latin typeface="Arial" panose="020B0604020202020204" pitchFamily="34" charset="0"/>
              <a:cs typeface="Arial" panose="020B0604020202020204" pitchFamily="34" charset="0"/>
            </a:endParaRPr>
          </a:p>
          <a:p>
            <a:pPr>
              <a:lnSpc>
                <a:spcPct val="120000"/>
              </a:lnSpc>
              <a:spcBef>
                <a:spcPts val="600"/>
              </a:spcBef>
            </a:pPr>
            <a:r>
              <a:rPr lang="en-US" sz="1700" dirty="0">
                <a:latin typeface="Arial" panose="020B0604020202020204" pitchFamily="34" charset="0"/>
                <a:cs typeface="Arial" panose="020B0604020202020204" pitchFamily="34" charset="0"/>
              </a:rPr>
              <a:t>No improved reliability in forecasts of ocean waves.</a:t>
            </a:r>
          </a:p>
          <a:p>
            <a:pPr>
              <a:lnSpc>
                <a:spcPct val="120000"/>
              </a:lnSpc>
              <a:spcBef>
                <a:spcPts val="600"/>
              </a:spcBef>
            </a:pPr>
            <a:endParaRPr lang="en-US" sz="800" dirty="0">
              <a:latin typeface="Arial" panose="020B0604020202020204" pitchFamily="34" charset="0"/>
              <a:cs typeface="Arial" panose="020B0604020202020204" pitchFamily="34" charset="0"/>
            </a:endParaRPr>
          </a:p>
          <a:p>
            <a:pPr>
              <a:lnSpc>
                <a:spcPct val="120000"/>
              </a:lnSpc>
              <a:spcBef>
                <a:spcPts val="600"/>
              </a:spcBef>
            </a:pPr>
            <a:r>
              <a:rPr lang="en-US" sz="1700" dirty="0">
                <a:latin typeface="Arial" panose="020B0604020202020204" pitchFamily="34" charset="0"/>
                <a:cs typeface="Arial" panose="020B0604020202020204" pitchFamily="34" charset="0"/>
              </a:rPr>
              <a:t>Wave height bias compared to altimeter showed fairly consistent improvement of the GFSv16 over the North Pacific, but a fairly consistent lack of improvement over the North Atlantic.</a:t>
            </a:r>
          </a:p>
          <a:p>
            <a:pPr>
              <a:lnSpc>
                <a:spcPct val="120000"/>
              </a:lnSpc>
              <a:spcBef>
                <a:spcPts val="600"/>
              </a:spcBef>
            </a:pPr>
            <a:endParaRPr lang="en-US" sz="800" dirty="0">
              <a:latin typeface="Arial" panose="020B0604020202020204" pitchFamily="34" charset="0"/>
              <a:cs typeface="Arial" panose="020B0604020202020204" pitchFamily="34" charset="0"/>
            </a:endParaRPr>
          </a:p>
          <a:p>
            <a:pPr>
              <a:lnSpc>
                <a:spcPct val="120000"/>
              </a:lnSpc>
              <a:spcBef>
                <a:spcPts val="600"/>
              </a:spcBef>
            </a:pPr>
            <a:r>
              <a:rPr lang="en-US" sz="1700" dirty="0">
                <a:latin typeface="Arial" panose="020B0604020202020204" pitchFamily="34" charset="0"/>
                <a:cs typeface="Arial" panose="020B0604020202020204" pitchFamily="34" charset="0"/>
              </a:rPr>
              <a:t>95th percentile winds &amp; seas (highest events) aggregated over all buoys seemed to swing heavily in favor of </a:t>
            </a:r>
            <a:r>
              <a:rPr lang="en-US" sz="1700" dirty="0" err="1">
                <a:latin typeface="Arial" panose="020B0604020202020204" pitchFamily="34" charset="0"/>
                <a:cs typeface="Arial" panose="020B0604020202020204" pitchFamily="34" charset="0"/>
              </a:rPr>
              <a:t>multiwave</a:t>
            </a:r>
            <a:r>
              <a:rPr lang="en-US" sz="1700" dirty="0">
                <a:latin typeface="Arial" panose="020B0604020202020204" pitchFamily="34" charset="0"/>
                <a:cs typeface="Arial" panose="020B0604020202020204" pitchFamily="34" charset="0"/>
              </a:rPr>
              <a:t> at almost every hour (low bias for highest wave heights in GFS-Wave). </a:t>
            </a:r>
          </a:p>
          <a:p>
            <a:pPr>
              <a:lnSpc>
                <a:spcPct val="120000"/>
              </a:lnSpc>
              <a:spcBef>
                <a:spcPts val="600"/>
              </a:spcBef>
            </a:pPr>
            <a:endParaRPr lang="en-US" sz="800" dirty="0">
              <a:latin typeface="Arial" panose="020B0604020202020204" pitchFamily="34" charset="0"/>
              <a:cs typeface="Arial" panose="020B0604020202020204" pitchFamily="34" charset="0"/>
            </a:endParaRPr>
          </a:p>
          <a:p>
            <a:pPr>
              <a:lnSpc>
                <a:spcPct val="120000"/>
              </a:lnSpc>
              <a:spcBef>
                <a:spcPts val="600"/>
              </a:spcBef>
            </a:pPr>
            <a:r>
              <a:rPr lang="en-US" sz="1700" dirty="0">
                <a:latin typeface="Arial" panose="020B0604020202020204" pitchFamily="34" charset="0"/>
                <a:cs typeface="Arial" panose="020B0604020202020204" pitchFamily="34" charset="0"/>
              </a:rPr>
              <a:t>Period &amp; direction seemed better in GFSv16, but forecasts for safety of life at sea particularly focus on the winds &amp; seas.</a:t>
            </a:r>
          </a:p>
          <a:p>
            <a:pPr>
              <a:lnSpc>
                <a:spcPct val="120000"/>
              </a:lnSpc>
              <a:spcBef>
                <a:spcPts val="600"/>
              </a:spcBef>
            </a:pPr>
            <a:endParaRPr lang="en-US" sz="800" dirty="0">
              <a:latin typeface="Arial" panose="020B0604020202020204" pitchFamily="34" charset="0"/>
              <a:cs typeface="Arial" panose="020B0604020202020204" pitchFamily="34" charset="0"/>
            </a:endParaRPr>
          </a:p>
          <a:p>
            <a:pPr>
              <a:lnSpc>
                <a:spcPct val="120000"/>
              </a:lnSpc>
              <a:spcBef>
                <a:spcPts val="600"/>
              </a:spcBef>
            </a:pPr>
            <a:r>
              <a:rPr lang="en-US" sz="1700" dirty="0">
                <a:latin typeface="Arial" panose="020B0604020202020204" pitchFamily="34" charset="0"/>
                <a:cs typeface="Arial" panose="020B0604020202020204" pitchFamily="34" charset="0"/>
              </a:rPr>
              <a:t>Due to reliance on the best possible wind and wave conditions for forecasts, anything that diminishes accuracy of these fields will not help forecasters assist vulnerable vessels on the open ocean through forecasts and warnings.</a:t>
            </a:r>
          </a:p>
          <a:p>
            <a:pPr>
              <a:lnSpc>
                <a:spcPct val="120000"/>
              </a:lnSpc>
              <a:spcBef>
                <a:spcPts val="600"/>
              </a:spcBef>
            </a:pPr>
            <a:endParaRPr lang="en-US" sz="800" dirty="0">
              <a:latin typeface="Arial" panose="020B0604020202020204" pitchFamily="34" charset="0"/>
              <a:cs typeface="Arial" panose="020B0604020202020204" pitchFamily="34" charset="0"/>
            </a:endParaRPr>
          </a:p>
          <a:p>
            <a:pPr>
              <a:lnSpc>
                <a:spcPct val="120000"/>
              </a:lnSpc>
              <a:spcBef>
                <a:spcPts val="600"/>
              </a:spcBef>
            </a:pPr>
            <a:r>
              <a:rPr lang="en-US" sz="1700" dirty="0">
                <a:latin typeface="Arial" panose="020B0604020202020204" pitchFamily="34" charset="0"/>
                <a:cs typeface="Arial" panose="020B0604020202020204" pitchFamily="34" charset="0"/>
              </a:rPr>
              <a:t>GFS-Wave has lower resolution than Multi-1.  It appears the Multi-1 gets the benefit of 4 arcmin grids.</a:t>
            </a:r>
          </a:p>
          <a:p>
            <a:pPr marL="0" indent="0">
              <a:spcBef>
                <a:spcPts val="600"/>
              </a:spcBef>
              <a:buFont typeface="Arial" panose="020B0604020202020204" pitchFamily="34" charset="0"/>
              <a:buNone/>
            </a:pPr>
            <a:endParaRPr lang="en-US" sz="800" dirty="0">
              <a:latin typeface="Arial" panose="020B0604020202020204" pitchFamily="34" charset="0"/>
              <a:cs typeface="Arial" panose="020B0604020202020204" pitchFamily="34" charset="0"/>
            </a:endParaRPr>
          </a:p>
          <a:p>
            <a:pPr>
              <a:spcBef>
                <a:spcPts val="600"/>
              </a:spcBef>
            </a:pPr>
            <a:r>
              <a:rPr lang="en-US" sz="1700" b="1" dirty="0">
                <a:solidFill>
                  <a:srgbClr val="FF0000"/>
                </a:solidFill>
                <a:latin typeface="Arial" panose="020B0604020202020204" pitchFamily="34" charset="0"/>
                <a:cs typeface="Arial" panose="020B0604020202020204" pitchFamily="34" charset="0"/>
              </a:rPr>
              <a:t>Does NOT recommend implementing GFS-Wave. </a:t>
            </a:r>
            <a:endParaRPr lang="en-US" sz="1700" dirty="0"/>
          </a:p>
        </p:txBody>
      </p:sp>
      <p:sp>
        <p:nvSpPr>
          <p:cNvPr id="11" name="Google Shape;200;p26">
            <a:extLst>
              <a:ext uri="{FF2B5EF4-FFF2-40B4-BE49-F238E27FC236}">
                <a16:creationId xmlns:a16="http://schemas.microsoft.com/office/drawing/2014/main" id="{3ED34E10-8964-1F4D-B726-AD50FF9A9C7F}"/>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6</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44366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D0CE338-A1BA-45EE-B658-99E084DB8AC3}"/>
              </a:ext>
            </a:extLst>
          </p:cNvPr>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4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2027642-AA9F-484A-8E30-9D75745783BD}"/>
              </a:ext>
            </a:extLst>
          </p:cNvPr>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a:r>
              <a:rPr lang="en-US" sz="2000" dirty="0">
                <a:solidFill>
                  <a:srgbClr val="1A467F"/>
                </a:solidFill>
                <a:latin typeface="Avenir Book"/>
                <a:cs typeface="Avenir Book"/>
              </a:rPr>
              <a:t>NATIONAL OCEANIC AND ATMOSPHERIC ADMINISTRATION</a:t>
            </a:r>
          </a:p>
        </p:txBody>
      </p:sp>
      <p:sp>
        <p:nvSpPr>
          <p:cNvPr id="17" name="Oval 16">
            <a:extLst>
              <a:ext uri="{FF2B5EF4-FFF2-40B4-BE49-F238E27FC236}">
                <a16:creationId xmlns:a16="http://schemas.microsoft.com/office/drawing/2014/main" id="{FF49B63A-672C-4CF1-9E12-DC1F3516816B}"/>
              </a:ext>
            </a:extLst>
          </p:cNvPr>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8" name="Picture 17" descr="2000px-Seal_of_the_United_States_Department_of_Commerce.svg.png">
            <a:extLst>
              <a:ext uri="{FF2B5EF4-FFF2-40B4-BE49-F238E27FC236}">
                <a16:creationId xmlns:a16="http://schemas.microsoft.com/office/drawing/2014/main" id="{07F39246-4CB3-4426-AA76-73ADFACD5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9" name="Oval 18">
            <a:extLst>
              <a:ext uri="{FF2B5EF4-FFF2-40B4-BE49-F238E27FC236}">
                <a16:creationId xmlns:a16="http://schemas.microsoft.com/office/drawing/2014/main" id="{FD22B42A-F3C4-48FB-8D41-4196A1EC8F23}"/>
              </a:ext>
            </a:extLst>
          </p:cNvPr>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20" name="Picture 19" descr="1024px-NOAA_logo.svg.png">
            <a:extLst>
              <a:ext uri="{FF2B5EF4-FFF2-40B4-BE49-F238E27FC236}">
                <a16:creationId xmlns:a16="http://schemas.microsoft.com/office/drawing/2014/main" id="{F4853C7E-5672-4EB4-B89F-FABBA2D18DB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24" name="TextBox 23">
            <a:extLst>
              <a:ext uri="{FF2B5EF4-FFF2-40B4-BE49-F238E27FC236}">
                <a16:creationId xmlns:a16="http://schemas.microsoft.com/office/drawing/2014/main" id="{629DFBF2-B538-4CE1-BFD9-563EE83AD4B1}"/>
              </a:ext>
            </a:extLst>
          </p:cNvPr>
          <p:cNvSpPr txBox="1"/>
          <p:nvPr/>
        </p:nvSpPr>
        <p:spPr>
          <a:xfrm>
            <a:off x="1502420" y="618214"/>
            <a:ext cx="9209123" cy="626325"/>
          </a:xfrm>
          <a:prstGeom prst="rect">
            <a:avLst/>
          </a:prstGeom>
          <a:noFill/>
        </p:spPr>
        <p:txBody>
          <a:bodyPr wrap="square" rtlCol="0">
            <a:spAutoFit/>
          </a:bodyPr>
          <a:lstStyle/>
          <a:p>
            <a:pPr algn="ctr"/>
            <a:r>
              <a:rPr lang="en-US" sz="3470" b="1" dirty="0">
                <a:solidFill>
                  <a:schemeClr val="bg1"/>
                </a:solidFill>
                <a:latin typeface="Arial" panose="020B0604020202020204" pitchFamily="34" charset="0"/>
                <a:cs typeface="Arial" panose="020B0604020202020204" pitchFamily="34" charset="0"/>
              </a:rPr>
              <a:t>Conclusion of the GFS-Wave Evaluation</a:t>
            </a:r>
          </a:p>
        </p:txBody>
      </p:sp>
      <p:sp>
        <p:nvSpPr>
          <p:cNvPr id="25" name="Content Placeholder 3">
            <a:extLst>
              <a:ext uri="{FF2B5EF4-FFF2-40B4-BE49-F238E27FC236}">
                <a16:creationId xmlns:a16="http://schemas.microsoft.com/office/drawing/2014/main" id="{3C6F65A3-5493-40C5-A552-37B4C684C540}"/>
              </a:ext>
            </a:extLst>
          </p:cNvPr>
          <p:cNvSpPr txBox="1">
            <a:spLocks/>
          </p:cNvSpPr>
          <p:nvPr/>
        </p:nvSpPr>
        <p:spPr>
          <a:xfrm>
            <a:off x="746760" y="1383858"/>
            <a:ext cx="10698480" cy="48968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300" dirty="0">
              <a:solidFill>
                <a:srgbClr val="000000"/>
              </a:solidFill>
              <a:latin typeface="Arial" panose="020B0604020202020204" pitchFamily="34" charset="0"/>
              <a:cs typeface="Arial" panose="020B0604020202020204" pitchFamily="34" charset="0"/>
            </a:endParaRPr>
          </a:p>
          <a:p>
            <a:pPr marL="457200" indent="-457200">
              <a:buFont typeface="+mj-lt"/>
              <a:buAutoNum type="arabicParenR"/>
            </a:pPr>
            <a:r>
              <a:rPr lang="en-US" sz="2300" dirty="0">
                <a:solidFill>
                  <a:srgbClr val="000000"/>
                </a:solidFill>
                <a:latin typeface="Arial" panose="020B0604020202020204" pitchFamily="34" charset="0"/>
                <a:cs typeface="Arial" panose="020B0604020202020204" pitchFamily="34" charset="0"/>
              </a:rPr>
              <a:t>Review of official evaluation comments and recommendations from NWS Regions/Centers and other partners</a:t>
            </a:r>
          </a:p>
          <a:p>
            <a:pPr marL="457200" indent="-457200">
              <a:buFont typeface="+mj-lt"/>
              <a:buAutoNum type="arabicParenR"/>
            </a:pPr>
            <a:endParaRPr lang="en-US" sz="2300" dirty="0">
              <a:solidFill>
                <a:srgbClr val="000000"/>
              </a:solidFill>
              <a:latin typeface="Arial" panose="020B0604020202020204" pitchFamily="34" charset="0"/>
              <a:cs typeface="Arial" panose="020B0604020202020204" pitchFamily="34" charset="0"/>
            </a:endParaRPr>
          </a:p>
          <a:p>
            <a:pPr marL="457200" indent="-457200">
              <a:buFont typeface="+mj-lt"/>
              <a:buAutoNum type="arabicParenR"/>
            </a:pPr>
            <a:r>
              <a:rPr lang="en-US" sz="2300" dirty="0">
                <a:latin typeface="Arial" panose="020B0604020202020204" pitchFamily="34" charset="0"/>
                <a:cs typeface="Arial" panose="020B0604020202020204" pitchFamily="34" charset="0"/>
              </a:rPr>
              <a:t>Overall impressions of GFS-Wave system</a:t>
            </a:r>
            <a:endParaRPr lang="en-US" sz="2300" dirty="0">
              <a:solidFill>
                <a:srgbClr val="000000"/>
              </a:solidFill>
            </a:endParaRPr>
          </a:p>
          <a:p>
            <a:pPr marL="0" indent="0">
              <a:buFont typeface="Arial" panose="020B0604020202020204" pitchFamily="34" charset="0"/>
              <a:buNone/>
            </a:pPr>
            <a:endParaRPr lang="en-US" sz="2000" dirty="0">
              <a:solidFill>
                <a:srgbClr val="000000"/>
              </a:solidFill>
            </a:endParaRPr>
          </a:p>
          <a:p>
            <a:endParaRPr lang="en-US" sz="2000" dirty="0">
              <a:solidFill>
                <a:srgbClr val="000000"/>
              </a:solidFill>
            </a:endParaRPr>
          </a:p>
          <a:p>
            <a:endParaRPr lang="en-US" sz="2000" dirty="0">
              <a:solidFill>
                <a:srgbClr val="000000"/>
              </a:solidFill>
            </a:endParaRPr>
          </a:p>
        </p:txBody>
      </p:sp>
      <p:sp>
        <p:nvSpPr>
          <p:cNvPr id="2" name="Rectangle 1">
            <a:extLst>
              <a:ext uri="{FF2B5EF4-FFF2-40B4-BE49-F238E27FC236}">
                <a16:creationId xmlns:a16="http://schemas.microsoft.com/office/drawing/2014/main" id="{9AE9E3DF-8555-4547-B510-43FA9E2D4E9E}"/>
              </a:ext>
            </a:extLst>
          </p:cNvPr>
          <p:cNvSpPr/>
          <p:nvPr/>
        </p:nvSpPr>
        <p:spPr>
          <a:xfrm>
            <a:off x="746760" y="2880566"/>
            <a:ext cx="5971281" cy="6671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200;p26">
            <a:extLst>
              <a:ext uri="{FF2B5EF4-FFF2-40B4-BE49-F238E27FC236}">
                <a16:creationId xmlns:a16="http://schemas.microsoft.com/office/drawing/2014/main" id="{5BEAE555-EB15-BE49-9582-D4E9A161B531}"/>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7</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374710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D0CE338-A1BA-45EE-B658-99E084DB8AC3}"/>
              </a:ext>
            </a:extLst>
          </p:cNvPr>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4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2027642-AA9F-484A-8E30-9D75745783BD}"/>
              </a:ext>
            </a:extLst>
          </p:cNvPr>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a:r>
              <a:rPr lang="en-US" sz="2000" dirty="0">
                <a:solidFill>
                  <a:srgbClr val="1A467F"/>
                </a:solidFill>
                <a:latin typeface="Avenir Book"/>
                <a:cs typeface="Avenir Book"/>
              </a:rPr>
              <a:t>NATIONAL OCEANIC AND ATMOSPHERIC ADMINISTRATION</a:t>
            </a:r>
          </a:p>
        </p:txBody>
      </p:sp>
      <p:sp>
        <p:nvSpPr>
          <p:cNvPr id="17" name="Oval 16">
            <a:extLst>
              <a:ext uri="{FF2B5EF4-FFF2-40B4-BE49-F238E27FC236}">
                <a16:creationId xmlns:a16="http://schemas.microsoft.com/office/drawing/2014/main" id="{FF49B63A-672C-4CF1-9E12-DC1F3516816B}"/>
              </a:ext>
            </a:extLst>
          </p:cNvPr>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18" name="Picture 17" descr="2000px-Seal_of_the_United_States_Department_of_Commerce.svg.png">
            <a:extLst>
              <a:ext uri="{FF2B5EF4-FFF2-40B4-BE49-F238E27FC236}">
                <a16:creationId xmlns:a16="http://schemas.microsoft.com/office/drawing/2014/main" id="{07F39246-4CB3-4426-AA76-73ADFACD5A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9" name="Oval 18">
            <a:extLst>
              <a:ext uri="{FF2B5EF4-FFF2-40B4-BE49-F238E27FC236}">
                <a16:creationId xmlns:a16="http://schemas.microsoft.com/office/drawing/2014/main" id="{FD22B42A-F3C4-48FB-8D41-4196A1EC8F23}"/>
              </a:ext>
            </a:extLst>
          </p:cNvPr>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a:endParaRPr lang="en-US" sz="2400"/>
          </a:p>
        </p:txBody>
      </p:sp>
      <p:pic>
        <p:nvPicPr>
          <p:cNvPr id="20" name="Picture 19" descr="1024px-NOAA_logo.svg.png">
            <a:extLst>
              <a:ext uri="{FF2B5EF4-FFF2-40B4-BE49-F238E27FC236}">
                <a16:creationId xmlns:a16="http://schemas.microsoft.com/office/drawing/2014/main" id="{F4853C7E-5672-4EB4-B89F-FABBA2D18DBA}"/>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24" name="TextBox 23">
            <a:extLst>
              <a:ext uri="{FF2B5EF4-FFF2-40B4-BE49-F238E27FC236}">
                <a16:creationId xmlns:a16="http://schemas.microsoft.com/office/drawing/2014/main" id="{629DFBF2-B538-4CE1-BFD9-563EE83AD4B1}"/>
              </a:ext>
            </a:extLst>
          </p:cNvPr>
          <p:cNvSpPr txBox="1"/>
          <p:nvPr/>
        </p:nvSpPr>
        <p:spPr>
          <a:xfrm>
            <a:off x="1486687" y="612511"/>
            <a:ext cx="9209123" cy="646331"/>
          </a:xfrm>
          <a:prstGeom prst="rect">
            <a:avLst/>
          </a:prstGeom>
          <a:noFill/>
        </p:spPr>
        <p:txBody>
          <a:bodyPr wrap="square" rtlCol="0">
            <a:spAutoFit/>
          </a:bodyPr>
          <a:lstStyle/>
          <a:p>
            <a:pPr algn="ctr" defTabSz="457189"/>
            <a:r>
              <a:rPr lang="en-US" sz="3600" b="1" dirty="0">
                <a:solidFill>
                  <a:prstClr val="white"/>
                </a:solidFill>
                <a:latin typeface="Arial"/>
                <a:cs typeface="Arial"/>
              </a:rPr>
              <a:t>Overall Impressions of GFS-Wave</a:t>
            </a:r>
          </a:p>
        </p:txBody>
      </p:sp>
      <p:sp>
        <p:nvSpPr>
          <p:cNvPr id="3" name="Rectangle 2">
            <a:extLst>
              <a:ext uri="{FF2B5EF4-FFF2-40B4-BE49-F238E27FC236}">
                <a16:creationId xmlns:a16="http://schemas.microsoft.com/office/drawing/2014/main" id="{1C752FFC-34FD-477C-932F-C452FCD1DCF0}"/>
              </a:ext>
            </a:extLst>
          </p:cNvPr>
          <p:cNvSpPr/>
          <p:nvPr/>
        </p:nvSpPr>
        <p:spPr>
          <a:xfrm>
            <a:off x="5977217" y="3244334"/>
            <a:ext cx="237566" cy="369332"/>
          </a:xfrm>
          <a:prstGeom prst="rect">
            <a:avLst/>
          </a:prstGeom>
        </p:spPr>
        <p:txBody>
          <a:bodyPr wrap="none">
            <a:spAutoFit/>
          </a:bodyPr>
          <a:lstStyle/>
          <a:p>
            <a:r>
              <a:rPr lang="en-US" dirty="0"/>
              <a:t> </a:t>
            </a:r>
          </a:p>
        </p:txBody>
      </p:sp>
      <p:sp>
        <p:nvSpPr>
          <p:cNvPr id="4" name="Rectangle 3">
            <a:extLst>
              <a:ext uri="{FF2B5EF4-FFF2-40B4-BE49-F238E27FC236}">
                <a16:creationId xmlns:a16="http://schemas.microsoft.com/office/drawing/2014/main" id="{1D226706-EC5B-4610-B2EE-5BEA1B61F0EC}"/>
              </a:ext>
            </a:extLst>
          </p:cNvPr>
          <p:cNvSpPr/>
          <p:nvPr/>
        </p:nvSpPr>
        <p:spPr>
          <a:xfrm>
            <a:off x="5977217" y="3244334"/>
            <a:ext cx="237566" cy="369332"/>
          </a:xfrm>
          <a:prstGeom prst="rect">
            <a:avLst/>
          </a:prstGeom>
        </p:spPr>
        <p:txBody>
          <a:bodyPr wrap="none">
            <a:spAutoFit/>
          </a:bodyPr>
          <a:lstStyle/>
          <a:p>
            <a:r>
              <a:rPr lang="en-US" dirty="0"/>
              <a:t> </a:t>
            </a:r>
          </a:p>
        </p:txBody>
      </p:sp>
      <p:graphicFrame>
        <p:nvGraphicFramePr>
          <p:cNvPr id="14" name="Google Shape;377;p37">
            <a:extLst>
              <a:ext uri="{FF2B5EF4-FFF2-40B4-BE49-F238E27FC236}">
                <a16:creationId xmlns:a16="http://schemas.microsoft.com/office/drawing/2014/main" id="{E4EFDA06-0C82-4385-87EB-9AD8FEBAEB67}"/>
              </a:ext>
            </a:extLst>
          </p:cNvPr>
          <p:cNvGraphicFramePr/>
          <p:nvPr>
            <p:extLst>
              <p:ext uri="{D42A27DB-BD31-4B8C-83A1-F6EECF244321}">
                <p14:modId xmlns:p14="http://schemas.microsoft.com/office/powerpoint/2010/main" val="1172810489"/>
              </p:ext>
            </p:extLst>
          </p:nvPr>
        </p:nvGraphicFramePr>
        <p:xfrm>
          <a:off x="0" y="1396725"/>
          <a:ext cx="12192001" cy="5461275"/>
        </p:xfrm>
        <a:graphic>
          <a:graphicData uri="http://schemas.openxmlformats.org/drawingml/2006/table">
            <a:tbl>
              <a:tblPr>
                <a:noFill/>
              </a:tblPr>
              <a:tblGrid>
                <a:gridCol w="2285100">
                  <a:extLst>
                    <a:ext uri="{9D8B030D-6E8A-4147-A177-3AD203B41FA5}">
                      <a16:colId xmlns:a16="http://schemas.microsoft.com/office/drawing/2014/main" val="20000"/>
                    </a:ext>
                  </a:extLst>
                </a:gridCol>
                <a:gridCol w="2712534">
                  <a:extLst>
                    <a:ext uri="{9D8B030D-6E8A-4147-A177-3AD203B41FA5}">
                      <a16:colId xmlns:a16="http://schemas.microsoft.com/office/drawing/2014/main" val="20001"/>
                    </a:ext>
                  </a:extLst>
                </a:gridCol>
                <a:gridCol w="7194367">
                  <a:extLst>
                    <a:ext uri="{9D8B030D-6E8A-4147-A177-3AD203B41FA5}">
                      <a16:colId xmlns:a16="http://schemas.microsoft.com/office/drawing/2014/main" val="20002"/>
                    </a:ext>
                  </a:extLst>
                </a:gridCol>
              </a:tblGrid>
              <a:tr h="408237">
                <a:tc>
                  <a:txBody>
                    <a:bodyPr/>
                    <a:lstStyle/>
                    <a:p>
                      <a:pPr marL="0" marR="0" lvl="0" indent="0" algn="ctr" rtl="0">
                        <a:lnSpc>
                          <a:spcPct val="100000"/>
                        </a:lnSpc>
                        <a:spcBef>
                          <a:spcPts val="0"/>
                        </a:spcBef>
                        <a:spcAft>
                          <a:spcPts val="0"/>
                        </a:spcAft>
                        <a:buClr>
                          <a:schemeClr val="lt1"/>
                        </a:buClr>
                        <a:buSzPts val="1600"/>
                        <a:buFont typeface="Arial"/>
                        <a:buNone/>
                      </a:pPr>
                      <a:r>
                        <a:rPr lang="en-US" sz="2100" b="1" i="0" u="none" strike="noStrike" cap="none" dirty="0">
                          <a:solidFill>
                            <a:schemeClr val="lt1"/>
                          </a:solidFill>
                          <a:latin typeface="Arial"/>
                          <a:ea typeface="Arial"/>
                          <a:cs typeface="Arial"/>
                          <a:sym typeface="Arial"/>
                        </a:rPr>
                        <a:t>Center/Region</a:t>
                      </a:r>
                      <a:endParaRPr sz="2100" b="1" i="0" u="none" strike="noStrike" cap="none" dirty="0">
                        <a:solidFill>
                          <a:schemeClr val="lt1"/>
                        </a:solidFill>
                        <a:latin typeface="Arial"/>
                        <a:ea typeface="Arial"/>
                        <a:cs typeface="Arial"/>
                        <a:sym typeface="Arial"/>
                      </a:endParaRPr>
                    </a:p>
                  </a:txBody>
                  <a:tcPr marL="121925" marR="121925" marT="45700" marB="45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4E81BD"/>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en-US" sz="2100" b="1" i="0" u="none" strike="noStrike" cap="none" dirty="0">
                          <a:solidFill>
                            <a:schemeClr val="lt1"/>
                          </a:solidFill>
                          <a:latin typeface="Arial"/>
                          <a:ea typeface="Arial"/>
                          <a:cs typeface="Arial"/>
                          <a:sym typeface="Arial"/>
                        </a:rPr>
                        <a:t>Recommendation</a:t>
                      </a:r>
                      <a:endParaRPr sz="2100" b="1" i="0" u="none" strike="noStrike" cap="none" dirty="0">
                        <a:solidFill>
                          <a:schemeClr val="lt1"/>
                        </a:solidFill>
                        <a:latin typeface="Arial"/>
                        <a:ea typeface="Arial"/>
                        <a:cs typeface="Arial"/>
                        <a:sym typeface="Arial"/>
                      </a:endParaRPr>
                    </a:p>
                  </a:txBody>
                  <a:tcPr marL="121925" marR="121925" marT="45700" marB="45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4E81BD"/>
                    </a:solidFill>
                  </a:tcPr>
                </a:tc>
                <a:tc>
                  <a:txBody>
                    <a:bodyPr/>
                    <a:lstStyle/>
                    <a:p>
                      <a:pPr marL="0" marR="0" lvl="0" indent="0" algn="ctr" rtl="0">
                        <a:lnSpc>
                          <a:spcPct val="100000"/>
                        </a:lnSpc>
                        <a:spcBef>
                          <a:spcPts val="0"/>
                        </a:spcBef>
                        <a:spcAft>
                          <a:spcPts val="0"/>
                        </a:spcAft>
                        <a:buClr>
                          <a:schemeClr val="lt1"/>
                        </a:buClr>
                        <a:buSzPts val="1600"/>
                        <a:buFont typeface="Arial"/>
                        <a:buNone/>
                      </a:pPr>
                      <a:r>
                        <a:rPr lang="en-US" sz="2100" b="1" i="0" u="none" strike="noStrike" cap="none" dirty="0">
                          <a:solidFill>
                            <a:schemeClr val="lt1"/>
                          </a:solidFill>
                          <a:latin typeface="Arial"/>
                          <a:ea typeface="Arial"/>
                          <a:cs typeface="Arial"/>
                          <a:sym typeface="Arial"/>
                        </a:rPr>
                        <a:t>Key Remarks</a:t>
                      </a:r>
                      <a:endParaRPr sz="2100" b="1" i="0" u="none" strike="noStrike" cap="none" dirty="0">
                        <a:solidFill>
                          <a:schemeClr val="lt1"/>
                        </a:solidFill>
                        <a:latin typeface="Arial"/>
                        <a:ea typeface="Arial"/>
                        <a:cs typeface="Arial"/>
                        <a:sym typeface="Arial"/>
                      </a:endParaRPr>
                    </a:p>
                  </a:txBody>
                  <a:tcPr marL="121925" marR="121925" marT="45700" marB="45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4E81BD"/>
                    </a:solidFill>
                  </a:tcPr>
                </a:tc>
                <a:extLst>
                  <a:ext uri="{0D108BD9-81ED-4DB2-BD59-A6C34878D82A}">
                    <a16:rowId xmlns:a16="http://schemas.microsoft.com/office/drawing/2014/main" val="10000"/>
                  </a:ext>
                </a:extLst>
              </a:tr>
              <a:tr h="1478163">
                <a:tc>
                  <a:txBody>
                    <a:bodyPr/>
                    <a:lstStyle/>
                    <a:p>
                      <a:pPr marL="0" marR="0" lvl="0" indent="0" algn="ctr" defTabSz="914400" rtl="0" eaLnBrk="1" fontAlgn="auto" latinLnBrk="0" hangingPunct="1">
                        <a:lnSpc>
                          <a:spcPct val="100000"/>
                        </a:lnSpc>
                        <a:spcBef>
                          <a:spcPts val="0"/>
                        </a:spcBef>
                        <a:spcAft>
                          <a:spcPts val="0"/>
                        </a:spcAft>
                        <a:buClr>
                          <a:srgbClr val="17375E"/>
                        </a:buClr>
                        <a:buSzPts val="1400"/>
                        <a:buFont typeface="Arial"/>
                        <a:buNone/>
                        <a:tabLst/>
                        <a:defRPr/>
                      </a:pPr>
                      <a:r>
                        <a:rPr lang="en-US" sz="1900" b="1" i="0" u="none" strike="noStrike" cap="none" dirty="0">
                          <a:solidFill>
                            <a:srgbClr val="17375E"/>
                          </a:solidFill>
                          <a:latin typeface="Arial" panose="020B0604020202020204" pitchFamily="34" charset="0"/>
                          <a:ea typeface="Arial"/>
                          <a:cs typeface="Arial" panose="020B0604020202020204" pitchFamily="34" charset="0"/>
                          <a:sym typeface="Arial"/>
                        </a:rPr>
                        <a:t>Eastern Region</a:t>
                      </a:r>
                    </a:p>
                  </a:txBody>
                  <a:tcPr marL="121925" marR="121925" marT="45700" marB="45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defTabSz="914400" rtl="0" eaLnBrk="1" fontAlgn="auto" latinLnBrk="0" hangingPunct="1">
                        <a:lnSpc>
                          <a:spcPct val="100000"/>
                        </a:lnSpc>
                        <a:spcBef>
                          <a:spcPts val="0"/>
                        </a:spcBef>
                        <a:spcAft>
                          <a:spcPts val="0"/>
                        </a:spcAft>
                        <a:buClr>
                          <a:srgbClr val="008000"/>
                        </a:buClr>
                        <a:buSzPts val="1400"/>
                        <a:buFont typeface="Arial"/>
                        <a:buNone/>
                        <a:tabLst/>
                        <a:defRPr/>
                      </a:pPr>
                      <a:r>
                        <a:rPr lang="en-US" sz="1900" b="1" i="0" u="none" strike="noStrike" cap="none" dirty="0">
                          <a:solidFill>
                            <a:srgbClr val="008000"/>
                          </a:solidFill>
                          <a:latin typeface="Arial"/>
                          <a:ea typeface="Arial"/>
                          <a:cs typeface="Arial"/>
                          <a:sym typeface="Arial"/>
                        </a:rPr>
                        <a:t>Implement</a:t>
                      </a:r>
                    </a:p>
                  </a:txBody>
                  <a:tcPr marL="121925" marR="121925" marT="45700" marB="45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400"/>
                        <a:buFont typeface="Arial"/>
                        <a:buNone/>
                        <a:tabLst/>
                        <a:defRPr/>
                      </a:pPr>
                      <a:r>
                        <a:rPr lang="en-US" sz="1900" b="0" i="0" u="none" strike="noStrike" cap="none" dirty="0">
                          <a:solidFill>
                            <a:srgbClr val="008000"/>
                          </a:solidFill>
                          <a:latin typeface="Arial"/>
                          <a:ea typeface="Arial"/>
                          <a:cs typeface="Arial"/>
                          <a:sym typeface="Arial"/>
                        </a:rPr>
                        <a:t>Improved reliability in forecasts of ocean waves. </a:t>
                      </a:r>
                      <a:r>
                        <a:rPr lang="en-US" sz="1900" b="0" i="0" u="none" strike="noStrike" cap="none" dirty="0">
                          <a:solidFill>
                            <a:srgbClr val="FF0000"/>
                          </a:solidFill>
                          <a:latin typeface="Arial"/>
                          <a:ea typeface="Arial"/>
                          <a:cs typeface="Arial"/>
                          <a:sym typeface="Arial"/>
                        </a:rPr>
                        <a:t>Increase in error/bias in some areas</a:t>
                      </a:r>
                      <a:r>
                        <a:rPr lang="en-US" sz="1900" b="0" i="0" u="none" strike="noStrike" cap="none" dirty="0">
                          <a:solidFill>
                            <a:srgbClr val="008000"/>
                          </a:solidFill>
                          <a:latin typeface="Arial"/>
                          <a:ea typeface="Arial"/>
                          <a:cs typeface="Arial"/>
                          <a:sym typeface="Arial"/>
                        </a:rPr>
                        <a:t> is smaller than overall improvement. </a:t>
                      </a:r>
                      <a:r>
                        <a:rPr lang="en-US" sz="1900" b="0" i="0" u="none" strike="noStrike" cap="none" dirty="0">
                          <a:solidFill>
                            <a:srgbClr val="FF0000"/>
                          </a:solidFill>
                          <a:latin typeface="Arial"/>
                          <a:ea typeface="Arial"/>
                          <a:cs typeface="Arial"/>
                          <a:sym typeface="Arial"/>
                        </a:rPr>
                        <a:t>Some concern of operational issues with coarser grids in GFS-Wave.</a:t>
                      </a:r>
                    </a:p>
                  </a:txBody>
                  <a:tcPr marL="121925" marR="121925" marT="45700" marB="45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1"/>
                  </a:ext>
                </a:extLst>
              </a:tr>
              <a:tr h="1407632">
                <a:tc>
                  <a:txBody>
                    <a:bodyPr/>
                    <a:lstStyle/>
                    <a:p>
                      <a:pPr marL="0" marR="0" lvl="0" indent="0" algn="ctr" defTabSz="914400" rtl="0" eaLnBrk="1" fontAlgn="auto" latinLnBrk="0" hangingPunct="1">
                        <a:lnSpc>
                          <a:spcPct val="100000"/>
                        </a:lnSpc>
                        <a:spcBef>
                          <a:spcPts val="0"/>
                        </a:spcBef>
                        <a:spcAft>
                          <a:spcPts val="0"/>
                        </a:spcAft>
                        <a:buClr>
                          <a:srgbClr val="17375E"/>
                        </a:buClr>
                        <a:buSzPts val="1400"/>
                        <a:buFont typeface="Arial"/>
                        <a:buNone/>
                        <a:tabLst/>
                        <a:defRPr/>
                      </a:pPr>
                      <a:r>
                        <a:rPr lang="en-US" sz="1900" b="1" dirty="0">
                          <a:solidFill>
                            <a:srgbClr val="002060"/>
                          </a:solidFill>
                          <a:latin typeface="Arial" panose="020B0604020202020204" pitchFamily="34" charset="0"/>
                          <a:cs typeface="Arial" panose="020B0604020202020204" pitchFamily="34" charset="0"/>
                        </a:rPr>
                        <a:t>National Hurricane Center</a:t>
                      </a:r>
                      <a:endParaRPr lang="en-US" sz="1900" b="1" i="0" u="none" strike="noStrike" cap="none" dirty="0">
                        <a:solidFill>
                          <a:srgbClr val="002060"/>
                        </a:solidFill>
                        <a:latin typeface="Arial" panose="020B0604020202020204" pitchFamily="34" charset="0"/>
                        <a:ea typeface="Arial"/>
                        <a:cs typeface="Arial" panose="020B0604020202020204" pitchFamily="34" charset="0"/>
                        <a:sym typeface="Arial"/>
                      </a:endParaRPr>
                    </a:p>
                    <a:p>
                      <a:pPr marL="0" marR="0" lvl="0" indent="0" algn="ctr" rtl="0">
                        <a:lnSpc>
                          <a:spcPct val="100000"/>
                        </a:lnSpc>
                        <a:spcBef>
                          <a:spcPts val="0"/>
                        </a:spcBef>
                        <a:spcAft>
                          <a:spcPts val="0"/>
                        </a:spcAft>
                        <a:buClr>
                          <a:srgbClr val="17375E"/>
                        </a:buClr>
                        <a:buSzPts val="1400"/>
                        <a:buFont typeface="Arial"/>
                        <a:buNone/>
                      </a:pPr>
                      <a:endParaRPr sz="1600" b="1" i="0" u="none" strike="noStrike" cap="none" dirty="0">
                        <a:solidFill>
                          <a:srgbClr val="17375E"/>
                        </a:solidFill>
                        <a:latin typeface="Arial" panose="020B0604020202020204" pitchFamily="34" charset="0"/>
                        <a:ea typeface="Arial"/>
                        <a:cs typeface="Arial" panose="020B0604020202020204" pitchFamily="34" charset="0"/>
                        <a:sym typeface="Arial"/>
                      </a:endParaRPr>
                    </a:p>
                  </a:txBody>
                  <a:tcPr marL="121925" marR="121925" marT="45700" marB="4570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E9EDF4"/>
                    </a:solidFill>
                  </a:tcPr>
                </a:tc>
                <a:tc>
                  <a:txBody>
                    <a:bodyPr/>
                    <a:lstStyle/>
                    <a:p>
                      <a:pPr marL="0" marR="0" lvl="0" indent="0" algn="ctr" rtl="0">
                        <a:lnSpc>
                          <a:spcPct val="100000"/>
                        </a:lnSpc>
                        <a:spcBef>
                          <a:spcPts val="0"/>
                        </a:spcBef>
                        <a:spcAft>
                          <a:spcPts val="0"/>
                        </a:spcAft>
                        <a:buClr>
                          <a:srgbClr val="008000"/>
                        </a:buClr>
                        <a:buSzPts val="1400"/>
                        <a:buFont typeface="Arial"/>
                        <a:buNone/>
                      </a:pPr>
                      <a:r>
                        <a:rPr lang="en-US" sz="1900" b="1" i="0" u="none" strike="noStrike" cap="none" dirty="0">
                          <a:solidFill>
                            <a:schemeClr val="tx1"/>
                          </a:solidFill>
                          <a:latin typeface="Arial"/>
                          <a:ea typeface="Arial"/>
                          <a:cs typeface="Arial"/>
                          <a:sym typeface="Arial"/>
                        </a:rPr>
                        <a:t>Neutral</a:t>
                      </a:r>
                      <a:endParaRPr sz="1900" b="1" i="0" u="none" strike="noStrike" cap="none" dirty="0">
                        <a:solidFill>
                          <a:schemeClr val="tx1"/>
                        </a:solidFill>
                        <a:latin typeface="Arial"/>
                        <a:ea typeface="Arial"/>
                        <a:cs typeface="Arial"/>
                        <a:sym typeface="Arial"/>
                      </a:endParaRPr>
                    </a:p>
                  </a:txBody>
                  <a:tcPr marL="121925" marR="121925" marT="45700" marB="4570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E9EDF4"/>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900" b="0" i="0" u="none" strike="noStrike" cap="none" dirty="0">
                          <a:latin typeface="Arial"/>
                          <a:ea typeface="Arial"/>
                          <a:cs typeface="Arial"/>
                          <a:sym typeface="Arial"/>
                        </a:rPr>
                        <a:t>Unsure of improved reliability in forecasts of ocean waves. </a:t>
                      </a:r>
                      <a:r>
                        <a:rPr lang="en-US" sz="1900" b="0" i="0" u="none" strike="noStrike" cap="none" dirty="0">
                          <a:solidFill>
                            <a:srgbClr val="FF0000"/>
                          </a:solidFill>
                          <a:latin typeface="Arial"/>
                          <a:ea typeface="Arial"/>
                          <a:cs typeface="Arial"/>
                          <a:sym typeface="Arial"/>
                        </a:rPr>
                        <a:t>Slightly higher Hs RMSE 00-48 </a:t>
                      </a:r>
                      <a:r>
                        <a:rPr lang="en-US" sz="1900" b="0" i="0" u="none" strike="noStrike" cap="none" dirty="0" err="1">
                          <a:solidFill>
                            <a:srgbClr val="FF0000"/>
                          </a:solidFill>
                          <a:latin typeface="Arial"/>
                          <a:ea typeface="Arial"/>
                          <a:cs typeface="Arial"/>
                          <a:sym typeface="Arial"/>
                        </a:rPr>
                        <a:t>hr</a:t>
                      </a:r>
                      <a:r>
                        <a:rPr lang="en-US" sz="1900" b="0" i="0" u="none" strike="noStrike" cap="none" dirty="0">
                          <a:solidFill>
                            <a:srgbClr val="FF0000"/>
                          </a:solidFill>
                          <a:latin typeface="Arial"/>
                          <a:ea typeface="Arial"/>
                          <a:cs typeface="Arial"/>
                          <a:sym typeface="Arial"/>
                        </a:rPr>
                        <a:t> and a slight low Hs bias. GFS-Wave lowest in 95th quartile stats vs. </a:t>
                      </a:r>
                      <a:r>
                        <a:rPr lang="en-US" sz="1900" b="0" i="0" u="none" strike="noStrike" cap="none" dirty="0" err="1">
                          <a:solidFill>
                            <a:srgbClr val="FF0000"/>
                          </a:solidFill>
                          <a:latin typeface="Arial"/>
                          <a:ea typeface="Arial"/>
                          <a:cs typeface="Arial"/>
                          <a:sym typeface="Arial"/>
                        </a:rPr>
                        <a:t>obs</a:t>
                      </a:r>
                      <a:r>
                        <a:rPr lang="en-US" sz="1900" b="0" i="0" u="none" strike="noStrike" cap="none" dirty="0">
                          <a:solidFill>
                            <a:srgbClr val="FF0000"/>
                          </a:solidFill>
                          <a:latin typeface="Arial"/>
                          <a:ea typeface="Arial"/>
                          <a:cs typeface="Arial"/>
                          <a:sym typeface="Arial"/>
                        </a:rPr>
                        <a:t> and Multi-1.</a:t>
                      </a:r>
                    </a:p>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900" b="0" i="0" u="none" strike="noStrike" cap="none" dirty="0">
                          <a:solidFill>
                            <a:srgbClr val="FF0000"/>
                          </a:solidFill>
                          <a:latin typeface="Arial"/>
                          <a:ea typeface="Arial"/>
                          <a:cs typeface="Arial"/>
                          <a:sym typeface="Arial"/>
                        </a:rPr>
                        <a:t>Slightly lower long distance traveled swell.</a:t>
                      </a:r>
                      <a:endParaRPr sz="1900" b="0" i="0" u="none" strike="noStrike" cap="none" dirty="0">
                        <a:solidFill>
                          <a:srgbClr val="FF0000"/>
                        </a:solidFill>
                        <a:latin typeface="Arial"/>
                        <a:ea typeface="Arial"/>
                        <a:cs typeface="Arial"/>
                        <a:sym typeface="Arial"/>
                      </a:endParaRPr>
                    </a:p>
                  </a:txBody>
                  <a:tcPr marL="121925" marR="121925" marT="45700" marB="45700"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3401030894"/>
                  </a:ext>
                </a:extLst>
              </a:tr>
              <a:tr h="1407632">
                <a:tc>
                  <a:txBody>
                    <a:bodyPr/>
                    <a:lstStyle/>
                    <a:p>
                      <a:pPr marL="0" marR="0" lvl="0" indent="0" algn="ctr" defTabSz="914400" rtl="0" eaLnBrk="1" fontAlgn="auto" latinLnBrk="0" hangingPunct="1">
                        <a:lnSpc>
                          <a:spcPct val="100000"/>
                        </a:lnSpc>
                        <a:spcBef>
                          <a:spcPts val="0"/>
                        </a:spcBef>
                        <a:spcAft>
                          <a:spcPts val="0"/>
                        </a:spcAft>
                        <a:buClr>
                          <a:srgbClr val="17375E"/>
                        </a:buClr>
                        <a:buSzPts val="1400"/>
                        <a:buFont typeface="Arial"/>
                        <a:buNone/>
                        <a:tabLst/>
                        <a:defRPr/>
                      </a:pPr>
                      <a:r>
                        <a:rPr lang="en-US" sz="1900" b="1" dirty="0">
                          <a:solidFill>
                            <a:srgbClr val="17375E"/>
                          </a:solidFill>
                          <a:latin typeface="Arial" panose="020B0604020202020204" pitchFamily="34" charset="0"/>
                          <a:cs typeface="Arial" panose="020B0604020202020204" pitchFamily="34" charset="0"/>
                        </a:rPr>
                        <a:t>Ocean Prediction Center</a:t>
                      </a:r>
                      <a:endParaRPr lang="en-US" sz="1900" b="1" i="0" u="none" strike="noStrike" cap="none" dirty="0">
                        <a:solidFill>
                          <a:srgbClr val="17375E"/>
                        </a:solidFill>
                        <a:latin typeface="Arial" panose="020B0604020202020204" pitchFamily="34" charset="0"/>
                        <a:ea typeface="Arial"/>
                        <a:cs typeface="Arial" panose="020B0604020202020204" pitchFamily="34" charset="0"/>
                        <a:sym typeface="Arial"/>
                      </a:endParaRPr>
                    </a:p>
                  </a:txBody>
                  <a:tcPr marL="121925" marR="121925" marT="45700" marB="45700"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8E8"/>
                    </a:solidFill>
                  </a:tcPr>
                </a:tc>
                <a:tc>
                  <a:txBody>
                    <a:bodyPr/>
                    <a:lstStyle/>
                    <a:p>
                      <a:pPr marL="0" marR="0" lvl="0" indent="0" algn="ctr" defTabSz="914400" rtl="0" eaLnBrk="1" fontAlgn="auto" latinLnBrk="0" hangingPunct="1">
                        <a:lnSpc>
                          <a:spcPct val="100000"/>
                        </a:lnSpc>
                        <a:spcBef>
                          <a:spcPts val="0"/>
                        </a:spcBef>
                        <a:spcAft>
                          <a:spcPts val="0"/>
                        </a:spcAft>
                        <a:buClr>
                          <a:srgbClr val="008000"/>
                        </a:buClr>
                        <a:buSzPts val="1400"/>
                        <a:buFont typeface="Arial"/>
                        <a:buNone/>
                        <a:tabLst/>
                        <a:defRPr/>
                      </a:pPr>
                      <a:r>
                        <a:rPr lang="en-US" sz="1900" b="1" i="0" u="none" strike="noStrike" cap="none" dirty="0">
                          <a:solidFill>
                            <a:srgbClr val="FF0000"/>
                          </a:solidFill>
                          <a:latin typeface="Arial"/>
                          <a:ea typeface="Arial"/>
                          <a:cs typeface="Arial"/>
                          <a:sym typeface="Arial"/>
                        </a:rPr>
                        <a:t>Do NOT Implement</a:t>
                      </a:r>
                    </a:p>
                  </a:txBody>
                  <a:tcPr marL="121925" marR="121925" marT="45700" marB="45700"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8E8"/>
                    </a:solidFill>
                  </a:tcPr>
                </a:tc>
                <a:tc>
                  <a:txBody>
                    <a:bodyPr/>
                    <a:lstStyle/>
                    <a:p>
                      <a:pPr marL="0" marR="0" lvl="0" indent="0" algn="ctr" rtl="0">
                        <a:lnSpc>
                          <a:spcPct val="100000"/>
                        </a:lnSpc>
                        <a:spcBef>
                          <a:spcPts val="0"/>
                        </a:spcBef>
                        <a:spcAft>
                          <a:spcPts val="0"/>
                        </a:spcAft>
                        <a:buClr>
                          <a:schemeClr val="dk1"/>
                        </a:buClr>
                        <a:buSzPts val="1400"/>
                        <a:buFont typeface="Arial"/>
                        <a:buNone/>
                      </a:pPr>
                      <a:r>
                        <a:rPr lang="en-US" sz="1900" b="0" i="0" u="none" strike="noStrike" cap="none" dirty="0">
                          <a:solidFill>
                            <a:srgbClr val="FF0000"/>
                          </a:solidFill>
                          <a:latin typeface="Arial"/>
                          <a:ea typeface="Arial"/>
                          <a:cs typeface="Arial"/>
                          <a:sym typeface="Arial"/>
                        </a:rPr>
                        <a:t>No improved reliability in forecasts of ocean waves.</a:t>
                      </a:r>
                    </a:p>
                    <a:p>
                      <a:pPr marL="0" marR="0" lvl="0" indent="0" algn="ctr" rtl="0">
                        <a:lnSpc>
                          <a:spcPct val="100000"/>
                        </a:lnSpc>
                        <a:spcBef>
                          <a:spcPts val="0"/>
                        </a:spcBef>
                        <a:spcAft>
                          <a:spcPts val="0"/>
                        </a:spcAft>
                        <a:buClr>
                          <a:schemeClr val="dk1"/>
                        </a:buClr>
                        <a:buSzPts val="1400"/>
                        <a:buFont typeface="Arial"/>
                        <a:buNone/>
                      </a:pPr>
                      <a:r>
                        <a:rPr lang="en-US" sz="1900" b="0" i="0" u="none" strike="noStrike" cap="none" dirty="0">
                          <a:solidFill>
                            <a:srgbClr val="008000"/>
                          </a:solidFill>
                          <a:latin typeface="Arial"/>
                          <a:ea typeface="Arial"/>
                          <a:cs typeface="Arial"/>
                          <a:sym typeface="Arial"/>
                        </a:rPr>
                        <a:t>Improvement of wave height bias over the North Pacific, </a:t>
                      </a:r>
                      <a:r>
                        <a:rPr lang="en-US" sz="1900" b="0" i="0" u="none" strike="noStrike" cap="none" dirty="0">
                          <a:solidFill>
                            <a:schemeClr val="tx1"/>
                          </a:solidFill>
                          <a:latin typeface="Arial"/>
                          <a:ea typeface="Arial"/>
                          <a:cs typeface="Arial"/>
                          <a:sym typeface="Arial"/>
                        </a:rPr>
                        <a:t>but a consistent lack of improvement over the North Atlantic.</a:t>
                      </a:r>
                      <a:r>
                        <a:rPr lang="en-US" sz="1900" b="0" i="0" u="none" strike="noStrike" cap="none" dirty="0">
                          <a:solidFill>
                            <a:srgbClr val="FF0000"/>
                          </a:solidFill>
                          <a:latin typeface="Arial"/>
                          <a:ea typeface="Arial"/>
                          <a:cs typeface="Arial"/>
                          <a:sym typeface="Arial"/>
                        </a:rPr>
                        <a:t> </a:t>
                      </a:r>
                      <a:r>
                        <a:rPr lang="en-US" sz="1900" b="0" i="0" u="none" strike="noStrike" cap="none" dirty="0">
                          <a:solidFill>
                            <a:srgbClr val="008000"/>
                          </a:solidFill>
                          <a:latin typeface="Arial"/>
                          <a:ea typeface="Arial"/>
                          <a:cs typeface="Arial"/>
                          <a:sym typeface="Arial"/>
                        </a:rPr>
                        <a:t>Period and direction seemed better, </a:t>
                      </a:r>
                      <a:r>
                        <a:rPr lang="en-US" sz="2000" b="0" i="0" u="none" strike="noStrike" cap="none" dirty="0">
                          <a:solidFill>
                            <a:srgbClr val="FF0000"/>
                          </a:solidFill>
                          <a:latin typeface="Arial"/>
                          <a:ea typeface="Arial"/>
                          <a:cs typeface="Arial"/>
                          <a:sym typeface="Arial"/>
                        </a:rPr>
                        <a:t>but wind speed and wave height are worse over North Atlantic and west coast which hurts OPC ops. </a:t>
                      </a:r>
                      <a:r>
                        <a:rPr lang="en-US" sz="1900" b="0" i="0" u="none" strike="noStrike" cap="none" dirty="0">
                          <a:solidFill>
                            <a:srgbClr val="FF0000"/>
                          </a:solidFill>
                          <a:latin typeface="Arial"/>
                          <a:ea typeface="Arial"/>
                          <a:cs typeface="Arial"/>
                          <a:sym typeface="Arial"/>
                        </a:rPr>
                        <a:t>GFS-Wave has lower resolution than Multi-1. Low bias for highest wave heights.</a:t>
                      </a:r>
                    </a:p>
                  </a:txBody>
                  <a:tcPr marL="121925" marR="121925" marT="45700" marB="45700"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CFD8E8"/>
                    </a:solidFill>
                  </a:tcPr>
                </a:tc>
                <a:extLst>
                  <a:ext uri="{0D108BD9-81ED-4DB2-BD59-A6C34878D82A}">
                    <a16:rowId xmlns:a16="http://schemas.microsoft.com/office/drawing/2014/main" val="1362900188"/>
                  </a:ext>
                </a:extLst>
              </a:tr>
            </a:tbl>
          </a:graphicData>
        </a:graphic>
      </p:graphicFrame>
      <p:sp>
        <p:nvSpPr>
          <p:cNvPr id="13" name="TextBox 1">
            <a:extLst>
              <a:ext uri="{FF2B5EF4-FFF2-40B4-BE49-F238E27FC236}">
                <a16:creationId xmlns:a16="http://schemas.microsoft.com/office/drawing/2014/main" id="{02F0D91C-EF1E-C44C-9F5E-92B7BD5F45D9}"/>
              </a:ext>
            </a:extLst>
          </p:cNvPr>
          <p:cNvSpPr txBox="1"/>
          <p:nvPr/>
        </p:nvSpPr>
        <p:spPr>
          <a:xfrm>
            <a:off x="6865327" y="1166016"/>
            <a:ext cx="3490546" cy="307777"/>
          </a:xfrm>
          <a:prstGeom prst="rect">
            <a:avLst/>
          </a:prstGeom>
          <a:solidFill>
            <a:schemeClr val="bg1">
              <a:lumMod val="95000"/>
            </a:schemeClr>
          </a:solidFill>
        </p:spPr>
        <p:txBody>
          <a:bodyPr wrap="square" rtlCol="0">
            <a:spAutoFit/>
          </a:bodyPr>
          <a:lstStyle>
            <a:defPPr>
              <a:defRPr lang="en-US"/>
            </a:defPPr>
            <a:lvl1pPr marL="0" algn="l" defTabSz="457166" rtl="0" eaLnBrk="1" latinLnBrk="0" hangingPunct="1">
              <a:defRPr sz="1800" kern="1200">
                <a:solidFill>
                  <a:schemeClr val="tx1"/>
                </a:solidFill>
                <a:latin typeface="+mn-lt"/>
                <a:ea typeface="+mn-ea"/>
                <a:cs typeface="+mn-cs"/>
              </a:defRPr>
            </a:lvl1pPr>
            <a:lvl2pPr marL="457166" algn="l" defTabSz="457166" rtl="0" eaLnBrk="1" latinLnBrk="0" hangingPunct="1">
              <a:defRPr sz="1800" kern="1200">
                <a:solidFill>
                  <a:schemeClr val="tx1"/>
                </a:solidFill>
                <a:latin typeface="+mn-lt"/>
                <a:ea typeface="+mn-ea"/>
                <a:cs typeface="+mn-cs"/>
              </a:defRPr>
            </a:lvl2pPr>
            <a:lvl3pPr marL="914333" algn="l" defTabSz="457166" rtl="0" eaLnBrk="1" latinLnBrk="0" hangingPunct="1">
              <a:defRPr sz="1800" kern="1200">
                <a:solidFill>
                  <a:schemeClr val="tx1"/>
                </a:solidFill>
                <a:latin typeface="+mn-lt"/>
                <a:ea typeface="+mn-ea"/>
                <a:cs typeface="+mn-cs"/>
              </a:defRPr>
            </a:lvl3pPr>
            <a:lvl4pPr marL="1371498" algn="l" defTabSz="457166" rtl="0" eaLnBrk="1" latinLnBrk="0" hangingPunct="1">
              <a:defRPr sz="1800" kern="1200">
                <a:solidFill>
                  <a:schemeClr val="tx1"/>
                </a:solidFill>
                <a:latin typeface="+mn-lt"/>
                <a:ea typeface="+mn-ea"/>
                <a:cs typeface="+mn-cs"/>
              </a:defRPr>
            </a:lvl4pPr>
            <a:lvl5pPr marL="1828664" algn="l" defTabSz="457166" rtl="0" eaLnBrk="1" latinLnBrk="0" hangingPunct="1">
              <a:defRPr sz="1800" kern="1200">
                <a:solidFill>
                  <a:schemeClr val="tx1"/>
                </a:solidFill>
                <a:latin typeface="+mn-lt"/>
                <a:ea typeface="+mn-ea"/>
                <a:cs typeface="+mn-cs"/>
              </a:defRPr>
            </a:lvl5pPr>
            <a:lvl6pPr marL="2285829" algn="l" defTabSz="457166" rtl="0" eaLnBrk="1" latinLnBrk="0" hangingPunct="1">
              <a:defRPr sz="1800" kern="1200">
                <a:solidFill>
                  <a:schemeClr val="tx1"/>
                </a:solidFill>
                <a:latin typeface="+mn-lt"/>
                <a:ea typeface="+mn-ea"/>
                <a:cs typeface="+mn-cs"/>
              </a:defRPr>
            </a:lvl6pPr>
            <a:lvl7pPr marL="2742995" algn="l" defTabSz="457166" rtl="0" eaLnBrk="1" latinLnBrk="0" hangingPunct="1">
              <a:defRPr sz="1800" kern="1200">
                <a:solidFill>
                  <a:schemeClr val="tx1"/>
                </a:solidFill>
                <a:latin typeface="+mn-lt"/>
                <a:ea typeface="+mn-ea"/>
                <a:cs typeface="+mn-cs"/>
              </a:defRPr>
            </a:lvl7pPr>
            <a:lvl8pPr marL="3200160" algn="l" defTabSz="457166" rtl="0" eaLnBrk="1" latinLnBrk="0" hangingPunct="1">
              <a:defRPr sz="1800" kern="1200">
                <a:solidFill>
                  <a:schemeClr val="tx1"/>
                </a:solidFill>
                <a:latin typeface="+mn-lt"/>
                <a:ea typeface="+mn-ea"/>
                <a:cs typeface="+mn-cs"/>
              </a:defRPr>
            </a:lvl8pPr>
            <a:lvl9pPr marL="3657326" algn="l" defTabSz="457166" rtl="0" eaLnBrk="1" latinLnBrk="0" hangingPunct="1">
              <a:defRPr sz="1800" kern="1200">
                <a:solidFill>
                  <a:schemeClr val="tx1"/>
                </a:solidFill>
                <a:latin typeface="+mn-lt"/>
                <a:ea typeface="+mn-ea"/>
                <a:cs typeface="+mn-cs"/>
              </a:defRPr>
            </a:lvl9pPr>
          </a:lstStyle>
          <a:p>
            <a:r>
              <a:rPr lang="en-US" sz="1400" dirty="0">
                <a:solidFill>
                  <a:srgbClr val="00B050"/>
                </a:solidFill>
                <a:latin typeface="Arial" panose="020B0604020202020204" pitchFamily="34" charset="0"/>
                <a:cs typeface="Arial" panose="020B0604020202020204" pitchFamily="34" charset="0"/>
              </a:rPr>
              <a:t>Improvement </a:t>
            </a:r>
            <a:r>
              <a:rPr lang="en-US" sz="1400" dirty="0">
                <a:latin typeface="Arial" panose="020B0604020202020204" pitchFamily="34" charset="0"/>
                <a:cs typeface="Arial" panose="020B0604020202020204" pitchFamily="34" charset="0"/>
              </a:rPr>
              <a:t>     Neutral      </a:t>
            </a:r>
            <a:r>
              <a:rPr lang="en-US" sz="1400" dirty="0">
                <a:solidFill>
                  <a:srgbClr val="FF0000"/>
                </a:solidFill>
                <a:latin typeface="Arial" panose="020B0604020202020204" pitchFamily="34" charset="0"/>
                <a:cs typeface="Arial" panose="020B0604020202020204" pitchFamily="34" charset="0"/>
              </a:rPr>
              <a:t>Degradation</a:t>
            </a:r>
          </a:p>
        </p:txBody>
      </p:sp>
    </p:spTree>
    <p:extLst>
      <p:ext uri="{BB962C8B-B14F-4D97-AF65-F5344CB8AC3E}">
        <p14:creationId xmlns:p14="http://schemas.microsoft.com/office/powerpoint/2010/main" val="39438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62054" y="2143714"/>
            <a:ext cx="184730" cy="769441"/>
          </a:xfrm>
          <a:prstGeom prst="rect">
            <a:avLst/>
          </a:prstGeom>
          <a:noFill/>
        </p:spPr>
        <p:txBody>
          <a:bodyPr wrap="none" rtlCol="0">
            <a:spAutoFit/>
          </a:bodyPr>
          <a:lstStyle/>
          <a:p>
            <a:pPr algn="ctr" defTabSz="609585"/>
            <a:endParaRPr lang="en-US" sz="4400" b="1" dirty="0">
              <a:solidFill>
                <a:srgbClr val="FF0000"/>
              </a:solidFill>
              <a:latin typeface="Arial"/>
              <a:cs typeface="Arial"/>
            </a:endParaRPr>
          </a:p>
        </p:txBody>
      </p:sp>
      <p:sp>
        <p:nvSpPr>
          <p:cNvPr id="7" name="Rectangle 6"/>
          <p:cNvSpPr/>
          <p:nvPr/>
        </p:nvSpPr>
        <p:spPr>
          <a:xfrm>
            <a:off x="680993" y="601216"/>
            <a:ext cx="10961036" cy="658469"/>
          </a:xfrm>
          <a:prstGeom prst="rect">
            <a:avLst/>
          </a:prstGeom>
          <a:solidFill>
            <a:srgbClr val="226BAB"/>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40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80993" y="65241"/>
            <a:ext cx="10961036" cy="471894"/>
          </a:xfrm>
          <a:prstGeom prst="rect">
            <a:avLst/>
          </a:prstGeom>
          <a:solidFill>
            <a:srgbClr val="5BA4E3"/>
          </a:solidFill>
        </p:spPr>
        <p:txBody>
          <a:bodyPr wrap="square" lIns="162532" tIns="81265" rIns="162532" bIns="81265" rtlCol="0">
            <a:spAutoFit/>
          </a:bodyPr>
          <a:lstStyle/>
          <a:p>
            <a:pPr algn="ctr" defTabSz="609585"/>
            <a:r>
              <a:rPr lang="en-US" sz="2000" dirty="0">
                <a:solidFill>
                  <a:srgbClr val="1A467F"/>
                </a:solidFill>
                <a:latin typeface="Avenir Book"/>
                <a:cs typeface="Avenir Book"/>
              </a:rPr>
              <a:t>NATIONAL OCEANIC AND ATMOSPHERIC ADMINISTRATION</a:t>
            </a:r>
          </a:p>
        </p:txBody>
      </p:sp>
      <p:sp>
        <p:nvSpPr>
          <p:cNvPr id="11" name="Oval 10"/>
          <p:cNvSpPr>
            <a:spLocks noChangeAspect="1"/>
          </p:cNvSpPr>
          <p:nvPr/>
        </p:nvSpPr>
        <p:spPr>
          <a:xfrm>
            <a:off x="66710" y="36818"/>
            <a:ext cx="1206375" cy="128334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2" name="Picture 11" descr="2000px-Seal_of_the_United_States_Department_of_Commerce.sv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09" y="107564"/>
            <a:ext cx="1129099" cy="1147249"/>
          </a:xfrm>
          <a:prstGeom prst="rect">
            <a:avLst/>
          </a:prstGeom>
        </p:spPr>
      </p:pic>
      <p:sp>
        <p:nvSpPr>
          <p:cNvPr id="15" name="Oval 14"/>
          <p:cNvSpPr>
            <a:spLocks/>
          </p:cNvSpPr>
          <p:nvPr/>
        </p:nvSpPr>
        <p:spPr>
          <a:xfrm>
            <a:off x="10940878" y="51938"/>
            <a:ext cx="1267967" cy="126796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62532" tIns="81265" rIns="162532" bIns="81265" rtlCol="0" anchor="ctr"/>
          <a:lstStyle/>
          <a:p>
            <a:pPr algn="ctr" defTabSz="609585"/>
            <a:endParaRPr lang="en-US" sz="2400">
              <a:solidFill>
                <a:prstClr val="white"/>
              </a:solidFill>
              <a:latin typeface="Calibri"/>
            </a:endParaRPr>
          </a:p>
        </p:txBody>
      </p:sp>
      <p:pic>
        <p:nvPicPr>
          <p:cNvPr id="10" name="Picture 9" descr="1024px-NOAA_logo.svg.png"/>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11002952" y="122680"/>
            <a:ext cx="1121664" cy="1121664"/>
          </a:xfrm>
          <a:prstGeom prst="rect">
            <a:avLst/>
          </a:prstGeom>
        </p:spPr>
      </p:pic>
      <p:sp>
        <p:nvSpPr>
          <p:cNvPr id="16" name="TextBox 15"/>
          <p:cNvSpPr txBox="1"/>
          <p:nvPr/>
        </p:nvSpPr>
        <p:spPr>
          <a:xfrm>
            <a:off x="1" y="597453"/>
            <a:ext cx="12208844" cy="641171"/>
          </a:xfrm>
          <a:prstGeom prst="rect">
            <a:avLst/>
          </a:prstGeom>
          <a:noFill/>
        </p:spPr>
        <p:txBody>
          <a:bodyPr wrap="square" lIns="162532" tIns="81265" rIns="162532" bIns="81265" rtlCol="0">
            <a:spAutoFit/>
          </a:bodyPr>
          <a:lstStyle/>
          <a:p>
            <a:pPr algn="ctr" defTabSz="609585"/>
            <a:r>
              <a:rPr lang="en-US" sz="3100" b="1" dirty="0">
                <a:solidFill>
                  <a:prstClr val="white"/>
                </a:solidFill>
                <a:latin typeface="Arial"/>
                <a:cs typeface="Arial"/>
              </a:rPr>
              <a:t>Conclusion of the GFSv16 Evaluation (Atmosphere)</a:t>
            </a:r>
          </a:p>
        </p:txBody>
      </p:sp>
      <p:sp>
        <p:nvSpPr>
          <p:cNvPr id="2" name="Rectangle 1"/>
          <p:cNvSpPr/>
          <p:nvPr/>
        </p:nvSpPr>
        <p:spPr>
          <a:xfrm>
            <a:off x="203947" y="1526355"/>
            <a:ext cx="8417264" cy="617359"/>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latin typeface="Calibri"/>
            </a:endParaRPr>
          </a:p>
        </p:txBody>
      </p:sp>
      <p:sp>
        <p:nvSpPr>
          <p:cNvPr id="13" name="TextBox 12"/>
          <p:cNvSpPr txBox="1"/>
          <p:nvPr/>
        </p:nvSpPr>
        <p:spPr>
          <a:xfrm>
            <a:off x="120331" y="1509210"/>
            <a:ext cx="12547223" cy="2862707"/>
          </a:xfrm>
          <a:prstGeom prst="rect">
            <a:avLst/>
          </a:prstGeom>
          <a:noFill/>
        </p:spPr>
        <p:txBody>
          <a:bodyPr wrap="square" rtlCol="0">
            <a:spAutoFit/>
          </a:bodyPr>
          <a:lstStyle/>
          <a:p>
            <a:pPr marL="609585" indent="-487668" defTabSz="609585">
              <a:buFont typeface="Arial"/>
              <a:buChar char="•"/>
            </a:pPr>
            <a:r>
              <a:rPr lang="en-US" sz="3067" dirty="0">
                <a:solidFill>
                  <a:prstClr val="black"/>
                </a:solidFill>
                <a:latin typeface="Arial"/>
                <a:cs typeface="Arial"/>
              </a:rPr>
              <a:t>Summary of GFSv16 verification statistics</a:t>
            </a:r>
          </a:p>
          <a:p>
            <a:pPr marL="579106" indent="-457189" defTabSz="609585">
              <a:buFont typeface="Arial"/>
              <a:buChar char="•"/>
            </a:pPr>
            <a:endParaRPr lang="en-US" sz="3067" dirty="0">
              <a:solidFill>
                <a:prstClr val="black"/>
              </a:solidFill>
              <a:latin typeface="Arial"/>
              <a:cs typeface="Arial"/>
            </a:endParaRPr>
          </a:p>
          <a:p>
            <a:pPr marL="609585" indent="-487668" defTabSz="609585">
              <a:buFont typeface="Arial"/>
              <a:buChar char="•"/>
            </a:pPr>
            <a:r>
              <a:rPr lang="en-US" sz="3067" dirty="0">
                <a:solidFill>
                  <a:prstClr val="black"/>
                </a:solidFill>
                <a:latin typeface="Arial"/>
                <a:cs typeface="Arial"/>
              </a:rPr>
              <a:t>Summary of GFSv16 evaluation comments/recommendations </a:t>
            </a:r>
            <a:br>
              <a:rPr lang="en-US" sz="3067" dirty="0">
                <a:solidFill>
                  <a:prstClr val="black"/>
                </a:solidFill>
                <a:latin typeface="Arial"/>
                <a:cs typeface="Arial"/>
              </a:rPr>
            </a:br>
            <a:r>
              <a:rPr lang="en-US" sz="3067" dirty="0">
                <a:solidFill>
                  <a:prstClr val="black"/>
                </a:solidFill>
                <a:latin typeface="Arial"/>
                <a:cs typeface="Arial"/>
              </a:rPr>
              <a:t>from the field (e.g., NWS Regions and Centers)</a:t>
            </a:r>
          </a:p>
          <a:p>
            <a:pPr marL="121917" defTabSz="609585"/>
            <a:endParaRPr lang="en-US" sz="2667" dirty="0">
              <a:solidFill>
                <a:prstClr val="black"/>
              </a:solidFill>
              <a:latin typeface="Arial"/>
              <a:cs typeface="Arial"/>
            </a:endParaRPr>
          </a:p>
          <a:p>
            <a:pPr marL="609585" indent="-487668" defTabSz="609585">
              <a:buFont typeface="Arial"/>
              <a:buChar char="•"/>
            </a:pPr>
            <a:r>
              <a:rPr lang="en-US" sz="3067" dirty="0">
                <a:solidFill>
                  <a:prstClr val="black"/>
                </a:solidFill>
                <a:latin typeface="Arial"/>
                <a:cs typeface="Arial"/>
              </a:rPr>
              <a:t>Overall impressions of GFSv16</a:t>
            </a:r>
          </a:p>
        </p:txBody>
      </p:sp>
      <p:sp>
        <p:nvSpPr>
          <p:cNvPr id="14" name="Google Shape;200;p26">
            <a:extLst>
              <a:ext uri="{FF2B5EF4-FFF2-40B4-BE49-F238E27FC236}">
                <a16:creationId xmlns:a16="http://schemas.microsoft.com/office/drawing/2014/main" id="{D170A568-1A78-7A49-9D55-E8A97D213225}"/>
              </a:ext>
            </a:extLst>
          </p:cNvPr>
          <p:cNvSpPr txBox="1">
            <a:spLocks noGrp="1"/>
          </p:cNvSpPr>
          <p:nvPr>
            <p:ph type="sldNum" idx="12"/>
          </p:nvPr>
        </p:nvSpPr>
        <p:spPr>
          <a:xfrm>
            <a:off x="11296611" y="6217623"/>
            <a:ext cx="731600" cy="524800"/>
          </a:xfrm>
          <a:prstGeom prst="rect">
            <a:avLst/>
          </a:prstGeom>
          <a:noFill/>
          <a:ln>
            <a:noFill/>
          </a:ln>
        </p:spPr>
        <p:txBody>
          <a:bodyPr spcFirstLastPara="1" wrap="square" lIns="121900" tIns="121900" rIns="121900" bIns="121900" anchor="ctr" anchorCtr="0">
            <a:noAutofit/>
          </a:bodyPr>
          <a:lstStyle/>
          <a:p>
            <a:pPr defTabSz="1219170">
              <a:buClr>
                <a:srgbClr val="000000"/>
              </a:buClr>
            </a:pPr>
            <a:fld id="{00000000-1234-1234-1234-123412341234}" type="slidenum">
              <a:rPr lang="en" sz="1200" kern="0">
                <a:solidFill>
                  <a:srgbClr val="595959"/>
                </a:solidFill>
                <a:latin typeface="Calibri" panose="020F0502020204030204" pitchFamily="34" charset="0"/>
                <a:cs typeface="Calibri" panose="020F0502020204030204" pitchFamily="34" charset="0"/>
                <a:sym typeface="Arial"/>
              </a:rPr>
              <a:pPr defTabSz="1219170">
                <a:buClr>
                  <a:srgbClr val="000000"/>
                </a:buClr>
              </a:pPr>
              <a:t>9</a:t>
            </a:fld>
            <a:endParaRPr sz="1200" kern="0" dirty="0">
              <a:solidFill>
                <a:srgbClr val="595959"/>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86414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3709</TotalTime>
  <Words>4475</Words>
  <Application>Microsoft Macintosh PowerPoint</Application>
  <PresentationFormat>Widescreen</PresentationFormat>
  <Paragraphs>642</Paragraphs>
  <Slides>45</Slides>
  <Notes>3</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45</vt:i4>
      </vt:variant>
    </vt:vector>
  </HeadingPairs>
  <TitlesOfParts>
    <vt:vector size="57" baseType="lpstr">
      <vt:lpstr>Batang</vt:lpstr>
      <vt:lpstr>Arial</vt:lpstr>
      <vt:lpstr>Avenir Book</vt:lpstr>
      <vt:lpstr>Calibri</vt:lpstr>
      <vt:lpstr>Calibri Light</vt:lpstr>
      <vt:lpstr>Roboto</vt:lpstr>
      <vt:lpstr>Times New Roman</vt:lpstr>
      <vt:lpstr>Office Theme</vt:lpstr>
      <vt:lpstr>1_Office Theme</vt:lpstr>
      <vt:lpstr>2_Office Theme</vt:lpstr>
      <vt:lpstr>Simple Light</vt:lpstr>
      <vt:lpstr>Simple Dark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MSLP: Operational GFS vs GFSv16</vt:lpstr>
      <vt:lpstr>PowerPoint Presentation</vt:lpstr>
      <vt:lpstr>PowerPoint Presentation</vt:lpstr>
      <vt:lpstr>PowerPoint Presentation</vt:lpstr>
      <vt:lpstr>Statistical Evaluation: 2-m Td Freq. Bias</vt:lpstr>
      <vt:lpstr>20 May 2019: High Risk/Southern Plains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dc:creator>
  <cp:lastModifiedBy>Ajda Savarin</cp:lastModifiedBy>
  <cp:revision>317</cp:revision>
  <dcterms:created xsi:type="dcterms:W3CDTF">2020-04-28T15:47:10Z</dcterms:created>
  <dcterms:modified xsi:type="dcterms:W3CDTF">2020-10-01T15:26:27Z</dcterms:modified>
</cp:coreProperties>
</file>