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62" r:id="rId6"/>
    <p:sldId id="263" r:id="rId7"/>
    <p:sldId id="270" r:id="rId8"/>
    <p:sldId id="264" r:id="rId9"/>
    <p:sldId id="265" r:id="rId10"/>
    <p:sldId id="271" r:id="rId11"/>
    <p:sldId id="266" r:id="rId12"/>
    <p:sldId id="267" r:id="rId13"/>
    <p:sldId id="268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75145051201791E-2"/>
          <c:y val="2.7212058051567085E-2"/>
          <c:w val="0.91385601825148466"/>
          <c:h val="0.90158290875405278"/>
        </c:manualLayout>
      </c:layout>
      <c:lineChart>
        <c:grouping val="standard"/>
        <c:varyColors val="0"/>
        <c:ser>
          <c:idx val="0"/>
          <c:order val="0"/>
          <c:tx>
            <c:strRef>
              <c:f>spread_error_new!$A$2</c:f>
              <c:strCache>
                <c:ptCount val="1"/>
                <c:pt idx="0">
                  <c:v>AEMP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spread_error_new!$B$2:$K$2</c:f>
              <c:numCache>
                <c:formatCode>General</c:formatCode>
                <c:ptCount val="10"/>
                <c:pt idx="0">
                  <c:v>12.4</c:v>
                </c:pt>
                <c:pt idx="1">
                  <c:v>23.6</c:v>
                </c:pt>
                <c:pt idx="2">
                  <c:v>36.700000000000003</c:v>
                </c:pt>
                <c:pt idx="3">
                  <c:v>49.8</c:v>
                </c:pt>
                <c:pt idx="4">
                  <c:v>65.8</c:v>
                </c:pt>
                <c:pt idx="5">
                  <c:v>102.2</c:v>
                </c:pt>
                <c:pt idx="6">
                  <c:v>144.4</c:v>
                </c:pt>
                <c:pt idx="7">
                  <c:v>186.2</c:v>
                </c:pt>
                <c:pt idx="8">
                  <c:v>240.2</c:v>
                </c:pt>
                <c:pt idx="9">
                  <c:v>289.60000000000002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spread_error_new!$A$3</c:f>
              <c:strCache>
                <c:ptCount val="1"/>
                <c:pt idx="0">
                  <c:v>AESD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spread_error_new!$B$3:$K$3</c:f>
              <c:numCache>
                <c:formatCode>General</c:formatCode>
                <c:ptCount val="10"/>
                <c:pt idx="0">
                  <c:v>4.3</c:v>
                </c:pt>
                <c:pt idx="1">
                  <c:v>20.6</c:v>
                </c:pt>
                <c:pt idx="2">
                  <c:v>33.1</c:v>
                </c:pt>
                <c:pt idx="3">
                  <c:v>44.2</c:v>
                </c:pt>
                <c:pt idx="4">
                  <c:v>54.8</c:v>
                </c:pt>
                <c:pt idx="5">
                  <c:v>77.099999999999994</c:v>
                </c:pt>
                <c:pt idx="6">
                  <c:v>101.9</c:v>
                </c:pt>
                <c:pt idx="7">
                  <c:v>129.69999999999999</c:v>
                </c:pt>
                <c:pt idx="8">
                  <c:v>163.9</c:v>
                </c:pt>
                <c:pt idx="9">
                  <c:v>203.2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spread_error_new!$A$4</c:f>
              <c:strCache>
                <c:ptCount val="1"/>
                <c:pt idx="0">
                  <c:v>RETR</c:v>
                </c:pt>
              </c:strCache>
            </c:strRef>
          </c:tx>
          <c:spPr>
            <a:ln cmpd="sng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spread_error_new!$B$4:$K$4</c:f>
              <c:numCache>
                <c:formatCode>General</c:formatCode>
                <c:ptCount val="10"/>
                <c:pt idx="0">
                  <c:v>15.4</c:v>
                </c:pt>
                <c:pt idx="1">
                  <c:v>22.4</c:v>
                </c:pt>
                <c:pt idx="2">
                  <c:v>33</c:v>
                </c:pt>
                <c:pt idx="3">
                  <c:v>45.6</c:v>
                </c:pt>
                <c:pt idx="4">
                  <c:v>60.1</c:v>
                </c:pt>
                <c:pt idx="5">
                  <c:v>93.5</c:v>
                </c:pt>
                <c:pt idx="6">
                  <c:v>132.5</c:v>
                </c:pt>
                <c:pt idx="7">
                  <c:v>173.3</c:v>
                </c:pt>
                <c:pt idx="8">
                  <c:v>226.5</c:v>
                </c:pt>
                <c:pt idx="9">
                  <c:v>288.60000000000002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spread_error_new!$A$5</c:f>
              <c:strCache>
                <c:ptCount val="1"/>
                <c:pt idx="0">
                  <c:v>RESD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spread_error_new!$B$5:$K$5</c:f>
              <c:numCache>
                <c:formatCode>General</c:formatCode>
                <c:ptCount val="10"/>
                <c:pt idx="0">
                  <c:v>12.1</c:v>
                </c:pt>
                <c:pt idx="1">
                  <c:v>22</c:v>
                </c:pt>
                <c:pt idx="2">
                  <c:v>32.9</c:v>
                </c:pt>
                <c:pt idx="3">
                  <c:v>45.5</c:v>
                </c:pt>
                <c:pt idx="4">
                  <c:v>60.1</c:v>
                </c:pt>
                <c:pt idx="5">
                  <c:v>94.9</c:v>
                </c:pt>
                <c:pt idx="6">
                  <c:v>135.4</c:v>
                </c:pt>
                <c:pt idx="7">
                  <c:v>179.1</c:v>
                </c:pt>
                <c:pt idx="8">
                  <c:v>232.7</c:v>
                </c:pt>
                <c:pt idx="9">
                  <c:v>289.2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9840"/>
        <c:axId val="4669824"/>
      </c:lineChart>
      <c:catAx>
        <c:axId val="46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69824"/>
        <c:crosses val="autoZero"/>
        <c:auto val="1"/>
        <c:lblAlgn val="ctr"/>
        <c:lblOffset val="100"/>
        <c:noMultiLvlLbl val="0"/>
      </c:catAx>
      <c:valAx>
        <c:axId val="466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32910375833483"/>
          <c:y val="7.3122973598888377E-2"/>
          <c:w val="0.47008365627973281"/>
          <c:h val="7.679326848849775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05545775849802E-2"/>
          <c:y val="2.6958028474539458E-2"/>
          <c:w val="0.93302771940774321"/>
          <c:h val="0.92435455078524187"/>
        </c:manualLayout>
      </c:layout>
      <c:lineChart>
        <c:grouping val="standard"/>
        <c:varyColors val="0"/>
        <c:ser>
          <c:idx val="0"/>
          <c:order val="0"/>
          <c:tx>
            <c:strRef>
              <c:f>spread_error_new!$A$8</c:f>
              <c:strCache>
                <c:ptCount val="1"/>
                <c:pt idx="0">
                  <c:v>AEMP</c:v>
                </c:pt>
              </c:strCache>
            </c:strRef>
          </c:tx>
          <c:spPr>
            <a:ln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spread_error_new!$B$8:$K$8</c:f>
              <c:numCache>
                <c:formatCode>General</c:formatCode>
                <c:ptCount val="10"/>
                <c:pt idx="0">
                  <c:v>12.2</c:v>
                </c:pt>
                <c:pt idx="1">
                  <c:v>23.1</c:v>
                </c:pt>
                <c:pt idx="2">
                  <c:v>34.5</c:v>
                </c:pt>
                <c:pt idx="3">
                  <c:v>47.9</c:v>
                </c:pt>
                <c:pt idx="4">
                  <c:v>62.1</c:v>
                </c:pt>
                <c:pt idx="5">
                  <c:v>98.5</c:v>
                </c:pt>
                <c:pt idx="6">
                  <c:v>147.80000000000001</c:v>
                </c:pt>
                <c:pt idx="7">
                  <c:v>203.5</c:v>
                </c:pt>
                <c:pt idx="8">
                  <c:v>264.60000000000002</c:v>
                </c:pt>
                <c:pt idx="9">
                  <c:v>346.1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spread_error_new!$A$9</c:f>
              <c:strCache>
                <c:ptCount val="1"/>
                <c:pt idx="0">
                  <c:v>AESD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spread_error_new!$B$9:$K$9</c:f>
              <c:numCache>
                <c:formatCode>General</c:formatCode>
                <c:ptCount val="10"/>
                <c:pt idx="0">
                  <c:v>3.6</c:v>
                </c:pt>
                <c:pt idx="1">
                  <c:v>19.600000000000001</c:v>
                </c:pt>
                <c:pt idx="2">
                  <c:v>32</c:v>
                </c:pt>
                <c:pt idx="3">
                  <c:v>43.1</c:v>
                </c:pt>
                <c:pt idx="4">
                  <c:v>54.5</c:v>
                </c:pt>
                <c:pt idx="5">
                  <c:v>78.3</c:v>
                </c:pt>
                <c:pt idx="6">
                  <c:v>104</c:v>
                </c:pt>
                <c:pt idx="7">
                  <c:v>139.69999999999999</c:v>
                </c:pt>
                <c:pt idx="8">
                  <c:v>186</c:v>
                </c:pt>
                <c:pt idx="9">
                  <c:v>251.2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spread_error_new!$A$10</c:f>
              <c:strCache>
                <c:ptCount val="1"/>
                <c:pt idx="0">
                  <c:v>RETR</c:v>
                </c:pt>
              </c:strCache>
            </c:strRef>
          </c:tx>
          <c:spPr>
            <a:ln cmpd="sng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spread_error_new!$B$10:$K$10</c:f>
              <c:numCache>
                <c:formatCode>General</c:formatCode>
                <c:ptCount val="10"/>
                <c:pt idx="0">
                  <c:v>14.9</c:v>
                </c:pt>
                <c:pt idx="1">
                  <c:v>22</c:v>
                </c:pt>
                <c:pt idx="2">
                  <c:v>31.7</c:v>
                </c:pt>
                <c:pt idx="3">
                  <c:v>44.1</c:v>
                </c:pt>
                <c:pt idx="4">
                  <c:v>57.3</c:v>
                </c:pt>
                <c:pt idx="5">
                  <c:v>92.1</c:v>
                </c:pt>
                <c:pt idx="6">
                  <c:v>135.80000000000001</c:v>
                </c:pt>
                <c:pt idx="7">
                  <c:v>182.8</c:v>
                </c:pt>
                <c:pt idx="8">
                  <c:v>244.9</c:v>
                </c:pt>
                <c:pt idx="9">
                  <c:v>319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spread_error_new!$A$11</c:f>
              <c:strCache>
                <c:ptCount val="1"/>
                <c:pt idx="0">
                  <c:v>RESD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spread_error_new!$B$11:$K$11</c:f>
              <c:numCache>
                <c:formatCode>General</c:formatCode>
                <c:ptCount val="10"/>
                <c:pt idx="0">
                  <c:v>11.1</c:v>
                </c:pt>
                <c:pt idx="1">
                  <c:v>20.9</c:v>
                </c:pt>
                <c:pt idx="2">
                  <c:v>31.6</c:v>
                </c:pt>
                <c:pt idx="3">
                  <c:v>44.8</c:v>
                </c:pt>
                <c:pt idx="4">
                  <c:v>59.9</c:v>
                </c:pt>
                <c:pt idx="5">
                  <c:v>94.6</c:v>
                </c:pt>
                <c:pt idx="6">
                  <c:v>135.1</c:v>
                </c:pt>
                <c:pt idx="7">
                  <c:v>182.9</c:v>
                </c:pt>
                <c:pt idx="8">
                  <c:v>249.5</c:v>
                </c:pt>
                <c:pt idx="9">
                  <c:v>338.1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73856"/>
        <c:axId val="87275392"/>
      </c:lineChart>
      <c:catAx>
        <c:axId val="872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275392"/>
        <c:crosses val="autoZero"/>
        <c:auto val="1"/>
        <c:lblAlgn val="ctr"/>
        <c:lblOffset val="100"/>
        <c:noMultiLvlLbl val="0"/>
      </c:catAx>
      <c:valAx>
        <c:axId val="872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7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36179922695287"/>
          <c:y val="7.2251653641280153E-2"/>
          <c:w val="0.41067478083611753"/>
          <c:h val="7.36482891358583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62868999758643E-2"/>
          <c:y val="3.4681738043711621E-2"/>
          <c:w val="0.92341168653917927"/>
          <c:h val="0.896990955190759"/>
        </c:manualLayout>
      </c:layout>
      <c:lineChart>
        <c:grouping val="standard"/>
        <c:varyColors val="0"/>
        <c:ser>
          <c:idx val="0"/>
          <c:order val="0"/>
          <c:tx>
            <c:strRef>
              <c:f>spread_error_new!$A$14</c:f>
              <c:strCache>
                <c:ptCount val="1"/>
                <c:pt idx="0">
                  <c:v>AEMP</c:v>
                </c:pt>
              </c:strCache>
            </c:strRef>
          </c:tx>
          <c:spPr>
            <a:ln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spread_error_new!$B$14:$K$14</c:f>
              <c:numCache>
                <c:formatCode>General</c:formatCode>
                <c:ptCount val="10"/>
                <c:pt idx="0">
                  <c:v>18.3</c:v>
                </c:pt>
                <c:pt idx="1">
                  <c:v>29.2</c:v>
                </c:pt>
                <c:pt idx="2">
                  <c:v>42.6</c:v>
                </c:pt>
                <c:pt idx="3">
                  <c:v>57</c:v>
                </c:pt>
                <c:pt idx="4">
                  <c:v>73</c:v>
                </c:pt>
                <c:pt idx="5">
                  <c:v>113.9</c:v>
                </c:pt>
                <c:pt idx="6">
                  <c:v>159.4</c:v>
                </c:pt>
                <c:pt idx="7">
                  <c:v>202.3</c:v>
                </c:pt>
                <c:pt idx="8">
                  <c:v>252.3</c:v>
                </c:pt>
                <c:pt idx="9">
                  <c:v>325.5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spread_error_new!$A$15</c:f>
              <c:strCache>
                <c:ptCount val="1"/>
                <c:pt idx="0">
                  <c:v>AESD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spread_error_new!$B$15:$K$15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20.2</c:v>
                </c:pt>
                <c:pt idx="2">
                  <c:v>31.3</c:v>
                </c:pt>
                <c:pt idx="3">
                  <c:v>41.3</c:v>
                </c:pt>
                <c:pt idx="4">
                  <c:v>52.2</c:v>
                </c:pt>
                <c:pt idx="5">
                  <c:v>77.5</c:v>
                </c:pt>
                <c:pt idx="6">
                  <c:v>108.5</c:v>
                </c:pt>
                <c:pt idx="7">
                  <c:v>143.4</c:v>
                </c:pt>
                <c:pt idx="8">
                  <c:v>182.6</c:v>
                </c:pt>
                <c:pt idx="9">
                  <c:v>223.4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spread_error_new!$A$16</c:f>
              <c:strCache>
                <c:ptCount val="1"/>
                <c:pt idx="0">
                  <c:v>RETR</c:v>
                </c:pt>
              </c:strCache>
            </c:strRef>
          </c:tx>
          <c:spPr>
            <a:ln cmpd="sng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spread_error_new!$B$16:$K$16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27.8</c:v>
                </c:pt>
                <c:pt idx="2">
                  <c:v>40.5</c:v>
                </c:pt>
                <c:pt idx="3">
                  <c:v>56.3</c:v>
                </c:pt>
                <c:pt idx="4">
                  <c:v>72.5</c:v>
                </c:pt>
                <c:pt idx="5">
                  <c:v>110.8</c:v>
                </c:pt>
                <c:pt idx="6">
                  <c:v>154.4</c:v>
                </c:pt>
                <c:pt idx="7">
                  <c:v>199.7</c:v>
                </c:pt>
                <c:pt idx="8">
                  <c:v>235.6</c:v>
                </c:pt>
                <c:pt idx="9">
                  <c:v>283.8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spread_error_new!$A$17</c:f>
              <c:strCache>
                <c:ptCount val="1"/>
                <c:pt idx="0">
                  <c:v>RESD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spread_error_new!$B$1:$K$1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spread_error_new!$B$17:$K$17</c:f>
              <c:numCache>
                <c:formatCode>General</c:formatCode>
                <c:ptCount val="10"/>
                <c:pt idx="0">
                  <c:v>12.4</c:v>
                </c:pt>
                <c:pt idx="1">
                  <c:v>23.3</c:v>
                </c:pt>
                <c:pt idx="2">
                  <c:v>34.6</c:v>
                </c:pt>
                <c:pt idx="3">
                  <c:v>48</c:v>
                </c:pt>
                <c:pt idx="4">
                  <c:v>63.6</c:v>
                </c:pt>
                <c:pt idx="5">
                  <c:v>101.8</c:v>
                </c:pt>
                <c:pt idx="6">
                  <c:v>146.30000000000001</c:v>
                </c:pt>
                <c:pt idx="7">
                  <c:v>194.7</c:v>
                </c:pt>
                <c:pt idx="8">
                  <c:v>252</c:v>
                </c:pt>
                <c:pt idx="9">
                  <c:v>314.10000000000002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23776"/>
        <c:axId val="87325312"/>
      </c:lineChart>
      <c:catAx>
        <c:axId val="8732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325312"/>
        <c:crosses val="autoZero"/>
        <c:auto val="1"/>
        <c:lblAlgn val="ctr"/>
        <c:lblOffset val="100"/>
        <c:noMultiLvlLbl val="0"/>
      </c:catAx>
      <c:valAx>
        <c:axId val="8732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181488756681749"/>
          <c:y val="7.5783817825640989E-2"/>
          <c:w val="0.40357869753737707"/>
          <c:h val="7.227310710219009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1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EC01-98A9-4E73-9E52-01DFDB36A80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7EAF-7F6B-4C20-A88C-9A8B75D1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FV3-GEFS Retro-</a:t>
            </a:r>
            <a:r>
              <a:rPr lang="en-US" dirty="0" err="1" smtClean="0">
                <a:solidFill>
                  <a:srgbClr val="0070C0"/>
                </a:solidFill>
              </a:rPr>
              <a:t>spective</a:t>
            </a:r>
            <a:r>
              <a:rPr lang="en-US" dirty="0" smtClean="0">
                <a:solidFill>
                  <a:srgbClr val="0070C0"/>
                </a:solidFill>
              </a:rPr>
              <a:t> Run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7010400" cy="4038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rgbClr val="FF0000"/>
                </a:solidFill>
              </a:rPr>
              <a:t>TC track verification</a:t>
            </a:r>
          </a:p>
          <a:p>
            <a:r>
              <a:rPr lang="pl-PL" sz="9600" dirty="0">
                <a:solidFill>
                  <a:schemeClr val="tx1"/>
                </a:solidFill>
              </a:rPr>
              <a:t>2017: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00Z  06/01----11/30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12Z  07/01----10/31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/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2018: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00Z  05/01----11/30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12Z  07/01----10/31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/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2019: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00Z  05/01----11/30 </a:t>
            </a:r>
            <a:br>
              <a:rPr lang="pl-PL" sz="9600" dirty="0">
                <a:solidFill>
                  <a:schemeClr val="tx1"/>
                </a:solidFill>
              </a:rPr>
            </a:br>
            <a:r>
              <a:rPr lang="pl-PL" sz="9600" dirty="0">
                <a:solidFill>
                  <a:schemeClr val="tx1"/>
                </a:solidFill>
              </a:rPr>
              <a:t>12Z  07/01----10/31 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8" y="152400"/>
            <a:ext cx="4412671" cy="324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1"/>
            <a:ext cx="4378016" cy="3214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" y="3505200"/>
            <a:ext cx="4299079" cy="315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54447"/>
            <a:ext cx="4378016" cy="32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668660"/>
              </p:ext>
            </p:extLst>
          </p:nvPr>
        </p:nvGraphicFramePr>
        <p:xfrm>
          <a:off x="491310" y="593866"/>
          <a:ext cx="8279009" cy="534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63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2017  June 01--Nov. 30 (00Z ) TC track error/spread  (AL/EP/WP)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9796" y="5847425"/>
            <a:ext cx="8490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  Forecast hours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CASES      568        </a:t>
            </a:r>
            <a:r>
              <a:rPr lang="en-US" dirty="0">
                <a:solidFill>
                  <a:srgbClr val="0000FF"/>
                </a:solidFill>
              </a:rPr>
              <a:t>513    </a:t>
            </a:r>
            <a:r>
              <a:rPr lang="en-US" dirty="0" smtClean="0">
                <a:solidFill>
                  <a:srgbClr val="0000FF"/>
                </a:solidFill>
              </a:rPr>
              <a:t>   465        407         362       280        215        164        134        105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974113" y="2998910"/>
            <a:ext cx="25593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error /spread (NM</a:t>
            </a: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24F273-1E68-43DF-AA87-E2801D750478}"/>
              </a:ext>
            </a:extLst>
          </p:cNvPr>
          <p:cNvSpPr txBox="1">
            <a:spLocks/>
          </p:cNvSpPr>
          <p:nvPr/>
        </p:nvSpPr>
        <p:spPr>
          <a:xfrm>
            <a:off x="1295400" y="1676400"/>
            <a:ext cx="2819400" cy="140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AEMP-</a:t>
            </a:r>
            <a:r>
              <a:rPr lang="en-US" sz="1800" dirty="0"/>
              <a:t>---GEFS-prod error</a:t>
            </a:r>
          </a:p>
          <a:p>
            <a:pPr algn="l"/>
            <a:r>
              <a:rPr lang="en-US" sz="1800" dirty="0" smtClean="0"/>
              <a:t>AESD ---- GEFS-prod </a:t>
            </a:r>
            <a:r>
              <a:rPr lang="en-US" sz="1800" dirty="0"/>
              <a:t>spread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RETR ---- GEFS-FV3- error</a:t>
            </a:r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RESD ---- GEFS-FV3- spread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63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2018  May 01--Nov. 30 (00Z ) TC track error/spread  (AL/EP/WP)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9796" y="5840027"/>
            <a:ext cx="8490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  Forecast hours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CASES </a:t>
            </a:r>
            <a:r>
              <a:rPr lang="en-US" dirty="0" smtClean="0">
                <a:solidFill>
                  <a:srgbClr val="0000FF"/>
                </a:solidFill>
              </a:rPr>
              <a:t>     700        </a:t>
            </a:r>
            <a:r>
              <a:rPr lang="en-US" dirty="0">
                <a:solidFill>
                  <a:srgbClr val="0000FF"/>
                </a:solidFill>
              </a:rPr>
              <a:t>639   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>
                <a:solidFill>
                  <a:srgbClr val="0000FF"/>
                </a:solidFill>
              </a:rPr>
              <a:t>581   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>
                <a:solidFill>
                  <a:srgbClr val="0000FF"/>
                </a:solidFill>
              </a:rPr>
              <a:t>524  </a:t>
            </a: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>
                <a:solidFill>
                  <a:srgbClr val="0000FF"/>
                </a:solidFill>
              </a:rPr>
              <a:t>473  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371    </a:t>
            </a:r>
            <a:r>
              <a:rPr lang="en-US" dirty="0" smtClean="0">
                <a:solidFill>
                  <a:srgbClr val="0000FF"/>
                </a:solidFill>
              </a:rPr>
              <a:t>    290        </a:t>
            </a:r>
            <a:r>
              <a:rPr lang="en-US" dirty="0">
                <a:solidFill>
                  <a:srgbClr val="0000FF"/>
                </a:solidFill>
              </a:rPr>
              <a:t>226   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178    </a:t>
            </a:r>
            <a:r>
              <a:rPr lang="en-US" dirty="0" smtClean="0">
                <a:solidFill>
                  <a:srgbClr val="0000FF"/>
                </a:solidFill>
              </a:rPr>
              <a:t>    139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974113" y="2998910"/>
            <a:ext cx="25593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error /spread (NM</a:t>
            </a: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781626"/>
              </p:ext>
            </p:extLst>
          </p:nvPr>
        </p:nvGraphicFramePr>
        <p:xfrm>
          <a:off x="480953" y="609599"/>
          <a:ext cx="8129647" cy="523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2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63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2019  May 01--Nov. 30 (00Z ) TC track error/spread  (AL/EP/WP)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9796" y="5840027"/>
            <a:ext cx="8490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  Forecast hours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CASES  </a:t>
            </a:r>
            <a:r>
              <a:rPr lang="en-US" dirty="0" smtClean="0">
                <a:solidFill>
                  <a:srgbClr val="0000FF"/>
                </a:solidFill>
              </a:rPr>
              <a:t>     515        </a:t>
            </a:r>
            <a:r>
              <a:rPr lang="en-US" dirty="0">
                <a:solidFill>
                  <a:srgbClr val="0000FF"/>
                </a:solidFill>
              </a:rPr>
              <a:t>461   </a:t>
            </a:r>
            <a:r>
              <a:rPr lang="en-US" dirty="0" smtClean="0">
                <a:solidFill>
                  <a:srgbClr val="0000FF"/>
                </a:solidFill>
              </a:rPr>
              <a:t>     411       </a:t>
            </a:r>
            <a:r>
              <a:rPr lang="en-US" dirty="0">
                <a:solidFill>
                  <a:srgbClr val="0000FF"/>
                </a:solidFill>
              </a:rPr>
              <a:t>359    </a:t>
            </a:r>
            <a:r>
              <a:rPr lang="en-US" dirty="0" smtClean="0">
                <a:solidFill>
                  <a:srgbClr val="0000FF"/>
                </a:solidFill>
              </a:rPr>
              <a:t>    315        244        </a:t>
            </a:r>
            <a:r>
              <a:rPr lang="en-US" dirty="0">
                <a:solidFill>
                  <a:srgbClr val="0000FF"/>
                </a:solidFill>
              </a:rPr>
              <a:t>185    </a:t>
            </a:r>
            <a:r>
              <a:rPr lang="en-US" dirty="0" smtClean="0">
                <a:solidFill>
                  <a:srgbClr val="0000FF"/>
                </a:solidFill>
              </a:rPr>
              <a:t>   132          </a:t>
            </a:r>
            <a:r>
              <a:rPr lang="en-US" dirty="0">
                <a:solidFill>
                  <a:srgbClr val="0000FF"/>
                </a:solidFill>
              </a:rPr>
              <a:t>87    </a:t>
            </a:r>
            <a:r>
              <a:rPr lang="en-US" dirty="0" smtClean="0">
                <a:solidFill>
                  <a:srgbClr val="0000FF"/>
                </a:solidFill>
              </a:rPr>
              <a:t>     56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974113" y="2998910"/>
            <a:ext cx="25593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error /spread (NM</a:t>
            </a: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098237"/>
              </p:ext>
            </p:extLst>
          </p:nvPr>
        </p:nvGraphicFramePr>
        <p:xfrm>
          <a:off x="491311" y="685800"/>
          <a:ext cx="811929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2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199"/>
            <a:ext cx="4495800" cy="330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8757"/>
            <a:ext cx="4352925" cy="31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3438756"/>
            <a:ext cx="4352925" cy="31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1"/>
            <a:ext cx="4267200" cy="313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352800"/>
            <a:ext cx="4267199" cy="3133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1" y="3333565"/>
            <a:ext cx="4518284" cy="31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" y="152400"/>
            <a:ext cx="4208401" cy="309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7220"/>
            <a:ext cx="4197115" cy="3081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" y="3505200"/>
            <a:ext cx="4176916" cy="306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4197115" cy="30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04" y="31813"/>
            <a:ext cx="4522746" cy="332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5" y="3518230"/>
            <a:ext cx="4360136" cy="3201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44507"/>
            <a:ext cx="4324350" cy="3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"/>
            <a:ext cx="4324350" cy="317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" y="3505200"/>
            <a:ext cx="4351260" cy="3195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505200"/>
            <a:ext cx="4476750" cy="31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38"/>
            <a:ext cx="4419600" cy="324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60" y="223839"/>
            <a:ext cx="4385540" cy="322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68703"/>
            <a:ext cx="4343399" cy="3189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2343"/>
            <a:ext cx="4411519" cy="32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419600" cy="324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2021"/>
            <a:ext cx="4267200" cy="3133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28" y="3537047"/>
            <a:ext cx="4335222" cy="31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191000" cy="307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" y="3505200"/>
            <a:ext cx="4358519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62" y="3505199"/>
            <a:ext cx="45626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135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FV3-GEFS Retro-spective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 June 01--Nov. 30 (00Z ) TC track error/spread  (AL/EP/WP)</vt:lpstr>
      <vt:lpstr>2018  May 01--Nov. 30 (00Z ) TC track error/spread  (AL/EP/WP)</vt:lpstr>
      <vt:lpstr>2019  May 01--Nov. 30 (00Z ) TC track error/spread  (AL/EP/WP)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FV3-GEFS Retro-spective Run</dc:title>
  <dc:creator>Jiayi Peng</dc:creator>
  <cp:lastModifiedBy>Jiayi Peng</cp:lastModifiedBy>
  <cp:revision>75</cp:revision>
  <cp:lastPrinted>2020-01-21T17:21:17Z</cp:lastPrinted>
  <dcterms:created xsi:type="dcterms:W3CDTF">2019-08-23T15:09:38Z</dcterms:created>
  <dcterms:modified xsi:type="dcterms:W3CDTF">2020-01-21T17:29:26Z</dcterms:modified>
</cp:coreProperties>
</file>