
<file path=[Content_Types].xml><?xml version="1.0" encoding="utf-8"?>
<Types xmlns="http://schemas.openxmlformats.org/package/2006/content-types">
  <Default ContentType="application/vnd.openxmlformats-officedocument.spreadsheetml.sheet" Extension="xlsx"/>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themeOverride+xml" PartName="/ppt/theme/themeOverride2.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drawingml.chartshapes+xml" PartName="/ppt/drawings/drawing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Lst>
  <p:sldSz cy="5143500" cx="9144000"/>
  <p:notesSz cx="7026275" cy="9312275"/>
  <p:embeddedFontLst>
    <p:embeddedFont>
      <p:font typeface="Roboto Slab Regular"/>
      <p:regular r:id="rId92"/>
      <p:bold r:id="rId9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orient="horz" pos="1620">
          <p15:clr>
            <a:srgbClr val="A4A3A4"/>
          </p15:clr>
        </p15:guide>
      </p15:sldGuideLst>
    </p:ext>
    <p:ext uri="http://customooxmlschemas.google.com/">
      <go:slidesCustomData xmlns:go="http://customooxmlschemas.google.com/" r:id="rId94" roundtripDataSignature="AMtx7mjUP5kGhhqaDJzkHxZKX+REOyhbb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554CC96-B187-4E09-8854-4A188158C517}">
  <a:tblStyle styleId="{5554CC96-B187-4E09-8854-4A188158C517}"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D18AC07-E930-4888-AFA8-96B3B8275AA1}"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b="off" i="off"/>
      <a:tcStyle>
        <a:fill>
          <a:solidFill>
            <a:srgbClr val="D0DEEF"/>
          </a:solidFill>
        </a:fill>
      </a:tcStyle>
    </a:band1H>
    <a:band2H>
      <a:tcTxStyle b="off" i="off"/>
    </a:band2H>
    <a:band1V>
      <a:tcTxStyle b="off" i="off"/>
      <a:tcStyle>
        <a:fill>
          <a:solidFill>
            <a:srgbClr val="D0DEEF"/>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695DDB3E-8C45-4F1C-8861-09B4FF760DB4}" styleName="Table_2">
    <a:wholeTbl>
      <a:tcTxStyle b="off" i="off">
        <a:font>
          <a:latin typeface="Calibri"/>
          <a:ea typeface="Calibri"/>
          <a:cs typeface="Calibri"/>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12700">
              <a:solidFill>
                <a:schemeClr val="accent1"/>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1">
              <a:alpha val="20000"/>
            </a:schemeClr>
          </a:solidFill>
        </a:fill>
      </a:tcStyle>
    </a:band1H>
    <a:band2H>
      <a:tcTxStyle b="off" i="off"/>
    </a:band2H>
    <a:band1V>
      <a:tcTxStyle b="off" i="off"/>
      <a:tcStyle>
        <a:fill>
          <a:solidFill>
            <a:schemeClr val="accent1">
              <a:alpha val="20000"/>
            </a:schemeClr>
          </a:solidFill>
        </a:fill>
      </a:tcStyle>
    </a:band1V>
    <a:band2V>
      <a:tcTxStyle b="off" i="off"/>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25400">
              <a:solidFill>
                <a:schemeClr val="accent1"/>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 pos="162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slide" Target="slides/slide78.xml"/><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slide" Target="slides/slide80.xml"/><Relationship Id="rId41" Type="http://schemas.openxmlformats.org/officeDocument/2006/relationships/slide" Target="slides/slide35.xml"/><Relationship Id="rId85" Type="http://schemas.openxmlformats.org/officeDocument/2006/relationships/slide" Target="slides/slide79.xml"/><Relationship Id="rId44" Type="http://schemas.openxmlformats.org/officeDocument/2006/relationships/slide" Target="slides/slide38.xml"/><Relationship Id="rId88" Type="http://schemas.openxmlformats.org/officeDocument/2006/relationships/slide" Target="slides/slide82.xml"/><Relationship Id="rId43" Type="http://schemas.openxmlformats.org/officeDocument/2006/relationships/slide" Target="slides/slide37.xml"/><Relationship Id="rId87" Type="http://schemas.openxmlformats.org/officeDocument/2006/relationships/slide" Target="slides/slide81.xml"/><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94" Type="http://customschemas.google.com/relationships/presentationmetadata" Target="metadata"/><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font" Target="fonts/RobotoSlabRegular-bold.fntdata"/><Relationship Id="rId92" Type="http://schemas.openxmlformats.org/officeDocument/2006/relationships/font" Target="fonts/RobotoSlabRegular-regular.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Workbook2" TargetMode="External"/><Relationship Id="rId3"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Workbook2"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Sheet1!$B$3</c:f>
              <c:strCache>
                <c:ptCount val="1"/>
                <c:pt idx="0">
                  <c:v>v11 day-5</c:v>
                </c:pt>
              </c:strCache>
            </c:strRef>
          </c:tx>
          <c:spPr>
            <a:ln w="19050">
              <a:solidFill>
                <a:schemeClr val="tx1"/>
              </a:solidFill>
            </a:ln>
          </c:spPr>
          <c:marker>
            <c:symbol val="circle"/>
            <c:size val="5"/>
            <c:spPr>
              <a:noFill/>
              <a:ln>
                <a:solidFill>
                  <a:sysClr val="windowText" lastClr="000000"/>
                </a:solidFill>
              </a:ln>
            </c:spPr>
          </c:marker>
          <c:cat>
            <c:strRef>
              <c:f>Sheet1!$A$4:$A$13</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Sheet1!$B$4:$B$13</c:f>
              <c:numCache>
                <c:formatCode>General</c:formatCode>
                <c:ptCount val="10"/>
                <c:pt idx="0">
                  <c:v>0.56799999999999995</c:v>
                </c:pt>
                <c:pt idx="1">
                  <c:v>0.61299999999999999</c:v>
                </c:pt>
                <c:pt idx="2">
                  <c:v>0.65</c:v>
                </c:pt>
                <c:pt idx="3">
                  <c:v>0.60599999999999998</c:v>
                </c:pt>
                <c:pt idx="4">
                  <c:v>0.57699999999999996</c:v>
                </c:pt>
                <c:pt idx="5">
                  <c:v>0.625</c:v>
                </c:pt>
                <c:pt idx="6">
                  <c:v>0.60599999999999998</c:v>
                </c:pt>
                <c:pt idx="7">
                  <c:v>0.58199999999999996</c:v>
                </c:pt>
                <c:pt idx="8">
                  <c:v>0.57599999999999996</c:v>
                </c:pt>
                <c:pt idx="9">
                  <c:v>0.59899999999999998</c:v>
                </c:pt>
              </c:numCache>
            </c:numRef>
          </c:val>
          <c:smooth val="0"/>
          <c:extLst>
            <c:ext xmlns:c16="http://schemas.microsoft.com/office/drawing/2014/chart" uri="{C3380CC4-5D6E-409C-BE32-E72D297353CC}">
              <c16:uniqueId val="{00000000-E9FA-4C1C-A6BC-88EE1B655047}"/>
            </c:ext>
          </c:extLst>
        </c:ser>
        <c:ser>
          <c:idx val="1"/>
          <c:order val="1"/>
          <c:tx>
            <c:strRef>
              <c:f>Sheet1!$C$3</c:f>
              <c:strCache>
                <c:ptCount val="1"/>
                <c:pt idx="0">
                  <c:v>v12 day-5</c:v>
                </c:pt>
              </c:strCache>
            </c:strRef>
          </c:tx>
          <c:spPr>
            <a:ln w="19050">
              <a:solidFill>
                <a:srgbClr val="FF0000"/>
              </a:solidFill>
            </a:ln>
          </c:spPr>
          <c:marker>
            <c:symbol val="circle"/>
            <c:size val="5"/>
            <c:spPr>
              <a:solidFill>
                <a:srgbClr val="FF0000"/>
              </a:solidFill>
            </c:spPr>
          </c:marker>
          <c:cat>
            <c:strRef>
              <c:f>Sheet1!$A$4:$A$13</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Sheet1!$C$4:$C$13</c:f>
              <c:numCache>
                <c:formatCode>General</c:formatCode>
                <c:ptCount val="10"/>
                <c:pt idx="0">
                  <c:v>0.60199999999999998</c:v>
                </c:pt>
                <c:pt idx="1">
                  <c:v>0.64</c:v>
                </c:pt>
                <c:pt idx="2">
                  <c:v>0.68300000000000005</c:v>
                </c:pt>
                <c:pt idx="3">
                  <c:v>0.63200000000000001</c:v>
                </c:pt>
                <c:pt idx="4">
                  <c:v>0.60599999999999998</c:v>
                </c:pt>
                <c:pt idx="5">
                  <c:v>0.63900000000000001</c:v>
                </c:pt>
                <c:pt idx="6">
                  <c:v>0.625</c:v>
                </c:pt>
                <c:pt idx="7">
                  <c:v>0.61099999999999999</c:v>
                </c:pt>
                <c:pt idx="8">
                  <c:v>0.60799999999999998</c:v>
                </c:pt>
                <c:pt idx="9">
                  <c:v>0.63100000000000001</c:v>
                </c:pt>
              </c:numCache>
            </c:numRef>
          </c:val>
          <c:smooth val="0"/>
          <c:extLst>
            <c:ext xmlns:c16="http://schemas.microsoft.com/office/drawing/2014/chart" uri="{C3380CC4-5D6E-409C-BE32-E72D297353CC}">
              <c16:uniqueId val="{00000001-E9FA-4C1C-A6BC-88EE1B655047}"/>
            </c:ext>
          </c:extLst>
        </c:ser>
        <c:ser>
          <c:idx val="2"/>
          <c:order val="2"/>
          <c:tx>
            <c:strRef>
              <c:f>Sheet1!$D$3</c:f>
              <c:strCache>
                <c:ptCount val="1"/>
                <c:pt idx="0">
                  <c:v>v11 day-10</c:v>
                </c:pt>
              </c:strCache>
            </c:strRef>
          </c:tx>
          <c:spPr>
            <a:ln w="19050">
              <a:solidFill>
                <a:schemeClr val="tx1"/>
              </a:solidFill>
              <a:prstDash val="sysDash"/>
            </a:ln>
          </c:spPr>
          <c:marker>
            <c:symbol val="circle"/>
            <c:size val="5"/>
            <c:spPr>
              <a:noFill/>
              <a:ln>
                <a:solidFill>
                  <a:sysClr val="windowText" lastClr="000000"/>
                </a:solidFill>
              </a:ln>
            </c:spPr>
          </c:marker>
          <c:cat>
            <c:strRef>
              <c:f>Sheet1!$A$4:$A$13</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Sheet1!$D$4:$D$13</c:f>
              <c:numCache>
                <c:formatCode>General</c:formatCode>
                <c:ptCount val="10"/>
                <c:pt idx="0">
                  <c:v>0.2</c:v>
                </c:pt>
                <c:pt idx="1">
                  <c:v>0.19</c:v>
                </c:pt>
                <c:pt idx="2">
                  <c:v>0.28000000000000003</c:v>
                </c:pt>
                <c:pt idx="3">
                  <c:v>0.20499999999999999</c:v>
                </c:pt>
                <c:pt idx="4">
                  <c:v>0.222</c:v>
                </c:pt>
                <c:pt idx="5">
                  <c:v>0.215</c:v>
                </c:pt>
                <c:pt idx="6">
                  <c:v>0.23599999999999999</c:v>
                </c:pt>
                <c:pt idx="7">
                  <c:v>0.16200000000000001</c:v>
                </c:pt>
                <c:pt idx="8">
                  <c:v>0.193</c:v>
                </c:pt>
                <c:pt idx="9">
                  <c:v>0.187</c:v>
                </c:pt>
              </c:numCache>
            </c:numRef>
          </c:val>
          <c:smooth val="0"/>
          <c:extLst>
            <c:ext xmlns:c16="http://schemas.microsoft.com/office/drawing/2014/chart" uri="{C3380CC4-5D6E-409C-BE32-E72D297353CC}">
              <c16:uniqueId val="{00000002-E9FA-4C1C-A6BC-88EE1B655047}"/>
            </c:ext>
          </c:extLst>
        </c:ser>
        <c:ser>
          <c:idx val="3"/>
          <c:order val="3"/>
          <c:tx>
            <c:strRef>
              <c:f>Sheet1!$E$3</c:f>
              <c:strCache>
                <c:ptCount val="1"/>
                <c:pt idx="0">
                  <c:v>v12 day-10</c:v>
                </c:pt>
              </c:strCache>
            </c:strRef>
          </c:tx>
          <c:spPr>
            <a:ln w="19050">
              <a:solidFill>
                <a:srgbClr val="FF0000"/>
              </a:solidFill>
              <a:prstDash val="sysDash"/>
            </a:ln>
          </c:spPr>
          <c:marker>
            <c:symbol val="circle"/>
            <c:size val="5"/>
            <c:spPr>
              <a:solidFill>
                <a:srgbClr val="FF0000"/>
              </a:solidFill>
            </c:spPr>
          </c:marker>
          <c:cat>
            <c:strRef>
              <c:f>Sheet1!$A$4:$A$13</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Sheet1!$E$4:$E$13</c:f>
              <c:numCache>
                <c:formatCode>General</c:formatCode>
                <c:ptCount val="10"/>
                <c:pt idx="0">
                  <c:v>0.253</c:v>
                </c:pt>
                <c:pt idx="1">
                  <c:v>0.222</c:v>
                </c:pt>
                <c:pt idx="2">
                  <c:v>0.32300000000000001</c:v>
                </c:pt>
                <c:pt idx="3">
                  <c:v>0.22800000000000001</c:v>
                </c:pt>
                <c:pt idx="4">
                  <c:v>0.253</c:v>
                </c:pt>
                <c:pt idx="5">
                  <c:v>0.224</c:v>
                </c:pt>
                <c:pt idx="6">
                  <c:v>0.23799999999999999</c:v>
                </c:pt>
                <c:pt idx="7">
                  <c:v>0.19900000000000001</c:v>
                </c:pt>
                <c:pt idx="8">
                  <c:v>0.23200000000000001</c:v>
                </c:pt>
                <c:pt idx="9">
                  <c:v>0.222</c:v>
                </c:pt>
              </c:numCache>
            </c:numRef>
          </c:val>
          <c:smooth val="0"/>
          <c:extLst>
            <c:ext xmlns:c16="http://schemas.microsoft.com/office/drawing/2014/chart" uri="{C3380CC4-5D6E-409C-BE32-E72D297353CC}">
              <c16:uniqueId val="{00000003-E9FA-4C1C-A6BC-88EE1B655047}"/>
            </c:ext>
          </c:extLst>
        </c:ser>
        <c:dLbls>
          <c:showLegendKey val="0"/>
          <c:showVal val="0"/>
          <c:showCatName val="0"/>
          <c:showSerName val="0"/>
          <c:showPercent val="0"/>
          <c:showBubbleSize val="0"/>
        </c:dLbls>
        <c:marker val="1"/>
        <c:smooth val="0"/>
        <c:axId val="2140776280"/>
        <c:axId val="2140781032"/>
      </c:lineChart>
      <c:catAx>
        <c:axId val="2140776280"/>
        <c:scaling>
          <c:orientation val="minMax"/>
        </c:scaling>
        <c:delete val="0"/>
        <c:axPos val="b"/>
        <c:numFmt formatCode="General" sourceLinked="0"/>
        <c:majorTickMark val="out"/>
        <c:minorTickMark val="none"/>
        <c:tickLblPos val="nextTo"/>
        <c:crossAx val="2140781032"/>
        <c:crosses val="autoZero"/>
        <c:auto val="1"/>
        <c:lblAlgn val="ctr"/>
        <c:lblOffset val="100"/>
        <c:noMultiLvlLbl val="0"/>
      </c:catAx>
      <c:valAx>
        <c:axId val="2140781032"/>
        <c:scaling>
          <c:orientation val="minMax"/>
          <c:max val="0.7"/>
        </c:scaling>
        <c:delete val="0"/>
        <c:axPos val="l"/>
        <c:majorGridlines/>
        <c:numFmt formatCode="General" sourceLinked="1"/>
        <c:majorTickMark val="out"/>
        <c:minorTickMark val="none"/>
        <c:tickLblPos val="nextTo"/>
        <c:crossAx val="2140776280"/>
        <c:crosses val="autoZero"/>
        <c:crossBetween val="between"/>
      </c:valAx>
    </c:plotArea>
    <c:legend>
      <c:legendPos val="t"/>
      <c:overlay val="0"/>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Sheet1!$B$21</c:f>
              <c:strCache>
                <c:ptCount val="1"/>
                <c:pt idx="0">
                  <c:v>v11 day-5</c:v>
                </c:pt>
              </c:strCache>
            </c:strRef>
          </c:tx>
          <c:spPr>
            <a:ln w="19050">
              <a:solidFill>
                <a:schemeClr val="tx1"/>
              </a:solidFill>
            </a:ln>
          </c:spPr>
          <c:marker>
            <c:symbol val="circle"/>
            <c:size val="5"/>
            <c:spPr>
              <a:noFill/>
              <a:ln>
                <a:solidFill>
                  <a:sysClr val="windowText" lastClr="000000"/>
                </a:solidFill>
              </a:ln>
            </c:spPr>
          </c:marker>
          <c:cat>
            <c:strRef>
              <c:f>Sheet1!$A$22:$A$31</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Sheet1!$B$22:$B$31</c:f>
              <c:numCache>
                <c:formatCode>General</c:formatCode>
                <c:ptCount val="10"/>
                <c:pt idx="0">
                  <c:v>0.58099999999999996</c:v>
                </c:pt>
                <c:pt idx="1">
                  <c:v>0.59899999999999998</c:v>
                </c:pt>
                <c:pt idx="2">
                  <c:v>0.57299999999999995</c:v>
                </c:pt>
                <c:pt idx="3">
                  <c:v>0.55600000000000005</c:v>
                </c:pt>
                <c:pt idx="4">
                  <c:v>0.55400000000000005</c:v>
                </c:pt>
                <c:pt idx="5">
                  <c:v>0.58499999999999996</c:v>
                </c:pt>
                <c:pt idx="6">
                  <c:v>0.58599999999999997</c:v>
                </c:pt>
                <c:pt idx="7">
                  <c:v>0.56200000000000006</c:v>
                </c:pt>
                <c:pt idx="8">
                  <c:v>0.59399999999999997</c:v>
                </c:pt>
                <c:pt idx="9">
                  <c:v>0.61799999999999999</c:v>
                </c:pt>
              </c:numCache>
            </c:numRef>
          </c:val>
          <c:smooth val="0"/>
          <c:extLst>
            <c:ext xmlns:c16="http://schemas.microsoft.com/office/drawing/2014/chart" uri="{C3380CC4-5D6E-409C-BE32-E72D297353CC}">
              <c16:uniqueId val="{00000000-85F5-455B-9B11-E99F7E75CDC1}"/>
            </c:ext>
          </c:extLst>
        </c:ser>
        <c:ser>
          <c:idx val="1"/>
          <c:order val="1"/>
          <c:tx>
            <c:strRef>
              <c:f>Sheet1!$C$21</c:f>
              <c:strCache>
                <c:ptCount val="1"/>
                <c:pt idx="0">
                  <c:v>v12 day-5</c:v>
                </c:pt>
              </c:strCache>
            </c:strRef>
          </c:tx>
          <c:spPr>
            <a:ln w="19050">
              <a:solidFill>
                <a:srgbClr val="FF0000"/>
              </a:solidFill>
            </a:ln>
          </c:spPr>
          <c:marker>
            <c:symbol val="circle"/>
            <c:size val="5"/>
            <c:spPr>
              <a:solidFill>
                <a:srgbClr val="FF0000"/>
              </a:solidFill>
              <a:ln>
                <a:solidFill>
                  <a:srgbClr val="FF0000"/>
                </a:solidFill>
              </a:ln>
            </c:spPr>
          </c:marker>
          <c:cat>
            <c:strRef>
              <c:f>Sheet1!$A$22:$A$31</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Sheet1!$C$22:$C$31</c:f>
              <c:numCache>
                <c:formatCode>General</c:formatCode>
                <c:ptCount val="10"/>
                <c:pt idx="0">
                  <c:v>0.61199999999999999</c:v>
                </c:pt>
                <c:pt idx="1">
                  <c:v>0.626</c:v>
                </c:pt>
                <c:pt idx="2">
                  <c:v>0.60499999999999998</c:v>
                </c:pt>
                <c:pt idx="3">
                  <c:v>0.57299999999999995</c:v>
                </c:pt>
                <c:pt idx="4">
                  <c:v>0.57799999999999996</c:v>
                </c:pt>
                <c:pt idx="5">
                  <c:v>0.60199999999999998</c:v>
                </c:pt>
                <c:pt idx="6">
                  <c:v>0.61199999999999999</c:v>
                </c:pt>
                <c:pt idx="7">
                  <c:v>0.58199999999999996</c:v>
                </c:pt>
                <c:pt idx="8">
                  <c:v>0.60799999999999998</c:v>
                </c:pt>
                <c:pt idx="9">
                  <c:v>0.63600000000000001</c:v>
                </c:pt>
              </c:numCache>
            </c:numRef>
          </c:val>
          <c:smooth val="0"/>
          <c:extLst>
            <c:ext xmlns:c16="http://schemas.microsoft.com/office/drawing/2014/chart" uri="{C3380CC4-5D6E-409C-BE32-E72D297353CC}">
              <c16:uniqueId val="{00000001-85F5-455B-9B11-E99F7E75CDC1}"/>
            </c:ext>
          </c:extLst>
        </c:ser>
        <c:ser>
          <c:idx val="2"/>
          <c:order val="2"/>
          <c:tx>
            <c:strRef>
              <c:f>Sheet1!$D$21</c:f>
              <c:strCache>
                <c:ptCount val="1"/>
                <c:pt idx="0">
                  <c:v>v11 day-10</c:v>
                </c:pt>
              </c:strCache>
            </c:strRef>
          </c:tx>
          <c:spPr>
            <a:ln w="19050">
              <a:solidFill>
                <a:schemeClr val="tx1"/>
              </a:solidFill>
              <a:prstDash val="sysDash"/>
            </a:ln>
          </c:spPr>
          <c:marker>
            <c:symbol val="circle"/>
            <c:size val="5"/>
            <c:spPr>
              <a:noFill/>
              <a:ln>
                <a:solidFill>
                  <a:sysClr val="windowText" lastClr="000000"/>
                </a:solidFill>
              </a:ln>
            </c:spPr>
          </c:marker>
          <c:cat>
            <c:strRef>
              <c:f>Sheet1!$A$22:$A$31</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Sheet1!$D$22:$D$31</c:f>
              <c:numCache>
                <c:formatCode>General</c:formatCode>
                <c:ptCount val="10"/>
                <c:pt idx="0">
                  <c:v>0.17199999999999999</c:v>
                </c:pt>
                <c:pt idx="1">
                  <c:v>0.186</c:v>
                </c:pt>
                <c:pt idx="2">
                  <c:v>0.14499999999999999</c:v>
                </c:pt>
                <c:pt idx="3">
                  <c:v>0.153</c:v>
                </c:pt>
                <c:pt idx="4">
                  <c:v>0.159</c:v>
                </c:pt>
                <c:pt idx="5">
                  <c:v>0.17100000000000001</c:v>
                </c:pt>
                <c:pt idx="6">
                  <c:v>0.16200000000000001</c:v>
                </c:pt>
                <c:pt idx="7">
                  <c:v>0.183</c:v>
                </c:pt>
                <c:pt idx="8">
                  <c:v>0.21099999999999999</c:v>
                </c:pt>
                <c:pt idx="9">
                  <c:v>0.24399999999999999</c:v>
                </c:pt>
              </c:numCache>
            </c:numRef>
          </c:val>
          <c:smooth val="0"/>
          <c:extLst>
            <c:ext xmlns:c16="http://schemas.microsoft.com/office/drawing/2014/chart" uri="{C3380CC4-5D6E-409C-BE32-E72D297353CC}">
              <c16:uniqueId val="{00000002-85F5-455B-9B11-E99F7E75CDC1}"/>
            </c:ext>
          </c:extLst>
        </c:ser>
        <c:ser>
          <c:idx val="3"/>
          <c:order val="3"/>
          <c:tx>
            <c:strRef>
              <c:f>Sheet1!$E$21</c:f>
              <c:strCache>
                <c:ptCount val="1"/>
                <c:pt idx="0">
                  <c:v>v12 day-10</c:v>
                </c:pt>
              </c:strCache>
            </c:strRef>
          </c:tx>
          <c:spPr>
            <a:ln w="19050">
              <a:solidFill>
                <a:srgbClr val="FF0000"/>
              </a:solidFill>
              <a:prstDash val="sysDash"/>
            </a:ln>
          </c:spPr>
          <c:marker>
            <c:symbol val="circle"/>
            <c:size val="5"/>
            <c:spPr>
              <a:solidFill>
                <a:srgbClr val="FF0000"/>
              </a:solidFill>
              <a:ln>
                <a:solidFill>
                  <a:srgbClr val="FF0000"/>
                </a:solidFill>
              </a:ln>
            </c:spPr>
          </c:marker>
          <c:cat>
            <c:strRef>
              <c:f>Sheet1!$A$22:$A$31</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Sheet1!$E$22:$E$31</c:f>
              <c:numCache>
                <c:formatCode>General</c:formatCode>
                <c:ptCount val="10"/>
                <c:pt idx="0">
                  <c:v>0.219</c:v>
                </c:pt>
                <c:pt idx="1">
                  <c:v>0.22600000000000001</c:v>
                </c:pt>
                <c:pt idx="2">
                  <c:v>0.20599999999999999</c:v>
                </c:pt>
                <c:pt idx="3">
                  <c:v>0.17799999999999999</c:v>
                </c:pt>
                <c:pt idx="4">
                  <c:v>0.20499999999999999</c:v>
                </c:pt>
                <c:pt idx="5">
                  <c:v>0.20699999999999999</c:v>
                </c:pt>
                <c:pt idx="6">
                  <c:v>0.189</c:v>
                </c:pt>
                <c:pt idx="7">
                  <c:v>0.20599999999999999</c:v>
                </c:pt>
                <c:pt idx="8">
                  <c:v>0.22500000000000001</c:v>
                </c:pt>
                <c:pt idx="9">
                  <c:v>0.27600000000000002</c:v>
                </c:pt>
              </c:numCache>
            </c:numRef>
          </c:val>
          <c:smooth val="0"/>
          <c:extLst>
            <c:ext xmlns:c16="http://schemas.microsoft.com/office/drawing/2014/chart" uri="{C3380CC4-5D6E-409C-BE32-E72D297353CC}">
              <c16:uniqueId val="{00000003-85F5-455B-9B11-E99F7E75CDC1}"/>
            </c:ext>
          </c:extLst>
        </c:ser>
        <c:dLbls>
          <c:showLegendKey val="0"/>
          <c:showVal val="0"/>
          <c:showCatName val="0"/>
          <c:showSerName val="0"/>
          <c:showPercent val="0"/>
          <c:showBubbleSize val="0"/>
        </c:dLbls>
        <c:marker val="1"/>
        <c:smooth val="0"/>
        <c:axId val="2140821528"/>
        <c:axId val="2140826616"/>
      </c:lineChart>
      <c:catAx>
        <c:axId val="2140821528"/>
        <c:scaling>
          <c:orientation val="minMax"/>
        </c:scaling>
        <c:delete val="0"/>
        <c:axPos val="b"/>
        <c:numFmt formatCode="General" sourceLinked="0"/>
        <c:majorTickMark val="out"/>
        <c:minorTickMark val="none"/>
        <c:tickLblPos val="nextTo"/>
        <c:crossAx val="2140826616"/>
        <c:crosses val="autoZero"/>
        <c:auto val="1"/>
        <c:lblAlgn val="ctr"/>
        <c:lblOffset val="100"/>
        <c:noMultiLvlLbl val="0"/>
      </c:catAx>
      <c:valAx>
        <c:axId val="2140826616"/>
        <c:scaling>
          <c:orientation val="minMax"/>
        </c:scaling>
        <c:delete val="0"/>
        <c:axPos val="l"/>
        <c:majorGridlines/>
        <c:numFmt formatCode="General" sourceLinked="1"/>
        <c:majorTickMark val="out"/>
        <c:minorTickMark val="none"/>
        <c:tickLblPos val="nextTo"/>
        <c:crossAx val="2140821528"/>
        <c:crosses val="autoZero"/>
        <c:crossBetween val="between"/>
      </c:valAx>
    </c:plotArea>
    <c:legend>
      <c:legendPos val="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'CONUS precipitation'!$B$4</c:f>
              <c:strCache>
                <c:ptCount val="1"/>
                <c:pt idx="0">
                  <c:v>v11 day-2</c:v>
                </c:pt>
              </c:strCache>
            </c:strRef>
          </c:tx>
          <c:spPr>
            <a:ln w="19050">
              <a:solidFill>
                <a:schemeClr val="tx1"/>
              </a:solidFill>
            </a:ln>
          </c:spPr>
          <c:marker>
            <c:symbol val="circle"/>
            <c:size val="5"/>
            <c:spPr>
              <a:noFill/>
              <a:ln>
                <a:solidFill>
                  <a:schemeClr val="tx1"/>
                </a:solidFill>
              </a:ln>
            </c:spPr>
          </c:marker>
          <c:cat>
            <c:strRef>
              <c:f>'CONUS precipitation'!$A$5:$A$14</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'CONUS precipitation'!$B$5:$B$14</c:f>
              <c:numCache>
                <c:formatCode>General</c:formatCode>
                <c:ptCount val="10"/>
                <c:pt idx="0">
                  <c:v>0.247</c:v>
                </c:pt>
                <c:pt idx="1">
                  <c:v>0.46100000000000002</c:v>
                </c:pt>
                <c:pt idx="2">
                  <c:v>0.42099999999999999</c:v>
                </c:pt>
                <c:pt idx="3">
                  <c:v>0.376</c:v>
                </c:pt>
                <c:pt idx="4">
                  <c:v>0.27500000000000002</c:v>
                </c:pt>
                <c:pt idx="5">
                  <c:v>0.48099999999999998</c:v>
                </c:pt>
                <c:pt idx="6">
                  <c:v>0.42499999999999999</c:v>
                </c:pt>
                <c:pt idx="7">
                  <c:v>0.38900000000000001</c:v>
                </c:pt>
                <c:pt idx="8">
                  <c:v>0.19500000000000001</c:v>
                </c:pt>
                <c:pt idx="9">
                  <c:v>0.46899999999999997</c:v>
                </c:pt>
              </c:numCache>
            </c:numRef>
          </c:val>
          <c:smooth val="0"/>
          <c:extLst>
            <c:ext xmlns:c16="http://schemas.microsoft.com/office/drawing/2014/chart" uri="{C3380CC4-5D6E-409C-BE32-E72D297353CC}">
              <c16:uniqueId val="{00000000-5667-48DE-BD95-AF6857B41CFD}"/>
            </c:ext>
          </c:extLst>
        </c:ser>
        <c:ser>
          <c:idx val="1"/>
          <c:order val="1"/>
          <c:tx>
            <c:strRef>
              <c:f>'CONUS precipitation'!$C$4</c:f>
              <c:strCache>
                <c:ptCount val="1"/>
                <c:pt idx="0">
                  <c:v>v12 day-2</c:v>
                </c:pt>
              </c:strCache>
            </c:strRef>
          </c:tx>
          <c:spPr>
            <a:ln w="19050">
              <a:solidFill>
                <a:srgbClr val="FF0000"/>
              </a:solidFill>
            </a:ln>
          </c:spPr>
          <c:marker>
            <c:symbol val="circle"/>
            <c:size val="5"/>
            <c:spPr>
              <a:solidFill>
                <a:srgbClr val="FF0000"/>
              </a:solidFill>
              <a:ln>
                <a:solidFill>
                  <a:srgbClr val="FF0000"/>
                </a:solidFill>
              </a:ln>
            </c:spPr>
          </c:marker>
          <c:cat>
            <c:strRef>
              <c:f>'CONUS precipitation'!$A$5:$A$14</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'CONUS precipitation'!$C$5:$C$14</c:f>
              <c:numCache>
                <c:formatCode>General</c:formatCode>
                <c:ptCount val="10"/>
                <c:pt idx="0">
                  <c:v>0.35699999999999998</c:v>
                </c:pt>
                <c:pt idx="1">
                  <c:v>0.54600000000000004</c:v>
                </c:pt>
                <c:pt idx="2">
                  <c:v>0.54300000000000004</c:v>
                </c:pt>
                <c:pt idx="3">
                  <c:v>0.49299999999999999</c:v>
                </c:pt>
                <c:pt idx="4">
                  <c:v>0.373</c:v>
                </c:pt>
                <c:pt idx="5">
                  <c:v>0.54100000000000004</c:v>
                </c:pt>
                <c:pt idx="6">
                  <c:v>0.55700000000000005</c:v>
                </c:pt>
                <c:pt idx="7">
                  <c:v>0.502</c:v>
                </c:pt>
                <c:pt idx="8">
                  <c:v>0.33600000000000002</c:v>
                </c:pt>
                <c:pt idx="9">
                  <c:v>0.55200000000000005</c:v>
                </c:pt>
              </c:numCache>
            </c:numRef>
          </c:val>
          <c:smooth val="0"/>
          <c:extLst>
            <c:ext xmlns:c16="http://schemas.microsoft.com/office/drawing/2014/chart" uri="{C3380CC4-5D6E-409C-BE32-E72D297353CC}">
              <c16:uniqueId val="{00000001-5667-48DE-BD95-AF6857B41CFD}"/>
            </c:ext>
          </c:extLst>
        </c:ser>
        <c:ser>
          <c:idx val="2"/>
          <c:order val="2"/>
          <c:tx>
            <c:strRef>
              <c:f>'CONUS precipitation'!$D$4</c:f>
              <c:strCache>
                <c:ptCount val="1"/>
                <c:pt idx="0">
                  <c:v>v11 day-5</c:v>
                </c:pt>
              </c:strCache>
            </c:strRef>
          </c:tx>
          <c:spPr>
            <a:ln w="19050">
              <a:solidFill>
                <a:schemeClr val="tx1"/>
              </a:solidFill>
              <a:prstDash val="sysDash"/>
            </a:ln>
          </c:spPr>
          <c:marker>
            <c:symbol val="circle"/>
            <c:size val="5"/>
            <c:spPr>
              <a:noFill/>
              <a:ln>
                <a:solidFill>
                  <a:schemeClr val="tx1"/>
                </a:solidFill>
              </a:ln>
            </c:spPr>
          </c:marker>
          <c:cat>
            <c:strRef>
              <c:f>'CONUS precipitation'!$A$5:$A$14</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'CONUS precipitation'!$D$5:$D$14</c:f>
              <c:numCache>
                <c:formatCode>General</c:formatCode>
                <c:ptCount val="10"/>
                <c:pt idx="0">
                  <c:v>7.6999999999999999E-2</c:v>
                </c:pt>
                <c:pt idx="1">
                  <c:v>0.30199999999999999</c:v>
                </c:pt>
                <c:pt idx="2">
                  <c:v>0.219</c:v>
                </c:pt>
                <c:pt idx="3">
                  <c:v>0.249</c:v>
                </c:pt>
                <c:pt idx="4">
                  <c:v>0.14000000000000001</c:v>
                </c:pt>
                <c:pt idx="5">
                  <c:v>0.34100000000000003</c:v>
                </c:pt>
                <c:pt idx="6">
                  <c:v>0.27200000000000002</c:v>
                </c:pt>
                <c:pt idx="7">
                  <c:v>0.23200000000000001</c:v>
                </c:pt>
                <c:pt idx="8">
                  <c:v>8.3000000000000004E-2</c:v>
                </c:pt>
                <c:pt idx="9">
                  <c:v>0.34399999999999997</c:v>
                </c:pt>
              </c:numCache>
            </c:numRef>
          </c:val>
          <c:smooth val="0"/>
          <c:extLst>
            <c:ext xmlns:c16="http://schemas.microsoft.com/office/drawing/2014/chart" uri="{C3380CC4-5D6E-409C-BE32-E72D297353CC}">
              <c16:uniqueId val="{00000002-5667-48DE-BD95-AF6857B41CFD}"/>
            </c:ext>
          </c:extLst>
        </c:ser>
        <c:ser>
          <c:idx val="3"/>
          <c:order val="3"/>
          <c:tx>
            <c:strRef>
              <c:f>'CONUS precipitation'!$E$4</c:f>
              <c:strCache>
                <c:ptCount val="1"/>
                <c:pt idx="0">
                  <c:v>v12 day-5</c:v>
                </c:pt>
              </c:strCache>
            </c:strRef>
          </c:tx>
          <c:spPr>
            <a:ln w="19050">
              <a:solidFill>
                <a:srgbClr val="FF0000"/>
              </a:solidFill>
              <a:prstDash val="sysDash"/>
            </a:ln>
          </c:spPr>
          <c:marker>
            <c:symbol val="circle"/>
            <c:size val="5"/>
            <c:spPr>
              <a:solidFill>
                <a:srgbClr val="FF0000"/>
              </a:solidFill>
              <a:ln>
                <a:solidFill>
                  <a:srgbClr val="FF0000"/>
                </a:solidFill>
              </a:ln>
            </c:spPr>
          </c:marker>
          <c:cat>
            <c:strRef>
              <c:f>'CONUS precipitation'!$A$5:$A$14</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'CONUS precipitation'!$E$5:$E$14</c:f>
              <c:numCache>
                <c:formatCode>General</c:formatCode>
                <c:ptCount val="10"/>
                <c:pt idx="0">
                  <c:v>0.17699999999999999</c:v>
                </c:pt>
                <c:pt idx="1">
                  <c:v>0.36699999999999999</c:v>
                </c:pt>
                <c:pt idx="2">
                  <c:v>0.314</c:v>
                </c:pt>
                <c:pt idx="3">
                  <c:v>0.34300000000000003</c:v>
                </c:pt>
                <c:pt idx="4">
                  <c:v>0.24399999999999999</c:v>
                </c:pt>
                <c:pt idx="5">
                  <c:v>0.377</c:v>
                </c:pt>
                <c:pt idx="6">
                  <c:v>0.38800000000000001</c:v>
                </c:pt>
                <c:pt idx="7">
                  <c:v>0.312</c:v>
                </c:pt>
                <c:pt idx="8">
                  <c:v>0.19900000000000001</c:v>
                </c:pt>
                <c:pt idx="9">
                  <c:v>0.38100000000000001</c:v>
                </c:pt>
              </c:numCache>
            </c:numRef>
          </c:val>
          <c:smooth val="0"/>
          <c:extLst>
            <c:ext xmlns:c16="http://schemas.microsoft.com/office/drawing/2014/chart" uri="{C3380CC4-5D6E-409C-BE32-E72D297353CC}">
              <c16:uniqueId val="{00000003-5667-48DE-BD95-AF6857B41CFD}"/>
            </c:ext>
          </c:extLst>
        </c:ser>
        <c:dLbls>
          <c:showLegendKey val="0"/>
          <c:showVal val="0"/>
          <c:showCatName val="0"/>
          <c:showSerName val="0"/>
          <c:showPercent val="0"/>
          <c:showBubbleSize val="0"/>
        </c:dLbls>
        <c:marker val="1"/>
        <c:smooth val="0"/>
        <c:axId val="-2133838104"/>
        <c:axId val="-2133843112"/>
      </c:lineChart>
      <c:catAx>
        <c:axId val="-2133838104"/>
        <c:scaling>
          <c:orientation val="minMax"/>
        </c:scaling>
        <c:delete val="0"/>
        <c:axPos val="b"/>
        <c:numFmt formatCode="General" sourceLinked="0"/>
        <c:majorTickMark val="out"/>
        <c:minorTickMark val="none"/>
        <c:tickLblPos val="nextTo"/>
        <c:crossAx val="-2133843112"/>
        <c:crosses val="autoZero"/>
        <c:auto val="1"/>
        <c:lblAlgn val="ctr"/>
        <c:lblOffset val="100"/>
        <c:noMultiLvlLbl val="0"/>
      </c:catAx>
      <c:valAx>
        <c:axId val="-2133843112"/>
        <c:scaling>
          <c:orientation val="minMax"/>
        </c:scaling>
        <c:delete val="0"/>
        <c:axPos val="l"/>
        <c:majorGridlines/>
        <c:numFmt formatCode="General" sourceLinked="1"/>
        <c:majorTickMark val="out"/>
        <c:minorTickMark val="none"/>
        <c:tickLblPos val="nextTo"/>
        <c:crossAx val="-2133838104"/>
        <c:crosses val="autoZero"/>
        <c:crossBetween val="between"/>
      </c:valAx>
    </c:plotArea>
    <c:legend>
      <c:legendPos val="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775145051201798E-2"/>
          <c:y val="2.7212058051567099E-2"/>
          <c:w val="0.85114495902532294"/>
          <c:h val="0.901582908754053"/>
        </c:manualLayout>
      </c:layout>
      <c:lineChart>
        <c:grouping val="standard"/>
        <c:varyColors val="0"/>
        <c:ser>
          <c:idx val="0"/>
          <c:order val="0"/>
          <c:tx>
            <c:strRef>
              <c:f>spread_error_new!$A$2</c:f>
              <c:strCache>
                <c:ptCount val="1"/>
                <c:pt idx="0">
                  <c:v>AEMP</c:v>
                </c:pt>
              </c:strCache>
            </c:strRef>
          </c:tx>
          <c:spPr>
            <a:ln>
              <a:solidFill>
                <a:schemeClr val="tx1"/>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spread_error_new!$B$2:$K$2</c:f>
              <c:numCache>
                <c:formatCode>General</c:formatCode>
                <c:ptCount val="10"/>
                <c:pt idx="0">
                  <c:v>12.4</c:v>
                </c:pt>
                <c:pt idx="1">
                  <c:v>23.6</c:v>
                </c:pt>
                <c:pt idx="2">
                  <c:v>36.700000000000003</c:v>
                </c:pt>
                <c:pt idx="3">
                  <c:v>49.8</c:v>
                </c:pt>
                <c:pt idx="4">
                  <c:v>65.8</c:v>
                </c:pt>
                <c:pt idx="5">
                  <c:v>102.2</c:v>
                </c:pt>
                <c:pt idx="6">
                  <c:v>144.4</c:v>
                </c:pt>
                <c:pt idx="7">
                  <c:v>186.2</c:v>
                </c:pt>
                <c:pt idx="8">
                  <c:v>240.2</c:v>
                </c:pt>
                <c:pt idx="9">
                  <c:v>289.60000000000002</c:v>
                </c:pt>
              </c:numCache>
            </c:numRef>
          </c:val>
          <c:smooth val="0"/>
          <c:extLst>
            <c:ext xmlns:c16="http://schemas.microsoft.com/office/drawing/2014/chart" uri="{C3380CC4-5D6E-409C-BE32-E72D297353CC}">
              <c16:uniqueId val="{00000000-6ED2-46A0-9857-F5E782AE500C}"/>
            </c:ext>
          </c:extLst>
        </c:ser>
        <c:ser>
          <c:idx val="1"/>
          <c:order val="1"/>
          <c:tx>
            <c:strRef>
              <c:f>spread_error_new!$A$3</c:f>
              <c:strCache>
                <c:ptCount val="1"/>
                <c:pt idx="0">
                  <c:v>AESD</c:v>
                </c:pt>
              </c:strCache>
            </c:strRef>
          </c:tx>
          <c:spPr>
            <a:ln>
              <a:solidFill>
                <a:schemeClr val="tx1"/>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spread_error_new!$B$3:$K$3</c:f>
              <c:numCache>
                <c:formatCode>General</c:formatCode>
                <c:ptCount val="10"/>
                <c:pt idx="0">
                  <c:v>4.3</c:v>
                </c:pt>
                <c:pt idx="1">
                  <c:v>20.6</c:v>
                </c:pt>
                <c:pt idx="2">
                  <c:v>33.1</c:v>
                </c:pt>
                <c:pt idx="3">
                  <c:v>44.2</c:v>
                </c:pt>
                <c:pt idx="4">
                  <c:v>54.8</c:v>
                </c:pt>
                <c:pt idx="5">
                  <c:v>77.099999999999994</c:v>
                </c:pt>
                <c:pt idx="6">
                  <c:v>101.9</c:v>
                </c:pt>
                <c:pt idx="7">
                  <c:v>129.69999999999999</c:v>
                </c:pt>
                <c:pt idx="8">
                  <c:v>163.9</c:v>
                </c:pt>
                <c:pt idx="9">
                  <c:v>203.2</c:v>
                </c:pt>
              </c:numCache>
            </c:numRef>
          </c:val>
          <c:smooth val="0"/>
          <c:extLst>
            <c:ext xmlns:c16="http://schemas.microsoft.com/office/drawing/2014/chart" uri="{C3380CC4-5D6E-409C-BE32-E72D297353CC}">
              <c16:uniqueId val="{00000001-6ED2-46A0-9857-F5E782AE500C}"/>
            </c:ext>
          </c:extLst>
        </c:ser>
        <c:ser>
          <c:idx val="2"/>
          <c:order val="2"/>
          <c:tx>
            <c:strRef>
              <c:f>spread_error_new!$A$4</c:f>
              <c:strCache>
                <c:ptCount val="1"/>
                <c:pt idx="0">
                  <c:v>RETR</c:v>
                </c:pt>
              </c:strCache>
            </c:strRef>
          </c:tx>
          <c:spPr>
            <a:ln cmpd="sng">
              <a:solidFill>
                <a:srgbClr val="C00000"/>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spread_error_new!$B$4:$K$4</c:f>
              <c:numCache>
                <c:formatCode>General</c:formatCode>
                <c:ptCount val="10"/>
                <c:pt idx="0">
                  <c:v>15.4</c:v>
                </c:pt>
                <c:pt idx="1">
                  <c:v>22.4</c:v>
                </c:pt>
                <c:pt idx="2">
                  <c:v>33</c:v>
                </c:pt>
                <c:pt idx="3">
                  <c:v>45.6</c:v>
                </c:pt>
                <c:pt idx="4">
                  <c:v>60.1</c:v>
                </c:pt>
                <c:pt idx="5">
                  <c:v>93.5</c:v>
                </c:pt>
                <c:pt idx="6">
                  <c:v>132.5</c:v>
                </c:pt>
                <c:pt idx="7">
                  <c:v>173.3</c:v>
                </c:pt>
                <c:pt idx="8">
                  <c:v>226.5</c:v>
                </c:pt>
                <c:pt idx="9">
                  <c:v>288.60000000000002</c:v>
                </c:pt>
              </c:numCache>
            </c:numRef>
          </c:val>
          <c:smooth val="0"/>
          <c:extLst>
            <c:ext xmlns:c16="http://schemas.microsoft.com/office/drawing/2014/chart" uri="{C3380CC4-5D6E-409C-BE32-E72D297353CC}">
              <c16:uniqueId val="{00000002-6ED2-46A0-9857-F5E782AE500C}"/>
            </c:ext>
          </c:extLst>
        </c:ser>
        <c:ser>
          <c:idx val="3"/>
          <c:order val="3"/>
          <c:tx>
            <c:strRef>
              <c:f>spread_error_new!$A$5</c:f>
              <c:strCache>
                <c:ptCount val="1"/>
                <c:pt idx="0">
                  <c:v>RESD</c:v>
                </c:pt>
              </c:strCache>
            </c:strRef>
          </c:tx>
          <c:spPr>
            <a:ln>
              <a:solidFill>
                <a:srgbClr val="C00000"/>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spread_error_new!$B$5:$K$5</c:f>
              <c:numCache>
                <c:formatCode>General</c:formatCode>
                <c:ptCount val="10"/>
                <c:pt idx="0">
                  <c:v>12.1</c:v>
                </c:pt>
                <c:pt idx="1">
                  <c:v>22</c:v>
                </c:pt>
                <c:pt idx="2">
                  <c:v>32.9</c:v>
                </c:pt>
                <c:pt idx="3">
                  <c:v>45.5</c:v>
                </c:pt>
                <c:pt idx="4">
                  <c:v>60.1</c:v>
                </c:pt>
                <c:pt idx="5">
                  <c:v>94.9</c:v>
                </c:pt>
                <c:pt idx="6">
                  <c:v>135.4</c:v>
                </c:pt>
                <c:pt idx="7">
                  <c:v>179.1</c:v>
                </c:pt>
                <c:pt idx="8">
                  <c:v>232.7</c:v>
                </c:pt>
                <c:pt idx="9">
                  <c:v>289.2</c:v>
                </c:pt>
              </c:numCache>
            </c:numRef>
          </c:val>
          <c:smooth val="0"/>
          <c:extLst>
            <c:ext xmlns:c16="http://schemas.microsoft.com/office/drawing/2014/chart" uri="{C3380CC4-5D6E-409C-BE32-E72D297353CC}">
              <c16:uniqueId val="{00000003-6ED2-46A0-9857-F5E782AE500C}"/>
            </c:ext>
          </c:extLst>
        </c:ser>
        <c:dLbls>
          <c:showLegendKey val="0"/>
          <c:showVal val="0"/>
          <c:showCatName val="0"/>
          <c:showSerName val="0"/>
          <c:showPercent val="0"/>
          <c:showBubbleSize val="0"/>
        </c:dLbls>
        <c:smooth val="0"/>
        <c:axId val="2045419480"/>
        <c:axId val="2128483832"/>
      </c:lineChart>
      <c:catAx>
        <c:axId val="2045419480"/>
        <c:scaling>
          <c:orientation val="minMax"/>
        </c:scaling>
        <c:delete val="0"/>
        <c:axPos val="b"/>
        <c:numFmt formatCode="General" sourceLinked="1"/>
        <c:majorTickMark val="out"/>
        <c:minorTickMark val="none"/>
        <c:tickLblPos val="nextTo"/>
        <c:crossAx val="2128483832"/>
        <c:crosses val="autoZero"/>
        <c:auto val="1"/>
        <c:lblAlgn val="ctr"/>
        <c:lblOffset val="100"/>
        <c:noMultiLvlLbl val="0"/>
      </c:catAx>
      <c:valAx>
        <c:axId val="2128483832"/>
        <c:scaling>
          <c:orientation val="minMax"/>
        </c:scaling>
        <c:delete val="0"/>
        <c:axPos val="l"/>
        <c:majorGridlines/>
        <c:numFmt formatCode="General" sourceLinked="1"/>
        <c:majorTickMark val="out"/>
        <c:minorTickMark val="none"/>
        <c:tickLblPos val="nextTo"/>
        <c:crossAx val="204541948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405545775849802E-2"/>
          <c:y val="5.7644261669235898E-2"/>
          <c:w val="0.93302771940774298"/>
          <c:h val="0.86431054979147803"/>
        </c:manualLayout>
      </c:layout>
      <c:lineChart>
        <c:grouping val="standard"/>
        <c:varyColors val="0"/>
        <c:ser>
          <c:idx val="0"/>
          <c:order val="0"/>
          <c:tx>
            <c:strRef>
              <c:f>spread_error_new!$A$8</c:f>
              <c:strCache>
                <c:ptCount val="1"/>
                <c:pt idx="0">
                  <c:v>AEMP</c:v>
                </c:pt>
              </c:strCache>
            </c:strRef>
          </c:tx>
          <c:spPr>
            <a:ln cmpd="sng">
              <a:solidFill>
                <a:schemeClr val="tx1"/>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spread_error_new!$B$8:$K$8</c:f>
              <c:numCache>
                <c:formatCode>General</c:formatCode>
                <c:ptCount val="10"/>
                <c:pt idx="0">
                  <c:v>12.2</c:v>
                </c:pt>
                <c:pt idx="1">
                  <c:v>23.1</c:v>
                </c:pt>
                <c:pt idx="2">
                  <c:v>34.5</c:v>
                </c:pt>
                <c:pt idx="3">
                  <c:v>47.9</c:v>
                </c:pt>
                <c:pt idx="4">
                  <c:v>62.1</c:v>
                </c:pt>
                <c:pt idx="5">
                  <c:v>98.5</c:v>
                </c:pt>
                <c:pt idx="6">
                  <c:v>147.80000000000001</c:v>
                </c:pt>
                <c:pt idx="7">
                  <c:v>203.5</c:v>
                </c:pt>
                <c:pt idx="8">
                  <c:v>264.60000000000002</c:v>
                </c:pt>
                <c:pt idx="9">
                  <c:v>346.1</c:v>
                </c:pt>
              </c:numCache>
            </c:numRef>
          </c:val>
          <c:smooth val="0"/>
          <c:extLst>
            <c:ext xmlns:c16="http://schemas.microsoft.com/office/drawing/2014/chart" uri="{C3380CC4-5D6E-409C-BE32-E72D297353CC}">
              <c16:uniqueId val="{00000000-C709-433E-A300-7073BBEF68FD}"/>
            </c:ext>
          </c:extLst>
        </c:ser>
        <c:ser>
          <c:idx val="1"/>
          <c:order val="1"/>
          <c:tx>
            <c:strRef>
              <c:f>spread_error_new!$A$9</c:f>
              <c:strCache>
                <c:ptCount val="1"/>
                <c:pt idx="0">
                  <c:v>AESD</c:v>
                </c:pt>
              </c:strCache>
            </c:strRef>
          </c:tx>
          <c:spPr>
            <a:ln>
              <a:solidFill>
                <a:schemeClr val="tx1"/>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spread_error_new!$B$9:$K$9</c:f>
              <c:numCache>
                <c:formatCode>General</c:formatCode>
                <c:ptCount val="10"/>
                <c:pt idx="0">
                  <c:v>3.6</c:v>
                </c:pt>
                <c:pt idx="1">
                  <c:v>19.600000000000001</c:v>
                </c:pt>
                <c:pt idx="2">
                  <c:v>32</c:v>
                </c:pt>
                <c:pt idx="3">
                  <c:v>43.1</c:v>
                </c:pt>
                <c:pt idx="4">
                  <c:v>54.5</c:v>
                </c:pt>
                <c:pt idx="5">
                  <c:v>78.3</c:v>
                </c:pt>
                <c:pt idx="6">
                  <c:v>104</c:v>
                </c:pt>
                <c:pt idx="7">
                  <c:v>139.69999999999999</c:v>
                </c:pt>
                <c:pt idx="8">
                  <c:v>186</c:v>
                </c:pt>
                <c:pt idx="9">
                  <c:v>251.2</c:v>
                </c:pt>
              </c:numCache>
            </c:numRef>
          </c:val>
          <c:smooth val="0"/>
          <c:extLst>
            <c:ext xmlns:c16="http://schemas.microsoft.com/office/drawing/2014/chart" uri="{C3380CC4-5D6E-409C-BE32-E72D297353CC}">
              <c16:uniqueId val="{00000001-C709-433E-A300-7073BBEF68FD}"/>
            </c:ext>
          </c:extLst>
        </c:ser>
        <c:ser>
          <c:idx val="2"/>
          <c:order val="2"/>
          <c:tx>
            <c:strRef>
              <c:f>spread_error_new!$A$10</c:f>
              <c:strCache>
                <c:ptCount val="1"/>
                <c:pt idx="0">
                  <c:v>RETR</c:v>
                </c:pt>
              </c:strCache>
            </c:strRef>
          </c:tx>
          <c:spPr>
            <a:ln cmpd="sng">
              <a:solidFill>
                <a:srgbClr val="C00000"/>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spread_error_new!$B$10:$K$10</c:f>
              <c:numCache>
                <c:formatCode>General</c:formatCode>
                <c:ptCount val="10"/>
                <c:pt idx="0">
                  <c:v>14.9</c:v>
                </c:pt>
                <c:pt idx="1">
                  <c:v>22</c:v>
                </c:pt>
                <c:pt idx="2">
                  <c:v>31.7</c:v>
                </c:pt>
                <c:pt idx="3">
                  <c:v>44.1</c:v>
                </c:pt>
                <c:pt idx="4">
                  <c:v>57.3</c:v>
                </c:pt>
                <c:pt idx="5">
                  <c:v>92.1</c:v>
                </c:pt>
                <c:pt idx="6">
                  <c:v>135.80000000000001</c:v>
                </c:pt>
                <c:pt idx="7">
                  <c:v>182.8</c:v>
                </c:pt>
                <c:pt idx="8">
                  <c:v>244.9</c:v>
                </c:pt>
                <c:pt idx="9">
                  <c:v>319</c:v>
                </c:pt>
              </c:numCache>
            </c:numRef>
          </c:val>
          <c:smooth val="0"/>
          <c:extLst>
            <c:ext xmlns:c16="http://schemas.microsoft.com/office/drawing/2014/chart" uri="{C3380CC4-5D6E-409C-BE32-E72D297353CC}">
              <c16:uniqueId val="{00000002-C709-433E-A300-7073BBEF68FD}"/>
            </c:ext>
          </c:extLst>
        </c:ser>
        <c:ser>
          <c:idx val="3"/>
          <c:order val="3"/>
          <c:tx>
            <c:strRef>
              <c:f>spread_error_new!$A$11</c:f>
              <c:strCache>
                <c:ptCount val="1"/>
                <c:pt idx="0">
                  <c:v>RESD</c:v>
                </c:pt>
              </c:strCache>
            </c:strRef>
          </c:tx>
          <c:spPr>
            <a:ln>
              <a:solidFill>
                <a:srgbClr val="C00000"/>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spread_error_new!$B$11:$K$11</c:f>
              <c:numCache>
                <c:formatCode>General</c:formatCode>
                <c:ptCount val="10"/>
                <c:pt idx="0">
                  <c:v>11.1</c:v>
                </c:pt>
                <c:pt idx="1">
                  <c:v>20.9</c:v>
                </c:pt>
                <c:pt idx="2">
                  <c:v>31.6</c:v>
                </c:pt>
                <c:pt idx="3">
                  <c:v>44.8</c:v>
                </c:pt>
                <c:pt idx="4">
                  <c:v>59.9</c:v>
                </c:pt>
                <c:pt idx="5">
                  <c:v>94.6</c:v>
                </c:pt>
                <c:pt idx="6">
                  <c:v>135.1</c:v>
                </c:pt>
                <c:pt idx="7">
                  <c:v>182.9</c:v>
                </c:pt>
                <c:pt idx="8">
                  <c:v>249.5</c:v>
                </c:pt>
                <c:pt idx="9">
                  <c:v>338.1</c:v>
                </c:pt>
              </c:numCache>
            </c:numRef>
          </c:val>
          <c:smooth val="0"/>
          <c:extLst>
            <c:ext xmlns:c16="http://schemas.microsoft.com/office/drawing/2014/chart" uri="{C3380CC4-5D6E-409C-BE32-E72D297353CC}">
              <c16:uniqueId val="{00000003-C709-433E-A300-7073BBEF68FD}"/>
            </c:ext>
          </c:extLst>
        </c:ser>
        <c:dLbls>
          <c:showLegendKey val="0"/>
          <c:showVal val="0"/>
          <c:showCatName val="0"/>
          <c:showSerName val="0"/>
          <c:showPercent val="0"/>
          <c:showBubbleSize val="0"/>
        </c:dLbls>
        <c:smooth val="0"/>
        <c:axId val="-2132238808"/>
        <c:axId val="-2132235688"/>
      </c:lineChart>
      <c:catAx>
        <c:axId val="-2132238808"/>
        <c:scaling>
          <c:orientation val="minMax"/>
        </c:scaling>
        <c:delete val="0"/>
        <c:axPos val="b"/>
        <c:numFmt formatCode="General" sourceLinked="1"/>
        <c:majorTickMark val="out"/>
        <c:minorTickMark val="none"/>
        <c:tickLblPos val="nextTo"/>
        <c:crossAx val="-2132235688"/>
        <c:crosses val="autoZero"/>
        <c:auto val="1"/>
        <c:lblAlgn val="ctr"/>
        <c:lblOffset val="100"/>
        <c:noMultiLvlLbl val="0"/>
      </c:catAx>
      <c:valAx>
        <c:axId val="-2132235688"/>
        <c:scaling>
          <c:orientation val="minMax"/>
          <c:max val="350"/>
        </c:scaling>
        <c:delete val="1"/>
        <c:axPos val="l"/>
        <c:majorGridlines/>
        <c:numFmt formatCode="General" sourceLinked="1"/>
        <c:majorTickMark val="out"/>
        <c:minorTickMark val="none"/>
        <c:tickLblPos val="nextTo"/>
        <c:crossAx val="-2132238808"/>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162868999758601E-2"/>
          <c:y val="3.46817380437116E-2"/>
          <c:w val="0.92341168653917904"/>
          <c:h val="0.896990955190759"/>
        </c:manualLayout>
      </c:layout>
      <c:lineChart>
        <c:grouping val="standard"/>
        <c:varyColors val="0"/>
        <c:ser>
          <c:idx val="0"/>
          <c:order val="0"/>
          <c:tx>
            <c:strRef>
              <c:f>spread_error_new!$A$14</c:f>
              <c:strCache>
                <c:ptCount val="1"/>
                <c:pt idx="0">
                  <c:v>AEMP</c:v>
                </c:pt>
              </c:strCache>
            </c:strRef>
          </c:tx>
          <c:spPr>
            <a:ln cmpd="sng">
              <a:solidFill>
                <a:schemeClr val="tx1"/>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spread_error_new!$B$14:$K$14</c:f>
              <c:numCache>
                <c:formatCode>General</c:formatCode>
                <c:ptCount val="10"/>
                <c:pt idx="0">
                  <c:v>18.3</c:v>
                </c:pt>
                <c:pt idx="1">
                  <c:v>29.2</c:v>
                </c:pt>
                <c:pt idx="2">
                  <c:v>42.6</c:v>
                </c:pt>
                <c:pt idx="3">
                  <c:v>57</c:v>
                </c:pt>
                <c:pt idx="4">
                  <c:v>73</c:v>
                </c:pt>
                <c:pt idx="5">
                  <c:v>113.9</c:v>
                </c:pt>
                <c:pt idx="6">
                  <c:v>159.4</c:v>
                </c:pt>
                <c:pt idx="7">
                  <c:v>202.3</c:v>
                </c:pt>
                <c:pt idx="8">
                  <c:v>252.3</c:v>
                </c:pt>
                <c:pt idx="9">
                  <c:v>325.5</c:v>
                </c:pt>
              </c:numCache>
            </c:numRef>
          </c:val>
          <c:smooth val="0"/>
          <c:extLst>
            <c:ext xmlns:c16="http://schemas.microsoft.com/office/drawing/2014/chart" uri="{C3380CC4-5D6E-409C-BE32-E72D297353CC}">
              <c16:uniqueId val="{00000000-C401-4AE3-BA8C-9E22226C5831}"/>
            </c:ext>
          </c:extLst>
        </c:ser>
        <c:ser>
          <c:idx val="1"/>
          <c:order val="1"/>
          <c:tx>
            <c:strRef>
              <c:f>spread_error_new!$A$15</c:f>
              <c:strCache>
                <c:ptCount val="1"/>
                <c:pt idx="0">
                  <c:v>AESD</c:v>
                </c:pt>
              </c:strCache>
            </c:strRef>
          </c:tx>
          <c:spPr>
            <a:ln>
              <a:solidFill>
                <a:schemeClr val="tx1"/>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spread_error_new!$B$15:$K$15</c:f>
              <c:numCache>
                <c:formatCode>General</c:formatCode>
                <c:ptCount val="10"/>
                <c:pt idx="0">
                  <c:v>4.5999999999999996</c:v>
                </c:pt>
                <c:pt idx="1">
                  <c:v>20.2</c:v>
                </c:pt>
                <c:pt idx="2">
                  <c:v>31.3</c:v>
                </c:pt>
                <c:pt idx="3">
                  <c:v>41.3</c:v>
                </c:pt>
                <c:pt idx="4">
                  <c:v>52.2</c:v>
                </c:pt>
                <c:pt idx="5">
                  <c:v>77.5</c:v>
                </c:pt>
                <c:pt idx="6">
                  <c:v>108.5</c:v>
                </c:pt>
                <c:pt idx="7">
                  <c:v>143.4</c:v>
                </c:pt>
                <c:pt idx="8">
                  <c:v>182.6</c:v>
                </c:pt>
                <c:pt idx="9">
                  <c:v>223.4</c:v>
                </c:pt>
              </c:numCache>
            </c:numRef>
          </c:val>
          <c:smooth val="0"/>
          <c:extLst>
            <c:ext xmlns:c16="http://schemas.microsoft.com/office/drawing/2014/chart" uri="{C3380CC4-5D6E-409C-BE32-E72D297353CC}">
              <c16:uniqueId val="{00000001-C401-4AE3-BA8C-9E22226C5831}"/>
            </c:ext>
          </c:extLst>
        </c:ser>
        <c:ser>
          <c:idx val="2"/>
          <c:order val="2"/>
          <c:tx>
            <c:strRef>
              <c:f>spread_error_new!$A$16</c:f>
              <c:strCache>
                <c:ptCount val="1"/>
                <c:pt idx="0">
                  <c:v>RETR</c:v>
                </c:pt>
              </c:strCache>
            </c:strRef>
          </c:tx>
          <c:spPr>
            <a:ln cmpd="sng">
              <a:solidFill>
                <a:srgbClr val="C00000"/>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spread_error_new!$B$16:$K$16</c:f>
              <c:numCache>
                <c:formatCode>General</c:formatCode>
                <c:ptCount val="10"/>
                <c:pt idx="0">
                  <c:v>18.100000000000001</c:v>
                </c:pt>
                <c:pt idx="1">
                  <c:v>27.8</c:v>
                </c:pt>
                <c:pt idx="2">
                  <c:v>40.5</c:v>
                </c:pt>
                <c:pt idx="3">
                  <c:v>56.3</c:v>
                </c:pt>
                <c:pt idx="4">
                  <c:v>72.5</c:v>
                </c:pt>
                <c:pt idx="5">
                  <c:v>110.8</c:v>
                </c:pt>
                <c:pt idx="6">
                  <c:v>154.4</c:v>
                </c:pt>
                <c:pt idx="7">
                  <c:v>199.7</c:v>
                </c:pt>
                <c:pt idx="8">
                  <c:v>235.6</c:v>
                </c:pt>
                <c:pt idx="9">
                  <c:v>283.8</c:v>
                </c:pt>
              </c:numCache>
            </c:numRef>
          </c:val>
          <c:smooth val="0"/>
          <c:extLst>
            <c:ext xmlns:c16="http://schemas.microsoft.com/office/drawing/2014/chart" uri="{C3380CC4-5D6E-409C-BE32-E72D297353CC}">
              <c16:uniqueId val="{00000002-C401-4AE3-BA8C-9E22226C5831}"/>
            </c:ext>
          </c:extLst>
        </c:ser>
        <c:ser>
          <c:idx val="3"/>
          <c:order val="3"/>
          <c:tx>
            <c:strRef>
              <c:f>spread_error_new!$A$17</c:f>
              <c:strCache>
                <c:ptCount val="1"/>
                <c:pt idx="0">
                  <c:v>RESD</c:v>
                </c:pt>
              </c:strCache>
            </c:strRef>
          </c:tx>
          <c:spPr>
            <a:ln>
              <a:solidFill>
                <a:srgbClr val="C00000"/>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spread_error_new!$B$17:$K$17</c:f>
              <c:numCache>
                <c:formatCode>General</c:formatCode>
                <c:ptCount val="10"/>
                <c:pt idx="0">
                  <c:v>12.4</c:v>
                </c:pt>
                <c:pt idx="1">
                  <c:v>23.3</c:v>
                </c:pt>
                <c:pt idx="2">
                  <c:v>34.6</c:v>
                </c:pt>
                <c:pt idx="3">
                  <c:v>48</c:v>
                </c:pt>
                <c:pt idx="4">
                  <c:v>63.6</c:v>
                </c:pt>
                <c:pt idx="5">
                  <c:v>101.8</c:v>
                </c:pt>
                <c:pt idx="6">
                  <c:v>146.30000000000001</c:v>
                </c:pt>
                <c:pt idx="7">
                  <c:v>194.7</c:v>
                </c:pt>
                <c:pt idx="8">
                  <c:v>252</c:v>
                </c:pt>
                <c:pt idx="9">
                  <c:v>314.10000000000002</c:v>
                </c:pt>
              </c:numCache>
            </c:numRef>
          </c:val>
          <c:smooth val="0"/>
          <c:extLst>
            <c:ext xmlns:c16="http://schemas.microsoft.com/office/drawing/2014/chart" uri="{C3380CC4-5D6E-409C-BE32-E72D297353CC}">
              <c16:uniqueId val="{00000003-C401-4AE3-BA8C-9E22226C5831}"/>
            </c:ext>
          </c:extLst>
        </c:ser>
        <c:dLbls>
          <c:showLegendKey val="0"/>
          <c:showVal val="0"/>
          <c:showCatName val="0"/>
          <c:showSerName val="0"/>
          <c:showPercent val="0"/>
          <c:showBubbleSize val="0"/>
        </c:dLbls>
        <c:smooth val="0"/>
        <c:axId val="-2132185736"/>
        <c:axId val="-2132182616"/>
      </c:lineChart>
      <c:catAx>
        <c:axId val="-2132185736"/>
        <c:scaling>
          <c:orientation val="minMax"/>
        </c:scaling>
        <c:delete val="0"/>
        <c:axPos val="b"/>
        <c:numFmt formatCode="General" sourceLinked="1"/>
        <c:majorTickMark val="out"/>
        <c:minorTickMark val="none"/>
        <c:tickLblPos val="nextTo"/>
        <c:crossAx val="-2132182616"/>
        <c:crosses val="autoZero"/>
        <c:auto val="1"/>
        <c:lblAlgn val="ctr"/>
        <c:lblOffset val="100"/>
        <c:noMultiLvlLbl val="0"/>
      </c:catAx>
      <c:valAx>
        <c:axId val="-2132182616"/>
        <c:scaling>
          <c:orientation val="minMax"/>
        </c:scaling>
        <c:delete val="1"/>
        <c:axPos val="l"/>
        <c:majorGridlines/>
        <c:numFmt formatCode="General" sourceLinked="1"/>
        <c:majorTickMark val="out"/>
        <c:minorTickMark val="none"/>
        <c:tickLblPos val="nextTo"/>
        <c:crossAx val="-2132185736"/>
        <c:crosses val="autoZero"/>
        <c:crossBetween val="between"/>
      </c:valAx>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0.18503</cdr:x>
      <cdr:y>0.74387</cdr:y>
    </cdr:from>
    <cdr:to>
      <cdr:x>0.43753</cdr:x>
      <cdr:y>0.83</cdr:y>
    </cdr:to>
    <cdr:sp macro="" textlink="">
      <cdr:nvSpPr>
        <cdr:cNvPr id="2" name="TextBox 1"/>
        <cdr:cNvSpPr txBox="1"/>
      </cdr:nvSpPr>
      <cdr:spPr>
        <a:xfrm xmlns:a="http://schemas.openxmlformats.org/drawingml/2006/main">
          <a:off x="798514" y="2466054"/>
          <a:ext cx="1089689" cy="2855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b="1" i="1" u="sng" dirty="0">
              <a:solidFill>
                <a:srgbClr val="008000"/>
              </a:solidFill>
            </a:rPr>
            <a:t>ENSO winter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44719" cy="465614"/>
          </a:xfrm>
          <a:prstGeom prst="rect">
            <a:avLst/>
          </a:prstGeom>
          <a:noFill/>
          <a:ln>
            <a:noFill/>
          </a:ln>
        </p:spPr>
        <p:txBody>
          <a:bodyPr anchorCtr="0" anchor="t" bIns="46675" lIns="93350" spcFirstLastPara="1" rIns="93350" wrap="square" tIns="466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9930" y="0"/>
            <a:ext cx="3044719" cy="465614"/>
          </a:xfrm>
          <a:prstGeom prst="rect">
            <a:avLst/>
          </a:prstGeom>
          <a:noFill/>
          <a:ln>
            <a:noFill/>
          </a:ln>
        </p:spPr>
        <p:txBody>
          <a:bodyPr anchorCtr="0" anchor="t" bIns="46675" lIns="93350" spcFirstLastPara="1" rIns="93350" wrap="square" tIns="4667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5045"/>
            <a:ext cx="3044719" cy="465614"/>
          </a:xfrm>
          <a:prstGeom prst="rect">
            <a:avLst/>
          </a:prstGeom>
          <a:noFill/>
          <a:ln>
            <a:noFill/>
          </a:ln>
        </p:spPr>
        <p:txBody>
          <a:bodyPr anchorCtr="0" anchor="b" bIns="46675" lIns="93350" spcFirstLastPara="1" rIns="93350" wrap="square" tIns="466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9930" y="8845045"/>
            <a:ext cx="3044719" cy="465614"/>
          </a:xfrm>
          <a:prstGeom prst="rect">
            <a:avLst/>
          </a:prstGeom>
          <a:noFill/>
          <a:ln>
            <a:noFill/>
          </a:ln>
        </p:spPr>
        <p:txBody>
          <a:bodyPr anchorCtr="0" anchor="b" bIns="46675" lIns="93350" spcFirstLastPara="1" rIns="93350" wrap="square" tIns="466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 name="Shape 45"/>
        <p:cNvGrpSpPr/>
        <p:nvPr/>
      </p:nvGrpSpPr>
      <p:grpSpPr>
        <a:xfrm>
          <a:off x="0" y="0"/>
          <a:ext cx="0" cy="0"/>
          <a:chOff x="0" y="0"/>
          <a:chExt cx="0" cy="0"/>
        </a:xfrm>
      </p:grpSpPr>
      <p:sp>
        <p:nvSpPr>
          <p:cNvPr id="46" name="Google Shape;46;p1: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47" name="Google Shape;47;p1: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10: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154" name="Google Shape;154;p10: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12: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177" name="Google Shape;177;p12: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84662569ea_1_0: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186" name="Google Shape;186;g84662569ea_1_0: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p13: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6" name="Google Shape;196;p13: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15:notes"/>
          <p:cNvSpPr/>
          <p:nvPr>
            <p:ph idx="2" type="sldImg"/>
          </p:nvPr>
        </p:nvSpPr>
        <p:spPr>
          <a:xfrm>
            <a:off x="407988" y="698500"/>
            <a:ext cx="6210300"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5:notes"/>
          <p:cNvSpPr txBox="1"/>
          <p:nvPr>
            <p:ph idx="1" type="body"/>
          </p:nvPr>
        </p:nvSpPr>
        <p:spPr>
          <a:xfrm>
            <a:off x="702628" y="4423331"/>
            <a:ext cx="5621020" cy="4190524"/>
          </a:xfrm>
          <a:prstGeom prst="rect">
            <a:avLst/>
          </a:prstGeom>
          <a:noFill/>
          <a:ln>
            <a:noFill/>
          </a:ln>
        </p:spPr>
        <p:txBody>
          <a:bodyPr anchorCtr="0" anchor="t" bIns="93325" lIns="93325" spcFirstLastPara="1" rIns="93325" wrap="square" tIns="933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16: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238" name="Google Shape;238;p16: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p17: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244" name="Google Shape;244;p1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18: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267" name="Google Shape;267;p18: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p19: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283" name="Google Shape;283;p19: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20: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306" name="Google Shape;306;p20: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p2: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54" name="Google Shape;54;p2: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p21: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333" name="Google Shape;333;p21: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84657ddec4_1_415: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354" name="Google Shape;354;g84657ddec4_1_41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p22: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376" name="Google Shape;376;p22: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p23: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394" name="Google Shape;394;p23: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p24: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408" name="Google Shape;408;p24: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p25: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420" name="Google Shape;420;p2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p26: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438" name="Google Shape;438;p26: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p33: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445" name="Google Shape;445;p33: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p34:notes"/>
          <p:cNvSpPr txBox="1"/>
          <p:nvPr>
            <p:ph idx="1" type="body"/>
          </p:nvPr>
        </p:nvSpPr>
        <p:spPr>
          <a:xfrm>
            <a:off x="702628" y="4423331"/>
            <a:ext cx="5621020" cy="4190524"/>
          </a:xfrm>
          <a:prstGeom prst="rect">
            <a:avLst/>
          </a:prstGeom>
          <a:noFill/>
          <a:ln>
            <a:noFill/>
          </a:ln>
        </p:spPr>
        <p:txBody>
          <a:bodyPr anchorCtr="0" anchor="t" bIns="93325" lIns="93325" spcFirstLastPara="1" rIns="93325" wrap="square" tIns="93325">
            <a:noAutofit/>
          </a:bodyPr>
          <a:lstStyle/>
          <a:p>
            <a:pPr indent="0" lvl="0" marL="0" rtl="0" algn="l">
              <a:lnSpc>
                <a:spcPct val="100000"/>
              </a:lnSpc>
              <a:spcBef>
                <a:spcPts val="0"/>
              </a:spcBef>
              <a:spcAft>
                <a:spcPts val="0"/>
              </a:spcAft>
              <a:buSzPts val="1400"/>
              <a:buNone/>
            </a:pPr>
            <a:r>
              <a:t/>
            </a:r>
            <a:endParaRPr/>
          </a:p>
        </p:txBody>
      </p:sp>
      <p:sp>
        <p:nvSpPr>
          <p:cNvPr id="451" name="Google Shape;451;p34:notes"/>
          <p:cNvSpPr/>
          <p:nvPr>
            <p:ph idx="2" type="sldImg"/>
          </p:nvPr>
        </p:nvSpPr>
        <p:spPr>
          <a:xfrm>
            <a:off x="409575" y="698500"/>
            <a:ext cx="6208713"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p36: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470" name="Google Shape;470;p36: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 name="Google Shape;6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p37: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491" name="Google Shape;491;p3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p38: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512" name="Google Shape;512;p38: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848a266be6_0_64: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524" name="Google Shape;524;g848a266be6_0_64: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g84657ddec4_1_98: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84657ddec4_1_98: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531" name="Google Shape;531;g84657ddec4_1_98:notes"/>
          <p:cNvSpPr txBox="1"/>
          <p:nvPr>
            <p:ph idx="12" type="sldNum"/>
          </p:nvPr>
        </p:nvSpPr>
        <p:spPr>
          <a:xfrm>
            <a:off x="3979930" y="8845045"/>
            <a:ext cx="3044700" cy="465600"/>
          </a:xfrm>
          <a:prstGeom prst="rect">
            <a:avLst/>
          </a:prstGeom>
          <a:noFill/>
          <a:ln>
            <a:noFill/>
          </a:ln>
        </p:spPr>
        <p:txBody>
          <a:bodyPr anchorCtr="0" anchor="b" bIns="46675" lIns="93350" spcFirstLastPara="1" rIns="93350" wrap="square" tIns="46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Google Shape;555;g84657ddec4_1_180: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g84657ddec4_1_180: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557" name="Google Shape;557;g84657ddec4_1_180:notes"/>
          <p:cNvSpPr txBox="1"/>
          <p:nvPr>
            <p:ph idx="12" type="sldNum"/>
          </p:nvPr>
        </p:nvSpPr>
        <p:spPr>
          <a:xfrm>
            <a:off x="3979930" y="8845045"/>
            <a:ext cx="3044700" cy="465600"/>
          </a:xfrm>
          <a:prstGeom prst="rect">
            <a:avLst/>
          </a:prstGeom>
          <a:noFill/>
          <a:ln>
            <a:noFill/>
          </a:ln>
        </p:spPr>
        <p:txBody>
          <a:bodyPr anchorCtr="0" anchor="b" bIns="46675" lIns="93350" spcFirstLastPara="1" rIns="93350" wrap="square" tIns="46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0" name="Shape 580"/>
        <p:cNvGrpSpPr/>
        <p:nvPr/>
      </p:nvGrpSpPr>
      <p:grpSpPr>
        <a:xfrm>
          <a:off x="0" y="0"/>
          <a:ext cx="0" cy="0"/>
          <a:chOff x="0" y="0"/>
          <a:chExt cx="0" cy="0"/>
        </a:xfrm>
      </p:grpSpPr>
      <p:sp>
        <p:nvSpPr>
          <p:cNvPr id="581" name="Google Shape;581;p40: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582" name="Google Shape;582;p40: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Google Shape;587;p41:notes"/>
          <p:cNvSpPr/>
          <p:nvPr>
            <p:ph idx="2" type="sldImg"/>
          </p:nvPr>
        </p:nvSpPr>
        <p:spPr>
          <a:xfrm>
            <a:off x="407988" y="698500"/>
            <a:ext cx="6210300"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41:notes"/>
          <p:cNvSpPr txBox="1"/>
          <p:nvPr>
            <p:ph idx="1" type="body"/>
          </p:nvPr>
        </p:nvSpPr>
        <p:spPr>
          <a:xfrm>
            <a:off x="702628" y="4423331"/>
            <a:ext cx="5621020" cy="4190524"/>
          </a:xfrm>
          <a:prstGeom prst="rect">
            <a:avLst/>
          </a:prstGeom>
          <a:noFill/>
          <a:ln>
            <a:noFill/>
          </a:ln>
        </p:spPr>
        <p:txBody>
          <a:bodyPr anchorCtr="0" anchor="t" bIns="93325" lIns="93325" spcFirstLastPara="1" rIns="93325" wrap="square" tIns="933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Google Shape;601;g84657ddec4_1_402: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84657ddec4_1_402: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603" name="Google Shape;603;g84657ddec4_1_402:notes"/>
          <p:cNvSpPr txBox="1"/>
          <p:nvPr>
            <p:ph idx="12" type="sldNum"/>
          </p:nvPr>
        </p:nvSpPr>
        <p:spPr>
          <a:xfrm>
            <a:off x="3979930" y="8845045"/>
            <a:ext cx="3044700" cy="465600"/>
          </a:xfrm>
          <a:prstGeom prst="rect">
            <a:avLst/>
          </a:prstGeom>
          <a:noFill/>
          <a:ln>
            <a:noFill/>
          </a:ln>
        </p:spPr>
        <p:txBody>
          <a:bodyPr anchorCtr="0" anchor="b" bIns="46675" lIns="93350" spcFirstLastPara="1" rIns="93350" wrap="square" tIns="466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Google Shape;613;p43: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614" name="Google Shape;614;p43: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p7: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622" name="Google Shape;622;p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76f0117c80_0_1: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76f0117c80_0_1: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88" name="Google Shape;88;g76f0117c80_0_1:notes"/>
          <p:cNvSpPr txBox="1"/>
          <p:nvPr>
            <p:ph idx="12" type="sldNum"/>
          </p:nvPr>
        </p:nvSpPr>
        <p:spPr>
          <a:xfrm>
            <a:off x="3979930" y="8845045"/>
            <a:ext cx="3044700" cy="465600"/>
          </a:xfrm>
          <a:prstGeom prst="rect">
            <a:avLst/>
          </a:prstGeom>
          <a:noFill/>
          <a:ln>
            <a:noFill/>
          </a:ln>
        </p:spPr>
        <p:txBody>
          <a:bodyPr anchorCtr="0" anchor="b" bIns="46675" lIns="93350" spcFirstLastPara="1" rIns="93350" wrap="square" tIns="466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p27: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629" name="Google Shape;629;p2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5" name="Shape 635"/>
        <p:cNvGrpSpPr/>
        <p:nvPr/>
      </p:nvGrpSpPr>
      <p:grpSpPr>
        <a:xfrm>
          <a:off x="0" y="0"/>
          <a:ext cx="0" cy="0"/>
          <a:chOff x="0" y="0"/>
          <a:chExt cx="0" cy="0"/>
        </a:xfrm>
      </p:grpSpPr>
      <p:sp>
        <p:nvSpPr>
          <p:cNvPr id="636" name="Google Shape;636;p29: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637" name="Google Shape;637;p29: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2" name="Shape 642"/>
        <p:cNvGrpSpPr/>
        <p:nvPr/>
      </p:nvGrpSpPr>
      <p:grpSpPr>
        <a:xfrm>
          <a:off x="0" y="0"/>
          <a:ext cx="0" cy="0"/>
          <a:chOff x="0" y="0"/>
          <a:chExt cx="0" cy="0"/>
        </a:xfrm>
      </p:grpSpPr>
      <p:sp>
        <p:nvSpPr>
          <p:cNvPr id="643" name="Google Shape;643;p31: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644" name="Google Shape;644;p31: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g847d565662_2_0: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651" name="Google Shape;651;g847d565662_2_0: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p30: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658" name="Google Shape;658;p30: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4" name="Shape 664"/>
        <p:cNvGrpSpPr/>
        <p:nvPr/>
      </p:nvGrpSpPr>
      <p:grpSpPr>
        <a:xfrm>
          <a:off x="0" y="0"/>
          <a:ext cx="0" cy="0"/>
          <a:chOff x="0" y="0"/>
          <a:chExt cx="0" cy="0"/>
        </a:xfrm>
      </p:grpSpPr>
      <p:sp>
        <p:nvSpPr>
          <p:cNvPr id="665" name="Google Shape;665;p54: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666" name="Google Shape;666;p54: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2" name="Shape 672"/>
        <p:cNvGrpSpPr/>
        <p:nvPr/>
      </p:nvGrpSpPr>
      <p:grpSpPr>
        <a:xfrm>
          <a:off x="0" y="0"/>
          <a:ext cx="0" cy="0"/>
          <a:chOff x="0" y="0"/>
          <a:chExt cx="0" cy="0"/>
        </a:xfrm>
      </p:grpSpPr>
      <p:sp>
        <p:nvSpPr>
          <p:cNvPr id="673" name="Google Shape;673;p58: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674" name="Google Shape;674;p58: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Google Shape;681;p60: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682" name="Google Shape;682;p60: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Google Shape;697;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Google Shape;719;p62: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720" name="Google Shape;720;p62: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76f0117c80_0_15: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95" name="Google Shape;95;g76f0117c80_0_15: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9" name="Shape 739"/>
        <p:cNvGrpSpPr/>
        <p:nvPr/>
      </p:nvGrpSpPr>
      <p:grpSpPr>
        <a:xfrm>
          <a:off x="0" y="0"/>
          <a:ext cx="0" cy="0"/>
          <a:chOff x="0" y="0"/>
          <a:chExt cx="0" cy="0"/>
        </a:xfrm>
      </p:grpSpPr>
      <p:sp>
        <p:nvSpPr>
          <p:cNvPr id="740" name="Google Shape;740;p63: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741" name="Google Shape;741;p63: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1" name="Shape 751"/>
        <p:cNvGrpSpPr/>
        <p:nvPr/>
      </p:nvGrpSpPr>
      <p:grpSpPr>
        <a:xfrm>
          <a:off x="0" y="0"/>
          <a:ext cx="0" cy="0"/>
          <a:chOff x="0" y="0"/>
          <a:chExt cx="0" cy="0"/>
        </a:xfrm>
      </p:grpSpPr>
      <p:sp>
        <p:nvSpPr>
          <p:cNvPr id="752" name="Google Shape;752;p64: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753" name="Google Shape;753;p64: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9" name="Shape 759"/>
        <p:cNvGrpSpPr/>
        <p:nvPr/>
      </p:nvGrpSpPr>
      <p:grpSpPr>
        <a:xfrm>
          <a:off x="0" y="0"/>
          <a:ext cx="0" cy="0"/>
          <a:chOff x="0" y="0"/>
          <a:chExt cx="0" cy="0"/>
        </a:xfrm>
      </p:grpSpPr>
      <p:sp>
        <p:nvSpPr>
          <p:cNvPr id="760" name="Google Shape;760;p65: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761" name="Google Shape;761;p6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p66: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770" name="Google Shape;770;p66: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1" name="Shape 781"/>
        <p:cNvGrpSpPr/>
        <p:nvPr/>
      </p:nvGrpSpPr>
      <p:grpSpPr>
        <a:xfrm>
          <a:off x="0" y="0"/>
          <a:ext cx="0" cy="0"/>
          <a:chOff x="0" y="0"/>
          <a:chExt cx="0" cy="0"/>
        </a:xfrm>
      </p:grpSpPr>
      <p:sp>
        <p:nvSpPr>
          <p:cNvPr id="782" name="Google Shape;782;p67: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783" name="Google Shape;783;p6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6" name="Shape 796"/>
        <p:cNvGrpSpPr/>
        <p:nvPr/>
      </p:nvGrpSpPr>
      <p:grpSpPr>
        <a:xfrm>
          <a:off x="0" y="0"/>
          <a:ext cx="0" cy="0"/>
          <a:chOff x="0" y="0"/>
          <a:chExt cx="0" cy="0"/>
        </a:xfrm>
      </p:grpSpPr>
      <p:sp>
        <p:nvSpPr>
          <p:cNvPr id="797" name="Google Shape;797;p84: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798" name="Google Shape;798;p84: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9" name="Shape 819"/>
        <p:cNvGrpSpPr/>
        <p:nvPr/>
      </p:nvGrpSpPr>
      <p:grpSpPr>
        <a:xfrm>
          <a:off x="0" y="0"/>
          <a:ext cx="0" cy="0"/>
          <a:chOff x="0" y="0"/>
          <a:chExt cx="0" cy="0"/>
        </a:xfrm>
      </p:grpSpPr>
      <p:sp>
        <p:nvSpPr>
          <p:cNvPr id="820" name="Google Shape;820;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3" name="Shape 833"/>
        <p:cNvGrpSpPr/>
        <p:nvPr/>
      </p:nvGrpSpPr>
      <p:grpSpPr>
        <a:xfrm>
          <a:off x="0" y="0"/>
          <a:ext cx="0" cy="0"/>
          <a:chOff x="0" y="0"/>
          <a:chExt cx="0" cy="0"/>
        </a:xfrm>
      </p:grpSpPr>
      <p:sp>
        <p:nvSpPr>
          <p:cNvPr id="834" name="Google Shape;834;p85: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835" name="Google Shape;835;p8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5" name="Shape 845"/>
        <p:cNvGrpSpPr/>
        <p:nvPr/>
      </p:nvGrpSpPr>
      <p:grpSpPr>
        <a:xfrm>
          <a:off x="0" y="0"/>
          <a:ext cx="0" cy="0"/>
          <a:chOff x="0" y="0"/>
          <a:chExt cx="0" cy="0"/>
        </a:xfrm>
      </p:grpSpPr>
      <p:sp>
        <p:nvSpPr>
          <p:cNvPr id="846" name="Google Shape;846;p14: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847" name="Google Shape;847;p14: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2" name="Shape 852"/>
        <p:cNvGrpSpPr/>
        <p:nvPr/>
      </p:nvGrpSpPr>
      <p:grpSpPr>
        <a:xfrm>
          <a:off x="0" y="0"/>
          <a:ext cx="0" cy="0"/>
          <a:chOff x="0" y="0"/>
          <a:chExt cx="0" cy="0"/>
        </a:xfrm>
      </p:grpSpPr>
      <p:sp>
        <p:nvSpPr>
          <p:cNvPr id="853" name="Google Shape;853;p28: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854" name="Google Shape;854;p28: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4: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102" name="Google Shape;102;p4: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9" name="Shape 859"/>
        <p:cNvGrpSpPr/>
        <p:nvPr/>
      </p:nvGrpSpPr>
      <p:grpSpPr>
        <a:xfrm>
          <a:off x="0" y="0"/>
          <a:ext cx="0" cy="0"/>
          <a:chOff x="0" y="0"/>
          <a:chExt cx="0" cy="0"/>
        </a:xfrm>
      </p:grpSpPr>
      <p:sp>
        <p:nvSpPr>
          <p:cNvPr id="860" name="Google Shape;860;p32: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861" name="Google Shape;861;p32: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6" name="Shape 866"/>
        <p:cNvGrpSpPr/>
        <p:nvPr/>
      </p:nvGrpSpPr>
      <p:grpSpPr>
        <a:xfrm>
          <a:off x="0" y="0"/>
          <a:ext cx="0" cy="0"/>
          <a:chOff x="0" y="0"/>
          <a:chExt cx="0" cy="0"/>
        </a:xfrm>
      </p:grpSpPr>
      <p:sp>
        <p:nvSpPr>
          <p:cNvPr id="867" name="Google Shape;867;g84b1a19ee6_0_0:notes"/>
          <p:cNvSpPr/>
          <p:nvPr>
            <p:ph idx="2" type="sldImg"/>
          </p:nvPr>
        </p:nvSpPr>
        <p:spPr>
          <a:xfrm>
            <a:off x="390656" y="698421"/>
            <a:ext cx="6245700" cy="3492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84b1a19ee6_0_0:notes"/>
          <p:cNvSpPr txBox="1"/>
          <p:nvPr>
            <p:ph idx="1" type="body"/>
          </p:nvPr>
        </p:nvSpPr>
        <p:spPr>
          <a:xfrm>
            <a:off x="702628" y="4423331"/>
            <a:ext cx="5621100" cy="4190400"/>
          </a:xfrm>
          <a:prstGeom prst="rect">
            <a:avLst/>
          </a:prstGeom>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4" name="Shape 874"/>
        <p:cNvGrpSpPr/>
        <p:nvPr/>
      </p:nvGrpSpPr>
      <p:grpSpPr>
        <a:xfrm>
          <a:off x="0" y="0"/>
          <a:ext cx="0" cy="0"/>
          <a:chOff x="0" y="0"/>
          <a:chExt cx="0" cy="0"/>
        </a:xfrm>
      </p:grpSpPr>
      <p:sp>
        <p:nvSpPr>
          <p:cNvPr id="875" name="Google Shape;875;g84b1a19ee6_0_7:notes"/>
          <p:cNvSpPr/>
          <p:nvPr>
            <p:ph idx="2" type="sldImg"/>
          </p:nvPr>
        </p:nvSpPr>
        <p:spPr>
          <a:xfrm>
            <a:off x="390656" y="698421"/>
            <a:ext cx="6245700" cy="3492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84b1a19ee6_0_7:notes"/>
          <p:cNvSpPr txBox="1"/>
          <p:nvPr>
            <p:ph idx="1" type="body"/>
          </p:nvPr>
        </p:nvSpPr>
        <p:spPr>
          <a:xfrm>
            <a:off x="702628" y="4423331"/>
            <a:ext cx="5621100" cy="4190400"/>
          </a:xfrm>
          <a:prstGeom prst="rect">
            <a:avLst/>
          </a:prstGeom>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4" name="Shape 884"/>
        <p:cNvGrpSpPr/>
        <p:nvPr/>
      </p:nvGrpSpPr>
      <p:grpSpPr>
        <a:xfrm>
          <a:off x="0" y="0"/>
          <a:ext cx="0" cy="0"/>
          <a:chOff x="0" y="0"/>
          <a:chExt cx="0" cy="0"/>
        </a:xfrm>
      </p:grpSpPr>
      <p:sp>
        <p:nvSpPr>
          <p:cNvPr id="885" name="Google Shape;885;g84b1a19ee6_0_16:notes"/>
          <p:cNvSpPr txBox="1"/>
          <p:nvPr>
            <p:ph idx="1" type="body"/>
          </p:nvPr>
        </p:nvSpPr>
        <p:spPr>
          <a:xfrm>
            <a:off x="702628" y="4481532"/>
            <a:ext cx="5621100" cy="3666900"/>
          </a:xfrm>
          <a:prstGeom prst="rect">
            <a:avLst/>
          </a:prstGeom>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886" name="Google Shape;886;g84b1a19ee6_0_16:notes"/>
          <p:cNvSpPr/>
          <p:nvPr>
            <p:ph idx="2" type="sldImg"/>
          </p:nvPr>
        </p:nvSpPr>
        <p:spPr>
          <a:xfrm>
            <a:off x="702628" y="1164034"/>
            <a:ext cx="5621100" cy="3142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9" name="Shape 899"/>
        <p:cNvGrpSpPr/>
        <p:nvPr/>
      </p:nvGrpSpPr>
      <p:grpSpPr>
        <a:xfrm>
          <a:off x="0" y="0"/>
          <a:ext cx="0" cy="0"/>
          <a:chOff x="0" y="0"/>
          <a:chExt cx="0" cy="0"/>
        </a:xfrm>
      </p:grpSpPr>
      <p:sp>
        <p:nvSpPr>
          <p:cNvPr id="900" name="Google Shape;900;p35: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901" name="Google Shape;901;p3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8" name="Shape 908"/>
        <p:cNvGrpSpPr/>
        <p:nvPr/>
      </p:nvGrpSpPr>
      <p:grpSpPr>
        <a:xfrm>
          <a:off x="0" y="0"/>
          <a:ext cx="0" cy="0"/>
          <a:chOff x="0" y="0"/>
          <a:chExt cx="0" cy="0"/>
        </a:xfrm>
      </p:grpSpPr>
      <p:sp>
        <p:nvSpPr>
          <p:cNvPr id="909" name="Google Shape;909;p39: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910" name="Google Shape;910;p39: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5" name="Shape 915"/>
        <p:cNvGrpSpPr/>
        <p:nvPr/>
      </p:nvGrpSpPr>
      <p:grpSpPr>
        <a:xfrm>
          <a:off x="0" y="0"/>
          <a:ext cx="0" cy="0"/>
          <a:chOff x="0" y="0"/>
          <a:chExt cx="0" cy="0"/>
        </a:xfrm>
      </p:grpSpPr>
      <p:sp>
        <p:nvSpPr>
          <p:cNvPr id="916" name="Google Shape;916;p42: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917" name="Google Shape;917;p42: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4" name="Shape 924"/>
        <p:cNvGrpSpPr/>
        <p:nvPr/>
      </p:nvGrpSpPr>
      <p:grpSpPr>
        <a:xfrm>
          <a:off x="0" y="0"/>
          <a:ext cx="0" cy="0"/>
          <a:chOff x="0" y="0"/>
          <a:chExt cx="0" cy="0"/>
        </a:xfrm>
      </p:grpSpPr>
      <p:sp>
        <p:nvSpPr>
          <p:cNvPr id="925" name="Google Shape;925;p46: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926" name="Google Shape;926;p46: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3" name="Shape 933"/>
        <p:cNvGrpSpPr/>
        <p:nvPr/>
      </p:nvGrpSpPr>
      <p:grpSpPr>
        <a:xfrm>
          <a:off x="0" y="0"/>
          <a:ext cx="0" cy="0"/>
          <a:chOff x="0" y="0"/>
          <a:chExt cx="0" cy="0"/>
        </a:xfrm>
      </p:grpSpPr>
      <p:sp>
        <p:nvSpPr>
          <p:cNvPr id="934" name="Google Shape;934;p57: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935" name="Google Shape;935;p5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0" name="Shape 940"/>
        <p:cNvGrpSpPr/>
        <p:nvPr/>
      </p:nvGrpSpPr>
      <p:grpSpPr>
        <a:xfrm>
          <a:off x="0" y="0"/>
          <a:ext cx="0" cy="0"/>
          <a:chOff x="0" y="0"/>
          <a:chExt cx="0" cy="0"/>
        </a:xfrm>
      </p:grpSpPr>
      <p:sp>
        <p:nvSpPr>
          <p:cNvPr id="941" name="Google Shape;941;p51:notes"/>
          <p:cNvSpPr txBox="1"/>
          <p:nvPr>
            <p:ph idx="1" type="body"/>
          </p:nvPr>
        </p:nvSpPr>
        <p:spPr>
          <a:xfrm>
            <a:off x="702628" y="4423331"/>
            <a:ext cx="5621020" cy="4190524"/>
          </a:xfrm>
          <a:prstGeom prst="rect">
            <a:avLst/>
          </a:prstGeom>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942" name="Google Shape;942;p51: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5: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110" name="Google Shape;110;p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6" name="Shape 946"/>
        <p:cNvGrpSpPr/>
        <p:nvPr/>
      </p:nvGrpSpPr>
      <p:grpSpPr>
        <a:xfrm>
          <a:off x="0" y="0"/>
          <a:ext cx="0" cy="0"/>
          <a:chOff x="0" y="0"/>
          <a:chExt cx="0" cy="0"/>
        </a:xfrm>
      </p:grpSpPr>
      <p:sp>
        <p:nvSpPr>
          <p:cNvPr id="947" name="Google Shape;947;p44: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948" name="Google Shape;948;p44: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3" name="Shape 953"/>
        <p:cNvGrpSpPr/>
        <p:nvPr/>
      </p:nvGrpSpPr>
      <p:grpSpPr>
        <a:xfrm>
          <a:off x="0" y="0"/>
          <a:ext cx="0" cy="0"/>
          <a:chOff x="0" y="0"/>
          <a:chExt cx="0" cy="0"/>
        </a:xfrm>
      </p:grpSpPr>
      <p:sp>
        <p:nvSpPr>
          <p:cNvPr id="954" name="Google Shape;954;p86: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5" name="Google Shape;955;p86: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956" name="Google Shape;956;p86:notes"/>
          <p:cNvSpPr txBox="1"/>
          <p:nvPr>
            <p:ph idx="12" type="sldNum"/>
          </p:nvPr>
        </p:nvSpPr>
        <p:spPr>
          <a:xfrm>
            <a:off x="3979930" y="8845045"/>
            <a:ext cx="3044700" cy="465600"/>
          </a:xfrm>
          <a:prstGeom prst="rect">
            <a:avLst/>
          </a:prstGeom>
          <a:noFill/>
          <a:ln>
            <a:noFill/>
          </a:ln>
        </p:spPr>
        <p:txBody>
          <a:bodyPr anchorCtr="0" anchor="b" bIns="46675" lIns="93350" spcFirstLastPara="1" rIns="93350" wrap="square" tIns="46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1" name="Shape 961"/>
        <p:cNvGrpSpPr/>
        <p:nvPr/>
      </p:nvGrpSpPr>
      <p:grpSpPr>
        <a:xfrm>
          <a:off x="0" y="0"/>
          <a:ext cx="0" cy="0"/>
          <a:chOff x="0" y="0"/>
          <a:chExt cx="0" cy="0"/>
        </a:xfrm>
      </p:grpSpPr>
      <p:sp>
        <p:nvSpPr>
          <p:cNvPr id="962" name="Google Shape;962;p45: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963" name="Google Shape;963;p45: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8" name="Shape 968"/>
        <p:cNvGrpSpPr/>
        <p:nvPr/>
      </p:nvGrpSpPr>
      <p:grpSpPr>
        <a:xfrm>
          <a:off x="0" y="0"/>
          <a:ext cx="0" cy="0"/>
          <a:chOff x="0" y="0"/>
          <a:chExt cx="0" cy="0"/>
        </a:xfrm>
      </p:grpSpPr>
      <p:sp>
        <p:nvSpPr>
          <p:cNvPr id="969" name="Google Shape;969;p47: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970" name="Google Shape;970;p47: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1" name="Shape 1001"/>
        <p:cNvGrpSpPr/>
        <p:nvPr/>
      </p:nvGrpSpPr>
      <p:grpSpPr>
        <a:xfrm>
          <a:off x="0" y="0"/>
          <a:ext cx="0" cy="0"/>
          <a:chOff x="0" y="0"/>
          <a:chExt cx="0" cy="0"/>
        </a:xfrm>
      </p:grpSpPr>
      <p:sp>
        <p:nvSpPr>
          <p:cNvPr id="1002" name="Google Shape;1002;g848a266be6_0_98: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848a266be6_0_98:notes"/>
          <p:cNvSpPr txBox="1"/>
          <p:nvPr>
            <p:ph idx="1" type="body"/>
          </p:nvPr>
        </p:nvSpPr>
        <p:spPr>
          <a:xfrm>
            <a:off x="702628" y="4423331"/>
            <a:ext cx="5621100" cy="4190400"/>
          </a:xfrm>
          <a:prstGeom prst="rect">
            <a:avLst/>
          </a:prstGeom>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1004" name="Google Shape;1004;g848a266be6_0_98:notes"/>
          <p:cNvSpPr txBox="1"/>
          <p:nvPr>
            <p:ph idx="12" type="sldNum"/>
          </p:nvPr>
        </p:nvSpPr>
        <p:spPr>
          <a:xfrm>
            <a:off x="3979930" y="8845045"/>
            <a:ext cx="3044700" cy="465600"/>
          </a:xfrm>
          <a:prstGeom prst="rect">
            <a:avLst/>
          </a:prstGeom>
        </p:spPr>
        <p:txBody>
          <a:bodyPr anchorCtr="0" anchor="b" bIns="46675" lIns="93350" spcFirstLastPara="1" rIns="93350" wrap="square" tIns="466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9" name="Shape 1009"/>
        <p:cNvGrpSpPr/>
        <p:nvPr/>
      </p:nvGrpSpPr>
      <p:grpSpPr>
        <a:xfrm>
          <a:off x="0" y="0"/>
          <a:ext cx="0" cy="0"/>
          <a:chOff x="0" y="0"/>
          <a:chExt cx="0" cy="0"/>
        </a:xfrm>
      </p:grpSpPr>
      <p:sp>
        <p:nvSpPr>
          <p:cNvPr id="1010" name="Google Shape;1010;p49: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1011" name="Google Shape;1011;p49: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6" name="Shape 1016"/>
        <p:cNvGrpSpPr/>
        <p:nvPr/>
      </p:nvGrpSpPr>
      <p:grpSpPr>
        <a:xfrm>
          <a:off x="0" y="0"/>
          <a:ext cx="0" cy="0"/>
          <a:chOff x="0" y="0"/>
          <a:chExt cx="0" cy="0"/>
        </a:xfrm>
      </p:grpSpPr>
      <p:sp>
        <p:nvSpPr>
          <p:cNvPr id="1017" name="Google Shape;1017;g84657ddec4_1_5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18" name="Google Shape;1018;g84657ddec4_1_5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4" name="Shape 1024"/>
        <p:cNvGrpSpPr/>
        <p:nvPr/>
      </p:nvGrpSpPr>
      <p:grpSpPr>
        <a:xfrm>
          <a:off x="0" y="0"/>
          <a:ext cx="0" cy="0"/>
          <a:chOff x="0" y="0"/>
          <a:chExt cx="0" cy="0"/>
        </a:xfrm>
      </p:grpSpPr>
      <p:sp>
        <p:nvSpPr>
          <p:cNvPr id="1025" name="Google Shape;1025;g848a266be6_0_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26" name="Google Shape;1026;g848a266be6_0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2" name="Shape 1032"/>
        <p:cNvGrpSpPr/>
        <p:nvPr/>
      </p:nvGrpSpPr>
      <p:grpSpPr>
        <a:xfrm>
          <a:off x="0" y="0"/>
          <a:ext cx="0" cy="0"/>
          <a:chOff x="0" y="0"/>
          <a:chExt cx="0" cy="0"/>
        </a:xfrm>
      </p:grpSpPr>
      <p:sp>
        <p:nvSpPr>
          <p:cNvPr id="1033" name="Google Shape;1033;g84a5f67d05_0_134: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84a5f67d05_0_134:notes"/>
          <p:cNvSpPr txBox="1"/>
          <p:nvPr>
            <p:ph idx="1" type="body"/>
          </p:nvPr>
        </p:nvSpPr>
        <p:spPr>
          <a:xfrm>
            <a:off x="702628" y="4423331"/>
            <a:ext cx="5621100" cy="4190400"/>
          </a:xfrm>
          <a:prstGeom prst="rect">
            <a:avLst/>
          </a:prstGeom>
        </p:spPr>
        <p:txBody>
          <a:bodyPr anchorCtr="0" anchor="t" bIns="46675" lIns="93350" spcFirstLastPara="1" rIns="93350" wrap="square" tIns="46675">
            <a:noAutofit/>
          </a:bodyPr>
          <a:lstStyle/>
          <a:p>
            <a:pPr indent="0" lvl="0" marL="0" rtl="0" algn="l">
              <a:spcBef>
                <a:spcPts val="0"/>
              </a:spcBef>
              <a:spcAft>
                <a:spcPts val="0"/>
              </a:spcAft>
              <a:buNone/>
            </a:pPr>
            <a:r>
              <a:t/>
            </a:r>
            <a:endParaRPr/>
          </a:p>
        </p:txBody>
      </p:sp>
      <p:sp>
        <p:nvSpPr>
          <p:cNvPr id="1035" name="Google Shape;1035;g84a5f67d05_0_134:notes"/>
          <p:cNvSpPr txBox="1"/>
          <p:nvPr>
            <p:ph idx="12" type="sldNum"/>
          </p:nvPr>
        </p:nvSpPr>
        <p:spPr>
          <a:xfrm>
            <a:off x="3979930" y="8845045"/>
            <a:ext cx="3044700" cy="465600"/>
          </a:xfrm>
          <a:prstGeom prst="rect">
            <a:avLst/>
          </a:prstGeom>
        </p:spPr>
        <p:txBody>
          <a:bodyPr anchorCtr="0" anchor="b" bIns="46675" lIns="93350" spcFirstLastPara="1" rIns="93350" wrap="square" tIns="466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9" name="Shape 1039"/>
        <p:cNvGrpSpPr/>
        <p:nvPr/>
      </p:nvGrpSpPr>
      <p:grpSpPr>
        <a:xfrm>
          <a:off x="0" y="0"/>
          <a:ext cx="0" cy="0"/>
          <a:chOff x="0" y="0"/>
          <a:chExt cx="0" cy="0"/>
        </a:xfrm>
      </p:grpSpPr>
      <p:sp>
        <p:nvSpPr>
          <p:cNvPr id="1040" name="Google Shape;1040;g84a5f67d05_0_15: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1041" name="Google Shape;1041;g84a5f67d05_0_15: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702628" y="4423331"/>
            <a:ext cx="5621020" cy="4190524"/>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135" name="Google Shape;135;p6:notes"/>
          <p:cNvSpPr/>
          <p:nvPr>
            <p:ph idx="2" type="sldImg"/>
          </p:nvPr>
        </p:nvSpPr>
        <p:spPr>
          <a:xfrm>
            <a:off x="409575" y="698500"/>
            <a:ext cx="62071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5" name="Shape 1055"/>
        <p:cNvGrpSpPr/>
        <p:nvPr/>
      </p:nvGrpSpPr>
      <p:grpSpPr>
        <a:xfrm>
          <a:off x="0" y="0"/>
          <a:ext cx="0" cy="0"/>
          <a:chOff x="0" y="0"/>
          <a:chExt cx="0" cy="0"/>
        </a:xfrm>
      </p:grpSpPr>
      <p:sp>
        <p:nvSpPr>
          <p:cNvPr id="1056" name="Google Shape;1056;g84a5f67d05_0_32: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7" name="Google Shape;1057;g84a5f67d05_0_32:notes"/>
          <p:cNvSpPr txBox="1"/>
          <p:nvPr>
            <p:ph idx="1" type="body"/>
          </p:nvPr>
        </p:nvSpPr>
        <p:spPr>
          <a:xfrm>
            <a:off x="702628" y="4423331"/>
            <a:ext cx="5621100" cy="4190400"/>
          </a:xfrm>
          <a:prstGeom prst="rect">
            <a:avLst/>
          </a:prstGeom>
          <a:noFill/>
          <a:ln>
            <a:noFill/>
          </a:ln>
        </p:spPr>
        <p:txBody>
          <a:bodyPr anchorCtr="0" anchor="t" bIns="93325" lIns="93325" spcFirstLastPara="1" rIns="93325" wrap="square" tIns="93325">
            <a:noAutofit/>
          </a:bodyPr>
          <a:lstStyle/>
          <a:p>
            <a:pPr indent="0" lvl="0" marL="0" rtl="0" algn="l">
              <a:lnSpc>
                <a:spcPct val="100000"/>
              </a:lnSpc>
              <a:spcBef>
                <a:spcPts val="0"/>
              </a:spcBef>
              <a:spcAft>
                <a:spcPts val="0"/>
              </a:spcAft>
              <a:buSzPts val="1400"/>
              <a:buNone/>
            </a:pPr>
            <a:r>
              <a:t/>
            </a:r>
            <a:endParaRPr>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6" name="Shape 1076"/>
        <p:cNvGrpSpPr/>
        <p:nvPr/>
      </p:nvGrpSpPr>
      <p:grpSpPr>
        <a:xfrm>
          <a:off x="0" y="0"/>
          <a:ext cx="0" cy="0"/>
          <a:chOff x="0" y="0"/>
          <a:chExt cx="0" cy="0"/>
        </a:xfrm>
      </p:grpSpPr>
      <p:sp>
        <p:nvSpPr>
          <p:cNvPr id="1077" name="Google Shape;1077;g84a5f67d05_0_52: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1078" name="Google Shape;1078;g84a5f67d05_0_52: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6" name="Shape 1096"/>
        <p:cNvGrpSpPr/>
        <p:nvPr/>
      </p:nvGrpSpPr>
      <p:grpSpPr>
        <a:xfrm>
          <a:off x="0" y="0"/>
          <a:ext cx="0" cy="0"/>
          <a:chOff x="0" y="0"/>
          <a:chExt cx="0" cy="0"/>
        </a:xfrm>
      </p:grpSpPr>
      <p:sp>
        <p:nvSpPr>
          <p:cNvPr id="1097" name="Google Shape;1097;g84a5f67d05_0_75: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8" name="Google Shape;1098;g84a5f67d05_0_75: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1099" name="Google Shape;1099;g84a5f67d05_0_75:notes"/>
          <p:cNvSpPr txBox="1"/>
          <p:nvPr>
            <p:ph idx="12" type="sldNum"/>
          </p:nvPr>
        </p:nvSpPr>
        <p:spPr>
          <a:xfrm>
            <a:off x="3979930" y="8845045"/>
            <a:ext cx="3044700" cy="465600"/>
          </a:xfrm>
          <a:prstGeom prst="rect">
            <a:avLst/>
          </a:prstGeom>
          <a:noFill/>
          <a:ln>
            <a:noFill/>
          </a:ln>
        </p:spPr>
        <p:txBody>
          <a:bodyPr anchorCtr="0" anchor="b" bIns="46675" lIns="93350" spcFirstLastPara="1" rIns="93350" wrap="square" tIns="46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3" name="Shape 1113"/>
        <p:cNvGrpSpPr/>
        <p:nvPr/>
      </p:nvGrpSpPr>
      <p:grpSpPr>
        <a:xfrm>
          <a:off x="0" y="0"/>
          <a:ext cx="0" cy="0"/>
          <a:chOff x="0" y="0"/>
          <a:chExt cx="0" cy="0"/>
        </a:xfrm>
      </p:grpSpPr>
      <p:sp>
        <p:nvSpPr>
          <p:cNvPr id="1114" name="Google Shape;1114;g84a5f67d05_0_118: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1115" name="Google Shape;1115;g84a5f67d05_0_118: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9" name="Shape 1129"/>
        <p:cNvGrpSpPr/>
        <p:nvPr/>
      </p:nvGrpSpPr>
      <p:grpSpPr>
        <a:xfrm>
          <a:off x="0" y="0"/>
          <a:ext cx="0" cy="0"/>
          <a:chOff x="0" y="0"/>
          <a:chExt cx="0" cy="0"/>
        </a:xfrm>
      </p:grpSpPr>
      <p:sp>
        <p:nvSpPr>
          <p:cNvPr id="1130" name="Google Shape;1130;g84a5f67d05_0_96: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1131" name="Google Shape;1131;g84a5f67d05_0_96: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2" name="Shape 1152"/>
        <p:cNvGrpSpPr/>
        <p:nvPr/>
      </p:nvGrpSpPr>
      <p:grpSpPr>
        <a:xfrm>
          <a:off x="0" y="0"/>
          <a:ext cx="0" cy="0"/>
          <a:chOff x="0" y="0"/>
          <a:chExt cx="0" cy="0"/>
        </a:xfrm>
      </p:grpSpPr>
      <p:sp>
        <p:nvSpPr>
          <p:cNvPr id="1153" name="Google Shape;1153;g84a5f67d05_1_0: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1154" name="Google Shape;1154;g84a5f67d05_1_0: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84a5f67d05_0_0:notes"/>
          <p:cNvSpPr txBox="1"/>
          <p:nvPr>
            <p:ph idx="1" type="body"/>
          </p:nvPr>
        </p:nvSpPr>
        <p:spPr>
          <a:xfrm>
            <a:off x="702628" y="4423331"/>
            <a:ext cx="5621100" cy="4190400"/>
          </a:xfrm>
          <a:prstGeom prst="rect">
            <a:avLst/>
          </a:prstGeom>
          <a:noFill/>
          <a:ln>
            <a:noFill/>
          </a:ln>
        </p:spPr>
        <p:txBody>
          <a:bodyPr anchorCtr="0" anchor="t" bIns="46675" lIns="93350" spcFirstLastPara="1" rIns="93350" wrap="square" tIns="46675">
            <a:noAutofit/>
          </a:bodyPr>
          <a:lstStyle/>
          <a:p>
            <a:pPr indent="0" lvl="0" marL="0" rtl="0" algn="l">
              <a:lnSpc>
                <a:spcPct val="100000"/>
              </a:lnSpc>
              <a:spcBef>
                <a:spcPts val="0"/>
              </a:spcBef>
              <a:spcAft>
                <a:spcPts val="0"/>
              </a:spcAft>
              <a:buSzPts val="1400"/>
              <a:buNone/>
            </a:pPr>
            <a:r>
              <a:t/>
            </a:r>
            <a:endParaRPr/>
          </a:p>
        </p:txBody>
      </p:sp>
      <p:sp>
        <p:nvSpPr>
          <p:cNvPr id="142" name="Google Shape;142;g84a5f67d05_0_0:notes"/>
          <p:cNvSpPr/>
          <p:nvPr>
            <p:ph idx="2" type="sldImg"/>
          </p:nvPr>
        </p:nvSpPr>
        <p:spPr>
          <a:xfrm>
            <a:off x="409575" y="698500"/>
            <a:ext cx="6207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7" name="Shape 17"/>
        <p:cNvGrpSpPr/>
        <p:nvPr/>
      </p:nvGrpSpPr>
      <p:grpSpPr>
        <a:xfrm>
          <a:off x="0" y="0"/>
          <a:ext cx="0" cy="0"/>
          <a:chOff x="0" y="0"/>
          <a:chExt cx="0" cy="0"/>
        </a:xfrm>
      </p:grpSpPr>
      <p:sp>
        <p:nvSpPr>
          <p:cNvPr id="18" name="Google Shape;18;p72"/>
          <p:cNvSpPr txBox="1"/>
          <p:nvPr>
            <p:ph type="ctrTitle"/>
          </p:nvPr>
        </p:nvSpPr>
        <p:spPr>
          <a:xfrm>
            <a:off x="685800" y="841772"/>
            <a:ext cx="77724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72"/>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72"/>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2"/>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72"/>
          <p:cNvSpPr txBox="1"/>
          <p:nvPr>
            <p:ph idx="12" type="sldNum"/>
          </p:nvPr>
        </p:nvSpPr>
        <p:spPr>
          <a:xfrm>
            <a:off x="7086600" y="4863882"/>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3" name="Shape 23"/>
        <p:cNvGrpSpPr/>
        <p:nvPr/>
      </p:nvGrpSpPr>
      <p:grpSpPr>
        <a:xfrm>
          <a:off x="0" y="0"/>
          <a:ext cx="0" cy="0"/>
          <a:chOff x="0" y="0"/>
          <a:chExt cx="0" cy="0"/>
        </a:xfrm>
      </p:grpSpPr>
      <p:sp>
        <p:nvSpPr>
          <p:cNvPr id="24" name="Google Shape;24;p73"/>
          <p:cNvSpPr txBox="1"/>
          <p:nvPr>
            <p:ph type="title"/>
          </p:nvPr>
        </p:nvSpPr>
        <p:spPr>
          <a:xfrm>
            <a:off x="628650" y="273847"/>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73"/>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73"/>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3"/>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3"/>
          <p:cNvSpPr txBox="1"/>
          <p:nvPr>
            <p:ph idx="12" type="sldNum"/>
          </p:nvPr>
        </p:nvSpPr>
        <p:spPr>
          <a:xfrm>
            <a:off x="7086600" y="4850911"/>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9" name="Shape 29"/>
        <p:cNvGrpSpPr/>
        <p:nvPr/>
      </p:nvGrpSpPr>
      <p:grpSpPr>
        <a:xfrm>
          <a:off x="0" y="0"/>
          <a:ext cx="0" cy="0"/>
          <a:chOff x="0" y="0"/>
          <a:chExt cx="0" cy="0"/>
        </a:xfrm>
      </p:grpSpPr>
      <p:sp>
        <p:nvSpPr>
          <p:cNvPr id="30" name="Google Shape;30;p74"/>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74"/>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4"/>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3" name="Shape 33"/>
        <p:cNvGrpSpPr/>
        <p:nvPr/>
      </p:nvGrpSpPr>
      <p:grpSpPr>
        <a:xfrm>
          <a:off x="0" y="0"/>
          <a:ext cx="0" cy="0"/>
          <a:chOff x="0" y="0"/>
          <a:chExt cx="0" cy="0"/>
        </a:xfrm>
      </p:grpSpPr>
      <p:sp>
        <p:nvSpPr>
          <p:cNvPr id="34" name="Google Shape;34;p75"/>
          <p:cNvSpPr txBox="1"/>
          <p:nvPr>
            <p:ph type="title"/>
          </p:nvPr>
        </p:nvSpPr>
        <p:spPr>
          <a:xfrm>
            <a:off x="628650" y="273847"/>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5"/>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75"/>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75"/>
          <p:cNvSpPr txBox="1"/>
          <p:nvPr>
            <p:ph idx="12" type="sldNum"/>
          </p:nvPr>
        </p:nvSpPr>
        <p:spPr>
          <a:xfrm>
            <a:off x="7086600" y="486965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spTree>
      <p:nvGrpSpPr>
        <p:cNvPr id="38" name="Shape 38"/>
        <p:cNvGrpSpPr/>
        <p:nvPr/>
      </p:nvGrpSpPr>
      <p:grpSpPr>
        <a:xfrm>
          <a:off x="0" y="0"/>
          <a:ext cx="0" cy="0"/>
          <a:chOff x="0" y="0"/>
          <a:chExt cx="0" cy="0"/>
        </a:xfrm>
      </p:grpSpPr>
      <p:sp>
        <p:nvSpPr>
          <p:cNvPr id="39" name="Google Shape;39;p76"/>
          <p:cNvSpPr txBox="1"/>
          <p:nvPr>
            <p:ph type="title"/>
          </p:nvPr>
        </p:nvSpPr>
        <p:spPr>
          <a:xfrm>
            <a:off x="710550" y="205969"/>
            <a:ext cx="7976100" cy="8574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6"/>
          <p:cNvSpPr txBox="1"/>
          <p:nvPr>
            <p:ph idx="1" type="body"/>
          </p:nvPr>
        </p:nvSpPr>
        <p:spPr>
          <a:xfrm>
            <a:off x="710550" y="971550"/>
            <a:ext cx="8065200" cy="37149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360"/>
              </a:spcBef>
              <a:spcAft>
                <a:spcPts val="0"/>
              </a:spcAft>
              <a:buClr>
                <a:schemeClr val="dk1"/>
              </a:buClr>
              <a:buSzPts val="1800"/>
              <a:buChar char="•"/>
              <a:defRPr/>
            </a:lvl1pPr>
            <a:lvl2pPr indent="-342900" lvl="1" marL="914400" algn="l">
              <a:lnSpc>
                <a:spcPct val="90000"/>
              </a:lnSpc>
              <a:spcBef>
                <a:spcPts val="360"/>
              </a:spcBef>
              <a:spcAft>
                <a:spcPts val="0"/>
              </a:spcAft>
              <a:buClr>
                <a:schemeClr val="dk1"/>
              </a:buClr>
              <a:buSzPts val="1800"/>
              <a:buChar char="•"/>
              <a:defRPr/>
            </a:lvl2pPr>
            <a:lvl3pPr indent="-342900" lvl="2" marL="1371600" algn="l">
              <a:lnSpc>
                <a:spcPct val="90000"/>
              </a:lnSpc>
              <a:spcBef>
                <a:spcPts val="360"/>
              </a:spcBef>
              <a:spcAft>
                <a:spcPts val="0"/>
              </a:spcAft>
              <a:buClr>
                <a:schemeClr val="dk1"/>
              </a:buClr>
              <a:buSzPts val="1800"/>
              <a:buChar char="•"/>
              <a:defRPr/>
            </a:lvl3pPr>
            <a:lvl4pPr indent="-342900" lvl="3" marL="1828800" algn="l">
              <a:lnSpc>
                <a:spcPct val="90000"/>
              </a:lnSpc>
              <a:spcBef>
                <a:spcPts val="360"/>
              </a:spcBef>
              <a:spcAft>
                <a:spcPts val="0"/>
              </a:spcAft>
              <a:buClr>
                <a:schemeClr val="dk1"/>
              </a:buClr>
              <a:buSzPts val="1800"/>
              <a:buChar char="•"/>
              <a:defRPr/>
            </a:lvl4pPr>
            <a:lvl5pPr indent="-342900" lvl="4" marL="2286000" algn="l">
              <a:lnSpc>
                <a:spcPct val="90000"/>
              </a:lnSpc>
              <a:spcBef>
                <a:spcPts val="360"/>
              </a:spcBef>
              <a:spcAft>
                <a:spcPts val="0"/>
              </a:spcAft>
              <a:buClr>
                <a:schemeClr val="dk1"/>
              </a:buClr>
              <a:buSzPts val="1800"/>
              <a:buChar char="•"/>
              <a:defRPr/>
            </a:lvl5pPr>
            <a:lvl6pPr indent="-342900" lvl="5" marL="2743200" algn="l">
              <a:lnSpc>
                <a:spcPct val="90000"/>
              </a:lnSpc>
              <a:spcBef>
                <a:spcPts val="360"/>
              </a:spcBef>
              <a:spcAft>
                <a:spcPts val="0"/>
              </a:spcAft>
              <a:buClr>
                <a:schemeClr val="dk1"/>
              </a:buClr>
              <a:buSzPts val="1800"/>
              <a:buChar char="•"/>
              <a:defRPr/>
            </a:lvl6pPr>
            <a:lvl7pPr indent="-342900" lvl="6" marL="3200400" algn="l">
              <a:lnSpc>
                <a:spcPct val="90000"/>
              </a:lnSpc>
              <a:spcBef>
                <a:spcPts val="360"/>
              </a:spcBef>
              <a:spcAft>
                <a:spcPts val="0"/>
              </a:spcAft>
              <a:buClr>
                <a:schemeClr val="dk1"/>
              </a:buClr>
              <a:buSzPts val="1800"/>
              <a:buChar char="•"/>
              <a:defRPr/>
            </a:lvl7pPr>
            <a:lvl8pPr indent="-342900" lvl="7" marL="3657600" algn="l">
              <a:lnSpc>
                <a:spcPct val="90000"/>
              </a:lnSpc>
              <a:spcBef>
                <a:spcPts val="360"/>
              </a:spcBef>
              <a:spcAft>
                <a:spcPts val="0"/>
              </a:spcAft>
              <a:buClr>
                <a:schemeClr val="dk1"/>
              </a:buClr>
              <a:buSzPts val="1800"/>
              <a:buChar char="•"/>
              <a:defRPr/>
            </a:lvl8pPr>
            <a:lvl9pPr indent="-342900" lvl="8" marL="4114800" algn="l">
              <a:lnSpc>
                <a:spcPct val="9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1" name="Shape 41"/>
        <p:cNvGrpSpPr/>
        <p:nvPr/>
      </p:nvGrpSpPr>
      <p:grpSpPr>
        <a:xfrm>
          <a:off x="0" y="0"/>
          <a:ext cx="0" cy="0"/>
          <a:chOff x="0" y="0"/>
          <a:chExt cx="0" cy="0"/>
        </a:xfrm>
      </p:grpSpPr>
      <p:sp>
        <p:nvSpPr>
          <p:cNvPr id="42" name="Google Shape;42;p8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3" name="Google Shape;43;p8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90000"/>
              </a:lnSpc>
              <a:spcBef>
                <a:spcPts val="0"/>
              </a:spcBef>
              <a:spcAft>
                <a:spcPts val="0"/>
              </a:spcAft>
              <a:buSzPts val="1800"/>
              <a:buChar char="●"/>
              <a:defRPr/>
            </a:lvl1pPr>
            <a:lvl2pPr indent="-317500" lvl="1" marL="914400" algn="l">
              <a:lnSpc>
                <a:spcPct val="90000"/>
              </a:lnSpc>
              <a:spcBef>
                <a:spcPts val="1600"/>
              </a:spcBef>
              <a:spcAft>
                <a:spcPts val="0"/>
              </a:spcAft>
              <a:buSzPts val="1400"/>
              <a:buChar char="○"/>
              <a:defRPr/>
            </a:lvl2pPr>
            <a:lvl3pPr indent="-317500" lvl="2" marL="1371600" algn="l">
              <a:lnSpc>
                <a:spcPct val="90000"/>
              </a:lnSpc>
              <a:spcBef>
                <a:spcPts val="1600"/>
              </a:spcBef>
              <a:spcAft>
                <a:spcPts val="0"/>
              </a:spcAft>
              <a:buSzPts val="1400"/>
              <a:buChar char="■"/>
              <a:defRPr/>
            </a:lvl3pPr>
            <a:lvl4pPr indent="-317500" lvl="3" marL="1828800" algn="l">
              <a:lnSpc>
                <a:spcPct val="90000"/>
              </a:lnSpc>
              <a:spcBef>
                <a:spcPts val="1600"/>
              </a:spcBef>
              <a:spcAft>
                <a:spcPts val="0"/>
              </a:spcAft>
              <a:buSzPts val="1400"/>
              <a:buChar char="●"/>
              <a:defRPr/>
            </a:lvl4pPr>
            <a:lvl5pPr indent="-317500" lvl="4" marL="2286000" algn="l">
              <a:lnSpc>
                <a:spcPct val="90000"/>
              </a:lnSpc>
              <a:spcBef>
                <a:spcPts val="1600"/>
              </a:spcBef>
              <a:spcAft>
                <a:spcPts val="0"/>
              </a:spcAft>
              <a:buSzPts val="1400"/>
              <a:buChar char="○"/>
              <a:defRPr/>
            </a:lvl5pPr>
            <a:lvl6pPr indent="-317500" lvl="5" marL="2743200" algn="l">
              <a:lnSpc>
                <a:spcPct val="90000"/>
              </a:lnSpc>
              <a:spcBef>
                <a:spcPts val="1600"/>
              </a:spcBef>
              <a:spcAft>
                <a:spcPts val="0"/>
              </a:spcAft>
              <a:buSzPts val="1400"/>
              <a:buChar char="■"/>
              <a:defRPr/>
            </a:lvl6pPr>
            <a:lvl7pPr indent="-317500" lvl="6" marL="3200400" algn="l">
              <a:lnSpc>
                <a:spcPct val="90000"/>
              </a:lnSpc>
              <a:spcBef>
                <a:spcPts val="1600"/>
              </a:spcBef>
              <a:spcAft>
                <a:spcPts val="0"/>
              </a:spcAft>
              <a:buSzPts val="1400"/>
              <a:buChar char="●"/>
              <a:defRPr/>
            </a:lvl7pPr>
            <a:lvl8pPr indent="-317500" lvl="7" marL="3657600" algn="l">
              <a:lnSpc>
                <a:spcPct val="90000"/>
              </a:lnSpc>
              <a:spcBef>
                <a:spcPts val="1600"/>
              </a:spcBef>
              <a:spcAft>
                <a:spcPts val="0"/>
              </a:spcAft>
              <a:buSzPts val="1400"/>
              <a:buChar char="○"/>
              <a:defRPr/>
            </a:lvl8pPr>
            <a:lvl9pPr indent="-317500" lvl="8" marL="4114800" algn="l">
              <a:lnSpc>
                <a:spcPct val="90000"/>
              </a:lnSpc>
              <a:spcBef>
                <a:spcPts val="1600"/>
              </a:spcBef>
              <a:spcAft>
                <a:spcPts val="1600"/>
              </a:spcAft>
              <a:buSzPts val="1400"/>
              <a:buChar char="■"/>
              <a:defRPr/>
            </a:lvl9pPr>
          </a:lstStyle>
          <a:p/>
        </p:txBody>
      </p:sp>
      <p:sp>
        <p:nvSpPr>
          <p:cNvPr id="44" name="Google Shape;44;p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1.xml"/><Relationship Id="rId10" Type="http://schemas.openxmlformats.org/officeDocument/2006/relationships/theme" Target="../theme/theme2.xml"/><Relationship Id="rId9" Type="http://schemas.openxmlformats.org/officeDocument/2006/relationships/slideLayout" Target="../slideLayouts/slideLayout6.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71"/>
          <p:cNvSpPr txBox="1"/>
          <p:nvPr>
            <p:ph type="title"/>
          </p:nvPr>
        </p:nvSpPr>
        <p:spPr>
          <a:xfrm>
            <a:off x="628650" y="273847"/>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1"/>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1"/>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1"/>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1"/>
          <p:cNvSpPr txBox="1"/>
          <p:nvPr>
            <p:ph idx="12" type="sldNum"/>
          </p:nvPr>
        </p:nvSpPr>
        <p:spPr>
          <a:xfrm>
            <a:off x="7086600" y="486965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plate&#10;&#10;Description automatically generated" id="15" name="Google Shape;15;p71"/>
          <p:cNvPicPr preferRelativeResize="0"/>
          <p:nvPr/>
        </p:nvPicPr>
        <p:blipFill rotWithShape="1">
          <a:blip r:embed="rId2">
            <a:alphaModFix/>
          </a:blip>
          <a:srcRect b="0" l="0" r="0" t="0"/>
          <a:stretch/>
        </p:blipFill>
        <p:spPr>
          <a:xfrm>
            <a:off x="-57988" y="-6991"/>
            <a:ext cx="1095605" cy="428747"/>
          </a:xfrm>
          <a:prstGeom prst="rect">
            <a:avLst/>
          </a:prstGeom>
          <a:noFill/>
          <a:ln>
            <a:noFill/>
          </a:ln>
        </p:spPr>
      </p:pic>
      <p:pic>
        <p:nvPicPr>
          <p:cNvPr id="16" name="Google Shape;16;p71"/>
          <p:cNvPicPr preferRelativeResize="0"/>
          <p:nvPr/>
        </p:nvPicPr>
        <p:blipFill rotWithShape="1">
          <a:blip r:embed="rId3">
            <a:alphaModFix/>
          </a:blip>
          <a:srcRect b="0" l="0" r="0" t="0"/>
          <a:stretch/>
        </p:blipFill>
        <p:spPr>
          <a:xfrm>
            <a:off x="8179599" y="-6999"/>
            <a:ext cx="964400" cy="4932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chart" Target="../charts/chart1.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7.png"/><Relationship Id="rId6"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chart" Target="../charts/chart3.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gif"/><Relationship Id="rId4" Type="http://schemas.openxmlformats.org/officeDocument/2006/relationships/image" Target="../media/image30.gif"/><Relationship Id="rId5"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chart" Target="../charts/chart4.xml"/><Relationship Id="rId4" Type="http://schemas.openxmlformats.org/officeDocument/2006/relationships/chart" Target="../charts/chart5.xml"/><Relationship Id="rId5" Type="http://schemas.openxmlformats.org/officeDocument/2006/relationships/chart" Target="../charts/char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1" Type="http://schemas.openxmlformats.org/officeDocument/2006/relationships/hyperlink" Target="https://www.emc.ncep.noaa.gov/users/meg/gefsv12/pptx/MEG_3-26-20_GEFSv12_TCs.pptx" TargetMode="External"/><Relationship Id="rId10" Type="http://schemas.openxmlformats.org/officeDocument/2006/relationships/hyperlink" Target="https://www.emc.ncep.noaa.gov/users/meg/gefsv12/pptx/MEG_3-19-20_GEFSv12_winterstorms.pptx" TargetMode="External"/><Relationship Id="rId13" Type="http://schemas.openxmlformats.org/officeDocument/2006/relationships/hyperlink" Target="https://www.emc.ncep.noaa.gov/users/meg/gefsv12/pptx/MEG_4-02-20_GEFSv12_LowSkillCases.pptx" TargetMode="External"/><Relationship Id="rId12" Type="http://schemas.openxmlformats.org/officeDocument/2006/relationships/hyperlink" Target="https://www.emc.ncep.noaa.gov/users/meg/gefsv12/pptx/MEG_4-02-20_GEFSv12_SevereWx.pptx"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www.emc.ncep.noaa.gov/users/meg/gefsv12/verif/" TargetMode="External"/><Relationship Id="rId4" Type="http://schemas.openxmlformats.org/officeDocument/2006/relationships/hyperlink" Target="https://www.emc.ncep.noaa.gov/users/meg/gefsv12/" TargetMode="External"/><Relationship Id="rId9" Type="http://schemas.openxmlformats.org/officeDocument/2006/relationships/hyperlink" Target="https://www.emc.ncep.noaa.gov/users/meg/gefsv12/pptx/MEG_3-12-20_GEFSv12_QPFcases.pptx" TargetMode="External"/><Relationship Id="rId15" Type="http://schemas.openxmlformats.org/officeDocument/2006/relationships/hyperlink" Target="https://www.emc.ncep.noaa.gov/users/meg/gefsv12/pptx/MEG_4-16-20_GEFSv12_SOOs.pptx" TargetMode="External"/><Relationship Id="rId14" Type="http://schemas.openxmlformats.org/officeDocument/2006/relationships/hyperlink" Target="https://www.emc.ncep.noaa.gov/users/meg/gefsv12/pptx/MEG_4-02-20_GEFSv12_Temps.pptx" TargetMode="External"/><Relationship Id="rId17" Type="http://schemas.openxmlformats.org/officeDocument/2006/relationships/hyperlink" Target="https://www.emc.ncep.noaa.gov/users/meg/gefsv12/pptx/MEG_4-30-20_GEFSv12_Waves_Aerosols.pptx" TargetMode="External"/><Relationship Id="rId16" Type="http://schemas.openxmlformats.org/officeDocument/2006/relationships/hyperlink" Target="https://www.emc.ncep.noaa.gov/users/meg/gefsv12/pptx/MEG_4-23-20_GEFSv12_Overview.pptx" TargetMode="External"/><Relationship Id="rId5" Type="http://schemas.openxmlformats.org/officeDocument/2006/relationships/hyperlink" Target="https://www.gfdl.noaa.gov/fv3/" TargetMode="External"/><Relationship Id="rId19" Type="http://schemas.openxmlformats.org/officeDocument/2006/relationships/hyperlink" Target="https://docs.google.com/presentation/d/1Lrs0DlP5WRP8vEK8qsbTgIpgIcpEftTr/edit#slide=id.p1" TargetMode="External"/><Relationship Id="rId6" Type="http://schemas.openxmlformats.org/officeDocument/2006/relationships/hyperlink" Target="https://www.emc.ncep.noaa.gov/users/meg/gefsv12/pptx/MEG_2-27-20_GEFSv12_Kickoff.pptx" TargetMode="External"/><Relationship Id="rId18" Type="http://schemas.openxmlformats.org/officeDocument/2006/relationships/hyperlink" Target="https://www.emc.ncep.noaa.gov/users/meg/gefsv12/pptx/MEG_4-30-20_GEFSv12_WxFieldEval.pptx" TargetMode="External"/><Relationship Id="rId7" Type="http://schemas.openxmlformats.org/officeDocument/2006/relationships/hyperlink" Target="https://www.emc.ncep.noaa.gov/users/meg/gefsv12/pptx/MEG_2-27-20_GEFSv12_webpages.pptx" TargetMode="External"/><Relationship Id="rId8" Type="http://schemas.openxmlformats.org/officeDocument/2006/relationships/hyperlink" Target="https://www.emc.ncep.noaa.gov/users/meg/gefsv12/pptx/MEG_3-12-20_GEFSv12_stats.pptx"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43.png"/><Relationship Id="rId6"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42.png"/><Relationship Id="rId5" Type="http://schemas.openxmlformats.org/officeDocument/2006/relationships/image" Target="../media/image37.png"/><Relationship Id="rId6"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docs.google.com/document/d/1-GwQ1M5lDJIUEtHWeIGsDja8uh5eZRoSVtcHeqFKOT8/edit?usp=sharin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7.png"/><Relationship Id="rId4" Type="http://schemas.openxmlformats.org/officeDocument/2006/relationships/image" Target="../media/image39.png"/><Relationship Id="rId5" Type="http://schemas.openxmlformats.org/officeDocument/2006/relationships/image" Target="../media/image46.png"/><Relationship Id="rId6"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3.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0"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65.png"/><Relationship Id="rId5" Type="http://schemas.openxmlformats.org/officeDocument/2006/relationships/image" Target="../media/image52.png"/><Relationship Id="rId6" Type="http://schemas.openxmlformats.org/officeDocument/2006/relationships/image" Target="../media/image63.png"/><Relationship Id="rId7" Type="http://schemas.openxmlformats.org/officeDocument/2006/relationships/image" Target="../media/image55.png"/><Relationship Id="rId8" Type="http://schemas.openxmlformats.org/officeDocument/2006/relationships/image" Target="../media/image58.png"/></Relationships>
</file>

<file path=ppt/slides/_rels/slide34.xml.rels><?xml version="1.0" encoding="UTF-8" standalone="yes"?><Relationships xmlns="http://schemas.openxmlformats.org/package/2006/relationships"><Relationship Id="rId10"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1.png"/><Relationship Id="rId4" Type="http://schemas.openxmlformats.org/officeDocument/2006/relationships/image" Target="../media/image67.png"/><Relationship Id="rId9" Type="http://schemas.openxmlformats.org/officeDocument/2006/relationships/image" Target="../media/image62.png"/><Relationship Id="rId5" Type="http://schemas.openxmlformats.org/officeDocument/2006/relationships/image" Target="../media/image59.png"/><Relationship Id="rId6" Type="http://schemas.openxmlformats.org/officeDocument/2006/relationships/image" Target="../media/image64.png"/><Relationship Id="rId7" Type="http://schemas.openxmlformats.org/officeDocument/2006/relationships/image" Target="../media/image60.png"/><Relationship Id="rId8"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66.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69.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8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5.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8.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0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1.png"/><Relationship Id="rId4" Type="http://schemas.openxmlformats.org/officeDocument/2006/relationships/image" Target="../media/image79.png"/><Relationship Id="rId5" Type="http://schemas.openxmlformats.org/officeDocument/2006/relationships/image" Target="../media/image85.png"/><Relationship Id="rId6" Type="http://schemas.openxmlformats.org/officeDocument/2006/relationships/image" Target="../media/image7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6.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95.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104.png"/><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91.png"/><Relationship Id="rId4" Type="http://schemas.openxmlformats.org/officeDocument/2006/relationships/image" Target="../media/image101.png"/><Relationship Id="rId5" Type="http://schemas.openxmlformats.org/officeDocument/2006/relationships/image" Target="../media/image90.png"/><Relationship Id="rId6" Type="http://schemas.openxmlformats.org/officeDocument/2006/relationships/image" Target="../media/image8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9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hyperlink" Target="https://www.weather.gov/media/notification/pns20-07gefs.pdf" TargetMode="External"/><Relationship Id="rId4" Type="http://schemas.openxmlformats.org/officeDocument/2006/relationships/hyperlink" Target="https://www.weather.gov/media/notification/pns19-37gefs_product_removal.pdf" TargetMode="External"/><Relationship Id="rId5" Type="http://schemas.openxmlformats.org/officeDocument/2006/relationships/hyperlink" Target="https://www.weather.gov/media/notification/pns19-37gefs_product_removal.pdf" TargetMode="External"/><Relationship Id="rId6" Type="http://schemas.openxmlformats.org/officeDocument/2006/relationships/hyperlink" Target="https://www.weather.gov/media/notification/pns20-20gwes_removal.pdf" TargetMode="External"/><Relationship Id="rId7" Type="http://schemas.openxmlformats.org/officeDocument/2006/relationships/hyperlink" Target="https://docs.google.com/document/d/1WChi2wTF0TjSr9xnfSxlRibXEr0XPAXMJ_Nq35vYlHI/edit?ts=5eaaead9"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hyperlink" Target="https://www.weather.gov/media/notification/pns19-37gefs_product_removal.pdf" TargetMode="External"/><Relationship Id="rId4" Type="http://schemas.openxmlformats.org/officeDocument/2006/relationships/hyperlink" Target="https://www.weather.gov/media/notification/pns20-19estofs_comments.pdf" TargetMode="External"/><Relationship Id="rId5" Type="http://schemas.openxmlformats.org/officeDocument/2006/relationships/hyperlink" Target="https://www.weather.gov/media/notification/pns20-20gwes_removal.pdf"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98.png"/><Relationship Id="rId4" Type="http://schemas.openxmlformats.org/officeDocument/2006/relationships/image" Target="../media/image96.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18.png"/><Relationship Id="rId4" Type="http://schemas.openxmlformats.org/officeDocument/2006/relationships/image" Target="../media/image93.png"/><Relationship Id="rId5" Type="http://schemas.openxmlformats.org/officeDocument/2006/relationships/image" Target="../media/image102.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5.png"/><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92.png"/><Relationship Id="rId4" Type="http://schemas.openxmlformats.org/officeDocument/2006/relationships/image" Target="../media/image100.png"/><Relationship Id="rId5" Type="http://schemas.openxmlformats.org/officeDocument/2006/relationships/image" Target="../media/image97.png"/><Relationship Id="rId6" Type="http://schemas.openxmlformats.org/officeDocument/2006/relationships/image" Target="../media/image1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99.png"/><Relationship Id="rId4" Type="http://schemas.openxmlformats.org/officeDocument/2006/relationships/image" Target="../media/image10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 name="Shape 48"/>
        <p:cNvGrpSpPr/>
        <p:nvPr/>
      </p:nvGrpSpPr>
      <p:grpSpPr>
        <a:xfrm>
          <a:off x="0" y="0"/>
          <a:ext cx="0" cy="0"/>
          <a:chOff x="0" y="0"/>
          <a:chExt cx="0" cy="0"/>
        </a:xfrm>
      </p:grpSpPr>
      <p:sp>
        <p:nvSpPr>
          <p:cNvPr id="49" name="Google Shape;49;p1"/>
          <p:cNvSpPr txBox="1"/>
          <p:nvPr>
            <p:ph idx="1" type="subTitle"/>
          </p:nvPr>
        </p:nvSpPr>
        <p:spPr>
          <a:xfrm>
            <a:off x="134332" y="3020154"/>
            <a:ext cx="8875200" cy="2021400"/>
          </a:xfrm>
          <a:prstGeom prst="rect">
            <a:avLst/>
          </a:prstGeom>
          <a:noFill/>
          <a:ln>
            <a:noFill/>
          </a:ln>
        </p:spPr>
        <p:txBody>
          <a:bodyPr anchorCtr="0" anchor="t" bIns="45700" lIns="91425" spcFirstLastPara="1" rIns="91425" wrap="square" tIns="45700">
            <a:normAutofit/>
          </a:bodyPr>
          <a:lstStyle/>
          <a:p>
            <a:pPr indent="0" lvl="0" marL="0" rtl="0" algn="ctr">
              <a:lnSpc>
                <a:spcPct val="70000"/>
              </a:lnSpc>
              <a:spcBef>
                <a:spcPts val="0"/>
              </a:spcBef>
              <a:spcAft>
                <a:spcPts val="0"/>
              </a:spcAft>
              <a:buClr>
                <a:schemeClr val="dk1"/>
              </a:buClr>
              <a:buSzPts val="1500"/>
              <a:buNone/>
            </a:pPr>
            <a:r>
              <a:rPr b="1" lang="en-US" sz="1500"/>
              <a:t>Presented by:</a:t>
            </a:r>
            <a:endParaRPr/>
          </a:p>
          <a:p>
            <a:pPr indent="0" lvl="0" marL="0" rtl="0" algn="ctr">
              <a:lnSpc>
                <a:spcPct val="70000"/>
              </a:lnSpc>
              <a:spcBef>
                <a:spcPts val="1000"/>
              </a:spcBef>
              <a:spcAft>
                <a:spcPts val="0"/>
              </a:spcAft>
              <a:buClr>
                <a:schemeClr val="dk1"/>
              </a:buClr>
              <a:buSzPts val="1500"/>
              <a:buNone/>
            </a:pPr>
            <a:r>
              <a:rPr b="1" lang="en-US" sz="1500" u="sng">
                <a:solidFill>
                  <a:srgbClr val="0000FF"/>
                </a:solidFill>
              </a:rPr>
              <a:t>Vijay Tallapragada</a:t>
            </a:r>
            <a:r>
              <a:rPr lang="en-US" sz="1500"/>
              <a:t>, Yuejian Zhu, Jose-Henrique Alves, Jeff McQueen &amp; </a:t>
            </a:r>
            <a:r>
              <a:rPr b="1" lang="en-US" sz="1500" u="sng">
                <a:solidFill>
                  <a:srgbClr val="0000FF"/>
                </a:solidFill>
              </a:rPr>
              <a:t>Geoff Manikin</a:t>
            </a:r>
            <a:endParaRPr u="sng">
              <a:solidFill>
                <a:srgbClr val="0000FF"/>
              </a:solidFill>
            </a:endParaRPr>
          </a:p>
          <a:p>
            <a:pPr indent="0" lvl="0" marL="0" rtl="0" algn="ctr">
              <a:lnSpc>
                <a:spcPct val="70000"/>
              </a:lnSpc>
              <a:spcBef>
                <a:spcPts val="1000"/>
              </a:spcBef>
              <a:spcAft>
                <a:spcPts val="0"/>
              </a:spcAft>
              <a:buClr>
                <a:schemeClr val="dk1"/>
              </a:buClr>
              <a:buSzPts val="1500"/>
              <a:buNone/>
            </a:pPr>
            <a:r>
              <a:rPr lang="en-US" sz="1500"/>
              <a:t>Environmental Modeling Center</a:t>
            </a:r>
            <a:endParaRPr/>
          </a:p>
          <a:p>
            <a:pPr indent="0" lvl="0" marL="0" rtl="0" algn="ctr">
              <a:lnSpc>
                <a:spcPct val="70000"/>
              </a:lnSpc>
              <a:spcBef>
                <a:spcPts val="1000"/>
              </a:spcBef>
              <a:spcAft>
                <a:spcPts val="0"/>
              </a:spcAft>
              <a:buClr>
                <a:schemeClr val="dk1"/>
              </a:buClr>
              <a:buSzPts val="1500"/>
              <a:buNone/>
            </a:pPr>
            <a:r>
              <a:rPr lang="en-US" sz="1500"/>
              <a:t>NCEP/NWS/NOAA</a:t>
            </a:r>
            <a:endParaRPr/>
          </a:p>
          <a:p>
            <a:pPr indent="0" lvl="0" marL="0" rtl="0" algn="ctr">
              <a:lnSpc>
                <a:spcPct val="70000"/>
              </a:lnSpc>
              <a:spcBef>
                <a:spcPts val="1000"/>
              </a:spcBef>
              <a:spcAft>
                <a:spcPts val="0"/>
              </a:spcAft>
              <a:buClr>
                <a:schemeClr val="dk1"/>
              </a:buClr>
              <a:buSzPts val="1500"/>
              <a:buNone/>
            </a:pPr>
            <a:r>
              <a:t/>
            </a:r>
            <a:endParaRPr sz="1500"/>
          </a:p>
          <a:p>
            <a:pPr indent="0" lvl="0" marL="0" rtl="0" algn="ctr">
              <a:lnSpc>
                <a:spcPct val="70000"/>
              </a:lnSpc>
              <a:spcBef>
                <a:spcPts val="1000"/>
              </a:spcBef>
              <a:spcAft>
                <a:spcPts val="0"/>
              </a:spcAft>
              <a:buClr>
                <a:schemeClr val="dk1"/>
              </a:buClr>
              <a:buSzPts val="1500"/>
              <a:buNone/>
            </a:pPr>
            <a:r>
              <a:rPr b="1" lang="en-US" sz="1500">
                <a:solidFill>
                  <a:srgbClr val="FF0000"/>
                </a:solidFill>
                <a:extLst>
                  <a:ext uri="http://customooxmlschemas.google.com/">
                    <go:slidesCustomData xmlns:go="http://customooxmlschemas.google.com/" textRoundtripDataId="0"/>
                  </a:ext>
                </a:extLst>
              </a:rPr>
              <a:t>A Major Advancement in Probabilistic Guidance for Medium Range and Sub-Seasonal Weather Forecasts</a:t>
            </a:r>
            <a:endParaRPr b="1" sz="1500">
              <a:solidFill>
                <a:srgbClr val="FF0000"/>
              </a:solidFill>
            </a:endParaRPr>
          </a:p>
          <a:p>
            <a:pPr indent="0" lvl="0" marL="0" rtl="0" algn="ctr">
              <a:lnSpc>
                <a:spcPct val="70000"/>
              </a:lnSpc>
              <a:spcBef>
                <a:spcPts val="1000"/>
              </a:spcBef>
              <a:spcAft>
                <a:spcPts val="0"/>
              </a:spcAft>
              <a:buClr>
                <a:schemeClr val="dk1"/>
              </a:buClr>
              <a:buSzPts val="1500"/>
              <a:buNone/>
            </a:pPr>
            <a:r>
              <a:rPr b="1" lang="en-US" sz="1500">
                <a:solidFill>
                  <a:srgbClr val="FF0000"/>
                </a:solidFill>
              </a:rPr>
              <a:t>&amp; Unification of GEFS, GWES and NGAC Applications</a:t>
            </a:r>
            <a:endParaRPr b="1" sz="1500">
              <a:solidFill>
                <a:srgbClr val="FF0000"/>
              </a:solidFill>
            </a:endParaRPr>
          </a:p>
        </p:txBody>
      </p:sp>
      <p:sp>
        <p:nvSpPr>
          <p:cNvPr id="50" name="Google Shape;50;p1"/>
          <p:cNvSpPr txBox="1"/>
          <p:nvPr>
            <p:ph type="ctrTitle"/>
          </p:nvPr>
        </p:nvSpPr>
        <p:spPr>
          <a:xfrm>
            <a:off x="83995" y="830566"/>
            <a:ext cx="8875200" cy="1649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FF"/>
              </a:buClr>
              <a:buSzPts val="3100"/>
              <a:buFont typeface="Calibri"/>
              <a:buNone/>
            </a:pPr>
            <a:r>
              <a:rPr b="1" i="1" lang="en-US" sz="2160">
                <a:solidFill>
                  <a:srgbClr val="0000FF"/>
                </a:solidFill>
              </a:rPr>
              <a:t>NCEP OD Science and Decisional Brief, May 5, 2020</a:t>
            </a:r>
            <a:endParaRPr b="1" i="1" sz="2160">
              <a:solidFill>
                <a:srgbClr val="0000FF"/>
              </a:solidFill>
            </a:endParaRPr>
          </a:p>
          <a:p>
            <a:pPr indent="0" lvl="0" marL="0" rtl="0" algn="ctr">
              <a:lnSpc>
                <a:spcPct val="90000"/>
              </a:lnSpc>
              <a:spcBef>
                <a:spcPts val="0"/>
              </a:spcBef>
              <a:spcAft>
                <a:spcPts val="0"/>
              </a:spcAft>
              <a:buClr>
                <a:srgbClr val="0000FF"/>
              </a:buClr>
              <a:buSzPts val="3100"/>
              <a:buFont typeface="Calibri"/>
              <a:buNone/>
            </a:pPr>
            <a:r>
              <a:t/>
            </a:r>
            <a:endParaRPr b="1" i="1" sz="2160">
              <a:solidFill>
                <a:srgbClr val="0000FF"/>
              </a:solidFill>
            </a:endParaRPr>
          </a:p>
          <a:p>
            <a:pPr indent="0" lvl="0" marL="0" rtl="0" algn="ctr">
              <a:lnSpc>
                <a:spcPct val="90000"/>
              </a:lnSpc>
              <a:spcBef>
                <a:spcPts val="0"/>
              </a:spcBef>
              <a:spcAft>
                <a:spcPts val="0"/>
              </a:spcAft>
              <a:buClr>
                <a:srgbClr val="0000FF"/>
              </a:buClr>
              <a:buSzPts val="3100"/>
              <a:buFont typeface="Calibri"/>
              <a:buNone/>
            </a:pPr>
            <a:r>
              <a:rPr b="1" lang="en-US" sz="2790">
                <a:solidFill>
                  <a:srgbClr val="0000FF"/>
                </a:solidFill>
                <a:latin typeface="Calibri"/>
                <a:ea typeface="Calibri"/>
                <a:cs typeface="Calibri"/>
                <a:sym typeface="Calibri"/>
              </a:rPr>
              <a:t>Implementation of Global Ensemble Forecast System </a:t>
            </a:r>
            <a:br>
              <a:rPr b="1" lang="en-US" sz="2790">
                <a:solidFill>
                  <a:srgbClr val="0000FF"/>
                </a:solidFill>
                <a:latin typeface="Calibri"/>
                <a:ea typeface="Calibri"/>
                <a:cs typeface="Calibri"/>
                <a:sym typeface="Calibri"/>
              </a:rPr>
            </a:br>
            <a:r>
              <a:rPr b="1" lang="en-US" sz="2880">
                <a:solidFill>
                  <a:srgbClr val="0000FF"/>
                </a:solidFill>
                <a:latin typeface="Calibri"/>
                <a:ea typeface="Calibri"/>
                <a:cs typeface="Calibri"/>
                <a:sym typeface="Calibri"/>
              </a:rPr>
              <a:t>- GEFS v12.0, Q4FY20</a:t>
            </a:r>
            <a:br>
              <a:rPr b="1" lang="en-US" sz="2880">
                <a:solidFill>
                  <a:srgbClr val="0000FF"/>
                </a:solidFill>
                <a:latin typeface="Calibri"/>
                <a:ea typeface="Calibri"/>
                <a:cs typeface="Calibri"/>
                <a:sym typeface="Calibri"/>
              </a:rPr>
            </a:br>
            <a:r>
              <a:rPr b="1" i="1" lang="en-US" sz="2880">
                <a:solidFill>
                  <a:srgbClr val="0000FF"/>
                </a:solidFill>
              </a:rPr>
              <a:t>UFS Sub-Seasonal Weather Application</a:t>
            </a:r>
            <a:endParaRPr i="1" sz="2880">
              <a:latin typeface="Calibri"/>
              <a:ea typeface="Calibri"/>
              <a:cs typeface="Calibri"/>
              <a:sym typeface="Calibri"/>
            </a:endParaRPr>
          </a:p>
        </p:txBody>
      </p:sp>
      <p:sp>
        <p:nvSpPr>
          <p:cNvPr id="51" name="Google Shape;51;p1"/>
          <p:cNvSpPr txBox="1"/>
          <p:nvPr>
            <p:ph idx="12" type="sldNum"/>
          </p:nvPr>
        </p:nvSpPr>
        <p:spPr>
          <a:xfrm>
            <a:off x="7086600" y="4863882"/>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10"/>
          <p:cNvSpPr txBox="1"/>
          <p:nvPr/>
        </p:nvSpPr>
        <p:spPr>
          <a:xfrm>
            <a:off x="361475" y="73700"/>
            <a:ext cx="84669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500">
                <a:solidFill>
                  <a:srgbClr val="0000FF"/>
                </a:solidFill>
                <a:latin typeface="Calibri"/>
                <a:ea typeface="Calibri"/>
                <a:cs typeface="Calibri"/>
                <a:sym typeface="Calibri"/>
              </a:rPr>
              <a:t>GEFSv12 </a:t>
            </a:r>
            <a:r>
              <a:rPr b="1" i="0" lang="en-US" sz="2500" u="none" cap="none" strike="noStrike">
                <a:solidFill>
                  <a:srgbClr val="0000FF"/>
                </a:solidFill>
                <a:latin typeface="Calibri"/>
                <a:ea typeface="Calibri"/>
                <a:cs typeface="Calibri"/>
                <a:sym typeface="Calibri"/>
              </a:rPr>
              <a:t>IC and Model Uncertainty, No TC Relocation</a:t>
            </a:r>
            <a:endParaRPr b="0" i="0" sz="2500" u="none" cap="none" strike="noStrike">
              <a:solidFill>
                <a:srgbClr val="000000"/>
              </a:solidFill>
              <a:latin typeface="Arial"/>
              <a:ea typeface="Arial"/>
              <a:cs typeface="Arial"/>
              <a:sym typeface="Arial"/>
            </a:endParaRPr>
          </a:p>
        </p:txBody>
      </p:sp>
      <p:grpSp>
        <p:nvGrpSpPr>
          <p:cNvPr id="157" name="Google Shape;157;p10"/>
          <p:cNvGrpSpPr/>
          <p:nvPr/>
        </p:nvGrpSpPr>
        <p:grpSpPr>
          <a:xfrm>
            <a:off x="0" y="612205"/>
            <a:ext cx="4012431" cy="4331760"/>
            <a:chOff x="290175" y="561880"/>
            <a:chExt cx="4012431" cy="4331760"/>
          </a:xfrm>
        </p:grpSpPr>
        <p:pic>
          <p:nvPicPr>
            <p:cNvPr id="158" name="Google Shape;158;p10"/>
            <p:cNvPicPr preferRelativeResize="0"/>
            <p:nvPr/>
          </p:nvPicPr>
          <p:blipFill rotWithShape="1">
            <a:blip r:embed="rId3">
              <a:alphaModFix/>
            </a:blip>
            <a:srcRect b="6717" l="0" r="0" t="37529"/>
            <a:stretch/>
          </p:blipFill>
          <p:spPr>
            <a:xfrm>
              <a:off x="300975" y="869757"/>
              <a:ext cx="4001631" cy="1916576"/>
            </a:xfrm>
            <a:prstGeom prst="rect">
              <a:avLst/>
            </a:prstGeom>
            <a:noFill/>
            <a:ln>
              <a:noFill/>
            </a:ln>
          </p:spPr>
        </p:pic>
        <p:pic>
          <p:nvPicPr>
            <p:cNvPr id="159" name="Google Shape;159;p10"/>
            <p:cNvPicPr preferRelativeResize="0"/>
            <p:nvPr/>
          </p:nvPicPr>
          <p:blipFill rotWithShape="1">
            <a:blip r:embed="rId4">
              <a:alphaModFix/>
            </a:blip>
            <a:srcRect b="7498" l="0" r="0" t="39837"/>
            <a:stretch/>
          </p:blipFill>
          <p:spPr>
            <a:xfrm>
              <a:off x="290175" y="2903281"/>
              <a:ext cx="4012429" cy="1814961"/>
            </a:xfrm>
            <a:prstGeom prst="rect">
              <a:avLst/>
            </a:prstGeom>
            <a:noFill/>
            <a:ln>
              <a:noFill/>
            </a:ln>
          </p:spPr>
        </p:pic>
        <p:sp>
          <p:nvSpPr>
            <p:cNvPr id="160" name="Google Shape;160;p10"/>
            <p:cNvSpPr txBox="1"/>
            <p:nvPr/>
          </p:nvSpPr>
          <p:spPr>
            <a:xfrm>
              <a:off x="292485" y="561880"/>
              <a:ext cx="401012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Example of FV3-EnKF spread vertical profile</a:t>
              </a:r>
              <a:endParaRPr b="0" i="0" sz="1400" u="none" cap="none" strike="noStrike">
                <a:solidFill>
                  <a:srgbClr val="000000"/>
                </a:solidFill>
                <a:latin typeface="Arial"/>
                <a:ea typeface="Arial"/>
                <a:cs typeface="Arial"/>
                <a:sym typeface="Arial"/>
              </a:endParaRPr>
            </a:p>
          </p:txBody>
        </p:sp>
        <p:sp>
          <p:nvSpPr>
            <p:cNvPr id="161" name="Google Shape;161;p10"/>
            <p:cNvSpPr txBox="1"/>
            <p:nvPr/>
          </p:nvSpPr>
          <p:spPr>
            <a:xfrm>
              <a:off x="1785697" y="2693939"/>
              <a:ext cx="1162241"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Temperature</a:t>
              </a:r>
              <a:endParaRPr b="1" i="0" sz="1400" u="none" cap="none" strike="noStrike">
                <a:solidFill>
                  <a:srgbClr val="000000"/>
                </a:solidFill>
              </a:endParaRPr>
            </a:p>
          </p:txBody>
        </p:sp>
        <p:sp>
          <p:nvSpPr>
            <p:cNvPr id="162" name="Google Shape;162;p10"/>
            <p:cNvSpPr txBox="1"/>
            <p:nvPr/>
          </p:nvSpPr>
          <p:spPr>
            <a:xfrm>
              <a:off x="1768764" y="4616641"/>
              <a:ext cx="1162241"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Zonal wind</a:t>
              </a:r>
              <a:endParaRPr b="1" i="0" sz="1400" u="none" cap="none" strike="noStrike">
                <a:solidFill>
                  <a:srgbClr val="000000"/>
                </a:solidFill>
              </a:endParaRPr>
            </a:p>
          </p:txBody>
        </p:sp>
        <p:sp>
          <p:nvSpPr>
            <p:cNvPr id="163" name="Google Shape;163;p10"/>
            <p:cNvSpPr txBox="1"/>
            <p:nvPr/>
          </p:nvSpPr>
          <p:spPr>
            <a:xfrm>
              <a:off x="1254606" y="1393152"/>
              <a:ext cx="40024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NH</a:t>
              </a:r>
              <a:endParaRPr b="0" i="0" sz="1400" u="none" cap="none" strike="noStrike">
                <a:solidFill>
                  <a:srgbClr val="000000"/>
                </a:solidFill>
                <a:latin typeface="Arial"/>
                <a:ea typeface="Arial"/>
                <a:cs typeface="Arial"/>
                <a:sym typeface="Arial"/>
              </a:endParaRPr>
            </a:p>
          </p:txBody>
        </p:sp>
        <p:sp>
          <p:nvSpPr>
            <p:cNvPr id="164" name="Google Shape;164;p10"/>
            <p:cNvSpPr txBox="1"/>
            <p:nvPr/>
          </p:nvSpPr>
          <p:spPr>
            <a:xfrm>
              <a:off x="3654521" y="3192703"/>
              <a:ext cx="40024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TR</a:t>
              </a:r>
              <a:endParaRPr b="0" i="0" sz="1400" u="none" cap="none" strike="noStrike">
                <a:solidFill>
                  <a:srgbClr val="000000"/>
                </a:solidFill>
                <a:latin typeface="Arial"/>
                <a:ea typeface="Arial"/>
                <a:cs typeface="Arial"/>
                <a:sym typeface="Arial"/>
              </a:endParaRPr>
            </a:p>
          </p:txBody>
        </p:sp>
        <p:sp>
          <p:nvSpPr>
            <p:cNvPr id="165" name="Google Shape;165;p10"/>
            <p:cNvSpPr txBox="1"/>
            <p:nvPr/>
          </p:nvSpPr>
          <p:spPr>
            <a:xfrm>
              <a:off x="3676072" y="1343892"/>
              <a:ext cx="40024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TR</a:t>
              </a:r>
              <a:endParaRPr b="0" i="0" sz="1400" u="none" cap="none" strike="noStrike">
                <a:solidFill>
                  <a:srgbClr val="000000"/>
                </a:solidFill>
                <a:latin typeface="Arial"/>
                <a:ea typeface="Arial"/>
                <a:cs typeface="Arial"/>
                <a:sym typeface="Arial"/>
              </a:endParaRPr>
            </a:p>
          </p:txBody>
        </p:sp>
        <p:sp>
          <p:nvSpPr>
            <p:cNvPr id="166" name="Google Shape;166;p10"/>
            <p:cNvSpPr txBox="1"/>
            <p:nvPr/>
          </p:nvSpPr>
          <p:spPr>
            <a:xfrm>
              <a:off x="2443018" y="3197321"/>
              <a:ext cx="40024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SH</a:t>
              </a:r>
              <a:endParaRPr b="0" i="0" sz="1400" u="none" cap="none" strike="noStrike">
                <a:solidFill>
                  <a:srgbClr val="000000"/>
                </a:solidFill>
                <a:latin typeface="Arial"/>
                <a:ea typeface="Arial"/>
                <a:cs typeface="Arial"/>
                <a:sym typeface="Arial"/>
              </a:endParaRPr>
            </a:p>
          </p:txBody>
        </p:sp>
        <p:sp>
          <p:nvSpPr>
            <p:cNvPr id="167" name="Google Shape;167;p10"/>
            <p:cNvSpPr txBox="1"/>
            <p:nvPr/>
          </p:nvSpPr>
          <p:spPr>
            <a:xfrm>
              <a:off x="2449176" y="1386995"/>
              <a:ext cx="40024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SH</a:t>
              </a:r>
              <a:endParaRPr b="0" i="0" sz="1400" u="none" cap="none" strike="noStrike">
                <a:solidFill>
                  <a:srgbClr val="000000"/>
                </a:solidFill>
                <a:latin typeface="Arial"/>
                <a:ea typeface="Arial"/>
                <a:cs typeface="Arial"/>
                <a:sym typeface="Arial"/>
              </a:endParaRPr>
            </a:p>
          </p:txBody>
        </p:sp>
        <p:sp>
          <p:nvSpPr>
            <p:cNvPr id="168" name="Google Shape;168;p10"/>
            <p:cNvSpPr txBox="1"/>
            <p:nvPr/>
          </p:nvSpPr>
          <p:spPr>
            <a:xfrm>
              <a:off x="1208424" y="3217333"/>
              <a:ext cx="40024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NH</a:t>
              </a:r>
              <a:endParaRPr b="0" i="0" sz="1400" u="none" cap="none" strike="noStrike">
                <a:solidFill>
                  <a:srgbClr val="000000"/>
                </a:solidFill>
                <a:latin typeface="Arial"/>
                <a:ea typeface="Arial"/>
                <a:cs typeface="Arial"/>
                <a:sym typeface="Arial"/>
              </a:endParaRPr>
            </a:p>
          </p:txBody>
        </p:sp>
        <p:sp>
          <p:nvSpPr>
            <p:cNvPr id="169" name="Google Shape;169;p10"/>
            <p:cNvSpPr/>
            <p:nvPr/>
          </p:nvSpPr>
          <p:spPr>
            <a:xfrm>
              <a:off x="1816485" y="3740727"/>
              <a:ext cx="746606" cy="354061"/>
            </a:xfrm>
            <a:prstGeom prst="roundRect">
              <a:avLst>
                <a:gd fmla="val 16667" name="adj"/>
              </a:avLst>
            </a:prstGeom>
            <a:solidFill>
              <a:srgbClr val="FBE4D4">
                <a:alpha val="51372"/>
              </a:srgbClr>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anl</a:t>
              </a:r>
              <a:endParaRPr b="0"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 f06</a:t>
              </a:r>
              <a:endParaRPr b="0" i="0" sz="1400" u="none" cap="none" strike="noStrike">
                <a:solidFill>
                  <a:srgbClr val="000000"/>
                </a:solidFill>
                <a:latin typeface="Arial"/>
                <a:ea typeface="Arial"/>
                <a:cs typeface="Arial"/>
                <a:sym typeface="Arial"/>
              </a:endParaRPr>
            </a:p>
          </p:txBody>
        </p:sp>
        <p:sp>
          <p:nvSpPr>
            <p:cNvPr id="170" name="Google Shape;170;p10"/>
            <p:cNvSpPr/>
            <p:nvPr/>
          </p:nvSpPr>
          <p:spPr>
            <a:xfrm>
              <a:off x="3385127" y="1699490"/>
              <a:ext cx="746606" cy="354061"/>
            </a:xfrm>
            <a:prstGeom prst="roundRect">
              <a:avLst>
                <a:gd fmla="val 16667" name="adj"/>
              </a:avLst>
            </a:prstGeom>
            <a:solidFill>
              <a:srgbClr val="FBE4D4">
                <a:alpha val="51372"/>
              </a:srgbClr>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anl</a:t>
              </a:r>
              <a:endParaRPr b="0"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 f06</a:t>
              </a:r>
              <a:endParaRPr b="0" i="0" sz="1400" u="none" cap="none" strike="noStrike">
                <a:solidFill>
                  <a:srgbClr val="000000"/>
                </a:solidFill>
                <a:latin typeface="Arial"/>
                <a:ea typeface="Arial"/>
                <a:cs typeface="Arial"/>
                <a:sym typeface="Arial"/>
              </a:endParaRPr>
            </a:p>
          </p:txBody>
        </p:sp>
      </p:grpSp>
      <p:sp>
        <p:nvSpPr>
          <p:cNvPr id="171" name="Google Shape;171;p10"/>
          <p:cNvSpPr txBox="1"/>
          <p:nvPr/>
        </p:nvSpPr>
        <p:spPr>
          <a:xfrm>
            <a:off x="3916550" y="899825"/>
            <a:ext cx="2604000" cy="3969900"/>
          </a:xfrm>
          <a:prstGeom prst="rect">
            <a:avLst/>
          </a:prstGeom>
          <a:solidFill>
            <a:srgbClr val="BBD6EE"/>
          </a:solidFill>
          <a:ln>
            <a:noFill/>
          </a:ln>
        </p:spPr>
        <p:txBody>
          <a:bodyPr anchorCtr="0" anchor="t" bIns="45700" lIns="91425" spcFirstLastPara="1" rIns="91425" wrap="square" tIns="45700">
            <a:spAutoFit/>
          </a:bodyPr>
          <a:lstStyle/>
          <a:p>
            <a:pPr indent="-273050" lvl="0" marL="285750" marR="0" rtl="0" algn="l">
              <a:lnSpc>
                <a:spcPct val="100000"/>
              </a:lnSpc>
              <a:spcBef>
                <a:spcPts val="0"/>
              </a:spcBef>
              <a:spcAft>
                <a:spcPts val="0"/>
              </a:spcAft>
              <a:buClr>
                <a:schemeClr val="dk1"/>
              </a:buClr>
              <a:buSzPts val="1400"/>
              <a:buFont typeface="Arial"/>
              <a:buChar char="•"/>
            </a:pPr>
            <a:r>
              <a:rPr b="1" lang="en-US">
                <a:solidFill>
                  <a:schemeClr val="dk1"/>
                </a:solidFill>
                <a:latin typeface="Calibri"/>
                <a:ea typeface="Calibri"/>
                <a:cs typeface="Calibri"/>
                <a:sym typeface="Calibri"/>
              </a:rPr>
              <a:t>GDAS 80-member </a:t>
            </a:r>
            <a:r>
              <a:rPr b="1" i="0" lang="en-US" u="none" cap="none" strike="noStrike">
                <a:solidFill>
                  <a:schemeClr val="dk1"/>
                </a:solidFill>
                <a:latin typeface="Calibri"/>
                <a:ea typeface="Calibri"/>
                <a:cs typeface="Calibri"/>
                <a:sym typeface="Calibri"/>
              </a:rPr>
              <a:t>EnKF </a:t>
            </a:r>
            <a:r>
              <a:rPr b="1" lang="en-US">
                <a:solidFill>
                  <a:schemeClr val="dk1"/>
                </a:solidFill>
                <a:latin typeface="Calibri"/>
                <a:ea typeface="Calibri"/>
                <a:cs typeface="Calibri"/>
                <a:sym typeface="Calibri"/>
              </a:rPr>
              <a:t>f06 for IC perturbations:</a:t>
            </a:r>
            <a:endParaRPr b="1" i="0" u="none" cap="none" strike="noStrike">
              <a:solidFill>
                <a:schemeClr val="dk1"/>
              </a:solidFill>
              <a:latin typeface="Calibri"/>
              <a:ea typeface="Calibri"/>
              <a:cs typeface="Calibri"/>
              <a:sym typeface="Calibri"/>
            </a:endParaRPr>
          </a:p>
          <a:p>
            <a:pPr indent="-285750" lvl="1" marL="342900" marR="0" rtl="0" algn="l">
              <a:lnSpc>
                <a:spcPct val="100000"/>
              </a:lnSpc>
              <a:spcBef>
                <a:spcPts val="0"/>
              </a:spcBef>
              <a:spcAft>
                <a:spcPts val="0"/>
              </a:spcAft>
              <a:buClr>
                <a:schemeClr val="dk1"/>
              </a:buClr>
              <a:buSzPts val="1200"/>
              <a:buFont typeface="Noto Sans Symbols"/>
              <a:buChar char="✧"/>
            </a:pPr>
            <a:r>
              <a:rPr b="0" i="1" lang="en-US" sz="1200" u="none" cap="none" strike="noStrike">
                <a:solidFill>
                  <a:schemeClr val="dk1"/>
                </a:solidFill>
                <a:latin typeface="Calibri"/>
                <a:ea typeface="Calibri"/>
                <a:cs typeface="Calibri"/>
                <a:sym typeface="Calibri"/>
              </a:rPr>
              <a:t>GEFS takes 1-30; 21-50; 41-70; 61-10 GDAS ensemble members for 00; 06; 12; 18 UTC </a:t>
            </a:r>
            <a:endParaRPr b="0" i="0" sz="1400" u="none" cap="none" strike="noStrike">
              <a:solidFill>
                <a:srgbClr val="000000"/>
              </a:solidFill>
              <a:latin typeface="Arial"/>
              <a:ea typeface="Arial"/>
              <a:cs typeface="Arial"/>
              <a:sym typeface="Arial"/>
            </a:endParaRPr>
          </a:p>
          <a:p>
            <a:pPr indent="-285750" lvl="1" marL="342900" marR="0" rtl="0" algn="l">
              <a:lnSpc>
                <a:spcPct val="100000"/>
              </a:lnSpc>
              <a:spcBef>
                <a:spcPts val="0"/>
              </a:spcBef>
              <a:spcAft>
                <a:spcPts val="0"/>
              </a:spcAft>
              <a:buClr>
                <a:schemeClr val="dk1"/>
              </a:buClr>
              <a:buSzPts val="1200"/>
              <a:buFont typeface="Noto Sans Symbols"/>
              <a:buChar char="✧"/>
            </a:pPr>
            <a:r>
              <a:rPr b="0" i="1" lang="en-US" sz="1200" u="none" cap="none" strike="noStrike">
                <a:solidFill>
                  <a:schemeClr val="dk1"/>
                </a:solidFill>
                <a:latin typeface="Calibri"/>
                <a:ea typeface="Calibri"/>
                <a:cs typeface="Calibri"/>
                <a:sym typeface="Calibri"/>
              </a:rPr>
              <a:t>Ensemble re-centering applied for selected 30 perturbations.</a:t>
            </a:r>
            <a:endParaRPr b="0" i="1"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b="1" sz="1600">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Calibri"/>
                <a:ea typeface="Calibri"/>
                <a:cs typeface="Calibri"/>
                <a:sym typeface="Calibri"/>
              </a:rPr>
              <a:t>Remove TC relocation</a:t>
            </a:r>
            <a:r>
              <a:rPr b="1" i="0" lang="en-US" sz="1600" u="none" cap="none" strike="noStrike">
                <a:solidFill>
                  <a:schemeClr val="dk1"/>
                </a:solidFill>
                <a:latin typeface="Calibri"/>
                <a:ea typeface="Calibri"/>
                <a:cs typeface="Calibri"/>
                <a:sym typeface="Calibri"/>
              </a:rPr>
              <a:t> –</a:t>
            </a:r>
            <a:endParaRPr b="1" i="0" sz="1600" u="none" cap="none" strike="noStrike">
              <a:solidFill>
                <a:schemeClr val="dk1"/>
              </a:solidFill>
              <a:latin typeface="Calibri"/>
              <a:ea typeface="Calibri"/>
              <a:cs typeface="Calibri"/>
              <a:sym typeface="Calibri"/>
            </a:endParaRPr>
          </a:p>
          <a:p>
            <a:pPr indent="-285750" lvl="1" marL="342900" marR="0" rtl="0" algn="l">
              <a:lnSpc>
                <a:spcPct val="100000"/>
              </a:lnSpc>
              <a:spcBef>
                <a:spcPts val="0"/>
              </a:spcBef>
              <a:spcAft>
                <a:spcPts val="0"/>
              </a:spcAft>
              <a:buClr>
                <a:schemeClr val="dk1"/>
              </a:buClr>
              <a:buSzPts val="1200"/>
              <a:buFont typeface="Noto Sans Symbols"/>
              <a:buChar char="✧"/>
            </a:pPr>
            <a:r>
              <a:rPr i="1" lang="en-US" sz="1200">
                <a:solidFill>
                  <a:schemeClr val="dk1"/>
                </a:solidFill>
                <a:latin typeface="Calibri"/>
                <a:ea typeface="Calibri"/>
                <a:cs typeface="Calibri"/>
                <a:sym typeface="Calibri"/>
              </a:rPr>
              <a:t>Not</a:t>
            </a:r>
            <a:r>
              <a:rPr lang="en-US" sz="1200">
                <a:solidFill>
                  <a:schemeClr val="dk1"/>
                </a:solidFill>
                <a:latin typeface="Calibri"/>
                <a:ea typeface="Calibri"/>
                <a:cs typeface="Calibri"/>
                <a:sym typeface="Calibri"/>
              </a:rPr>
              <a:t> much impact on TC track forecasts, similar to GFSv15.1</a:t>
            </a:r>
            <a:endParaRPr b="1" sz="16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b="1" sz="1600">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600"/>
              <a:buChar char="•"/>
            </a:pPr>
            <a:r>
              <a:rPr b="1" lang="en-US" sz="1600">
                <a:solidFill>
                  <a:schemeClr val="dk1"/>
                </a:solidFill>
                <a:latin typeface="Calibri"/>
                <a:ea typeface="Calibri"/>
                <a:cs typeface="Calibri"/>
                <a:sym typeface="Calibri"/>
              </a:rPr>
              <a:t>Model Uncertainty:</a:t>
            </a:r>
            <a:endParaRPr b="1" sz="1600">
              <a:solidFill>
                <a:schemeClr val="dk1"/>
              </a:solidFill>
              <a:latin typeface="Calibri"/>
              <a:ea typeface="Calibri"/>
              <a:cs typeface="Calibri"/>
              <a:sym typeface="Calibri"/>
            </a:endParaRPr>
          </a:p>
          <a:p>
            <a:pPr indent="-285750" lvl="1" marL="342900" marR="0" rtl="0" algn="l">
              <a:lnSpc>
                <a:spcPct val="100000"/>
              </a:lnSpc>
              <a:spcBef>
                <a:spcPts val="0"/>
              </a:spcBef>
              <a:spcAft>
                <a:spcPts val="0"/>
              </a:spcAft>
              <a:buClr>
                <a:schemeClr val="dk1"/>
              </a:buClr>
              <a:buSzPts val="1200"/>
              <a:buFont typeface="Noto Sans Symbols"/>
              <a:buChar char="✧"/>
            </a:pPr>
            <a:r>
              <a:rPr lang="en-US" sz="1200">
                <a:solidFill>
                  <a:schemeClr val="dk1"/>
                </a:solidFill>
                <a:latin typeface="Calibri"/>
                <a:ea typeface="Calibri"/>
                <a:cs typeface="Calibri"/>
                <a:sym typeface="Calibri"/>
              </a:rPr>
              <a:t>Considered SKEB, SPPT and SHUM</a:t>
            </a:r>
            <a:endParaRPr sz="1200">
              <a:solidFill>
                <a:schemeClr val="dk1"/>
              </a:solidFill>
              <a:latin typeface="Calibri"/>
              <a:ea typeface="Calibri"/>
              <a:cs typeface="Calibri"/>
              <a:sym typeface="Calibri"/>
            </a:endParaRPr>
          </a:p>
          <a:p>
            <a:pPr indent="-285750" lvl="1" marL="342900" marR="0" rtl="0" algn="l">
              <a:lnSpc>
                <a:spcPct val="100000"/>
              </a:lnSpc>
              <a:spcBef>
                <a:spcPts val="0"/>
              </a:spcBef>
              <a:spcAft>
                <a:spcPts val="0"/>
              </a:spcAft>
              <a:buSzPts val="1200"/>
              <a:buFont typeface="Noto Sans Symbols"/>
              <a:buChar char="✧"/>
            </a:pPr>
            <a:r>
              <a:rPr b="1" i="1" lang="en-US" sz="1295">
                <a:latin typeface="Calibri"/>
                <a:ea typeface="Calibri"/>
                <a:cs typeface="Calibri"/>
                <a:sym typeface="Calibri"/>
              </a:rPr>
              <a:t>Replace STTP for GEFSv12 with SPPT and modified SKEB (amplitude reduced to 0.5 from 1.0), no SHUM</a:t>
            </a:r>
            <a:endParaRPr sz="1200">
              <a:latin typeface="Calibri"/>
              <a:ea typeface="Calibri"/>
              <a:cs typeface="Calibri"/>
              <a:sym typeface="Calibri"/>
            </a:endParaRPr>
          </a:p>
        </p:txBody>
      </p:sp>
      <p:sp>
        <p:nvSpPr>
          <p:cNvPr id="172" name="Google Shape;172;p10"/>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73" name="Google Shape;173;p10"/>
          <p:cNvPicPr preferRelativeResize="0"/>
          <p:nvPr/>
        </p:nvPicPr>
        <p:blipFill rotWithShape="1">
          <a:blip r:embed="rId5">
            <a:alphaModFix/>
          </a:blip>
          <a:srcRect b="0" l="62972" r="0" t="4297"/>
          <a:stretch/>
        </p:blipFill>
        <p:spPr>
          <a:xfrm>
            <a:off x="6610550" y="1025675"/>
            <a:ext cx="2533450" cy="3918300"/>
          </a:xfrm>
          <a:prstGeom prst="rect">
            <a:avLst/>
          </a:prstGeom>
          <a:noFill/>
          <a:ln>
            <a:noFill/>
          </a:ln>
        </p:spPr>
      </p:pic>
      <p:sp>
        <p:nvSpPr>
          <p:cNvPr id="174" name="Google Shape;174;p10"/>
          <p:cNvSpPr txBox="1"/>
          <p:nvPr/>
        </p:nvSpPr>
        <p:spPr>
          <a:xfrm>
            <a:off x="6610550" y="638475"/>
            <a:ext cx="2533500" cy="34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chemeClr val="dk1"/>
                </a:solidFill>
                <a:latin typeface="Calibri"/>
                <a:ea typeface="Calibri"/>
                <a:cs typeface="Calibri"/>
                <a:sym typeface="Calibri"/>
              </a:rPr>
              <a:t>STTP vs. SKEB+SPPT</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12"/>
          <p:cNvSpPr txBox="1"/>
          <p:nvPr/>
        </p:nvSpPr>
        <p:spPr>
          <a:xfrm>
            <a:off x="0" y="0"/>
            <a:ext cx="9144000" cy="515526"/>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Ocean Forcing: NSST and 2-tiered SST</a:t>
            </a:r>
            <a:endParaRPr b="0" i="0" sz="2500" u="none" cap="none" strike="noStrike">
              <a:solidFill>
                <a:srgbClr val="000000"/>
              </a:solidFill>
              <a:latin typeface="Arial"/>
              <a:ea typeface="Arial"/>
              <a:cs typeface="Arial"/>
              <a:sym typeface="Arial"/>
            </a:endParaRPr>
          </a:p>
        </p:txBody>
      </p:sp>
      <p:sp>
        <p:nvSpPr>
          <p:cNvPr id="180" name="Google Shape;180;p12"/>
          <p:cNvSpPr txBox="1"/>
          <p:nvPr/>
        </p:nvSpPr>
        <p:spPr>
          <a:xfrm>
            <a:off x="2521400" y="2752100"/>
            <a:ext cx="3661800" cy="397800"/>
          </a:xfrm>
          <a:prstGeom prst="rect">
            <a:avLst/>
          </a:prstGeom>
          <a:noFill/>
          <a:ln>
            <a:noFill/>
          </a:ln>
        </p:spPr>
        <p:txBody>
          <a:bodyPr anchorCtr="0" anchor="t" bIns="34275" lIns="68575" spcFirstLastPara="1" rIns="68575" wrap="square" tIns="34275">
            <a:spAutoFit/>
          </a:bodyPr>
          <a:lstStyle/>
          <a:p>
            <a:pPr indent="-285750" lvl="0" marL="285750" marR="0" rtl="0" algn="l">
              <a:lnSpc>
                <a:spcPct val="100000"/>
              </a:lnSpc>
              <a:spcBef>
                <a:spcPts val="0"/>
              </a:spcBef>
              <a:spcAft>
                <a:spcPts val="0"/>
              </a:spcAft>
              <a:buClr>
                <a:schemeClr val="dk1"/>
              </a:buClr>
              <a:buSzPts val="1800"/>
              <a:buFont typeface="Arial"/>
              <a:buChar char="•"/>
            </a:pPr>
            <a:r>
              <a:rPr b="1" i="0" lang="en-US" sz="1800" u="none" cap="none" strike="noStrike">
                <a:solidFill>
                  <a:schemeClr val="dk1"/>
                </a:solidFill>
                <a:highlight>
                  <a:srgbClr val="FFFFFF"/>
                </a:highlight>
                <a:latin typeface="Calibri"/>
                <a:ea typeface="Calibri"/>
                <a:cs typeface="Calibri"/>
                <a:sym typeface="Calibri"/>
              </a:rPr>
              <a:t>V12: </a:t>
            </a:r>
            <a:r>
              <a:rPr b="1" i="0" lang="en-US" sz="1800" u="none" cap="none" strike="noStrike">
                <a:solidFill>
                  <a:srgbClr val="FF0000"/>
                </a:solidFill>
                <a:highlight>
                  <a:srgbClr val="FFFFFF"/>
                </a:highlight>
                <a:latin typeface="Calibri"/>
                <a:ea typeface="Calibri"/>
                <a:cs typeface="Calibri"/>
                <a:sym typeface="Calibri"/>
              </a:rPr>
              <a:t>NSST+ Two-tiered SST</a:t>
            </a:r>
            <a:endParaRPr b="0" i="0" sz="1400" u="none" cap="none" strike="noStrike">
              <a:solidFill>
                <a:srgbClr val="000000"/>
              </a:solidFill>
              <a:highlight>
                <a:srgbClr val="FFFFFF"/>
              </a:highlight>
              <a:latin typeface="Arial"/>
              <a:ea typeface="Arial"/>
              <a:cs typeface="Arial"/>
              <a:sym typeface="Arial"/>
            </a:endParaRPr>
          </a:p>
        </p:txBody>
      </p:sp>
      <p:sp>
        <p:nvSpPr>
          <p:cNvPr id="181" name="Google Shape;181;p12"/>
          <p:cNvSpPr txBox="1"/>
          <p:nvPr>
            <p:ph idx="12" type="sldNum"/>
          </p:nvPr>
        </p:nvSpPr>
        <p:spPr>
          <a:xfrm>
            <a:off x="7086600" y="4869593"/>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82" name="Google Shape;182;p12"/>
          <p:cNvPicPr preferRelativeResize="0"/>
          <p:nvPr/>
        </p:nvPicPr>
        <p:blipFill rotWithShape="1">
          <a:blip r:embed="rId3">
            <a:alphaModFix/>
          </a:blip>
          <a:srcRect b="54421" l="0" r="0" t="0"/>
          <a:stretch/>
        </p:blipFill>
        <p:spPr>
          <a:xfrm>
            <a:off x="2686925" y="792825"/>
            <a:ext cx="3770150" cy="1602975"/>
          </a:xfrm>
          <a:prstGeom prst="rect">
            <a:avLst/>
          </a:prstGeom>
          <a:noFill/>
          <a:ln>
            <a:noFill/>
          </a:ln>
        </p:spPr>
      </p:pic>
      <p:pic>
        <p:nvPicPr>
          <p:cNvPr id="183" name="Google Shape;183;p12"/>
          <p:cNvPicPr preferRelativeResize="0"/>
          <p:nvPr/>
        </p:nvPicPr>
        <p:blipFill>
          <a:blip r:embed="rId4">
            <a:alphaModFix/>
          </a:blip>
          <a:stretch>
            <a:fillRect/>
          </a:stretch>
        </p:blipFill>
        <p:spPr>
          <a:xfrm>
            <a:off x="380988" y="3005450"/>
            <a:ext cx="8620125" cy="1790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g84662569ea_1_0"/>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189" name="Google Shape;189;g84662569ea_1_0"/>
          <p:cNvSpPr txBox="1"/>
          <p:nvPr/>
        </p:nvSpPr>
        <p:spPr>
          <a:xfrm>
            <a:off x="853800" y="159050"/>
            <a:ext cx="7635300" cy="681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2500" u="none" cap="none" strike="noStrike">
                <a:solidFill>
                  <a:srgbClr val="0000FF"/>
                </a:solidFill>
                <a:latin typeface="Calibri"/>
                <a:ea typeface="Calibri"/>
                <a:cs typeface="Calibri"/>
                <a:sym typeface="Calibri"/>
              </a:rPr>
              <a:t>GEFSv12 Reanalysis and Reforecast</a:t>
            </a:r>
            <a:endParaRPr b="1" i="0" sz="25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1" i="1" lang="en-US" sz="1800" u="none" cap="none" strike="noStrike">
                <a:solidFill>
                  <a:srgbClr val="0000FF"/>
                </a:solidFill>
                <a:latin typeface="Calibri"/>
                <a:ea typeface="Calibri"/>
                <a:cs typeface="Calibri"/>
                <a:sym typeface="Calibri"/>
              </a:rPr>
              <a:t>to support sub-seasonal (weeks 3&amp;4) forecasts</a:t>
            </a:r>
            <a:endParaRPr b="0" i="0" sz="1800" u="none" cap="none" strike="noStrike">
              <a:solidFill>
                <a:srgbClr val="000000"/>
              </a:solidFill>
              <a:latin typeface="Arial"/>
              <a:ea typeface="Arial"/>
              <a:cs typeface="Arial"/>
              <a:sym typeface="Arial"/>
            </a:endParaRPr>
          </a:p>
        </p:txBody>
      </p:sp>
      <p:sp>
        <p:nvSpPr>
          <p:cNvPr id="190" name="Google Shape;190;g84662569ea_1_0"/>
          <p:cNvSpPr txBox="1"/>
          <p:nvPr>
            <p:ph idx="4294967295" type="body"/>
          </p:nvPr>
        </p:nvSpPr>
        <p:spPr>
          <a:xfrm>
            <a:off x="19050" y="1586400"/>
            <a:ext cx="4790700" cy="3164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1760"/>
              <a:buFont typeface="Arial"/>
              <a:buChar char="•"/>
            </a:pPr>
            <a:r>
              <a:rPr b="1" i="0" lang="en-US" sz="1496" u="none" cap="none" strike="noStrike">
                <a:solidFill>
                  <a:schemeClr val="dk1"/>
                </a:solidFill>
              </a:rPr>
              <a:t>Model configuration</a:t>
            </a:r>
            <a:r>
              <a:rPr b="0" i="0" lang="en-US" sz="1496" u="none" cap="none" strike="noStrike">
                <a:solidFill>
                  <a:schemeClr val="dk1"/>
                </a:solidFill>
                <a:latin typeface="Calibri"/>
                <a:ea typeface="Calibri"/>
                <a:cs typeface="Calibri"/>
                <a:sym typeface="Calibri"/>
              </a:rPr>
              <a:t>: </a:t>
            </a:r>
            <a:r>
              <a:rPr lang="en-US" sz="1309"/>
              <a:t>S</a:t>
            </a:r>
            <a:r>
              <a:rPr b="0" i="0" lang="en-US" sz="1309" u="none" cap="none" strike="noStrike">
                <a:solidFill>
                  <a:schemeClr val="dk1"/>
                </a:solidFill>
                <a:latin typeface="Calibri"/>
                <a:ea typeface="Calibri"/>
                <a:cs typeface="Calibri"/>
                <a:sym typeface="Calibri"/>
              </a:rPr>
              <a:t>ame as GEFSv12 (C384L64)  </a:t>
            </a:r>
            <a:endParaRPr b="1" i="0" sz="968" u="none" cap="none" strike="noStrike">
              <a:solidFill>
                <a:srgbClr val="0000FF"/>
              </a:solidFill>
              <a:latin typeface="Calibri"/>
              <a:ea typeface="Calibri"/>
              <a:cs typeface="Calibri"/>
              <a:sym typeface="Calibri"/>
            </a:endParaRPr>
          </a:p>
          <a:p>
            <a:pPr indent="-342900" lvl="0" marL="342900" marR="0" rtl="0" algn="l">
              <a:lnSpc>
                <a:spcPct val="80000"/>
              </a:lnSpc>
              <a:spcBef>
                <a:spcPts val="352"/>
              </a:spcBef>
              <a:spcAft>
                <a:spcPts val="0"/>
              </a:spcAft>
              <a:buClr>
                <a:schemeClr val="dk1"/>
              </a:buClr>
              <a:buSzPts val="1760"/>
              <a:buFont typeface="Arial"/>
              <a:buChar char="•"/>
            </a:pPr>
            <a:r>
              <a:rPr b="1" i="0" lang="en-US" sz="1496" u="none" cap="none" strike="noStrike">
                <a:solidFill>
                  <a:schemeClr val="dk1"/>
                </a:solidFill>
              </a:rPr>
              <a:t>Period of retrospective</a:t>
            </a:r>
            <a:r>
              <a:rPr b="0" i="0" lang="en-US" sz="1496" u="none" cap="none" strike="noStrike">
                <a:solidFill>
                  <a:schemeClr val="dk1"/>
                </a:solidFill>
                <a:latin typeface="Calibri"/>
                <a:ea typeface="Calibri"/>
                <a:cs typeface="Calibri"/>
                <a:sym typeface="Calibri"/>
              </a:rPr>
              <a:t>:  </a:t>
            </a:r>
            <a:r>
              <a:rPr b="0" i="0" lang="en-US" sz="1309" u="none" cap="none" strike="noStrike">
                <a:solidFill>
                  <a:schemeClr val="dk1"/>
                </a:solidFill>
                <a:latin typeface="Calibri"/>
                <a:ea typeface="Calibri"/>
                <a:cs typeface="Calibri"/>
                <a:sym typeface="Calibri"/>
              </a:rPr>
              <a:t>31 years (1989 – 2019) </a:t>
            </a:r>
            <a:endParaRPr sz="2040"/>
          </a:p>
          <a:p>
            <a:pPr indent="-285750" lvl="1" marL="742950" marR="0" rtl="0" algn="l">
              <a:lnSpc>
                <a:spcPct val="80000"/>
              </a:lnSpc>
              <a:spcBef>
                <a:spcPts val="308"/>
              </a:spcBef>
              <a:spcAft>
                <a:spcPts val="0"/>
              </a:spcAft>
              <a:buSzPts val="1540"/>
              <a:buChar char="–"/>
            </a:pPr>
            <a:r>
              <a:rPr lang="en-US" sz="1309"/>
              <a:t>1989 – 1999 (11 years) CFS analysis</a:t>
            </a:r>
            <a:endParaRPr sz="1309"/>
          </a:p>
          <a:p>
            <a:pPr indent="-285750" lvl="1" marL="742950" marR="0" rtl="0" algn="l">
              <a:lnSpc>
                <a:spcPct val="80000"/>
              </a:lnSpc>
              <a:spcBef>
                <a:spcPts val="308"/>
              </a:spcBef>
              <a:spcAft>
                <a:spcPts val="0"/>
              </a:spcAft>
              <a:buSzPts val="1540"/>
              <a:buChar char="–"/>
            </a:pPr>
            <a:r>
              <a:rPr lang="en-US" sz="1309"/>
              <a:t>2000 – 2019 (20 years) Hybrid FV3 GFS/EnKF/IAU reanalysis (ESRL/PSL)</a:t>
            </a:r>
            <a:endParaRPr sz="1309"/>
          </a:p>
          <a:p>
            <a:pPr indent="-342900" lvl="0" marL="342900" marR="0" rtl="0" algn="l">
              <a:lnSpc>
                <a:spcPct val="80000"/>
              </a:lnSpc>
              <a:spcBef>
                <a:spcPts val="352"/>
              </a:spcBef>
              <a:spcAft>
                <a:spcPts val="0"/>
              </a:spcAft>
              <a:buClr>
                <a:schemeClr val="dk1"/>
              </a:buClr>
              <a:buSzPts val="1760"/>
              <a:buChar char="•"/>
            </a:pPr>
            <a:r>
              <a:rPr b="1" i="0" lang="en-US" sz="1496" u="none" cap="none" strike="noStrike">
                <a:solidFill>
                  <a:schemeClr val="dk1"/>
                </a:solidFill>
              </a:rPr>
              <a:t>Frequency and ensemble size</a:t>
            </a:r>
            <a:endParaRPr b="1" sz="2380"/>
          </a:p>
          <a:p>
            <a:pPr indent="-285750" lvl="1" marL="742950" marR="0" rtl="0" algn="l">
              <a:lnSpc>
                <a:spcPct val="80000"/>
              </a:lnSpc>
              <a:spcBef>
                <a:spcPts val="308"/>
              </a:spcBef>
              <a:spcAft>
                <a:spcPts val="0"/>
              </a:spcAft>
              <a:buClr>
                <a:schemeClr val="dk1"/>
              </a:buClr>
              <a:buSzPts val="1540"/>
              <a:buFont typeface="Arial"/>
              <a:buChar char="–"/>
            </a:pPr>
            <a:r>
              <a:rPr lang="en-US" sz="1309"/>
              <a:t>I</a:t>
            </a:r>
            <a:r>
              <a:rPr b="0" i="0" lang="en-US" sz="1309" u="none" cap="none" strike="noStrike">
                <a:solidFill>
                  <a:schemeClr val="dk1"/>
                </a:solidFill>
                <a:latin typeface="Calibri"/>
                <a:ea typeface="Calibri"/>
                <a:cs typeface="Calibri"/>
                <a:sym typeface="Calibri"/>
              </a:rPr>
              <a:t>nitialized at 00UTC for every day; 5 members out to 16 days, except for 11 members out to 35 days </a:t>
            </a:r>
            <a:r>
              <a:rPr lang="en-US" sz="1309"/>
              <a:t>once a week</a:t>
            </a:r>
            <a:endParaRPr b="1" i="0" sz="1122" u="none" cap="none" strike="noStrike">
              <a:solidFill>
                <a:srgbClr val="0000FF"/>
              </a:solidFill>
              <a:latin typeface="Calibri"/>
              <a:ea typeface="Calibri"/>
              <a:cs typeface="Calibri"/>
              <a:sym typeface="Calibri"/>
            </a:endParaRPr>
          </a:p>
          <a:p>
            <a:pPr indent="-342900" lvl="0" marL="342900" marR="0" rtl="0" algn="l">
              <a:lnSpc>
                <a:spcPct val="80000"/>
              </a:lnSpc>
              <a:spcBef>
                <a:spcPts val="352"/>
              </a:spcBef>
              <a:spcAft>
                <a:spcPts val="0"/>
              </a:spcAft>
              <a:buClr>
                <a:schemeClr val="dk1"/>
              </a:buClr>
              <a:buSzPts val="1760"/>
              <a:buChar char="•"/>
            </a:pPr>
            <a:r>
              <a:rPr b="1" i="0" lang="en-US" sz="1496" u="none" cap="none" strike="noStrike">
                <a:solidFill>
                  <a:schemeClr val="dk1"/>
                </a:solidFill>
              </a:rPr>
              <a:t>Output data (Grib2 format, 590 variables)</a:t>
            </a:r>
            <a:endParaRPr b="1" sz="2380"/>
          </a:p>
          <a:p>
            <a:pPr indent="-285750" lvl="1" marL="742950" marR="0" rtl="0" algn="l">
              <a:lnSpc>
                <a:spcPct val="80000"/>
              </a:lnSpc>
              <a:spcBef>
                <a:spcPts val="308"/>
              </a:spcBef>
              <a:spcAft>
                <a:spcPts val="0"/>
              </a:spcAft>
              <a:buSzPts val="1540"/>
              <a:buChar char="–"/>
            </a:pPr>
            <a:r>
              <a:rPr lang="en-US" sz="1309"/>
              <a:t>3 hrly out to 10 days at 0.25o resolution</a:t>
            </a:r>
            <a:endParaRPr sz="1309"/>
          </a:p>
          <a:p>
            <a:pPr indent="-285750" lvl="1" marL="742950" marR="0" rtl="0" algn="l">
              <a:lnSpc>
                <a:spcPct val="80000"/>
              </a:lnSpc>
              <a:spcBef>
                <a:spcPts val="308"/>
              </a:spcBef>
              <a:spcAft>
                <a:spcPts val="0"/>
              </a:spcAft>
              <a:buSzPts val="1540"/>
              <a:buChar char="–"/>
            </a:pPr>
            <a:r>
              <a:rPr lang="en-US" sz="1309"/>
              <a:t>6 hly beyond 10 days at 0.5o resolution</a:t>
            </a:r>
            <a:endParaRPr sz="1309"/>
          </a:p>
          <a:p>
            <a:pPr indent="-285750" lvl="1" marL="742950" marR="0" rtl="0" algn="l">
              <a:lnSpc>
                <a:spcPct val="80000"/>
              </a:lnSpc>
              <a:spcBef>
                <a:spcPts val="308"/>
              </a:spcBef>
              <a:spcAft>
                <a:spcPts val="0"/>
              </a:spcAft>
              <a:buSzPts val="1540"/>
              <a:buChar char="–"/>
            </a:pPr>
            <a:r>
              <a:rPr lang="en-US" sz="1309"/>
              <a:t>Selected 77 variables on disk for CPC, MDL and NWC</a:t>
            </a:r>
            <a:endParaRPr sz="1309"/>
          </a:p>
          <a:p>
            <a:pPr indent="-285750" lvl="1" marL="742950" marR="0" rtl="0" algn="l">
              <a:lnSpc>
                <a:spcPct val="80000"/>
              </a:lnSpc>
              <a:spcBef>
                <a:spcPts val="308"/>
              </a:spcBef>
              <a:spcAft>
                <a:spcPts val="0"/>
              </a:spcAft>
              <a:buSzPts val="1540"/>
              <a:buChar char="–"/>
            </a:pPr>
            <a:r>
              <a:rPr lang="en-US" sz="1309"/>
              <a:t>PSL converting Grib data to NetCDF for public access</a:t>
            </a:r>
            <a:endParaRPr b="1" sz="2040">
              <a:solidFill>
                <a:srgbClr val="FF0000"/>
              </a:solidFill>
            </a:endParaRPr>
          </a:p>
        </p:txBody>
      </p:sp>
      <p:sp>
        <p:nvSpPr>
          <p:cNvPr id="191" name="Google Shape;191;g84662569ea_1_0"/>
          <p:cNvSpPr txBox="1"/>
          <p:nvPr/>
        </p:nvSpPr>
        <p:spPr>
          <a:xfrm>
            <a:off x="19050" y="840950"/>
            <a:ext cx="4712700" cy="6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0000FF"/>
                </a:solidFill>
                <a:latin typeface="Calibri"/>
                <a:ea typeface="Calibri"/>
                <a:cs typeface="Calibri"/>
                <a:sym typeface="Calibri"/>
              </a:rPr>
              <a:t>20-year Reanalysis (2000-2019), Led by ESRL/PSL</a:t>
            </a:r>
            <a:endParaRPr>
              <a:solidFill>
                <a:schemeClr val="dk1"/>
              </a:solidFill>
            </a:endParaRPr>
          </a:p>
          <a:p>
            <a:pPr indent="0" lvl="0" marL="0" rtl="0" algn="l">
              <a:spcBef>
                <a:spcPts val="0"/>
              </a:spcBef>
              <a:spcAft>
                <a:spcPts val="0"/>
              </a:spcAft>
              <a:buNone/>
            </a:pPr>
            <a:r>
              <a:rPr b="1" lang="en-US">
                <a:solidFill>
                  <a:srgbClr val="0000FF"/>
                </a:solidFill>
                <a:latin typeface="Calibri"/>
                <a:ea typeface="Calibri"/>
                <a:cs typeface="Calibri"/>
                <a:sym typeface="Calibri"/>
              </a:rPr>
              <a:t>31-year Reforecast (1989-2019), Led by NCEP/EMC</a:t>
            </a:r>
            <a:endParaRPr/>
          </a:p>
        </p:txBody>
      </p:sp>
      <p:pic>
        <p:nvPicPr>
          <p:cNvPr id="192" name="Google Shape;192;g84662569ea_1_0"/>
          <p:cNvPicPr preferRelativeResize="0"/>
          <p:nvPr/>
        </p:nvPicPr>
        <p:blipFill>
          <a:blip r:embed="rId3">
            <a:alphaModFix/>
          </a:blip>
          <a:stretch>
            <a:fillRect/>
          </a:stretch>
        </p:blipFill>
        <p:spPr>
          <a:xfrm>
            <a:off x="4832725" y="2988699"/>
            <a:ext cx="4244024" cy="1880950"/>
          </a:xfrm>
          <a:prstGeom prst="rect">
            <a:avLst/>
          </a:prstGeom>
          <a:noFill/>
          <a:ln>
            <a:noFill/>
          </a:ln>
        </p:spPr>
      </p:pic>
      <p:pic>
        <p:nvPicPr>
          <p:cNvPr id="193" name="Google Shape;193;g84662569ea_1_0"/>
          <p:cNvPicPr preferRelativeResize="0"/>
          <p:nvPr/>
        </p:nvPicPr>
        <p:blipFill>
          <a:blip r:embed="rId4">
            <a:alphaModFix/>
          </a:blip>
          <a:stretch>
            <a:fillRect/>
          </a:stretch>
        </p:blipFill>
        <p:spPr>
          <a:xfrm>
            <a:off x="4832714" y="974350"/>
            <a:ext cx="4318661" cy="1880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13"/>
          <p:cNvSpPr txBox="1"/>
          <p:nvPr>
            <p:ph type="ctrTitle"/>
          </p:nvPr>
        </p:nvSpPr>
        <p:spPr>
          <a:xfrm>
            <a:off x="268665" y="0"/>
            <a:ext cx="8875335" cy="545141"/>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FF"/>
              </a:buClr>
              <a:buSzPts val="4000"/>
              <a:buFont typeface="Calibri"/>
              <a:buNone/>
            </a:pPr>
            <a:r>
              <a:rPr b="1" lang="en-US" sz="2500">
                <a:solidFill>
                  <a:srgbClr val="0000FF"/>
                </a:solidFill>
              </a:rPr>
              <a:t>GEFSv12-Wave Component</a:t>
            </a:r>
            <a:endParaRPr b="1" sz="2500">
              <a:solidFill>
                <a:srgbClr val="0000FF"/>
              </a:solidFill>
            </a:endParaRPr>
          </a:p>
        </p:txBody>
      </p:sp>
      <p:sp>
        <p:nvSpPr>
          <p:cNvPr id="199" name="Google Shape;199;p13"/>
          <p:cNvSpPr txBox="1"/>
          <p:nvPr>
            <p:ph idx="1" type="subTitle"/>
          </p:nvPr>
        </p:nvSpPr>
        <p:spPr>
          <a:xfrm>
            <a:off x="2399441" y="4831431"/>
            <a:ext cx="3187200" cy="273900"/>
          </a:xfrm>
          <a:prstGeom prst="rect">
            <a:avLst/>
          </a:prstGeom>
          <a:noFill/>
          <a:ln>
            <a:noFill/>
          </a:ln>
        </p:spPr>
        <p:txBody>
          <a:bodyPr anchorCtr="0" anchor="t" bIns="45700" lIns="91425" spcFirstLastPara="1" rIns="91425" wrap="square" tIns="45700">
            <a:noAutofit/>
          </a:bodyPr>
          <a:lstStyle/>
          <a:p>
            <a:pPr indent="0" lvl="0" marL="0" rtl="0" algn="ctr">
              <a:lnSpc>
                <a:spcPct val="70000"/>
              </a:lnSpc>
              <a:spcBef>
                <a:spcPts val="0"/>
              </a:spcBef>
              <a:spcAft>
                <a:spcPts val="0"/>
              </a:spcAft>
              <a:buClr>
                <a:schemeClr val="dk1"/>
              </a:buClr>
              <a:buSzPts val="2040"/>
              <a:buNone/>
            </a:pPr>
            <a:r>
              <a:rPr i="1" lang="en-US" sz="1600" u="sng"/>
              <a:t>Courtesy: Jose-Henrique Alves</a:t>
            </a:r>
            <a:endParaRPr i="1" sz="1600" u="sng"/>
          </a:p>
        </p:txBody>
      </p:sp>
      <p:pic>
        <p:nvPicPr>
          <p:cNvPr id="200" name="Google Shape;200;p13"/>
          <p:cNvPicPr preferRelativeResize="0"/>
          <p:nvPr/>
        </p:nvPicPr>
        <p:blipFill rotWithShape="1">
          <a:blip r:embed="rId3">
            <a:alphaModFix/>
          </a:blip>
          <a:srcRect b="0" l="0" r="0" t="0"/>
          <a:stretch/>
        </p:blipFill>
        <p:spPr>
          <a:xfrm>
            <a:off x="3008900" y="764000"/>
            <a:ext cx="6044351" cy="1892250"/>
          </a:xfrm>
          <a:prstGeom prst="rect">
            <a:avLst/>
          </a:prstGeom>
          <a:noFill/>
          <a:ln>
            <a:noFill/>
          </a:ln>
        </p:spPr>
      </p:pic>
      <p:sp>
        <p:nvSpPr>
          <p:cNvPr id="201" name="Google Shape;201;p13"/>
          <p:cNvSpPr/>
          <p:nvPr/>
        </p:nvSpPr>
        <p:spPr>
          <a:xfrm>
            <a:off x="2567381" y="463692"/>
            <a:ext cx="4278000" cy="3417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800"/>
              <a:buFont typeface="Arial"/>
              <a:buNone/>
            </a:pPr>
            <a:r>
              <a:rPr b="1" i="0" lang="en-US" sz="1800" u="none" cap="none" strike="noStrike">
                <a:solidFill>
                  <a:srgbClr val="0000FF"/>
                </a:solidFill>
                <a:latin typeface="Calibri"/>
                <a:ea typeface="Calibri"/>
                <a:cs typeface="Calibri"/>
                <a:sym typeface="Calibri"/>
              </a:rPr>
              <a:t>Evolution of NCEP’s Global Wave Ensemble</a:t>
            </a:r>
            <a:endParaRPr b="0" i="0" sz="1400" u="none" cap="none" strike="noStrike">
              <a:solidFill>
                <a:srgbClr val="000000"/>
              </a:solidFill>
              <a:latin typeface="Arial"/>
              <a:ea typeface="Arial"/>
              <a:cs typeface="Arial"/>
              <a:sym typeface="Arial"/>
            </a:endParaRPr>
          </a:p>
        </p:txBody>
      </p:sp>
      <p:sp>
        <p:nvSpPr>
          <p:cNvPr id="202" name="Google Shape;202;p13"/>
          <p:cNvSpPr/>
          <p:nvPr/>
        </p:nvSpPr>
        <p:spPr>
          <a:xfrm>
            <a:off x="457475" y="3429000"/>
            <a:ext cx="5560200" cy="1642500"/>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Clr>
                <a:srgbClr val="000000"/>
              </a:buClr>
              <a:buSzPts val="1600"/>
              <a:buFont typeface="Arial"/>
              <a:buNone/>
            </a:pPr>
            <a:r>
              <a:rPr b="1" i="0" lang="en-US" sz="1600" u="none" cap="none" strike="noStrike">
                <a:latin typeface="Calibri"/>
                <a:ea typeface="Calibri"/>
                <a:cs typeface="Calibri"/>
                <a:sym typeface="Calibri"/>
              </a:rPr>
              <a:t>GWES→GEFSv12-Wave</a:t>
            </a:r>
            <a:endParaRPr b="1" i="0" sz="1600" u="none" cap="none" strike="noStrike">
              <a:latin typeface="Calibri"/>
              <a:ea typeface="Calibri"/>
              <a:cs typeface="Calibri"/>
              <a:sym typeface="Calibri"/>
            </a:endParaRPr>
          </a:p>
          <a:p>
            <a:pPr indent="-330200" lvl="0" marL="457200" marR="0" rtl="0" algn="l">
              <a:lnSpc>
                <a:spcPct val="100000"/>
              </a:lnSpc>
              <a:spcBef>
                <a:spcPts val="0"/>
              </a:spcBef>
              <a:spcAft>
                <a:spcPts val="0"/>
              </a:spcAft>
              <a:buSzPts val="1600"/>
              <a:buFont typeface="Calibri"/>
              <a:buChar char="●"/>
            </a:pPr>
            <a:r>
              <a:rPr b="1" i="0" lang="en-US" sz="1600" u="none" cap="none" strike="noStrike">
                <a:latin typeface="Calibri"/>
                <a:ea typeface="Calibri"/>
                <a:cs typeface="Calibri"/>
                <a:sym typeface="Calibri"/>
              </a:rPr>
              <a:t>“The first global-scale UFS coupled system at NCEP”</a:t>
            </a:r>
            <a:endParaRPr b="1" i="0" sz="1400" u="none" cap="none" strike="noStrike">
              <a:latin typeface="Arial"/>
              <a:ea typeface="Arial"/>
              <a:cs typeface="Arial"/>
              <a:sym typeface="Arial"/>
            </a:endParaRPr>
          </a:p>
          <a:p>
            <a:pPr indent="-330200" lvl="0" marL="457200" marR="0" rtl="0" algn="l">
              <a:lnSpc>
                <a:spcPct val="100000"/>
              </a:lnSpc>
              <a:spcBef>
                <a:spcPts val="0"/>
              </a:spcBef>
              <a:spcAft>
                <a:spcPts val="0"/>
              </a:spcAft>
              <a:buSzPts val="1600"/>
              <a:buFont typeface="Calibri"/>
              <a:buChar char="●"/>
            </a:pPr>
            <a:r>
              <a:rPr b="0" i="0" lang="en-US" sz="1600" u="none" cap="none" strike="noStrike">
                <a:latin typeface="Calibri"/>
                <a:ea typeface="Calibri"/>
                <a:cs typeface="Calibri"/>
                <a:sym typeface="Calibri"/>
              </a:rPr>
              <a:t>Integration of wave model to GFS global-workflow,</a:t>
            </a:r>
            <a:endParaRPr b="0" i="0" sz="1400" u="none" cap="none" strike="noStrike">
              <a:latin typeface="Arial"/>
              <a:ea typeface="Arial"/>
              <a:cs typeface="Arial"/>
              <a:sym typeface="Arial"/>
            </a:endParaRPr>
          </a:p>
          <a:p>
            <a:pPr indent="-330200" lvl="0" marL="457200" marR="0" rtl="0" algn="l">
              <a:lnSpc>
                <a:spcPct val="100000"/>
              </a:lnSpc>
              <a:spcBef>
                <a:spcPts val="0"/>
              </a:spcBef>
              <a:spcAft>
                <a:spcPts val="0"/>
              </a:spcAft>
              <a:buSzPts val="1600"/>
              <a:buFont typeface="Calibri"/>
              <a:buChar char="●"/>
            </a:pPr>
            <a:r>
              <a:rPr b="0" i="0" lang="en-US" sz="1600" u="none" cap="none" strike="noStrike">
                <a:latin typeface="Calibri"/>
                <a:ea typeface="Calibri"/>
                <a:cs typeface="Calibri"/>
                <a:sym typeface="Calibri"/>
              </a:rPr>
              <a:t>Improved source-terms; </a:t>
            </a:r>
            <a:endParaRPr b="0" i="0" sz="1600" u="none" cap="none" strike="noStrike">
              <a:latin typeface="Calibri"/>
              <a:ea typeface="Calibri"/>
              <a:cs typeface="Calibri"/>
              <a:sym typeface="Calibri"/>
            </a:endParaRPr>
          </a:p>
          <a:p>
            <a:pPr indent="-330200" lvl="0" marL="457200" marR="0" rtl="0" algn="l">
              <a:lnSpc>
                <a:spcPct val="100000"/>
              </a:lnSpc>
              <a:spcBef>
                <a:spcPts val="0"/>
              </a:spcBef>
              <a:spcAft>
                <a:spcPts val="0"/>
              </a:spcAft>
              <a:buSzPts val="1600"/>
              <a:buFont typeface="Calibri"/>
              <a:buChar char="●"/>
            </a:pPr>
            <a:r>
              <a:rPr b="0" i="0" lang="en-US" sz="1600" u="none" cap="none" strike="noStrike">
                <a:latin typeface="Calibri"/>
                <a:ea typeface="Calibri"/>
                <a:cs typeface="Calibri"/>
                <a:sym typeface="Calibri"/>
              </a:rPr>
              <a:t>Objective optimization with hourly GFS surface-wind forcing</a:t>
            </a:r>
            <a:endParaRPr b="0" i="0" sz="1400" u="none" cap="none" strike="noStrike">
              <a:latin typeface="Arial"/>
              <a:ea typeface="Arial"/>
              <a:cs typeface="Arial"/>
              <a:sym typeface="Arial"/>
            </a:endParaRPr>
          </a:p>
        </p:txBody>
      </p:sp>
      <p:sp>
        <p:nvSpPr>
          <p:cNvPr id="203" name="Google Shape;203;p13"/>
          <p:cNvSpPr txBox="1"/>
          <p:nvPr>
            <p:ph idx="12" type="sldNum"/>
          </p:nvPr>
        </p:nvSpPr>
        <p:spPr>
          <a:xfrm>
            <a:off x="7086600" y="4869602"/>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204" name="Google Shape;204;p13"/>
          <p:cNvSpPr txBox="1"/>
          <p:nvPr/>
        </p:nvSpPr>
        <p:spPr>
          <a:xfrm>
            <a:off x="5488175" y="2875100"/>
            <a:ext cx="3655800" cy="2042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Additional (third) swell partition in gridded outputs</a:t>
            </a:r>
            <a:endParaRPr>
              <a:solidFill>
                <a:schemeClr val="dk1"/>
              </a:solidFill>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Increased ensemble membership (21→31),</a:t>
            </a:r>
            <a:endParaRPr>
              <a:solidFill>
                <a:schemeClr val="dk1"/>
              </a:solidFill>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Increased spherical grid resolution: ½</a:t>
            </a:r>
            <a:r>
              <a:rPr baseline="30000" lang="en-US" sz="1600">
                <a:solidFill>
                  <a:schemeClr val="dk1"/>
                </a:solidFill>
                <a:latin typeface="Calibri"/>
                <a:ea typeface="Calibri"/>
                <a:cs typeface="Calibri"/>
                <a:sym typeface="Calibri"/>
              </a:rPr>
              <a:t>o</a:t>
            </a:r>
            <a:r>
              <a:rPr lang="en-US" sz="1600">
                <a:solidFill>
                  <a:schemeClr val="dk1"/>
                </a:solidFill>
                <a:latin typeface="Calibri"/>
                <a:ea typeface="Calibri"/>
                <a:cs typeface="Calibri"/>
                <a:sym typeface="Calibri"/>
              </a:rPr>
              <a:t> to ¼</a:t>
            </a:r>
            <a:r>
              <a:rPr baseline="30000" lang="en-US" sz="1600">
                <a:solidFill>
                  <a:schemeClr val="dk1"/>
                </a:solidFill>
                <a:latin typeface="Calibri"/>
                <a:ea typeface="Calibri"/>
                <a:cs typeface="Calibri"/>
                <a:sym typeface="Calibri"/>
              </a:rPr>
              <a:t>o</a:t>
            </a:r>
            <a:r>
              <a:rPr lang="en-US" sz="1600">
                <a:solidFill>
                  <a:schemeClr val="dk1"/>
                </a:solidFill>
                <a:latin typeface="Calibri"/>
                <a:ea typeface="Calibri"/>
                <a:cs typeface="Calibri"/>
                <a:sym typeface="Calibri"/>
              </a:rPr>
              <a:t> global,</a:t>
            </a:r>
            <a:endParaRPr>
              <a:solidFill>
                <a:schemeClr val="dk1"/>
              </a:solidFill>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Extended forecast range: 240h to 384h (16 days).</a:t>
            </a:r>
            <a:endParaRPr/>
          </a:p>
        </p:txBody>
      </p:sp>
      <p:grpSp>
        <p:nvGrpSpPr>
          <p:cNvPr id="205" name="Google Shape;205;p13"/>
          <p:cNvGrpSpPr/>
          <p:nvPr/>
        </p:nvGrpSpPr>
        <p:grpSpPr>
          <a:xfrm>
            <a:off x="12" y="274836"/>
            <a:ext cx="2941746" cy="2337759"/>
            <a:chOff x="268676" y="763994"/>
            <a:chExt cx="2057309" cy="1951547"/>
          </a:xfrm>
        </p:grpSpPr>
        <p:pic>
          <p:nvPicPr>
            <p:cNvPr descr="Object" id="206" name="Google Shape;206;p13"/>
            <p:cNvPicPr preferRelativeResize="0"/>
            <p:nvPr/>
          </p:nvPicPr>
          <p:blipFill rotWithShape="1">
            <a:blip r:embed="rId4">
              <a:alphaModFix/>
            </a:blip>
            <a:srcRect b="3842" l="0" r="0" t="3787"/>
            <a:stretch/>
          </p:blipFill>
          <p:spPr>
            <a:xfrm>
              <a:off x="604345" y="1018819"/>
              <a:ext cx="1429319" cy="1398125"/>
            </a:xfrm>
            <a:prstGeom prst="rect">
              <a:avLst/>
            </a:prstGeom>
            <a:noFill/>
            <a:ln>
              <a:noFill/>
            </a:ln>
          </p:spPr>
        </p:pic>
        <p:grpSp>
          <p:nvGrpSpPr>
            <p:cNvPr id="207" name="Google Shape;207;p13"/>
            <p:cNvGrpSpPr/>
            <p:nvPr/>
          </p:nvGrpSpPr>
          <p:grpSpPr>
            <a:xfrm>
              <a:off x="268676" y="763994"/>
              <a:ext cx="971114" cy="1910939"/>
              <a:chOff x="275233" y="4473088"/>
              <a:chExt cx="1022548" cy="2058092"/>
            </a:xfrm>
          </p:grpSpPr>
          <p:sp>
            <p:nvSpPr>
              <p:cNvPr id="208" name="Google Shape;208;p13"/>
              <p:cNvSpPr/>
              <p:nvPr/>
            </p:nvSpPr>
            <p:spPr>
              <a:xfrm rot="10800000">
                <a:off x="752381" y="4952907"/>
                <a:ext cx="545400" cy="836700"/>
              </a:xfrm>
              <a:prstGeom prst="rect">
                <a:avLst/>
              </a:prstGeom>
              <a:noFill/>
              <a:ln cap="flat" cmpd="sng" w="38100">
                <a:solidFill>
                  <a:srgbClr val="FF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rgbClr val="FF0000"/>
                  </a:solidFill>
                  <a:latin typeface="Arial"/>
                  <a:ea typeface="Arial"/>
                  <a:cs typeface="Arial"/>
                  <a:sym typeface="Arial"/>
                </a:endParaRPr>
              </a:p>
            </p:txBody>
          </p:sp>
          <p:cxnSp>
            <p:nvCxnSpPr>
              <p:cNvPr id="209" name="Google Shape;209;p13"/>
              <p:cNvCxnSpPr/>
              <p:nvPr/>
            </p:nvCxnSpPr>
            <p:spPr>
              <a:xfrm rot="10800000">
                <a:off x="510451" y="5133033"/>
                <a:ext cx="689700" cy="314100"/>
              </a:xfrm>
              <a:prstGeom prst="straightConnector1">
                <a:avLst/>
              </a:prstGeom>
              <a:noFill/>
              <a:ln cap="flat" cmpd="sng" w="15875">
                <a:solidFill>
                  <a:srgbClr val="C00000"/>
                </a:solidFill>
                <a:prstDash val="solid"/>
                <a:miter lim="800000"/>
                <a:headEnd len="sm" w="sm" type="none"/>
                <a:tailEnd len="med" w="med" type="stealth"/>
              </a:ln>
            </p:spPr>
          </p:cxnSp>
          <p:cxnSp>
            <p:nvCxnSpPr>
              <p:cNvPr id="210" name="Google Shape;210;p13"/>
              <p:cNvCxnSpPr/>
              <p:nvPr/>
            </p:nvCxnSpPr>
            <p:spPr>
              <a:xfrm rot="10800000">
                <a:off x="880651" y="5694002"/>
                <a:ext cx="5700" cy="650700"/>
              </a:xfrm>
              <a:prstGeom prst="straightConnector1">
                <a:avLst/>
              </a:prstGeom>
              <a:noFill/>
              <a:ln cap="flat" cmpd="sng" w="15875">
                <a:solidFill>
                  <a:srgbClr val="C00000"/>
                </a:solidFill>
                <a:prstDash val="solid"/>
                <a:miter lim="800000"/>
                <a:headEnd len="sm" w="sm" type="none"/>
                <a:tailEnd len="med" w="med" type="stealth"/>
              </a:ln>
            </p:spPr>
          </p:cxnSp>
          <p:cxnSp>
            <p:nvCxnSpPr>
              <p:cNvPr id="211" name="Google Shape;211;p13"/>
              <p:cNvCxnSpPr/>
              <p:nvPr/>
            </p:nvCxnSpPr>
            <p:spPr>
              <a:xfrm>
                <a:off x="1025128" y="4684196"/>
                <a:ext cx="5700" cy="510600"/>
              </a:xfrm>
              <a:prstGeom prst="straightConnector1">
                <a:avLst/>
              </a:prstGeom>
              <a:noFill/>
              <a:ln cap="flat" cmpd="sng" w="15875">
                <a:solidFill>
                  <a:srgbClr val="C00000"/>
                </a:solidFill>
                <a:prstDash val="solid"/>
                <a:miter lim="800000"/>
                <a:headEnd len="sm" w="sm" type="none"/>
                <a:tailEnd len="med" w="med" type="stealth"/>
              </a:ln>
            </p:spPr>
          </p:cxnSp>
          <p:sp>
            <p:nvSpPr>
              <p:cNvPr id="212" name="Google Shape;212;p13"/>
              <p:cNvSpPr txBox="1"/>
              <p:nvPr/>
            </p:nvSpPr>
            <p:spPr>
              <a:xfrm>
                <a:off x="694150" y="6277380"/>
                <a:ext cx="3702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50">
                    <a:solidFill>
                      <a:srgbClr val="C00000"/>
                    </a:solidFill>
                    <a:latin typeface="Arial"/>
                    <a:ea typeface="Arial"/>
                    <a:cs typeface="Arial"/>
                    <a:sym typeface="Arial"/>
                  </a:rPr>
                  <a:t>H</a:t>
                </a:r>
                <a:r>
                  <a:rPr b="1" baseline="-25000" lang="en-US" sz="1050">
                    <a:solidFill>
                      <a:srgbClr val="C00000"/>
                    </a:solidFill>
                    <a:latin typeface="Arial"/>
                    <a:ea typeface="Arial"/>
                    <a:cs typeface="Arial"/>
                    <a:sym typeface="Arial"/>
                  </a:rPr>
                  <a:t>s</a:t>
                </a:r>
                <a:endParaRPr/>
              </a:p>
            </p:txBody>
          </p:sp>
          <p:sp>
            <p:nvSpPr>
              <p:cNvPr id="213" name="Google Shape;213;p13"/>
              <p:cNvSpPr txBox="1"/>
              <p:nvPr/>
            </p:nvSpPr>
            <p:spPr>
              <a:xfrm>
                <a:off x="275233" y="5030531"/>
                <a:ext cx="3702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50">
                    <a:solidFill>
                      <a:srgbClr val="C00000"/>
                    </a:solidFill>
                    <a:latin typeface="Arial"/>
                    <a:ea typeface="Arial"/>
                    <a:cs typeface="Arial"/>
                    <a:sym typeface="Arial"/>
                  </a:rPr>
                  <a:t>θ</a:t>
                </a:r>
                <a:r>
                  <a:rPr b="1" baseline="-25000" lang="en-US" sz="1050">
                    <a:solidFill>
                      <a:srgbClr val="C00000"/>
                    </a:solidFill>
                    <a:latin typeface="Arial"/>
                    <a:ea typeface="Arial"/>
                    <a:cs typeface="Arial"/>
                    <a:sym typeface="Arial"/>
                  </a:rPr>
                  <a:t>m</a:t>
                </a:r>
                <a:endParaRPr/>
              </a:p>
            </p:txBody>
          </p:sp>
          <p:sp>
            <p:nvSpPr>
              <p:cNvPr id="214" name="Google Shape;214;p13"/>
              <p:cNvSpPr txBox="1"/>
              <p:nvPr/>
            </p:nvSpPr>
            <p:spPr>
              <a:xfrm>
                <a:off x="884536" y="4473088"/>
                <a:ext cx="3702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50">
                    <a:solidFill>
                      <a:srgbClr val="C00000"/>
                    </a:solidFill>
                    <a:latin typeface="Arial"/>
                    <a:ea typeface="Arial"/>
                    <a:cs typeface="Arial"/>
                    <a:sym typeface="Arial"/>
                  </a:rPr>
                  <a:t>T</a:t>
                </a:r>
                <a:r>
                  <a:rPr b="1" baseline="-25000" lang="en-US" sz="1050">
                    <a:solidFill>
                      <a:srgbClr val="C00000"/>
                    </a:solidFill>
                    <a:latin typeface="Arial"/>
                    <a:ea typeface="Arial"/>
                    <a:cs typeface="Arial"/>
                    <a:sym typeface="Arial"/>
                  </a:rPr>
                  <a:t>m</a:t>
                </a:r>
                <a:endParaRPr/>
              </a:p>
            </p:txBody>
          </p:sp>
        </p:grpSp>
        <p:grpSp>
          <p:nvGrpSpPr>
            <p:cNvPr id="215" name="Google Shape;215;p13"/>
            <p:cNvGrpSpPr/>
            <p:nvPr/>
          </p:nvGrpSpPr>
          <p:grpSpPr>
            <a:xfrm>
              <a:off x="1427562" y="810875"/>
              <a:ext cx="898423" cy="1904667"/>
              <a:chOff x="1495498" y="4523578"/>
              <a:chExt cx="946007" cy="2051338"/>
            </a:xfrm>
          </p:grpSpPr>
          <p:sp>
            <p:nvSpPr>
              <p:cNvPr id="216" name="Google Shape;216;p13"/>
              <p:cNvSpPr/>
              <p:nvPr/>
            </p:nvSpPr>
            <p:spPr>
              <a:xfrm rot="10800000">
                <a:off x="1495498" y="4867202"/>
                <a:ext cx="638100" cy="1386000"/>
              </a:xfrm>
              <a:prstGeom prst="rect">
                <a:avLst/>
              </a:prstGeom>
              <a:noFill/>
              <a:ln cap="flat" cmpd="sng" w="38100">
                <a:solidFill>
                  <a:srgbClr val="0000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rgbClr val="000000"/>
                  </a:solidFill>
                  <a:latin typeface="Arial"/>
                  <a:ea typeface="Arial"/>
                  <a:cs typeface="Arial"/>
                  <a:sym typeface="Arial"/>
                </a:endParaRPr>
              </a:p>
            </p:txBody>
          </p:sp>
          <p:cxnSp>
            <p:nvCxnSpPr>
              <p:cNvPr id="217" name="Google Shape;217;p13"/>
              <p:cNvCxnSpPr/>
              <p:nvPr/>
            </p:nvCxnSpPr>
            <p:spPr>
              <a:xfrm>
                <a:off x="1811437" y="4734686"/>
                <a:ext cx="5700" cy="510600"/>
              </a:xfrm>
              <a:prstGeom prst="straightConnector1">
                <a:avLst/>
              </a:prstGeom>
              <a:noFill/>
              <a:ln cap="flat" cmpd="sng" w="15875">
                <a:solidFill>
                  <a:srgbClr val="0000FF"/>
                </a:solidFill>
                <a:prstDash val="solid"/>
                <a:miter lim="800000"/>
                <a:headEnd len="sm" w="sm" type="none"/>
                <a:tailEnd len="med" w="med" type="stealth"/>
              </a:ln>
            </p:spPr>
          </p:cxnSp>
          <p:sp>
            <p:nvSpPr>
              <p:cNvPr id="218" name="Google Shape;218;p13"/>
              <p:cNvSpPr txBox="1"/>
              <p:nvPr/>
            </p:nvSpPr>
            <p:spPr>
              <a:xfrm>
                <a:off x="1670845" y="4523578"/>
                <a:ext cx="3702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50">
                    <a:solidFill>
                      <a:srgbClr val="0000FF"/>
                    </a:solidFill>
                    <a:latin typeface="Arial"/>
                    <a:ea typeface="Arial"/>
                    <a:cs typeface="Arial"/>
                    <a:sym typeface="Arial"/>
                  </a:rPr>
                  <a:t>T</a:t>
                </a:r>
                <a:r>
                  <a:rPr b="1" baseline="-25000" lang="en-US" sz="1050">
                    <a:solidFill>
                      <a:srgbClr val="0000FF"/>
                    </a:solidFill>
                    <a:latin typeface="Arial"/>
                    <a:ea typeface="Arial"/>
                    <a:cs typeface="Arial"/>
                    <a:sym typeface="Arial"/>
                  </a:rPr>
                  <a:t>m</a:t>
                </a:r>
                <a:endParaRPr/>
              </a:p>
            </p:txBody>
          </p:sp>
          <p:cxnSp>
            <p:nvCxnSpPr>
              <p:cNvPr id="219" name="Google Shape;219;p13"/>
              <p:cNvCxnSpPr/>
              <p:nvPr/>
            </p:nvCxnSpPr>
            <p:spPr>
              <a:xfrm>
                <a:off x="1710115" y="5459287"/>
                <a:ext cx="585600" cy="47700"/>
              </a:xfrm>
              <a:prstGeom prst="straightConnector1">
                <a:avLst/>
              </a:prstGeom>
              <a:noFill/>
              <a:ln cap="flat" cmpd="sng" w="15875">
                <a:solidFill>
                  <a:srgbClr val="0000FF"/>
                </a:solidFill>
                <a:prstDash val="solid"/>
                <a:miter lim="800000"/>
                <a:headEnd len="sm" w="sm" type="none"/>
                <a:tailEnd len="med" w="med" type="stealth"/>
              </a:ln>
            </p:spPr>
          </p:cxnSp>
          <p:sp>
            <p:nvSpPr>
              <p:cNvPr id="220" name="Google Shape;220;p13"/>
              <p:cNvSpPr txBox="1"/>
              <p:nvPr/>
            </p:nvSpPr>
            <p:spPr>
              <a:xfrm>
                <a:off x="2071305" y="5507104"/>
                <a:ext cx="3702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50">
                    <a:solidFill>
                      <a:srgbClr val="0000FF"/>
                    </a:solidFill>
                    <a:latin typeface="Arial"/>
                    <a:ea typeface="Arial"/>
                    <a:cs typeface="Arial"/>
                    <a:sym typeface="Arial"/>
                  </a:rPr>
                  <a:t>θ</a:t>
                </a:r>
                <a:r>
                  <a:rPr b="1" baseline="-25000" lang="en-US" sz="1050">
                    <a:solidFill>
                      <a:srgbClr val="0000FF"/>
                    </a:solidFill>
                    <a:latin typeface="Arial"/>
                    <a:ea typeface="Arial"/>
                    <a:cs typeface="Arial"/>
                    <a:sym typeface="Arial"/>
                  </a:rPr>
                  <a:t>m</a:t>
                </a:r>
                <a:endParaRPr/>
              </a:p>
            </p:txBody>
          </p:sp>
          <p:cxnSp>
            <p:nvCxnSpPr>
              <p:cNvPr id="221" name="Google Shape;221;p13"/>
              <p:cNvCxnSpPr/>
              <p:nvPr/>
            </p:nvCxnSpPr>
            <p:spPr>
              <a:xfrm rot="10800000">
                <a:off x="1906363" y="5974439"/>
                <a:ext cx="5700" cy="414000"/>
              </a:xfrm>
              <a:prstGeom prst="straightConnector1">
                <a:avLst/>
              </a:prstGeom>
              <a:noFill/>
              <a:ln cap="flat" cmpd="sng" w="15875">
                <a:solidFill>
                  <a:srgbClr val="0000FF"/>
                </a:solidFill>
                <a:prstDash val="solid"/>
                <a:miter lim="800000"/>
                <a:headEnd len="sm" w="sm" type="none"/>
                <a:tailEnd len="med" w="med" type="stealth"/>
              </a:ln>
            </p:spPr>
          </p:cxnSp>
          <p:sp>
            <p:nvSpPr>
              <p:cNvPr id="222" name="Google Shape;222;p13"/>
              <p:cNvSpPr txBox="1"/>
              <p:nvPr/>
            </p:nvSpPr>
            <p:spPr>
              <a:xfrm>
                <a:off x="1719862" y="6321116"/>
                <a:ext cx="3702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50">
                    <a:solidFill>
                      <a:srgbClr val="0000FF"/>
                    </a:solidFill>
                    <a:latin typeface="Arial"/>
                    <a:ea typeface="Arial"/>
                    <a:cs typeface="Arial"/>
                    <a:sym typeface="Arial"/>
                  </a:rPr>
                  <a:t>H</a:t>
                </a:r>
                <a:r>
                  <a:rPr b="1" baseline="-25000" lang="en-US" sz="1050">
                    <a:solidFill>
                      <a:srgbClr val="0000FF"/>
                    </a:solidFill>
                    <a:latin typeface="Arial"/>
                    <a:ea typeface="Arial"/>
                    <a:cs typeface="Arial"/>
                    <a:sym typeface="Arial"/>
                  </a:rPr>
                  <a:t>s</a:t>
                </a:r>
                <a:endParaRPr/>
              </a:p>
            </p:txBody>
          </p:sp>
        </p:grpSp>
      </p:grpSp>
      <p:sp>
        <p:nvSpPr>
          <p:cNvPr id="223" name="Google Shape;223;p13"/>
          <p:cNvSpPr txBox="1"/>
          <p:nvPr/>
        </p:nvSpPr>
        <p:spPr>
          <a:xfrm>
            <a:off x="0" y="2419350"/>
            <a:ext cx="4059300" cy="924000"/>
          </a:xfrm>
          <a:prstGeom prst="rect">
            <a:avLst/>
          </a:prstGeom>
          <a:noFill/>
          <a:ln>
            <a:noFill/>
          </a:ln>
        </p:spPr>
        <p:txBody>
          <a:bodyPr anchorCtr="0" anchor="t" bIns="91425" lIns="91425" spcFirstLastPara="1" rIns="91425" wrap="square" tIns="91425">
            <a:noAutofit/>
          </a:bodyPr>
          <a:lstStyle/>
          <a:p>
            <a:pPr indent="-457200" lvl="0" marL="457200" rtl="0" algn="l">
              <a:lnSpc>
                <a:spcPct val="90000"/>
              </a:lnSpc>
              <a:spcBef>
                <a:spcPts val="750"/>
              </a:spcBef>
              <a:spcAft>
                <a:spcPts val="0"/>
              </a:spcAft>
              <a:buNone/>
            </a:pPr>
            <a:r>
              <a:rPr b="1" lang="en-US" sz="1200">
                <a:solidFill>
                  <a:schemeClr val="dk1"/>
                </a:solidFill>
                <a:latin typeface="Calibri"/>
                <a:ea typeface="Calibri"/>
                <a:cs typeface="Calibri"/>
                <a:sym typeface="Calibri"/>
              </a:rPr>
              <a:t>Significant wave height (Hs), total and partitions</a:t>
            </a:r>
            <a:endParaRPr b="1" sz="1200">
              <a:solidFill>
                <a:schemeClr val="dk1"/>
              </a:solidFill>
              <a:latin typeface="Calibri"/>
              <a:ea typeface="Calibri"/>
              <a:cs typeface="Calibri"/>
              <a:sym typeface="Calibri"/>
            </a:endParaRPr>
          </a:p>
          <a:p>
            <a:pPr indent="-457200" lvl="0" marL="457200" rtl="0" algn="l">
              <a:lnSpc>
                <a:spcPct val="90000"/>
              </a:lnSpc>
              <a:spcBef>
                <a:spcPts val="750"/>
              </a:spcBef>
              <a:spcAft>
                <a:spcPts val="0"/>
              </a:spcAft>
              <a:buNone/>
            </a:pPr>
            <a:r>
              <a:rPr b="1" lang="en-US" sz="1200">
                <a:solidFill>
                  <a:schemeClr val="dk1"/>
                </a:solidFill>
                <a:latin typeface="Calibri"/>
                <a:ea typeface="Calibri"/>
                <a:cs typeface="Calibri"/>
                <a:sym typeface="Calibri"/>
              </a:rPr>
              <a:t>Peak and Mean wave periods (Tp, Tm), total and partitions </a:t>
            </a:r>
            <a:endParaRPr b="1" sz="1200">
              <a:solidFill>
                <a:schemeClr val="dk1"/>
              </a:solidFill>
              <a:latin typeface="Calibri"/>
              <a:ea typeface="Calibri"/>
              <a:cs typeface="Calibri"/>
              <a:sym typeface="Calibri"/>
            </a:endParaRPr>
          </a:p>
          <a:p>
            <a:pPr indent="-457200" lvl="0" marL="457200" rtl="0" algn="l">
              <a:lnSpc>
                <a:spcPct val="90000"/>
              </a:lnSpc>
              <a:spcBef>
                <a:spcPts val="750"/>
              </a:spcBef>
              <a:spcAft>
                <a:spcPts val="0"/>
              </a:spcAft>
              <a:buNone/>
            </a:pPr>
            <a:r>
              <a:rPr b="1" lang="en-US" sz="1200">
                <a:solidFill>
                  <a:schemeClr val="dk1"/>
                </a:solidFill>
                <a:latin typeface="Calibri"/>
                <a:ea typeface="Calibri"/>
                <a:cs typeface="Calibri"/>
                <a:sym typeface="Calibri"/>
              </a:rPr>
              <a:t>Peak and mean wave directions (θp, θm), total and partitions</a:t>
            </a:r>
            <a:endParaRPr b="1" sz="12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15"/>
          <p:cNvSpPr txBox="1"/>
          <p:nvPr>
            <p:ph type="title"/>
          </p:nvPr>
        </p:nvSpPr>
        <p:spPr>
          <a:xfrm>
            <a:off x="710550" y="15471"/>
            <a:ext cx="7976100" cy="68303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Font typeface="Calibri"/>
              <a:buNone/>
            </a:pPr>
            <a:r>
              <a:rPr b="1" lang="en-US" sz="2500">
                <a:solidFill>
                  <a:srgbClr val="0000FF"/>
                </a:solidFill>
              </a:rPr>
              <a:t>GEFSv12-Aerosol member</a:t>
            </a:r>
            <a:endParaRPr b="1" sz="2500">
              <a:solidFill>
                <a:srgbClr val="0000FF"/>
              </a:solidFill>
            </a:endParaRPr>
          </a:p>
        </p:txBody>
      </p:sp>
      <p:sp>
        <p:nvSpPr>
          <p:cNvPr id="229" name="Google Shape;229;p15"/>
          <p:cNvSpPr txBox="1"/>
          <p:nvPr>
            <p:ph idx="1" type="body"/>
          </p:nvPr>
        </p:nvSpPr>
        <p:spPr>
          <a:xfrm>
            <a:off x="710550" y="971550"/>
            <a:ext cx="8065200" cy="3714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360"/>
              </a:spcBef>
              <a:spcAft>
                <a:spcPts val="0"/>
              </a:spcAft>
              <a:buSzPts val="1800"/>
              <a:buNone/>
            </a:pPr>
            <a:r>
              <a:t/>
            </a:r>
            <a:endParaRPr/>
          </a:p>
          <a:p>
            <a:pPr indent="0" lvl="0" marL="0" rtl="0" algn="l">
              <a:lnSpc>
                <a:spcPct val="90000"/>
              </a:lnSpc>
              <a:spcBef>
                <a:spcPts val="360"/>
              </a:spcBef>
              <a:spcAft>
                <a:spcPts val="0"/>
              </a:spcAft>
              <a:buSzPts val="1800"/>
              <a:buNone/>
            </a:pPr>
            <a:r>
              <a:t/>
            </a:r>
            <a:endParaRPr/>
          </a:p>
          <a:p>
            <a:pPr indent="0" lvl="0" marL="0" rtl="0" algn="l">
              <a:lnSpc>
                <a:spcPct val="90000"/>
              </a:lnSpc>
              <a:spcBef>
                <a:spcPts val="360"/>
              </a:spcBef>
              <a:spcAft>
                <a:spcPts val="0"/>
              </a:spcAft>
              <a:buSzPts val="1800"/>
              <a:buNone/>
            </a:pPr>
            <a:r>
              <a:t/>
            </a:r>
            <a:endParaRPr/>
          </a:p>
        </p:txBody>
      </p:sp>
      <p:sp>
        <p:nvSpPr>
          <p:cNvPr id="230" name="Google Shape;230;p15"/>
          <p:cNvSpPr/>
          <p:nvPr/>
        </p:nvSpPr>
        <p:spPr>
          <a:xfrm>
            <a:off x="2834568" y="685045"/>
            <a:ext cx="6289606" cy="408316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Trebuchet MS"/>
                <a:ea typeface="Trebuchet MS"/>
                <a:cs typeface="Trebuchet MS"/>
                <a:sym typeface="Trebuchet MS"/>
              </a:rPr>
              <a:t>One additional member of GEFSv12 for aerosols</a:t>
            </a:r>
            <a:endParaRPr b="1"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Trebuchet MS"/>
                <a:ea typeface="Trebuchet MS"/>
                <a:cs typeface="Trebuchet MS"/>
                <a:sym typeface="Trebuchet MS"/>
              </a:rPr>
              <a:t>Replace operational NGACv2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Trebuchet MS"/>
                <a:ea typeface="Trebuchet MS"/>
                <a:cs typeface="Trebuchet MS"/>
                <a:sym typeface="Trebuchet MS"/>
              </a:rPr>
              <a:t>GFS meteorology (based on GFSv15) at C384 (~25 km), 64 levels, to 120 hrs, 4x/day</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Trebuchet MS"/>
                <a:ea typeface="Trebuchet MS"/>
                <a:cs typeface="Trebuchet MS"/>
                <a:sym typeface="Trebuchet MS"/>
              </a:rPr>
              <a:t>Inline aerosol representation based on GOCART (GSD-Chem)</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Trebuchet MS"/>
                <a:ea typeface="Trebuchet MS"/>
                <a:cs typeface="Trebuchet MS"/>
                <a:sym typeface="Trebuchet MS"/>
              </a:rPr>
              <a:t>Sulfate, Organic Carbon, Black Carbon, Dust, Sea Salt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600"/>
              <a:buFont typeface="Arial"/>
              <a:buChar char="•"/>
            </a:pPr>
            <a:r>
              <a:rPr b="1" i="0" lang="en-US" sz="1600" u="sng" cap="none" strike="noStrike">
                <a:solidFill>
                  <a:schemeClr val="dk1"/>
                </a:solidFill>
                <a:latin typeface="Trebuchet MS"/>
                <a:ea typeface="Trebuchet MS"/>
                <a:cs typeface="Trebuchet MS"/>
                <a:sym typeface="Trebuchet MS"/>
              </a:rPr>
              <a:t>Emissions</a:t>
            </a:r>
            <a:r>
              <a:rPr b="0" i="0" lang="en-US" sz="1600" u="none" cap="none" strike="noStrike">
                <a:solidFill>
                  <a:schemeClr val="dk1"/>
                </a:solidFill>
                <a:latin typeface="Trebuchet MS"/>
                <a:ea typeface="Trebuchet MS"/>
                <a:cs typeface="Trebuchet MS"/>
                <a:sym typeface="Trebuchet MS"/>
              </a:rPr>
              <a:t>: CEDS-2014 (SO2, PSO4, POC, PEC), GBBEPx biomass burning, FENGSHA dust, GEOS-5 sea salt, marine DMS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600"/>
              <a:buFont typeface="Arial"/>
              <a:buChar char="•"/>
            </a:pPr>
            <a:r>
              <a:rPr b="1" i="0" lang="en-US" sz="1600" u="sng" cap="none" strike="noStrike">
                <a:solidFill>
                  <a:schemeClr val="dk1"/>
                </a:solidFill>
                <a:latin typeface="Trebuchet MS"/>
                <a:ea typeface="Trebuchet MS"/>
                <a:cs typeface="Trebuchet MS"/>
                <a:sym typeface="Trebuchet MS"/>
              </a:rPr>
              <a:t>Initial conditions</a:t>
            </a:r>
            <a:r>
              <a:rPr b="0" i="0" lang="en-US" sz="1600" u="none" cap="none" strike="noStrike">
                <a:solidFill>
                  <a:schemeClr val="dk1"/>
                </a:solidFill>
                <a:latin typeface="Trebuchet MS"/>
                <a:ea typeface="Trebuchet MS"/>
                <a:cs typeface="Trebuchet MS"/>
                <a:sym typeface="Trebuchet MS"/>
              </a:rPr>
              <a:t>: cycled for aerosols, but from GFSv15 analysis for meteorology</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600"/>
              <a:buFont typeface="Arial"/>
              <a:buChar char="•"/>
            </a:pPr>
            <a:r>
              <a:rPr b="1" i="0" lang="en-US" sz="1600" u="sng" cap="none" strike="noStrike">
                <a:solidFill>
                  <a:schemeClr val="dk1"/>
                </a:solidFill>
                <a:latin typeface="Trebuchet MS"/>
                <a:ea typeface="Trebuchet MS"/>
                <a:cs typeface="Trebuchet MS"/>
                <a:sym typeface="Trebuchet MS"/>
              </a:rPr>
              <a:t>Smoke plume rise</a:t>
            </a:r>
            <a:r>
              <a:rPr b="0" i="0" lang="en-US" sz="1600" u="none" cap="none" strike="noStrike">
                <a:solidFill>
                  <a:schemeClr val="dk1"/>
                </a:solidFill>
                <a:latin typeface="Trebuchet MS"/>
                <a:ea typeface="Trebuchet MS"/>
                <a:cs typeface="Trebuchet MS"/>
                <a:sym typeface="Trebuchet MS"/>
              </a:rPr>
              <a:t>: Wind shear dependent 1-d cloud model to simulate tilt of plume. Fire Radiative Power is used to calculate convective heat flux and determine injection height</a:t>
            </a:r>
            <a:endParaRPr b="0" i="0" sz="1600" u="none" cap="none" strike="noStrike">
              <a:solidFill>
                <a:srgbClr val="FF0000"/>
              </a:solidFill>
              <a:latin typeface="Trebuchet MS"/>
              <a:ea typeface="Trebuchet MS"/>
              <a:cs typeface="Trebuchet MS"/>
              <a:sym typeface="Trebuchet MS"/>
            </a:endParaRPr>
          </a:p>
          <a:p>
            <a:pPr indent="0" lvl="0" marL="0" marR="0" rtl="0" algn="l">
              <a:lnSpc>
                <a:spcPct val="100000"/>
              </a:lnSpc>
              <a:spcBef>
                <a:spcPts val="360"/>
              </a:spcBef>
              <a:spcAft>
                <a:spcPts val="0"/>
              </a:spcAft>
              <a:buClr>
                <a:srgbClr val="000000"/>
              </a:buClr>
              <a:buSzPts val="1600"/>
              <a:buFont typeface="Arial"/>
              <a:buNone/>
            </a:pPr>
            <a:r>
              <a:rPr b="0" i="0" lang="en-US" sz="1600" u="none" cap="none" strike="noStrike">
                <a:solidFill>
                  <a:schemeClr val="dk1"/>
                </a:solidFill>
                <a:latin typeface="Trebuchet MS"/>
                <a:ea typeface="Trebuchet MS"/>
                <a:cs typeface="Trebuchet MS"/>
                <a:sym typeface="Trebuchet MS"/>
              </a:rPr>
              <a:t>Tracer transport and wet scavenging are included in Simplified Arakawa-Schubert (SAS) scheme. Fluxes are calculated positive definite. Scavenging coefficient is α=0.2 for all aerosol species. </a:t>
            </a:r>
            <a:endParaRPr b="0" i="1" sz="1600" u="none" cap="none" strike="noStrike">
              <a:solidFill>
                <a:schemeClr val="dk1"/>
              </a:solidFill>
              <a:latin typeface="Trebuchet MS"/>
              <a:ea typeface="Trebuchet MS"/>
              <a:cs typeface="Trebuchet MS"/>
              <a:sym typeface="Trebuchet MS"/>
            </a:endParaRPr>
          </a:p>
        </p:txBody>
      </p:sp>
      <p:pic>
        <p:nvPicPr>
          <p:cNvPr id="231" name="Google Shape;231;p15"/>
          <p:cNvPicPr preferRelativeResize="0"/>
          <p:nvPr/>
        </p:nvPicPr>
        <p:blipFill rotWithShape="1">
          <a:blip r:embed="rId3">
            <a:alphaModFix/>
          </a:blip>
          <a:srcRect b="0" l="0" r="0" t="0"/>
          <a:stretch/>
        </p:blipFill>
        <p:spPr>
          <a:xfrm>
            <a:off x="343897" y="698503"/>
            <a:ext cx="2268984" cy="1816100"/>
          </a:xfrm>
          <a:prstGeom prst="rect">
            <a:avLst/>
          </a:prstGeom>
          <a:noFill/>
          <a:ln>
            <a:noFill/>
          </a:ln>
        </p:spPr>
      </p:pic>
      <p:sp>
        <p:nvSpPr>
          <p:cNvPr id="232" name="Google Shape;232;p15"/>
          <p:cNvSpPr/>
          <p:nvPr/>
        </p:nvSpPr>
        <p:spPr>
          <a:xfrm>
            <a:off x="362126" y="4474129"/>
            <a:ext cx="224473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Trebuchet MS"/>
                <a:ea typeface="Trebuchet MS"/>
                <a:cs typeface="Trebuchet MS"/>
                <a:sym typeface="Trebuchet MS"/>
              </a:rPr>
              <a:t>CEDS-2014 SO2 emissions</a:t>
            </a:r>
            <a:endParaRPr b="0" i="0" sz="1400" u="none" cap="none" strike="noStrike">
              <a:solidFill>
                <a:srgbClr val="000000"/>
              </a:solidFill>
              <a:latin typeface="Arial"/>
              <a:ea typeface="Arial"/>
              <a:cs typeface="Arial"/>
              <a:sym typeface="Arial"/>
            </a:endParaRPr>
          </a:p>
        </p:txBody>
      </p:sp>
      <p:pic>
        <p:nvPicPr>
          <p:cNvPr id="233" name="Google Shape;233;p15"/>
          <p:cNvPicPr preferRelativeResize="0"/>
          <p:nvPr/>
        </p:nvPicPr>
        <p:blipFill rotWithShape="1">
          <a:blip r:embed="rId4">
            <a:alphaModFix/>
          </a:blip>
          <a:srcRect b="0" l="0" r="0" t="0"/>
          <a:stretch/>
        </p:blipFill>
        <p:spPr>
          <a:xfrm>
            <a:off x="343152" y="2548582"/>
            <a:ext cx="2253654" cy="1862047"/>
          </a:xfrm>
          <a:prstGeom prst="rect">
            <a:avLst/>
          </a:prstGeom>
          <a:noFill/>
          <a:ln>
            <a:noFill/>
          </a:ln>
        </p:spPr>
      </p:pic>
      <p:sp>
        <p:nvSpPr>
          <p:cNvPr id="234" name="Google Shape;234;p15"/>
          <p:cNvSpPr txBox="1"/>
          <p:nvPr/>
        </p:nvSpPr>
        <p:spPr>
          <a:xfrm>
            <a:off x="3612103" y="4793400"/>
            <a:ext cx="39687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1" lang="en-US" sz="1600" u="sng" cap="none" strike="noStrike">
                <a:solidFill>
                  <a:schemeClr val="dk1"/>
                </a:solidFill>
                <a:latin typeface="Calibri"/>
                <a:ea typeface="Calibri"/>
                <a:cs typeface="Calibri"/>
                <a:sym typeface="Calibri"/>
              </a:rPr>
              <a:t>Courtesy: Jeff McQueen/Ivanka Stajner</a:t>
            </a:r>
            <a:endParaRPr b="0" i="1" sz="1600" u="sng" cap="none" strike="noStrike">
              <a:solidFill>
                <a:schemeClr val="dk1"/>
              </a:solidFill>
              <a:latin typeface="Calibri"/>
              <a:ea typeface="Calibri"/>
              <a:cs typeface="Calibri"/>
              <a:sym typeface="Calibri"/>
            </a:endParaRPr>
          </a:p>
        </p:txBody>
      </p:sp>
      <p:sp>
        <p:nvSpPr>
          <p:cNvPr id="235" name="Google Shape;235;p15"/>
          <p:cNvSpPr txBox="1"/>
          <p:nvPr>
            <p:ph idx="4294967295" type="sldNum"/>
          </p:nvPr>
        </p:nvSpPr>
        <p:spPr>
          <a:xfrm>
            <a:off x="7086600" y="4869602"/>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16"/>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241" name="Google Shape;241;p16"/>
          <p:cNvSpPr txBox="1"/>
          <p:nvPr/>
        </p:nvSpPr>
        <p:spPr>
          <a:xfrm>
            <a:off x="0" y="1688575"/>
            <a:ext cx="9091800" cy="174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FF"/>
                </a:solidFill>
                <a:latin typeface="Calibri"/>
                <a:ea typeface="Calibri"/>
                <a:cs typeface="Calibri"/>
                <a:sym typeface="Calibri"/>
              </a:rPr>
              <a:t>Statistical Evaluation of GEFSv12-Atmosphere </a:t>
            </a:r>
            <a:endParaRPr b="1" i="0" sz="32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lang="en-US" sz="3200">
                <a:solidFill>
                  <a:srgbClr val="0000FF"/>
                </a:solidFill>
                <a:latin typeface="Calibri"/>
                <a:ea typeface="Calibri"/>
                <a:cs typeface="Calibri"/>
                <a:sym typeface="Calibri"/>
              </a:rPr>
              <a:t>Medium Range Weather</a:t>
            </a:r>
            <a:endParaRPr b="1" sz="3200">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i="1" lang="en-US" sz="2400" u="none" cap="none" strike="noStrike">
                <a:solidFill>
                  <a:srgbClr val="0000FF"/>
                </a:solidFill>
                <a:latin typeface="Calibri"/>
                <a:ea typeface="Calibri"/>
                <a:cs typeface="Calibri"/>
                <a:sym typeface="Calibri"/>
              </a:rPr>
              <a:t>based on 2.5 yr retrospective forecasts (June 2017 – Nov. 2019)</a:t>
            </a:r>
            <a:endParaRPr b="1" i="1" sz="24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1" i="1" sz="24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i="1" lang="en-US" sz="2400" u="none" cap="none" strike="noStrike">
                <a:solidFill>
                  <a:srgbClr val="0000FF"/>
                </a:solidFill>
                <a:latin typeface="Calibri"/>
                <a:ea typeface="Calibri"/>
                <a:cs typeface="Calibri"/>
                <a:sym typeface="Calibri"/>
              </a:rPr>
              <a:t>EMC Perspective</a:t>
            </a:r>
            <a:endParaRPr b="1" i="1" sz="24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0000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pic>
        <p:nvPicPr>
          <p:cNvPr id="246" name="Google Shape;246;p17"/>
          <p:cNvPicPr preferRelativeResize="0"/>
          <p:nvPr/>
        </p:nvPicPr>
        <p:blipFill rotWithShape="1">
          <a:blip r:embed="rId3">
            <a:alphaModFix/>
          </a:blip>
          <a:srcRect b="0" l="8298" r="2242" t="0"/>
          <a:stretch/>
        </p:blipFill>
        <p:spPr>
          <a:xfrm>
            <a:off x="4489704" y="556056"/>
            <a:ext cx="4498848" cy="3886200"/>
          </a:xfrm>
          <a:prstGeom prst="rect">
            <a:avLst/>
          </a:prstGeom>
          <a:noFill/>
          <a:ln>
            <a:noFill/>
          </a:ln>
        </p:spPr>
      </p:pic>
      <p:pic>
        <p:nvPicPr>
          <p:cNvPr id="247" name="Google Shape;247;p17"/>
          <p:cNvPicPr preferRelativeResize="0"/>
          <p:nvPr/>
        </p:nvPicPr>
        <p:blipFill rotWithShape="1">
          <a:blip r:embed="rId4">
            <a:alphaModFix/>
          </a:blip>
          <a:srcRect b="0" l="8278" r="2700" t="0"/>
          <a:stretch/>
        </p:blipFill>
        <p:spPr>
          <a:xfrm>
            <a:off x="0" y="556057"/>
            <a:ext cx="4476902" cy="3886200"/>
          </a:xfrm>
          <a:prstGeom prst="rect">
            <a:avLst/>
          </a:prstGeom>
          <a:noFill/>
          <a:ln>
            <a:noFill/>
          </a:ln>
        </p:spPr>
      </p:pic>
      <p:cxnSp>
        <p:nvCxnSpPr>
          <p:cNvPr id="248" name="Google Shape;248;p17"/>
          <p:cNvCxnSpPr/>
          <p:nvPr/>
        </p:nvCxnSpPr>
        <p:spPr>
          <a:xfrm>
            <a:off x="488482" y="2983157"/>
            <a:ext cx="3862762" cy="7514"/>
          </a:xfrm>
          <a:prstGeom prst="straightConnector1">
            <a:avLst/>
          </a:prstGeom>
          <a:noFill/>
          <a:ln cap="flat" cmpd="sng" w="12700">
            <a:solidFill>
              <a:schemeClr val="dk1"/>
            </a:solidFill>
            <a:prstDash val="dash"/>
            <a:miter lim="800000"/>
            <a:headEnd len="sm" w="sm" type="none"/>
            <a:tailEnd len="sm" w="sm" type="none"/>
          </a:ln>
        </p:spPr>
      </p:cxnSp>
      <p:cxnSp>
        <p:nvCxnSpPr>
          <p:cNvPr id="249" name="Google Shape;249;p17"/>
          <p:cNvCxnSpPr/>
          <p:nvPr/>
        </p:nvCxnSpPr>
        <p:spPr>
          <a:xfrm>
            <a:off x="4999641" y="2985272"/>
            <a:ext cx="3862762" cy="7514"/>
          </a:xfrm>
          <a:prstGeom prst="straightConnector1">
            <a:avLst/>
          </a:prstGeom>
          <a:noFill/>
          <a:ln cap="flat" cmpd="sng" w="12700">
            <a:solidFill>
              <a:schemeClr val="dk1"/>
            </a:solidFill>
            <a:prstDash val="dash"/>
            <a:miter lim="800000"/>
            <a:headEnd len="sm" w="sm" type="none"/>
            <a:tailEnd len="sm" w="sm" type="none"/>
          </a:ln>
        </p:spPr>
      </p:cxnSp>
      <p:sp>
        <p:nvSpPr>
          <p:cNvPr id="250" name="Google Shape;250;p17"/>
          <p:cNvSpPr txBox="1"/>
          <p:nvPr/>
        </p:nvSpPr>
        <p:spPr>
          <a:xfrm>
            <a:off x="308119" y="15031"/>
            <a:ext cx="8484550" cy="53860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CRPS Skill of 500hPa geopotential height</a:t>
            </a:r>
            <a:endParaRPr b="0" i="0" sz="2500" u="none" cap="none" strike="noStrike">
              <a:solidFill>
                <a:srgbClr val="000000"/>
              </a:solidFill>
              <a:latin typeface="Arial"/>
              <a:ea typeface="Arial"/>
              <a:cs typeface="Arial"/>
              <a:sym typeface="Arial"/>
            </a:endParaRPr>
          </a:p>
        </p:txBody>
      </p:sp>
      <p:sp>
        <p:nvSpPr>
          <p:cNvPr id="251" name="Google Shape;251;p17"/>
          <p:cNvSpPr txBox="1"/>
          <p:nvPr/>
        </p:nvSpPr>
        <p:spPr>
          <a:xfrm>
            <a:off x="961934" y="4244877"/>
            <a:ext cx="7981037"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CRPSS</a:t>
            </a:r>
            <a:r>
              <a:rPr b="0" i="0" lang="en-US" sz="1400" u="none" cap="none" strike="noStrike">
                <a:solidFill>
                  <a:schemeClr val="dk1"/>
                </a:solidFill>
                <a:latin typeface="Calibri"/>
                <a:ea typeface="Calibri"/>
                <a:cs typeface="Calibri"/>
                <a:sym typeface="Calibri"/>
              </a:rPr>
              <a:t> </a:t>
            </a:r>
            <a:r>
              <a:rPr b="0" i="0" lang="en-US" sz="2000" u="none" cap="none" strike="noStrike">
                <a:solidFill>
                  <a:schemeClr val="dk1"/>
                </a:solidFill>
                <a:latin typeface="Calibri"/>
                <a:ea typeface="Calibri"/>
                <a:cs typeface="Calibri"/>
                <a:sym typeface="Calibri"/>
              </a:rPr>
              <a:t>– </a:t>
            </a:r>
            <a:r>
              <a:rPr b="0" i="1" lang="en-US" sz="1200" u="none" cap="none" strike="noStrike">
                <a:solidFill>
                  <a:schemeClr val="dk1"/>
                </a:solidFill>
                <a:latin typeface="Calibri"/>
                <a:ea typeface="Calibri"/>
                <a:cs typeface="Calibri"/>
                <a:sym typeface="Calibri"/>
              </a:rPr>
              <a:t>Continuous Ranked Probabilistic Skill Score is one of evaluation tools to measure ensemble based probabilistic forecasts. CRPSS=1 is for perfect forecast, CRPSS=0 is for no skill from reference (climatology), CRPSS=0.25 is similar to PAC=0.6 (pattern anomaly correlation of ensemble mean). </a:t>
            </a:r>
            <a:r>
              <a:rPr b="1" i="1" lang="en-US" sz="1200" u="none" cap="none" strike="noStrike">
                <a:solidFill>
                  <a:schemeClr val="dk1"/>
                </a:solidFill>
                <a:latin typeface="Calibri"/>
                <a:ea typeface="Calibri"/>
                <a:cs typeface="Calibri"/>
                <a:sym typeface="Calibri"/>
              </a:rPr>
              <a:t>GEFS v12 has better CRPSS for both hemispheres of 500hPa heights.</a:t>
            </a:r>
            <a:endParaRPr b="1" i="0" sz="1200" u="none" cap="none" strike="noStrike">
              <a:solidFill>
                <a:schemeClr val="dk1"/>
              </a:solidFill>
              <a:latin typeface="Calibri"/>
              <a:ea typeface="Calibri"/>
              <a:cs typeface="Calibri"/>
              <a:sym typeface="Calibri"/>
            </a:endParaRPr>
          </a:p>
        </p:txBody>
      </p:sp>
      <p:sp>
        <p:nvSpPr>
          <p:cNvPr id="252" name="Google Shape;252;p17"/>
          <p:cNvSpPr txBox="1"/>
          <p:nvPr/>
        </p:nvSpPr>
        <p:spPr>
          <a:xfrm>
            <a:off x="535670" y="3699124"/>
            <a:ext cx="269582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rgbClr val="0000FF"/>
                </a:solidFill>
                <a:latin typeface="Calibri"/>
                <a:ea typeface="Calibri"/>
                <a:cs typeface="Calibri"/>
                <a:sym typeface="Calibri"/>
              </a:rPr>
              <a:t>Northern Hemisphere</a:t>
            </a:r>
            <a:endParaRPr b="0" i="0" sz="1400" u="none" cap="none" strike="noStrike">
              <a:solidFill>
                <a:srgbClr val="000000"/>
              </a:solidFill>
              <a:latin typeface="Arial"/>
              <a:ea typeface="Arial"/>
              <a:cs typeface="Arial"/>
              <a:sym typeface="Arial"/>
            </a:endParaRPr>
          </a:p>
        </p:txBody>
      </p:sp>
      <p:sp>
        <p:nvSpPr>
          <p:cNvPr id="253" name="Google Shape;253;p17"/>
          <p:cNvSpPr txBox="1"/>
          <p:nvPr/>
        </p:nvSpPr>
        <p:spPr>
          <a:xfrm>
            <a:off x="5037216" y="3691610"/>
            <a:ext cx="260564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rgbClr val="0000FF"/>
                </a:solidFill>
                <a:latin typeface="Calibri"/>
                <a:ea typeface="Calibri"/>
                <a:cs typeface="Calibri"/>
                <a:sym typeface="Calibri"/>
              </a:rPr>
              <a:t>Southern Hemisphere</a:t>
            </a:r>
            <a:endParaRPr b="0" i="0" sz="1400" u="none" cap="none" strike="noStrike">
              <a:solidFill>
                <a:srgbClr val="000000"/>
              </a:solidFill>
              <a:latin typeface="Arial"/>
              <a:ea typeface="Arial"/>
              <a:cs typeface="Arial"/>
              <a:sym typeface="Arial"/>
            </a:endParaRPr>
          </a:p>
        </p:txBody>
      </p:sp>
      <p:sp>
        <p:nvSpPr>
          <p:cNvPr id="254" name="Google Shape;254;p17"/>
          <p:cNvSpPr txBox="1"/>
          <p:nvPr/>
        </p:nvSpPr>
        <p:spPr>
          <a:xfrm>
            <a:off x="2081682" y="3171011"/>
            <a:ext cx="631268"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sng" cap="none" strike="noStrike">
                <a:solidFill>
                  <a:schemeClr val="dk1"/>
                </a:solidFill>
                <a:latin typeface="Calibri"/>
                <a:ea typeface="Calibri"/>
                <a:cs typeface="Calibri"/>
                <a:sym typeface="Calibri"/>
              </a:rPr>
              <a:t>9 days</a:t>
            </a:r>
            <a:endParaRPr b="0" i="0" sz="1400" u="none" cap="none" strike="noStrike">
              <a:solidFill>
                <a:srgbClr val="000000"/>
              </a:solidFill>
              <a:latin typeface="Arial"/>
              <a:ea typeface="Arial"/>
              <a:cs typeface="Arial"/>
              <a:sym typeface="Arial"/>
            </a:endParaRPr>
          </a:p>
        </p:txBody>
      </p:sp>
      <p:sp>
        <p:nvSpPr>
          <p:cNvPr id="255" name="Google Shape;255;p17"/>
          <p:cNvSpPr txBox="1"/>
          <p:nvPr/>
        </p:nvSpPr>
        <p:spPr>
          <a:xfrm>
            <a:off x="6570295" y="3173126"/>
            <a:ext cx="631268"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sng" cap="none" strike="noStrike">
                <a:solidFill>
                  <a:schemeClr val="dk1"/>
                </a:solidFill>
                <a:latin typeface="Calibri"/>
                <a:ea typeface="Calibri"/>
                <a:cs typeface="Calibri"/>
                <a:sym typeface="Calibri"/>
              </a:rPr>
              <a:t>9 days</a:t>
            </a:r>
            <a:endParaRPr b="0" i="0" sz="1400" u="none" cap="none" strike="noStrike">
              <a:solidFill>
                <a:srgbClr val="000000"/>
              </a:solidFill>
              <a:latin typeface="Arial"/>
              <a:ea typeface="Arial"/>
              <a:cs typeface="Arial"/>
              <a:sym typeface="Arial"/>
            </a:endParaRPr>
          </a:p>
        </p:txBody>
      </p:sp>
      <p:sp>
        <p:nvSpPr>
          <p:cNvPr id="256" name="Google Shape;256;p17"/>
          <p:cNvSpPr txBox="1"/>
          <p:nvPr/>
        </p:nvSpPr>
        <p:spPr>
          <a:xfrm>
            <a:off x="3083288" y="2504358"/>
            <a:ext cx="839593"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sng" cap="none" strike="noStrike">
                <a:solidFill>
                  <a:srgbClr val="FF0000"/>
                </a:solidFill>
                <a:latin typeface="Calibri"/>
                <a:ea typeface="Calibri"/>
                <a:cs typeface="Calibri"/>
                <a:sym typeface="Calibri"/>
              </a:rPr>
              <a:t>9.5 days</a:t>
            </a:r>
            <a:endParaRPr b="0" i="0" sz="1400" u="none" cap="none" strike="noStrike">
              <a:solidFill>
                <a:srgbClr val="000000"/>
              </a:solidFill>
              <a:latin typeface="Arial"/>
              <a:ea typeface="Arial"/>
              <a:cs typeface="Arial"/>
              <a:sym typeface="Arial"/>
            </a:endParaRPr>
          </a:p>
        </p:txBody>
      </p:sp>
      <p:sp>
        <p:nvSpPr>
          <p:cNvPr id="257" name="Google Shape;257;p17"/>
          <p:cNvSpPr txBox="1"/>
          <p:nvPr/>
        </p:nvSpPr>
        <p:spPr>
          <a:xfrm>
            <a:off x="7459174" y="2483931"/>
            <a:ext cx="839593"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sng" cap="none" strike="noStrike">
                <a:solidFill>
                  <a:srgbClr val="FF0000"/>
                </a:solidFill>
                <a:latin typeface="Calibri"/>
                <a:ea typeface="Calibri"/>
                <a:cs typeface="Calibri"/>
                <a:sym typeface="Calibri"/>
              </a:rPr>
              <a:t>9.5 days</a:t>
            </a:r>
            <a:endParaRPr b="0" i="0" sz="1400" u="none" cap="none" strike="noStrike">
              <a:solidFill>
                <a:srgbClr val="000000"/>
              </a:solidFill>
              <a:latin typeface="Arial"/>
              <a:ea typeface="Arial"/>
              <a:cs typeface="Arial"/>
              <a:sym typeface="Arial"/>
            </a:endParaRPr>
          </a:p>
        </p:txBody>
      </p:sp>
      <p:cxnSp>
        <p:nvCxnSpPr>
          <p:cNvPr id="258" name="Google Shape;258;p17"/>
          <p:cNvCxnSpPr/>
          <p:nvPr/>
        </p:nvCxnSpPr>
        <p:spPr>
          <a:xfrm flipH="1" rot="10800000">
            <a:off x="2434893" y="3005698"/>
            <a:ext cx="270543" cy="232941"/>
          </a:xfrm>
          <a:prstGeom prst="straightConnector1">
            <a:avLst/>
          </a:prstGeom>
          <a:noFill/>
          <a:ln cap="flat" cmpd="sng" w="12700">
            <a:solidFill>
              <a:schemeClr val="dk1"/>
            </a:solidFill>
            <a:prstDash val="solid"/>
            <a:miter lim="800000"/>
            <a:headEnd len="sm" w="sm" type="none"/>
            <a:tailEnd len="med" w="med" type="stealth"/>
          </a:ln>
        </p:spPr>
      </p:cxnSp>
      <p:cxnSp>
        <p:nvCxnSpPr>
          <p:cNvPr id="259" name="Google Shape;259;p17"/>
          <p:cNvCxnSpPr/>
          <p:nvPr/>
        </p:nvCxnSpPr>
        <p:spPr>
          <a:xfrm flipH="1" rot="10800000">
            <a:off x="6908477" y="3007813"/>
            <a:ext cx="270543" cy="232941"/>
          </a:xfrm>
          <a:prstGeom prst="straightConnector1">
            <a:avLst/>
          </a:prstGeom>
          <a:noFill/>
          <a:ln cap="flat" cmpd="sng" w="12700">
            <a:solidFill>
              <a:schemeClr val="dk1"/>
            </a:solidFill>
            <a:prstDash val="solid"/>
            <a:miter lim="800000"/>
            <a:headEnd len="sm" w="sm" type="none"/>
            <a:tailEnd len="med" w="med" type="stealth"/>
          </a:ln>
        </p:spPr>
      </p:cxnSp>
      <p:cxnSp>
        <p:nvCxnSpPr>
          <p:cNvPr id="260" name="Google Shape;260;p17"/>
          <p:cNvCxnSpPr/>
          <p:nvPr/>
        </p:nvCxnSpPr>
        <p:spPr>
          <a:xfrm flipH="1">
            <a:off x="2810650" y="2750213"/>
            <a:ext cx="556116" cy="232941"/>
          </a:xfrm>
          <a:prstGeom prst="straightConnector1">
            <a:avLst/>
          </a:prstGeom>
          <a:noFill/>
          <a:ln cap="flat" cmpd="sng" w="12700">
            <a:solidFill>
              <a:srgbClr val="FF0000"/>
            </a:solidFill>
            <a:prstDash val="solid"/>
            <a:miter lim="800000"/>
            <a:headEnd len="sm" w="sm" type="none"/>
            <a:tailEnd len="med" w="med" type="stealth"/>
          </a:ln>
        </p:spPr>
      </p:cxnSp>
      <p:cxnSp>
        <p:nvCxnSpPr>
          <p:cNvPr id="261" name="Google Shape;261;p17"/>
          <p:cNvCxnSpPr/>
          <p:nvPr/>
        </p:nvCxnSpPr>
        <p:spPr>
          <a:xfrm flipH="1">
            <a:off x="7306779" y="2729785"/>
            <a:ext cx="556116" cy="232941"/>
          </a:xfrm>
          <a:prstGeom prst="straightConnector1">
            <a:avLst/>
          </a:prstGeom>
          <a:noFill/>
          <a:ln cap="flat" cmpd="sng" w="12700">
            <a:solidFill>
              <a:srgbClr val="FF0000"/>
            </a:solidFill>
            <a:prstDash val="solid"/>
            <a:miter lim="800000"/>
            <a:headEnd len="sm" w="sm" type="none"/>
            <a:tailEnd len="med" w="med" type="stealth"/>
          </a:ln>
        </p:spPr>
      </p:cxnSp>
      <p:sp>
        <p:nvSpPr>
          <p:cNvPr id="262" name="Google Shape;262;p17"/>
          <p:cNvSpPr/>
          <p:nvPr/>
        </p:nvSpPr>
        <p:spPr>
          <a:xfrm>
            <a:off x="2292105" y="1878561"/>
            <a:ext cx="1992512" cy="368198"/>
          </a:xfrm>
          <a:prstGeom prst="roundRect">
            <a:avLst>
              <a:gd fmla="val 16667" name="adj"/>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Extend skill by 12-hours</a:t>
            </a:r>
            <a:endParaRPr b="0" i="0" sz="1400" u="none" cap="none" strike="noStrike">
              <a:solidFill>
                <a:srgbClr val="000000"/>
              </a:solidFill>
              <a:latin typeface="Arial"/>
              <a:ea typeface="Arial"/>
              <a:cs typeface="Arial"/>
              <a:sym typeface="Arial"/>
            </a:endParaRPr>
          </a:p>
        </p:txBody>
      </p:sp>
      <p:sp>
        <p:nvSpPr>
          <p:cNvPr id="263" name="Google Shape;263;p17"/>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64" name="Google Shape;264;p17"/>
          <p:cNvSpPr/>
          <p:nvPr/>
        </p:nvSpPr>
        <p:spPr>
          <a:xfrm>
            <a:off x="6861966" y="1802620"/>
            <a:ext cx="1992512" cy="368198"/>
          </a:xfrm>
          <a:prstGeom prst="roundRect">
            <a:avLst>
              <a:gd fmla="val 16667" name="adj"/>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Extend skill by 12-hours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graphicFrame>
        <p:nvGraphicFramePr>
          <p:cNvPr id="269" name="Google Shape;269;p18"/>
          <p:cNvGraphicFramePr/>
          <p:nvPr/>
        </p:nvGraphicFramePr>
        <p:xfrm>
          <a:off x="200995" y="622300"/>
          <a:ext cx="4315582" cy="3315164"/>
        </p:xfrm>
        <a:graphic>
          <a:graphicData uri="http://schemas.openxmlformats.org/drawingml/2006/chart">
            <c:chart r:id="rId3"/>
          </a:graphicData>
        </a:graphic>
      </p:graphicFrame>
      <p:graphicFrame>
        <p:nvGraphicFramePr>
          <p:cNvPr id="270" name="Google Shape;270;p18"/>
          <p:cNvGraphicFramePr/>
          <p:nvPr/>
        </p:nvGraphicFramePr>
        <p:xfrm>
          <a:off x="4569184" y="638711"/>
          <a:ext cx="4310379" cy="3306267"/>
        </p:xfrm>
        <a:graphic>
          <a:graphicData uri="http://schemas.openxmlformats.org/drawingml/2006/chart">
            <c:chart r:id="rId4"/>
          </a:graphicData>
        </a:graphic>
      </p:graphicFrame>
      <p:sp>
        <p:nvSpPr>
          <p:cNvPr id="271" name="Google Shape;271;p18"/>
          <p:cNvSpPr txBox="1"/>
          <p:nvPr/>
        </p:nvSpPr>
        <p:spPr>
          <a:xfrm>
            <a:off x="308119" y="15031"/>
            <a:ext cx="8484550" cy="53860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CRPS Skill of 500hPa geopotential height</a:t>
            </a:r>
            <a:endParaRPr b="0" i="0" sz="2500" u="none" cap="none" strike="noStrike">
              <a:solidFill>
                <a:srgbClr val="000000"/>
              </a:solidFill>
              <a:latin typeface="Arial"/>
              <a:ea typeface="Arial"/>
              <a:cs typeface="Arial"/>
              <a:sym typeface="Arial"/>
            </a:endParaRPr>
          </a:p>
        </p:txBody>
      </p:sp>
      <p:sp>
        <p:nvSpPr>
          <p:cNvPr id="272" name="Google Shape;272;p18"/>
          <p:cNvSpPr txBox="1"/>
          <p:nvPr/>
        </p:nvSpPr>
        <p:spPr>
          <a:xfrm>
            <a:off x="1382780" y="1810933"/>
            <a:ext cx="2081682"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FF"/>
                </a:solidFill>
                <a:latin typeface="Calibri"/>
                <a:ea typeface="Calibri"/>
                <a:cs typeface="Calibri"/>
                <a:sym typeface="Calibri"/>
              </a:rPr>
              <a:t>Northern Hemisphere</a:t>
            </a:r>
            <a:endParaRPr b="0" i="0" sz="1400" u="none" cap="none" strike="noStrike">
              <a:solidFill>
                <a:srgbClr val="000000"/>
              </a:solidFill>
              <a:latin typeface="Arial"/>
              <a:ea typeface="Arial"/>
              <a:cs typeface="Arial"/>
              <a:sym typeface="Arial"/>
            </a:endParaRPr>
          </a:p>
        </p:txBody>
      </p:sp>
      <p:sp>
        <p:nvSpPr>
          <p:cNvPr id="273" name="Google Shape;273;p18"/>
          <p:cNvSpPr txBox="1"/>
          <p:nvPr/>
        </p:nvSpPr>
        <p:spPr>
          <a:xfrm>
            <a:off x="6059272" y="1813049"/>
            <a:ext cx="2081682"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FF"/>
                </a:solidFill>
                <a:latin typeface="Calibri"/>
                <a:ea typeface="Calibri"/>
                <a:cs typeface="Calibri"/>
                <a:sym typeface="Calibri"/>
              </a:rPr>
              <a:t>Southern Hemisphere</a:t>
            </a:r>
            <a:endParaRPr b="0" i="0" sz="1400" u="none" cap="none" strike="noStrike">
              <a:solidFill>
                <a:srgbClr val="000000"/>
              </a:solidFill>
              <a:latin typeface="Arial"/>
              <a:ea typeface="Arial"/>
              <a:cs typeface="Arial"/>
              <a:sym typeface="Arial"/>
            </a:endParaRPr>
          </a:p>
        </p:txBody>
      </p:sp>
      <p:sp>
        <p:nvSpPr>
          <p:cNvPr id="274" name="Google Shape;274;p18"/>
          <p:cNvSpPr txBox="1"/>
          <p:nvPr/>
        </p:nvSpPr>
        <p:spPr>
          <a:xfrm>
            <a:off x="428725" y="4176463"/>
            <a:ext cx="85773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1" lang="en-US" sz="1400" u="none" cap="none" strike="noStrike">
                <a:solidFill>
                  <a:schemeClr val="dk1"/>
                </a:solidFill>
                <a:latin typeface="Calibri"/>
                <a:ea typeface="Calibri"/>
                <a:cs typeface="Calibri"/>
                <a:sym typeface="Calibri"/>
              </a:rPr>
              <a:t>GEFS v12 has better CRPSS for 500hPa heights for both hemispheres, day-5 and day-10, all two and half years.</a:t>
            </a:r>
            <a:endParaRPr b="1" i="0" sz="1400" u="none" cap="none" strike="noStrike">
              <a:solidFill>
                <a:schemeClr val="dk1"/>
              </a:solidFill>
              <a:latin typeface="Calibri"/>
              <a:ea typeface="Calibri"/>
              <a:cs typeface="Calibri"/>
              <a:sym typeface="Calibri"/>
            </a:endParaRPr>
          </a:p>
        </p:txBody>
      </p:sp>
      <p:sp>
        <p:nvSpPr>
          <p:cNvPr id="275" name="Google Shape;275;p18"/>
          <p:cNvSpPr txBox="1"/>
          <p:nvPr/>
        </p:nvSpPr>
        <p:spPr>
          <a:xfrm>
            <a:off x="4074640" y="1142165"/>
            <a:ext cx="65381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0.628</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0.601</a:t>
            </a:r>
            <a:endParaRPr b="0" i="0" sz="1400" u="none" cap="none" strike="noStrike">
              <a:solidFill>
                <a:srgbClr val="000000"/>
              </a:solidFill>
              <a:latin typeface="Arial"/>
              <a:ea typeface="Arial"/>
              <a:cs typeface="Arial"/>
              <a:sym typeface="Arial"/>
            </a:endParaRPr>
          </a:p>
        </p:txBody>
      </p:sp>
      <p:sp>
        <p:nvSpPr>
          <p:cNvPr id="276" name="Google Shape;276;p18"/>
          <p:cNvSpPr txBox="1"/>
          <p:nvPr/>
        </p:nvSpPr>
        <p:spPr>
          <a:xfrm>
            <a:off x="4083708" y="2534416"/>
            <a:ext cx="65381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0.239</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0.209</a:t>
            </a:r>
            <a:endParaRPr b="0" i="0" sz="1400" u="none" cap="none" strike="noStrike">
              <a:solidFill>
                <a:srgbClr val="000000"/>
              </a:solidFill>
              <a:latin typeface="Arial"/>
              <a:ea typeface="Arial"/>
              <a:cs typeface="Arial"/>
              <a:sym typeface="Arial"/>
            </a:endParaRPr>
          </a:p>
        </p:txBody>
      </p:sp>
      <p:sp>
        <p:nvSpPr>
          <p:cNvPr id="277" name="Google Shape;277;p18"/>
          <p:cNvSpPr txBox="1"/>
          <p:nvPr/>
        </p:nvSpPr>
        <p:spPr>
          <a:xfrm>
            <a:off x="8422550" y="1129252"/>
            <a:ext cx="65381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0.603</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0.581</a:t>
            </a:r>
            <a:endParaRPr b="0" i="0" sz="1400" u="none" cap="none" strike="noStrike">
              <a:solidFill>
                <a:srgbClr val="000000"/>
              </a:solidFill>
              <a:latin typeface="Arial"/>
              <a:ea typeface="Arial"/>
              <a:cs typeface="Arial"/>
              <a:sym typeface="Arial"/>
            </a:endParaRPr>
          </a:p>
        </p:txBody>
      </p:sp>
      <p:sp>
        <p:nvSpPr>
          <p:cNvPr id="278" name="Google Shape;278;p18"/>
          <p:cNvSpPr txBox="1"/>
          <p:nvPr/>
        </p:nvSpPr>
        <p:spPr>
          <a:xfrm>
            <a:off x="8422551" y="2339045"/>
            <a:ext cx="65381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0.214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0.179</a:t>
            </a:r>
            <a:endParaRPr b="0" i="0" sz="1400" u="none" cap="none" strike="noStrike">
              <a:solidFill>
                <a:srgbClr val="000000"/>
              </a:solidFill>
              <a:latin typeface="Arial"/>
              <a:ea typeface="Arial"/>
              <a:cs typeface="Arial"/>
              <a:sym typeface="Arial"/>
            </a:endParaRPr>
          </a:p>
        </p:txBody>
      </p:sp>
      <p:sp>
        <p:nvSpPr>
          <p:cNvPr id="279" name="Google Shape;279;p18"/>
          <p:cNvSpPr/>
          <p:nvPr/>
        </p:nvSpPr>
        <p:spPr>
          <a:xfrm rot="5400000">
            <a:off x="555540" y="1683320"/>
            <a:ext cx="1924501" cy="721968"/>
          </a:xfrm>
          <a:prstGeom prst="ellipse">
            <a:avLst/>
          </a:prstGeom>
          <a:solidFill>
            <a:srgbClr val="C4E0B2">
              <a:alpha val="24313"/>
            </a:srgbClr>
          </a:solidFill>
          <a:ln cap="flat" cmpd="sng" w="12700">
            <a:solidFill>
              <a:srgbClr val="008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p18"/>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pic>
        <p:nvPicPr>
          <p:cNvPr id="285" name="Google Shape;285;p19"/>
          <p:cNvPicPr preferRelativeResize="0"/>
          <p:nvPr/>
        </p:nvPicPr>
        <p:blipFill rotWithShape="1">
          <a:blip r:embed="rId3">
            <a:alphaModFix/>
          </a:blip>
          <a:srcRect b="0" l="8278" r="2700" t="0"/>
          <a:stretch/>
        </p:blipFill>
        <p:spPr>
          <a:xfrm>
            <a:off x="0" y="553518"/>
            <a:ext cx="4471938" cy="3881890"/>
          </a:xfrm>
          <a:prstGeom prst="rect">
            <a:avLst/>
          </a:prstGeom>
          <a:noFill/>
          <a:ln>
            <a:noFill/>
          </a:ln>
        </p:spPr>
      </p:pic>
      <p:pic>
        <p:nvPicPr>
          <p:cNvPr id="286" name="Google Shape;286;p19"/>
          <p:cNvPicPr preferRelativeResize="0"/>
          <p:nvPr/>
        </p:nvPicPr>
        <p:blipFill rotWithShape="1">
          <a:blip r:embed="rId4">
            <a:alphaModFix/>
          </a:blip>
          <a:srcRect b="0" l="8294" r="2681" t="0"/>
          <a:stretch/>
        </p:blipFill>
        <p:spPr>
          <a:xfrm>
            <a:off x="4479001" y="546303"/>
            <a:ext cx="4487333" cy="3895254"/>
          </a:xfrm>
          <a:prstGeom prst="rect">
            <a:avLst/>
          </a:prstGeom>
          <a:noFill/>
          <a:ln>
            <a:noFill/>
          </a:ln>
        </p:spPr>
      </p:pic>
      <p:cxnSp>
        <p:nvCxnSpPr>
          <p:cNvPr id="287" name="Google Shape;287;p19"/>
          <p:cNvCxnSpPr/>
          <p:nvPr/>
        </p:nvCxnSpPr>
        <p:spPr>
          <a:xfrm>
            <a:off x="488482" y="2983157"/>
            <a:ext cx="3862762" cy="7514"/>
          </a:xfrm>
          <a:prstGeom prst="straightConnector1">
            <a:avLst/>
          </a:prstGeom>
          <a:noFill/>
          <a:ln cap="flat" cmpd="sng" w="12700">
            <a:solidFill>
              <a:schemeClr val="dk1"/>
            </a:solidFill>
            <a:prstDash val="dash"/>
            <a:miter lim="800000"/>
            <a:headEnd len="sm" w="sm" type="none"/>
            <a:tailEnd len="sm" w="sm" type="none"/>
          </a:ln>
        </p:spPr>
      </p:cxnSp>
      <p:cxnSp>
        <p:nvCxnSpPr>
          <p:cNvPr id="288" name="Google Shape;288;p19"/>
          <p:cNvCxnSpPr/>
          <p:nvPr/>
        </p:nvCxnSpPr>
        <p:spPr>
          <a:xfrm>
            <a:off x="4999641" y="2985272"/>
            <a:ext cx="3862762" cy="7514"/>
          </a:xfrm>
          <a:prstGeom prst="straightConnector1">
            <a:avLst/>
          </a:prstGeom>
          <a:noFill/>
          <a:ln cap="flat" cmpd="sng" w="12700">
            <a:solidFill>
              <a:schemeClr val="dk1"/>
            </a:solidFill>
            <a:prstDash val="dash"/>
            <a:miter lim="800000"/>
            <a:headEnd len="sm" w="sm" type="none"/>
            <a:tailEnd len="sm" w="sm" type="none"/>
          </a:ln>
        </p:spPr>
      </p:cxnSp>
      <p:sp>
        <p:nvSpPr>
          <p:cNvPr id="289" name="Google Shape;289;p19"/>
          <p:cNvSpPr txBox="1"/>
          <p:nvPr/>
        </p:nvSpPr>
        <p:spPr>
          <a:xfrm>
            <a:off x="308119" y="15031"/>
            <a:ext cx="8484550" cy="53860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CRPS Skill of 850hPa and 250hPa zonal winds</a:t>
            </a:r>
            <a:endParaRPr b="0" i="0" sz="2500" u="none" cap="none" strike="noStrike">
              <a:solidFill>
                <a:srgbClr val="000000"/>
              </a:solidFill>
              <a:latin typeface="Arial"/>
              <a:ea typeface="Arial"/>
              <a:cs typeface="Arial"/>
              <a:sym typeface="Arial"/>
            </a:endParaRPr>
          </a:p>
        </p:txBody>
      </p:sp>
      <p:sp>
        <p:nvSpPr>
          <p:cNvPr id="290" name="Google Shape;290;p19"/>
          <p:cNvSpPr txBox="1"/>
          <p:nvPr/>
        </p:nvSpPr>
        <p:spPr>
          <a:xfrm>
            <a:off x="1121600" y="4595751"/>
            <a:ext cx="7980900" cy="27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US" sz="1200" u="none" cap="none" strike="noStrike">
                <a:solidFill>
                  <a:schemeClr val="dk1"/>
                </a:solidFill>
                <a:latin typeface="Calibri"/>
                <a:ea typeface="Calibri"/>
                <a:cs typeface="Calibri"/>
                <a:sym typeface="Calibri"/>
              </a:rPr>
              <a:t>GEFS v12 has better CRPS for both </a:t>
            </a:r>
            <a:r>
              <a:rPr b="1" i="1" lang="en-US" sz="1200">
                <a:solidFill>
                  <a:schemeClr val="dk1"/>
                </a:solidFill>
                <a:latin typeface="Calibri"/>
                <a:ea typeface="Calibri"/>
                <a:cs typeface="Calibri"/>
                <a:sym typeface="Calibri"/>
              </a:rPr>
              <a:t>Northern Hemisphere </a:t>
            </a:r>
            <a:r>
              <a:rPr b="1" i="1" lang="en-US" sz="1200" u="none" cap="none" strike="noStrike">
                <a:solidFill>
                  <a:schemeClr val="dk1"/>
                </a:solidFill>
                <a:latin typeface="Calibri"/>
                <a:ea typeface="Calibri"/>
                <a:cs typeface="Calibri"/>
                <a:sym typeface="Calibri"/>
              </a:rPr>
              <a:t>850hPa and 250hPa zonal winds.</a:t>
            </a:r>
            <a:endParaRPr b="1" i="0" sz="1200" u="none" cap="none" strike="noStrike">
              <a:solidFill>
                <a:schemeClr val="dk1"/>
              </a:solidFill>
              <a:latin typeface="Calibri"/>
              <a:ea typeface="Calibri"/>
              <a:cs typeface="Calibri"/>
              <a:sym typeface="Calibri"/>
            </a:endParaRPr>
          </a:p>
        </p:txBody>
      </p:sp>
      <p:sp>
        <p:nvSpPr>
          <p:cNvPr id="291" name="Google Shape;291;p19"/>
          <p:cNvSpPr txBox="1"/>
          <p:nvPr/>
        </p:nvSpPr>
        <p:spPr>
          <a:xfrm>
            <a:off x="535669" y="3699124"/>
            <a:ext cx="34436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rgbClr val="0000FF"/>
                </a:solidFill>
                <a:latin typeface="Calibri"/>
                <a:ea typeface="Calibri"/>
                <a:cs typeface="Calibri"/>
                <a:sym typeface="Calibri"/>
              </a:rPr>
              <a:t>Northern Hemisphere 850hPa</a:t>
            </a:r>
            <a:endParaRPr b="0" i="0" sz="1400" u="none" cap="none" strike="noStrike">
              <a:solidFill>
                <a:srgbClr val="000000"/>
              </a:solidFill>
              <a:latin typeface="Arial"/>
              <a:ea typeface="Arial"/>
              <a:cs typeface="Arial"/>
              <a:sym typeface="Arial"/>
            </a:endParaRPr>
          </a:p>
        </p:txBody>
      </p:sp>
      <p:sp>
        <p:nvSpPr>
          <p:cNvPr id="292" name="Google Shape;292;p19"/>
          <p:cNvSpPr txBox="1"/>
          <p:nvPr/>
        </p:nvSpPr>
        <p:spPr>
          <a:xfrm>
            <a:off x="5129579" y="3691610"/>
            <a:ext cx="316005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rgbClr val="0000FF"/>
                </a:solidFill>
                <a:latin typeface="Calibri"/>
                <a:ea typeface="Calibri"/>
                <a:cs typeface="Calibri"/>
                <a:sym typeface="Calibri"/>
              </a:rPr>
              <a:t>Northern Hemisphere 250hPa </a:t>
            </a:r>
            <a:endParaRPr b="0" i="0" sz="1400" u="none" cap="none" strike="noStrike">
              <a:solidFill>
                <a:srgbClr val="000000"/>
              </a:solidFill>
              <a:latin typeface="Arial"/>
              <a:ea typeface="Arial"/>
              <a:cs typeface="Arial"/>
              <a:sym typeface="Arial"/>
            </a:endParaRPr>
          </a:p>
        </p:txBody>
      </p:sp>
      <p:sp>
        <p:nvSpPr>
          <p:cNvPr id="293" name="Google Shape;293;p19"/>
          <p:cNvSpPr txBox="1"/>
          <p:nvPr/>
        </p:nvSpPr>
        <p:spPr>
          <a:xfrm>
            <a:off x="1412042" y="3171011"/>
            <a:ext cx="666139"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sng" cap="none" strike="noStrike">
                <a:solidFill>
                  <a:schemeClr val="dk1"/>
                </a:solidFill>
                <a:latin typeface="Calibri"/>
                <a:ea typeface="Calibri"/>
                <a:cs typeface="Calibri"/>
                <a:sym typeface="Calibri"/>
              </a:rPr>
              <a:t>6.5 days</a:t>
            </a:r>
            <a:endParaRPr b="0" i="0" sz="1400" u="none" cap="none" strike="noStrike">
              <a:solidFill>
                <a:srgbClr val="000000"/>
              </a:solidFill>
              <a:latin typeface="Arial"/>
              <a:ea typeface="Arial"/>
              <a:cs typeface="Arial"/>
              <a:sym typeface="Arial"/>
            </a:endParaRPr>
          </a:p>
        </p:txBody>
      </p:sp>
      <p:sp>
        <p:nvSpPr>
          <p:cNvPr id="294" name="Google Shape;294;p19"/>
          <p:cNvSpPr txBox="1"/>
          <p:nvPr/>
        </p:nvSpPr>
        <p:spPr>
          <a:xfrm>
            <a:off x="6131565" y="3173126"/>
            <a:ext cx="703343"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sng" cap="none" strike="noStrike">
                <a:solidFill>
                  <a:schemeClr val="dk1"/>
                </a:solidFill>
                <a:latin typeface="Calibri"/>
                <a:ea typeface="Calibri"/>
                <a:cs typeface="Calibri"/>
                <a:sym typeface="Calibri"/>
              </a:rPr>
              <a:t>7.2 days</a:t>
            </a:r>
            <a:endParaRPr b="0" i="0" sz="1400" u="none" cap="none" strike="noStrike">
              <a:solidFill>
                <a:srgbClr val="000000"/>
              </a:solidFill>
              <a:latin typeface="Arial"/>
              <a:ea typeface="Arial"/>
              <a:cs typeface="Arial"/>
              <a:sym typeface="Arial"/>
            </a:endParaRPr>
          </a:p>
        </p:txBody>
      </p:sp>
      <p:sp>
        <p:nvSpPr>
          <p:cNvPr id="295" name="Google Shape;295;p19"/>
          <p:cNvSpPr txBox="1"/>
          <p:nvPr/>
        </p:nvSpPr>
        <p:spPr>
          <a:xfrm>
            <a:off x="2390558" y="2504358"/>
            <a:ext cx="839593"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sng" cap="none" strike="noStrike">
                <a:solidFill>
                  <a:srgbClr val="FF0000"/>
                </a:solidFill>
                <a:latin typeface="Calibri"/>
                <a:ea typeface="Calibri"/>
                <a:cs typeface="Calibri"/>
                <a:sym typeface="Calibri"/>
              </a:rPr>
              <a:t>7.0 days</a:t>
            </a:r>
            <a:endParaRPr b="0" i="0" sz="1400" u="none" cap="none" strike="noStrike">
              <a:solidFill>
                <a:srgbClr val="000000"/>
              </a:solidFill>
              <a:latin typeface="Arial"/>
              <a:ea typeface="Arial"/>
              <a:cs typeface="Arial"/>
              <a:sym typeface="Arial"/>
            </a:endParaRPr>
          </a:p>
        </p:txBody>
      </p:sp>
      <p:sp>
        <p:nvSpPr>
          <p:cNvPr id="296" name="Google Shape;296;p19"/>
          <p:cNvSpPr txBox="1"/>
          <p:nvPr/>
        </p:nvSpPr>
        <p:spPr>
          <a:xfrm>
            <a:off x="7066627" y="2483931"/>
            <a:ext cx="839593"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sng" cap="none" strike="noStrike">
                <a:solidFill>
                  <a:srgbClr val="FF0000"/>
                </a:solidFill>
                <a:latin typeface="Calibri"/>
                <a:ea typeface="Calibri"/>
                <a:cs typeface="Calibri"/>
                <a:sym typeface="Calibri"/>
              </a:rPr>
              <a:t>7.8 days</a:t>
            </a:r>
            <a:endParaRPr b="0" i="0" sz="1400" u="none" cap="none" strike="noStrike">
              <a:solidFill>
                <a:srgbClr val="000000"/>
              </a:solidFill>
              <a:latin typeface="Arial"/>
              <a:ea typeface="Arial"/>
              <a:cs typeface="Arial"/>
              <a:sym typeface="Arial"/>
            </a:endParaRPr>
          </a:p>
        </p:txBody>
      </p:sp>
      <p:cxnSp>
        <p:nvCxnSpPr>
          <p:cNvPr id="297" name="Google Shape;297;p19"/>
          <p:cNvCxnSpPr/>
          <p:nvPr/>
        </p:nvCxnSpPr>
        <p:spPr>
          <a:xfrm flipH="1" rot="10800000">
            <a:off x="1742163" y="3005698"/>
            <a:ext cx="270543" cy="232941"/>
          </a:xfrm>
          <a:prstGeom prst="straightConnector1">
            <a:avLst/>
          </a:prstGeom>
          <a:noFill/>
          <a:ln cap="flat" cmpd="sng" w="12700">
            <a:solidFill>
              <a:schemeClr val="dk1"/>
            </a:solidFill>
            <a:prstDash val="solid"/>
            <a:miter lim="800000"/>
            <a:headEnd len="sm" w="sm" type="none"/>
            <a:tailEnd len="med" w="med" type="stealth"/>
          </a:ln>
        </p:spPr>
      </p:cxnSp>
      <p:cxnSp>
        <p:nvCxnSpPr>
          <p:cNvPr id="298" name="Google Shape;298;p19"/>
          <p:cNvCxnSpPr/>
          <p:nvPr/>
        </p:nvCxnSpPr>
        <p:spPr>
          <a:xfrm flipH="1" rot="10800000">
            <a:off x="6469748" y="3007813"/>
            <a:ext cx="270543" cy="232941"/>
          </a:xfrm>
          <a:prstGeom prst="straightConnector1">
            <a:avLst/>
          </a:prstGeom>
          <a:noFill/>
          <a:ln cap="flat" cmpd="sng" w="12700">
            <a:solidFill>
              <a:schemeClr val="dk1"/>
            </a:solidFill>
            <a:prstDash val="solid"/>
            <a:miter lim="800000"/>
            <a:headEnd len="sm" w="sm" type="none"/>
            <a:tailEnd len="med" w="med" type="stealth"/>
          </a:ln>
        </p:spPr>
      </p:cxnSp>
      <p:cxnSp>
        <p:nvCxnSpPr>
          <p:cNvPr id="299" name="Google Shape;299;p19"/>
          <p:cNvCxnSpPr/>
          <p:nvPr/>
        </p:nvCxnSpPr>
        <p:spPr>
          <a:xfrm flipH="1">
            <a:off x="2194890" y="2750213"/>
            <a:ext cx="556116" cy="232941"/>
          </a:xfrm>
          <a:prstGeom prst="straightConnector1">
            <a:avLst/>
          </a:prstGeom>
          <a:noFill/>
          <a:ln cap="flat" cmpd="sng" w="12700">
            <a:solidFill>
              <a:srgbClr val="FF0000"/>
            </a:solidFill>
            <a:prstDash val="solid"/>
            <a:miter lim="800000"/>
            <a:headEnd len="sm" w="sm" type="none"/>
            <a:tailEnd len="med" w="med" type="stealth"/>
          </a:ln>
        </p:spPr>
      </p:cxnSp>
      <p:cxnSp>
        <p:nvCxnSpPr>
          <p:cNvPr id="300" name="Google Shape;300;p19"/>
          <p:cNvCxnSpPr/>
          <p:nvPr/>
        </p:nvCxnSpPr>
        <p:spPr>
          <a:xfrm flipH="1">
            <a:off x="6914232" y="2729785"/>
            <a:ext cx="556116" cy="232941"/>
          </a:xfrm>
          <a:prstGeom prst="straightConnector1">
            <a:avLst/>
          </a:prstGeom>
          <a:noFill/>
          <a:ln cap="flat" cmpd="sng" w="12700">
            <a:solidFill>
              <a:srgbClr val="FF0000"/>
            </a:solidFill>
            <a:prstDash val="solid"/>
            <a:miter lim="800000"/>
            <a:headEnd len="sm" w="sm" type="none"/>
            <a:tailEnd len="med" w="med" type="stealth"/>
          </a:ln>
        </p:spPr>
      </p:cxnSp>
      <p:sp>
        <p:nvSpPr>
          <p:cNvPr id="301" name="Google Shape;301;p19"/>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02" name="Google Shape;302;p19"/>
          <p:cNvSpPr/>
          <p:nvPr/>
        </p:nvSpPr>
        <p:spPr>
          <a:xfrm>
            <a:off x="2292105" y="1878561"/>
            <a:ext cx="1992512" cy="368198"/>
          </a:xfrm>
          <a:prstGeom prst="roundRect">
            <a:avLst>
              <a:gd fmla="val 16667" name="adj"/>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Extend skill by 12-hours</a:t>
            </a:r>
            <a:endParaRPr b="0" i="0" sz="1400" u="none" cap="none" strike="noStrike">
              <a:solidFill>
                <a:srgbClr val="000000"/>
              </a:solidFill>
              <a:latin typeface="Arial"/>
              <a:ea typeface="Arial"/>
              <a:cs typeface="Arial"/>
              <a:sym typeface="Arial"/>
            </a:endParaRPr>
          </a:p>
        </p:txBody>
      </p:sp>
      <p:sp>
        <p:nvSpPr>
          <p:cNvPr id="303" name="Google Shape;303;p19"/>
          <p:cNvSpPr/>
          <p:nvPr/>
        </p:nvSpPr>
        <p:spPr>
          <a:xfrm>
            <a:off x="6740291" y="1766321"/>
            <a:ext cx="1992512" cy="368198"/>
          </a:xfrm>
          <a:prstGeom prst="roundRect">
            <a:avLst>
              <a:gd fmla="val 16667" name="adj"/>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Extend skill by 14-hours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pic>
        <p:nvPicPr>
          <p:cNvPr id="308" name="Google Shape;308;p20"/>
          <p:cNvPicPr preferRelativeResize="0"/>
          <p:nvPr/>
        </p:nvPicPr>
        <p:blipFill rotWithShape="1">
          <a:blip r:embed="rId3">
            <a:alphaModFix/>
          </a:blip>
          <a:srcRect b="7894" l="11907" r="17895" t="0"/>
          <a:stretch/>
        </p:blipFill>
        <p:spPr>
          <a:xfrm>
            <a:off x="905256" y="2955636"/>
            <a:ext cx="2157984" cy="2187864"/>
          </a:xfrm>
          <a:prstGeom prst="rect">
            <a:avLst/>
          </a:prstGeom>
          <a:noFill/>
          <a:ln>
            <a:noFill/>
          </a:ln>
        </p:spPr>
      </p:pic>
      <p:sp>
        <p:nvSpPr>
          <p:cNvPr id="309" name="Google Shape;309;p20"/>
          <p:cNvSpPr txBox="1"/>
          <p:nvPr/>
        </p:nvSpPr>
        <p:spPr>
          <a:xfrm>
            <a:off x="308119" y="15031"/>
            <a:ext cx="8484550" cy="53860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Brier Skill Scores of the CONUS PQPF</a:t>
            </a:r>
            <a:endParaRPr b="0" i="0" sz="2500" u="none" cap="none" strike="noStrike">
              <a:solidFill>
                <a:srgbClr val="000000"/>
              </a:solidFill>
              <a:latin typeface="Arial"/>
              <a:ea typeface="Arial"/>
              <a:cs typeface="Arial"/>
              <a:sym typeface="Arial"/>
            </a:endParaRPr>
          </a:p>
        </p:txBody>
      </p:sp>
      <p:sp>
        <p:nvSpPr>
          <p:cNvPr id="310" name="Google Shape;310;p20"/>
          <p:cNvSpPr txBox="1"/>
          <p:nvPr/>
        </p:nvSpPr>
        <p:spPr>
          <a:xfrm>
            <a:off x="1382780" y="1810933"/>
            <a:ext cx="2081682"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FF"/>
                </a:solidFill>
                <a:latin typeface="Calibri"/>
                <a:ea typeface="Calibri"/>
                <a:cs typeface="Calibri"/>
                <a:sym typeface="Calibri"/>
              </a:rPr>
              <a:t>North Hemisphere</a:t>
            </a:r>
            <a:endParaRPr b="0" i="0" sz="1400" u="none" cap="none" strike="noStrike">
              <a:solidFill>
                <a:srgbClr val="000000"/>
              </a:solidFill>
              <a:latin typeface="Arial"/>
              <a:ea typeface="Arial"/>
              <a:cs typeface="Arial"/>
              <a:sym typeface="Arial"/>
            </a:endParaRPr>
          </a:p>
        </p:txBody>
      </p:sp>
      <p:sp>
        <p:nvSpPr>
          <p:cNvPr id="311" name="Google Shape;311;p20"/>
          <p:cNvSpPr txBox="1"/>
          <p:nvPr/>
        </p:nvSpPr>
        <p:spPr>
          <a:xfrm>
            <a:off x="6059272" y="1813049"/>
            <a:ext cx="2081682"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FF"/>
                </a:solidFill>
                <a:latin typeface="Calibri"/>
                <a:ea typeface="Calibri"/>
                <a:cs typeface="Calibri"/>
                <a:sym typeface="Calibri"/>
              </a:rPr>
              <a:t>South Hemisphere</a:t>
            </a:r>
            <a:endParaRPr b="0" i="0" sz="1400" u="none" cap="none" strike="noStrike">
              <a:solidFill>
                <a:srgbClr val="000000"/>
              </a:solidFill>
              <a:latin typeface="Arial"/>
              <a:ea typeface="Arial"/>
              <a:cs typeface="Arial"/>
              <a:sym typeface="Arial"/>
            </a:endParaRPr>
          </a:p>
        </p:txBody>
      </p:sp>
      <p:sp>
        <p:nvSpPr>
          <p:cNvPr id="312" name="Google Shape;312;p20"/>
          <p:cNvSpPr txBox="1"/>
          <p:nvPr/>
        </p:nvSpPr>
        <p:spPr>
          <a:xfrm>
            <a:off x="3165350" y="3441352"/>
            <a:ext cx="5830800" cy="161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Brier Skill Score: </a:t>
            </a:r>
            <a:r>
              <a:rPr b="0" i="1" lang="en-US" sz="1400" u="none" cap="none" strike="noStrike">
                <a:solidFill>
                  <a:schemeClr val="dk1"/>
                </a:solidFill>
                <a:latin typeface="Calibri"/>
                <a:ea typeface="Calibri"/>
                <a:cs typeface="Calibri"/>
                <a:sym typeface="Calibri"/>
              </a:rPr>
              <a:t>BSS=1 is for perfect forecast, BSS=0 is for no skill from reference climatology. </a:t>
            </a:r>
            <a:endParaRPr b="0" i="1"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1"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1" lang="en-US" sz="1400" u="none" cap="none" strike="noStrike">
                <a:solidFill>
                  <a:schemeClr val="dk1"/>
                </a:solidFill>
                <a:latin typeface="Calibri"/>
                <a:ea typeface="Calibri"/>
                <a:cs typeface="Calibri"/>
                <a:sym typeface="Calibri"/>
              </a:rPr>
              <a:t>Statistically, GEFSv12 has extended one additional day of useful probabilistic forecast skill over GEFSv11.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chemeClr val="dk1"/>
                </a:solidFill>
                <a:latin typeface="Calibri"/>
                <a:ea typeface="Calibri"/>
                <a:cs typeface="Calibri"/>
                <a:sym typeface="Calibri"/>
              </a:rPr>
              <a:t>The forecast is more reliable than GEFSv11.</a:t>
            </a:r>
            <a:endParaRPr b="1" i="0" sz="1400" u="none" cap="none" strike="noStrike">
              <a:solidFill>
                <a:schemeClr val="dk1"/>
              </a:solidFill>
              <a:latin typeface="Calibri"/>
              <a:ea typeface="Calibri"/>
              <a:cs typeface="Calibri"/>
              <a:sym typeface="Calibri"/>
            </a:endParaRPr>
          </a:p>
        </p:txBody>
      </p:sp>
      <p:sp>
        <p:nvSpPr>
          <p:cNvPr id="313" name="Google Shape;313;p20"/>
          <p:cNvSpPr txBox="1"/>
          <p:nvPr/>
        </p:nvSpPr>
        <p:spPr>
          <a:xfrm>
            <a:off x="4013064" y="1142165"/>
            <a:ext cx="65381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0.628</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0.601</a:t>
            </a:r>
            <a:endParaRPr b="0" i="0" sz="1400" u="none" cap="none" strike="noStrike">
              <a:solidFill>
                <a:srgbClr val="000000"/>
              </a:solidFill>
              <a:latin typeface="Arial"/>
              <a:ea typeface="Arial"/>
              <a:cs typeface="Arial"/>
              <a:sym typeface="Arial"/>
            </a:endParaRPr>
          </a:p>
        </p:txBody>
      </p:sp>
      <p:sp>
        <p:nvSpPr>
          <p:cNvPr id="314" name="Google Shape;314;p20"/>
          <p:cNvSpPr txBox="1"/>
          <p:nvPr/>
        </p:nvSpPr>
        <p:spPr>
          <a:xfrm>
            <a:off x="4045223" y="2534416"/>
            <a:ext cx="65381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0.239</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0.209</a:t>
            </a:r>
            <a:endParaRPr b="0" i="0" sz="1400" u="none" cap="none" strike="noStrike">
              <a:solidFill>
                <a:srgbClr val="000000"/>
              </a:solidFill>
              <a:latin typeface="Arial"/>
              <a:ea typeface="Arial"/>
              <a:cs typeface="Arial"/>
              <a:sym typeface="Arial"/>
            </a:endParaRPr>
          </a:p>
        </p:txBody>
      </p:sp>
      <p:sp>
        <p:nvSpPr>
          <p:cNvPr id="315" name="Google Shape;315;p20"/>
          <p:cNvSpPr txBox="1"/>
          <p:nvPr/>
        </p:nvSpPr>
        <p:spPr>
          <a:xfrm>
            <a:off x="8422550" y="1129252"/>
            <a:ext cx="65381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0.603</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0.581</a:t>
            </a:r>
            <a:endParaRPr b="0" i="0" sz="1400" u="none" cap="none" strike="noStrike">
              <a:solidFill>
                <a:srgbClr val="000000"/>
              </a:solidFill>
              <a:latin typeface="Arial"/>
              <a:ea typeface="Arial"/>
              <a:cs typeface="Arial"/>
              <a:sym typeface="Arial"/>
            </a:endParaRPr>
          </a:p>
        </p:txBody>
      </p:sp>
      <p:sp>
        <p:nvSpPr>
          <p:cNvPr id="316" name="Google Shape;316;p20"/>
          <p:cNvSpPr txBox="1"/>
          <p:nvPr/>
        </p:nvSpPr>
        <p:spPr>
          <a:xfrm>
            <a:off x="8422551" y="2339045"/>
            <a:ext cx="65381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0.214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0.179</a:t>
            </a:r>
            <a:endParaRPr b="0" i="0" sz="1400" u="none" cap="none" strike="noStrike">
              <a:solidFill>
                <a:srgbClr val="000000"/>
              </a:solidFill>
              <a:latin typeface="Arial"/>
              <a:ea typeface="Arial"/>
              <a:cs typeface="Arial"/>
              <a:sym typeface="Arial"/>
            </a:endParaRPr>
          </a:p>
        </p:txBody>
      </p:sp>
      <p:pic>
        <p:nvPicPr>
          <p:cNvPr id="317" name="Google Shape;317;p20"/>
          <p:cNvPicPr preferRelativeResize="0"/>
          <p:nvPr/>
        </p:nvPicPr>
        <p:blipFill rotWithShape="1">
          <a:blip r:embed="rId4">
            <a:alphaModFix/>
          </a:blip>
          <a:srcRect b="0" l="8277" r="2879" t="0"/>
          <a:stretch/>
        </p:blipFill>
        <p:spPr>
          <a:xfrm>
            <a:off x="128078" y="556836"/>
            <a:ext cx="2944368" cy="2485620"/>
          </a:xfrm>
          <a:prstGeom prst="rect">
            <a:avLst/>
          </a:prstGeom>
          <a:noFill/>
          <a:ln>
            <a:noFill/>
          </a:ln>
        </p:spPr>
      </p:pic>
      <p:pic>
        <p:nvPicPr>
          <p:cNvPr id="318" name="Google Shape;318;p20"/>
          <p:cNvPicPr preferRelativeResize="0"/>
          <p:nvPr/>
        </p:nvPicPr>
        <p:blipFill rotWithShape="1">
          <a:blip r:embed="rId5">
            <a:alphaModFix/>
          </a:blip>
          <a:srcRect b="0" l="8243" r="2836" t="0"/>
          <a:stretch/>
        </p:blipFill>
        <p:spPr>
          <a:xfrm>
            <a:off x="3072138" y="566512"/>
            <a:ext cx="2944368" cy="2483458"/>
          </a:xfrm>
          <a:prstGeom prst="rect">
            <a:avLst/>
          </a:prstGeom>
          <a:noFill/>
          <a:ln>
            <a:noFill/>
          </a:ln>
        </p:spPr>
      </p:pic>
      <p:pic>
        <p:nvPicPr>
          <p:cNvPr id="319" name="Google Shape;319;p20"/>
          <p:cNvPicPr preferRelativeResize="0"/>
          <p:nvPr/>
        </p:nvPicPr>
        <p:blipFill rotWithShape="1">
          <a:blip r:embed="rId6">
            <a:alphaModFix/>
          </a:blip>
          <a:srcRect b="0" l="8182" r="2895" t="0"/>
          <a:stretch/>
        </p:blipFill>
        <p:spPr>
          <a:xfrm>
            <a:off x="5985379" y="563225"/>
            <a:ext cx="2944368" cy="2483459"/>
          </a:xfrm>
          <a:prstGeom prst="rect">
            <a:avLst/>
          </a:prstGeom>
          <a:noFill/>
          <a:ln>
            <a:noFill/>
          </a:ln>
        </p:spPr>
      </p:pic>
      <p:sp>
        <p:nvSpPr>
          <p:cNvPr id="320" name="Google Shape;320;p20"/>
          <p:cNvSpPr txBox="1"/>
          <p:nvPr/>
        </p:nvSpPr>
        <p:spPr>
          <a:xfrm>
            <a:off x="481791" y="2521487"/>
            <a:ext cx="2219845"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FF"/>
                </a:solidFill>
                <a:latin typeface="Calibri"/>
                <a:ea typeface="Calibri"/>
                <a:cs typeface="Calibri"/>
                <a:sym typeface="Calibri"/>
              </a:rPr>
              <a:t>&gt;=1.00mm/24hours</a:t>
            </a:r>
            <a:endParaRPr b="0" i="0" sz="1400" u="none" cap="none" strike="noStrike">
              <a:solidFill>
                <a:srgbClr val="000000"/>
              </a:solidFill>
              <a:latin typeface="Arial"/>
              <a:ea typeface="Arial"/>
              <a:cs typeface="Arial"/>
              <a:sym typeface="Arial"/>
            </a:endParaRPr>
          </a:p>
        </p:txBody>
      </p:sp>
      <p:sp>
        <p:nvSpPr>
          <p:cNvPr id="321" name="Google Shape;321;p20"/>
          <p:cNvSpPr txBox="1"/>
          <p:nvPr/>
        </p:nvSpPr>
        <p:spPr>
          <a:xfrm>
            <a:off x="6322252" y="2550735"/>
            <a:ext cx="2219845"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FF"/>
                </a:solidFill>
                <a:latin typeface="Calibri"/>
                <a:ea typeface="Calibri"/>
                <a:cs typeface="Calibri"/>
                <a:sym typeface="Calibri"/>
              </a:rPr>
              <a:t>&gt;=20.00mm/24hours</a:t>
            </a:r>
            <a:endParaRPr b="0" i="0" sz="1400" u="none" cap="none" strike="noStrike">
              <a:solidFill>
                <a:srgbClr val="000000"/>
              </a:solidFill>
              <a:latin typeface="Arial"/>
              <a:ea typeface="Arial"/>
              <a:cs typeface="Arial"/>
              <a:sym typeface="Arial"/>
            </a:endParaRPr>
          </a:p>
        </p:txBody>
      </p:sp>
      <p:sp>
        <p:nvSpPr>
          <p:cNvPr id="322" name="Google Shape;322;p20"/>
          <p:cNvSpPr txBox="1"/>
          <p:nvPr/>
        </p:nvSpPr>
        <p:spPr>
          <a:xfrm>
            <a:off x="3426652" y="2533802"/>
            <a:ext cx="2219845"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FF"/>
                </a:solidFill>
                <a:latin typeface="Calibri"/>
                <a:ea typeface="Calibri"/>
                <a:cs typeface="Calibri"/>
                <a:sym typeface="Calibri"/>
              </a:rPr>
              <a:t>&gt;=5.00mm/24hours</a:t>
            </a:r>
            <a:endParaRPr b="0" i="0" sz="1400" u="none" cap="none" strike="noStrike">
              <a:solidFill>
                <a:srgbClr val="000000"/>
              </a:solidFill>
              <a:latin typeface="Arial"/>
              <a:ea typeface="Arial"/>
              <a:cs typeface="Arial"/>
              <a:sym typeface="Arial"/>
            </a:endParaRPr>
          </a:p>
        </p:txBody>
      </p:sp>
      <p:cxnSp>
        <p:nvCxnSpPr>
          <p:cNvPr id="323" name="Google Shape;323;p20"/>
          <p:cNvCxnSpPr/>
          <p:nvPr/>
        </p:nvCxnSpPr>
        <p:spPr>
          <a:xfrm>
            <a:off x="4356485" y="946727"/>
            <a:ext cx="0" cy="1908849"/>
          </a:xfrm>
          <a:prstGeom prst="straightConnector1">
            <a:avLst/>
          </a:prstGeom>
          <a:noFill/>
          <a:ln cap="flat" cmpd="sng" w="12700">
            <a:solidFill>
              <a:srgbClr val="0000FF"/>
            </a:solidFill>
            <a:prstDash val="dash"/>
            <a:miter lim="800000"/>
            <a:headEnd len="sm" w="sm" type="none"/>
            <a:tailEnd len="sm" w="sm" type="none"/>
          </a:ln>
        </p:spPr>
      </p:cxnSp>
      <p:cxnSp>
        <p:nvCxnSpPr>
          <p:cNvPr id="324" name="Google Shape;324;p20"/>
          <p:cNvCxnSpPr/>
          <p:nvPr/>
        </p:nvCxnSpPr>
        <p:spPr>
          <a:xfrm>
            <a:off x="460279" y="2276764"/>
            <a:ext cx="2533842" cy="9237"/>
          </a:xfrm>
          <a:prstGeom prst="straightConnector1">
            <a:avLst/>
          </a:prstGeom>
          <a:noFill/>
          <a:ln cap="flat" cmpd="sng" w="12700">
            <a:solidFill>
              <a:srgbClr val="0000FF"/>
            </a:solidFill>
            <a:prstDash val="dash"/>
            <a:miter lim="800000"/>
            <a:headEnd len="sm" w="sm" type="none"/>
            <a:tailEnd len="sm" w="sm" type="none"/>
          </a:ln>
        </p:spPr>
      </p:cxnSp>
      <p:cxnSp>
        <p:nvCxnSpPr>
          <p:cNvPr id="325" name="Google Shape;325;p20"/>
          <p:cNvCxnSpPr/>
          <p:nvPr/>
        </p:nvCxnSpPr>
        <p:spPr>
          <a:xfrm>
            <a:off x="6323831" y="2067407"/>
            <a:ext cx="2533842" cy="9237"/>
          </a:xfrm>
          <a:prstGeom prst="straightConnector1">
            <a:avLst/>
          </a:prstGeom>
          <a:noFill/>
          <a:ln cap="flat" cmpd="sng" w="12700">
            <a:solidFill>
              <a:srgbClr val="0000FF"/>
            </a:solidFill>
            <a:prstDash val="dash"/>
            <a:miter lim="800000"/>
            <a:headEnd len="sm" w="sm" type="none"/>
            <a:tailEnd len="sm" w="sm" type="none"/>
          </a:ln>
        </p:spPr>
      </p:cxnSp>
      <p:cxnSp>
        <p:nvCxnSpPr>
          <p:cNvPr id="326" name="Google Shape;326;p20"/>
          <p:cNvCxnSpPr/>
          <p:nvPr/>
        </p:nvCxnSpPr>
        <p:spPr>
          <a:xfrm>
            <a:off x="3420534" y="2242897"/>
            <a:ext cx="2533842" cy="9237"/>
          </a:xfrm>
          <a:prstGeom prst="straightConnector1">
            <a:avLst/>
          </a:prstGeom>
          <a:noFill/>
          <a:ln cap="flat" cmpd="sng" w="12700">
            <a:solidFill>
              <a:srgbClr val="0000FF"/>
            </a:solidFill>
            <a:prstDash val="dash"/>
            <a:miter lim="800000"/>
            <a:headEnd len="sm" w="sm" type="none"/>
            <a:tailEnd len="sm" w="sm" type="none"/>
          </a:ln>
        </p:spPr>
      </p:cxnSp>
      <p:sp>
        <p:nvSpPr>
          <p:cNvPr id="327" name="Google Shape;327;p20"/>
          <p:cNvSpPr txBox="1"/>
          <p:nvPr/>
        </p:nvSpPr>
        <p:spPr>
          <a:xfrm>
            <a:off x="1443245" y="1431636"/>
            <a:ext cx="1558573"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Extend skill ~ 1 days</a:t>
            </a:r>
            <a:endParaRPr b="0" i="0" sz="1400" u="none" cap="none" strike="noStrike">
              <a:solidFill>
                <a:srgbClr val="000000"/>
              </a:solidFill>
              <a:latin typeface="Arial"/>
              <a:ea typeface="Arial"/>
              <a:cs typeface="Arial"/>
              <a:sym typeface="Arial"/>
            </a:endParaRPr>
          </a:p>
        </p:txBody>
      </p:sp>
      <p:sp>
        <p:nvSpPr>
          <p:cNvPr id="328" name="Google Shape;328;p20"/>
          <p:cNvSpPr txBox="1"/>
          <p:nvPr/>
        </p:nvSpPr>
        <p:spPr>
          <a:xfrm>
            <a:off x="4508885" y="1453187"/>
            <a:ext cx="1538623"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Extend skill ~ 1 days</a:t>
            </a:r>
            <a:endParaRPr b="0" i="0" sz="1400" u="none" cap="none" strike="noStrike">
              <a:solidFill>
                <a:srgbClr val="000000"/>
              </a:solidFill>
              <a:latin typeface="Arial"/>
              <a:ea typeface="Arial"/>
              <a:cs typeface="Arial"/>
              <a:sym typeface="Arial"/>
            </a:endParaRPr>
          </a:p>
        </p:txBody>
      </p:sp>
      <p:sp>
        <p:nvSpPr>
          <p:cNvPr id="329" name="Google Shape;329;p20"/>
          <p:cNvSpPr txBox="1"/>
          <p:nvPr/>
        </p:nvSpPr>
        <p:spPr>
          <a:xfrm>
            <a:off x="7326749" y="1476278"/>
            <a:ext cx="153862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Extend skill ~ 1 days</a:t>
            </a:r>
            <a:endParaRPr b="0" i="0" sz="1400" u="none" cap="none" strike="noStrike">
              <a:solidFill>
                <a:srgbClr val="000000"/>
              </a:solidFill>
              <a:latin typeface="Arial"/>
              <a:ea typeface="Arial"/>
              <a:cs typeface="Arial"/>
              <a:sym typeface="Arial"/>
            </a:endParaRPr>
          </a:p>
        </p:txBody>
      </p:sp>
      <p:sp>
        <p:nvSpPr>
          <p:cNvPr id="330" name="Google Shape;330;p20"/>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sp>
        <p:nvSpPr>
          <p:cNvPr id="56" name="Google Shape;56;p2"/>
          <p:cNvSpPr txBox="1"/>
          <p:nvPr>
            <p:ph type="title"/>
          </p:nvPr>
        </p:nvSpPr>
        <p:spPr>
          <a:xfrm>
            <a:off x="606105" y="0"/>
            <a:ext cx="7886700" cy="83408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FF"/>
              </a:buClr>
              <a:buSzPts val="2900"/>
              <a:buFont typeface="Calibri"/>
              <a:buNone/>
            </a:pPr>
            <a:r>
              <a:rPr b="1" lang="en-US" sz="2500">
                <a:solidFill>
                  <a:srgbClr val="0000FF"/>
                </a:solidFill>
              </a:rPr>
              <a:t>Acknowledgements</a:t>
            </a:r>
            <a:endParaRPr sz="2500"/>
          </a:p>
        </p:txBody>
      </p:sp>
      <p:sp>
        <p:nvSpPr>
          <p:cNvPr id="57" name="Google Shape;57;p2"/>
          <p:cNvSpPr txBox="1"/>
          <p:nvPr>
            <p:ph idx="1" type="body"/>
          </p:nvPr>
        </p:nvSpPr>
        <p:spPr>
          <a:xfrm>
            <a:off x="33725" y="694950"/>
            <a:ext cx="9051600" cy="3987000"/>
          </a:xfrm>
          <a:prstGeom prst="rect">
            <a:avLst/>
          </a:prstGeom>
          <a:noFill/>
          <a:ln>
            <a:noFill/>
          </a:ln>
        </p:spPr>
        <p:txBody>
          <a:bodyPr anchorCtr="0" anchor="t" bIns="45700" lIns="91425" spcFirstLastPara="1" rIns="91425" wrap="square" tIns="45700">
            <a:normAutofit/>
          </a:bodyPr>
          <a:lstStyle/>
          <a:p>
            <a:pPr indent="-228600" lvl="0" marL="228600" rtl="0" algn="l">
              <a:lnSpc>
                <a:spcPct val="60000"/>
              </a:lnSpc>
              <a:spcBef>
                <a:spcPts val="0"/>
              </a:spcBef>
              <a:spcAft>
                <a:spcPts val="0"/>
              </a:spcAft>
              <a:buClr>
                <a:schemeClr val="dk1"/>
              </a:buClr>
              <a:buSzPts val="1330"/>
              <a:buChar char="•"/>
            </a:pPr>
            <a:r>
              <a:rPr b="1" lang="en-US" sz="1330"/>
              <a:t>Ensemble Project Team: </a:t>
            </a:r>
            <a:r>
              <a:rPr lang="en-US" sz="1330"/>
              <a:t>Global ensemble development, </a:t>
            </a:r>
            <a:r>
              <a:rPr b="1" i="1" lang="en-US" sz="1330"/>
              <a:t>Lead: Dingchen Hou</a:t>
            </a:r>
            <a:endParaRPr/>
          </a:p>
          <a:p>
            <a:pPr indent="-228600" lvl="0" marL="228600" rtl="0" algn="l">
              <a:lnSpc>
                <a:spcPct val="60000"/>
              </a:lnSpc>
              <a:spcBef>
                <a:spcPts val="1000"/>
              </a:spcBef>
              <a:spcAft>
                <a:spcPts val="0"/>
              </a:spcAft>
              <a:buClr>
                <a:schemeClr val="dk1"/>
              </a:buClr>
              <a:buSzPts val="1330"/>
              <a:buChar char="•"/>
            </a:pPr>
            <a:r>
              <a:rPr b="1" lang="en-US" sz="1330"/>
              <a:t>Wave Project Team: </a:t>
            </a:r>
            <a:r>
              <a:rPr lang="en-US" sz="1330"/>
              <a:t>Wave development, unification, and support, </a:t>
            </a:r>
            <a:r>
              <a:rPr b="1" i="1" lang="en-US" sz="1330"/>
              <a:t>Lead: Henrique Alves</a:t>
            </a:r>
            <a:endParaRPr/>
          </a:p>
          <a:p>
            <a:pPr indent="-228600" lvl="0" marL="228600" rtl="0" algn="l">
              <a:lnSpc>
                <a:spcPct val="60000"/>
              </a:lnSpc>
              <a:spcBef>
                <a:spcPts val="1000"/>
              </a:spcBef>
              <a:spcAft>
                <a:spcPts val="0"/>
              </a:spcAft>
              <a:buClr>
                <a:schemeClr val="dk1"/>
              </a:buClr>
              <a:buSzPts val="1330"/>
              <a:buChar char="•"/>
            </a:pPr>
            <a:r>
              <a:rPr b="1" lang="en-US" sz="1330"/>
              <a:t>Aerosol Project Team: </a:t>
            </a:r>
            <a:r>
              <a:rPr lang="en-US" sz="1330"/>
              <a:t>Aerosol development, unification, and support, </a:t>
            </a:r>
            <a:r>
              <a:rPr b="1" i="1" lang="en-US" sz="1330"/>
              <a:t>Lead: Jeff McQueen</a:t>
            </a:r>
            <a:endParaRPr/>
          </a:p>
          <a:p>
            <a:pPr indent="-228600" lvl="0" marL="228600" rtl="0" algn="l">
              <a:lnSpc>
                <a:spcPct val="60000"/>
              </a:lnSpc>
              <a:spcBef>
                <a:spcPts val="1000"/>
              </a:spcBef>
              <a:spcAft>
                <a:spcPts val="0"/>
              </a:spcAft>
              <a:buClr>
                <a:schemeClr val="dk1"/>
              </a:buClr>
              <a:buSzPts val="1330"/>
              <a:buChar char="•"/>
            </a:pPr>
            <a:r>
              <a:rPr b="1" lang="en-US" sz="1330"/>
              <a:t>GFS Project Team: </a:t>
            </a:r>
            <a:r>
              <a:rPr lang="en-US" sz="1330"/>
              <a:t>Support for ensemble development, </a:t>
            </a:r>
            <a:r>
              <a:rPr b="1" i="1" lang="en-US" sz="1330"/>
              <a:t>Leads: Fanglin Yang and Russ Treadon</a:t>
            </a:r>
            <a:endParaRPr b="1" i="1" sz="1330"/>
          </a:p>
          <a:p>
            <a:pPr indent="-228600" lvl="0" marL="228600" rtl="0" algn="l">
              <a:lnSpc>
                <a:spcPct val="60000"/>
              </a:lnSpc>
              <a:spcBef>
                <a:spcPts val="1000"/>
              </a:spcBef>
              <a:spcAft>
                <a:spcPts val="0"/>
              </a:spcAft>
              <a:buClr>
                <a:schemeClr val="dk1"/>
              </a:buClr>
              <a:buSzPts val="1330"/>
              <a:buChar char="•"/>
            </a:pPr>
            <a:r>
              <a:rPr b="1" lang="en-US" sz="1330"/>
              <a:t>PSL DA/Ensemble Group: </a:t>
            </a:r>
            <a:r>
              <a:rPr lang="en-US" sz="1330"/>
              <a:t>Production of 20 years reanalysis and support for ensemble development including stochastic physics, </a:t>
            </a:r>
            <a:r>
              <a:rPr b="1" i="1" lang="en-US" sz="1330"/>
              <a:t>Leads: Tom Hamill and Jeff Whitaker</a:t>
            </a:r>
            <a:endParaRPr b="1" i="1" sz="1330"/>
          </a:p>
          <a:p>
            <a:pPr indent="-228600" lvl="0" marL="228600" rtl="0" algn="l">
              <a:lnSpc>
                <a:spcPct val="60000"/>
              </a:lnSpc>
              <a:spcBef>
                <a:spcPts val="1000"/>
              </a:spcBef>
              <a:spcAft>
                <a:spcPts val="0"/>
              </a:spcAft>
              <a:buSzPts val="1330"/>
              <a:buChar char="•"/>
            </a:pPr>
            <a:r>
              <a:rPr b="1" lang="en-US" sz="1330"/>
              <a:t>GSL Aerosol/Chemistry Group: </a:t>
            </a:r>
            <a:r>
              <a:rPr lang="en-US" sz="1330"/>
              <a:t>GOCART/GSL-Chemistry development and support for the atmosphere-aerosol coupled system, </a:t>
            </a:r>
            <a:r>
              <a:rPr b="1" i="1" lang="en-US" sz="1330"/>
              <a:t>Lead: Georg Grell </a:t>
            </a:r>
            <a:endParaRPr b="1" i="1" sz="1330"/>
          </a:p>
          <a:p>
            <a:pPr indent="-228600" lvl="0" marL="228600" rtl="0" algn="l">
              <a:lnSpc>
                <a:spcPct val="60000"/>
              </a:lnSpc>
              <a:spcBef>
                <a:spcPts val="1000"/>
              </a:spcBef>
              <a:spcAft>
                <a:spcPts val="0"/>
              </a:spcAft>
              <a:buSzPts val="1330"/>
              <a:buChar char="•"/>
            </a:pPr>
            <a:r>
              <a:rPr b="1" lang="en-US" sz="1330"/>
              <a:t>ARL and NESDIS: GEFSv12-Aerosol Emission Datasets</a:t>
            </a:r>
            <a:endParaRPr b="1" sz="1330"/>
          </a:p>
          <a:p>
            <a:pPr indent="-228600" lvl="0" marL="228600" rtl="0" algn="l">
              <a:lnSpc>
                <a:spcPct val="60000"/>
              </a:lnSpc>
              <a:spcBef>
                <a:spcPts val="1000"/>
              </a:spcBef>
              <a:spcAft>
                <a:spcPts val="0"/>
              </a:spcAft>
              <a:buClr>
                <a:schemeClr val="dk1"/>
              </a:buClr>
              <a:buSzPts val="1330"/>
              <a:buChar char="•"/>
            </a:pPr>
            <a:r>
              <a:rPr b="1" lang="en-US" sz="1330"/>
              <a:t>Model Evaluation Group: </a:t>
            </a:r>
            <a:r>
              <a:rPr lang="en-US" sz="1330"/>
              <a:t>Evaluation of ensemble performance, coordination with the field, </a:t>
            </a:r>
            <a:r>
              <a:rPr b="1" i="1" lang="en-US" sz="1330"/>
              <a:t>Lead: Geoff Manikin</a:t>
            </a:r>
            <a:endParaRPr/>
          </a:p>
          <a:p>
            <a:pPr indent="-228600" lvl="0" marL="228600" rtl="0" algn="l">
              <a:lnSpc>
                <a:spcPct val="60000"/>
              </a:lnSpc>
              <a:spcBef>
                <a:spcPts val="1000"/>
              </a:spcBef>
              <a:spcAft>
                <a:spcPts val="0"/>
              </a:spcAft>
              <a:buClr>
                <a:schemeClr val="dk1"/>
              </a:buClr>
              <a:buSzPts val="1330"/>
              <a:buChar char="•"/>
            </a:pPr>
            <a:r>
              <a:rPr b="1" lang="en-US" sz="1330"/>
              <a:t>EIB: </a:t>
            </a:r>
            <a:r>
              <a:rPr lang="en-US" sz="1330"/>
              <a:t>Support for global workflow, EE2 compliance, and resource optimization, </a:t>
            </a:r>
            <a:r>
              <a:rPr b="1" i="1" lang="en-US" sz="1330"/>
              <a:t>Leads: Walter Kolczynski, Xianwu Xue, Lin Gan</a:t>
            </a:r>
            <a:endParaRPr/>
          </a:p>
          <a:p>
            <a:pPr indent="-228600" lvl="0" marL="228600" rtl="0" algn="l">
              <a:lnSpc>
                <a:spcPct val="60000"/>
              </a:lnSpc>
              <a:spcBef>
                <a:spcPts val="1000"/>
              </a:spcBef>
              <a:spcAft>
                <a:spcPts val="0"/>
              </a:spcAft>
              <a:buClr>
                <a:schemeClr val="dk1"/>
              </a:buClr>
              <a:buSzPts val="1330"/>
              <a:buChar char="•"/>
            </a:pPr>
            <a:r>
              <a:rPr b="1" lang="en-US" sz="1330"/>
              <a:t>NCO SPA team: </a:t>
            </a:r>
            <a:r>
              <a:rPr lang="en-US" sz="1330"/>
              <a:t>EE2 coordination and final implementation, </a:t>
            </a:r>
            <a:r>
              <a:rPr b="1" i="1" lang="en-US" sz="1330"/>
              <a:t>Lead: Steven Earle</a:t>
            </a:r>
            <a:endParaRPr/>
          </a:p>
          <a:p>
            <a:pPr indent="-228600" lvl="0" marL="228600" rtl="0" algn="l">
              <a:lnSpc>
                <a:spcPct val="60000"/>
              </a:lnSpc>
              <a:spcBef>
                <a:spcPts val="1000"/>
              </a:spcBef>
              <a:spcAft>
                <a:spcPts val="0"/>
              </a:spcAft>
              <a:buClr>
                <a:schemeClr val="dk1"/>
              </a:buClr>
              <a:buSzPts val="1330"/>
              <a:buChar char="•"/>
            </a:pPr>
            <a:r>
              <a:rPr b="1" lang="en-US" sz="1330"/>
              <a:t>STI staff: </a:t>
            </a:r>
            <a:r>
              <a:rPr lang="en-US" sz="1330"/>
              <a:t>Project management support and technical coordination, </a:t>
            </a:r>
            <a:r>
              <a:rPr b="1" i="1" lang="en-US" sz="1330"/>
              <a:t>Lead: Farida Adimi</a:t>
            </a:r>
            <a:endParaRPr b="1" i="1" sz="1330"/>
          </a:p>
          <a:p>
            <a:pPr indent="-228600" lvl="0" marL="228600" rtl="0" algn="l">
              <a:lnSpc>
                <a:spcPct val="60000"/>
              </a:lnSpc>
              <a:spcBef>
                <a:spcPts val="1000"/>
              </a:spcBef>
              <a:spcAft>
                <a:spcPts val="0"/>
              </a:spcAft>
              <a:buClr>
                <a:schemeClr val="dk1"/>
              </a:buClr>
              <a:buSzPts val="1330"/>
              <a:buChar char="•"/>
            </a:pPr>
            <a:r>
              <a:rPr b="1" lang="en-US" sz="1330"/>
              <a:t>CPC staff: </a:t>
            </a:r>
            <a:r>
              <a:rPr lang="en-US" sz="1330"/>
              <a:t>Evaluate ensemble performance for week-2, and weeks 3&amp;4 (sub-seasonal), </a:t>
            </a:r>
            <a:r>
              <a:rPr b="1" i="1" lang="en-US" sz="1330"/>
              <a:t>Lead: Matt Rosencrans</a:t>
            </a:r>
            <a:endParaRPr b="1" i="1" sz="1330"/>
          </a:p>
          <a:p>
            <a:pPr indent="-228600" lvl="0" marL="228600" rtl="0" algn="l">
              <a:lnSpc>
                <a:spcPct val="60000"/>
              </a:lnSpc>
              <a:spcBef>
                <a:spcPts val="1000"/>
              </a:spcBef>
              <a:spcAft>
                <a:spcPts val="0"/>
              </a:spcAft>
              <a:buClr>
                <a:schemeClr val="dk1"/>
              </a:buClr>
              <a:buSzPts val="1330"/>
              <a:buChar char="•"/>
            </a:pPr>
            <a:r>
              <a:rPr b="1" lang="en-US" sz="1330"/>
              <a:t>Water Center: </a:t>
            </a:r>
            <a:r>
              <a:rPr lang="en-US" sz="1330"/>
              <a:t>Validate reanalysis and reforecast products, develop HEFS based on GEFSv12, </a:t>
            </a:r>
            <a:r>
              <a:rPr b="1" i="1" lang="en-US" sz="1330"/>
              <a:t>Lead: Ernie Wells &amp; Mark Fresch</a:t>
            </a:r>
            <a:endParaRPr b="1" i="1" sz="1330"/>
          </a:p>
          <a:p>
            <a:pPr indent="-228600" lvl="0" marL="228600" rtl="0" algn="l">
              <a:lnSpc>
                <a:spcPct val="60000"/>
              </a:lnSpc>
              <a:spcBef>
                <a:spcPts val="1000"/>
              </a:spcBef>
              <a:spcAft>
                <a:spcPts val="0"/>
              </a:spcAft>
              <a:buClr>
                <a:schemeClr val="dk1"/>
              </a:buClr>
              <a:buSzPts val="1330"/>
              <a:buChar char="•"/>
            </a:pPr>
            <a:r>
              <a:rPr b="1" lang="en-US" sz="1330"/>
              <a:t>Centers and Regions and other Stakeholders: </a:t>
            </a:r>
            <a:r>
              <a:rPr lang="en-US" sz="1330"/>
              <a:t>Evaluate ensemble performance for GEFSv12</a:t>
            </a:r>
            <a:endParaRPr/>
          </a:p>
          <a:p>
            <a:pPr indent="-228600" lvl="0" marL="228600" rtl="0" algn="l">
              <a:lnSpc>
                <a:spcPct val="60000"/>
              </a:lnSpc>
              <a:spcBef>
                <a:spcPts val="1000"/>
              </a:spcBef>
              <a:spcAft>
                <a:spcPts val="0"/>
              </a:spcAft>
              <a:buClr>
                <a:schemeClr val="dk1"/>
              </a:buClr>
              <a:buSzPts val="1330"/>
              <a:buChar char="•"/>
            </a:pPr>
            <a:r>
              <a:rPr b="1" lang="en-US" sz="1330"/>
              <a:t>EMC management: </a:t>
            </a:r>
            <a:r>
              <a:rPr lang="en-US" sz="1330"/>
              <a:t>Support for the ensemble development project and NPS unification</a:t>
            </a:r>
            <a:endParaRPr/>
          </a:p>
        </p:txBody>
      </p:sp>
      <p:sp>
        <p:nvSpPr>
          <p:cNvPr id="58" name="Google Shape;58;p2"/>
          <p:cNvSpPr txBox="1"/>
          <p:nvPr>
            <p:ph idx="12" type="sldNum"/>
          </p:nvPr>
        </p:nvSpPr>
        <p:spPr>
          <a:xfrm>
            <a:off x="7086600" y="4850911"/>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graphicFrame>
        <p:nvGraphicFramePr>
          <p:cNvPr id="335" name="Google Shape;335;p21"/>
          <p:cNvGraphicFramePr/>
          <p:nvPr/>
        </p:nvGraphicFramePr>
        <p:xfrm>
          <a:off x="130848" y="790478"/>
          <a:ext cx="4394970" cy="3081097"/>
        </p:xfrm>
        <a:graphic>
          <a:graphicData uri="http://schemas.openxmlformats.org/drawingml/2006/chart">
            <c:chart r:id="rId3"/>
          </a:graphicData>
        </a:graphic>
      </p:graphicFrame>
      <p:sp>
        <p:nvSpPr>
          <p:cNvPr id="336" name="Google Shape;336;p21"/>
          <p:cNvSpPr txBox="1"/>
          <p:nvPr/>
        </p:nvSpPr>
        <p:spPr>
          <a:xfrm>
            <a:off x="308119" y="15031"/>
            <a:ext cx="8484550" cy="53860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Brier Skill Scores of the CONUS PQPF</a:t>
            </a:r>
            <a:endParaRPr b="0" i="0" sz="2500" u="none" cap="none" strike="noStrike">
              <a:solidFill>
                <a:srgbClr val="000000"/>
              </a:solidFill>
              <a:latin typeface="Arial"/>
              <a:ea typeface="Arial"/>
              <a:cs typeface="Arial"/>
              <a:sym typeface="Arial"/>
            </a:endParaRPr>
          </a:p>
        </p:txBody>
      </p:sp>
      <p:sp>
        <p:nvSpPr>
          <p:cNvPr id="337" name="Google Shape;337;p21"/>
          <p:cNvSpPr txBox="1"/>
          <p:nvPr/>
        </p:nvSpPr>
        <p:spPr>
          <a:xfrm>
            <a:off x="1267326" y="3050145"/>
            <a:ext cx="2081682"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FF"/>
                </a:solidFill>
                <a:latin typeface="Calibri"/>
                <a:ea typeface="Calibri"/>
                <a:cs typeface="Calibri"/>
                <a:sym typeface="Calibri"/>
              </a:rPr>
              <a:t>&gt;= 1.0mm/day</a:t>
            </a:r>
            <a:endParaRPr b="0" i="0" sz="1400" u="none" cap="none" strike="noStrike">
              <a:solidFill>
                <a:srgbClr val="000000"/>
              </a:solidFill>
              <a:latin typeface="Arial"/>
              <a:ea typeface="Arial"/>
              <a:cs typeface="Arial"/>
              <a:sym typeface="Arial"/>
            </a:endParaRPr>
          </a:p>
        </p:txBody>
      </p:sp>
      <p:sp>
        <p:nvSpPr>
          <p:cNvPr id="338" name="Google Shape;338;p21"/>
          <p:cNvSpPr txBox="1"/>
          <p:nvPr/>
        </p:nvSpPr>
        <p:spPr>
          <a:xfrm>
            <a:off x="5974605" y="3083049"/>
            <a:ext cx="2081682"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FF"/>
                </a:solidFill>
                <a:latin typeface="Calibri"/>
                <a:ea typeface="Calibri"/>
                <a:cs typeface="Calibri"/>
                <a:sym typeface="Calibri"/>
              </a:rPr>
              <a:t>&gt;= 20.0mm/day</a:t>
            </a:r>
            <a:endParaRPr b="0" i="0" sz="1400" u="none" cap="none" strike="noStrike">
              <a:solidFill>
                <a:srgbClr val="000000"/>
              </a:solidFill>
              <a:latin typeface="Arial"/>
              <a:ea typeface="Arial"/>
              <a:cs typeface="Arial"/>
              <a:sym typeface="Arial"/>
            </a:endParaRPr>
          </a:p>
        </p:txBody>
      </p:sp>
      <p:sp>
        <p:nvSpPr>
          <p:cNvPr id="339" name="Google Shape;339;p21"/>
          <p:cNvSpPr txBox="1"/>
          <p:nvPr/>
        </p:nvSpPr>
        <p:spPr>
          <a:xfrm>
            <a:off x="172873" y="3761757"/>
            <a:ext cx="8925000" cy="11079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chemeClr val="dk1"/>
              </a:buClr>
              <a:buSzPts val="1400"/>
              <a:buFont typeface="Calibri"/>
              <a:buChar char="●"/>
            </a:pPr>
            <a:r>
              <a:rPr b="1" i="1" lang="en-US" sz="1400" u="none" cap="none" strike="noStrike">
                <a:solidFill>
                  <a:schemeClr val="dk1"/>
                </a:solidFill>
                <a:latin typeface="Calibri"/>
                <a:ea typeface="Calibri"/>
                <a:cs typeface="Calibri"/>
                <a:sym typeface="Calibri"/>
              </a:rPr>
              <a:t>GEFSv12 probabilistic Quantitative Precipitation Forecast (PQPF) performs better than GEFSv11 for all forecast categories, at all forecast lead-times. </a:t>
            </a:r>
            <a:endParaRPr b="1" i="1"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1" i="1" lang="en-US" sz="1400" u="none" cap="none" strike="noStrike">
                <a:solidFill>
                  <a:schemeClr val="dk1"/>
                </a:solidFill>
                <a:latin typeface="Calibri"/>
                <a:ea typeface="Calibri"/>
                <a:cs typeface="Calibri"/>
                <a:sym typeface="Calibri"/>
              </a:rPr>
              <a:t>Statistically, PQPF has higher skills in the winter period, and less skills in the summer. </a:t>
            </a:r>
            <a:endParaRPr b="1"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Font typeface="Calibri"/>
              <a:buChar char="●"/>
            </a:pPr>
            <a:r>
              <a:rPr b="1" i="1" lang="en-US" sz="1400" u="none" cap="none" strike="noStrike">
                <a:solidFill>
                  <a:schemeClr val="dk1"/>
                </a:solidFill>
                <a:latin typeface="Calibri"/>
                <a:ea typeface="Calibri"/>
                <a:cs typeface="Calibri"/>
                <a:sym typeface="Calibri"/>
              </a:rPr>
              <a:t>The PQPF skills are more challenging for heavy precipitation (&gt;20 mm/day).</a:t>
            </a:r>
            <a:endParaRPr b="1" i="0" sz="1400" u="none" cap="none" strike="noStrike">
              <a:solidFill>
                <a:schemeClr val="dk1"/>
              </a:solidFill>
              <a:latin typeface="Calibri"/>
              <a:ea typeface="Calibri"/>
              <a:cs typeface="Calibri"/>
              <a:sym typeface="Calibri"/>
            </a:endParaRPr>
          </a:p>
        </p:txBody>
      </p:sp>
      <p:sp>
        <p:nvSpPr>
          <p:cNvPr id="340" name="Google Shape;340;p21"/>
          <p:cNvSpPr txBox="1"/>
          <p:nvPr/>
        </p:nvSpPr>
        <p:spPr>
          <a:xfrm>
            <a:off x="4074640" y="1357681"/>
            <a:ext cx="65381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0.479</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0.372</a:t>
            </a:r>
            <a:endParaRPr b="0" i="0" sz="1400" u="none" cap="none" strike="noStrike">
              <a:solidFill>
                <a:srgbClr val="000000"/>
              </a:solidFill>
              <a:latin typeface="Arial"/>
              <a:ea typeface="Arial"/>
              <a:cs typeface="Arial"/>
              <a:sym typeface="Arial"/>
            </a:endParaRPr>
          </a:p>
        </p:txBody>
      </p:sp>
      <p:sp>
        <p:nvSpPr>
          <p:cNvPr id="341" name="Google Shape;341;p21"/>
          <p:cNvSpPr txBox="1"/>
          <p:nvPr/>
        </p:nvSpPr>
        <p:spPr>
          <a:xfrm>
            <a:off x="4068314" y="1880171"/>
            <a:ext cx="65381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0.310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0.226</a:t>
            </a:r>
            <a:endParaRPr b="0" i="0" sz="1400" u="none" cap="none" strike="noStrike">
              <a:solidFill>
                <a:srgbClr val="000000"/>
              </a:solidFill>
              <a:latin typeface="Arial"/>
              <a:ea typeface="Arial"/>
              <a:cs typeface="Arial"/>
              <a:sym typeface="Arial"/>
            </a:endParaRPr>
          </a:p>
        </p:txBody>
      </p:sp>
      <p:sp>
        <p:nvSpPr>
          <p:cNvPr id="342" name="Google Shape;342;p21"/>
          <p:cNvSpPr txBox="1"/>
          <p:nvPr/>
        </p:nvSpPr>
        <p:spPr>
          <a:xfrm>
            <a:off x="8614976" y="1792558"/>
            <a:ext cx="59060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0.319</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0.187</a:t>
            </a:r>
            <a:endParaRPr b="0" i="0" sz="1400" u="none" cap="none" strike="noStrike">
              <a:solidFill>
                <a:srgbClr val="000000"/>
              </a:solidFill>
              <a:latin typeface="Arial"/>
              <a:ea typeface="Arial"/>
              <a:cs typeface="Arial"/>
              <a:sym typeface="Arial"/>
            </a:endParaRPr>
          </a:p>
        </p:txBody>
      </p:sp>
      <p:sp>
        <p:nvSpPr>
          <p:cNvPr id="343" name="Google Shape;343;p21"/>
          <p:cNvSpPr/>
          <p:nvPr/>
        </p:nvSpPr>
        <p:spPr>
          <a:xfrm rot="-5400000">
            <a:off x="1285394" y="1570182"/>
            <a:ext cx="315576" cy="277091"/>
          </a:xfrm>
          <a:prstGeom prst="stripedRightArrow">
            <a:avLst>
              <a:gd fmla="val 50000" name="adj1"/>
              <a:gd fmla="val 50000" name="adj2"/>
            </a:avLst>
          </a:prstGeom>
          <a:solidFill>
            <a:srgbClr val="385623"/>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4" name="Google Shape;344;p21"/>
          <p:cNvSpPr/>
          <p:nvPr/>
        </p:nvSpPr>
        <p:spPr>
          <a:xfrm rot="-5400000">
            <a:off x="1514765" y="2276766"/>
            <a:ext cx="315576" cy="277091"/>
          </a:xfrm>
          <a:prstGeom prst="stripedRightArrow">
            <a:avLst>
              <a:gd fmla="val 50000" name="adj1"/>
              <a:gd fmla="val 50000" name="adj2"/>
            </a:avLst>
          </a:prstGeom>
          <a:solidFill>
            <a:srgbClr val="385623"/>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5" name="Google Shape;345;p21"/>
          <p:cNvSpPr/>
          <p:nvPr/>
        </p:nvSpPr>
        <p:spPr>
          <a:xfrm rot="-5400000">
            <a:off x="3137284" y="2267528"/>
            <a:ext cx="315576" cy="277091"/>
          </a:xfrm>
          <a:prstGeom prst="stripedRightArrow">
            <a:avLst>
              <a:gd fmla="val 50000" name="adj1"/>
              <a:gd fmla="val 50000" name="adj2"/>
            </a:avLst>
          </a:prstGeom>
          <a:solidFill>
            <a:srgbClr val="385623"/>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6" name="Google Shape;346;p21"/>
          <p:cNvSpPr/>
          <p:nvPr/>
        </p:nvSpPr>
        <p:spPr>
          <a:xfrm rot="-5400000">
            <a:off x="2943323" y="1580957"/>
            <a:ext cx="315576" cy="277091"/>
          </a:xfrm>
          <a:prstGeom prst="stripedRightArrow">
            <a:avLst>
              <a:gd fmla="val 50000" name="adj1"/>
              <a:gd fmla="val 50000" name="adj2"/>
            </a:avLst>
          </a:prstGeom>
          <a:solidFill>
            <a:srgbClr val="385623"/>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7" name="Google Shape;347;p21"/>
          <p:cNvSpPr/>
          <p:nvPr/>
        </p:nvSpPr>
        <p:spPr>
          <a:xfrm rot="5400000">
            <a:off x="8103673" y="2843682"/>
            <a:ext cx="381885" cy="544223"/>
          </a:xfrm>
          <a:prstGeom prst="ellipse">
            <a:avLst/>
          </a:prstGeom>
          <a:solidFill>
            <a:srgbClr val="C4E0B2">
              <a:alpha val="24313"/>
            </a:srgbClr>
          </a:solidFill>
          <a:ln cap="flat" cmpd="sng" w="12700">
            <a:solidFill>
              <a:srgbClr val="008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8" name="Google Shape;348;p21"/>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49" name="Google Shape;349;p21"/>
          <p:cNvSpPr/>
          <p:nvPr/>
        </p:nvSpPr>
        <p:spPr>
          <a:xfrm rot="-5400000">
            <a:off x="6511788" y="2537187"/>
            <a:ext cx="315576" cy="277091"/>
          </a:xfrm>
          <a:prstGeom prst="stripedRightArrow">
            <a:avLst>
              <a:gd fmla="val 50000" name="adj1"/>
              <a:gd fmla="val 50000" name="adj2"/>
            </a:avLst>
          </a:prstGeom>
          <a:solidFill>
            <a:srgbClr val="385623"/>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50" name="Google Shape;350;p21"/>
          <p:cNvPicPr preferRelativeResize="0"/>
          <p:nvPr/>
        </p:nvPicPr>
        <p:blipFill rotWithShape="1">
          <a:blip r:embed="rId4">
            <a:alphaModFix/>
          </a:blip>
          <a:srcRect b="0" l="0" r="0" t="0"/>
          <a:stretch/>
        </p:blipFill>
        <p:spPr>
          <a:xfrm>
            <a:off x="4569725" y="681550"/>
            <a:ext cx="4483450" cy="3126875"/>
          </a:xfrm>
          <a:prstGeom prst="rect">
            <a:avLst/>
          </a:prstGeom>
          <a:noFill/>
          <a:ln>
            <a:noFill/>
          </a:ln>
        </p:spPr>
      </p:pic>
      <p:sp>
        <p:nvSpPr>
          <p:cNvPr id="351" name="Google Shape;351;p21"/>
          <p:cNvSpPr/>
          <p:nvPr/>
        </p:nvSpPr>
        <p:spPr>
          <a:xfrm rot="-5400000">
            <a:off x="8136814" y="2628462"/>
            <a:ext cx="315600" cy="277200"/>
          </a:xfrm>
          <a:prstGeom prst="stripedRightArrow">
            <a:avLst>
              <a:gd fmla="val 50000" name="adj1"/>
              <a:gd fmla="val 50000" name="adj2"/>
            </a:avLst>
          </a:prstGeom>
          <a:solidFill>
            <a:srgbClr val="385623"/>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g84657ddec4_1_415"/>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https://www.emc.ncep.noaa.gov/gmb/yluo/GEFS_VRFY/retro/all1718/CONUSprcp_RELI_5.00_day2.gif" id="357" name="Google Shape;357;g84657ddec4_1_415"/>
          <p:cNvPicPr preferRelativeResize="0"/>
          <p:nvPr/>
        </p:nvPicPr>
        <p:blipFill rotWithShape="1">
          <a:blip r:embed="rId3">
            <a:alphaModFix/>
          </a:blip>
          <a:srcRect b="0" l="11265" r="19278" t="0"/>
          <a:stretch/>
        </p:blipFill>
        <p:spPr>
          <a:xfrm>
            <a:off x="80380" y="596491"/>
            <a:ext cx="2427414" cy="2329162"/>
          </a:xfrm>
          <a:prstGeom prst="rect">
            <a:avLst/>
          </a:prstGeom>
          <a:noFill/>
          <a:ln>
            <a:noFill/>
          </a:ln>
        </p:spPr>
      </p:pic>
      <p:pic>
        <p:nvPicPr>
          <p:cNvPr descr="https://www.emc.ncep.noaa.gov/gmb/yluo/GEFS_VRFY/retro/all1718/CONUSprcp_Brier_5.00.gif" id="358" name="Google Shape;358;g84657ddec4_1_415"/>
          <p:cNvPicPr preferRelativeResize="0"/>
          <p:nvPr/>
        </p:nvPicPr>
        <p:blipFill rotWithShape="1">
          <a:blip r:embed="rId4">
            <a:alphaModFix/>
          </a:blip>
          <a:srcRect b="0" l="7795" r="2597" t="0"/>
          <a:stretch/>
        </p:blipFill>
        <p:spPr>
          <a:xfrm>
            <a:off x="0" y="2782403"/>
            <a:ext cx="2596210" cy="1980314"/>
          </a:xfrm>
          <a:prstGeom prst="rect">
            <a:avLst/>
          </a:prstGeom>
          <a:noFill/>
          <a:ln>
            <a:noFill/>
          </a:ln>
        </p:spPr>
      </p:pic>
      <p:sp>
        <p:nvSpPr>
          <p:cNvPr id="359" name="Google Shape;359;g84657ddec4_1_415"/>
          <p:cNvSpPr txBox="1"/>
          <p:nvPr/>
        </p:nvSpPr>
        <p:spPr>
          <a:xfrm>
            <a:off x="50" y="0"/>
            <a:ext cx="9144000" cy="5847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FF"/>
              </a:buClr>
              <a:buSzPts val="3150"/>
              <a:buFont typeface="Calibri"/>
              <a:buNone/>
            </a:pPr>
            <a:r>
              <a:rPr b="1" i="0" lang="en-US" sz="2500" u="none" cap="none" strike="noStrike">
                <a:solidFill>
                  <a:srgbClr val="0000FF"/>
                </a:solidFill>
                <a:latin typeface="Calibri"/>
                <a:ea typeface="Calibri"/>
                <a:cs typeface="Calibri"/>
                <a:sym typeface="Calibri"/>
              </a:rPr>
              <a:t>Probabilistic Quantitative Precipitation Forecast</a:t>
            </a:r>
            <a:endParaRPr b="1" i="0" sz="2500" u="none" cap="none" strike="noStrike">
              <a:solidFill>
                <a:srgbClr val="0000FF"/>
              </a:solidFill>
              <a:latin typeface="Calibri"/>
              <a:ea typeface="Calibri"/>
              <a:cs typeface="Calibri"/>
              <a:sym typeface="Calibri"/>
            </a:endParaRPr>
          </a:p>
        </p:txBody>
      </p:sp>
      <p:sp>
        <p:nvSpPr>
          <p:cNvPr id="360" name="Google Shape;360;g84657ddec4_1_415"/>
          <p:cNvSpPr txBox="1"/>
          <p:nvPr/>
        </p:nvSpPr>
        <p:spPr>
          <a:xfrm>
            <a:off x="2596200" y="1986050"/>
            <a:ext cx="2175300" cy="1603200"/>
          </a:xfrm>
          <a:prstGeom prst="rect">
            <a:avLst/>
          </a:prstGeom>
          <a:solidFill>
            <a:srgbClr val="DDEAF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lang="en-US">
                <a:solidFill>
                  <a:schemeClr val="dk1"/>
                </a:solidFill>
                <a:latin typeface="Calibri"/>
                <a:ea typeface="Calibri"/>
                <a:cs typeface="Calibri"/>
                <a:sym typeface="Calibri"/>
              </a:rPr>
              <a:t>S</a:t>
            </a:r>
            <a:r>
              <a:rPr b="1" lang="en-US" sz="1400" u="none" cap="none" strike="noStrike">
                <a:solidFill>
                  <a:schemeClr val="dk1"/>
                </a:solidFill>
                <a:latin typeface="Calibri"/>
                <a:ea typeface="Calibri"/>
                <a:cs typeface="Calibri"/>
                <a:sym typeface="Calibri"/>
              </a:rPr>
              <a:t>ignificant improvement of Probabilistic Quantitative Precipitation Forecast (PQPF) for all categories in terms of reliability and Brier Skill Score</a:t>
            </a:r>
            <a:endParaRPr b="1">
              <a:solidFill>
                <a:schemeClr val="dk1"/>
              </a:solidFill>
              <a:latin typeface="Calibri"/>
              <a:ea typeface="Calibri"/>
              <a:cs typeface="Calibri"/>
              <a:sym typeface="Calibri"/>
            </a:endParaRPr>
          </a:p>
        </p:txBody>
      </p:sp>
      <p:sp>
        <p:nvSpPr>
          <p:cNvPr id="361" name="Google Shape;361;g84657ddec4_1_415"/>
          <p:cNvSpPr txBox="1"/>
          <p:nvPr/>
        </p:nvSpPr>
        <p:spPr>
          <a:xfrm>
            <a:off x="307972" y="4044652"/>
            <a:ext cx="15087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FF"/>
                </a:solidFill>
                <a:latin typeface="Calibri"/>
                <a:ea typeface="Calibri"/>
                <a:cs typeface="Calibri"/>
                <a:sym typeface="Calibri"/>
              </a:rPr>
              <a:t>Brier Skill Score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FF"/>
                </a:solidFill>
                <a:latin typeface="Calibri"/>
                <a:ea typeface="Calibri"/>
                <a:cs typeface="Calibri"/>
                <a:sym typeface="Calibri"/>
              </a:rPr>
              <a:t>&gt;= 5mm/day</a:t>
            </a:r>
            <a:endParaRPr b="0" i="0" sz="1400" u="none" cap="none" strike="noStrike">
              <a:solidFill>
                <a:srgbClr val="000000"/>
              </a:solidFill>
              <a:latin typeface="Arial"/>
              <a:ea typeface="Arial"/>
              <a:cs typeface="Arial"/>
              <a:sym typeface="Arial"/>
            </a:endParaRPr>
          </a:p>
        </p:txBody>
      </p:sp>
      <p:sp>
        <p:nvSpPr>
          <p:cNvPr id="362" name="Google Shape;362;g84657ddec4_1_415"/>
          <p:cNvSpPr txBox="1"/>
          <p:nvPr/>
        </p:nvSpPr>
        <p:spPr>
          <a:xfrm>
            <a:off x="1259370" y="1917459"/>
            <a:ext cx="11679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FF"/>
                </a:solidFill>
                <a:latin typeface="Calibri"/>
                <a:ea typeface="Calibri"/>
                <a:cs typeface="Calibri"/>
                <a:sym typeface="Calibri"/>
              </a:rPr>
              <a:t>Reliability</a:t>
            </a:r>
            <a:endParaRPr b="0" i="0" sz="1400" u="none" cap="none" strike="noStrike">
              <a:solidFill>
                <a:srgbClr val="000000"/>
              </a:solidFill>
              <a:latin typeface="Arial"/>
              <a:ea typeface="Arial"/>
              <a:cs typeface="Arial"/>
              <a:sym typeface="Arial"/>
            </a:endParaRPr>
          </a:p>
        </p:txBody>
      </p:sp>
      <p:sp>
        <p:nvSpPr>
          <p:cNvPr id="363" name="Google Shape;363;g84657ddec4_1_415"/>
          <p:cNvSpPr txBox="1"/>
          <p:nvPr/>
        </p:nvSpPr>
        <p:spPr>
          <a:xfrm>
            <a:off x="4771500" y="4376756"/>
            <a:ext cx="4372500" cy="9858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600"/>
              <a:buFont typeface="Arial"/>
              <a:buNone/>
            </a:pPr>
            <a:r>
              <a:rPr b="1" i="1" lang="en-US" sz="1400" u="none" cap="none" strike="noStrike">
                <a:solidFill>
                  <a:schemeClr val="dk1"/>
                </a:solidFill>
                <a:latin typeface="Calibri"/>
                <a:ea typeface="Calibri"/>
                <a:cs typeface="Calibri"/>
                <a:sym typeface="Calibri"/>
              </a:rPr>
              <a:t>GEFS v11 is extremely overconfident here in a rainfall event (PQPF &gt;=0.25 inch/24 hours of 120-hour forecast), while GEFSv12 has more reasonable (day 5) probabilities due to increased spread</a:t>
            </a:r>
            <a:endParaRPr b="1" i="0" sz="1600" u="none" cap="none" strike="noStrike">
              <a:solidFill>
                <a:srgbClr val="0000FF"/>
              </a:solidFill>
              <a:latin typeface="Calibri"/>
              <a:ea typeface="Calibri"/>
              <a:cs typeface="Calibri"/>
              <a:sym typeface="Calibri"/>
            </a:endParaRPr>
          </a:p>
        </p:txBody>
      </p:sp>
      <p:sp>
        <p:nvSpPr>
          <p:cNvPr id="364" name="Google Shape;364;g84657ddec4_1_415"/>
          <p:cNvSpPr txBox="1"/>
          <p:nvPr/>
        </p:nvSpPr>
        <p:spPr>
          <a:xfrm>
            <a:off x="5328798" y="500802"/>
            <a:ext cx="9273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FF"/>
                </a:solidFill>
                <a:latin typeface="Calibri"/>
                <a:ea typeface="Calibri"/>
                <a:cs typeface="Calibri"/>
                <a:sym typeface="Calibri"/>
              </a:rPr>
              <a:t>GEFS v11</a:t>
            </a:r>
            <a:endParaRPr b="0" i="0" sz="1400" u="none" cap="none" strike="noStrike">
              <a:solidFill>
                <a:srgbClr val="000000"/>
              </a:solidFill>
              <a:latin typeface="Arial"/>
              <a:ea typeface="Arial"/>
              <a:cs typeface="Arial"/>
              <a:sym typeface="Arial"/>
            </a:endParaRPr>
          </a:p>
        </p:txBody>
      </p:sp>
      <p:sp>
        <p:nvSpPr>
          <p:cNvPr id="365" name="Google Shape;365;g84657ddec4_1_415"/>
          <p:cNvSpPr txBox="1"/>
          <p:nvPr/>
        </p:nvSpPr>
        <p:spPr>
          <a:xfrm>
            <a:off x="7261464" y="500812"/>
            <a:ext cx="9273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FF"/>
                </a:solidFill>
                <a:latin typeface="Calibri"/>
                <a:ea typeface="Calibri"/>
                <a:cs typeface="Calibri"/>
                <a:sym typeface="Calibri"/>
              </a:rPr>
              <a:t>GEFSv12</a:t>
            </a:r>
            <a:endParaRPr b="0" i="0" sz="1400" u="none" cap="none" strike="noStrike">
              <a:solidFill>
                <a:srgbClr val="000000"/>
              </a:solidFill>
              <a:latin typeface="Arial"/>
              <a:ea typeface="Arial"/>
              <a:cs typeface="Arial"/>
              <a:sym typeface="Arial"/>
            </a:endParaRPr>
          </a:p>
        </p:txBody>
      </p:sp>
      <p:sp>
        <p:nvSpPr>
          <p:cNvPr id="366" name="Google Shape;366;g84657ddec4_1_415"/>
          <p:cNvSpPr txBox="1"/>
          <p:nvPr/>
        </p:nvSpPr>
        <p:spPr>
          <a:xfrm>
            <a:off x="7325477" y="4109637"/>
            <a:ext cx="9273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FF"/>
                </a:solidFill>
                <a:latin typeface="Calibri"/>
                <a:ea typeface="Calibri"/>
                <a:cs typeface="Calibri"/>
                <a:sym typeface="Calibri"/>
              </a:rPr>
              <a:t>OBS</a:t>
            </a:r>
            <a:endParaRPr b="0" i="0" sz="1400" u="none" cap="none" strike="noStrike">
              <a:solidFill>
                <a:srgbClr val="000000"/>
              </a:solidFill>
              <a:latin typeface="Arial"/>
              <a:ea typeface="Arial"/>
              <a:cs typeface="Arial"/>
              <a:sym typeface="Arial"/>
            </a:endParaRPr>
          </a:p>
        </p:txBody>
      </p:sp>
      <p:sp>
        <p:nvSpPr>
          <p:cNvPr id="367" name="Google Shape;367;g84657ddec4_1_415"/>
          <p:cNvSpPr txBox="1"/>
          <p:nvPr/>
        </p:nvSpPr>
        <p:spPr>
          <a:xfrm>
            <a:off x="5216318" y="4068940"/>
            <a:ext cx="9273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FF"/>
                </a:solidFill>
                <a:latin typeface="Calibri"/>
                <a:ea typeface="Calibri"/>
                <a:cs typeface="Calibri"/>
                <a:sym typeface="Calibri"/>
              </a:rPr>
              <a:t>Diff</a:t>
            </a:r>
            <a:endParaRPr b="0" i="0" sz="1400" u="none" cap="none" strike="noStrike">
              <a:solidFill>
                <a:srgbClr val="000000"/>
              </a:solidFill>
              <a:latin typeface="Arial"/>
              <a:ea typeface="Arial"/>
              <a:cs typeface="Arial"/>
              <a:sym typeface="Arial"/>
            </a:endParaRPr>
          </a:p>
        </p:txBody>
      </p:sp>
      <p:cxnSp>
        <p:nvCxnSpPr>
          <p:cNvPr id="368" name="Google Shape;368;g84657ddec4_1_415"/>
          <p:cNvCxnSpPr/>
          <p:nvPr/>
        </p:nvCxnSpPr>
        <p:spPr>
          <a:xfrm flipH="1">
            <a:off x="900383" y="2065840"/>
            <a:ext cx="329400" cy="1438800"/>
          </a:xfrm>
          <a:prstGeom prst="straightConnector1">
            <a:avLst/>
          </a:prstGeom>
          <a:noFill/>
          <a:ln cap="flat" cmpd="sng" w="12700">
            <a:solidFill>
              <a:srgbClr val="0000FF"/>
            </a:solidFill>
            <a:prstDash val="solid"/>
            <a:miter lim="800000"/>
            <a:headEnd len="sm" w="sm" type="none"/>
            <a:tailEnd len="med" w="med" type="stealth"/>
          </a:ln>
        </p:spPr>
      </p:cxnSp>
      <p:grpSp>
        <p:nvGrpSpPr>
          <p:cNvPr id="369" name="Google Shape;369;g84657ddec4_1_415"/>
          <p:cNvGrpSpPr/>
          <p:nvPr/>
        </p:nvGrpSpPr>
        <p:grpSpPr>
          <a:xfrm>
            <a:off x="4806260" y="807089"/>
            <a:ext cx="3903031" cy="3347260"/>
            <a:chOff x="148579" y="3079110"/>
            <a:chExt cx="5114705" cy="3963600"/>
          </a:xfrm>
        </p:grpSpPr>
        <p:pic>
          <p:nvPicPr>
            <p:cNvPr id="370" name="Google Shape;370;g84657ddec4_1_415"/>
            <p:cNvPicPr preferRelativeResize="0"/>
            <p:nvPr/>
          </p:nvPicPr>
          <p:blipFill rotWithShape="1">
            <a:blip r:embed="rId5">
              <a:alphaModFix/>
            </a:blip>
            <a:srcRect b="0" l="0" r="0" t="0"/>
            <a:stretch/>
          </p:blipFill>
          <p:spPr>
            <a:xfrm>
              <a:off x="148579" y="3079110"/>
              <a:ext cx="5114705" cy="3963600"/>
            </a:xfrm>
            <a:prstGeom prst="rect">
              <a:avLst/>
            </a:prstGeom>
            <a:noFill/>
            <a:ln>
              <a:noFill/>
            </a:ln>
          </p:spPr>
        </p:pic>
        <p:sp>
          <p:nvSpPr>
            <p:cNvPr id="371" name="Google Shape;371;g84657ddec4_1_415"/>
            <p:cNvSpPr/>
            <p:nvPr/>
          </p:nvSpPr>
          <p:spPr>
            <a:xfrm rot="-2186058">
              <a:off x="1181009" y="3911458"/>
              <a:ext cx="670819" cy="521054"/>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g84657ddec4_1_415"/>
            <p:cNvSpPr/>
            <p:nvPr/>
          </p:nvSpPr>
          <p:spPr>
            <a:xfrm rot="-2186371">
              <a:off x="3729352" y="5799197"/>
              <a:ext cx="646998" cy="522134"/>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g84657ddec4_1_415"/>
            <p:cNvSpPr/>
            <p:nvPr/>
          </p:nvSpPr>
          <p:spPr>
            <a:xfrm rot="-2187027">
              <a:off x="3701216" y="3910080"/>
              <a:ext cx="672078" cy="538874"/>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22"/>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aphicFrame>
        <p:nvGraphicFramePr>
          <p:cNvPr id="379" name="Google Shape;379;p22"/>
          <p:cNvGraphicFramePr/>
          <p:nvPr/>
        </p:nvGraphicFramePr>
        <p:xfrm>
          <a:off x="305436" y="731485"/>
          <a:ext cx="3134741" cy="3211765"/>
        </p:xfrm>
        <a:graphic>
          <a:graphicData uri="http://schemas.openxmlformats.org/drawingml/2006/chart">
            <c:chart r:id="rId3"/>
          </a:graphicData>
        </a:graphic>
      </p:graphicFrame>
      <p:graphicFrame>
        <p:nvGraphicFramePr>
          <p:cNvPr id="380" name="Google Shape;380;p22"/>
          <p:cNvGraphicFramePr/>
          <p:nvPr/>
        </p:nvGraphicFramePr>
        <p:xfrm>
          <a:off x="3117349" y="626986"/>
          <a:ext cx="3119980" cy="3310928"/>
        </p:xfrm>
        <a:graphic>
          <a:graphicData uri="http://schemas.openxmlformats.org/drawingml/2006/chart">
            <c:chart r:id="rId4"/>
          </a:graphicData>
        </a:graphic>
      </p:graphicFrame>
      <p:graphicFrame>
        <p:nvGraphicFramePr>
          <p:cNvPr id="381" name="Google Shape;381;p22"/>
          <p:cNvGraphicFramePr/>
          <p:nvPr/>
        </p:nvGraphicFramePr>
        <p:xfrm>
          <a:off x="6007138" y="715408"/>
          <a:ext cx="3016294" cy="3223354"/>
        </p:xfrm>
        <a:graphic>
          <a:graphicData uri="http://schemas.openxmlformats.org/drawingml/2006/chart">
            <c:chart r:id="rId5"/>
          </a:graphicData>
        </a:graphic>
      </p:graphicFrame>
      <p:sp>
        <p:nvSpPr>
          <p:cNvPr id="382" name="Google Shape;382;p22"/>
          <p:cNvSpPr txBox="1"/>
          <p:nvPr/>
        </p:nvSpPr>
        <p:spPr>
          <a:xfrm>
            <a:off x="-1" y="3"/>
            <a:ext cx="9144001" cy="751421"/>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rgbClr val="0000FF"/>
              </a:buClr>
              <a:buSzPts val="3150"/>
              <a:buFont typeface="Calibri"/>
              <a:buNone/>
            </a:pPr>
            <a:r>
              <a:rPr b="1" i="0" lang="en-US" sz="2500" u="none" cap="none" strike="noStrike">
                <a:solidFill>
                  <a:srgbClr val="0000FF"/>
                </a:solidFill>
                <a:latin typeface="Calibri"/>
                <a:ea typeface="Calibri"/>
                <a:cs typeface="Calibri"/>
                <a:sym typeface="Calibri"/>
              </a:rPr>
              <a:t>Hurricane track forecast error and spread</a:t>
            </a:r>
            <a:r>
              <a:rPr b="1" i="0" lang="en-US" sz="3150" u="none" cap="none" strike="noStrike">
                <a:solidFill>
                  <a:srgbClr val="0000FF"/>
                </a:solidFill>
                <a:latin typeface="Calibri"/>
                <a:ea typeface="Calibri"/>
                <a:cs typeface="Calibri"/>
                <a:sym typeface="Calibri"/>
              </a:rPr>
              <a:t> </a:t>
            </a:r>
            <a:br>
              <a:rPr b="1" i="0" lang="en-US" sz="3150" u="none" cap="none" strike="noStrike">
                <a:solidFill>
                  <a:srgbClr val="0000FF"/>
                </a:solidFill>
                <a:latin typeface="Calibri"/>
                <a:ea typeface="Calibri"/>
                <a:cs typeface="Calibri"/>
                <a:sym typeface="Calibri"/>
              </a:rPr>
            </a:br>
            <a:r>
              <a:rPr b="1" i="1" lang="en-US" sz="1800" u="none" cap="none" strike="noStrike">
                <a:solidFill>
                  <a:srgbClr val="0000FF"/>
                </a:solidFill>
                <a:latin typeface="Calibri"/>
                <a:ea typeface="Calibri"/>
                <a:cs typeface="Calibri"/>
                <a:sym typeface="Calibri"/>
              </a:rPr>
              <a:t>Include WNP/EP/ATL (all retrospective cases) </a:t>
            </a:r>
            <a:endParaRPr b="1" i="1" sz="1800" u="none" cap="none" strike="noStrike">
              <a:solidFill>
                <a:srgbClr val="0000FF"/>
              </a:solidFill>
              <a:latin typeface="Calibri"/>
              <a:ea typeface="Calibri"/>
              <a:cs typeface="Calibri"/>
              <a:sym typeface="Calibri"/>
            </a:endParaRPr>
          </a:p>
        </p:txBody>
      </p:sp>
      <p:sp>
        <p:nvSpPr>
          <p:cNvPr id="383" name="Google Shape;383;p22"/>
          <p:cNvSpPr txBox="1"/>
          <p:nvPr/>
        </p:nvSpPr>
        <p:spPr>
          <a:xfrm>
            <a:off x="195899" y="4342811"/>
            <a:ext cx="894810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chemeClr val="dk1"/>
                </a:solidFill>
                <a:latin typeface="Calibri"/>
                <a:ea typeface="Calibri"/>
                <a:cs typeface="Calibri"/>
                <a:sym typeface="Calibri"/>
              </a:rPr>
              <a:t>GEFSv12 shows increasing the track spread (significantly) and reducing error for all three years (2017, 2018 and 2019). </a:t>
            </a:r>
            <a:endParaRPr b="0" i="0" sz="1400" u="none" cap="none" strike="noStrike">
              <a:solidFill>
                <a:srgbClr val="000000"/>
              </a:solidFill>
              <a:latin typeface="Arial"/>
              <a:ea typeface="Arial"/>
              <a:cs typeface="Arial"/>
              <a:sym typeface="Arial"/>
            </a:endParaRPr>
          </a:p>
        </p:txBody>
      </p:sp>
      <p:sp>
        <p:nvSpPr>
          <p:cNvPr id="384" name="Google Shape;384;p22"/>
          <p:cNvSpPr/>
          <p:nvPr/>
        </p:nvSpPr>
        <p:spPr>
          <a:xfrm rot="-5400000">
            <a:off x="-1000917" y="2073449"/>
            <a:ext cx="2323570" cy="34073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Track error /spread (NM)</a:t>
            </a:r>
            <a:endParaRPr b="0" i="0" sz="1400" u="none" cap="none" strike="noStrike">
              <a:solidFill>
                <a:srgbClr val="000000"/>
              </a:solidFill>
              <a:latin typeface="Arial"/>
              <a:ea typeface="Arial"/>
              <a:cs typeface="Arial"/>
              <a:sym typeface="Arial"/>
            </a:endParaRPr>
          </a:p>
        </p:txBody>
      </p:sp>
      <p:sp>
        <p:nvSpPr>
          <p:cNvPr id="385" name="Google Shape;385;p22"/>
          <p:cNvSpPr txBox="1"/>
          <p:nvPr/>
        </p:nvSpPr>
        <p:spPr>
          <a:xfrm>
            <a:off x="1334275" y="3950554"/>
            <a:ext cx="1559332" cy="297517"/>
          </a:xfrm>
          <a:prstGeom prst="rect">
            <a:avLst/>
          </a:prstGeom>
          <a:noFill/>
          <a:ln>
            <a:noFill/>
          </a:ln>
        </p:spPr>
        <p:txBody>
          <a:bodyPr anchorCtr="0" anchor="ctr"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Forecast hours</a:t>
            </a:r>
            <a:endParaRPr b="0" i="0" sz="1400" u="none" cap="none" strike="noStrike">
              <a:solidFill>
                <a:srgbClr val="000000"/>
              </a:solidFill>
              <a:latin typeface="Arial"/>
              <a:ea typeface="Arial"/>
              <a:cs typeface="Arial"/>
              <a:sym typeface="Arial"/>
            </a:endParaRPr>
          </a:p>
        </p:txBody>
      </p:sp>
      <p:sp>
        <p:nvSpPr>
          <p:cNvPr id="386" name="Google Shape;386;p22"/>
          <p:cNvSpPr txBox="1"/>
          <p:nvPr/>
        </p:nvSpPr>
        <p:spPr>
          <a:xfrm>
            <a:off x="4010543" y="3934150"/>
            <a:ext cx="1559332" cy="297517"/>
          </a:xfrm>
          <a:prstGeom prst="rect">
            <a:avLst/>
          </a:prstGeom>
          <a:noFill/>
          <a:ln>
            <a:noFill/>
          </a:ln>
        </p:spPr>
        <p:txBody>
          <a:bodyPr anchorCtr="0" anchor="ctr"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Forecast hours</a:t>
            </a:r>
            <a:endParaRPr b="0" i="0" sz="1400" u="none" cap="none" strike="noStrike">
              <a:solidFill>
                <a:srgbClr val="000000"/>
              </a:solidFill>
              <a:latin typeface="Arial"/>
              <a:ea typeface="Arial"/>
              <a:cs typeface="Arial"/>
              <a:sym typeface="Arial"/>
            </a:endParaRPr>
          </a:p>
        </p:txBody>
      </p:sp>
      <p:sp>
        <p:nvSpPr>
          <p:cNvPr id="387" name="Google Shape;387;p22"/>
          <p:cNvSpPr txBox="1"/>
          <p:nvPr/>
        </p:nvSpPr>
        <p:spPr>
          <a:xfrm>
            <a:off x="6976491" y="3966303"/>
            <a:ext cx="1559332" cy="297517"/>
          </a:xfrm>
          <a:prstGeom prst="rect">
            <a:avLst/>
          </a:prstGeom>
          <a:noFill/>
          <a:ln>
            <a:noFill/>
          </a:ln>
        </p:spPr>
        <p:txBody>
          <a:bodyPr anchorCtr="0" anchor="ctr"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Forecast hours</a:t>
            </a:r>
            <a:endParaRPr b="0" i="0" sz="1400" u="none" cap="none" strike="noStrike">
              <a:solidFill>
                <a:srgbClr val="000000"/>
              </a:solidFill>
              <a:latin typeface="Arial"/>
              <a:ea typeface="Arial"/>
              <a:cs typeface="Arial"/>
              <a:sym typeface="Arial"/>
            </a:endParaRPr>
          </a:p>
        </p:txBody>
      </p:sp>
      <p:sp>
        <p:nvSpPr>
          <p:cNvPr id="388" name="Google Shape;388;p22"/>
          <p:cNvSpPr txBox="1"/>
          <p:nvPr/>
        </p:nvSpPr>
        <p:spPr>
          <a:xfrm>
            <a:off x="1060989" y="2173765"/>
            <a:ext cx="1069027" cy="297517"/>
          </a:xfrm>
          <a:prstGeom prst="rect">
            <a:avLst/>
          </a:prstGeom>
          <a:noFill/>
          <a:ln>
            <a:noFill/>
          </a:ln>
        </p:spPr>
        <p:txBody>
          <a:bodyPr anchorCtr="0" anchor="ctr"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600"/>
              <a:buFont typeface="Arial"/>
              <a:buNone/>
            </a:pPr>
            <a:r>
              <a:rPr b="1" i="0" lang="en-US" sz="1600" u="none" cap="none" strike="noStrike">
                <a:solidFill>
                  <a:srgbClr val="0000FF"/>
                </a:solidFill>
                <a:latin typeface="Calibri"/>
                <a:ea typeface="Calibri"/>
                <a:cs typeface="Calibri"/>
                <a:sym typeface="Calibri"/>
              </a:rPr>
              <a:t>2017</a:t>
            </a:r>
            <a:endParaRPr b="0" i="0" sz="1400" u="none" cap="none" strike="noStrike">
              <a:solidFill>
                <a:srgbClr val="000000"/>
              </a:solidFill>
              <a:latin typeface="Arial"/>
              <a:ea typeface="Arial"/>
              <a:cs typeface="Arial"/>
              <a:sym typeface="Arial"/>
            </a:endParaRPr>
          </a:p>
        </p:txBody>
      </p:sp>
      <p:sp>
        <p:nvSpPr>
          <p:cNvPr id="389" name="Google Shape;389;p22"/>
          <p:cNvSpPr txBox="1"/>
          <p:nvPr/>
        </p:nvSpPr>
        <p:spPr>
          <a:xfrm>
            <a:off x="6622826" y="2157361"/>
            <a:ext cx="1069027" cy="297517"/>
          </a:xfrm>
          <a:prstGeom prst="rect">
            <a:avLst/>
          </a:prstGeom>
          <a:noFill/>
          <a:ln>
            <a:noFill/>
          </a:ln>
        </p:spPr>
        <p:txBody>
          <a:bodyPr anchorCtr="0" anchor="ctr"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600"/>
              <a:buFont typeface="Arial"/>
              <a:buNone/>
            </a:pPr>
            <a:r>
              <a:rPr b="1" i="0" lang="en-US" sz="1600" u="none" cap="none" strike="noStrike">
                <a:solidFill>
                  <a:srgbClr val="0000FF"/>
                </a:solidFill>
                <a:latin typeface="Calibri"/>
                <a:ea typeface="Calibri"/>
                <a:cs typeface="Calibri"/>
                <a:sym typeface="Calibri"/>
              </a:rPr>
              <a:t>2019</a:t>
            </a:r>
            <a:endParaRPr b="0" i="0" sz="1400" u="none" cap="none" strike="noStrike">
              <a:solidFill>
                <a:srgbClr val="000000"/>
              </a:solidFill>
              <a:latin typeface="Arial"/>
              <a:ea typeface="Arial"/>
              <a:cs typeface="Arial"/>
              <a:sym typeface="Arial"/>
            </a:endParaRPr>
          </a:p>
        </p:txBody>
      </p:sp>
      <p:sp>
        <p:nvSpPr>
          <p:cNvPr id="390" name="Google Shape;390;p22"/>
          <p:cNvSpPr txBox="1"/>
          <p:nvPr/>
        </p:nvSpPr>
        <p:spPr>
          <a:xfrm>
            <a:off x="3664598" y="2157033"/>
            <a:ext cx="1069027" cy="297517"/>
          </a:xfrm>
          <a:prstGeom prst="rect">
            <a:avLst/>
          </a:prstGeom>
          <a:noFill/>
          <a:ln>
            <a:noFill/>
          </a:ln>
        </p:spPr>
        <p:txBody>
          <a:bodyPr anchorCtr="0" anchor="ctr"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600"/>
              <a:buFont typeface="Arial"/>
              <a:buNone/>
            </a:pPr>
            <a:r>
              <a:rPr b="1" i="0" lang="en-US" sz="1600" u="none" cap="none" strike="noStrike">
                <a:solidFill>
                  <a:srgbClr val="0000FF"/>
                </a:solidFill>
                <a:latin typeface="Calibri"/>
                <a:ea typeface="Calibri"/>
                <a:cs typeface="Calibri"/>
                <a:sym typeface="Calibri"/>
              </a:rPr>
              <a:t>2018</a:t>
            </a:r>
            <a:endParaRPr b="0" i="0" sz="1400" u="none" cap="none" strike="noStrike">
              <a:solidFill>
                <a:srgbClr val="000000"/>
              </a:solidFill>
              <a:latin typeface="Arial"/>
              <a:ea typeface="Arial"/>
              <a:cs typeface="Arial"/>
              <a:sym typeface="Arial"/>
            </a:endParaRPr>
          </a:p>
        </p:txBody>
      </p:sp>
      <p:sp>
        <p:nvSpPr>
          <p:cNvPr id="391" name="Google Shape;391;p22"/>
          <p:cNvSpPr txBox="1"/>
          <p:nvPr/>
        </p:nvSpPr>
        <p:spPr>
          <a:xfrm>
            <a:off x="3418139" y="819906"/>
            <a:ext cx="2144018" cy="1034227"/>
          </a:xfrm>
          <a:prstGeom prst="rect">
            <a:avLst/>
          </a:prstGeom>
          <a:solidFill>
            <a:srgbClr val="DDEAF6"/>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GEFS v11 error (solid)</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GEFS v11 spread (dash)</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FF0000"/>
              </a:buClr>
              <a:buSzPts val="1400"/>
              <a:buFont typeface="Calibri"/>
              <a:buNone/>
            </a:pPr>
            <a:r>
              <a:rPr b="0" i="0" lang="en-US" sz="1400" u="none" cap="none" strike="noStrike">
                <a:solidFill>
                  <a:srgbClr val="FF0000"/>
                </a:solidFill>
                <a:latin typeface="Calibri"/>
                <a:ea typeface="Calibri"/>
                <a:cs typeface="Calibri"/>
                <a:sym typeface="Calibri"/>
              </a:rPr>
              <a:t>GEFS v12 error (solid)</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FF0000"/>
              </a:buClr>
              <a:buSzPts val="1400"/>
              <a:buFont typeface="Calibri"/>
              <a:buNone/>
            </a:pPr>
            <a:r>
              <a:rPr b="0" i="0" lang="en-US" sz="1400" u="none" cap="none" strike="noStrike">
                <a:solidFill>
                  <a:srgbClr val="FF0000"/>
                </a:solidFill>
                <a:latin typeface="Calibri"/>
                <a:ea typeface="Calibri"/>
                <a:cs typeface="Calibri"/>
                <a:sym typeface="Calibri"/>
              </a:rPr>
              <a:t>GEFS v12 spread (dash)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Google Shape;396;p23"/>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pic>
        <p:nvPicPr>
          <p:cNvPr id="397" name="Google Shape;397;p23"/>
          <p:cNvPicPr preferRelativeResize="0"/>
          <p:nvPr/>
        </p:nvPicPr>
        <p:blipFill rotWithShape="1">
          <a:blip r:embed="rId3">
            <a:alphaModFix/>
          </a:blip>
          <a:srcRect b="0" l="0" r="0" t="0"/>
          <a:stretch/>
        </p:blipFill>
        <p:spPr>
          <a:xfrm>
            <a:off x="323272" y="190498"/>
            <a:ext cx="4001077" cy="2381481"/>
          </a:xfrm>
          <a:prstGeom prst="rect">
            <a:avLst/>
          </a:prstGeom>
          <a:noFill/>
          <a:ln>
            <a:noFill/>
          </a:ln>
        </p:spPr>
      </p:pic>
      <p:pic>
        <p:nvPicPr>
          <p:cNvPr id="398" name="Google Shape;398;p23"/>
          <p:cNvPicPr preferRelativeResize="0"/>
          <p:nvPr/>
        </p:nvPicPr>
        <p:blipFill rotWithShape="1">
          <a:blip r:embed="rId4">
            <a:alphaModFix/>
          </a:blip>
          <a:srcRect b="0" l="0" r="0" t="0"/>
          <a:stretch/>
        </p:blipFill>
        <p:spPr>
          <a:xfrm>
            <a:off x="323272" y="2641606"/>
            <a:ext cx="4020127" cy="2391973"/>
          </a:xfrm>
          <a:prstGeom prst="rect">
            <a:avLst/>
          </a:prstGeom>
          <a:noFill/>
          <a:ln>
            <a:noFill/>
          </a:ln>
        </p:spPr>
      </p:pic>
      <p:pic>
        <p:nvPicPr>
          <p:cNvPr id="399" name="Google Shape;399;p23"/>
          <p:cNvPicPr preferRelativeResize="0"/>
          <p:nvPr/>
        </p:nvPicPr>
        <p:blipFill rotWithShape="1">
          <a:blip r:embed="rId5">
            <a:alphaModFix/>
          </a:blip>
          <a:srcRect b="0" l="0" r="0" t="0"/>
          <a:stretch/>
        </p:blipFill>
        <p:spPr>
          <a:xfrm>
            <a:off x="4478867" y="2616799"/>
            <a:ext cx="4187921" cy="2415170"/>
          </a:xfrm>
          <a:prstGeom prst="rect">
            <a:avLst/>
          </a:prstGeom>
          <a:noFill/>
          <a:ln>
            <a:noFill/>
          </a:ln>
        </p:spPr>
      </p:pic>
      <p:sp>
        <p:nvSpPr>
          <p:cNvPr id="400" name="Google Shape;400;p23"/>
          <p:cNvSpPr/>
          <p:nvPr/>
        </p:nvSpPr>
        <p:spPr>
          <a:xfrm>
            <a:off x="4573500" y="563650"/>
            <a:ext cx="4292100" cy="1919100"/>
          </a:xfrm>
          <a:prstGeom prst="roundRect">
            <a:avLst>
              <a:gd fmla="val 16667" name="adj"/>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500" u="none" cap="none" strike="noStrike">
                <a:solidFill>
                  <a:srgbClr val="0000FF"/>
                </a:solidFill>
                <a:latin typeface="Calibri"/>
                <a:ea typeface="Calibri"/>
                <a:cs typeface="Calibri"/>
                <a:sym typeface="Calibri"/>
              </a:rPr>
              <a:t>TC track verification</a:t>
            </a:r>
            <a:endParaRPr b="0" i="0" sz="2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2017: 00Z  06/01----11/30 ; 12Z  07/01----10/31 </a:t>
            </a:r>
            <a:br>
              <a:rPr b="0" i="0" lang="en-US" sz="1400" u="none" cap="none" strike="noStrike">
                <a:solidFill>
                  <a:schemeClr val="dk1"/>
                </a:solidFill>
                <a:latin typeface="Calibri"/>
                <a:ea typeface="Calibri"/>
                <a:cs typeface="Calibri"/>
                <a:sym typeface="Calibri"/>
              </a:rPr>
            </a:br>
            <a:br>
              <a:rPr b="0" i="0" lang="en-US" sz="1400" u="none" cap="none" strike="noStrike">
                <a:solidFill>
                  <a:schemeClr val="dk1"/>
                </a:solidFill>
                <a:latin typeface="Calibri"/>
                <a:ea typeface="Calibri"/>
                <a:cs typeface="Calibri"/>
                <a:sym typeface="Calibri"/>
              </a:rPr>
            </a:br>
            <a:r>
              <a:rPr b="0" i="0" lang="en-US" sz="1400" u="none" cap="none" strike="noStrike">
                <a:solidFill>
                  <a:schemeClr val="dk1"/>
                </a:solidFill>
                <a:latin typeface="Calibri"/>
                <a:ea typeface="Calibri"/>
                <a:cs typeface="Calibri"/>
                <a:sym typeface="Calibri"/>
              </a:rPr>
              <a:t>2018: 00Z  05/01----11/30; 12Z  07/01----10/31 </a:t>
            </a:r>
            <a:br>
              <a:rPr b="0" i="0" lang="en-US" sz="1400" u="none" cap="none" strike="noStrike">
                <a:solidFill>
                  <a:schemeClr val="dk1"/>
                </a:solidFill>
                <a:latin typeface="Calibri"/>
                <a:ea typeface="Calibri"/>
                <a:cs typeface="Calibri"/>
                <a:sym typeface="Calibri"/>
              </a:rPr>
            </a:br>
            <a:br>
              <a:rPr b="0" i="0" lang="en-US" sz="1400" u="none" cap="none" strike="noStrike">
                <a:solidFill>
                  <a:schemeClr val="dk1"/>
                </a:solidFill>
                <a:latin typeface="Calibri"/>
                <a:ea typeface="Calibri"/>
                <a:cs typeface="Calibri"/>
                <a:sym typeface="Calibri"/>
              </a:rPr>
            </a:br>
            <a:r>
              <a:rPr b="0" i="0" lang="en-US" sz="1400" u="none" cap="none" strike="noStrike">
                <a:solidFill>
                  <a:schemeClr val="dk1"/>
                </a:solidFill>
                <a:latin typeface="Calibri"/>
                <a:ea typeface="Calibri"/>
                <a:cs typeface="Calibri"/>
                <a:sym typeface="Calibri"/>
              </a:rPr>
              <a:t>2019: 00Z  05/01----11/30; 12Z  07/01----10/31 </a:t>
            </a:r>
            <a:endParaRPr b="0" i="0" sz="1400" u="none" cap="none" strike="noStrike">
              <a:solidFill>
                <a:schemeClr val="dk1"/>
              </a:solidFill>
              <a:latin typeface="Calibri"/>
              <a:ea typeface="Calibri"/>
              <a:cs typeface="Calibri"/>
              <a:sym typeface="Calibri"/>
            </a:endParaRPr>
          </a:p>
        </p:txBody>
      </p:sp>
      <p:sp>
        <p:nvSpPr>
          <p:cNvPr id="401" name="Google Shape;401;p23"/>
          <p:cNvSpPr/>
          <p:nvPr/>
        </p:nvSpPr>
        <p:spPr>
          <a:xfrm rot="4731467">
            <a:off x="3173742" y="3270913"/>
            <a:ext cx="381899" cy="1814179"/>
          </a:xfrm>
          <a:prstGeom prst="ellipse">
            <a:avLst/>
          </a:prstGeom>
          <a:solidFill>
            <a:srgbClr val="C4E0B2">
              <a:alpha val="24310"/>
            </a:srgbClr>
          </a:solidFill>
          <a:ln cap="flat" cmpd="sng" w="12700">
            <a:solidFill>
              <a:srgbClr val="008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2" name="Google Shape;402;p23"/>
          <p:cNvSpPr txBox="1"/>
          <p:nvPr/>
        </p:nvSpPr>
        <p:spPr>
          <a:xfrm>
            <a:off x="2756965" y="4252255"/>
            <a:ext cx="1511105"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1" lang="en-US" sz="1400" u="sng" cap="none" strike="noStrike">
                <a:solidFill>
                  <a:schemeClr val="dk1"/>
                </a:solidFill>
                <a:latin typeface="Calibri"/>
                <a:ea typeface="Calibri"/>
                <a:cs typeface="Calibri"/>
                <a:sym typeface="Calibri"/>
              </a:rPr>
              <a:t>Degraded,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1" lang="en-US" sz="1400" u="sng" cap="none" strike="noStrike">
                <a:solidFill>
                  <a:schemeClr val="dk1"/>
                </a:solidFill>
                <a:latin typeface="Calibri"/>
                <a:ea typeface="Calibri"/>
                <a:cs typeface="Calibri"/>
                <a:sym typeface="Calibri"/>
              </a:rPr>
              <a:t>But insignificant</a:t>
            </a:r>
            <a:endParaRPr b="0" i="0" sz="1400" u="none" cap="none" strike="noStrike">
              <a:solidFill>
                <a:srgbClr val="000000"/>
              </a:solidFill>
              <a:latin typeface="Arial"/>
              <a:ea typeface="Arial"/>
              <a:cs typeface="Arial"/>
              <a:sym typeface="Arial"/>
            </a:endParaRPr>
          </a:p>
        </p:txBody>
      </p:sp>
      <p:sp>
        <p:nvSpPr>
          <p:cNvPr id="403" name="Google Shape;403;p23"/>
          <p:cNvSpPr txBox="1"/>
          <p:nvPr/>
        </p:nvSpPr>
        <p:spPr>
          <a:xfrm>
            <a:off x="731440" y="1020863"/>
            <a:ext cx="165578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Calibri"/>
                <a:ea typeface="Calibri"/>
                <a:cs typeface="Calibri"/>
                <a:sym typeface="Calibri"/>
              </a:rPr>
              <a:t>Atlantic basin </a:t>
            </a:r>
            <a:endParaRPr b="0" i="0" sz="1400" u="none" cap="none" strike="noStrike">
              <a:solidFill>
                <a:srgbClr val="000000"/>
              </a:solidFill>
              <a:latin typeface="Arial"/>
              <a:ea typeface="Arial"/>
              <a:cs typeface="Arial"/>
              <a:sym typeface="Arial"/>
            </a:endParaRPr>
          </a:p>
        </p:txBody>
      </p:sp>
      <p:sp>
        <p:nvSpPr>
          <p:cNvPr id="404" name="Google Shape;404;p23"/>
          <p:cNvSpPr txBox="1"/>
          <p:nvPr/>
        </p:nvSpPr>
        <p:spPr>
          <a:xfrm>
            <a:off x="715046" y="3399869"/>
            <a:ext cx="182489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Calibri"/>
                <a:ea typeface="Calibri"/>
                <a:cs typeface="Calibri"/>
                <a:sym typeface="Calibri"/>
              </a:rPr>
              <a:t>East Pacific basin </a:t>
            </a:r>
            <a:endParaRPr b="0" i="0" sz="1400" u="none" cap="none" strike="noStrike">
              <a:solidFill>
                <a:srgbClr val="000000"/>
              </a:solidFill>
              <a:latin typeface="Arial"/>
              <a:ea typeface="Arial"/>
              <a:cs typeface="Arial"/>
              <a:sym typeface="Arial"/>
            </a:endParaRPr>
          </a:p>
        </p:txBody>
      </p:sp>
      <p:sp>
        <p:nvSpPr>
          <p:cNvPr id="405" name="Google Shape;405;p23"/>
          <p:cNvSpPr txBox="1"/>
          <p:nvPr/>
        </p:nvSpPr>
        <p:spPr>
          <a:xfrm>
            <a:off x="4894700" y="3423983"/>
            <a:ext cx="188920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Calibri"/>
                <a:ea typeface="Calibri"/>
                <a:cs typeface="Calibri"/>
                <a:sym typeface="Calibri"/>
              </a:rPr>
              <a:t>West Pacific basin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24"/>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pic>
        <p:nvPicPr>
          <p:cNvPr id="411" name="Google Shape;411;p24"/>
          <p:cNvPicPr preferRelativeResize="0"/>
          <p:nvPr/>
        </p:nvPicPr>
        <p:blipFill rotWithShape="1">
          <a:blip r:embed="rId3">
            <a:alphaModFix/>
          </a:blip>
          <a:srcRect b="0" l="0" r="0" t="0"/>
          <a:stretch/>
        </p:blipFill>
        <p:spPr>
          <a:xfrm>
            <a:off x="246302" y="88902"/>
            <a:ext cx="4332739" cy="2521744"/>
          </a:xfrm>
          <a:prstGeom prst="rect">
            <a:avLst/>
          </a:prstGeom>
          <a:noFill/>
          <a:ln>
            <a:noFill/>
          </a:ln>
        </p:spPr>
      </p:pic>
      <p:pic>
        <p:nvPicPr>
          <p:cNvPr id="412" name="Google Shape;412;p24"/>
          <p:cNvPicPr preferRelativeResize="0"/>
          <p:nvPr/>
        </p:nvPicPr>
        <p:blipFill rotWithShape="1">
          <a:blip r:embed="rId4">
            <a:alphaModFix/>
          </a:blip>
          <a:srcRect b="0" l="0" r="0" t="0"/>
          <a:stretch/>
        </p:blipFill>
        <p:spPr>
          <a:xfrm>
            <a:off x="238606" y="2602327"/>
            <a:ext cx="4375731" cy="2541179"/>
          </a:xfrm>
          <a:prstGeom prst="rect">
            <a:avLst/>
          </a:prstGeom>
          <a:noFill/>
          <a:ln>
            <a:noFill/>
          </a:ln>
        </p:spPr>
      </p:pic>
      <p:pic>
        <p:nvPicPr>
          <p:cNvPr id="413" name="Google Shape;413;p24"/>
          <p:cNvPicPr preferRelativeResize="0"/>
          <p:nvPr/>
        </p:nvPicPr>
        <p:blipFill rotWithShape="1">
          <a:blip r:embed="rId5">
            <a:alphaModFix/>
          </a:blip>
          <a:srcRect b="0" l="0" r="0" t="0"/>
          <a:stretch/>
        </p:blipFill>
        <p:spPr>
          <a:xfrm>
            <a:off x="4521116" y="2628900"/>
            <a:ext cx="4291914" cy="2514600"/>
          </a:xfrm>
          <a:prstGeom prst="rect">
            <a:avLst/>
          </a:prstGeom>
          <a:noFill/>
          <a:ln>
            <a:noFill/>
          </a:ln>
        </p:spPr>
      </p:pic>
      <p:sp>
        <p:nvSpPr>
          <p:cNvPr id="414" name="Google Shape;414;p24"/>
          <p:cNvSpPr/>
          <p:nvPr/>
        </p:nvSpPr>
        <p:spPr>
          <a:xfrm>
            <a:off x="4854825" y="580450"/>
            <a:ext cx="3930600" cy="1902300"/>
          </a:xfrm>
          <a:prstGeom prst="roundRect">
            <a:avLst>
              <a:gd fmla="val 16667" name="adj"/>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500" u="none" cap="none" strike="noStrike">
                <a:solidFill>
                  <a:srgbClr val="0000FF"/>
                </a:solidFill>
                <a:latin typeface="Calibri"/>
                <a:ea typeface="Calibri"/>
                <a:cs typeface="Calibri"/>
                <a:sym typeface="Calibri"/>
              </a:rPr>
              <a:t>TC intensity verification</a:t>
            </a:r>
            <a:endParaRPr b="0" i="0" sz="2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2017: 00Z  06/01----11/30; 12Z  07/01----10/31 </a:t>
            </a:r>
            <a:br>
              <a:rPr b="0" i="0" lang="en-US" sz="1400" u="none" cap="none" strike="noStrike">
                <a:solidFill>
                  <a:schemeClr val="dk1"/>
                </a:solidFill>
                <a:latin typeface="Calibri"/>
                <a:ea typeface="Calibri"/>
                <a:cs typeface="Calibri"/>
                <a:sym typeface="Calibri"/>
              </a:rPr>
            </a:br>
            <a:br>
              <a:rPr b="0" i="0" lang="en-US" sz="1400" u="none" cap="none" strike="noStrike">
                <a:solidFill>
                  <a:schemeClr val="dk1"/>
                </a:solidFill>
                <a:latin typeface="Calibri"/>
                <a:ea typeface="Calibri"/>
                <a:cs typeface="Calibri"/>
                <a:sym typeface="Calibri"/>
              </a:rPr>
            </a:br>
            <a:r>
              <a:rPr b="0" i="0" lang="en-US" sz="1400" u="none" cap="none" strike="noStrike">
                <a:solidFill>
                  <a:schemeClr val="dk1"/>
                </a:solidFill>
                <a:latin typeface="Calibri"/>
                <a:ea typeface="Calibri"/>
                <a:cs typeface="Calibri"/>
                <a:sym typeface="Calibri"/>
              </a:rPr>
              <a:t>2018: 00Z  05/01----11/30; 12Z  07/01----10/31 </a:t>
            </a:r>
            <a:br>
              <a:rPr b="0" i="0" lang="en-US" sz="1400" u="none" cap="none" strike="noStrike">
                <a:solidFill>
                  <a:schemeClr val="dk1"/>
                </a:solidFill>
                <a:latin typeface="Calibri"/>
                <a:ea typeface="Calibri"/>
                <a:cs typeface="Calibri"/>
                <a:sym typeface="Calibri"/>
              </a:rPr>
            </a:br>
            <a:br>
              <a:rPr b="0" i="0" lang="en-US" sz="1400" u="none" cap="none" strike="noStrike">
                <a:solidFill>
                  <a:schemeClr val="dk1"/>
                </a:solidFill>
                <a:latin typeface="Calibri"/>
                <a:ea typeface="Calibri"/>
                <a:cs typeface="Calibri"/>
                <a:sym typeface="Calibri"/>
              </a:rPr>
            </a:br>
            <a:r>
              <a:rPr b="0" i="0" lang="en-US" sz="1400" u="none" cap="none" strike="noStrike">
                <a:solidFill>
                  <a:schemeClr val="dk1"/>
                </a:solidFill>
                <a:latin typeface="Calibri"/>
                <a:ea typeface="Calibri"/>
                <a:cs typeface="Calibri"/>
                <a:sym typeface="Calibri"/>
              </a:rPr>
              <a:t>2019: 00Z  05/01----11/30; 12Z  07/01----10/31 </a:t>
            </a:r>
            <a:endParaRPr b="0" i="0" sz="1400" u="none" cap="none" strike="noStrike">
              <a:solidFill>
                <a:schemeClr val="dk1"/>
              </a:solidFill>
              <a:latin typeface="Calibri"/>
              <a:ea typeface="Calibri"/>
              <a:cs typeface="Calibri"/>
              <a:sym typeface="Calibri"/>
            </a:endParaRPr>
          </a:p>
        </p:txBody>
      </p:sp>
      <p:sp>
        <p:nvSpPr>
          <p:cNvPr id="415" name="Google Shape;415;p24"/>
          <p:cNvSpPr txBox="1"/>
          <p:nvPr/>
        </p:nvSpPr>
        <p:spPr>
          <a:xfrm>
            <a:off x="1736164" y="1840768"/>
            <a:ext cx="165578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Calibri"/>
                <a:ea typeface="Calibri"/>
                <a:cs typeface="Calibri"/>
                <a:sym typeface="Calibri"/>
              </a:rPr>
              <a:t>Atlantic basin </a:t>
            </a:r>
            <a:endParaRPr b="0" i="0" sz="1400" u="none" cap="none" strike="noStrike">
              <a:solidFill>
                <a:srgbClr val="000000"/>
              </a:solidFill>
              <a:latin typeface="Arial"/>
              <a:ea typeface="Arial"/>
              <a:cs typeface="Arial"/>
              <a:sym typeface="Arial"/>
            </a:endParaRPr>
          </a:p>
        </p:txBody>
      </p:sp>
      <p:sp>
        <p:nvSpPr>
          <p:cNvPr id="416" name="Google Shape;416;p24"/>
          <p:cNvSpPr txBox="1"/>
          <p:nvPr/>
        </p:nvSpPr>
        <p:spPr>
          <a:xfrm>
            <a:off x="1639711" y="4380868"/>
            <a:ext cx="182458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Calibri"/>
                <a:ea typeface="Calibri"/>
                <a:cs typeface="Calibri"/>
                <a:sym typeface="Calibri"/>
              </a:rPr>
              <a:t>East Pacific basin </a:t>
            </a:r>
            <a:endParaRPr b="0" i="0" sz="1400" u="none" cap="none" strike="noStrike">
              <a:solidFill>
                <a:srgbClr val="000000"/>
              </a:solidFill>
              <a:latin typeface="Arial"/>
              <a:ea typeface="Arial"/>
              <a:cs typeface="Arial"/>
              <a:sym typeface="Arial"/>
            </a:endParaRPr>
          </a:p>
        </p:txBody>
      </p:sp>
      <p:sp>
        <p:nvSpPr>
          <p:cNvPr id="417" name="Google Shape;417;p24"/>
          <p:cNvSpPr txBox="1"/>
          <p:nvPr/>
        </p:nvSpPr>
        <p:spPr>
          <a:xfrm>
            <a:off x="5875630" y="4396945"/>
            <a:ext cx="192907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Calibri"/>
                <a:ea typeface="Calibri"/>
                <a:cs typeface="Calibri"/>
                <a:sym typeface="Calibri"/>
              </a:rPr>
              <a:t>West Pacific basin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Google Shape;422;p25"/>
          <p:cNvSpPr txBox="1"/>
          <p:nvPr>
            <p:ph type="title"/>
          </p:nvPr>
        </p:nvSpPr>
        <p:spPr>
          <a:xfrm>
            <a:off x="33725" y="0"/>
            <a:ext cx="9110100" cy="763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US" sz="2500">
                <a:solidFill>
                  <a:srgbClr val="0000FF"/>
                </a:solidFill>
              </a:rPr>
              <a:t>Downstream Application - Hurricane Florence </a:t>
            </a:r>
            <a:br>
              <a:rPr b="1" lang="en-US" sz="2500">
                <a:solidFill>
                  <a:srgbClr val="0000FF"/>
                </a:solidFill>
              </a:rPr>
            </a:br>
            <a:r>
              <a:rPr b="1" i="1" lang="en-US" sz="1800">
                <a:solidFill>
                  <a:srgbClr val="0000FF"/>
                </a:solidFill>
              </a:rPr>
              <a:t>(Sep 11, 2018 00Z)</a:t>
            </a:r>
            <a:endParaRPr b="1" i="1" sz="1800">
              <a:solidFill>
                <a:srgbClr val="0000FF"/>
              </a:solidFill>
            </a:endParaRPr>
          </a:p>
        </p:txBody>
      </p:sp>
      <p:grpSp>
        <p:nvGrpSpPr>
          <p:cNvPr id="423" name="Google Shape;423;p25"/>
          <p:cNvGrpSpPr/>
          <p:nvPr/>
        </p:nvGrpSpPr>
        <p:grpSpPr>
          <a:xfrm>
            <a:off x="424671" y="685800"/>
            <a:ext cx="5285232" cy="3955428"/>
            <a:chOff x="1876953" y="719328"/>
            <a:chExt cx="5285232" cy="3955428"/>
          </a:xfrm>
        </p:grpSpPr>
        <p:pic>
          <p:nvPicPr>
            <p:cNvPr id="424" name="Google Shape;424;p25"/>
            <p:cNvPicPr preferRelativeResize="0"/>
            <p:nvPr/>
          </p:nvPicPr>
          <p:blipFill rotWithShape="1">
            <a:blip r:embed="rId3">
              <a:alphaModFix/>
            </a:blip>
            <a:srcRect b="10123" l="0" r="0" t="-1"/>
            <a:stretch/>
          </p:blipFill>
          <p:spPr>
            <a:xfrm>
              <a:off x="1879174" y="719328"/>
              <a:ext cx="5283011" cy="1828800"/>
            </a:xfrm>
            <a:prstGeom prst="rect">
              <a:avLst/>
            </a:prstGeom>
            <a:noFill/>
            <a:ln>
              <a:noFill/>
            </a:ln>
          </p:spPr>
        </p:pic>
        <p:pic>
          <p:nvPicPr>
            <p:cNvPr id="425" name="Google Shape;425;p25"/>
            <p:cNvPicPr preferRelativeResize="0"/>
            <p:nvPr/>
          </p:nvPicPr>
          <p:blipFill rotWithShape="1">
            <a:blip r:embed="rId4">
              <a:alphaModFix/>
            </a:blip>
            <a:srcRect b="482" l="0" r="0" t="4269"/>
            <a:stretch/>
          </p:blipFill>
          <p:spPr>
            <a:xfrm>
              <a:off x="1876953" y="2713331"/>
              <a:ext cx="5285232" cy="1961425"/>
            </a:xfrm>
            <a:prstGeom prst="rect">
              <a:avLst/>
            </a:prstGeom>
            <a:noFill/>
            <a:ln>
              <a:noFill/>
            </a:ln>
          </p:spPr>
        </p:pic>
        <p:sp>
          <p:nvSpPr>
            <p:cNvPr id="426" name="Google Shape;426;p25"/>
            <p:cNvSpPr/>
            <p:nvPr/>
          </p:nvSpPr>
          <p:spPr>
            <a:xfrm>
              <a:off x="5401875" y="1335970"/>
              <a:ext cx="1682803" cy="760719"/>
            </a:xfrm>
            <a:prstGeom prst="ellipse">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7" name="Google Shape;427;p25"/>
            <p:cNvSpPr/>
            <p:nvPr/>
          </p:nvSpPr>
          <p:spPr>
            <a:xfrm>
              <a:off x="5401874" y="3164770"/>
              <a:ext cx="1682803" cy="760719"/>
            </a:xfrm>
            <a:prstGeom prst="ellipse">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28" name="Google Shape;428;p25"/>
          <p:cNvSpPr/>
          <p:nvPr/>
        </p:nvSpPr>
        <p:spPr>
          <a:xfrm>
            <a:off x="6224068" y="1981200"/>
            <a:ext cx="2658674" cy="1066800"/>
          </a:xfrm>
          <a:prstGeom prst="roundRect">
            <a:avLst>
              <a:gd fmla="val 16667" name="adj"/>
            </a:avLst>
          </a:prstGeom>
          <a:noFill/>
          <a:ln cap="flat" cmpd="sng" w="28575">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FF"/>
                </a:solidFill>
                <a:latin typeface="Calibri"/>
                <a:ea typeface="Calibri"/>
                <a:cs typeface="Calibri"/>
                <a:sym typeface="Calibri"/>
              </a:rPr>
              <a:t>Ensemble mean guidance is significantly improved</a:t>
            </a:r>
            <a:endParaRPr b="0" i="0" sz="1050" u="none" cap="none" strike="noStrike">
              <a:solidFill>
                <a:srgbClr val="0000FF"/>
              </a:solidFill>
              <a:latin typeface="Arial"/>
              <a:ea typeface="Arial"/>
              <a:cs typeface="Arial"/>
              <a:sym typeface="Arial"/>
            </a:endParaRPr>
          </a:p>
        </p:txBody>
      </p:sp>
      <p:cxnSp>
        <p:nvCxnSpPr>
          <p:cNvPr id="429" name="Google Shape;429;p25"/>
          <p:cNvCxnSpPr>
            <a:endCxn id="428" idx="1"/>
          </p:cNvCxnSpPr>
          <p:nvPr/>
        </p:nvCxnSpPr>
        <p:spPr>
          <a:xfrm>
            <a:off x="5632468" y="1721100"/>
            <a:ext cx="591600" cy="793500"/>
          </a:xfrm>
          <a:prstGeom prst="straightConnector1">
            <a:avLst/>
          </a:prstGeom>
          <a:noFill/>
          <a:ln cap="flat" cmpd="sng" w="25400">
            <a:solidFill>
              <a:schemeClr val="accent5"/>
            </a:solidFill>
            <a:prstDash val="solid"/>
            <a:miter lim="800000"/>
            <a:headEnd len="sm" w="sm" type="none"/>
            <a:tailEnd len="med" w="med" type="triangle"/>
          </a:ln>
        </p:spPr>
      </p:cxnSp>
      <p:cxnSp>
        <p:nvCxnSpPr>
          <p:cNvPr id="430" name="Google Shape;430;p25"/>
          <p:cNvCxnSpPr>
            <a:stCxn id="427" idx="6"/>
            <a:endCxn id="428" idx="1"/>
          </p:cNvCxnSpPr>
          <p:nvPr/>
        </p:nvCxnSpPr>
        <p:spPr>
          <a:xfrm flipH="1" rot="10800000">
            <a:off x="5632395" y="2514701"/>
            <a:ext cx="591600" cy="996900"/>
          </a:xfrm>
          <a:prstGeom prst="straightConnector1">
            <a:avLst/>
          </a:prstGeom>
          <a:noFill/>
          <a:ln cap="flat" cmpd="sng" w="25400">
            <a:solidFill>
              <a:srgbClr val="C00000"/>
            </a:solidFill>
            <a:prstDash val="solid"/>
            <a:miter lim="800000"/>
            <a:headEnd len="sm" w="sm" type="none"/>
            <a:tailEnd len="med" w="med" type="triangle"/>
          </a:ln>
        </p:spPr>
      </p:cxnSp>
      <p:sp>
        <p:nvSpPr>
          <p:cNvPr id="431" name="Google Shape;431;p25"/>
          <p:cNvSpPr txBox="1"/>
          <p:nvPr/>
        </p:nvSpPr>
        <p:spPr>
          <a:xfrm flipH="1">
            <a:off x="2875721" y="860240"/>
            <a:ext cx="180892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FF0000"/>
                </a:solidFill>
                <a:latin typeface="Calibri"/>
                <a:ea typeface="Calibri"/>
                <a:cs typeface="Calibri"/>
                <a:sym typeface="Calibri"/>
              </a:rPr>
              <a:t>42 NAEFS members</a:t>
            </a:r>
            <a:endParaRPr b="0" i="0" sz="1400" u="none" cap="none" strike="noStrike">
              <a:solidFill>
                <a:srgbClr val="000000"/>
              </a:solidFill>
              <a:latin typeface="Arial"/>
              <a:ea typeface="Arial"/>
              <a:cs typeface="Arial"/>
              <a:sym typeface="Arial"/>
            </a:endParaRPr>
          </a:p>
        </p:txBody>
      </p:sp>
      <p:sp>
        <p:nvSpPr>
          <p:cNvPr id="432" name="Google Shape;432;p25"/>
          <p:cNvSpPr txBox="1"/>
          <p:nvPr/>
        </p:nvSpPr>
        <p:spPr>
          <a:xfrm flipH="1">
            <a:off x="2875719" y="2827539"/>
            <a:ext cx="224251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FF0000"/>
                </a:solidFill>
                <a:latin typeface="Calibri"/>
                <a:ea typeface="Calibri"/>
                <a:cs typeface="Calibri"/>
                <a:sym typeface="Calibri"/>
              </a:rPr>
              <a:t>52 New NAEFS members</a:t>
            </a:r>
            <a:endParaRPr b="0" i="0" sz="1400" u="none" cap="none" strike="noStrike">
              <a:solidFill>
                <a:srgbClr val="000000"/>
              </a:solidFill>
              <a:latin typeface="Arial"/>
              <a:ea typeface="Arial"/>
              <a:cs typeface="Arial"/>
              <a:sym typeface="Arial"/>
            </a:endParaRPr>
          </a:p>
        </p:txBody>
      </p:sp>
      <p:sp>
        <p:nvSpPr>
          <p:cNvPr id="433" name="Google Shape;433;p25"/>
          <p:cNvSpPr/>
          <p:nvPr/>
        </p:nvSpPr>
        <p:spPr>
          <a:xfrm>
            <a:off x="5861375" y="962450"/>
            <a:ext cx="32826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Calibri"/>
                <a:ea typeface="Calibri"/>
                <a:cs typeface="Calibri"/>
                <a:sym typeface="Calibri"/>
              </a:rPr>
              <a:t>P-ETSS v1.1 Wind (52 New NAEFS members) Improvements</a:t>
            </a:r>
            <a:endParaRPr b="1" i="0" sz="1400" u="none" cap="none" strike="noStrike">
              <a:solidFill>
                <a:srgbClr val="0000FF"/>
              </a:solidFill>
              <a:latin typeface="Calibri"/>
              <a:ea typeface="Calibri"/>
              <a:cs typeface="Calibri"/>
              <a:sym typeface="Calibri"/>
            </a:endParaRPr>
          </a:p>
        </p:txBody>
      </p:sp>
      <p:sp>
        <p:nvSpPr>
          <p:cNvPr id="434" name="Google Shape;434;p25"/>
          <p:cNvSpPr txBox="1"/>
          <p:nvPr>
            <p:ph idx="12" type="sldNum"/>
          </p:nvPr>
        </p:nvSpPr>
        <p:spPr>
          <a:xfrm>
            <a:off x="7086600" y="4850911"/>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35" name="Google Shape;435;p25"/>
          <p:cNvSpPr txBox="1"/>
          <p:nvPr/>
        </p:nvSpPr>
        <p:spPr>
          <a:xfrm>
            <a:off x="2660511" y="4763379"/>
            <a:ext cx="399478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1" lang="en-US" sz="1400" u="sng" cap="none" strike="noStrike">
                <a:solidFill>
                  <a:schemeClr val="dk1"/>
                </a:solidFill>
                <a:latin typeface="Calibri"/>
                <a:ea typeface="Calibri"/>
                <a:cs typeface="Calibri"/>
                <a:sym typeface="Calibri"/>
              </a:rPr>
              <a:t>Courtesy: Huiqing Liu and Peter Arthur (MDL)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26"/>
          <p:cNvSpPr txBox="1"/>
          <p:nvPr>
            <p:ph type="title"/>
          </p:nvPr>
        </p:nvSpPr>
        <p:spPr>
          <a:xfrm>
            <a:off x="604525" y="0"/>
            <a:ext cx="7886700" cy="5328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1800"/>
              <a:buFont typeface="Arial"/>
              <a:buNone/>
            </a:pPr>
            <a:r>
              <a:rPr b="1" lang="en-US" sz="2610">
                <a:solidFill>
                  <a:srgbClr val="0000FF"/>
                </a:solidFill>
              </a:rPr>
              <a:t>More Evaluation ……</a:t>
            </a:r>
            <a:endParaRPr b="1" sz="2610">
              <a:solidFill>
                <a:srgbClr val="0000FF"/>
              </a:solidFill>
            </a:endParaRPr>
          </a:p>
        </p:txBody>
      </p:sp>
      <p:sp>
        <p:nvSpPr>
          <p:cNvPr id="441" name="Google Shape;441;p26"/>
          <p:cNvSpPr txBox="1"/>
          <p:nvPr>
            <p:ph idx="1" type="body"/>
          </p:nvPr>
        </p:nvSpPr>
        <p:spPr>
          <a:xfrm>
            <a:off x="126150" y="884200"/>
            <a:ext cx="8858400" cy="3882600"/>
          </a:xfrm>
          <a:prstGeom prst="rect">
            <a:avLst/>
          </a:prstGeom>
          <a:noFill/>
          <a:ln>
            <a:noFill/>
          </a:ln>
        </p:spPr>
        <p:txBody>
          <a:bodyPr anchorCtr="0" anchor="t" bIns="45700" lIns="91425" spcFirstLastPara="1" rIns="91425" wrap="square" tIns="45700">
            <a:normAutofit/>
          </a:bodyPr>
          <a:lstStyle/>
          <a:p>
            <a:pPr indent="-228600" lvl="0" marL="228600" rtl="0" algn="l">
              <a:lnSpc>
                <a:spcPct val="70000"/>
              </a:lnSpc>
              <a:spcBef>
                <a:spcPts val="0"/>
              </a:spcBef>
              <a:spcAft>
                <a:spcPts val="0"/>
              </a:spcAft>
              <a:buClr>
                <a:schemeClr val="dk1"/>
              </a:buClr>
              <a:buSzPts val="1540"/>
              <a:buChar char="•"/>
            </a:pPr>
            <a:r>
              <a:rPr b="1" lang="en-US" sz="1540"/>
              <a:t>GEFS retrospective verification (includes 45 specific case studies selected by MEG)</a:t>
            </a:r>
            <a:endParaRPr b="1"/>
          </a:p>
          <a:p>
            <a:pPr indent="-228600" lvl="1" marL="685800" rtl="0" algn="l">
              <a:lnSpc>
                <a:spcPct val="70000"/>
              </a:lnSpc>
              <a:spcBef>
                <a:spcPts val="500"/>
              </a:spcBef>
              <a:spcAft>
                <a:spcPts val="0"/>
              </a:spcAft>
              <a:buClr>
                <a:schemeClr val="dk1"/>
              </a:buClr>
              <a:buSzPts val="1320"/>
              <a:buChar char="•"/>
            </a:pPr>
            <a:r>
              <a:rPr lang="en-US" sz="1320" u="sng">
                <a:solidFill>
                  <a:schemeClr val="hlink"/>
                </a:solidFill>
                <a:hlinkClick r:id="rId3"/>
              </a:rPr>
              <a:t>https://www.emc.ncep.noaa.gov/users/meg/gefsv12/verif/</a:t>
            </a:r>
            <a:endParaRPr sz="1320"/>
          </a:p>
          <a:p>
            <a:pPr indent="-228600" lvl="0" marL="228600" rtl="0" algn="l">
              <a:lnSpc>
                <a:spcPct val="70000"/>
              </a:lnSpc>
              <a:spcBef>
                <a:spcPts val="1000"/>
              </a:spcBef>
              <a:spcAft>
                <a:spcPts val="0"/>
              </a:spcAft>
              <a:buClr>
                <a:schemeClr val="dk1"/>
              </a:buClr>
              <a:buSzPts val="1540"/>
              <a:buChar char="•"/>
            </a:pPr>
            <a:r>
              <a:rPr b="1" lang="en-US" sz="1540"/>
              <a:t>Presentations</a:t>
            </a:r>
            <a:r>
              <a:rPr lang="en-US" sz="1540"/>
              <a:t>: </a:t>
            </a:r>
            <a:r>
              <a:rPr lang="en-US" sz="1540" u="sng">
                <a:solidFill>
                  <a:schemeClr val="hlink"/>
                </a:solidFill>
                <a:hlinkClick r:id="rId4"/>
              </a:rPr>
              <a:t>https://www.emc.ncep.noaa.gov/users/meg/gefsv12/</a:t>
            </a:r>
            <a:endParaRPr sz="1540"/>
          </a:p>
          <a:p>
            <a:pPr indent="-312419" lvl="1" marL="914400" rtl="0" algn="l">
              <a:lnSpc>
                <a:spcPct val="80000"/>
              </a:lnSpc>
              <a:spcBef>
                <a:spcPts val="0"/>
              </a:spcBef>
              <a:spcAft>
                <a:spcPts val="0"/>
              </a:spcAft>
              <a:buSzPts val="1320"/>
              <a:buChar char="•"/>
            </a:pPr>
            <a:r>
              <a:rPr lang="en-US" sz="1320" u="sng">
                <a:solidFill>
                  <a:schemeClr val="hlink"/>
                </a:solidFill>
                <a:hlinkClick r:id="rId5"/>
              </a:rPr>
              <a:t>FV3 Dynamical Core Information</a:t>
            </a:r>
            <a:r>
              <a:rPr lang="en-US" sz="1320"/>
              <a:t> - Developed by GFDL</a:t>
            </a:r>
            <a:endParaRPr sz="1320"/>
          </a:p>
          <a:p>
            <a:pPr indent="-312419" lvl="1" marL="914400" rtl="0" algn="l">
              <a:lnSpc>
                <a:spcPct val="80000"/>
              </a:lnSpc>
              <a:spcBef>
                <a:spcPts val="0"/>
              </a:spcBef>
              <a:spcAft>
                <a:spcPts val="0"/>
              </a:spcAft>
              <a:buSzPts val="1320"/>
              <a:buChar char="•"/>
            </a:pPr>
            <a:r>
              <a:rPr lang="en-US" sz="1320" u="sng">
                <a:solidFill>
                  <a:schemeClr val="hlink"/>
                </a:solidFill>
                <a:hlinkClick r:id="rId6"/>
              </a:rPr>
              <a:t>Kickoff to the GEFSv12 Official Evaluation</a:t>
            </a:r>
            <a:r>
              <a:rPr lang="en-US" sz="1320"/>
              <a:t> - Presented by Geoff Manikin (2/27/20 MEG Meeting)</a:t>
            </a:r>
            <a:endParaRPr sz="1320"/>
          </a:p>
          <a:p>
            <a:pPr indent="-312419" lvl="1" marL="914400" rtl="0" algn="l">
              <a:lnSpc>
                <a:spcPct val="80000"/>
              </a:lnSpc>
              <a:spcBef>
                <a:spcPts val="0"/>
              </a:spcBef>
              <a:spcAft>
                <a:spcPts val="0"/>
              </a:spcAft>
              <a:buSzPts val="1320"/>
              <a:buChar char="•"/>
            </a:pPr>
            <a:r>
              <a:rPr lang="en-US" sz="1320" u="sng">
                <a:solidFill>
                  <a:schemeClr val="hlink"/>
                </a:solidFill>
                <a:hlinkClick r:id="rId7"/>
              </a:rPr>
              <a:t>GEFSv12 Official Evaluation Webpages</a:t>
            </a:r>
            <a:r>
              <a:rPr lang="en-US" sz="1320"/>
              <a:t> - Presented by Alicia Bentley (2/27/20 MEG Meeting)</a:t>
            </a:r>
            <a:endParaRPr sz="1320"/>
          </a:p>
          <a:p>
            <a:pPr indent="-312419" lvl="1" marL="914400" rtl="0" algn="l">
              <a:lnSpc>
                <a:spcPct val="80000"/>
              </a:lnSpc>
              <a:spcBef>
                <a:spcPts val="0"/>
              </a:spcBef>
              <a:spcAft>
                <a:spcPts val="0"/>
              </a:spcAft>
              <a:buSzPts val="1320"/>
              <a:buChar char="•"/>
            </a:pPr>
            <a:r>
              <a:rPr lang="en-US" sz="1320" u="sng">
                <a:solidFill>
                  <a:schemeClr val="hlink"/>
                </a:solidFill>
                <a:hlinkClick r:id="rId8"/>
              </a:rPr>
              <a:t>Overview of GEFSv12 Verification Statistics</a:t>
            </a:r>
            <a:r>
              <a:rPr lang="en-US" sz="1320"/>
              <a:t> - Presented by Alicia Bentley (3/12/20 MEG Meeting)</a:t>
            </a:r>
            <a:endParaRPr sz="1320"/>
          </a:p>
          <a:p>
            <a:pPr indent="-312419" lvl="1" marL="914400" rtl="0" algn="l">
              <a:lnSpc>
                <a:spcPct val="80000"/>
              </a:lnSpc>
              <a:spcBef>
                <a:spcPts val="0"/>
              </a:spcBef>
              <a:spcAft>
                <a:spcPts val="0"/>
              </a:spcAft>
              <a:buSzPts val="1320"/>
              <a:buChar char="•"/>
            </a:pPr>
            <a:r>
              <a:rPr lang="en-US" sz="1320" u="sng">
                <a:solidFill>
                  <a:schemeClr val="hlink"/>
                </a:solidFill>
                <a:hlinkClick r:id="rId9"/>
              </a:rPr>
              <a:t>GEFSv12 Retrospective Case Studies: Excessive QPF</a:t>
            </a:r>
            <a:r>
              <a:rPr lang="en-US" sz="1320"/>
              <a:t> - Presented by Shannon Shields (3/12/20 MEG Meeting)</a:t>
            </a:r>
            <a:endParaRPr sz="1320"/>
          </a:p>
          <a:p>
            <a:pPr indent="-312419" lvl="1" marL="914400" rtl="0" algn="l">
              <a:lnSpc>
                <a:spcPct val="80000"/>
              </a:lnSpc>
              <a:spcBef>
                <a:spcPts val="0"/>
              </a:spcBef>
              <a:spcAft>
                <a:spcPts val="0"/>
              </a:spcAft>
              <a:buSzPts val="1320"/>
              <a:buChar char="•"/>
            </a:pPr>
            <a:r>
              <a:rPr lang="en-US" sz="1320" u="sng">
                <a:solidFill>
                  <a:schemeClr val="hlink"/>
                </a:solidFill>
                <a:hlinkClick r:id="rId10"/>
              </a:rPr>
              <a:t>GEFSv12 Retrospective Case Studies: Winter Storms</a:t>
            </a:r>
            <a:r>
              <a:rPr lang="en-US" sz="1320"/>
              <a:t> - Presented by Alicia Bentley (3/19/20 MEG Meeting)</a:t>
            </a:r>
            <a:endParaRPr sz="1320"/>
          </a:p>
          <a:p>
            <a:pPr indent="-312419" lvl="1" marL="914400" rtl="0" algn="l">
              <a:lnSpc>
                <a:spcPct val="80000"/>
              </a:lnSpc>
              <a:spcBef>
                <a:spcPts val="0"/>
              </a:spcBef>
              <a:spcAft>
                <a:spcPts val="0"/>
              </a:spcAft>
              <a:buSzPts val="1320"/>
              <a:buChar char="•"/>
            </a:pPr>
            <a:r>
              <a:rPr lang="en-US" sz="1320" u="sng">
                <a:solidFill>
                  <a:schemeClr val="hlink"/>
                </a:solidFill>
                <a:hlinkClick r:id="rId11"/>
              </a:rPr>
              <a:t>GEFSv12 Retrospective Case Studies: Tropical Cyclones</a:t>
            </a:r>
            <a:r>
              <a:rPr lang="en-US" sz="1320"/>
              <a:t> - Presented by Shannon Shields/Alicia Bentley (3/26/20 MEG Meeting)</a:t>
            </a:r>
            <a:endParaRPr sz="1320"/>
          </a:p>
          <a:p>
            <a:pPr indent="-312419" lvl="1" marL="914400" rtl="0" algn="l">
              <a:lnSpc>
                <a:spcPct val="80000"/>
              </a:lnSpc>
              <a:spcBef>
                <a:spcPts val="0"/>
              </a:spcBef>
              <a:spcAft>
                <a:spcPts val="0"/>
              </a:spcAft>
              <a:buSzPts val="1320"/>
              <a:buChar char="•"/>
            </a:pPr>
            <a:r>
              <a:rPr lang="en-US" sz="1320" u="sng">
                <a:solidFill>
                  <a:schemeClr val="hlink"/>
                </a:solidFill>
                <a:hlinkClick r:id="rId12"/>
              </a:rPr>
              <a:t>GEFSv12 Retrospective Case Studies: Severe Weather</a:t>
            </a:r>
            <a:r>
              <a:rPr lang="en-US" sz="1320"/>
              <a:t> - Presented by Logan Dawson (4/2/20 MEG Meeting)</a:t>
            </a:r>
            <a:endParaRPr sz="1320"/>
          </a:p>
          <a:p>
            <a:pPr indent="-312419" lvl="1" marL="914400" rtl="0" algn="l">
              <a:lnSpc>
                <a:spcPct val="80000"/>
              </a:lnSpc>
              <a:spcBef>
                <a:spcPts val="0"/>
              </a:spcBef>
              <a:spcAft>
                <a:spcPts val="0"/>
              </a:spcAft>
              <a:buSzPts val="1320"/>
              <a:buChar char="•"/>
            </a:pPr>
            <a:r>
              <a:rPr lang="en-US" sz="1320" u="sng">
                <a:solidFill>
                  <a:schemeClr val="hlink"/>
                </a:solidFill>
                <a:hlinkClick r:id="rId13"/>
              </a:rPr>
              <a:t>GEFSv12 Retrospective Case Studies: Low Skill/Dropouts</a:t>
            </a:r>
            <a:r>
              <a:rPr lang="en-US" sz="1320"/>
              <a:t> - Presented by Shannon Shields (4/2/20 MEG Meeting)</a:t>
            </a:r>
            <a:endParaRPr sz="1320"/>
          </a:p>
          <a:p>
            <a:pPr indent="-312419" lvl="1" marL="914400" rtl="0" algn="l">
              <a:lnSpc>
                <a:spcPct val="80000"/>
              </a:lnSpc>
              <a:spcBef>
                <a:spcPts val="0"/>
              </a:spcBef>
              <a:spcAft>
                <a:spcPts val="0"/>
              </a:spcAft>
              <a:buSzPts val="1320"/>
              <a:buChar char="•"/>
            </a:pPr>
            <a:r>
              <a:rPr lang="en-US" sz="1320" u="sng">
                <a:solidFill>
                  <a:schemeClr val="hlink"/>
                </a:solidFill>
                <a:hlinkClick r:id="rId14"/>
              </a:rPr>
              <a:t>GEFSv12 Retrospective Case Studies: Cold-Air Outbreaks</a:t>
            </a:r>
            <a:r>
              <a:rPr lang="en-US" sz="1320"/>
              <a:t> - Presented by Geoff Manikin (4/2/20 MEG Meeting)</a:t>
            </a:r>
            <a:endParaRPr sz="1320"/>
          </a:p>
          <a:p>
            <a:pPr indent="-312419" lvl="1" marL="914400" rtl="0" algn="l">
              <a:lnSpc>
                <a:spcPct val="80000"/>
              </a:lnSpc>
              <a:spcBef>
                <a:spcPts val="0"/>
              </a:spcBef>
              <a:spcAft>
                <a:spcPts val="0"/>
              </a:spcAft>
              <a:buSzPts val="1320"/>
              <a:buChar char="•"/>
            </a:pPr>
            <a:r>
              <a:rPr lang="en-US" sz="1320" u="sng">
                <a:solidFill>
                  <a:schemeClr val="hlink"/>
                </a:solidFill>
                <a:hlinkClick r:id="rId15"/>
              </a:rPr>
              <a:t>GEFSv12 SOO Team Evaluation Overview</a:t>
            </a:r>
            <a:r>
              <a:rPr lang="en-US" sz="1320"/>
              <a:t> - Presented by NWS SOO Team (4/16/20 MEG Meeting)</a:t>
            </a:r>
            <a:endParaRPr sz="1320"/>
          </a:p>
          <a:p>
            <a:pPr indent="-312419" lvl="1" marL="914400" rtl="0" algn="l">
              <a:lnSpc>
                <a:spcPct val="80000"/>
              </a:lnSpc>
              <a:spcBef>
                <a:spcPts val="0"/>
              </a:spcBef>
              <a:spcAft>
                <a:spcPts val="0"/>
              </a:spcAft>
              <a:buSzPts val="1320"/>
              <a:buChar char="•"/>
            </a:pPr>
            <a:r>
              <a:rPr lang="en-US" sz="1320" u="sng">
                <a:solidFill>
                  <a:schemeClr val="hlink"/>
                </a:solidFill>
                <a:hlinkClick r:id="rId16"/>
              </a:rPr>
              <a:t>The MEG GEFSv12 Evaluation Overview</a:t>
            </a:r>
            <a:r>
              <a:rPr lang="en-US" sz="1320"/>
              <a:t> - Presented by Alicia Bentley/Geoff Manikin (4/23/20 MEG Meeting)</a:t>
            </a:r>
            <a:endParaRPr/>
          </a:p>
          <a:p>
            <a:pPr indent="-312419" lvl="1" marL="914400" rtl="0" algn="l">
              <a:lnSpc>
                <a:spcPct val="80000"/>
              </a:lnSpc>
              <a:spcBef>
                <a:spcPts val="0"/>
              </a:spcBef>
              <a:spcAft>
                <a:spcPts val="0"/>
              </a:spcAft>
              <a:buSzPts val="1320"/>
              <a:buChar char="•"/>
            </a:pPr>
            <a:r>
              <a:rPr lang="en-US" sz="1320" u="sng">
                <a:solidFill>
                  <a:schemeClr val="hlink"/>
                </a:solidFill>
                <a:hlinkClick r:id="rId17"/>
              </a:rPr>
              <a:t>GEFS v12 Field Evaluations (Waves/Aerosols/Weeks 2-4) </a:t>
            </a:r>
            <a:r>
              <a:rPr lang="en-US" sz="1320"/>
              <a:t>– Presented by Henrique Alves/Deanna Spindler/Jeff  McQueen/Shannon Shields (4/30/20 MEG Meeting)</a:t>
            </a:r>
            <a:endParaRPr sz="1320"/>
          </a:p>
          <a:p>
            <a:pPr indent="-312419" lvl="1" marL="914400" rtl="0" algn="l">
              <a:lnSpc>
                <a:spcPct val="80000"/>
              </a:lnSpc>
              <a:spcBef>
                <a:spcPts val="0"/>
              </a:spcBef>
              <a:spcAft>
                <a:spcPts val="0"/>
              </a:spcAft>
              <a:buSzPts val="1320"/>
              <a:buChar char="•"/>
            </a:pPr>
            <a:r>
              <a:rPr lang="en-US" sz="1320" u="sng">
                <a:solidFill>
                  <a:schemeClr val="hlink"/>
                </a:solidFill>
                <a:hlinkClick r:id="rId18"/>
              </a:rPr>
              <a:t>GEFS v12 Field Evaluations (Days 1-10 Weather</a:t>
            </a:r>
            <a:r>
              <a:rPr lang="en-US" sz="1320"/>
              <a:t>)- Presented by Alicia Bentley (4/30/20 MEG Meeting)</a:t>
            </a:r>
            <a:endParaRPr sz="1320"/>
          </a:p>
          <a:p>
            <a:pPr indent="-312419" lvl="1" marL="914400" rtl="0" algn="l">
              <a:lnSpc>
                <a:spcPct val="80000"/>
              </a:lnSpc>
              <a:spcBef>
                <a:spcPts val="0"/>
              </a:spcBef>
              <a:spcAft>
                <a:spcPts val="0"/>
              </a:spcAft>
              <a:buSzPts val="1320"/>
              <a:buChar char="•"/>
            </a:pPr>
            <a:r>
              <a:rPr lang="en-US" sz="1320" u="sng">
                <a:solidFill>
                  <a:schemeClr val="hlink"/>
                </a:solidFill>
                <a:hlinkClick r:id="rId19"/>
              </a:rPr>
              <a:t>GEFS v12 EMC CCB</a:t>
            </a:r>
            <a:r>
              <a:rPr lang="en-US" sz="1320"/>
              <a:t> - Presented by Yuejian Zhu and Geoff Manikin (5/1/20)</a:t>
            </a:r>
            <a:endParaRPr sz="1320"/>
          </a:p>
          <a:p>
            <a:pPr indent="-130810" lvl="0" marL="228600" rtl="0" algn="l">
              <a:lnSpc>
                <a:spcPct val="70000"/>
              </a:lnSpc>
              <a:spcBef>
                <a:spcPts val="1000"/>
              </a:spcBef>
              <a:spcAft>
                <a:spcPts val="0"/>
              </a:spcAft>
              <a:buClr>
                <a:schemeClr val="dk1"/>
              </a:buClr>
              <a:buSzPts val="1540"/>
              <a:buNone/>
            </a:pPr>
            <a:r>
              <a:t/>
            </a:r>
            <a:endParaRPr sz="1540"/>
          </a:p>
        </p:txBody>
      </p:sp>
      <p:sp>
        <p:nvSpPr>
          <p:cNvPr id="442" name="Google Shape;442;p26"/>
          <p:cNvSpPr txBox="1"/>
          <p:nvPr>
            <p:ph idx="12" type="sldNum"/>
          </p:nvPr>
        </p:nvSpPr>
        <p:spPr>
          <a:xfrm>
            <a:off x="7086600" y="4850911"/>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33"/>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448" name="Google Shape;448;p33"/>
          <p:cNvSpPr txBox="1"/>
          <p:nvPr/>
        </p:nvSpPr>
        <p:spPr>
          <a:xfrm>
            <a:off x="26050" y="1243125"/>
            <a:ext cx="9091800" cy="291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FF"/>
                </a:solidFill>
                <a:latin typeface="Calibri"/>
                <a:ea typeface="Calibri"/>
                <a:cs typeface="Calibri"/>
                <a:sym typeface="Calibri"/>
              </a:rPr>
              <a:t>Statistical Evaluation of GEFSv12-Atmosphere</a:t>
            </a:r>
            <a:endParaRPr b="1" i="0" sz="32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lang="en-US" sz="1800">
                <a:solidFill>
                  <a:srgbClr val="0000FF"/>
                </a:solidFill>
                <a:latin typeface="Calibri"/>
                <a:ea typeface="Calibri"/>
                <a:cs typeface="Calibri"/>
                <a:sym typeface="Calibri"/>
              </a:rPr>
              <a:t>Extended Range and Sub-Seasonal Weather (Week-2, Weeks 3&amp;4 Forecasts)</a:t>
            </a:r>
            <a:endParaRPr b="1" sz="1800">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sz="1800">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i="1" lang="en-US" sz="1800" u="none" cap="none" strike="noStrike">
                <a:solidFill>
                  <a:srgbClr val="0000FF"/>
                </a:solidFill>
                <a:latin typeface="Calibri"/>
                <a:ea typeface="Calibri"/>
                <a:cs typeface="Calibri"/>
                <a:sym typeface="Calibri"/>
              </a:rPr>
              <a:t>based on 2.5 yr retrospective (June 2017 – Nov. 2019) and 30-year ref</a:t>
            </a:r>
            <a:r>
              <a:rPr b="1" i="1" lang="en-US" sz="1800">
                <a:solidFill>
                  <a:srgbClr val="0000FF"/>
                </a:solidFill>
                <a:latin typeface="Calibri"/>
                <a:ea typeface="Calibri"/>
                <a:cs typeface="Calibri"/>
                <a:sym typeface="Calibri"/>
              </a:rPr>
              <a:t>orecasts (1989-2019)</a:t>
            </a:r>
            <a:endParaRPr b="1" i="1" sz="18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1" i="1" sz="24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i="1" lang="en-US" sz="2400" u="none" cap="none" strike="noStrike">
                <a:solidFill>
                  <a:srgbClr val="0000FF"/>
                </a:solidFill>
                <a:latin typeface="Calibri"/>
                <a:ea typeface="Calibri"/>
                <a:cs typeface="Calibri"/>
                <a:sym typeface="Calibri"/>
              </a:rPr>
              <a:t>EMC and CPC Perspective</a:t>
            </a:r>
            <a:endParaRPr b="1" i="1" sz="24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0000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pic>
        <p:nvPicPr>
          <p:cNvPr id="453" name="Google Shape;453;p34"/>
          <p:cNvPicPr preferRelativeResize="0"/>
          <p:nvPr/>
        </p:nvPicPr>
        <p:blipFill rotWithShape="1">
          <a:blip r:embed="rId3">
            <a:alphaModFix/>
          </a:blip>
          <a:srcRect b="0" l="0" r="0" t="0"/>
          <a:stretch/>
        </p:blipFill>
        <p:spPr>
          <a:xfrm>
            <a:off x="-2174" y="618936"/>
            <a:ext cx="3779937" cy="2130147"/>
          </a:xfrm>
          <a:prstGeom prst="rect">
            <a:avLst/>
          </a:prstGeom>
          <a:noFill/>
          <a:ln>
            <a:noFill/>
          </a:ln>
        </p:spPr>
      </p:pic>
      <p:sp>
        <p:nvSpPr>
          <p:cNvPr id="454" name="Google Shape;454;p34"/>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pic>
        <p:nvPicPr>
          <p:cNvPr id="455" name="Google Shape;455;p34"/>
          <p:cNvPicPr preferRelativeResize="0"/>
          <p:nvPr/>
        </p:nvPicPr>
        <p:blipFill rotWithShape="1">
          <a:blip r:embed="rId4">
            <a:alphaModFix/>
          </a:blip>
          <a:srcRect b="0" l="0" r="0" t="0"/>
          <a:stretch/>
        </p:blipFill>
        <p:spPr>
          <a:xfrm>
            <a:off x="13902" y="2765171"/>
            <a:ext cx="3771898" cy="2130147"/>
          </a:xfrm>
          <a:prstGeom prst="rect">
            <a:avLst/>
          </a:prstGeom>
          <a:noFill/>
          <a:ln>
            <a:noFill/>
          </a:ln>
        </p:spPr>
      </p:pic>
      <p:pic>
        <p:nvPicPr>
          <p:cNvPr id="456" name="Google Shape;456;p34"/>
          <p:cNvPicPr preferRelativeResize="0"/>
          <p:nvPr/>
        </p:nvPicPr>
        <p:blipFill rotWithShape="1">
          <a:blip r:embed="rId5">
            <a:alphaModFix/>
          </a:blip>
          <a:srcRect b="0" l="0" r="0" t="0"/>
          <a:stretch/>
        </p:blipFill>
        <p:spPr>
          <a:xfrm>
            <a:off x="5420330" y="578747"/>
            <a:ext cx="3723673" cy="2177371"/>
          </a:xfrm>
          <a:prstGeom prst="rect">
            <a:avLst/>
          </a:prstGeom>
          <a:noFill/>
          <a:ln>
            <a:noFill/>
          </a:ln>
        </p:spPr>
      </p:pic>
      <p:pic>
        <p:nvPicPr>
          <p:cNvPr id="457" name="Google Shape;457;p34"/>
          <p:cNvPicPr preferRelativeResize="0"/>
          <p:nvPr/>
        </p:nvPicPr>
        <p:blipFill rotWithShape="1">
          <a:blip r:embed="rId6">
            <a:alphaModFix/>
          </a:blip>
          <a:srcRect b="0" l="0" r="0" t="0"/>
          <a:stretch/>
        </p:blipFill>
        <p:spPr>
          <a:xfrm>
            <a:off x="5393201" y="2733018"/>
            <a:ext cx="3750799" cy="2130147"/>
          </a:xfrm>
          <a:prstGeom prst="rect">
            <a:avLst/>
          </a:prstGeom>
          <a:noFill/>
          <a:ln>
            <a:noFill/>
          </a:ln>
        </p:spPr>
      </p:pic>
      <p:sp>
        <p:nvSpPr>
          <p:cNvPr id="458" name="Google Shape;458;p34"/>
          <p:cNvSpPr txBox="1"/>
          <p:nvPr/>
        </p:nvSpPr>
        <p:spPr>
          <a:xfrm>
            <a:off x="514419" y="0"/>
            <a:ext cx="782077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500" u="none" cap="none" strike="noStrike">
                <a:solidFill>
                  <a:srgbClr val="0000FF"/>
                </a:solidFill>
                <a:latin typeface="Calibri"/>
                <a:ea typeface="Calibri"/>
                <a:cs typeface="Calibri"/>
                <a:sym typeface="Calibri"/>
              </a:rPr>
              <a:t>500hPa height PAC scores (2000-2019)</a:t>
            </a:r>
            <a:endParaRPr b="0" i="0" sz="2500" u="none" cap="none" strike="noStrike">
              <a:solidFill>
                <a:srgbClr val="000000"/>
              </a:solidFill>
              <a:latin typeface="Arial"/>
              <a:ea typeface="Arial"/>
              <a:cs typeface="Arial"/>
              <a:sym typeface="Arial"/>
            </a:endParaRPr>
          </a:p>
        </p:txBody>
      </p:sp>
      <p:sp>
        <p:nvSpPr>
          <p:cNvPr id="459" name="Google Shape;459;p34"/>
          <p:cNvSpPr txBox="1"/>
          <p:nvPr/>
        </p:nvSpPr>
        <p:spPr>
          <a:xfrm>
            <a:off x="2347035" y="4429097"/>
            <a:ext cx="1334275"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FF"/>
                </a:solidFill>
                <a:latin typeface="Calibri"/>
                <a:ea typeface="Calibri"/>
                <a:cs typeface="Calibri"/>
                <a:sym typeface="Calibri"/>
              </a:rPr>
              <a:t>NH weeks 3&amp;4</a:t>
            </a:r>
            <a:endParaRPr b="0" i="0" sz="1400" u="none" cap="none" strike="noStrike">
              <a:solidFill>
                <a:srgbClr val="000000"/>
              </a:solidFill>
              <a:latin typeface="Arial"/>
              <a:ea typeface="Arial"/>
              <a:cs typeface="Arial"/>
              <a:sym typeface="Arial"/>
            </a:endParaRPr>
          </a:p>
        </p:txBody>
      </p:sp>
      <p:sp>
        <p:nvSpPr>
          <p:cNvPr id="460" name="Google Shape;460;p34"/>
          <p:cNvSpPr txBox="1"/>
          <p:nvPr/>
        </p:nvSpPr>
        <p:spPr>
          <a:xfrm>
            <a:off x="2555701" y="2242355"/>
            <a:ext cx="107738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FF"/>
                </a:solidFill>
                <a:latin typeface="Calibri"/>
                <a:ea typeface="Calibri"/>
                <a:cs typeface="Calibri"/>
                <a:sym typeface="Calibri"/>
              </a:rPr>
              <a:t>NH week-2</a:t>
            </a:r>
            <a:endParaRPr b="0" i="0" sz="1400" u="none" cap="none" strike="noStrike">
              <a:solidFill>
                <a:srgbClr val="000000"/>
              </a:solidFill>
              <a:latin typeface="Arial"/>
              <a:ea typeface="Arial"/>
              <a:cs typeface="Arial"/>
              <a:sym typeface="Arial"/>
            </a:endParaRPr>
          </a:p>
        </p:txBody>
      </p:sp>
      <p:sp>
        <p:nvSpPr>
          <p:cNvPr id="461" name="Google Shape;461;p34"/>
          <p:cNvSpPr txBox="1"/>
          <p:nvPr/>
        </p:nvSpPr>
        <p:spPr>
          <a:xfrm>
            <a:off x="7962123" y="2266469"/>
            <a:ext cx="118187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FF"/>
                </a:solidFill>
                <a:latin typeface="Calibri"/>
                <a:ea typeface="Calibri"/>
                <a:cs typeface="Calibri"/>
                <a:sym typeface="Calibri"/>
              </a:rPr>
              <a:t>PNA week-2</a:t>
            </a:r>
            <a:endParaRPr b="0" i="0" sz="1400" u="none" cap="none" strike="noStrike">
              <a:solidFill>
                <a:srgbClr val="000000"/>
              </a:solidFill>
              <a:latin typeface="Arial"/>
              <a:ea typeface="Arial"/>
              <a:cs typeface="Arial"/>
              <a:sym typeface="Arial"/>
            </a:endParaRPr>
          </a:p>
        </p:txBody>
      </p:sp>
      <p:sp>
        <p:nvSpPr>
          <p:cNvPr id="462" name="Google Shape;462;p34"/>
          <p:cNvSpPr txBox="1"/>
          <p:nvPr/>
        </p:nvSpPr>
        <p:spPr>
          <a:xfrm>
            <a:off x="7737065" y="4428770"/>
            <a:ext cx="1406935"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0000FF"/>
                </a:solidFill>
                <a:latin typeface="Calibri"/>
                <a:ea typeface="Calibri"/>
                <a:cs typeface="Calibri"/>
                <a:sym typeface="Calibri"/>
              </a:rPr>
              <a:t>PNA weeks 3&amp;4</a:t>
            </a:r>
            <a:endParaRPr b="0" i="0" sz="1400" u="none" cap="none" strike="noStrike">
              <a:solidFill>
                <a:srgbClr val="000000"/>
              </a:solidFill>
              <a:latin typeface="Arial"/>
              <a:ea typeface="Arial"/>
              <a:cs typeface="Arial"/>
              <a:sym typeface="Arial"/>
            </a:endParaRPr>
          </a:p>
        </p:txBody>
      </p:sp>
      <p:sp>
        <p:nvSpPr>
          <p:cNvPr id="463" name="Google Shape;463;p34"/>
          <p:cNvSpPr txBox="1"/>
          <p:nvPr/>
        </p:nvSpPr>
        <p:spPr>
          <a:xfrm>
            <a:off x="3761688" y="699333"/>
            <a:ext cx="1221158" cy="646331"/>
          </a:xfrm>
          <a:prstGeom prst="rect">
            <a:avLst/>
          </a:prstGeom>
          <a:solidFill>
            <a:srgbClr val="E1EFD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833C0B"/>
                </a:solidFill>
                <a:latin typeface="Calibri"/>
                <a:ea typeface="Calibri"/>
                <a:cs typeface="Calibri"/>
                <a:sym typeface="Calibri"/>
              </a:rPr>
              <a:t>GEFSv12 – 0.666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accent4"/>
                </a:solidFill>
                <a:latin typeface="Calibri"/>
                <a:ea typeface="Calibri"/>
                <a:cs typeface="Calibri"/>
                <a:sym typeface="Calibri"/>
              </a:rPr>
              <a:t>SubX – 0.635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9CC2E5"/>
                </a:solidFill>
                <a:latin typeface="Calibri"/>
                <a:ea typeface="Calibri"/>
                <a:cs typeface="Calibri"/>
                <a:sym typeface="Calibri"/>
              </a:rPr>
              <a:t>CFSv2 – 0.611</a:t>
            </a:r>
            <a:endParaRPr b="0" i="0" sz="1400" u="none" cap="none" strike="noStrike">
              <a:solidFill>
                <a:srgbClr val="000000"/>
              </a:solidFill>
              <a:latin typeface="Arial"/>
              <a:ea typeface="Arial"/>
              <a:cs typeface="Arial"/>
              <a:sym typeface="Arial"/>
            </a:endParaRPr>
          </a:p>
        </p:txBody>
      </p:sp>
      <p:sp>
        <p:nvSpPr>
          <p:cNvPr id="464" name="Google Shape;464;p34"/>
          <p:cNvSpPr txBox="1"/>
          <p:nvPr/>
        </p:nvSpPr>
        <p:spPr>
          <a:xfrm>
            <a:off x="4348129" y="1880633"/>
            <a:ext cx="1224020" cy="646331"/>
          </a:xfrm>
          <a:prstGeom prst="rect">
            <a:avLst/>
          </a:prstGeom>
          <a:solidFill>
            <a:srgbClr val="E1EFD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833C0B"/>
                </a:solidFill>
                <a:latin typeface="Calibri"/>
                <a:ea typeface="Calibri"/>
                <a:cs typeface="Calibri"/>
                <a:sym typeface="Calibri"/>
              </a:rPr>
              <a:t>GEFSv12 – 0.663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accent4"/>
                </a:solidFill>
                <a:latin typeface="Calibri"/>
                <a:ea typeface="Calibri"/>
                <a:cs typeface="Calibri"/>
                <a:sym typeface="Calibri"/>
              </a:rPr>
              <a:t>SubX – 0.629</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9CC2E5"/>
                </a:solidFill>
                <a:latin typeface="Calibri"/>
                <a:ea typeface="Calibri"/>
                <a:cs typeface="Calibri"/>
                <a:sym typeface="Calibri"/>
              </a:rPr>
              <a:t>CFSv2 – 0.602</a:t>
            </a:r>
            <a:endParaRPr b="0" i="0" sz="1400" u="none" cap="none" strike="noStrike">
              <a:solidFill>
                <a:srgbClr val="000000"/>
              </a:solidFill>
              <a:latin typeface="Arial"/>
              <a:ea typeface="Arial"/>
              <a:cs typeface="Arial"/>
              <a:sym typeface="Arial"/>
            </a:endParaRPr>
          </a:p>
        </p:txBody>
      </p:sp>
      <p:sp>
        <p:nvSpPr>
          <p:cNvPr id="465" name="Google Shape;465;p34"/>
          <p:cNvSpPr txBox="1"/>
          <p:nvPr/>
        </p:nvSpPr>
        <p:spPr>
          <a:xfrm>
            <a:off x="3737257" y="3086377"/>
            <a:ext cx="1224020" cy="646331"/>
          </a:xfrm>
          <a:prstGeom prst="rect">
            <a:avLst/>
          </a:prstGeom>
          <a:solidFill>
            <a:srgbClr val="E1EFD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833C0B"/>
                </a:solidFill>
                <a:latin typeface="Calibri"/>
                <a:ea typeface="Calibri"/>
                <a:cs typeface="Calibri"/>
                <a:sym typeface="Calibri"/>
              </a:rPr>
              <a:t>GEFSv12 – 0.457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accent4"/>
                </a:solidFill>
                <a:latin typeface="Calibri"/>
                <a:ea typeface="Calibri"/>
                <a:cs typeface="Calibri"/>
                <a:sym typeface="Calibri"/>
              </a:rPr>
              <a:t>SubX – 0.432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9CC2E5"/>
                </a:solidFill>
                <a:latin typeface="Calibri"/>
                <a:ea typeface="Calibri"/>
                <a:cs typeface="Calibri"/>
                <a:sym typeface="Calibri"/>
              </a:rPr>
              <a:t>CFSv2 – 0.394</a:t>
            </a:r>
            <a:endParaRPr b="0" i="0" sz="1400" u="none" cap="none" strike="noStrike">
              <a:solidFill>
                <a:srgbClr val="000000"/>
              </a:solidFill>
              <a:latin typeface="Arial"/>
              <a:ea typeface="Arial"/>
              <a:cs typeface="Arial"/>
              <a:sym typeface="Arial"/>
            </a:endParaRPr>
          </a:p>
        </p:txBody>
      </p:sp>
      <p:sp>
        <p:nvSpPr>
          <p:cNvPr id="466" name="Google Shape;466;p34"/>
          <p:cNvSpPr txBox="1"/>
          <p:nvPr/>
        </p:nvSpPr>
        <p:spPr>
          <a:xfrm>
            <a:off x="4348129" y="4099201"/>
            <a:ext cx="1224020" cy="646331"/>
          </a:xfrm>
          <a:prstGeom prst="rect">
            <a:avLst/>
          </a:prstGeom>
          <a:solidFill>
            <a:srgbClr val="E1EFD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833C0B"/>
                </a:solidFill>
                <a:latin typeface="Calibri"/>
                <a:ea typeface="Calibri"/>
                <a:cs typeface="Calibri"/>
                <a:sym typeface="Calibri"/>
              </a:rPr>
              <a:t>GEFSv12 – 0.461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accent4"/>
                </a:solidFill>
                <a:latin typeface="Calibri"/>
                <a:ea typeface="Calibri"/>
                <a:cs typeface="Calibri"/>
                <a:sym typeface="Calibri"/>
              </a:rPr>
              <a:t>SubX – 0.439</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9CC2E5"/>
                </a:solidFill>
                <a:latin typeface="Calibri"/>
                <a:ea typeface="Calibri"/>
                <a:cs typeface="Calibri"/>
                <a:sym typeface="Calibri"/>
              </a:rPr>
              <a:t>CFSv2 – 0.394</a:t>
            </a:r>
            <a:endParaRPr b="0" i="0" sz="1400" u="none" cap="none" strike="noStrike">
              <a:solidFill>
                <a:srgbClr val="000000"/>
              </a:solidFill>
              <a:latin typeface="Arial"/>
              <a:ea typeface="Arial"/>
              <a:cs typeface="Arial"/>
              <a:sym typeface="Arial"/>
            </a:endParaRPr>
          </a:p>
        </p:txBody>
      </p:sp>
      <p:sp>
        <p:nvSpPr>
          <p:cNvPr id="467" name="Google Shape;467;p34"/>
          <p:cNvSpPr txBox="1"/>
          <p:nvPr/>
        </p:nvSpPr>
        <p:spPr>
          <a:xfrm>
            <a:off x="2692662" y="4819647"/>
            <a:ext cx="380187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1" lang="en-US" sz="1400" u="sng" cap="none" strike="noStrike">
                <a:solidFill>
                  <a:schemeClr val="dk1"/>
                </a:solidFill>
                <a:latin typeface="Calibri"/>
                <a:ea typeface="Calibri"/>
                <a:cs typeface="Calibri"/>
                <a:sym typeface="Calibri"/>
              </a:rPr>
              <a:t>Courtesy: Mingyue Chen (CPC)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pic>
        <p:nvPicPr>
          <p:cNvPr id="472" name="Google Shape;472;p36"/>
          <p:cNvPicPr preferRelativeResize="0"/>
          <p:nvPr/>
        </p:nvPicPr>
        <p:blipFill rotWithShape="1">
          <a:blip r:embed="rId3">
            <a:alphaModFix/>
          </a:blip>
          <a:srcRect b="30131" l="3546" r="7032" t="12446"/>
          <a:stretch/>
        </p:blipFill>
        <p:spPr>
          <a:xfrm>
            <a:off x="4973424" y="3566015"/>
            <a:ext cx="3016145" cy="1506143"/>
          </a:xfrm>
          <a:prstGeom prst="rect">
            <a:avLst/>
          </a:prstGeom>
          <a:noFill/>
          <a:ln>
            <a:noFill/>
          </a:ln>
        </p:spPr>
      </p:pic>
      <p:pic>
        <p:nvPicPr>
          <p:cNvPr id="473" name="Google Shape;473;p36"/>
          <p:cNvPicPr preferRelativeResize="0"/>
          <p:nvPr/>
        </p:nvPicPr>
        <p:blipFill rotWithShape="1">
          <a:blip r:embed="rId4">
            <a:alphaModFix/>
          </a:blip>
          <a:srcRect b="30131" l="3546" r="7032" t="12446"/>
          <a:stretch/>
        </p:blipFill>
        <p:spPr>
          <a:xfrm>
            <a:off x="4967360" y="2070895"/>
            <a:ext cx="3014174" cy="1514183"/>
          </a:xfrm>
          <a:prstGeom prst="rect">
            <a:avLst/>
          </a:prstGeom>
          <a:noFill/>
          <a:ln>
            <a:noFill/>
          </a:ln>
        </p:spPr>
      </p:pic>
      <p:pic>
        <p:nvPicPr>
          <p:cNvPr id="474" name="Google Shape;474;p36"/>
          <p:cNvPicPr preferRelativeResize="0"/>
          <p:nvPr/>
        </p:nvPicPr>
        <p:blipFill rotWithShape="1">
          <a:blip r:embed="rId5">
            <a:alphaModFix/>
          </a:blip>
          <a:srcRect b="30131" l="3545" r="7031" t="12446"/>
          <a:stretch/>
        </p:blipFill>
        <p:spPr>
          <a:xfrm>
            <a:off x="4957352" y="563578"/>
            <a:ext cx="3016144" cy="1494225"/>
          </a:xfrm>
          <a:prstGeom prst="rect">
            <a:avLst/>
          </a:prstGeom>
          <a:noFill/>
          <a:ln>
            <a:noFill/>
          </a:ln>
        </p:spPr>
      </p:pic>
      <p:pic>
        <p:nvPicPr>
          <p:cNvPr id="475" name="Google Shape;475;p36"/>
          <p:cNvPicPr preferRelativeResize="0"/>
          <p:nvPr/>
        </p:nvPicPr>
        <p:blipFill rotWithShape="1">
          <a:blip r:embed="rId6">
            <a:alphaModFix/>
          </a:blip>
          <a:srcRect b="17688" l="0" r="-88" t="17778"/>
          <a:stretch/>
        </p:blipFill>
        <p:spPr>
          <a:xfrm>
            <a:off x="0" y="1573544"/>
            <a:ext cx="4605658" cy="2316990"/>
          </a:xfrm>
          <a:prstGeom prst="rect">
            <a:avLst/>
          </a:prstGeom>
          <a:noFill/>
          <a:ln>
            <a:noFill/>
          </a:ln>
        </p:spPr>
      </p:pic>
      <p:sp>
        <p:nvSpPr>
          <p:cNvPr id="476" name="Google Shape;476;p36"/>
          <p:cNvSpPr txBox="1"/>
          <p:nvPr>
            <p:ph type="title"/>
          </p:nvPr>
        </p:nvSpPr>
        <p:spPr>
          <a:xfrm>
            <a:off x="434041" y="-15192"/>
            <a:ext cx="7965458" cy="62865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FF"/>
              </a:buClr>
              <a:buSzPts val="3600"/>
              <a:buFont typeface="Calibri"/>
              <a:buNone/>
            </a:pPr>
            <a:r>
              <a:rPr b="1" lang="en-US" sz="2500" u="sng">
                <a:solidFill>
                  <a:srgbClr val="0000FF"/>
                </a:solidFill>
              </a:rPr>
              <a:t>MJO skills comparison (1989-1999)</a:t>
            </a:r>
            <a:endParaRPr sz="2500"/>
          </a:p>
        </p:txBody>
      </p:sp>
      <p:sp>
        <p:nvSpPr>
          <p:cNvPr id="477" name="Google Shape;477;p36"/>
          <p:cNvSpPr txBox="1"/>
          <p:nvPr>
            <p:ph idx="12" type="sldNum"/>
          </p:nvPr>
        </p:nvSpPr>
        <p:spPr>
          <a:xfrm>
            <a:off x="7086600" y="4850911"/>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78" name="Google Shape;478;p36"/>
          <p:cNvSpPr txBox="1"/>
          <p:nvPr/>
        </p:nvSpPr>
        <p:spPr>
          <a:xfrm>
            <a:off x="533400" y="3886201"/>
            <a:ext cx="4004310" cy="107721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600"/>
              <a:buFont typeface="Calibri"/>
              <a:buChar char="‒"/>
            </a:pPr>
            <a:r>
              <a:rPr b="0" i="1" lang="en-US" sz="1600" u="none" cap="none" strike="noStrike">
                <a:solidFill>
                  <a:schemeClr val="dk1"/>
                </a:solidFill>
                <a:latin typeface="Calibri"/>
                <a:ea typeface="Calibri"/>
                <a:cs typeface="Calibri"/>
                <a:sym typeface="Calibri"/>
              </a:rPr>
              <a:t>Both MJO skills are lower, but GEFSv12 is better than CFSv2 about 2 days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Calibri"/>
              <a:buChar char="‒"/>
            </a:pPr>
            <a:r>
              <a:rPr b="0" i="1" lang="en-US" sz="1600" u="none" cap="none" strike="noStrike">
                <a:solidFill>
                  <a:schemeClr val="dk1"/>
                </a:solidFill>
                <a:latin typeface="Calibri"/>
                <a:ea typeface="Calibri"/>
                <a:cs typeface="Calibri"/>
                <a:sym typeface="Calibri"/>
              </a:rPr>
              <a:t>The same for MJO components skill, GEFSv12 is better than CFSv2 </a:t>
            </a:r>
            <a:endParaRPr b="0" i="0" sz="1400" u="none" cap="none" strike="noStrike">
              <a:solidFill>
                <a:srgbClr val="000000"/>
              </a:solidFill>
              <a:latin typeface="Arial"/>
              <a:ea typeface="Arial"/>
              <a:cs typeface="Arial"/>
              <a:sym typeface="Arial"/>
            </a:endParaRPr>
          </a:p>
        </p:txBody>
      </p:sp>
      <p:sp>
        <p:nvSpPr>
          <p:cNvPr id="479" name="Google Shape;479;p36"/>
          <p:cNvSpPr txBox="1"/>
          <p:nvPr/>
        </p:nvSpPr>
        <p:spPr>
          <a:xfrm>
            <a:off x="1467099" y="1228675"/>
            <a:ext cx="1905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MJO RMMs ACC</a:t>
            </a:r>
            <a:endParaRPr b="0" i="0" sz="1400" u="none" cap="none" strike="noStrike">
              <a:solidFill>
                <a:srgbClr val="000000"/>
              </a:solidFill>
              <a:latin typeface="Arial"/>
              <a:ea typeface="Arial"/>
              <a:cs typeface="Arial"/>
              <a:sym typeface="Arial"/>
            </a:endParaRPr>
          </a:p>
        </p:txBody>
      </p:sp>
      <p:sp>
        <p:nvSpPr>
          <p:cNvPr id="480" name="Google Shape;480;p36"/>
          <p:cNvSpPr txBox="1"/>
          <p:nvPr/>
        </p:nvSpPr>
        <p:spPr>
          <a:xfrm rot="5400000">
            <a:off x="7268406" y="2486845"/>
            <a:ext cx="207950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MJO Components</a:t>
            </a:r>
            <a:endParaRPr b="0" i="0" sz="1400" u="none" cap="none" strike="noStrike">
              <a:solidFill>
                <a:srgbClr val="000000"/>
              </a:solidFill>
              <a:latin typeface="Arial"/>
              <a:ea typeface="Arial"/>
              <a:cs typeface="Arial"/>
              <a:sym typeface="Arial"/>
            </a:endParaRPr>
          </a:p>
        </p:txBody>
      </p:sp>
      <p:sp>
        <p:nvSpPr>
          <p:cNvPr id="481" name="Google Shape;481;p36"/>
          <p:cNvSpPr txBox="1"/>
          <p:nvPr/>
        </p:nvSpPr>
        <p:spPr>
          <a:xfrm>
            <a:off x="11029950" y="3180062"/>
            <a:ext cx="752475" cy="369332"/>
          </a:xfrm>
          <a:prstGeom prst="rect">
            <a:avLst/>
          </a:prstGeom>
          <a:solidFill>
            <a:srgbClr val="D8E2F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OLR</a:t>
            </a:r>
            <a:endParaRPr b="0" i="0" sz="1400" u="none" cap="none" strike="noStrike">
              <a:solidFill>
                <a:srgbClr val="000000"/>
              </a:solidFill>
              <a:latin typeface="Arial"/>
              <a:ea typeface="Arial"/>
              <a:cs typeface="Arial"/>
              <a:sym typeface="Arial"/>
            </a:endParaRPr>
          </a:p>
        </p:txBody>
      </p:sp>
      <p:sp>
        <p:nvSpPr>
          <p:cNvPr id="482" name="Google Shape;482;p36"/>
          <p:cNvSpPr txBox="1"/>
          <p:nvPr/>
        </p:nvSpPr>
        <p:spPr>
          <a:xfrm>
            <a:off x="5411915" y="4462841"/>
            <a:ext cx="614363" cy="307777"/>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OLR</a:t>
            </a:r>
            <a:endParaRPr b="0" i="0" sz="1400" u="none" cap="none" strike="noStrike">
              <a:solidFill>
                <a:srgbClr val="000000"/>
              </a:solidFill>
              <a:latin typeface="Arial"/>
              <a:ea typeface="Arial"/>
              <a:cs typeface="Arial"/>
              <a:sym typeface="Arial"/>
            </a:endParaRPr>
          </a:p>
        </p:txBody>
      </p:sp>
      <p:sp>
        <p:nvSpPr>
          <p:cNvPr id="483" name="Google Shape;483;p36"/>
          <p:cNvSpPr txBox="1"/>
          <p:nvPr/>
        </p:nvSpPr>
        <p:spPr>
          <a:xfrm>
            <a:off x="5386730" y="1490837"/>
            <a:ext cx="639752" cy="307777"/>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U200</a:t>
            </a:r>
            <a:endParaRPr b="0" i="0" sz="1400" u="none" cap="none" strike="noStrike">
              <a:solidFill>
                <a:srgbClr val="000000"/>
              </a:solidFill>
              <a:latin typeface="Arial"/>
              <a:ea typeface="Arial"/>
              <a:cs typeface="Arial"/>
              <a:sym typeface="Arial"/>
            </a:endParaRPr>
          </a:p>
        </p:txBody>
      </p:sp>
      <p:sp>
        <p:nvSpPr>
          <p:cNvPr id="484" name="Google Shape;484;p36"/>
          <p:cNvSpPr txBox="1"/>
          <p:nvPr/>
        </p:nvSpPr>
        <p:spPr>
          <a:xfrm>
            <a:off x="5416402" y="2978739"/>
            <a:ext cx="642281" cy="307777"/>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U850</a:t>
            </a:r>
            <a:endParaRPr b="0" i="0" sz="1400" u="none" cap="none" strike="noStrike">
              <a:solidFill>
                <a:srgbClr val="000000"/>
              </a:solidFill>
              <a:latin typeface="Arial"/>
              <a:ea typeface="Arial"/>
              <a:cs typeface="Arial"/>
              <a:sym typeface="Arial"/>
            </a:endParaRPr>
          </a:p>
        </p:txBody>
      </p:sp>
      <p:sp>
        <p:nvSpPr>
          <p:cNvPr id="485" name="Google Shape;485;p36"/>
          <p:cNvSpPr txBox="1"/>
          <p:nvPr/>
        </p:nvSpPr>
        <p:spPr>
          <a:xfrm>
            <a:off x="884159" y="793543"/>
            <a:ext cx="30302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sng" cap="none" strike="noStrike">
                <a:solidFill>
                  <a:srgbClr val="0000FF"/>
                </a:solidFill>
                <a:latin typeface="Calibri"/>
                <a:ea typeface="Calibri"/>
                <a:cs typeface="Calibri"/>
                <a:sym typeface="Calibri"/>
              </a:rPr>
              <a:t>GEFSv12  vs. CFSv2</a:t>
            </a:r>
            <a:endParaRPr b="0" i="0" sz="1400" u="none" cap="none" strike="noStrike">
              <a:solidFill>
                <a:srgbClr val="000000"/>
              </a:solidFill>
              <a:latin typeface="Arial"/>
              <a:ea typeface="Arial"/>
              <a:cs typeface="Arial"/>
              <a:sym typeface="Arial"/>
            </a:endParaRPr>
          </a:p>
        </p:txBody>
      </p:sp>
      <p:cxnSp>
        <p:nvCxnSpPr>
          <p:cNvPr id="486" name="Google Shape;486;p36"/>
          <p:cNvCxnSpPr/>
          <p:nvPr/>
        </p:nvCxnSpPr>
        <p:spPr>
          <a:xfrm>
            <a:off x="2866581" y="1925866"/>
            <a:ext cx="10944" cy="1514522"/>
          </a:xfrm>
          <a:prstGeom prst="straightConnector1">
            <a:avLst/>
          </a:prstGeom>
          <a:noFill/>
          <a:ln cap="flat" cmpd="sng" w="12700">
            <a:solidFill>
              <a:srgbClr val="0000FF"/>
            </a:solidFill>
            <a:prstDash val="dash"/>
            <a:miter lim="800000"/>
            <a:headEnd len="sm" w="sm" type="none"/>
            <a:tailEnd len="sm" w="sm" type="none"/>
          </a:ln>
        </p:spPr>
      </p:cxnSp>
      <p:sp>
        <p:nvSpPr>
          <p:cNvPr id="487" name="Google Shape;487;p36"/>
          <p:cNvSpPr txBox="1"/>
          <p:nvPr/>
        </p:nvSpPr>
        <p:spPr>
          <a:xfrm>
            <a:off x="3050900" y="2457300"/>
            <a:ext cx="642300" cy="2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Calibri"/>
                <a:ea typeface="Calibri"/>
                <a:cs typeface="Calibri"/>
                <a:sym typeface="Calibri"/>
              </a:rPr>
              <a:t>21 days</a:t>
            </a:r>
            <a:endParaRPr b="0" i="0" sz="1400" u="none" cap="none" strike="noStrike">
              <a:solidFill>
                <a:srgbClr val="FF0000"/>
              </a:solidFill>
              <a:latin typeface="Calibri"/>
              <a:ea typeface="Calibri"/>
              <a:cs typeface="Calibri"/>
              <a:sym typeface="Calibri"/>
            </a:endParaRPr>
          </a:p>
        </p:txBody>
      </p:sp>
      <p:sp>
        <p:nvSpPr>
          <p:cNvPr id="488" name="Google Shape;488;p36"/>
          <p:cNvSpPr txBox="1"/>
          <p:nvPr/>
        </p:nvSpPr>
        <p:spPr>
          <a:xfrm>
            <a:off x="3497450" y="2172675"/>
            <a:ext cx="642300" cy="2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highlight>
                  <a:srgbClr val="FFFFFF"/>
                </a:highlight>
                <a:latin typeface="Calibri"/>
                <a:ea typeface="Calibri"/>
                <a:cs typeface="Calibri"/>
                <a:sym typeface="Calibri"/>
              </a:rPr>
              <a:t>GEFSv12</a:t>
            </a:r>
            <a:endParaRPr b="0" i="0" sz="1400" u="none" cap="none" strike="noStrike">
              <a:solidFill>
                <a:srgbClr val="FF0000"/>
              </a:solidFill>
              <a:highlight>
                <a:srgbClr val="FFFFFF"/>
              </a:highlight>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3"/>
          <p:cNvSpPr txBox="1"/>
          <p:nvPr/>
        </p:nvSpPr>
        <p:spPr>
          <a:xfrm>
            <a:off x="57550" y="973975"/>
            <a:ext cx="4298400" cy="214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000"/>
              <a:buFont typeface="Times New Roman"/>
              <a:buNone/>
            </a:pPr>
            <a:r>
              <a:rPr b="1" i="0" lang="en-US" sz="1000" u="none" cap="none" strike="noStrike">
                <a:solidFill>
                  <a:schemeClr val="dk1"/>
                </a:solidFill>
                <a:latin typeface="Times New Roman"/>
                <a:ea typeface="Times New Roman"/>
                <a:cs typeface="Times New Roman"/>
                <a:sym typeface="Times New Roman"/>
              </a:rPr>
              <a:t>Project Manager: </a:t>
            </a:r>
            <a:r>
              <a:rPr b="0" i="0" lang="en-US" sz="1000" u="none" cap="none" strike="noStrike">
                <a:solidFill>
                  <a:schemeClr val="dk1"/>
                </a:solidFill>
                <a:latin typeface="Times New Roman"/>
                <a:ea typeface="Times New Roman"/>
                <a:cs typeface="Times New Roman"/>
                <a:sym typeface="Times New Roman"/>
              </a:rPr>
              <a:t>Vijay Tallapragada</a:t>
            </a:r>
            <a:endParaRPr b="0"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300"/>
              </a:spcBef>
              <a:spcAft>
                <a:spcPts val="0"/>
              </a:spcAft>
              <a:buClr>
                <a:schemeClr val="dk1"/>
              </a:buClr>
              <a:buSzPts val="1000"/>
              <a:buFont typeface="Times New Roman"/>
              <a:buNone/>
            </a:pPr>
            <a:r>
              <a:rPr b="1" i="0" lang="en-US" sz="1000" u="none" cap="none" strike="noStrike">
                <a:solidFill>
                  <a:schemeClr val="dk1"/>
                </a:solidFill>
                <a:latin typeface="Times New Roman"/>
                <a:ea typeface="Times New Roman"/>
                <a:cs typeface="Times New Roman"/>
                <a:sym typeface="Times New Roman"/>
              </a:rPr>
              <a:t>Leads: </a:t>
            </a:r>
            <a:r>
              <a:rPr b="0" i="0" lang="en-US" sz="1000" u="none" cap="none" strike="noStrike">
                <a:solidFill>
                  <a:schemeClr val="dk1"/>
                </a:solidFill>
                <a:latin typeface="Times New Roman"/>
                <a:ea typeface="Times New Roman"/>
                <a:cs typeface="Times New Roman"/>
                <a:sym typeface="Times New Roman"/>
              </a:rPr>
              <a:t>Yuejian Zhu &amp; Dingchen Hou (EMC), Steven Earle (NCO)</a:t>
            </a:r>
            <a:endParaRPr b="0"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300"/>
              </a:spcBef>
              <a:spcAft>
                <a:spcPts val="0"/>
              </a:spcAft>
              <a:buClr>
                <a:schemeClr val="dk1"/>
              </a:buClr>
              <a:buSzPts val="1000"/>
              <a:buFont typeface="Times New Roman"/>
              <a:buNone/>
            </a:pPr>
            <a:r>
              <a:rPr b="1" i="0" lang="en-US" sz="1000" u="none" cap="none" strike="noStrike">
                <a:solidFill>
                  <a:schemeClr val="dk1"/>
                </a:solidFill>
                <a:latin typeface="Times New Roman"/>
                <a:ea typeface="Times New Roman"/>
                <a:cs typeface="Times New Roman"/>
                <a:sym typeface="Times New Roman"/>
              </a:rPr>
              <a:t>Scope: </a:t>
            </a:r>
            <a:r>
              <a:rPr b="0" i="0" lang="en-US" sz="1000" u="none" cap="none" strike="noStrike">
                <a:solidFill>
                  <a:schemeClr val="dk1"/>
                </a:solidFill>
                <a:latin typeface="Times New Roman"/>
                <a:ea typeface="Times New Roman"/>
                <a:cs typeface="Times New Roman"/>
                <a:sym typeface="Times New Roman"/>
              </a:rPr>
              <a:t>Incorporate new upgrades to the NCEP GEFS to extend forecasts to weeks 3&amp;4. This includes upgrades to stochastic physics, and unification of Global Wave Ensembles and NGAC capabilities, and increase the resolution and number of members. This development also includes efforts towards producing re-analysis datasets and reforecast (</a:t>
            </a:r>
            <a:r>
              <a:rPr b="0" i="0" lang="en-US" sz="1000" u="sng" cap="none" strike="noStrike">
                <a:solidFill>
                  <a:schemeClr val="hlink"/>
                </a:solidFill>
                <a:latin typeface="Times New Roman"/>
                <a:ea typeface="Times New Roman"/>
                <a:cs typeface="Times New Roman"/>
                <a:sym typeface="Times New Roman"/>
                <a:hlinkClick r:id="rId3"/>
              </a:rPr>
              <a:t>Draft project plan and charter</a:t>
            </a:r>
            <a:r>
              <a:rPr b="0" i="0" lang="en-US" sz="1000" u="none" cap="none" strike="noStrike">
                <a:solidFill>
                  <a:schemeClr val="dk1"/>
                </a:solidFill>
                <a:latin typeface="Times New Roman"/>
                <a:ea typeface="Times New Roman"/>
                <a:cs typeface="Times New Roman"/>
                <a:sym typeface="Times New Roman"/>
              </a:rPr>
              <a:t>).</a:t>
            </a:r>
            <a:endParaRPr b="0"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300"/>
              </a:spcBef>
              <a:spcAft>
                <a:spcPts val="0"/>
              </a:spcAft>
              <a:buClr>
                <a:schemeClr val="dk1"/>
              </a:buClr>
              <a:buSzPts val="1000"/>
              <a:buFont typeface="Times New Roman"/>
              <a:buNone/>
            </a:pPr>
            <a:r>
              <a:rPr b="1" i="0" lang="en-US" sz="1000" u="none" cap="none" strike="noStrike">
                <a:solidFill>
                  <a:schemeClr val="dk1"/>
                </a:solidFill>
                <a:latin typeface="Times New Roman"/>
                <a:ea typeface="Times New Roman"/>
                <a:cs typeface="Times New Roman"/>
                <a:sym typeface="Times New Roman"/>
              </a:rPr>
              <a:t>Expected benefits</a:t>
            </a:r>
            <a:r>
              <a:rPr b="0" i="0" lang="en-US" sz="1000" u="none" cap="none" strike="noStrike">
                <a:solidFill>
                  <a:schemeClr val="dk1"/>
                </a:solidFill>
                <a:latin typeface="Times New Roman"/>
                <a:ea typeface="Times New Roman"/>
                <a:cs typeface="Times New Roman"/>
                <a:sym typeface="Times New Roman"/>
              </a:rPr>
              <a:t>: Extend forecasts to week 3&amp;4 and unify with wave ensemble and GOCART</a:t>
            </a:r>
            <a:endParaRPr b="0"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300"/>
              </a:spcBef>
              <a:spcAft>
                <a:spcPts val="0"/>
              </a:spcAft>
              <a:buClr>
                <a:schemeClr val="dk1"/>
              </a:buClr>
              <a:buSzPts val="1000"/>
              <a:buFont typeface="Times New Roman"/>
              <a:buNone/>
            </a:pPr>
            <a:r>
              <a:rPr b="1" i="0" lang="en-US" sz="1000" u="none" cap="none" strike="noStrike">
                <a:solidFill>
                  <a:schemeClr val="dk1"/>
                </a:solidFill>
                <a:latin typeface="Times New Roman"/>
                <a:ea typeface="Times New Roman"/>
                <a:cs typeface="Times New Roman"/>
                <a:sym typeface="Times New Roman"/>
              </a:rPr>
              <a:t>Implemented with</a:t>
            </a:r>
            <a:r>
              <a:rPr b="0" i="0" lang="en-US" sz="1000" u="none" cap="none" strike="noStrike">
                <a:solidFill>
                  <a:schemeClr val="dk1"/>
                </a:solidFill>
                <a:latin typeface="Times New Roman"/>
                <a:ea typeface="Times New Roman"/>
                <a:cs typeface="Times New Roman"/>
                <a:sym typeface="Times New Roman"/>
              </a:rPr>
              <a:t>: NA</a:t>
            </a:r>
            <a:endParaRPr b="0"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300"/>
              </a:spcBef>
              <a:spcAft>
                <a:spcPts val="300"/>
              </a:spcAft>
              <a:buClr>
                <a:schemeClr val="dk1"/>
              </a:buClr>
              <a:buSzPts val="1000"/>
              <a:buFont typeface="Times New Roman"/>
              <a:buNone/>
            </a:pPr>
            <a:r>
              <a:rPr b="1" i="0" lang="en-US" sz="1000" u="none" cap="none" strike="noStrike">
                <a:solidFill>
                  <a:schemeClr val="dk1"/>
                </a:solidFill>
                <a:latin typeface="Times New Roman"/>
                <a:ea typeface="Times New Roman"/>
                <a:cs typeface="Times New Roman"/>
                <a:sym typeface="Times New Roman"/>
              </a:rPr>
              <a:t>Dependencies</a:t>
            </a:r>
            <a:r>
              <a:rPr b="0" i="0" lang="en-US" sz="1000" u="none" cap="none" strike="noStrike">
                <a:solidFill>
                  <a:schemeClr val="dk1"/>
                </a:solidFill>
                <a:latin typeface="Times New Roman"/>
                <a:ea typeface="Times New Roman"/>
                <a:cs typeface="Times New Roman"/>
                <a:sym typeface="Times New Roman"/>
              </a:rPr>
              <a:t>: Wave ensemble and GOCART development and Compute resources</a:t>
            </a:r>
            <a:endParaRPr b="0" i="0" sz="1000" u="none" cap="none" strike="noStrike">
              <a:solidFill>
                <a:schemeClr val="dk1"/>
              </a:solidFill>
              <a:latin typeface="Times New Roman"/>
              <a:ea typeface="Times New Roman"/>
              <a:cs typeface="Times New Roman"/>
              <a:sym typeface="Times New Roman"/>
            </a:endParaRPr>
          </a:p>
        </p:txBody>
      </p:sp>
      <p:sp>
        <p:nvSpPr>
          <p:cNvPr id="64" name="Google Shape;64;p3"/>
          <p:cNvSpPr txBox="1"/>
          <p:nvPr/>
        </p:nvSpPr>
        <p:spPr>
          <a:xfrm>
            <a:off x="3142987" y="135904"/>
            <a:ext cx="2858025" cy="556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FF"/>
              </a:buClr>
              <a:buSzPts val="2900"/>
              <a:buFont typeface="Calibri"/>
              <a:buNone/>
            </a:pPr>
            <a:r>
              <a:rPr b="1" i="0" lang="en-US" sz="2500" u="none" cap="none" strike="noStrike">
                <a:solidFill>
                  <a:srgbClr val="0000FF"/>
                </a:solidFill>
                <a:latin typeface="Calibri"/>
                <a:ea typeface="Calibri"/>
                <a:cs typeface="Calibri"/>
                <a:sym typeface="Calibri"/>
              </a:rPr>
              <a:t>GEFS Version 12</a:t>
            </a:r>
            <a:endParaRPr b="1" i="0" sz="25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Times New Roman"/>
              <a:buNone/>
            </a:pPr>
            <a:r>
              <a:rPr b="1" i="0" lang="en-US" sz="1800" u="none" cap="none" strike="noStrike">
                <a:solidFill>
                  <a:schemeClr val="dk1"/>
                </a:solidFill>
                <a:latin typeface="Times New Roman"/>
                <a:ea typeface="Times New Roman"/>
                <a:cs typeface="Times New Roman"/>
                <a:sym typeface="Times New Roman"/>
              </a:rPr>
              <a:t>Status as of 5/5/20</a:t>
            </a:r>
            <a:endParaRPr b="1" i="0" sz="1800" u="none" cap="none" strike="noStrike">
              <a:solidFill>
                <a:schemeClr val="dk1"/>
              </a:solidFill>
              <a:latin typeface="Times New Roman"/>
              <a:ea typeface="Times New Roman"/>
              <a:cs typeface="Times New Roman"/>
              <a:sym typeface="Times New Roman"/>
            </a:endParaRPr>
          </a:p>
        </p:txBody>
      </p:sp>
      <p:sp>
        <p:nvSpPr>
          <p:cNvPr id="65" name="Google Shape;65;p3"/>
          <p:cNvSpPr txBox="1"/>
          <p:nvPr/>
        </p:nvSpPr>
        <p:spPr>
          <a:xfrm>
            <a:off x="6209675" y="607775"/>
            <a:ext cx="896700" cy="26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Times New Roman"/>
              <a:buNone/>
            </a:pPr>
            <a:r>
              <a:rPr b="1" i="0" lang="en-US" sz="1200" u="none" cap="none" strike="noStrike">
                <a:solidFill>
                  <a:schemeClr val="dk1"/>
                </a:solidFill>
                <a:latin typeface="Times New Roman"/>
                <a:ea typeface="Times New Roman"/>
                <a:cs typeface="Times New Roman"/>
                <a:sym typeface="Times New Roman"/>
              </a:rPr>
              <a:t>Schedule</a:t>
            </a:r>
            <a:endParaRPr b="1" i="0" sz="1200" u="none" cap="none" strike="noStrike">
              <a:solidFill>
                <a:schemeClr val="dk1"/>
              </a:solidFill>
              <a:latin typeface="Times New Roman"/>
              <a:ea typeface="Times New Roman"/>
              <a:cs typeface="Times New Roman"/>
              <a:sym typeface="Times New Roman"/>
            </a:endParaRPr>
          </a:p>
        </p:txBody>
      </p:sp>
      <p:sp>
        <p:nvSpPr>
          <p:cNvPr id="66" name="Google Shape;66;p3"/>
          <p:cNvSpPr txBox="1"/>
          <p:nvPr/>
        </p:nvSpPr>
        <p:spPr>
          <a:xfrm>
            <a:off x="616275" y="740375"/>
            <a:ext cx="2551800" cy="28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Times New Roman"/>
              <a:buNone/>
            </a:pPr>
            <a:r>
              <a:rPr b="1" i="0" lang="en-US" sz="1200" u="none" cap="none" strike="noStrike">
                <a:solidFill>
                  <a:schemeClr val="dk1"/>
                </a:solidFill>
                <a:latin typeface="Times New Roman"/>
                <a:ea typeface="Times New Roman"/>
                <a:cs typeface="Times New Roman"/>
                <a:sym typeface="Times New Roman"/>
              </a:rPr>
              <a:t>Project Information &amp; Highlights</a:t>
            </a:r>
            <a:endParaRPr b="1" i="0" sz="1200" u="none" cap="none" strike="noStrike">
              <a:solidFill>
                <a:schemeClr val="dk1"/>
              </a:solidFill>
              <a:latin typeface="Times New Roman"/>
              <a:ea typeface="Times New Roman"/>
              <a:cs typeface="Times New Roman"/>
              <a:sym typeface="Times New Roman"/>
            </a:endParaRPr>
          </a:p>
        </p:txBody>
      </p:sp>
      <p:sp>
        <p:nvSpPr>
          <p:cNvPr id="67" name="Google Shape;67;p3"/>
          <p:cNvSpPr txBox="1"/>
          <p:nvPr/>
        </p:nvSpPr>
        <p:spPr>
          <a:xfrm>
            <a:off x="40375" y="3382100"/>
            <a:ext cx="4298400" cy="135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Times New Roman"/>
              <a:buNone/>
            </a:pPr>
            <a:r>
              <a:rPr b="1" i="0" lang="en-US" sz="1100" u="none" cap="none" strike="noStrike">
                <a:solidFill>
                  <a:schemeClr val="dk1"/>
                </a:solidFill>
                <a:latin typeface="Times New Roman"/>
                <a:ea typeface="Times New Roman"/>
                <a:cs typeface="Times New Roman"/>
                <a:sym typeface="Times New Roman"/>
              </a:rPr>
              <a:t>Risk:</a:t>
            </a:r>
            <a:r>
              <a:rPr b="0" i="0" lang="en-US" sz="11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Times New Roman"/>
              <a:buNone/>
            </a:pPr>
            <a:r>
              <a:rPr b="1" i="0" lang="en-US" sz="1100" u="none" cap="none" strike="noStrike">
                <a:solidFill>
                  <a:schemeClr val="dk1"/>
                </a:solidFill>
                <a:latin typeface="Times New Roman"/>
                <a:ea typeface="Times New Roman"/>
                <a:cs typeface="Times New Roman"/>
                <a:sym typeface="Times New Roman"/>
              </a:rPr>
              <a:t>Mitigation</a:t>
            </a:r>
            <a:r>
              <a:rPr b="0" i="0" lang="en-US" sz="1100" u="none" cap="none" strike="noStrike">
                <a:solidFill>
                  <a:schemeClr val="dk1"/>
                </a:solidFill>
                <a:latin typeface="Times New Roman"/>
                <a:ea typeface="Times New Roman"/>
                <a:cs typeface="Times New Roman"/>
                <a:sym typeface="Times New Roman"/>
              </a:rPr>
              <a:t>:</a:t>
            </a:r>
            <a:endParaRPr b="1" i="0" sz="1100" u="sng"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Calibri"/>
              <a:buNone/>
            </a:pPr>
            <a:r>
              <a:t/>
            </a:r>
            <a:endParaRPr b="1" i="0" sz="1000" u="sng" cap="none" strike="noStrike">
              <a:solidFill>
                <a:schemeClr val="dk1"/>
              </a:solidFill>
              <a:latin typeface="Calibri"/>
              <a:ea typeface="Calibri"/>
              <a:cs typeface="Calibri"/>
              <a:sym typeface="Calibri"/>
            </a:endParaRPr>
          </a:p>
        </p:txBody>
      </p:sp>
      <p:sp>
        <p:nvSpPr>
          <p:cNvPr id="68" name="Google Shape;68;p3"/>
          <p:cNvSpPr txBox="1"/>
          <p:nvPr/>
        </p:nvSpPr>
        <p:spPr>
          <a:xfrm>
            <a:off x="1715050" y="3151575"/>
            <a:ext cx="1071900" cy="25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Times New Roman"/>
              <a:buNone/>
            </a:pPr>
            <a:r>
              <a:rPr b="1" i="0" lang="en-US" sz="1200" u="none" cap="none" strike="noStrike">
                <a:solidFill>
                  <a:schemeClr val="dk1"/>
                </a:solidFill>
                <a:latin typeface="Times New Roman"/>
                <a:ea typeface="Times New Roman"/>
                <a:cs typeface="Times New Roman"/>
                <a:sym typeface="Times New Roman"/>
              </a:rPr>
              <a:t>Issues/Risks</a:t>
            </a:r>
            <a:endParaRPr b="1" i="0" sz="1200" u="none" cap="none" strike="noStrike">
              <a:solidFill>
                <a:schemeClr val="dk1"/>
              </a:solidFill>
              <a:latin typeface="Times New Roman"/>
              <a:ea typeface="Times New Roman"/>
              <a:cs typeface="Times New Roman"/>
              <a:sym typeface="Times New Roman"/>
            </a:endParaRPr>
          </a:p>
        </p:txBody>
      </p:sp>
      <p:cxnSp>
        <p:nvCxnSpPr>
          <p:cNvPr id="69" name="Google Shape;69;p3"/>
          <p:cNvCxnSpPr/>
          <p:nvPr/>
        </p:nvCxnSpPr>
        <p:spPr>
          <a:xfrm>
            <a:off x="88900" y="3085400"/>
            <a:ext cx="4235700" cy="21900"/>
          </a:xfrm>
          <a:prstGeom prst="straightConnector1">
            <a:avLst/>
          </a:prstGeom>
          <a:noFill/>
          <a:ln cap="flat" cmpd="sng" w="19050">
            <a:solidFill>
              <a:schemeClr val="dk2"/>
            </a:solidFill>
            <a:prstDash val="solid"/>
            <a:round/>
            <a:headEnd len="sm" w="sm" type="none"/>
            <a:tailEnd len="sm" w="sm" type="none"/>
          </a:ln>
        </p:spPr>
      </p:cxnSp>
      <p:graphicFrame>
        <p:nvGraphicFramePr>
          <p:cNvPr id="70" name="Google Shape;70;p3"/>
          <p:cNvGraphicFramePr/>
          <p:nvPr/>
        </p:nvGraphicFramePr>
        <p:xfrm>
          <a:off x="1016125" y="4572608"/>
          <a:ext cx="3000000" cy="3000000"/>
        </p:xfrm>
        <a:graphic>
          <a:graphicData uri="http://schemas.openxmlformats.org/drawingml/2006/table">
            <a:tbl>
              <a:tblPr>
                <a:noFill/>
                <a:tableStyleId>{5554CC96-B187-4E09-8854-4A188158C517}</a:tableStyleId>
              </a:tblPr>
              <a:tblGrid>
                <a:gridCol w="2476525"/>
                <a:gridCol w="3139175"/>
                <a:gridCol w="1821300"/>
              </a:tblGrid>
              <a:tr h="360900">
                <a:tc>
                  <a:txBody>
                    <a:bodyPr/>
                    <a:lstStyle/>
                    <a:p>
                      <a:pPr indent="0" lvl="0" marL="0" marR="0" rtl="0" algn="ctr">
                        <a:lnSpc>
                          <a:spcPct val="100000"/>
                        </a:lnSpc>
                        <a:spcBef>
                          <a:spcPts val="0"/>
                        </a:spcBef>
                        <a:spcAft>
                          <a:spcPts val="0"/>
                        </a:spcAft>
                        <a:buClr>
                          <a:schemeClr val="dk1"/>
                        </a:buClr>
                        <a:buSzPts val="1000"/>
                        <a:buFont typeface="Calibri"/>
                        <a:buNone/>
                      </a:pPr>
                      <a:r>
                        <a:rPr b="1" lang="en-US" sz="1000" u="none" cap="none" strike="noStrike"/>
                        <a:t>         Management Attention Required</a:t>
                      </a:r>
                      <a:endParaRPr b="1" sz="1000" u="none" cap="none" strike="noStrike"/>
                    </a:p>
                  </a:txBody>
                  <a:tcPr marT="0" marB="0" marR="0" marL="0" anchor="ctr"/>
                </a:tc>
                <a:tc>
                  <a:txBody>
                    <a:bodyPr/>
                    <a:lstStyle/>
                    <a:p>
                      <a:pPr indent="0" lvl="0" marL="0" marR="0" rtl="0" algn="ctr">
                        <a:lnSpc>
                          <a:spcPct val="100000"/>
                        </a:lnSpc>
                        <a:spcBef>
                          <a:spcPts val="0"/>
                        </a:spcBef>
                        <a:spcAft>
                          <a:spcPts val="0"/>
                        </a:spcAft>
                        <a:buClr>
                          <a:schemeClr val="dk1"/>
                        </a:buClr>
                        <a:buSzPts val="1000"/>
                        <a:buFont typeface="Calibri"/>
                        <a:buNone/>
                      </a:pPr>
                      <a:r>
                        <a:rPr b="1" lang="en-US" sz="1000" u="none" cap="none" strike="noStrike"/>
                        <a:t>       Potential Management Attention Needed</a:t>
                      </a:r>
                      <a:endParaRPr b="1" sz="1000" u="none" cap="none" strike="noStrike"/>
                    </a:p>
                  </a:txBody>
                  <a:tcPr marT="0" marB="0" marR="0" marL="0" anchor="ctr"/>
                </a:tc>
                <a:tc>
                  <a:txBody>
                    <a:bodyPr/>
                    <a:lstStyle/>
                    <a:p>
                      <a:pPr indent="0" lvl="0" marL="0" marR="0" rtl="0" algn="ctr">
                        <a:lnSpc>
                          <a:spcPct val="100000"/>
                        </a:lnSpc>
                        <a:spcBef>
                          <a:spcPts val="0"/>
                        </a:spcBef>
                        <a:spcAft>
                          <a:spcPts val="0"/>
                        </a:spcAft>
                        <a:buClr>
                          <a:schemeClr val="dk1"/>
                        </a:buClr>
                        <a:buSzPts val="800"/>
                        <a:buFont typeface="Calibri"/>
                        <a:buNone/>
                      </a:pPr>
                      <a:r>
                        <a:rPr b="1" lang="en-US" sz="800" u="none" cap="none" strike="noStrike"/>
                        <a:t>           </a:t>
                      </a:r>
                      <a:r>
                        <a:rPr b="1" lang="en-US" sz="1000" u="none" cap="none" strike="noStrike"/>
                        <a:t>On Target</a:t>
                      </a:r>
                      <a:endParaRPr b="1" sz="1000" u="none" cap="none" strike="noStrike"/>
                    </a:p>
                  </a:txBody>
                  <a:tcPr marT="0" marB="0" marR="0" marL="0" anchor="ctr"/>
                </a:tc>
              </a:tr>
            </a:tbl>
          </a:graphicData>
        </a:graphic>
      </p:graphicFrame>
      <p:sp>
        <p:nvSpPr>
          <p:cNvPr id="71" name="Google Shape;71;p3"/>
          <p:cNvSpPr/>
          <p:nvPr/>
        </p:nvSpPr>
        <p:spPr>
          <a:xfrm>
            <a:off x="3644100" y="4609350"/>
            <a:ext cx="295200" cy="2874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800"/>
              <a:buFont typeface="Calibri"/>
              <a:buNone/>
            </a:pPr>
            <a:r>
              <a:rPr b="1" i="0" lang="en-US" sz="800" u="none" cap="none" strike="noStrike">
                <a:solidFill>
                  <a:schemeClr val="dk1"/>
                </a:solidFill>
                <a:latin typeface="Calibri"/>
                <a:ea typeface="Calibri"/>
                <a:cs typeface="Calibri"/>
                <a:sym typeface="Calibri"/>
              </a:rPr>
              <a:t>Y</a:t>
            </a:r>
            <a:endParaRPr b="1" i="0" sz="800" u="none" cap="none" strike="noStrike">
              <a:solidFill>
                <a:schemeClr val="dk1"/>
              </a:solidFill>
              <a:latin typeface="Calibri"/>
              <a:ea typeface="Calibri"/>
              <a:cs typeface="Calibri"/>
              <a:sym typeface="Calibri"/>
            </a:endParaRPr>
          </a:p>
        </p:txBody>
      </p:sp>
      <p:sp>
        <p:nvSpPr>
          <p:cNvPr id="72" name="Google Shape;72;p3"/>
          <p:cNvSpPr/>
          <p:nvPr/>
        </p:nvSpPr>
        <p:spPr>
          <a:xfrm>
            <a:off x="1120550" y="4609350"/>
            <a:ext cx="295200" cy="287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800"/>
              <a:buFont typeface="Calibri"/>
              <a:buNone/>
            </a:pPr>
            <a:r>
              <a:rPr b="1" i="0" lang="en-US" sz="800" u="none" cap="none" strike="noStrike">
                <a:solidFill>
                  <a:schemeClr val="dk1"/>
                </a:solidFill>
                <a:latin typeface="Calibri"/>
                <a:ea typeface="Calibri"/>
                <a:cs typeface="Calibri"/>
                <a:sym typeface="Calibri"/>
              </a:rPr>
              <a:t>R</a:t>
            </a:r>
            <a:endParaRPr b="1" i="0" sz="800" u="none" cap="none" strike="noStrike">
              <a:solidFill>
                <a:schemeClr val="dk1"/>
              </a:solidFill>
              <a:latin typeface="Calibri"/>
              <a:ea typeface="Calibri"/>
              <a:cs typeface="Calibri"/>
              <a:sym typeface="Calibri"/>
            </a:endParaRPr>
          </a:p>
        </p:txBody>
      </p:sp>
      <p:sp>
        <p:nvSpPr>
          <p:cNvPr id="73" name="Google Shape;73;p3"/>
          <p:cNvSpPr txBox="1"/>
          <p:nvPr/>
        </p:nvSpPr>
        <p:spPr>
          <a:xfrm>
            <a:off x="6158525" y="3240375"/>
            <a:ext cx="999000" cy="25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Times New Roman"/>
              <a:buNone/>
            </a:pPr>
            <a:r>
              <a:rPr b="1" i="0" lang="en-US" sz="1200" u="none" cap="none" strike="noStrike">
                <a:solidFill>
                  <a:schemeClr val="dk1"/>
                </a:solidFill>
                <a:latin typeface="Times New Roman"/>
                <a:ea typeface="Times New Roman"/>
                <a:cs typeface="Times New Roman"/>
                <a:sym typeface="Times New Roman"/>
              </a:rPr>
              <a:t>Resources</a:t>
            </a:r>
            <a:endParaRPr b="1" i="0" sz="1200" u="none" cap="none" strike="noStrike">
              <a:solidFill>
                <a:schemeClr val="dk1"/>
              </a:solidFill>
              <a:latin typeface="Times New Roman"/>
              <a:ea typeface="Times New Roman"/>
              <a:cs typeface="Times New Roman"/>
              <a:sym typeface="Times New Roman"/>
            </a:endParaRPr>
          </a:p>
        </p:txBody>
      </p:sp>
      <p:graphicFrame>
        <p:nvGraphicFramePr>
          <p:cNvPr id="74" name="Google Shape;74;p3"/>
          <p:cNvGraphicFramePr/>
          <p:nvPr/>
        </p:nvGraphicFramePr>
        <p:xfrm>
          <a:off x="4379000" y="990863"/>
          <a:ext cx="3000000" cy="3000000"/>
        </p:xfrm>
        <a:graphic>
          <a:graphicData uri="http://schemas.openxmlformats.org/drawingml/2006/table">
            <a:tbl>
              <a:tblPr>
                <a:noFill/>
                <a:tableStyleId>{5554CC96-B187-4E09-8854-4A188158C517}</a:tableStyleId>
              </a:tblPr>
              <a:tblGrid>
                <a:gridCol w="3309325"/>
                <a:gridCol w="797475"/>
                <a:gridCol w="636000"/>
              </a:tblGrid>
              <a:tr h="182700">
                <a:tc>
                  <a:txBody>
                    <a:bodyPr/>
                    <a:lstStyle/>
                    <a:p>
                      <a:pPr indent="0" lvl="0" marL="0" marR="0" rtl="0" algn="ctr">
                        <a:lnSpc>
                          <a:spcPct val="100000"/>
                        </a:lnSpc>
                        <a:spcBef>
                          <a:spcPts val="0"/>
                        </a:spcBef>
                        <a:spcAft>
                          <a:spcPts val="0"/>
                        </a:spcAft>
                        <a:buClr>
                          <a:schemeClr val="dk1"/>
                        </a:buClr>
                        <a:buSzPts val="1100"/>
                        <a:buFont typeface="Times New Roman"/>
                        <a:buNone/>
                      </a:pPr>
                      <a:r>
                        <a:rPr b="1" lang="en-US" sz="1100" u="none" cap="none" strike="noStrike">
                          <a:latin typeface="Times New Roman"/>
                          <a:ea typeface="Times New Roman"/>
                          <a:cs typeface="Times New Roman"/>
                          <a:sym typeface="Times New Roman"/>
                        </a:rPr>
                        <a:t>Milestones &amp; Deliverables</a:t>
                      </a:r>
                      <a:endParaRPr b="1" sz="1100" u="none" cap="none" strike="noStrike">
                        <a:latin typeface="Times New Roman"/>
                        <a:ea typeface="Times New Roman"/>
                        <a:cs typeface="Times New Roman"/>
                        <a:sym typeface="Times New Roman"/>
                      </a:endParaRPr>
                    </a:p>
                  </a:txBody>
                  <a:tcPr marT="0" marB="0" marR="0" marL="0" anchor="ctr"/>
                </a:tc>
                <a:tc>
                  <a:txBody>
                    <a:bodyPr/>
                    <a:lstStyle/>
                    <a:p>
                      <a:pPr indent="0" lvl="0" marL="0" marR="0" rtl="0" algn="ctr">
                        <a:lnSpc>
                          <a:spcPct val="100000"/>
                        </a:lnSpc>
                        <a:spcBef>
                          <a:spcPts val="0"/>
                        </a:spcBef>
                        <a:spcAft>
                          <a:spcPts val="0"/>
                        </a:spcAft>
                        <a:buClr>
                          <a:schemeClr val="dk1"/>
                        </a:buClr>
                        <a:buSzPts val="1100"/>
                        <a:buFont typeface="Times New Roman"/>
                        <a:buNone/>
                      </a:pPr>
                      <a:r>
                        <a:rPr b="1" lang="en-US" sz="1100" u="none" cap="none" strike="noStrike">
                          <a:latin typeface="Times New Roman"/>
                          <a:ea typeface="Times New Roman"/>
                          <a:cs typeface="Times New Roman"/>
                          <a:sym typeface="Times New Roman"/>
                        </a:rPr>
                        <a:t>Date</a:t>
                      </a:r>
                      <a:endParaRPr b="1" sz="1100" u="none" cap="none" strike="noStrike">
                        <a:latin typeface="Times New Roman"/>
                        <a:ea typeface="Times New Roman"/>
                        <a:cs typeface="Times New Roman"/>
                        <a:sym typeface="Times New Roman"/>
                      </a:endParaRPr>
                    </a:p>
                  </a:txBody>
                  <a:tcPr marT="0" marB="0" marR="0" marL="0" anchor="ctr"/>
                </a:tc>
                <a:tc>
                  <a:txBody>
                    <a:bodyPr/>
                    <a:lstStyle/>
                    <a:p>
                      <a:pPr indent="0" lvl="0" marL="0" marR="0" rtl="0" algn="ctr">
                        <a:lnSpc>
                          <a:spcPct val="100000"/>
                        </a:lnSpc>
                        <a:spcBef>
                          <a:spcPts val="0"/>
                        </a:spcBef>
                        <a:spcAft>
                          <a:spcPts val="0"/>
                        </a:spcAft>
                        <a:buClr>
                          <a:schemeClr val="dk1"/>
                        </a:buClr>
                        <a:buSzPts val="1100"/>
                        <a:buFont typeface="Times New Roman"/>
                        <a:buNone/>
                      </a:pPr>
                      <a:r>
                        <a:rPr b="1" lang="en-US" sz="1100" u="none" cap="none" strike="noStrike">
                          <a:latin typeface="Times New Roman"/>
                          <a:ea typeface="Times New Roman"/>
                          <a:cs typeface="Times New Roman"/>
                          <a:sym typeface="Times New Roman"/>
                        </a:rPr>
                        <a:t>Status</a:t>
                      </a:r>
                      <a:endParaRPr b="1" sz="1100" u="none" cap="none" strike="noStrike">
                        <a:latin typeface="Times New Roman"/>
                        <a:ea typeface="Times New Roman"/>
                        <a:cs typeface="Times New Roman"/>
                        <a:sym typeface="Times New Roman"/>
                      </a:endParaRPr>
                    </a:p>
                  </a:txBody>
                  <a:tcPr marT="0" marB="0" marR="0" marL="0" anchor="ctr"/>
                </a:tc>
              </a:tr>
              <a:tr h="233450">
                <a:tc>
                  <a:txBody>
                    <a:bodyPr/>
                    <a:lstStyle/>
                    <a:p>
                      <a:pPr indent="0" lvl="0" marL="0" marR="0" rtl="0" algn="l">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Freeze system’s configuration</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c>
                  <a:txBody>
                    <a:bodyPr/>
                    <a:lstStyle/>
                    <a:p>
                      <a:pPr indent="0" lvl="0" marL="0" marR="0" rtl="0" algn="ctr">
                        <a:lnSpc>
                          <a:spcPct val="115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Q4FY18</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c>
                  <a:txBody>
                    <a:bodyPr/>
                    <a:lstStyle/>
                    <a:p>
                      <a:pPr indent="0" lvl="0" marL="0" marR="0" rtl="0" algn="ctr">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Completed</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r>
              <a:tr h="182700">
                <a:tc>
                  <a:txBody>
                    <a:bodyPr/>
                    <a:lstStyle/>
                    <a:p>
                      <a:pPr indent="0" lvl="0" marL="0" marR="0" rtl="0" algn="l">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Submit Product Change Notice (PNS) for retiring products</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c>
                  <a:txBody>
                    <a:bodyPr/>
                    <a:lstStyle/>
                    <a:p>
                      <a:pPr indent="0" lvl="0" marL="0" marR="0" rtl="0" algn="ctr">
                        <a:lnSpc>
                          <a:spcPct val="9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Dec 2019</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c>
                  <a:txBody>
                    <a:bodyPr/>
                    <a:lstStyle/>
                    <a:p>
                      <a:pPr indent="0" lvl="0" marL="0" marR="0" rtl="0" algn="ctr">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Completed</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r>
              <a:tr h="182700">
                <a:tc>
                  <a:txBody>
                    <a:bodyPr/>
                    <a:lstStyle/>
                    <a:p>
                      <a:pPr indent="0" lvl="0" marL="0" marR="0" rtl="0" algn="l">
                        <a:lnSpc>
                          <a:spcPct val="100000"/>
                        </a:lnSpc>
                        <a:spcBef>
                          <a:spcPts val="0"/>
                        </a:spcBef>
                        <a:spcAft>
                          <a:spcPts val="0"/>
                        </a:spcAft>
                        <a:buClr>
                          <a:schemeClr val="dk1"/>
                        </a:buClr>
                        <a:buSzPts val="1100"/>
                        <a:buFont typeface="Arial"/>
                        <a:buNone/>
                      </a:pPr>
                      <a:r>
                        <a:rPr lang="en-US" sz="1000" u="none" cap="none" strike="noStrike">
                          <a:solidFill>
                            <a:schemeClr val="dk1"/>
                          </a:solidFill>
                          <a:latin typeface="Times New Roman"/>
                          <a:ea typeface="Times New Roman"/>
                          <a:cs typeface="Times New Roman"/>
                          <a:sym typeface="Times New Roman"/>
                        </a:rPr>
                        <a:t>Submit PNS for extending running window</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c>
                  <a:txBody>
                    <a:bodyPr/>
                    <a:lstStyle/>
                    <a:p>
                      <a:pPr indent="0" lvl="0" marL="0" marR="0" rtl="0" algn="ctr">
                        <a:lnSpc>
                          <a:spcPct val="9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3/2020</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c>
                  <a:txBody>
                    <a:bodyPr/>
                    <a:lstStyle/>
                    <a:p>
                      <a:pPr indent="0" lvl="0" marL="0" marR="0" rtl="0" algn="ctr">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Completed</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r>
              <a:tr h="182700">
                <a:tc>
                  <a:txBody>
                    <a:bodyPr/>
                    <a:lstStyle/>
                    <a:p>
                      <a:pPr indent="0" lvl="0" marL="0" marR="0" rtl="0" algn="l">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Complete full retrospective experiments</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c>
                  <a:txBody>
                    <a:bodyPr/>
                    <a:lstStyle/>
                    <a:p>
                      <a:pPr indent="0" lvl="0" marL="0" marR="0" rtl="0" algn="ctr">
                        <a:lnSpc>
                          <a:spcPct val="90000"/>
                        </a:lnSpc>
                        <a:spcBef>
                          <a:spcPts val="0"/>
                        </a:spcBef>
                        <a:spcAft>
                          <a:spcPts val="0"/>
                        </a:spcAft>
                        <a:buClr>
                          <a:schemeClr val="dk1"/>
                        </a:buClr>
                        <a:buSzPts val="1000"/>
                        <a:buFont typeface="Arial"/>
                        <a:buNone/>
                      </a:pPr>
                      <a:r>
                        <a:rPr lang="en-US" sz="1000" u="none" cap="none" strike="noStrike">
                          <a:solidFill>
                            <a:schemeClr val="dk1"/>
                          </a:solidFill>
                          <a:latin typeface="Times New Roman"/>
                          <a:ea typeface="Times New Roman"/>
                          <a:cs typeface="Times New Roman"/>
                          <a:sym typeface="Times New Roman"/>
                        </a:rPr>
                        <a:t>2/15/20</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c>
                  <a:txBody>
                    <a:bodyPr/>
                    <a:lstStyle/>
                    <a:p>
                      <a:pPr indent="0" lvl="0" marL="0" marR="0" rtl="0" algn="ctr">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On track</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r>
              <a:tr h="182700">
                <a:tc>
                  <a:txBody>
                    <a:bodyPr/>
                    <a:lstStyle/>
                    <a:p>
                      <a:pPr indent="0" lvl="0" marL="0" marR="0" rtl="0" algn="l">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Complete field evaluation</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c>
                  <a:txBody>
                    <a:bodyPr/>
                    <a:lstStyle/>
                    <a:p>
                      <a:pPr indent="0" lvl="0" marL="0" marR="0" rtl="0" algn="ctr">
                        <a:lnSpc>
                          <a:spcPct val="9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4/27/20</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c>
                  <a:txBody>
                    <a:bodyPr/>
                    <a:lstStyle/>
                    <a:p>
                      <a:pPr indent="0" lvl="0" marL="0" marR="0" rtl="0" algn="ctr">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Completed</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r>
              <a:tr h="218975">
                <a:tc>
                  <a:txBody>
                    <a:bodyPr/>
                    <a:lstStyle/>
                    <a:p>
                      <a:pPr indent="0" lvl="0" marL="0" marR="0" rtl="0" algn="l">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Conduct NCEP OD brief, and deliver final code to NCO</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c>
                  <a:txBody>
                    <a:bodyPr/>
                    <a:lstStyle/>
                    <a:p>
                      <a:pPr indent="0" lvl="0" marL="0" marR="0" rtl="0" algn="ctr">
                        <a:lnSpc>
                          <a:spcPct val="90000"/>
                        </a:lnSpc>
                        <a:spcBef>
                          <a:spcPts val="0"/>
                        </a:spcBef>
                        <a:spcAft>
                          <a:spcPts val="0"/>
                        </a:spcAft>
                        <a:buClr>
                          <a:schemeClr val="dk1"/>
                        </a:buClr>
                        <a:buSzPts val="1000"/>
                        <a:buFont typeface="Arial"/>
                        <a:buNone/>
                      </a:pPr>
                      <a:r>
                        <a:rPr lang="en-US" sz="1000" u="none" cap="none" strike="noStrike">
                          <a:solidFill>
                            <a:schemeClr val="dk1"/>
                          </a:solidFill>
                          <a:latin typeface="Times New Roman"/>
                          <a:ea typeface="Times New Roman"/>
                          <a:cs typeface="Times New Roman"/>
                          <a:sym typeface="Times New Roman"/>
                        </a:rPr>
                        <a:t>5/5/20; 5/15/20</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c>
                  <a:txBody>
                    <a:bodyPr/>
                    <a:lstStyle/>
                    <a:p>
                      <a:pPr indent="0" lvl="0" marL="0" marR="0" rtl="0" algn="ctr">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Scheduled</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D9D2E9"/>
                    </a:solidFill>
                  </a:tcPr>
                </a:tc>
              </a:tr>
              <a:tr h="182700">
                <a:tc>
                  <a:txBody>
                    <a:bodyPr/>
                    <a:lstStyle/>
                    <a:p>
                      <a:pPr indent="0" lvl="0" marL="0" marR="0" rtl="0" algn="l">
                        <a:lnSpc>
                          <a:spcPct val="100000"/>
                        </a:lnSpc>
                        <a:spcBef>
                          <a:spcPts val="0"/>
                        </a:spcBef>
                        <a:spcAft>
                          <a:spcPts val="0"/>
                        </a:spcAft>
                        <a:buClr>
                          <a:schemeClr val="dk1"/>
                        </a:buClr>
                        <a:buSzPts val="1000"/>
                        <a:buFont typeface="Times New Roman"/>
                        <a:buNone/>
                      </a:pPr>
                      <a:r>
                        <a:rPr b="0" i="0" lang="en-US" sz="1000" u="none" cap="none" strike="noStrike">
                          <a:solidFill>
                            <a:schemeClr val="dk1"/>
                          </a:solidFill>
                          <a:latin typeface="Times New Roman"/>
                          <a:ea typeface="Times New Roman"/>
                          <a:cs typeface="Times New Roman"/>
                          <a:sym typeface="Times New Roman"/>
                        </a:rPr>
                        <a:t>Disseminate Service Change Notice (SCN)</a:t>
                      </a:r>
                      <a:endParaRPr b="0" i="0" sz="1000" u="none" cap="none" strike="noStrike">
                        <a:solidFill>
                          <a:schemeClr val="dk1"/>
                        </a:solidFill>
                        <a:latin typeface="Times New Roman"/>
                        <a:ea typeface="Times New Roman"/>
                        <a:cs typeface="Times New Roman"/>
                        <a:sym typeface="Times New Roman"/>
                      </a:endParaRPr>
                    </a:p>
                  </a:txBody>
                  <a:tcPr marT="0" marB="0" marR="0" marL="0" anchor="ctr">
                    <a:solidFill>
                      <a:srgbClr val="FBE4D4"/>
                    </a:solidFill>
                  </a:tcPr>
                </a:tc>
                <a:tc>
                  <a:txBody>
                    <a:bodyPr/>
                    <a:lstStyle/>
                    <a:p>
                      <a:pPr indent="0" lvl="0" marL="0" marR="0" rtl="0" algn="ctr">
                        <a:lnSpc>
                          <a:spcPct val="100000"/>
                        </a:lnSpc>
                        <a:spcBef>
                          <a:spcPts val="0"/>
                        </a:spcBef>
                        <a:spcAft>
                          <a:spcPts val="0"/>
                        </a:spcAft>
                        <a:buClr>
                          <a:srgbClr val="FF3300"/>
                        </a:buClr>
                        <a:buSzPts val="1000"/>
                        <a:buFont typeface="Noto Sans Symbols"/>
                        <a:buNone/>
                      </a:pPr>
                      <a:r>
                        <a:rPr b="0" i="0" lang="en-US" sz="1000" u="none" cap="none" strike="noStrike">
                          <a:solidFill>
                            <a:schemeClr val="dk1"/>
                          </a:solidFill>
                          <a:latin typeface="Times New Roman"/>
                          <a:ea typeface="Times New Roman"/>
                          <a:cs typeface="Times New Roman"/>
                          <a:sym typeface="Times New Roman"/>
                        </a:rPr>
                        <a:t>8/3/2020</a:t>
                      </a:r>
                      <a:endParaRPr b="0" i="0" sz="1000" u="none" cap="none" strike="noStrike">
                        <a:solidFill>
                          <a:schemeClr val="dk1"/>
                        </a:solidFill>
                        <a:latin typeface="Times New Roman"/>
                        <a:ea typeface="Times New Roman"/>
                        <a:cs typeface="Times New Roman"/>
                        <a:sym typeface="Times New Roman"/>
                      </a:endParaRPr>
                    </a:p>
                  </a:txBody>
                  <a:tcPr marT="0" marB="0" marR="0" marL="0" anchor="ctr">
                    <a:solidFill>
                      <a:srgbClr val="FBE4D4"/>
                    </a:solidFill>
                  </a:tcPr>
                </a:tc>
                <a:tc>
                  <a:txBody>
                    <a:bodyPr/>
                    <a:lstStyle/>
                    <a:p>
                      <a:pPr indent="0" lvl="0" marL="0" marR="0" rtl="0" algn="ctr">
                        <a:lnSpc>
                          <a:spcPct val="100000"/>
                        </a:lnSpc>
                        <a:spcBef>
                          <a:spcPts val="0"/>
                        </a:spcBef>
                        <a:spcAft>
                          <a:spcPts val="0"/>
                        </a:spcAft>
                        <a:buClr>
                          <a:schemeClr val="dk1"/>
                        </a:buClr>
                        <a:buSzPts val="1000"/>
                        <a:buFont typeface="Times New Roman"/>
                        <a:buNone/>
                      </a:pPr>
                      <a:r>
                        <a:rPr b="0" i="0" lang="en-US" sz="1000" u="none" cap="none" strike="noStrike">
                          <a:solidFill>
                            <a:schemeClr val="dk1"/>
                          </a:solidFill>
                          <a:latin typeface="Times New Roman"/>
                          <a:ea typeface="Times New Roman"/>
                          <a:cs typeface="Times New Roman"/>
                          <a:sym typeface="Times New Roman"/>
                        </a:rPr>
                        <a:t>Planned</a:t>
                      </a:r>
                      <a:endParaRPr b="0" i="0" sz="1000" u="none" cap="none" strike="noStrike">
                        <a:solidFill>
                          <a:schemeClr val="dk1"/>
                        </a:solidFill>
                        <a:latin typeface="Times New Roman"/>
                        <a:ea typeface="Times New Roman"/>
                        <a:cs typeface="Times New Roman"/>
                        <a:sym typeface="Times New Roman"/>
                      </a:endParaRPr>
                    </a:p>
                  </a:txBody>
                  <a:tcPr marT="0" marB="0" marR="0" marL="0" anchor="ctr">
                    <a:solidFill>
                      <a:srgbClr val="FBE4D4"/>
                    </a:solidFill>
                  </a:tcPr>
                </a:tc>
              </a:tr>
              <a:tr h="213200">
                <a:tc>
                  <a:txBody>
                    <a:bodyPr/>
                    <a:lstStyle/>
                    <a:p>
                      <a:pPr indent="0" lvl="0" marL="0" marR="0" rtl="0" algn="l">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Start the 30-day evaluation and IT testing</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FCE5CD"/>
                    </a:solidFill>
                  </a:tcPr>
                </a:tc>
                <a:tc>
                  <a:txBody>
                    <a:bodyPr/>
                    <a:lstStyle/>
                    <a:p>
                      <a:pPr indent="0" lvl="0" marL="0" marR="0" rtl="0" algn="ctr">
                        <a:lnSpc>
                          <a:spcPct val="100000"/>
                        </a:lnSpc>
                        <a:spcBef>
                          <a:spcPts val="0"/>
                        </a:spcBef>
                        <a:spcAft>
                          <a:spcPts val="0"/>
                        </a:spcAft>
                        <a:buClr>
                          <a:srgbClr val="FF3300"/>
                        </a:buClr>
                        <a:buSzPts val="1000"/>
                        <a:buFont typeface="Noto Sans Symbols"/>
                        <a:buNone/>
                      </a:pPr>
                      <a:r>
                        <a:rPr lang="en-US" sz="1000" u="none" cap="none" strike="noStrike">
                          <a:solidFill>
                            <a:schemeClr val="dk1"/>
                          </a:solidFill>
                          <a:latin typeface="Times New Roman"/>
                          <a:ea typeface="Times New Roman"/>
                          <a:cs typeface="Times New Roman"/>
                          <a:sym typeface="Times New Roman"/>
                        </a:rPr>
                        <a:t>8/3/2020</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FCE5CD"/>
                    </a:solidFill>
                  </a:tcPr>
                </a:tc>
                <a:tc>
                  <a:txBody>
                    <a:bodyPr/>
                    <a:lstStyle/>
                    <a:p>
                      <a:pPr indent="0" lvl="0" marL="0" marR="0" rtl="0" algn="ctr">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TBD</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FCE5CD"/>
                    </a:solidFill>
                  </a:tcPr>
                </a:tc>
              </a:tr>
              <a:tr h="230475">
                <a:tc>
                  <a:txBody>
                    <a:bodyPr/>
                    <a:lstStyle/>
                    <a:p>
                      <a:pPr indent="0" lvl="0" marL="0" marR="0" rtl="0" algn="l">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Operational Implementation</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FCE5CD"/>
                    </a:solidFill>
                  </a:tcPr>
                </a:tc>
                <a:tc>
                  <a:txBody>
                    <a:bodyPr/>
                    <a:lstStyle/>
                    <a:p>
                      <a:pPr indent="0" lvl="0" marL="0" marR="0" rtl="0" algn="ctr">
                        <a:lnSpc>
                          <a:spcPct val="100000"/>
                        </a:lnSpc>
                        <a:spcBef>
                          <a:spcPts val="0"/>
                        </a:spcBef>
                        <a:spcAft>
                          <a:spcPts val="0"/>
                        </a:spcAft>
                        <a:buClr>
                          <a:srgbClr val="FF3300"/>
                        </a:buClr>
                        <a:buSzPts val="1000"/>
                        <a:buFont typeface="Noto Sans Symbols"/>
                        <a:buNone/>
                      </a:pPr>
                      <a:r>
                        <a:rPr lang="en-US" sz="1000" u="none" cap="none" strike="noStrike">
                          <a:solidFill>
                            <a:schemeClr val="dk1"/>
                          </a:solidFill>
                          <a:latin typeface="Times New Roman"/>
                          <a:ea typeface="Times New Roman"/>
                          <a:cs typeface="Times New Roman"/>
                          <a:sym typeface="Times New Roman"/>
                        </a:rPr>
                        <a:t>9/9/2020</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FCE5CD"/>
                    </a:solidFill>
                  </a:tcPr>
                </a:tc>
                <a:tc>
                  <a:txBody>
                    <a:bodyPr/>
                    <a:lstStyle/>
                    <a:p>
                      <a:pPr indent="0" lvl="0" marL="0" marR="0" rtl="0" algn="ctr">
                        <a:lnSpc>
                          <a:spcPct val="100000"/>
                        </a:lnSpc>
                        <a:spcBef>
                          <a:spcPts val="0"/>
                        </a:spcBef>
                        <a:spcAft>
                          <a:spcPts val="0"/>
                        </a:spcAft>
                        <a:buClr>
                          <a:schemeClr val="dk1"/>
                        </a:buClr>
                        <a:buSzPts val="1000"/>
                        <a:buFont typeface="Times New Roman"/>
                        <a:buNone/>
                      </a:pPr>
                      <a:r>
                        <a:rPr lang="en-US" sz="1000" u="none" cap="none" strike="noStrike">
                          <a:solidFill>
                            <a:schemeClr val="dk1"/>
                          </a:solidFill>
                          <a:latin typeface="Times New Roman"/>
                          <a:ea typeface="Times New Roman"/>
                          <a:cs typeface="Times New Roman"/>
                          <a:sym typeface="Times New Roman"/>
                        </a:rPr>
                        <a:t>Planned</a:t>
                      </a:r>
                      <a:endParaRPr sz="1000" u="none" cap="none" strike="noStrike">
                        <a:solidFill>
                          <a:schemeClr val="dk1"/>
                        </a:solidFill>
                        <a:latin typeface="Times New Roman"/>
                        <a:ea typeface="Times New Roman"/>
                        <a:cs typeface="Times New Roman"/>
                        <a:sym typeface="Times New Roman"/>
                      </a:endParaRPr>
                    </a:p>
                  </a:txBody>
                  <a:tcPr marT="0" marB="0" marR="0" marL="0" anchor="ctr">
                    <a:solidFill>
                      <a:srgbClr val="FCE5CD"/>
                    </a:solidFill>
                  </a:tcPr>
                </a:tc>
              </a:tr>
            </a:tbl>
          </a:graphicData>
        </a:graphic>
      </p:graphicFrame>
      <p:sp>
        <p:nvSpPr>
          <p:cNvPr id="75" name="Google Shape;75;p3"/>
          <p:cNvSpPr/>
          <p:nvPr/>
        </p:nvSpPr>
        <p:spPr>
          <a:xfrm>
            <a:off x="7086600" y="4648800"/>
            <a:ext cx="295200" cy="287400"/>
          </a:xfrm>
          <a:prstGeom prst="ellipse">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800"/>
              <a:buFont typeface="Calibri"/>
              <a:buNone/>
            </a:pPr>
            <a:r>
              <a:rPr b="1" i="0" lang="en-US" sz="800" u="none" cap="none" strike="noStrike">
                <a:solidFill>
                  <a:schemeClr val="dk1"/>
                </a:solidFill>
                <a:latin typeface="Calibri"/>
                <a:ea typeface="Calibri"/>
                <a:cs typeface="Calibri"/>
                <a:sym typeface="Calibri"/>
              </a:rPr>
              <a:t>G</a:t>
            </a:r>
            <a:endParaRPr b="1" i="0" sz="800" u="none" cap="none" strike="noStrike">
              <a:solidFill>
                <a:schemeClr val="dk1"/>
              </a:solidFill>
              <a:latin typeface="Calibri"/>
              <a:ea typeface="Calibri"/>
              <a:cs typeface="Calibri"/>
              <a:sym typeface="Calibri"/>
            </a:endParaRPr>
          </a:p>
        </p:txBody>
      </p:sp>
      <p:sp>
        <p:nvSpPr>
          <p:cNvPr id="76" name="Google Shape;76;p3"/>
          <p:cNvSpPr txBox="1"/>
          <p:nvPr/>
        </p:nvSpPr>
        <p:spPr>
          <a:xfrm>
            <a:off x="4340350" y="3595088"/>
            <a:ext cx="4820100" cy="116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000"/>
              <a:buFont typeface="Times New Roman"/>
              <a:buNone/>
            </a:pPr>
            <a:r>
              <a:rPr b="1" i="0" lang="en-US" sz="1000" u="none" cap="none" strike="noStrike">
                <a:solidFill>
                  <a:schemeClr val="dk1"/>
                </a:solidFill>
                <a:latin typeface="Times New Roman"/>
                <a:ea typeface="Times New Roman"/>
                <a:cs typeface="Times New Roman"/>
                <a:sym typeface="Times New Roman"/>
              </a:rPr>
              <a:t>Staff</a:t>
            </a:r>
            <a:r>
              <a:rPr b="0" i="0" lang="en-US" sz="1000" u="none" cap="none" strike="noStrike">
                <a:solidFill>
                  <a:schemeClr val="dk1"/>
                </a:solidFill>
                <a:latin typeface="Times New Roman"/>
                <a:ea typeface="Times New Roman"/>
                <a:cs typeface="Times New Roman"/>
                <a:sym typeface="Times New Roman"/>
              </a:rPr>
              <a:t>: </a:t>
            </a:r>
            <a:r>
              <a:rPr b="1" i="0" lang="en-US" sz="1000" u="none" cap="none" strike="noStrike">
                <a:solidFill>
                  <a:schemeClr val="dk1"/>
                </a:solidFill>
                <a:latin typeface="Times New Roman"/>
                <a:ea typeface="Times New Roman"/>
                <a:cs typeface="Times New Roman"/>
                <a:sym typeface="Times New Roman"/>
              </a:rPr>
              <a:t>2</a:t>
            </a:r>
            <a:r>
              <a:rPr b="0" i="0" lang="en-US" sz="1000" u="none" cap="none" strike="noStrike">
                <a:solidFill>
                  <a:schemeClr val="dk1"/>
                </a:solidFill>
                <a:latin typeface="Times New Roman"/>
                <a:ea typeface="Times New Roman"/>
                <a:cs typeface="Times New Roman"/>
                <a:sym typeface="Times New Roman"/>
              </a:rPr>
              <a:t> Fed FTEs + </a:t>
            </a:r>
            <a:r>
              <a:rPr b="1" i="0" lang="en-US" sz="1000" u="none" cap="none" strike="noStrike">
                <a:solidFill>
                  <a:schemeClr val="dk1"/>
                </a:solidFill>
                <a:latin typeface="Times New Roman"/>
                <a:ea typeface="Times New Roman"/>
                <a:cs typeface="Times New Roman"/>
                <a:sym typeface="Times New Roman"/>
              </a:rPr>
              <a:t>12</a:t>
            </a:r>
            <a:r>
              <a:rPr b="0" i="0" lang="en-US" sz="1000" u="none" cap="none" strike="noStrike">
                <a:solidFill>
                  <a:schemeClr val="dk1"/>
                </a:solidFill>
                <a:latin typeface="Times New Roman"/>
                <a:ea typeface="Times New Roman"/>
                <a:cs typeface="Times New Roman"/>
                <a:sym typeface="Times New Roman"/>
              </a:rPr>
              <a:t> contractor FTEs including development for all components) </a:t>
            </a:r>
            <a:endParaRPr b="1" i="0" sz="1000" u="none" cap="none" strike="noStrike">
              <a:solidFill>
                <a:srgbClr val="0000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b="1" i="0" lang="en-US" sz="1000" u="none" cap="none" strike="noStrike">
                <a:solidFill>
                  <a:schemeClr val="dk1"/>
                </a:solidFill>
                <a:latin typeface="Times New Roman"/>
                <a:ea typeface="Times New Roman"/>
                <a:cs typeface="Times New Roman"/>
                <a:sym typeface="Times New Roman"/>
              </a:rPr>
              <a:t>Funding Source</a:t>
            </a:r>
            <a:r>
              <a:rPr b="0" i="0" lang="en-US" sz="1000" u="none" cap="none" strike="noStrike">
                <a:solidFill>
                  <a:schemeClr val="dk1"/>
                </a:solidFill>
                <a:latin typeface="Times New Roman"/>
                <a:ea typeface="Times New Roman"/>
                <a:cs typeface="Times New Roman"/>
                <a:sym typeface="Times New Roman"/>
              </a:rPr>
              <a:t>: STI and OWAQ/CPO</a:t>
            </a:r>
            <a:endParaRPr b="0"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chemeClr val="dk1"/>
              </a:buClr>
              <a:buSzPts val="1000"/>
              <a:buFont typeface="Times New Roman"/>
              <a:buNone/>
            </a:pPr>
            <a:r>
              <a:rPr b="1" i="0" lang="en-US" sz="1000" u="none" cap="none" strike="noStrike">
                <a:solidFill>
                  <a:schemeClr val="dk1"/>
                </a:solidFill>
                <a:latin typeface="Times New Roman"/>
                <a:ea typeface="Times New Roman"/>
                <a:cs typeface="Times New Roman"/>
                <a:sym typeface="Times New Roman"/>
              </a:rPr>
              <a:t>Compute: EMC Dev:</a:t>
            </a:r>
            <a:r>
              <a:rPr b="0" i="0" lang="en-US" sz="1000" u="none" cap="none" strike="noStrike">
                <a:solidFill>
                  <a:schemeClr val="dk1"/>
                </a:solidFill>
                <a:latin typeface="Times New Roman"/>
                <a:ea typeface="Times New Roman"/>
                <a:cs typeface="Times New Roman"/>
                <a:sym typeface="Times New Roman"/>
              </a:rPr>
              <a:t> varies (x6)</a:t>
            </a:r>
            <a:r>
              <a:rPr b="1" i="0" lang="en-US" sz="1000" u="none" cap="none" strike="noStrike">
                <a:solidFill>
                  <a:schemeClr val="dk1"/>
                </a:solidFill>
                <a:latin typeface="Times New Roman"/>
                <a:ea typeface="Times New Roman"/>
                <a:cs typeface="Times New Roman"/>
                <a:sym typeface="Times New Roman"/>
              </a:rPr>
              <a:t>; Parallels: </a:t>
            </a:r>
            <a:r>
              <a:rPr b="0" i="0" lang="en-US" sz="1000" u="none" cap="none" strike="noStrike">
                <a:solidFill>
                  <a:schemeClr val="dk1"/>
                </a:solidFill>
                <a:latin typeface="Times New Roman"/>
                <a:ea typeface="Times New Roman"/>
                <a:cs typeface="Times New Roman"/>
                <a:sym typeface="Times New Roman"/>
              </a:rPr>
              <a:t>500+100+40 nodes (x6); </a:t>
            </a:r>
            <a:r>
              <a:rPr b="1" i="0" lang="en-US" sz="1000" u="none" cap="none" strike="noStrike">
                <a:solidFill>
                  <a:schemeClr val="dk1"/>
                </a:solidFill>
                <a:latin typeface="Times New Roman"/>
                <a:ea typeface="Times New Roman"/>
                <a:cs typeface="Times New Roman"/>
                <a:sym typeface="Times New Roman"/>
              </a:rPr>
              <a:t>Ops</a:t>
            </a:r>
            <a:r>
              <a:rPr b="0" i="0" lang="en-US" sz="1000" u="none" cap="none" strike="noStrike">
                <a:solidFill>
                  <a:schemeClr val="dk1"/>
                </a:solidFill>
                <a:latin typeface="Times New Roman"/>
                <a:ea typeface="Times New Roman"/>
                <a:cs typeface="Times New Roman"/>
                <a:sym typeface="Times New Roman"/>
              </a:rPr>
              <a:t>: 421 nodes (Dell 3.5)</a:t>
            </a:r>
            <a:endParaRPr b="0" i="0" sz="1000" u="none" cap="none" strike="noStrike">
              <a:solidFill>
                <a:schemeClr val="dk1"/>
              </a:solidFill>
              <a:latin typeface="Times New Roman"/>
              <a:ea typeface="Times New Roman"/>
              <a:cs typeface="Times New Roman"/>
              <a:sym typeface="Times New Roman"/>
            </a:endParaRPr>
          </a:p>
        </p:txBody>
      </p:sp>
      <p:sp>
        <p:nvSpPr>
          <p:cNvPr id="77" name="Google Shape;77;p3"/>
          <p:cNvSpPr/>
          <p:nvPr/>
        </p:nvSpPr>
        <p:spPr>
          <a:xfrm>
            <a:off x="5641725" y="3177275"/>
            <a:ext cx="367500" cy="333600"/>
          </a:xfrm>
          <a:prstGeom prst="ellipse">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G</a:t>
            </a:r>
            <a:endParaRPr b="1" i="0" sz="1200" u="none" cap="none" strike="noStrike">
              <a:solidFill>
                <a:schemeClr val="dk1"/>
              </a:solidFill>
              <a:latin typeface="Calibri"/>
              <a:ea typeface="Calibri"/>
              <a:cs typeface="Calibri"/>
              <a:sym typeface="Calibri"/>
            </a:endParaRPr>
          </a:p>
        </p:txBody>
      </p:sp>
      <p:cxnSp>
        <p:nvCxnSpPr>
          <p:cNvPr id="78" name="Google Shape;78;p3"/>
          <p:cNvCxnSpPr/>
          <p:nvPr/>
        </p:nvCxnSpPr>
        <p:spPr>
          <a:xfrm flipH="1">
            <a:off x="4342400" y="936200"/>
            <a:ext cx="15600" cy="3838800"/>
          </a:xfrm>
          <a:prstGeom prst="straightConnector1">
            <a:avLst/>
          </a:prstGeom>
          <a:noFill/>
          <a:ln cap="flat" cmpd="sng" w="9525">
            <a:solidFill>
              <a:srgbClr val="000000"/>
            </a:solidFill>
            <a:prstDash val="solid"/>
            <a:round/>
            <a:headEnd len="sm" w="sm" type="none"/>
            <a:tailEnd len="sm" w="sm" type="none"/>
          </a:ln>
        </p:spPr>
      </p:cxnSp>
      <p:cxnSp>
        <p:nvCxnSpPr>
          <p:cNvPr id="79" name="Google Shape;79;p3"/>
          <p:cNvCxnSpPr/>
          <p:nvPr/>
        </p:nvCxnSpPr>
        <p:spPr>
          <a:xfrm>
            <a:off x="4356100" y="3161600"/>
            <a:ext cx="4788600" cy="21000"/>
          </a:xfrm>
          <a:prstGeom prst="straightConnector1">
            <a:avLst/>
          </a:prstGeom>
          <a:noFill/>
          <a:ln cap="flat" cmpd="sng" w="19050">
            <a:solidFill>
              <a:schemeClr val="dk2"/>
            </a:solidFill>
            <a:prstDash val="solid"/>
            <a:round/>
            <a:headEnd len="sm" w="sm" type="none"/>
            <a:tailEnd len="sm" w="sm" type="none"/>
          </a:ln>
        </p:spPr>
      </p:cxnSp>
      <p:graphicFrame>
        <p:nvGraphicFramePr>
          <p:cNvPr id="80" name="Google Shape;80;p3"/>
          <p:cNvGraphicFramePr/>
          <p:nvPr/>
        </p:nvGraphicFramePr>
        <p:xfrm>
          <a:off x="4381600" y="2969363"/>
          <a:ext cx="3000000" cy="3000000"/>
        </p:xfrm>
        <a:graphic>
          <a:graphicData uri="http://schemas.openxmlformats.org/drawingml/2006/table">
            <a:tbl>
              <a:tblPr>
                <a:noFill/>
                <a:tableStyleId>{5554CC96-B187-4E09-8854-4A188158C517}</a:tableStyleId>
              </a:tblPr>
              <a:tblGrid>
                <a:gridCol w="498625"/>
                <a:gridCol w="565475"/>
                <a:gridCol w="2959000"/>
              </a:tblGrid>
              <a:tr h="140075">
                <a:tc>
                  <a:txBody>
                    <a:bodyPr/>
                    <a:lstStyle/>
                    <a:p>
                      <a:pPr indent="0" lvl="0" marL="0" marR="0" rtl="0" algn="ctr">
                        <a:lnSpc>
                          <a:spcPct val="100000"/>
                        </a:lnSpc>
                        <a:spcBef>
                          <a:spcPts val="0"/>
                        </a:spcBef>
                        <a:spcAft>
                          <a:spcPts val="0"/>
                        </a:spcAft>
                        <a:buClr>
                          <a:schemeClr val="dk1"/>
                        </a:buClr>
                        <a:buSzPts val="1000"/>
                        <a:buFont typeface="Times New Roman"/>
                        <a:buNone/>
                      </a:pPr>
                      <a:r>
                        <a:rPr lang="en-US" sz="1000" u="none" cap="none" strike="noStrike">
                          <a:latin typeface="Times New Roman"/>
                          <a:ea typeface="Times New Roman"/>
                          <a:cs typeface="Times New Roman"/>
                          <a:sym typeface="Times New Roman"/>
                        </a:rPr>
                        <a:t>EMC</a:t>
                      </a:r>
                      <a:endParaRPr sz="1000" u="none" cap="none" strike="noStrike">
                        <a:latin typeface="Times New Roman"/>
                        <a:ea typeface="Times New Roman"/>
                        <a:cs typeface="Times New Roman"/>
                        <a:sym typeface="Times New Roman"/>
                      </a:endParaRPr>
                    </a:p>
                  </a:txBody>
                  <a:tcPr marT="0" marB="0" marR="0" marL="0" anchor="ctr">
                    <a:solidFill>
                      <a:srgbClr val="D9D2E9"/>
                    </a:solidFill>
                  </a:tcPr>
                </a:tc>
                <a:tc>
                  <a:txBody>
                    <a:bodyPr/>
                    <a:lstStyle/>
                    <a:p>
                      <a:pPr indent="0" lvl="0" marL="0" marR="0" rtl="0" algn="ctr">
                        <a:lnSpc>
                          <a:spcPct val="100000"/>
                        </a:lnSpc>
                        <a:spcBef>
                          <a:spcPts val="0"/>
                        </a:spcBef>
                        <a:spcAft>
                          <a:spcPts val="0"/>
                        </a:spcAft>
                        <a:buClr>
                          <a:srgbClr val="FF3300"/>
                        </a:buClr>
                        <a:buSzPts val="1000"/>
                        <a:buFont typeface="Noto Sans Symbols"/>
                        <a:buNone/>
                      </a:pPr>
                      <a:r>
                        <a:rPr lang="en-US" sz="1000" u="none" cap="none" strike="noStrike">
                          <a:latin typeface="Times New Roman"/>
                          <a:ea typeface="Times New Roman"/>
                          <a:cs typeface="Times New Roman"/>
                          <a:sym typeface="Times New Roman"/>
                        </a:rPr>
                        <a:t>NCO</a:t>
                      </a:r>
                      <a:endParaRPr sz="1000" u="none" cap="none" strike="noStrike">
                        <a:latin typeface="Times New Roman"/>
                        <a:ea typeface="Times New Roman"/>
                        <a:cs typeface="Times New Roman"/>
                        <a:sym typeface="Times New Roman"/>
                      </a:endParaRPr>
                    </a:p>
                  </a:txBody>
                  <a:tcPr marT="0" marB="0" marR="0" marL="0" anchor="ctr">
                    <a:solidFill>
                      <a:srgbClr val="FCE5CD"/>
                    </a:solidFill>
                  </a:tcPr>
                </a:tc>
                <a:tc>
                  <a:txBody>
                    <a:bodyPr/>
                    <a:lstStyle/>
                    <a:p>
                      <a:pPr indent="0" lvl="0" marL="0" marR="0" rtl="0" algn="ctr">
                        <a:lnSpc>
                          <a:spcPct val="100000"/>
                        </a:lnSpc>
                        <a:spcBef>
                          <a:spcPts val="0"/>
                        </a:spcBef>
                        <a:spcAft>
                          <a:spcPts val="0"/>
                        </a:spcAft>
                        <a:buClr>
                          <a:srgbClr val="0000FF"/>
                        </a:buClr>
                        <a:buSzPts val="1000"/>
                        <a:buFont typeface="Times New Roman"/>
                        <a:buNone/>
                      </a:pPr>
                      <a:r>
                        <a:rPr lang="en-US" sz="1000" u="none" cap="none" strike="noStrike">
                          <a:solidFill>
                            <a:srgbClr val="0000FF"/>
                          </a:solidFill>
                          <a:latin typeface="Times New Roman"/>
                          <a:ea typeface="Times New Roman"/>
                          <a:cs typeface="Times New Roman"/>
                          <a:sym typeface="Times New Roman"/>
                        </a:rPr>
                        <a:t>Blue text indicates change from previous quarter</a:t>
                      </a:r>
                      <a:endParaRPr sz="1000" u="none" cap="none" strike="noStrike">
                        <a:solidFill>
                          <a:srgbClr val="0000FF"/>
                        </a:solidFill>
                        <a:latin typeface="Times New Roman"/>
                        <a:ea typeface="Times New Roman"/>
                        <a:cs typeface="Times New Roman"/>
                        <a:sym typeface="Times New Roman"/>
                      </a:endParaRPr>
                    </a:p>
                  </a:txBody>
                  <a:tcPr marT="0" marB="0" marR="0" marL="0" anchor="ctr"/>
                </a:tc>
              </a:tr>
            </a:tbl>
          </a:graphicData>
        </a:graphic>
      </p:graphicFrame>
      <p:sp>
        <p:nvSpPr>
          <p:cNvPr id="81" name="Google Shape;81;p3"/>
          <p:cNvSpPr/>
          <p:nvPr/>
        </p:nvSpPr>
        <p:spPr>
          <a:xfrm>
            <a:off x="2934324" y="126029"/>
            <a:ext cx="367500" cy="333600"/>
          </a:xfrm>
          <a:prstGeom prst="ellipse">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G</a:t>
            </a:r>
            <a:endParaRPr b="1" i="0" sz="1200" u="none" cap="none" strike="noStrike">
              <a:solidFill>
                <a:schemeClr val="dk1"/>
              </a:solidFill>
              <a:latin typeface="Calibri"/>
              <a:ea typeface="Calibri"/>
              <a:cs typeface="Calibri"/>
              <a:sym typeface="Calibri"/>
            </a:endParaRPr>
          </a:p>
        </p:txBody>
      </p:sp>
      <p:sp>
        <p:nvSpPr>
          <p:cNvPr id="82" name="Google Shape;82;p3"/>
          <p:cNvSpPr/>
          <p:nvPr/>
        </p:nvSpPr>
        <p:spPr>
          <a:xfrm>
            <a:off x="5877800" y="550475"/>
            <a:ext cx="367500" cy="333600"/>
          </a:xfrm>
          <a:prstGeom prst="ellipse">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G</a:t>
            </a:r>
            <a:endParaRPr b="1" i="0" sz="1200" u="none" cap="none" strike="noStrike">
              <a:solidFill>
                <a:schemeClr val="dk1"/>
              </a:solidFill>
              <a:latin typeface="Calibri"/>
              <a:ea typeface="Calibri"/>
              <a:cs typeface="Calibri"/>
              <a:sym typeface="Calibri"/>
            </a:endParaRPr>
          </a:p>
        </p:txBody>
      </p:sp>
      <p:sp>
        <p:nvSpPr>
          <p:cNvPr id="83" name="Google Shape;83;p3"/>
          <p:cNvSpPr/>
          <p:nvPr/>
        </p:nvSpPr>
        <p:spPr>
          <a:xfrm>
            <a:off x="1338650" y="3104300"/>
            <a:ext cx="367500" cy="333600"/>
          </a:xfrm>
          <a:prstGeom prst="ellipse">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G</a:t>
            </a:r>
            <a:endParaRPr b="1" i="0" sz="1200" u="none" cap="none" strike="noStrike">
              <a:solidFill>
                <a:schemeClr val="dk1"/>
              </a:solidFill>
              <a:latin typeface="Calibri"/>
              <a:ea typeface="Calibri"/>
              <a:cs typeface="Calibri"/>
              <a:sym typeface="Calibri"/>
            </a:endParaRPr>
          </a:p>
        </p:txBody>
      </p:sp>
      <p:sp>
        <p:nvSpPr>
          <p:cNvPr id="84" name="Google Shape;84;p3"/>
          <p:cNvSpPr txBox="1"/>
          <p:nvPr>
            <p:ph idx="12" type="sldNum"/>
          </p:nvPr>
        </p:nvSpPr>
        <p:spPr>
          <a:xfrm>
            <a:off x="7086600" y="4860005"/>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pic>
        <p:nvPicPr>
          <p:cNvPr descr="https://www.emc.ncep.noaa.gov/gc_wmb/wli/Fig_MJO_BC_1989_1999/19yr/mjo_enmeanOLR_FV3_BC_2000_2016.png" id="493" name="Google Shape;493;p37"/>
          <p:cNvPicPr preferRelativeResize="0"/>
          <p:nvPr/>
        </p:nvPicPr>
        <p:blipFill rotWithShape="1">
          <a:blip r:embed="rId3">
            <a:alphaModFix/>
          </a:blip>
          <a:srcRect b="29900" l="0" r="0" t="11032"/>
          <a:stretch/>
        </p:blipFill>
        <p:spPr>
          <a:xfrm>
            <a:off x="4853539" y="3544394"/>
            <a:ext cx="3355188" cy="1486244"/>
          </a:xfrm>
          <a:prstGeom prst="rect">
            <a:avLst/>
          </a:prstGeom>
          <a:noFill/>
          <a:ln>
            <a:noFill/>
          </a:ln>
        </p:spPr>
      </p:pic>
      <p:pic>
        <p:nvPicPr>
          <p:cNvPr descr="https://www.emc.ncep.noaa.gov/gc_wmb/wli/Fig_MJO_BC_1989_1999/19yr/mjo_enmeanU850_FV3_BC_2000_2016.png" id="494" name="Google Shape;494;p37"/>
          <p:cNvPicPr preferRelativeResize="0"/>
          <p:nvPr/>
        </p:nvPicPr>
        <p:blipFill rotWithShape="1">
          <a:blip r:embed="rId4">
            <a:alphaModFix/>
          </a:blip>
          <a:srcRect b="29472" l="0" r="0" t="10528"/>
          <a:stretch/>
        </p:blipFill>
        <p:spPr>
          <a:xfrm>
            <a:off x="4813349" y="2030363"/>
            <a:ext cx="3355188" cy="1509835"/>
          </a:xfrm>
          <a:prstGeom prst="rect">
            <a:avLst/>
          </a:prstGeom>
          <a:noFill/>
          <a:ln>
            <a:noFill/>
          </a:ln>
        </p:spPr>
      </p:pic>
      <p:pic>
        <p:nvPicPr>
          <p:cNvPr descr="https://www.emc.ncep.noaa.gov/gc_wmb/wli/Fig_MJO_BC_1989_1999/19yr/mjo_enmeanU200_FV3_BC_2000_2016.png" id="495" name="Google Shape;495;p37"/>
          <p:cNvPicPr preferRelativeResize="0"/>
          <p:nvPr/>
        </p:nvPicPr>
        <p:blipFill rotWithShape="1">
          <a:blip r:embed="rId5">
            <a:alphaModFix/>
          </a:blip>
          <a:srcRect b="30405" l="0" r="0" t="9591"/>
          <a:stretch/>
        </p:blipFill>
        <p:spPr>
          <a:xfrm>
            <a:off x="4839259" y="556044"/>
            <a:ext cx="3305165" cy="1487324"/>
          </a:xfrm>
          <a:prstGeom prst="rect">
            <a:avLst/>
          </a:prstGeom>
          <a:noFill/>
          <a:ln>
            <a:noFill/>
          </a:ln>
        </p:spPr>
      </p:pic>
      <p:pic>
        <p:nvPicPr>
          <p:cNvPr descr="https://www.emc.ncep.noaa.gov/gc_wmb/wli/Fig_MJO_BC_1989_1999/19yr/mjo_skill_FV3_SubX_BC_2000_2016.enmean_RMM12.png" id="496" name="Google Shape;496;p37"/>
          <p:cNvPicPr preferRelativeResize="0"/>
          <p:nvPr/>
        </p:nvPicPr>
        <p:blipFill rotWithShape="1">
          <a:blip r:embed="rId6">
            <a:alphaModFix/>
          </a:blip>
          <a:srcRect b="17821" l="0" r="0" t="17492"/>
          <a:stretch/>
        </p:blipFill>
        <p:spPr>
          <a:xfrm>
            <a:off x="0" y="1599620"/>
            <a:ext cx="4605787" cy="2242682"/>
          </a:xfrm>
          <a:prstGeom prst="rect">
            <a:avLst/>
          </a:prstGeom>
          <a:noFill/>
          <a:ln>
            <a:noFill/>
          </a:ln>
        </p:spPr>
      </p:pic>
      <p:sp>
        <p:nvSpPr>
          <p:cNvPr id="497" name="Google Shape;497;p37"/>
          <p:cNvSpPr txBox="1"/>
          <p:nvPr>
            <p:ph type="title"/>
          </p:nvPr>
        </p:nvSpPr>
        <p:spPr>
          <a:xfrm>
            <a:off x="434041" y="-15192"/>
            <a:ext cx="7965458" cy="62865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FF"/>
              </a:buClr>
              <a:buSzPts val="3600"/>
              <a:buFont typeface="Calibri"/>
              <a:buNone/>
            </a:pPr>
            <a:r>
              <a:rPr b="1" lang="en-US" sz="2500" u="sng">
                <a:solidFill>
                  <a:srgbClr val="0000FF"/>
                </a:solidFill>
              </a:rPr>
              <a:t>MJO skills comparison (2000-2016)</a:t>
            </a:r>
            <a:endParaRPr sz="2500"/>
          </a:p>
        </p:txBody>
      </p:sp>
      <p:sp>
        <p:nvSpPr>
          <p:cNvPr id="498" name="Google Shape;498;p37"/>
          <p:cNvSpPr txBox="1"/>
          <p:nvPr>
            <p:ph idx="12" type="sldNum"/>
          </p:nvPr>
        </p:nvSpPr>
        <p:spPr>
          <a:xfrm>
            <a:off x="7086600" y="4850911"/>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99" name="Google Shape;499;p37"/>
          <p:cNvSpPr txBox="1"/>
          <p:nvPr/>
        </p:nvSpPr>
        <p:spPr>
          <a:xfrm>
            <a:off x="219025" y="3886200"/>
            <a:ext cx="4512000" cy="1077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600"/>
              <a:buFont typeface="Calibri"/>
              <a:buChar char="‒"/>
            </a:pPr>
            <a:r>
              <a:rPr b="0" i="1" lang="en-US" sz="1600" u="none" cap="none" strike="noStrike">
                <a:solidFill>
                  <a:schemeClr val="dk1"/>
                </a:solidFill>
                <a:latin typeface="Calibri"/>
                <a:ea typeface="Calibri"/>
                <a:cs typeface="Calibri"/>
                <a:sym typeface="Calibri"/>
              </a:rPr>
              <a:t>For MJO RMM skill (bias corrected), GEFSv12 (23+ days) &gt; SubX GEFS for ~ 2 days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Calibri"/>
              <a:buChar char="‒"/>
            </a:pPr>
            <a:r>
              <a:rPr b="0" i="1" lang="en-US" sz="1600" u="none" cap="none" strike="noStrike">
                <a:solidFill>
                  <a:schemeClr val="dk1"/>
                </a:solidFill>
                <a:latin typeface="Calibri"/>
                <a:ea typeface="Calibri"/>
                <a:cs typeface="Calibri"/>
                <a:sym typeface="Calibri"/>
              </a:rPr>
              <a:t>For MJO components skill, GEFSv12 &gt; SubX GEFS </a:t>
            </a:r>
            <a:endParaRPr b="0" i="0" sz="1400" u="none" cap="none" strike="noStrike">
              <a:solidFill>
                <a:srgbClr val="000000"/>
              </a:solidFill>
              <a:latin typeface="Arial"/>
              <a:ea typeface="Arial"/>
              <a:cs typeface="Arial"/>
              <a:sym typeface="Arial"/>
            </a:endParaRPr>
          </a:p>
        </p:txBody>
      </p:sp>
      <p:sp>
        <p:nvSpPr>
          <p:cNvPr id="500" name="Google Shape;500;p37"/>
          <p:cNvSpPr txBox="1"/>
          <p:nvPr/>
        </p:nvSpPr>
        <p:spPr>
          <a:xfrm>
            <a:off x="1515326" y="1236713"/>
            <a:ext cx="1905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MJO RMMs ACC</a:t>
            </a:r>
            <a:endParaRPr b="0" i="0" sz="1400" u="none" cap="none" strike="noStrike">
              <a:solidFill>
                <a:srgbClr val="000000"/>
              </a:solidFill>
              <a:latin typeface="Arial"/>
              <a:ea typeface="Arial"/>
              <a:cs typeface="Arial"/>
              <a:sym typeface="Arial"/>
            </a:endParaRPr>
          </a:p>
        </p:txBody>
      </p:sp>
      <p:sp>
        <p:nvSpPr>
          <p:cNvPr id="501" name="Google Shape;501;p37"/>
          <p:cNvSpPr txBox="1"/>
          <p:nvPr/>
        </p:nvSpPr>
        <p:spPr>
          <a:xfrm rot="5400000">
            <a:off x="7268406" y="2486845"/>
            <a:ext cx="207950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MJO Components</a:t>
            </a:r>
            <a:endParaRPr b="0" i="0" sz="1400" u="none" cap="none" strike="noStrike">
              <a:solidFill>
                <a:srgbClr val="000000"/>
              </a:solidFill>
              <a:latin typeface="Arial"/>
              <a:ea typeface="Arial"/>
              <a:cs typeface="Arial"/>
              <a:sym typeface="Arial"/>
            </a:endParaRPr>
          </a:p>
        </p:txBody>
      </p:sp>
      <p:sp>
        <p:nvSpPr>
          <p:cNvPr id="502" name="Google Shape;502;p37"/>
          <p:cNvSpPr txBox="1"/>
          <p:nvPr/>
        </p:nvSpPr>
        <p:spPr>
          <a:xfrm>
            <a:off x="11029950" y="3180062"/>
            <a:ext cx="752475" cy="369332"/>
          </a:xfrm>
          <a:prstGeom prst="rect">
            <a:avLst/>
          </a:prstGeom>
          <a:solidFill>
            <a:srgbClr val="D8E2F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OLR</a:t>
            </a:r>
            <a:endParaRPr b="0" i="0" sz="1400" u="none" cap="none" strike="noStrike">
              <a:solidFill>
                <a:srgbClr val="000000"/>
              </a:solidFill>
              <a:latin typeface="Arial"/>
              <a:ea typeface="Arial"/>
              <a:cs typeface="Arial"/>
              <a:sym typeface="Arial"/>
            </a:endParaRPr>
          </a:p>
        </p:txBody>
      </p:sp>
      <p:sp>
        <p:nvSpPr>
          <p:cNvPr id="503" name="Google Shape;503;p37"/>
          <p:cNvSpPr txBox="1"/>
          <p:nvPr/>
        </p:nvSpPr>
        <p:spPr>
          <a:xfrm>
            <a:off x="5411915" y="4462841"/>
            <a:ext cx="614363" cy="307777"/>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OLR</a:t>
            </a:r>
            <a:endParaRPr b="0" i="0" sz="1400" u="none" cap="none" strike="noStrike">
              <a:solidFill>
                <a:srgbClr val="000000"/>
              </a:solidFill>
              <a:latin typeface="Arial"/>
              <a:ea typeface="Arial"/>
              <a:cs typeface="Arial"/>
              <a:sym typeface="Arial"/>
            </a:endParaRPr>
          </a:p>
        </p:txBody>
      </p:sp>
      <p:sp>
        <p:nvSpPr>
          <p:cNvPr id="504" name="Google Shape;504;p37"/>
          <p:cNvSpPr txBox="1"/>
          <p:nvPr/>
        </p:nvSpPr>
        <p:spPr>
          <a:xfrm>
            <a:off x="5386730" y="1490837"/>
            <a:ext cx="639752" cy="307777"/>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U200</a:t>
            </a:r>
            <a:endParaRPr b="0" i="0" sz="1400" u="none" cap="none" strike="noStrike">
              <a:solidFill>
                <a:srgbClr val="000000"/>
              </a:solidFill>
              <a:latin typeface="Arial"/>
              <a:ea typeface="Arial"/>
              <a:cs typeface="Arial"/>
              <a:sym typeface="Arial"/>
            </a:endParaRPr>
          </a:p>
        </p:txBody>
      </p:sp>
      <p:sp>
        <p:nvSpPr>
          <p:cNvPr id="505" name="Google Shape;505;p37"/>
          <p:cNvSpPr txBox="1"/>
          <p:nvPr/>
        </p:nvSpPr>
        <p:spPr>
          <a:xfrm>
            <a:off x="5368175" y="2954625"/>
            <a:ext cx="642281" cy="307777"/>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U850</a:t>
            </a:r>
            <a:endParaRPr b="0" i="0" sz="1400" u="none" cap="none" strike="noStrike">
              <a:solidFill>
                <a:srgbClr val="000000"/>
              </a:solidFill>
              <a:latin typeface="Arial"/>
              <a:ea typeface="Arial"/>
              <a:cs typeface="Arial"/>
              <a:sym typeface="Arial"/>
            </a:endParaRPr>
          </a:p>
        </p:txBody>
      </p:sp>
      <p:sp>
        <p:nvSpPr>
          <p:cNvPr id="506" name="Google Shape;506;p37"/>
          <p:cNvSpPr txBox="1"/>
          <p:nvPr/>
        </p:nvSpPr>
        <p:spPr>
          <a:xfrm>
            <a:off x="884159" y="793543"/>
            <a:ext cx="30302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sng" cap="none" strike="noStrike">
                <a:solidFill>
                  <a:srgbClr val="0000FF"/>
                </a:solidFill>
                <a:latin typeface="Calibri"/>
                <a:ea typeface="Calibri"/>
                <a:cs typeface="Calibri"/>
                <a:sym typeface="Calibri"/>
              </a:rPr>
              <a:t>GEFSv12 vs. SubX</a:t>
            </a:r>
            <a:endParaRPr b="1" i="0" sz="2400" u="sng" cap="none" strike="noStrike">
              <a:solidFill>
                <a:srgbClr val="0000FF"/>
              </a:solidFill>
              <a:latin typeface="Calibri"/>
              <a:ea typeface="Calibri"/>
              <a:cs typeface="Calibri"/>
              <a:sym typeface="Calibri"/>
            </a:endParaRPr>
          </a:p>
        </p:txBody>
      </p:sp>
      <p:cxnSp>
        <p:nvCxnSpPr>
          <p:cNvPr id="507" name="Google Shape;507;p37"/>
          <p:cNvCxnSpPr/>
          <p:nvPr/>
        </p:nvCxnSpPr>
        <p:spPr>
          <a:xfrm>
            <a:off x="3115759" y="1933904"/>
            <a:ext cx="10944" cy="1514522"/>
          </a:xfrm>
          <a:prstGeom prst="straightConnector1">
            <a:avLst/>
          </a:prstGeom>
          <a:noFill/>
          <a:ln cap="flat" cmpd="sng" w="12700">
            <a:solidFill>
              <a:srgbClr val="0000FF"/>
            </a:solidFill>
            <a:prstDash val="dash"/>
            <a:miter lim="800000"/>
            <a:headEnd len="sm" w="sm" type="none"/>
            <a:tailEnd len="sm" w="sm" type="none"/>
          </a:ln>
        </p:spPr>
      </p:cxnSp>
      <p:sp>
        <p:nvSpPr>
          <p:cNvPr id="508" name="Google Shape;508;p37"/>
          <p:cNvSpPr txBox="1"/>
          <p:nvPr/>
        </p:nvSpPr>
        <p:spPr>
          <a:xfrm>
            <a:off x="3235800" y="2457300"/>
            <a:ext cx="642300" cy="2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Calibri"/>
                <a:ea typeface="Calibri"/>
                <a:cs typeface="Calibri"/>
                <a:sym typeface="Calibri"/>
              </a:rPr>
              <a:t>23 days</a:t>
            </a:r>
            <a:endParaRPr b="0" i="0" sz="1400" u="none" cap="none" strike="noStrike">
              <a:solidFill>
                <a:srgbClr val="FF0000"/>
              </a:solidFill>
              <a:latin typeface="Calibri"/>
              <a:ea typeface="Calibri"/>
              <a:cs typeface="Calibri"/>
              <a:sym typeface="Calibri"/>
            </a:endParaRPr>
          </a:p>
        </p:txBody>
      </p:sp>
      <p:sp>
        <p:nvSpPr>
          <p:cNvPr id="509" name="Google Shape;509;p37"/>
          <p:cNvSpPr txBox="1"/>
          <p:nvPr/>
        </p:nvSpPr>
        <p:spPr>
          <a:xfrm>
            <a:off x="3497450" y="2172675"/>
            <a:ext cx="642300" cy="2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highlight>
                  <a:srgbClr val="FFFFFF"/>
                </a:highlight>
                <a:latin typeface="Calibri"/>
                <a:ea typeface="Calibri"/>
                <a:cs typeface="Calibri"/>
                <a:sym typeface="Calibri"/>
              </a:rPr>
              <a:t>GEFSv12</a:t>
            </a:r>
            <a:endParaRPr b="0" i="0" sz="1400" u="none" cap="none" strike="noStrike">
              <a:solidFill>
                <a:srgbClr val="FF0000"/>
              </a:solidFill>
              <a:highlight>
                <a:srgbClr val="FFFFFF"/>
              </a:highlight>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pic>
        <p:nvPicPr>
          <p:cNvPr id="514" name="Google Shape;514;p38"/>
          <p:cNvPicPr preferRelativeResize="0"/>
          <p:nvPr/>
        </p:nvPicPr>
        <p:blipFill rotWithShape="1">
          <a:blip r:embed="rId3">
            <a:alphaModFix/>
          </a:blip>
          <a:srcRect b="0" l="0" r="0" t="0"/>
          <a:stretch/>
        </p:blipFill>
        <p:spPr>
          <a:xfrm>
            <a:off x="4286309" y="866096"/>
            <a:ext cx="4716484" cy="2571750"/>
          </a:xfrm>
          <a:prstGeom prst="rect">
            <a:avLst/>
          </a:prstGeom>
          <a:noFill/>
          <a:ln>
            <a:noFill/>
          </a:ln>
        </p:spPr>
      </p:pic>
      <p:pic>
        <p:nvPicPr>
          <p:cNvPr id="515" name="Google Shape;515;p38"/>
          <p:cNvPicPr preferRelativeResize="0"/>
          <p:nvPr/>
        </p:nvPicPr>
        <p:blipFill rotWithShape="1">
          <a:blip r:embed="rId4">
            <a:alphaModFix/>
          </a:blip>
          <a:srcRect b="0" l="0" r="0" t="0"/>
          <a:stretch/>
        </p:blipFill>
        <p:spPr>
          <a:xfrm>
            <a:off x="0" y="866096"/>
            <a:ext cx="4614334" cy="2524126"/>
          </a:xfrm>
          <a:prstGeom prst="rect">
            <a:avLst/>
          </a:prstGeom>
          <a:noFill/>
          <a:ln>
            <a:noFill/>
          </a:ln>
        </p:spPr>
      </p:pic>
      <p:sp>
        <p:nvSpPr>
          <p:cNvPr id="516" name="Google Shape;516;p38"/>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517" name="Google Shape;517;p38"/>
          <p:cNvSpPr txBox="1"/>
          <p:nvPr/>
        </p:nvSpPr>
        <p:spPr>
          <a:xfrm>
            <a:off x="275469" y="3562773"/>
            <a:ext cx="8593062" cy="125925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572"/>
              <a:buFont typeface="Arial"/>
              <a:buNone/>
            </a:pPr>
            <a:r>
              <a:rPr b="0" i="1" lang="en-US" sz="1572" u="none" cap="none" strike="noStrike">
                <a:solidFill>
                  <a:schemeClr val="dk1"/>
                </a:solidFill>
                <a:latin typeface="Calibri"/>
                <a:ea typeface="Calibri"/>
                <a:cs typeface="Calibri"/>
                <a:sym typeface="Calibri"/>
              </a:rPr>
              <a:t>Spatial and time correlation (anomaly) in the </a:t>
            </a:r>
            <a:r>
              <a:rPr b="1" i="1" lang="en-US" sz="1572" u="none" cap="none" strike="noStrike">
                <a:solidFill>
                  <a:schemeClr val="dk1"/>
                </a:solidFill>
                <a:latin typeface="Calibri"/>
                <a:ea typeface="Calibri"/>
                <a:cs typeface="Calibri"/>
                <a:sym typeface="Calibri"/>
              </a:rPr>
              <a:t>Central Indian Ocean </a:t>
            </a:r>
            <a:r>
              <a:rPr b="0" i="1" lang="en-US" sz="1572" u="none" cap="none" strike="noStrike">
                <a:solidFill>
                  <a:schemeClr val="dk1"/>
                </a:solidFill>
                <a:latin typeface="Calibri"/>
                <a:ea typeface="Calibri"/>
                <a:cs typeface="Calibri"/>
                <a:sym typeface="Calibri"/>
              </a:rPr>
              <a:t>/time-lag of 11 years analysis (CFSR; left) and 30-day forecast (GEFSv12 ensemble mean; right). The correlation coefficient of OLR is in shaded and 850 zonal wind is in contours. The statistics indicate that there is a very good eastward propagation of signal (or MJO) from India Ocean. However, it is challenging to capture northward propagation of Intra-Seasonal Oscillations</a:t>
            </a:r>
            <a:r>
              <a:rPr b="0" i="1" lang="en-US" sz="1665" u="none" cap="none" strike="noStrike">
                <a:solidFill>
                  <a:schemeClr val="dk1"/>
                </a:solidFill>
                <a:latin typeface="Calibri"/>
                <a:ea typeface="Calibri"/>
                <a:cs typeface="Calibri"/>
                <a:sym typeface="Calibri"/>
              </a:rPr>
              <a:t>.</a:t>
            </a:r>
            <a:r>
              <a:rPr b="0" i="0" lang="en-US" sz="1665"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cxnSp>
        <p:nvCxnSpPr>
          <p:cNvPr id="518" name="Google Shape;518;p38"/>
          <p:cNvCxnSpPr/>
          <p:nvPr/>
        </p:nvCxnSpPr>
        <p:spPr>
          <a:xfrm flipH="1" rot="10800000">
            <a:off x="743789" y="1180516"/>
            <a:ext cx="3267494" cy="1186142"/>
          </a:xfrm>
          <a:prstGeom prst="straightConnector1">
            <a:avLst/>
          </a:prstGeom>
          <a:noFill/>
          <a:ln cap="flat" cmpd="sng" w="12700">
            <a:solidFill>
              <a:schemeClr val="dk1"/>
            </a:solidFill>
            <a:prstDash val="dash"/>
            <a:miter lim="800000"/>
            <a:headEnd len="sm" w="sm" type="none"/>
            <a:tailEnd len="sm" w="sm" type="none"/>
          </a:ln>
        </p:spPr>
      </p:cxnSp>
      <p:sp>
        <p:nvSpPr>
          <p:cNvPr id="519" name="Google Shape;519;p38"/>
          <p:cNvSpPr txBox="1"/>
          <p:nvPr/>
        </p:nvSpPr>
        <p:spPr>
          <a:xfrm>
            <a:off x="482601" y="0"/>
            <a:ext cx="8263466" cy="53860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Propagation of MJO in GEFSv12</a:t>
            </a:r>
            <a:endParaRPr b="0" i="0" sz="2500" u="none" cap="none" strike="noStrike">
              <a:solidFill>
                <a:srgbClr val="000000"/>
              </a:solidFill>
              <a:latin typeface="Arial"/>
              <a:ea typeface="Arial"/>
              <a:cs typeface="Arial"/>
              <a:sym typeface="Arial"/>
            </a:endParaRPr>
          </a:p>
        </p:txBody>
      </p:sp>
      <p:cxnSp>
        <p:nvCxnSpPr>
          <p:cNvPr id="520" name="Google Shape;520;p38"/>
          <p:cNvCxnSpPr/>
          <p:nvPr/>
        </p:nvCxnSpPr>
        <p:spPr>
          <a:xfrm flipH="1" rot="10800000">
            <a:off x="5010804" y="1229800"/>
            <a:ext cx="3267494" cy="1186142"/>
          </a:xfrm>
          <a:prstGeom prst="straightConnector1">
            <a:avLst/>
          </a:prstGeom>
          <a:noFill/>
          <a:ln cap="flat" cmpd="sng" w="12700">
            <a:solidFill>
              <a:schemeClr val="dk1"/>
            </a:solidFill>
            <a:prstDash val="dash"/>
            <a:miter lim="800000"/>
            <a:headEnd len="sm" w="sm" type="none"/>
            <a:tailEnd len="sm" w="sm" type="none"/>
          </a:ln>
        </p:spPr>
      </p:cxnSp>
      <p:sp>
        <p:nvSpPr>
          <p:cNvPr id="521" name="Google Shape;521;p38"/>
          <p:cNvSpPr txBox="1"/>
          <p:nvPr/>
        </p:nvSpPr>
        <p:spPr>
          <a:xfrm>
            <a:off x="2673050" y="418362"/>
            <a:ext cx="3773103"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FF"/>
                </a:solidFill>
                <a:latin typeface="Calibri"/>
                <a:ea typeface="Calibri"/>
                <a:cs typeface="Calibri"/>
                <a:sym typeface="Calibri"/>
              </a:rPr>
              <a:t>1989 - 1999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Google Shape;526;g848a266be6_0_64"/>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527" name="Google Shape;527;g848a266be6_0_64"/>
          <p:cNvSpPr txBox="1"/>
          <p:nvPr/>
        </p:nvSpPr>
        <p:spPr>
          <a:xfrm>
            <a:off x="26050" y="1243125"/>
            <a:ext cx="9091800" cy="1455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FF"/>
                </a:solidFill>
                <a:latin typeface="Calibri"/>
                <a:ea typeface="Calibri"/>
                <a:cs typeface="Calibri"/>
                <a:sym typeface="Calibri"/>
              </a:rPr>
              <a:t>Statistical Evaluation of GEFSv12-</a:t>
            </a:r>
            <a:r>
              <a:rPr b="1" lang="en-US" sz="3200">
                <a:solidFill>
                  <a:srgbClr val="0000FF"/>
                </a:solidFill>
                <a:latin typeface="Calibri"/>
                <a:ea typeface="Calibri"/>
                <a:cs typeface="Calibri"/>
                <a:sym typeface="Calibri"/>
              </a:rPr>
              <a:t>Waves</a:t>
            </a:r>
            <a:endParaRPr b="1" i="0" sz="32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1" sz="1800">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i="1" lang="en-US" sz="1800" u="none" cap="none" strike="noStrike">
                <a:solidFill>
                  <a:srgbClr val="0000FF"/>
                </a:solidFill>
                <a:latin typeface="Calibri"/>
                <a:ea typeface="Calibri"/>
                <a:cs typeface="Calibri"/>
                <a:sym typeface="Calibri"/>
              </a:rPr>
              <a:t>based on </a:t>
            </a:r>
            <a:r>
              <a:rPr b="1" i="1" lang="en-US" sz="1800">
                <a:solidFill>
                  <a:srgbClr val="0000FF"/>
                </a:solidFill>
                <a:latin typeface="Calibri"/>
                <a:ea typeface="Calibri"/>
                <a:cs typeface="Calibri"/>
                <a:sym typeface="Calibri"/>
              </a:rPr>
              <a:t>one year </a:t>
            </a:r>
            <a:r>
              <a:rPr b="1" i="1" lang="en-US" sz="1800" u="none" cap="none" strike="noStrike">
                <a:solidFill>
                  <a:srgbClr val="0000FF"/>
                </a:solidFill>
                <a:latin typeface="Calibri"/>
                <a:ea typeface="Calibri"/>
                <a:cs typeface="Calibri"/>
                <a:sym typeface="Calibri"/>
              </a:rPr>
              <a:t>retrospective forecasts (</a:t>
            </a:r>
            <a:r>
              <a:rPr b="1" i="1" lang="en-US" sz="1800">
                <a:solidFill>
                  <a:srgbClr val="0000FF"/>
                </a:solidFill>
                <a:latin typeface="Calibri"/>
                <a:ea typeface="Calibri"/>
                <a:cs typeface="Calibri"/>
                <a:sym typeface="Calibri"/>
              </a:rPr>
              <a:t>Dec 1, 2018 - Nov 30, 2019</a:t>
            </a:r>
            <a:r>
              <a:rPr b="1" i="1" lang="en-US" sz="1800" u="none" cap="none" strike="noStrike">
                <a:solidFill>
                  <a:srgbClr val="0000FF"/>
                </a:solidFill>
                <a:latin typeface="Calibri"/>
                <a:ea typeface="Calibri"/>
                <a:cs typeface="Calibri"/>
                <a:sym typeface="Calibri"/>
              </a:rPr>
              <a:t>) </a:t>
            </a:r>
            <a:endParaRPr b="1" i="1" sz="18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1" i="1" sz="24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1" i="1" sz="2400">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0000FF"/>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g84657ddec4_1_98"/>
          <p:cNvSpPr txBox="1"/>
          <p:nvPr>
            <p:ph type="title"/>
          </p:nvPr>
        </p:nvSpPr>
        <p:spPr>
          <a:xfrm>
            <a:off x="169325" y="424050"/>
            <a:ext cx="8826600" cy="436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SzPts val="1800"/>
              <a:buNone/>
            </a:pPr>
            <a:r>
              <a:rPr b="1" lang="en-US" sz="2500">
                <a:solidFill>
                  <a:srgbClr val="0000FF"/>
                </a:solidFill>
              </a:rPr>
              <a:t>Monthly Hs Statistics - Days 1 &amp; 5 - Altimeters</a:t>
            </a:r>
            <a:endParaRPr b="1" sz="2500">
              <a:solidFill>
                <a:srgbClr val="0000FF"/>
              </a:solidFill>
            </a:endParaRPr>
          </a:p>
        </p:txBody>
      </p:sp>
      <p:pic>
        <p:nvPicPr>
          <p:cNvPr id="534" name="Google Shape;534;g84657ddec4_1_98"/>
          <p:cNvPicPr preferRelativeResize="0"/>
          <p:nvPr/>
        </p:nvPicPr>
        <p:blipFill rotWithShape="1">
          <a:blip r:embed="rId3">
            <a:alphaModFix/>
          </a:blip>
          <a:srcRect b="0" l="0" r="0" t="0"/>
          <a:stretch/>
        </p:blipFill>
        <p:spPr>
          <a:xfrm>
            <a:off x="6748028" y="947934"/>
            <a:ext cx="2286000" cy="1851660"/>
          </a:xfrm>
          <a:prstGeom prst="rect">
            <a:avLst/>
          </a:prstGeom>
          <a:noFill/>
          <a:ln>
            <a:noFill/>
          </a:ln>
        </p:spPr>
      </p:pic>
      <p:pic>
        <p:nvPicPr>
          <p:cNvPr id="535" name="Google Shape;535;g84657ddec4_1_98"/>
          <p:cNvPicPr preferRelativeResize="0"/>
          <p:nvPr/>
        </p:nvPicPr>
        <p:blipFill rotWithShape="1">
          <a:blip r:embed="rId4">
            <a:alphaModFix/>
          </a:blip>
          <a:srcRect b="0" l="0" r="0" t="0"/>
          <a:stretch/>
        </p:blipFill>
        <p:spPr>
          <a:xfrm>
            <a:off x="16932" y="946175"/>
            <a:ext cx="2286000" cy="1855177"/>
          </a:xfrm>
          <a:prstGeom prst="rect">
            <a:avLst/>
          </a:prstGeom>
          <a:noFill/>
          <a:ln>
            <a:noFill/>
          </a:ln>
        </p:spPr>
      </p:pic>
      <p:pic>
        <p:nvPicPr>
          <p:cNvPr id="536" name="Google Shape;536;g84657ddec4_1_98"/>
          <p:cNvPicPr preferRelativeResize="0"/>
          <p:nvPr/>
        </p:nvPicPr>
        <p:blipFill rotWithShape="1">
          <a:blip r:embed="rId5">
            <a:alphaModFix/>
          </a:blip>
          <a:srcRect b="0" l="0" r="0" t="0"/>
          <a:stretch/>
        </p:blipFill>
        <p:spPr>
          <a:xfrm>
            <a:off x="2260630" y="947934"/>
            <a:ext cx="2286000" cy="1851660"/>
          </a:xfrm>
          <a:prstGeom prst="rect">
            <a:avLst/>
          </a:prstGeom>
          <a:noFill/>
          <a:ln>
            <a:noFill/>
          </a:ln>
        </p:spPr>
      </p:pic>
      <p:pic>
        <p:nvPicPr>
          <p:cNvPr id="537" name="Google Shape;537;g84657ddec4_1_98"/>
          <p:cNvPicPr preferRelativeResize="0"/>
          <p:nvPr/>
        </p:nvPicPr>
        <p:blipFill rotWithShape="1">
          <a:blip r:embed="rId6">
            <a:alphaModFix/>
          </a:blip>
          <a:srcRect b="0" l="0" r="0" t="0"/>
          <a:stretch/>
        </p:blipFill>
        <p:spPr>
          <a:xfrm>
            <a:off x="4504329" y="999369"/>
            <a:ext cx="2286001" cy="1748790"/>
          </a:xfrm>
          <a:prstGeom prst="rect">
            <a:avLst/>
          </a:prstGeom>
          <a:noFill/>
          <a:ln>
            <a:noFill/>
          </a:ln>
        </p:spPr>
      </p:pic>
      <p:pic>
        <p:nvPicPr>
          <p:cNvPr id="538" name="Google Shape;538;g84657ddec4_1_98"/>
          <p:cNvPicPr preferRelativeResize="0"/>
          <p:nvPr/>
        </p:nvPicPr>
        <p:blipFill rotWithShape="1">
          <a:blip r:embed="rId7">
            <a:alphaModFix/>
          </a:blip>
          <a:srcRect b="0" l="0" r="0" t="0"/>
          <a:stretch/>
        </p:blipFill>
        <p:spPr>
          <a:xfrm>
            <a:off x="29532" y="2655575"/>
            <a:ext cx="2286000" cy="1851660"/>
          </a:xfrm>
          <a:prstGeom prst="rect">
            <a:avLst/>
          </a:prstGeom>
          <a:noFill/>
          <a:ln>
            <a:noFill/>
          </a:ln>
        </p:spPr>
      </p:pic>
      <p:pic>
        <p:nvPicPr>
          <p:cNvPr id="539" name="Google Shape;539;g84657ddec4_1_98"/>
          <p:cNvPicPr preferRelativeResize="0"/>
          <p:nvPr/>
        </p:nvPicPr>
        <p:blipFill rotWithShape="1">
          <a:blip r:embed="rId8">
            <a:alphaModFix/>
          </a:blip>
          <a:srcRect b="0" l="0" r="0" t="0"/>
          <a:stretch/>
        </p:blipFill>
        <p:spPr>
          <a:xfrm>
            <a:off x="2280290" y="2655575"/>
            <a:ext cx="2286000" cy="1851660"/>
          </a:xfrm>
          <a:prstGeom prst="rect">
            <a:avLst/>
          </a:prstGeom>
          <a:noFill/>
          <a:ln>
            <a:noFill/>
          </a:ln>
        </p:spPr>
      </p:pic>
      <p:pic>
        <p:nvPicPr>
          <p:cNvPr id="540" name="Google Shape;540;g84657ddec4_1_98"/>
          <p:cNvPicPr preferRelativeResize="0"/>
          <p:nvPr/>
        </p:nvPicPr>
        <p:blipFill rotWithShape="1">
          <a:blip r:embed="rId9">
            <a:alphaModFix/>
          </a:blip>
          <a:srcRect b="0" l="0" r="0" t="0"/>
          <a:stretch/>
        </p:blipFill>
        <p:spPr>
          <a:xfrm>
            <a:off x="4531048" y="2707010"/>
            <a:ext cx="2286001" cy="1748790"/>
          </a:xfrm>
          <a:prstGeom prst="rect">
            <a:avLst/>
          </a:prstGeom>
          <a:noFill/>
          <a:ln>
            <a:noFill/>
          </a:ln>
        </p:spPr>
      </p:pic>
      <p:pic>
        <p:nvPicPr>
          <p:cNvPr id="541" name="Google Shape;541;g84657ddec4_1_98"/>
          <p:cNvPicPr preferRelativeResize="0"/>
          <p:nvPr/>
        </p:nvPicPr>
        <p:blipFill rotWithShape="1">
          <a:blip r:embed="rId10">
            <a:alphaModFix/>
          </a:blip>
          <a:srcRect b="0" l="0" r="0" t="0"/>
          <a:stretch/>
        </p:blipFill>
        <p:spPr>
          <a:xfrm>
            <a:off x="6781807" y="2655575"/>
            <a:ext cx="2286000" cy="1851660"/>
          </a:xfrm>
          <a:prstGeom prst="rect">
            <a:avLst/>
          </a:prstGeom>
          <a:noFill/>
          <a:ln>
            <a:noFill/>
          </a:ln>
        </p:spPr>
      </p:pic>
      <p:sp>
        <p:nvSpPr>
          <p:cNvPr id="542" name="Google Shape;542;g84657ddec4_1_98"/>
          <p:cNvSpPr txBox="1"/>
          <p:nvPr>
            <p:ph type="title"/>
          </p:nvPr>
        </p:nvSpPr>
        <p:spPr>
          <a:xfrm>
            <a:off x="4404725" y="4386450"/>
            <a:ext cx="2459400" cy="685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b="1" lang="en-US" sz="1400">
                <a:solidFill>
                  <a:srgbClr val="0000FF"/>
                </a:solidFill>
              </a:rPr>
              <a:t>Ensemble wave-heights from GEFSv12 have higher accuracy and predictability.</a:t>
            </a:r>
            <a:endParaRPr b="1" sz="1400">
              <a:solidFill>
                <a:srgbClr val="0000FF"/>
              </a:solidFill>
            </a:endParaRPr>
          </a:p>
        </p:txBody>
      </p:sp>
      <p:sp>
        <p:nvSpPr>
          <p:cNvPr id="543" name="Google Shape;543;g84657ddec4_1_98"/>
          <p:cNvSpPr txBox="1"/>
          <p:nvPr>
            <p:ph type="title"/>
          </p:nvPr>
        </p:nvSpPr>
        <p:spPr>
          <a:xfrm>
            <a:off x="6800975" y="4386450"/>
            <a:ext cx="2286000" cy="685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b="1" lang="en-US" sz="1400">
                <a:solidFill>
                  <a:srgbClr val="0000FF"/>
                </a:solidFill>
              </a:rPr>
              <a:t>Storm waves better predicted through year in short and long fcst ranges </a:t>
            </a:r>
            <a:endParaRPr b="1" sz="1400">
              <a:solidFill>
                <a:srgbClr val="0000FF"/>
              </a:solidFill>
            </a:endParaRPr>
          </a:p>
        </p:txBody>
      </p:sp>
      <p:sp>
        <p:nvSpPr>
          <p:cNvPr id="544" name="Google Shape;544;g84657ddec4_1_98"/>
          <p:cNvSpPr txBox="1"/>
          <p:nvPr>
            <p:ph type="title"/>
          </p:nvPr>
        </p:nvSpPr>
        <p:spPr>
          <a:xfrm>
            <a:off x="934550" y="4462650"/>
            <a:ext cx="3165300" cy="685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b="1" lang="en-US" sz="1400">
                <a:solidFill>
                  <a:srgbClr val="0000FF"/>
                </a:solidFill>
              </a:rPr>
              <a:t>Significantly reduced Hs error and bias consistently in short and long fcst ranges </a:t>
            </a:r>
            <a:endParaRPr b="1" sz="1400">
              <a:solidFill>
                <a:srgbClr val="0000FF"/>
              </a:solidFill>
            </a:endParaRPr>
          </a:p>
        </p:txBody>
      </p:sp>
      <p:sp>
        <p:nvSpPr>
          <p:cNvPr id="545" name="Google Shape;545;g84657ddec4_1_98"/>
          <p:cNvSpPr txBox="1"/>
          <p:nvPr/>
        </p:nvSpPr>
        <p:spPr>
          <a:xfrm>
            <a:off x="934550" y="1869425"/>
            <a:ext cx="648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RMSE</a:t>
            </a:r>
            <a:endParaRPr b="1" i="0" sz="1400" u="none" cap="none" strike="noStrike">
              <a:solidFill>
                <a:srgbClr val="000000"/>
              </a:solidFill>
              <a:latin typeface="Calibri"/>
              <a:ea typeface="Calibri"/>
              <a:cs typeface="Calibri"/>
              <a:sym typeface="Calibri"/>
            </a:endParaRPr>
          </a:p>
        </p:txBody>
      </p:sp>
      <p:sp>
        <p:nvSpPr>
          <p:cNvPr id="546" name="Google Shape;546;g84657ddec4_1_98"/>
          <p:cNvSpPr txBox="1"/>
          <p:nvPr/>
        </p:nvSpPr>
        <p:spPr>
          <a:xfrm>
            <a:off x="286250" y="3467900"/>
            <a:ext cx="648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RMSE</a:t>
            </a:r>
            <a:endParaRPr b="1" i="0" sz="1400" u="none" cap="none" strike="noStrike">
              <a:solidFill>
                <a:srgbClr val="000000"/>
              </a:solidFill>
              <a:latin typeface="Calibri"/>
              <a:ea typeface="Calibri"/>
              <a:cs typeface="Calibri"/>
              <a:sym typeface="Calibri"/>
            </a:endParaRPr>
          </a:p>
        </p:txBody>
      </p:sp>
      <p:sp>
        <p:nvSpPr>
          <p:cNvPr id="547" name="Google Shape;547;g84657ddec4_1_98"/>
          <p:cNvSpPr txBox="1"/>
          <p:nvPr/>
        </p:nvSpPr>
        <p:spPr>
          <a:xfrm>
            <a:off x="2719438" y="1812250"/>
            <a:ext cx="648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BIAS</a:t>
            </a:r>
            <a:endParaRPr b="1" i="0" sz="1400" u="none" cap="none" strike="noStrike">
              <a:solidFill>
                <a:srgbClr val="000000"/>
              </a:solidFill>
              <a:latin typeface="Calibri"/>
              <a:ea typeface="Calibri"/>
              <a:cs typeface="Calibri"/>
              <a:sym typeface="Calibri"/>
            </a:endParaRPr>
          </a:p>
        </p:txBody>
      </p:sp>
      <p:sp>
        <p:nvSpPr>
          <p:cNvPr id="548" name="Google Shape;548;g84657ddec4_1_98"/>
          <p:cNvSpPr txBox="1"/>
          <p:nvPr/>
        </p:nvSpPr>
        <p:spPr>
          <a:xfrm>
            <a:off x="2719438" y="3417300"/>
            <a:ext cx="648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BIAS</a:t>
            </a:r>
            <a:endParaRPr b="1" i="0" sz="1400" u="none" cap="none" strike="noStrike">
              <a:solidFill>
                <a:srgbClr val="000000"/>
              </a:solidFill>
              <a:latin typeface="Calibri"/>
              <a:ea typeface="Calibri"/>
              <a:cs typeface="Calibri"/>
              <a:sym typeface="Calibri"/>
            </a:endParaRPr>
          </a:p>
        </p:txBody>
      </p:sp>
      <p:sp>
        <p:nvSpPr>
          <p:cNvPr id="549" name="Google Shape;549;g84657ddec4_1_98"/>
          <p:cNvSpPr txBox="1"/>
          <p:nvPr/>
        </p:nvSpPr>
        <p:spPr>
          <a:xfrm>
            <a:off x="4893063" y="1401500"/>
            <a:ext cx="648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CRPS</a:t>
            </a:r>
            <a:endParaRPr b="1" i="0" sz="1400" u="none" cap="none" strike="noStrike">
              <a:solidFill>
                <a:srgbClr val="000000"/>
              </a:solidFill>
              <a:latin typeface="Calibri"/>
              <a:ea typeface="Calibri"/>
              <a:cs typeface="Calibri"/>
              <a:sym typeface="Calibri"/>
            </a:endParaRPr>
          </a:p>
        </p:txBody>
      </p:sp>
      <p:sp>
        <p:nvSpPr>
          <p:cNvPr id="550" name="Google Shape;550;g84657ddec4_1_98"/>
          <p:cNvSpPr txBox="1"/>
          <p:nvPr/>
        </p:nvSpPr>
        <p:spPr>
          <a:xfrm>
            <a:off x="4969713" y="2951325"/>
            <a:ext cx="648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CRPS</a:t>
            </a:r>
            <a:endParaRPr b="1" i="0" sz="1400" u="none" cap="none" strike="noStrike">
              <a:solidFill>
                <a:srgbClr val="000000"/>
              </a:solidFill>
              <a:latin typeface="Calibri"/>
              <a:ea typeface="Calibri"/>
              <a:cs typeface="Calibri"/>
              <a:sym typeface="Calibri"/>
            </a:endParaRPr>
          </a:p>
        </p:txBody>
      </p:sp>
      <p:sp>
        <p:nvSpPr>
          <p:cNvPr id="551" name="Google Shape;551;g84657ddec4_1_98"/>
          <p:cNvSpPr txBox="1"/>
          <p:nvPr/>
        </p:nvSpPr>
        <p:spPr>
          <a:xfrm>
            <a:off x="7619838" y="2140450"/>
            <a:ext cx="13119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95th quantile</a:t>
            </a:r>
            <a:endParaRPr b="1" i="0" sz="1400" u="none" cap="none" strike="noStrike">
              <a:solidFill>
                <a:srgbClr val="000000"/>
              </a:solidFill>
              <a:latin typeface="Calibri"/>
              <a:ea typeface="Calibri"/>
              <a:cs typeface="Calibri"/>
              <a:sym typeface="Calibri"/>
            </a:endParaRPr>
          </a:p>
        </p:txBody>
      </p:sp>
      <p:sp>
        <p:nvSpPr>
          <p:cNvPr id="552" name="Google Shape;552;g84657ddec4_1_98"/>
          <p:cNvSpPr txBox="1"/>
          <p:nvPr/>
        </p:nvSpPr>
        <p:spPr>
          <a:xfrm>
            <a:off x="7435513" y="3850225"/>
            <a:ext cx="13119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95th quantile</a:t>
            </a:r>
            <a:endParaRPr b="1" i="0" sz="1400" u="none" cap="none" strike="noStrike">
              <a:solidFill>
                <a:srgbClr val="000000"/>
              </a:solidFill>
              <a:latin typeface="Calibri"/>
              <a:ea typeface="Calibri"/>
              <a:cs typeface="Calibri"/>
              <a:sym typeface="Calibri"/>
            </a:endParaRPr>
          </a:p>
        </p:txBody>
      </p:sp>
      <p:sp>
        <p:nvSpPr>
          <p:cNvPr id="553" name="Google Shape;553;g84657ddec4_1_98"/>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sp>
        <p:nvSpPr>
          <p:cNvPr id="559" name="Google Shape;559;g84657ddec4_1_180"/>
          <p:cNvSpPr txBox="1"/>
          <p:nvPr>
            <p:ph type="title"/>
          </p:nvPr>
        </p:nvSpPr>
        <p:spPr>
          <a:xfrm>
            <a:off x="364175" y="350093"/>
            <a:ext cx="8229600" cy="436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SzPts val="1800"/>
              <a:buNone/>
            </a:pPr>
            <a:r>
              <a:rPr b="1" lang="en-US" sz="2500">
                <a:solidFill>
                  <a:srgbClr val="0000FF"/>
                </a:solidFill>
              </a:rPr>
              <a:t>Monthly Hs Statistics - Days 1 &amp; 5 - Buoys</a:t>
            </a:r>
            <a:endParaRPr sz="2500">
              <a:solidFill>
                <a:srgbClr val="0000FF"/>
              </a:solidFill>
            </a:endParaRPr>
          </a:p>
        </p:txBody>
      </p:sp>
      <p:pic>
        <p:nvPicPr>
          <p:cNvPr id="560" name="Google Shape;560;g84657ddec4_1_180"/>
          <p:cNvPicPr preferRelativeResize="0"/>
          <p:nvPr/>
        </p:nvPicPr>
        <p:blipFill rotWithShape="1">
          <a:blip r:embed="rId3">
            <a:alphaModFix/>
          </a:blip>
          <a:srcRect b="0" l="0" r="0" t="0"/>
          <a:stretch/>
        </p:blipFill>
        <p:spPr>
          <a:xfrm>
            <a:off x="2229745" y="966953"/>
            <a:ext cx="2286001" cy="1771650"/>
          </a:xfrm>
          <a:prstGeom prst="rect">
            <a:avLst/>
          </a:prstGeom>
          <a:noFill/>
          <a:ln>
            <a:noFill/>
          </a:ln>
        </p:spPr>
      </p:pic>
      <p:pic>
        <p:nvPicPr>
          <p:cNvPr id="561" name="Google Shape;561;g84657ddec4_1_180"/>
          <p:cNvPicPr preferRelativeResize="0"/>
          <p:nvPr/>
        </p:nvPicPr>
        <p:blipFill rotWithShape="1">
          <a:blip r:embed="rId4">
            <a:alphaModFix/>
          </a:blip>
          <a:srcRect b="0" l="0" r="0" t="0"/>
          <a:stretch/>
        </p:blipFill>
        <p:spPr>
          <a:xfrm>
            <a:off x="6794874" y="944094"/>
            <a:ext cx="2286001" cy="1817370"/>
          </a:xfrm>
          <a:prstGeom prst="rect">
            <a:avLst/>
          </a:prstGeom>
          <a:noFill/>
          <a:ln>
            <a:noFill/>
          </a:ln>
        </p:spPr>
      </p:pic>
      <p:pic>
        <p:nvPicPr>
          <p:cNvPr id="562" name="Google Shape;562;g84657ddec4_1_180"/>
          <p:cNvPicPr preferRelativeResize="0"/>
          <p:nvPr/>
        </p:nvPicPr>
        <p:blipFill rotWithShape="1">
          <a:blip r:embed="rId5">
            <a:alphaModFix/>
          </a:blip>
          <a:srcRect b="0" l="0" r="0" t="0"/>
          <a:stretch/>
        </p:blipFill>
        <p:spPr>
          <a:xfrm>
            <a:off x="2203937" y="2459675"/>
            <a:ext cx="2286001" cy="1771650"/>
          </a:xfrm>
          <a:prstGeom prst="rect">
            <a:avLst/>
          </a:prstGeom>
          <a:noFill/>
          <a:ln>
            <a:noFill/>
          </a:ln>
        </p:spPr>
      </p:pic>
      <p:pic>
        <p:nvPicPr>
          <p:cNvPr id="563" name="Google Shape;563;g84657ddec4_1_180"/>
          <p:cNvPicPr preferRelativeResize="0"/>
          <p:nvPr/>
        </p:nvPicPr>
        <p:blipFill rotWithShape="1">
          <a:blip r:embed="rId6">
            <a:alphaModFix/>
          </a:blip>
          <a:srcRect b="0" l="0" r="0" t="0"/>
          <a:stretch/>
        </p:blipFill>
        <p:spPr>
          <a:xfrm>
            <a:off x="6793649" y="2436815"/>
            <a:ext cx="2286001" cy="1817370"/>
          </a:xfrm>
          <a:prstGeom prst="rect">
            <a:avLst/>
          </a:prstGeom>
          <a:noFill/>
          <a:ln>
            <a:noFill/>
          </a:ln>
        </p:spPr>
      </p:pic>
      <p:sp>
        <p:nvSpPr>
          <p:cNvPr id="564" name="Google Shape;564;g84657ddec4_1_180"/>
          <p:cNvSpPr txBox="1"/>
          <p:nvPr>
            <p:ph type="title"/>
          </p:nvPr>
        </p:nvSpPr>
        <p:spPr>
          <a:xfrm>
            <a:off x="6793650" y="4254175"/>
            <a:ext cx="2286000" cy="685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b="1" lang="en-US" sz="1400">
                <a:solidFill>
                  <a:srgbClr val="0000FF"/>
                </a:solidFill>
              </a:rPr>
              <a:t>Storm waves better predicted in short and long fcst ranges.</a:t>
            </a:r>
            <a:endParaRPr b="1" sz="1400">
              <a:solidFill>
                <a:srgbClr val="0000FF"/>
              </a:solidFill>
            </a:endParaRPr>
          </a:p>
        </p:txBody>
      </p:sp>
      <p:sp>
        <p:nvSpPr>
          <p:cNvPr id="565" name="Google Shape;565;g84657ddec4_1_180"/>
          <p:cNvSpPr txBox="1"/>
          <p:nvPr>
            <p:ph type="title"/>
          </p:nvPr>
        </p:nvSpPr>
        <p:spPr>
          <a:xfrm>
            <a:off x="872700" y="4234500"/>
            <a:ext cx="3651900" cy="685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b="1" lang="en-US" sz="1400">
                <a:solidFill>
                  <a:srgbClr val="0000FF"/>
                </a:solidFill>
              </a:rPr>
              <a:t>Buoy data confirms altimeter validation: significantly reduced Hs error and bias. Also note larger spread, and closer relationship between RMSE and spread.</a:t>
            </a:r>
            <a:endParaRPr b="1" sz="1400">
              <a:solidFill>
                <a:srgbClr val="0000FF"/>
              </a:solidFill>
            </a:endParaRPr>
          </a:p>
        </p:txBody>
      </p:sp>
      <p:sp>
        <p:nvSpPr>
          <p:cNvPr id="566" name="Google Shape;566;g84657ddec4_1_180"/>
          <p:cNvSpPr txBox="1"/>
          <p:nvPr>
            <p:ph type="title"/>
          </p:nvPr>
        </p:nvSpPr>
        <p:spPr>
          <a:xfrm>
            <a:off x="4384775" y="4294000"/>
            <a:ext cx="2487900" cy="685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b="1" lang="en-US" sz="1400">
                <a:solidFill>
                  <a:srgbClr val="0000FF"/>
                </a:solidFill>
              </a:rPr>
              <a:t>Hs ensemble from GEFSv12 is more accurate, provides higher predictability. </a:t>
            </a:r>
            <a:endParaRPr b="1" sz="1400">
              <a:solidFill>
                <a:srgbClr val="0000FF"/>
              </a:solidFill>
            </a:endParaRPr>
          </a:p>
        </p:txBody>
      </p:sp>
      <p:pic>
        <p:nvPicPr>
          <p:cNvPr id="567" name="Google Shape;567;g84657ddec4_1_180"/>
          <p:cNvPicPr preferRelativeResize="0"/>
          <p:nvPr/>
        </p:nvPicPr>
        <p:blipFill rotWithShape="1">
          <a:blip r:embed="rId7">
            <a:alphaModFix/>
          </a:blip>
          <a:srcRect b="0" l="0" r="0" t="0"/>
          <a:stretch/>
        </p:blipFill>
        <p:spPr>
          <a:xfrm>
            <a:off x="61481" y="966953"/>
            <a:ext cx="2286001" cy="1771650"/>
          </a:xfrm>
          <a:prstGeom prst="rect">
            <a:avLst/>
          </a:prstGeom>
          <a:noFill/>
          <a:ln>
            <a:noFill/>
          </a:ln>
        </p:spPr>
      </p:pic>
      <p:pic>
        <p:nvPicPr>
          <p:cNvPr id="568" name="Google Shape;568;g84657ddec4_1_180"/>
          <p:cNvPicPr preferRelativeResize="0"/>
          <p:nvPr/>
        </p:nvPicPr>
        <p:blipFill rotWithShape="1">
          <a:blip r:embed="rId8">
            <a:alphaModFix/>
          </a:blip>
          <a:srcRect b="0" l="0" r="0" t="0"/>
          <a:stretch/>
        </p:blipFill>
        <p:spPr>
          <a:xfrm>
            <a:off x="4524601" y="978384"/>
            <a:ext cx="2286001" cy="1748790"/>
          </a:xfrm>
          <a:prstGeom prst="rect">
            <a:avLst/>
          </a:prstGeom>
          <a:noFill/>
          <a:ln>
            <a:noFill/>
          </a:ln>
        </p:spPr>
      </p:pic>
      <p:pic>
        <p:nvPicPr>
          <p:cNvPr id="569" name="Google Shape;569;g84657ddec4_1_180"/>
          <p:cNvPicPr preferRelativeResize="0"/>
          <p:nvPr/>
        </p:nvPicPr>
        <p:blipFill rotWithShape="1">
          <a:blip r:embed="rId9">
            <a:alphaModFix/>
          </a:blip>
          <a:srcRect b="0" l="0" r="0" t="0"/>
          <a:stretch/>
        </p:blipFill>
        <p:spPr>
          <a:xfrm>
            <a:off x="4524601" y="2471105"/>
            <a:ext cx="2286001" cy="1748790"/>
          </a:xfrm>
          <a:prstGeom prst="rect">
            <a:avLst/>
          </a:prstGeom>
          <a:noFill/>
          <a:ln>
            <a:noFill/>
          </a:ln>
        </p:spPr>
      </p:pic>
      <p:pic>
        <p:nvPicPr>
          <p:cNvPr id="570" name="Google Shape;570;g84657ddec4_1_180"/>
          <p:cNvPicPr preferRelativeResize="0"/>
          <p:nvPr/>
        </p:nvPicPr>
        <p:blipFill rotWithShape="1">
          <a:blip r:embed="rId10">
            <a:alphaModFix/>
          </a:blip>
          <a:srcRect b="0" l="0" r="0" t="0"/>
          <a:stretch/>
        </p:blipFill>
        <p:spPr>
          <a:xfrm>
            <a:off x="61481" y="2459675"/>
            <a:ext cx="2286001" cy="1771650"/>
          </a:xfrm>
          <a:prstGeom prst="rect">
            <a:avLst/>
          </a:prstGeom>
          <a:noFill/>
          <a:ln>
            <a:noFill/>
          </a:ln>
        </p:spPr>
      </p:pic>
      <p:sp>
        <p:nvSpPr>
          <p:cNvPr id="571" name="Google Shape;571;g84657ddec4_1_180"/>
          <p:cNvSpPr txBox="1"/>
          <p:nvPr/>
        </p:nvSpPr>
        <p:spPr>
          <a:xfrm>
            <a:off x="968225" y="1598400"/>
            <a:ext cx="648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RMSE</a:t>
            </a:r>
            <a:endParaRPr b="1" i="0" sz="1400" u="none" cap="none" strike="noStrike">
              <a:solidFill>
                <a:srgbClr val="000000"/>
              </a:solidFill>
              <a:latin typeface="Calibri"/>
              <a:ea typeface="Calibri"/>
              <a:cs typeface="Calibri"/>
              <a:sym typeface="Calibri"/>
            </a:endParaRPr>
          </a:p>
        </p:txBody>
      </p:sp>
      <p:sp>
        <p:nvSpPr>
          <p:cNvPr id="572" name="Google Shape;572;g84657ddec4_1_180"/>
          <p:cNvSpPr txBox="1"/>
          <p:nvPr/>
        </p:nvSpPr>
        <p:spPr>
          <a:xfrm>
            <a:off x="3291888" y="1332425"/>
            <a:ext cx="648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BIAS</a:t>
            </a:r>
            <a:endParaRPr b="1" i="0" sz="1400" u="none" cap="none" strike="noStrike">
              <a:solidFill>
                <a:srgbClr val="000000"/>
              </a:solidFill>
              <a:latin typeface="Calibri"/>
              <a:ea typeface="Calibri"/>
              <a:cs typeface="Calibri"/>
              <a:sym typeface="Calibri"/>
            </a:endParaRPr>
          </a:p>
        </p:txBody>
      </p:sp>
      <p:sp>
        <p:nvSpPr>
          <p:cNvPr id="573" name="Google Shape;573;g84657ddec4_1_180"/>
          <p:cNvSpPr txBox="1"/>
          <p:nvPr/>
        </p:nvSpPr>
        <p:spPr>
          <a:xfrm>
            <a:off x="5541363" y="1332425"/>
            <a:ext cx="648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CRPS</a:t>
            </a:r>
            <a:endParaRPr b="1" i="0" sz="1400" u="none" cap="none" strike="noStrike">
              <a:solidFill>
                <a:srgbClr val="000000"/>
              </a:solidFill>
              <a:latin typeface="Calibri"/>
              <a:ea typeface="Calibri"/>
              <a:cs typeface="Calibri"/>
              <a:sym typeface="Calibri"/>
            </a:endParaRPr>
          </a:p>
        </p:txBody>
      </p:sp>
      <p:sp>
        <p:nvSpPr>
          <p:cNvPr id="574" name="Google Shape;574;g84657ddec4_1_180"/>
          <p:cNvSpPr txBox="1"/>
          <p:nvPr/>
        </p:nvSpPr>
        <p:spPr>
          <a:xfrm>
            <a:off x="7619838" y="2140450"/>
            <a:ext cx="13119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95th quantile</a:t>
            </a:r>
            <a:endParaRPr b="1" i="0" sz="1400" u="none" cap="none" strike="noStrike">
              <a:solidFill>
                <a:srgbClr val="000000"/>
              </a:solidFill>
              <a:latin typeface="Calibri"/>
              <a:ea typeface="Calibri"/>
              <a:cs typeface="Calibri"/>
              <a:sym typeface="Calibri"/>
            </a:endParaRPr>
          </a:p>
        </p:txBody>
      </p:sp>
      <p:sp>
        <p:nvSpPr>
          <p:cNvPr id="575" name="Google Shape;575;g84657ddec4_1_180"/>
          <p:cNvSpPr txBox="1"/>
          <p:nvPr/>
        </p:nvSpPr>
        <p:spPr>
          <a:xfrm>
            <a:off x="968225" y="2899825"/>
            <a:ext cx="648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RMSE</a:t>
            </a:r>
            <a:endParaRPr b="1" i="0" sz="1400" u="none" cap="none" strike="noStrike">
              <a:solidFill>
                <a:srgbClr val="000000"/>
              </a:solidFill>
              <a:latin typeface="Calibri"/>
              <a:ea typeface="Calibri"/>
              <a:cs typeface="Calibri"/>
              <a:sym typeface="Calibri"/>
            </a:endParaRPr>
          </a:p>
        </p:txBody>
      </p:sp>
      <p:sp>
        <p:nvSpPr>
          <p:cNvPr id="576" name="Google Shape;576;g84657ddec4_1_180"/>
          <p:cNvSpPr txBox="1"/>
          <p:nvPr/>
        </p:nvSpPr>
        <p:spPr>
          <a:xfrm>
            <a:off x="3073775" y="2859438"/>
            <a:ext cx="648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BIAS</a:t>
            </a:r>
            <a:endParaRPr b="1" i="0" sz="1400" u="none" cap="none" strike="noStrike">
              <a:solidFill>
                <a:srgbClr val="000000"/>
              </a:solidFill>
              <a:latin typeface="Calibri"/>
              <a:ea typeface="Calibri"/>
              <a:cs typeface="Calibri"/>
              <a:sym typeface="Calibri"/>
            </a:endParaRPr>
          </a:p>
        </p:txBody>
      </p:sp>
      <p:sp>
        <p:nvSpPr>
          <p:cNvPr id="577" name="Google Shape;577;g84657ddec4_1_180"/>
          <p:cNvSpPr txBox="1"/>
          <p:nvPr/>
        </p:nvSpPr>
        <p:spPr>
          <a:xfrm>
            <a:off x="5541363" y="2664225"/>
            <a:ext cx="648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CRPS</a:t>
            </a:r>
            <a:endParaRPr b="1" i="0" sz="1400" u="none" cap="none" strike="noStrike">
              <a:solidFill>
                <a:srgbClr val="000000"/>
              </a:solidFill>
              <a:latin typeface="Calibri"/>
              <a:ea typeface="Calibri"/>
              <a:cs typeface="Calibri"/>
              <a:sym typeface="Calibri"/>
            </a:endParaRPr>
          </a:p>
        </p:txBody>
      </p:sp>
      <p:sp>
        <p:nvSpPr>
          <p:cNvPr id="578" name="Google Shape;578;g84657ddec4_1_180"/>
          <p:cNvSpPr txBox="1"/>
          <p:nvPr/>
        </p:nvSpPr>
        <p:spPr>
          <a:xfrm>
            <a:off x="7451463" y="3591750"/>
            <a:ext cx="13119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95th quantile</a:t>
            </a:r>
            <a:endParaRPr b="1" i="0" sz="1400" u="none" cap="none" strike="noStrike">
              <a:solidFill>
                <a:srgbClr val="000000"/>
              </a:solidFill>
              <a:latin typeface="Calibri"/>
              <a:ea typeface="Calibri"/>
              <a:cs typeface="Calibri"/>
              <a:sym typeface="Calibri"/>
            </a:endParaRPr>
          </a:p>
        </p:txBody>
      </p:sp>
      <p:sp>
        <p:nvSpPr>
          <p:cNvPr id="579" name="Google Shape;579;g84657ddec4_1_180"/>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3" name="Shape 583"/>
        <p:cNvGrpSpPr/>
        <p:nvPr/>
      </p:nvGrpSpPr>
      <p:grpSpPr>
        <a:xfrm>
          <a:off x="0" y="0"/>
          <a:ext cx="0" cy="0"/>
          <a:chOff x="0" y="0"/>
          <a:chExt cx="0" cy="0"/>
        </a:xfrm>
      </p:grpSpPr>
      <p:sp>
        <p:nvSpPr>
          <p:cNvPr id="584" name="Google Shape;584;p40"/>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585" name="Google Shape;585;p40"/>
          <p:cNvSpPr txBox="1"/>
          <p:nvPr/>
        </p:nvSpPr>
        <p:spPr>
          <a:xfrm>
            <a:off x="0" y="1688577"/>
            <a:ext cx="9091749"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FF"/>
                </a:solidFill>
                <a:latin typeface="Calibri"/>
                <a:ea typeface="Calibri"/>
                <a:cs typeface="Calibri"/>
                <a:sym typeface="Calibri"/>
              </a:rPr>
              <a:t>Statistical Evaluation of GEFSv12-Aerosol</a:t>
            </a:r>
            <a:r>
              <a:rPr b="1" lang="en-US" sz="3200">
                <a:solidFill>
                  <a:srgbClr val="0000FF"/>
                </a:solidFill>
                <a:latin typeface="Calibri"/>
                <a:ea typeface="Calibri"/>
                <a:cs typeface="Calibri"/>
                <a:sym typeface="Calibri"/>
              </a:rPr>
              <a: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1" lang="en-US" sz="2400" u="none" cap="none" strike="noStrike">
                <a:solidFill>
                  <a:srgbClr val="0000FF"/>
                </a:solidFill>
                <a:latin typeface="Calibri"/>
                <a:ea typeface="Calibri"/>
                <a:cs typeface="Calibri"/>
                <a:sym typeface="Calibri"/>
              </a:rPr>
              <a:t>based on 9-month retrospective forecasts (July 2019 – March 2020)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0000FF"/>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pic>
        <p:nvPicPr>
          <p:cNvPr id="590" name="Google Shape;590;p41"/>
          <p:cNvPicPr preferRelativeResize="0"/>
          <p:nvPr/>
        </p:nvPicPr>
        <p:blipFill rotWithShape="1">
          <a:blip r:embed="rId3">
            <a:alphaModFix/>
          </a:blip>
          <a:srcRect b="-2374" l="98" r="-92" t="93229"/>
          <a:stretch/>
        </p:blipFill>
        <p:spPr>
          <a:xfrm>
            <a:off x="1096882" y="3673790"/>
            <a:ext cx="6967953" cy="450004"/>
          </a:xfrm>
          <a:prstGeom prst="rect">
            <a:avLst/>
          </a:prstGeom>
          <a:noFill/>
          <a:ln>
            <a:noFill/>
          </a:ln>
        </p:spPr>
      </p:pic>
      <p:sp>
        <p:nvSpPr>
          <p:cNvPr id="591" name="Google Shape;591;p41"/>
          <p:cNvSpPr/>
          <p:nvPr/>
        </p:nvSpPr>
        <p:spPr>
          <a:xfrm>
            <a:off x="509614" y="720498"/>
            <a:ext cx="3858692" cy="37963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NGAC day 1 prediction – GEOS-5 analysis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550 nm AOD, 7/5/19-11/30/19</a:t>
            </a:r>
            <a:endParaRPr b="0" i="0" sz="1400" u="none" cap="none" strike="noStrike">
              <a:solidFill>
                <a:srgbClr val="000000"/>
              </a:solidFill>
              <a:latin typeface="Arial"/>
              <a:ea typeface="Arial"/>
              <a:cs typeface="Arial"/>
              <a:sym typeface="Arial"/>
            </a:endParaRPr>
          </a:p>
        </p:txBody>
      </p:sp>
      <p:sp>
        <p:nvSpPr>
          <p:cNvPr id="592" name="Google Shape;592;p41"/>
          <p:cNvSpPr/>
          <p:nvPr/>
        </p:nvSpPr>
        <p:spPr>
          <a:xfrm>
            <a:off x="4409461" y="720498"/>
            <a:ext cx="4593218" cy="37963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GEFS-Aerosol day 1 prediction – GEOS-5 analysis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550 nm AOD , 7/5/19-11/30/19</a:t>
            </a:r>
            <a:endParaRPr b="0" i="0" sz="1400" u="none" cap="none" strike="noStrike">
              <a:solidFill>
                <a:srgbClr val="000000"/>
              </a:solidFill>
              <a:latin typeface="Arial"/>
              <a:ea typeface="Arial"/>
              <a:cs typeface="Arial"/>
              <a:sym typeface="Arial"/>
            </a:endParaRPr>
          </a:p>
        </p:txBody>
      </p:sp>
      <p:sp>
        <p:nvSpPr>
          <p:cNvPr id="593" name="Google Shape;593;p41"/>
          <p:cNvSpPr/>
          <p:nvPr/>
        </p:nvSpPr>
        <p:spPr>
          <a:xfrm>
            <a:off x="4426003" y="4685785"/>
            <a:ext cx="3420379" cy="7692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4" name="Google Shape;594;p41"/>
          <p:cNvSpPr txBox="1"/>
          <p:nvPr>
            <p:ph idx="1" type="body"/>
          </p:nvPr>
        </p:nvSpPr>
        <p:spPr>
          <a:xfrm>
            <a:off x="651756" y="4064931"/>
            <a:ext cx="8103140" cy="842460"/>
          </a:xfrm>
          <a:prstGeom prst="rect">
            <a:avLst/>
          </a:prstGeom>
          <a:noFill/>
          <a:ln>
            <a:noFill/>
          </a:ln>
        </p:spPr>
        <p:txBody>
          <a:bodyPr anchorCtr="0" anchor="t" bIns="45700" lIns="91425" spcFirstLastPara="1" rIns="91425" wrap="square" tIns="45700">
            <a:noAutofit/>
          </a:bodyPr>
          <a:lstStyle/>
          <a:p>
            <a:pPr indent="-285750" lvl="0" marL="285750" rtl="0" algn="l">
              <a:lnSpc>
                <a:spcPct val="90000"/>
              </a:lnSpc>
              <a:spcBef>
                <a:spcPts val="360"/>
              </a:spcBef>
              <a:spcAft>
                <a:spcPts val="0"/>
              </a:spcAft>
              <a:buSzPts val="1800"/>
              <a:buChar char="•"/>
            </a:pPr>
            <a:r>
              <a:rPr b="1" lang="en-US" sz="1600"/>
              <a:t>Organic carbon AOD (Aerosol Optical Depth) biases with respect to GEOS-5 analyses are smaller for GEFS-Aerosols (right) than those for NGAC (left). </a:t>
            </a:r>
            <a:endParaRPr/>
          </a:p>
          <a:p>
            <a:pPr indent="-285750" lvl="0" marL="285750" rtl="0" algn="l">
              <a:lnSpc>
                <a:spcPct val="90000"/>
              </a:lnSpc>
              <a:spcBef>
                <a:spcPts val="360"/>
              </a:spcBef>
              <a:spcAft>
                <a:spcPts val="0"/>
              </a:spcAft>
              <a:buSzPts val="1800"/>
              <a:buChar char="•"/>
            </a:pPr>
            <a:r>
              <a:rPr b="1" lang="en-US" sz="1600"/>
              <a:t>Same is true for dust and sulfate (not shown).</a:t>
            </a:r>
            <a:endParaRPr b="1" sz="1600"/>
          </a:p>
        </p:txBody>
      </p:sp>
      <p:pic>
        <p:nvPicPr>
          <p:cNvPr id="595" name="Google Shape;595;p41"/>
          <p:cNvPicPr preferRelativeResize="0"/>
          <p:nvPr/>
        </p:nvPicPr>
        <p:blipFill rotWithShape="1">
          <a:blip r:embed="rId4">
            <a:alphaModFix/>
          </a:blip>
          <a:srcRect b="51596" l="50885" r="0" t="8243"/>
          <a:stretch/>
        </p:blipFill>
        <p:spPr>
          <a:xfrm>
            <a:off x="4528382" y="1164729"/>
            <a:ext cx="4115353" cy="2514834"/>
          </a:xfrm>
          <a:prstGeom prst="rect">
            <a:avLst/>
          </a:prstGeom>
          <a:noFill/>
          <a:ln>
            <a:noFill/>
          </a:ln>
        </p:spPr>
      </p:pic>
      <p:pic>
        <p:nvPicPr>
          <p:cNvPr id="596" name="Google Shape;596;p41"/>
          <p:cNvPicPr preferRelativeResize="0"/>
          <p:nvPr/>
        </p:nvPicPr>
        <p:blipFill rotWithShape="1">
          <a:blip r:embed="rId4">
            <a:alphaModFix/>
          </a:blip>
          <a:srcRect b="7685" l="25299" r="25441" t="52334"/>
          <a:stretch/>
        </p:blipFill>
        <p:spPr>
          <a:xfrm>
            <a:off x="340816" y="1169537"/>
            <a:ext cx="4062386" cy="2510026"/>
          </a:xfrm>
          <a:prstGeom prst="rect">
            <a:avLst/>
          </a:prstGeom>
          <a:noFill/>
          <a:ln>
            <a:noFill/>
          </a:ln>
        </p:spPr>
      </p:pic>
      <p:sp>
        <p:nvSpPr>
          <p:cNvPr id="597" name="Google Shape;597;p41"/>
          <p:cNvSpPr txBox="1"/>
          <p:nvPr>
            <p:ph type="title"/>
          </p:nvPr>
        </p:nvSpPr>
        <p:spPr>
          <a:xfrm>
            <a:off x="0" y="15471"/>
            <a:ext cx="9144000" cy="683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Font typeface="Calibri"/>
              <a:buNone/>
            </a:pPr>
            <a:r>
              <a:rPr b="1" lang="en-US" sz="2500">
                <a:solidFill>
                  <a:srgbClr val="0000FF"/>
                </a:solidFill>
              </a:rPr>
              <a:t>Mean behavior: Organic carbon AOD bias</a:t>
            </a:r>
            <a:endParaRPr b="1" sz="2500">
              <a:solidFill>
                <a:srgbClr val="0000FF"/>
              </a:solidFill>
            </a:endParaRPr>
          </a:p>
        </p:txBody>
      </p:sp>
      <p:sp>
        <p:nvSpPr>
          <p:cNvPr id="598" name="Google Shape;598;p41"/>
          <p:cNvSpPr txBox="1"/>
          <p:nvPr/>
        </p:nvSpPr>
        <p:spPr>
          <a:xfrm>
            <a:off x="5309970" y="4835723"/>
            <a:ext cx="2732852"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1" lang="en-US" sz="1400" u="sng" cap="none" strike="noStrike">
                <a:solidFill>
                  <a:schemeClr val="dk1"/>
                </a:solidFill>
                <a:latin typeface="Calibri"/>
                <a:ea typeface="Calibri"/>
                <a:cs typeface="Calibri"/>
                <a:sym typeface="Calibri"/>
              </a:rPr>
              <a:t>Courtesy of Dr. Ivanka Stajner</a:t>
            </a:r>
            <a:endParaRPr b="0" i="1" sz="1400" u="sng" cap="none" strike="noStrike">
              <a:solidFill>
                <a:schemeClr val="dk1"/>
              </a:solidFill>
              <a:latin typeface="Calibri"/>
              <a:ea typeface="Calibri"/>
              <a:cs typeface="Calibri"/>
              <a:sym typeface="Calibri"/>
            </a:endParaRPr>
          </a:p>
        </p:txBody>
      </p:sp>
      <p:sp>
        <p:nvSpPr>
          <p:cNvPr id="599" name="Google Shape;599;p41"/>
          <p:cNvSpPr txBox="1"/>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g84657ddec4_1_402"/>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606" name="Google Shape;606;g84657ddec4_1_402"/>
          <p:cNvPicPr preferRelativeResize="0"/>
          <p:nvPr/>
        </p:nvPicPr>
        <p:blipFill rotWithShape="1">
          <a:blip r:embed="rId3">
            <a:alphaModFix/>
          </a:blip>
          <a:srcRect b="0" l="0" r="0" t="0"/>
          <a:stretch/>
        </p:blipFill>
        <p:spPr>
          <a:xfrm>
            <a:off x="155376" y="1465423"/>
            <a:ext cx="4349275" cy="2583050"/>
          </a:xfrm>
          <a:prstGeom prst="rect">
            <a:avLst/>
          </a:prstGeom>
          <a:noFill/>
          <a:ln>
            <a:noFill/>
          </a:ln>
        </p:spPr>
      </p:pic>
      <p:sp>
        <p:nvSpPr>
          <p:cNvPr id="607" name="Google Shape;607;g84657ddec4_1_402"/>
          <p:cNvSpPr txBox="1"/>
          <p:nvPr/>
        </p:nvSpPr>
        <p:spPr>
          <a:xfrm>
            <a:off x="222600" y="742625"/>
            <a:ext cx="4349400" cy="6627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1800" u="none" cap="none" strike="noStrike">
                <a:solidFill>
                  <a:schemeClr val="dk1"/>
                </a:solidFill>
                <a:latin typeface="Times New Roman"/>
                <a:ea typeface="Times New Roman"/>
                <a:cs typeface="Times New Roman"/>
                <a:sym typeface="Times New Roman"/>
              </a:rPr>
              <a:t>Correlation (R) based on Day 1 forecast of NGACv2 and AERONET </a:t>
            </a:r>
            <a:endParaRPr b="1" i="0" sz="1800" u="none" cap="none" strike="noStrike">
              <a:solidFill>
                <a:schemeClr val="dk1"/>
              </a:solidFill>
              <a:latin typeface="Times New Roman"/>
              <a:ea typeface="Times New Roman"/>
              <a:cs typeface="Times New Roman"/>
              <a:sym typeface="Times New Roman"/>
            </a:endParaRPr>
          </a:p>
        </p:txBody>
      </p:sp>
      <p:pic>
        <p:nvPicPr>
          <p:cNvPr id="608" name="Google Shape;608;g84657ddec4_1_402"/>
          <p:cNvPicPr preferRelativeResize="0"/>
          <p:nvPr/>
        </p:nvPicPr>
        <p:blipFill rotWithShape="1">
          <a:blip r:embed="rId4">
            <a:alphaModFix/>
          </a:blip>
          <a:srcRect b="0" l="0" r="0" t="0"/>
          <a:stretch/>
        </p:blipFill>
        <p:spPr>
          <a:xfrm>
            <a:off x="4667625" y="1465425"/>
            <a:ext cx="4349240" cy="2583050"/>
          </a:xfrm>
          <a:prstGeom prst="rect">
            <a:avLst/>
          </a:prstGeom>
          <a:noFill/>
          <a:ln>
            <a:noFill/>
          </a:ln>
        </p:spPr>
      </p:pic>
      <p:sp>
        <p:nvSpPr>
          <p:cNvPr id="609" name="Google Shape;609;g84657ddec4_1_402"/>
          <p:cNvSpPr txBox="1"/>
          <p:nvPr/>
        </p:nvSpPr>
        <p:spPr>
          <a:xfrm>
            <a:off x="4622475" y="742775"/>
            <a:ext cx="4479600" cy="6627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1800">
                <a:solidFill>
                  <a:schemeClr val="dk1"/>
                </a:solidFill>
                <a:latin typeface="Times New Roman"/>
                <a:ea typeface="Times New Roman"/>
                <a:cs typeface="Times New Roman"/>
                <a:sym typeface="Times New Roman"/>
              </a:rPr>
              <a:t>Correlation (R) based on Day 1 forecast of GEFSv12-Aersol and AERONET </a:t>
            </a:r>
            <a:endParaRPr b="1" sz="1800">
              <a:solidFill>
                <a:schemeClr val="dk1"/>
              </a:solidFill>
              <a:latin typeface="Times New Roman"/>
              <a:ea typeface="Times New Roman"/>
              <a:cs typeface="Times New Roman"/>
              <a:sym typeface="Times New Roman"/>
            </a:endParaRPr>
          </a:p>
        </p:txBody>
      </p:sp>
      <p:sp>
        <p:nvSpPr>
          <p:cNvPr id="610" name="Google Shape;610;g84657ddec4_1_402"/>
          <p:cNvSpPr txBox="1"/>
          <p:nvPr/>
        </p:nvSpPr>
        <p:spPr>
          <a:xfrm>
            <a:off x="1448825" y="4479075"/>
            <a:ext cx="7239600" cy="56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FF"/>
                </a:solidFill>
                <a:latin typeface="Calibri"/>
                <a:ea typeface="Calibri"/>
                <a:cs typeface="Calibri"/>
                <a:sym typeface="Calibri"/>
              </a:rPr>
              <a:t>Significant improvement in aerosol forecasts from GEFSv12-Aerosol</a:t>
            </a:r>
            <a:endParaRPr b="1" i="0" sz="1400" u="none" cap="none" strike="noStrike">
              <a:solidFill>
                <a:srgbClr val="0000FF"/>
              </a:solidFill>
              <a:latin typeface="Calibri"/>
              <a:ea typeface="Calibri"/>
              <a:cs typeface="Calibri"/>
              <a:sym typeface="Calibri"/>
            </a:endParaRPr>
          </a:p>
        </p:txBody>
      </p:sp>
      <p:sp>
        <p:nvSpPr>
          <p:cNvPr id="611" name="Google Shape;611;g84657ddec4_1_402"/>
          <p:cNvSpPr txBox="1"/>
          <p:nvPr/>
        </p:nvSpPr>
        <p:spPr>
          <a:xfrm>
            <a:off x="0" y="0"/>
            <a:ext cx="91440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500"/>
              <a:buFont typeface="Arial"/>
              <a:buNone/>
            </a:pPr>
            <a:r>
              <a:rPr b="1" lang="en-US" sz="2500">
                <a:solidFill>
                  <a:srgbClr val="0000FF"/>
                </a:solidFill>
                <a:latin typeface="Calibri"/>
                <a:ea typeface="Calibri"/>
                <a:cs typeface="Calibri"/>
                <a:sym typeface="Calibri"/>
              </a:rPr>
              <a:t>AOD Forecasts compared to AERONET Observations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pic>
        <p:nvPicPr>
          <p:cNvPr id="616" name="Google Shape;616;p43"/>
          <p:cNvPicPr preferRelativeResize="0"/>
          <p:nvPr/>
        </p:nvPicPr>
        <p:blipFill rotWithShape="1">
          <a:blip r:embed="rId3">
            <a:alphaModFix/>
          </a:blip>
          <a:srcRect b="0" l="0" r="0" t="0"/>
          <a:stretch/>
        </p:blipFill>
        <p:spPr>
          <a:xfrm>
            <a:off x="99575" y="482300"/>
            <a:ext cx="6234200" cy="4255274"/>
          </a:xfrm>
          <a:prstGeom prst="rect">
            <a:avLst/>
          </a:prstGeom>
          <a:noFill/>
          <a:ln>
            <a:noFill/>
          </a:ln>
        </p:spPr>
      </p:pic>
      <p:sp>
        <p:nvSpPr>
          <p:cNvPr id="617" name="Google Shape;617;p43"/>
          <p:cNvSpPr txBox="1"/>
          <p:nvPr/>
        </p:nvSpPr>
        <p:spPr>
          <a:xfrm>
            <a:off x="0" y="-1025"/>
            <a:ext cx="91440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500" u="none" cap="none" strike="noStrike">
                <a:solidFill>
                  <a:srgbClr val="0000FF"/>
                </a:solidFill>
                <a:latin typeface="Calibri"/>
                <a:ea typeface="Calibri"/>
                <a:cs typeface="Calibri"/>
                <a:sym typeface="Calibri"/>
              </a:rPr>
              <a:t>AOD forecasts compare to MERRA2 reanalysis   </a:t>
            </a:r>
            <a:endParaRPr b="0" i="0" sz="2500" u="none" cap="none" strike="noStrike">
              <a:solidFill>
                <a:srgbClr val="000000"/>
              </a:solidFill>
              <a:latin typeface="Arial"/>
              <a:ea typeface="Arial"/>
              <a:cs typeface="Arial"/>
              <a:sym typeface="Arial"/>
            </a:endParaRPr>
          </a:p>
        </p:txBody>
      </p:sp>
      <p:sp>
        <p:nvSpPr>
          <p:cNvPr id="618" name="Google Shape;618;p43"/>
          <p:cNvSpPr txBox="1"/>
          <p:nvPr/>
        </p:nvSpPr>
        <p:spPr>
          <a:xfrm>
            <a:off x="6437875" y="550150"/>
            <a:ext cx="2548500" cy="452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Black – MERRA2 reanalysis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FF00"/>
                </a:solidFill>
                <a:latin typeface="Calibri"/>
                <a:ea typeface="Calibri"/>
                <a:cs typeface="Calibri"/>
                <a:sym typeface="Calibri"/>
              </a:rPr>
              <a:t>Green – NGACv2</a:t>
            </a:r>
            <a:endParaRPr b="0" i="0" sz="1400" u="none" cap="none" strike="noStrike">
              <a:solidFill>
                <a:srgbClr val="00FF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Calibri"/>
                <a:ea typeface="Calibri"/>
                <a:cs typeface="Calibri"/>
                <a:sym typeface="Calibri"/>
              </a:rPr>
              <a:t>Blue – GEFSv12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Major global regions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(from top left to bottom right)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1" lang="en-US" sz="1400" u="none" cap="none" strike="noStrike">
                <a:solidFill>
                  <a:schemeClr val="dk1"/>
                </a:solidFill>
                <a:latin typeface="Calibri"/>
                <a:ea typeface="Calibri"/>
                <a:cs typeface="Calibri"/>
                <a:sym typeface="Calibri"/>
              </a:rPr>
              <a:t>N. Africa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1" lang="en-US" sz="1400" u="none" cap="none" strike="noStrike">
                <a:solidFill>
                  <a:schemeClr val="dk1"/>
                </a:solidFill>
                <a:latin typeface="Calibri"/>
                <a:ea typeface="Calibri"/>
                <a:cs typeface="Calibri"/>
                <a:sym typeface="Calibri"/>
              </a:rPr>
              <a:t>N. Atlantic</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1" lang="en-US" sz="1400" u="none" cap="none" strike="noStrike">
                <a:solidFill>
                  <a:schemeClr val="dk1"/>
                </a:solidFill>
                <a:latin typeface="Calibri"/>
                <a:ea typeface="Calibri"/>
                <a:cs typeface="Calibri"/>
                <a:sym typeface="Calibri"/>
              </a:rPr>
              <a:t>S. Africa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1" lang="en-US" sz="1400" u="none" cap="none" strike="noStrike">
                <a:solidFill>
                  <a:schemeClr val="dk1"/>
                </a:solidFill>
                <a:latin typeface="Calibri"/>
                <a:ea typeface="Calibri"/>
                <a:cs typeface="Calibri"/>
                <a:sym typeface="Calibri"/>
              </a:rPr>
              <a:t>S. Atlantic</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1" lang="en-US" sz="1400" u="none" cap="none" strike="noStrike">
                <a:solidFill>
                  <a:schemeClr val="dk1"/>
                </a:solidFill>
                <a:latin typeface="Calibri"/>
                <a:ea typeface="Calibri"/>
                <a:cs typeface="Calibri"/>
                <a:sym typeface="Calibri"/>
              </a:rPr>
              <a:t>S. America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1" lang="en-US" sz="1400" u="none" cap="none" strike="noStrike">
                <a:solidFill>
                  <a:schemeClr val="dk1"/>
                </a:solidFill>
                <a:latin typeface="Calibri"/>
                <a:ea typeface="Calibri"/>
                <a:cs typeface="Calibri"/>
                <a:sym typeface="Calibri"/>
              </a:rPr>
              <a:t>Europe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1" lang="en-US" sz="1400" u="none" cap="none" strike="noStrike">
                <a:solidFill>
                  <a:schemeClr val="dk1"/>
                </a:solidFill>
                <a:latin typeface="Calibri"/>
                <a:ea typeface="Calibri"/>
                <a:cs typeface="Calibri"/>
                <a:sym typeface="Calibri"/>
              </a:rPr>
              <a:t>E. Asia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1" lang="en-US" sz="1400" u="none" cap="none" strike="noStrike">
                <a:solidFill>
                  <a:schemeClr val="dk1"/>
                </a:solidFill>
                <a:latin typeface="Calibri"/>
                <a:ea typeface="Calibri"/>
                <a:cs typeface="Calibri"/>
                <a:sym typeface="Calibri"/>
              </a:rPr>
              <a:t>E. USA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1" lang="en-US" sz="1400" u="none" cap="none" strike="noStrike">
                <a:solidFill>
                  <a:schemeClr val="dk1"/>
                </a:solidFill>
                <a:latin typeface="Calibri"/>
                <a:ea typeface="Calibri"/>
                <a:cs typeface="Calibri"/>
                <a:sym typeface="Calibri"/>
              </a:rPr>
              <a:t>W. USA</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FF"/>
                </a:solidFill>
                <a:latin typeface="Calibri"/>
                <a:ea typeface="Calibri"/>
                <a:cs typeface="Calibri"/>
                <a:sym typeface="Calibri"/>
              </a:rPr>
              <a:t>An improvement is over all major global regions. A significant improvement is for S. Africa, S Atlantic, S America and E. Asia.</a:t>
            </a:r>
            <a:endParaRPr b="0" i="0" sz="1400" u="none" cap="none" strike="noStrike">
              <a:solidFill>
                <a:schemeClr val="dk1"/>
              </a:solidFill>
              <a:latin typeface="Calibri"/>
              <a:ea typeface="Calibri"/>
              <a:cs typeface="Calibri"/>
              <a:sym typeface="Calibri"/>
            </a:endParaRPr>
          </a:p>
        </p:txBody>
      </p:sp>
      <p:sp>
        <p:nvSpPr>
          <p:cNvPr id="619" name="Google Shape;619;p43"/>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7"/>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625" name="Google Shape;625;p7"/>
          <p:cNvSpPr txBox="1"/>
          <p:nvPr/>
        </p:nvSpPr>
        <p:spPr>
          <a:xfrm>
            <a:off x="610162" y="402652"/>
            <a:ext cx="7635394" cy="10156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FF"/>
                </a:solidFill>
                <a:latin typeface="Calibri"/>
                <a:ea typeface="Calibri"/>
                <a:cs typeface="Calibri"/>
                <a:sym typeface="Calibri"/>
              </a:rPr>
              <a:t>Field/MEG evaluations of GEFSv12</a:t>
            </a:r>
            <a:endParaRPr b="1" i="0" sz="36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1" i="1" lang="en-US" sz="2400" u="none" cap="none" strike="noStrike">
                <a:solidFill>
                  <a:srgbClr val="0000FF"/>
                </a:solidFill>
                <a:latin typeface="Calibri"/>
                <a:ea typeface="Calibri"/>
                <a:cs typeface="Calibri"/>
                <a:sym typeface="Calibri"/>
              </a:rPr>
              <a:t>Acknowledgements</a:t>
            </a:r>
            <a:endParaRPr/>
          </a:p>
        </p:txBody>
      </p:sp>
      <p:sp>
        <p:nvSpPr>
          <p:cNvPr id="626" name="Google Shape;626;p7"/>
          <p:cNvSpPr txBox="1"/>
          <p:nvPr/>
        </p:nvSpPr>
        <p:spPr>
          <a:xfrm>
            <a:off x="117750" y="1786675"/>
            <a:ext cx="8957400" cy="2554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rPr>
              <a:t>VPPGB Chief: </a:t>
            </a:r>
            <a:r>
              <a:rPr b="0" i="0" lang="en-US" sz="1600" u="none" cap="none" strike="noStrike">
                <a:solidFill>
                  <a:srgbClr val="000000"/>
                </a:solidFill>
                <a:latin typeface="Arial"/>
                <a:ea typeface="Arial"/>
                <a:cs typeface="Arial"/>
                <a:sym typeface="Arial"/>
              </a:rPr>
              <a:t> Jason Levit</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rPr>
              <a:t>Model Evaluation Group:  </a:t>
            </a:r>
            <a:r>
              <a:rPr b="0" i="0" lang="en-US" sz="1600" u="none" cap="none" strike="noStrike">
                <a:solidFill>
                  <a:srgbClr val="000000"/>
                </a:solidFill>
                <a:latin typeface="Arial"/>
                <a:ea typeface="Arial"/>
                <a:cs typeface="Arial"/>
                <a:sym typeface="Arial"/>
              </a:rPr>
              <a:t>Geoff Manikin, Alicia Bentley, Shannon Shields, and Logan Dawson</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rPr>
              <a:t>Waves Coordination:  </a:t>
            </a:r>
            <a:r>
              <a:rPr b="0" i="0" lang="en-US" sz="1600" u="none" cap="none" strike="noStrike">
                <a:solidFill>
                  <a:srgbClr val="000000"/>
                </a:solidFill>
                <a:latin typeface="Arial"/>
                <a:ea typeface="Arial"/>
                <a:cs typeface="Arial"/>
                <a:sym typeface="Arial"/>
              </a:rPr>
              <a:t>Henrique Alves and Deanna Spindler</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rPr>
              <a:t>Aerosols Coordination:  </a:t>
            </a:r>
            <a:r>
              <a:rPr b="0" i="0" lang="en-US" sz="1600" u="none" cap="none" strike="noStrike">
                <a:solidFill>
                  <a:srgbClr val="000000"/>
                </a:solidFill>
                <a:latin typeface="Arial"/>
                <a:ea typeface="Arial"/>
                <a:cs typeface="Arial"/>
                <a:sym typeface="Arial"/>
              </a:rPr>
              <a:t>Jeff McQueen and Partha Bhattacharjee</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rPr>
              <a:t>Weeks 3-4 Coordination:</a:t>
            </a:r>
            <a:r>
              <a:rPr b="0" i="0" lang="en-US" sz="1600" u="none" cap="none" strike="noStrike">
                <a:solidFill>
                  <a:srgbClr val="000000"/>
                </a:solidFill>
                <a:latin typeface="Arial"/>
                <a:ea typeface="Arial"/>
                <a:cs typeface="Arial"/>
                <a:sym typeface="Arial"/>
              </a:rPr>
              <a:t>  Matt Rosencrans (CPC)</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g76f0117c80_0_1"/>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91" name="Google Shape;91;g76f0117c80_0_1"/>
          <p:cNvPicPr preferRelativeResize="0"/>
          <p:nvPr/>
        </p:nvPicPr>
        <p:blipFill rotWithShape="1">
          <a:blip r:embed="rId3">
            <a:alphaModFix/>
          </a:blip>
          <a:srcRect b="0" l="0" r="0" t="0"/>
          <a:stretch/>
        </p:blipFill>
        <p:spPr>
          <a:xfrm>
            <a:off x="110400" y="976025"/>
            <a:ext cx="8839201" cy="3434045"/>
          </a:xfrm>
          <a:prstGeom prst="rect">
            <a:avLst/>
          </a:prstGeom>
          <a:noFill/>
          <a:ln>
            <a:noFill/>
          </a:ln>
        </p:spPr>
      </p:pic>
      <p:sp>
        <p:nvSpPr>
          <p:cNvPr id="92" name="Google Shape;92;g76f0117c80_0_1"/>
          <p:cNvSpPr txBox="1"/>
          <p:nvPr/>
        </p:nvSpPr>
        <p:spPr>
          <a:xfrm>
            <a:off x="0" y="1"/>
            <a:ext cx="9144000" cy="4419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FF"/>
              </a:buClr>
              <a:buSzPts val="2900"/>
              <a:buFont typeface="Calibri"/>
              <a:buNone/>
            </a:pPr>
            <a:r>
              <a:rPr b="1" i="0" lang="en-US" sz="2500" u="none" cap="none" strike="noStrike">
                <a:solidFill>
                  <a:srgbClr val="0000FF"/>
                </a:solidFill>
                <a:latin typeface="Calibri"/>
                <a:ea typeface="Calibri"/>
                <a:cs typeface="Calibri"/>
                <a:sym typeface="Calibri"/>
              </a:rPr>
              <a:t>Gantt Chart for NCEP GEFSv12 T2O Plan</a:t>
            </a:r>
            <a:endParaRPr b="1" i="0" sz="25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0" name="Shape 630"/>
        <p:cNvGrpSpPr/>
        <p:nvPr/>
      </p:nvGrpSpPr>
      <p:grpSpPr>
        <a:xfrm>
          <a:off x="0" y="0"/>
          <a:ext cx="0" cy="0"/>
          <a:chOff x="0" y="0"/>
          <a:chExt cx="0" cy="0"/>
        </a:xfrm>
      </p:grpSpPr>
      <p:sp>
        <p:nvSpPr>
          <p:cNvPr id="631" name="Google Shape;631;p27"/>
          <p:cNvSpPr txBox="1"/>
          <p:nvPr/>
        </p:nvSpPr>
        <p:spPr>
          <a:xfrm>
            <a:off x="4823480" y="1607785"/>
            <a:ext cx="184666"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300"/>
              <a:buFont typeface="Arial"/>
              <a:buNone/>
            </a:pPr>
            <a:r>
              <a:t/>
            </a:r>
            <a:endParaRPr b="1" i="0" sz="3300" u="none" cap="none" strike="noStrike">
              <a:solidFill>
                <a:srgbClr val="FF0000"/>
              </a:solidFill>
              <a:latin typeface="Arial"/>
              <a:ea typeface="Arial"/>
              <a:cs typeface="Arial"/>
              <a:sym typeface="Arial"/>
            </a:endParaRPr>
          </a:p>
        </p:txBody>
      </p:sp>
      <p:sp>
        <p:nvSpPr>
          <p:cNvPr id="632" name="Google Shape;632;p27"/>
          <p:cNvSpPr txBox="1"/>
          <p:nvPr/>
        </p:nvSpPr>
        <p:spPr>
          <a:xfrm>
            <a:off x="285850" y="981250"/>
            <a:ext cx="8691300" cy="3477900"/>
          </a:xfrm>
          <a:prstGeom prst="rect">
            <a:avLst/>
          </a:prstGeom>
          <a:noFill/>
          <a:ln>
            <a:noFill/>
          </a:ln>
        </p:spPr>
        <p:txBody>
          <a:bodyPr anchorCtr="0" anchor="t" bIns="45700" lIns="91425" spcFirstLastPara="1" rIns="91425" wrap="square" tIns="45700">
            <a:spAutoFit/>
          </a:bodyPr>
          <a:lstStyle/>
          <a:p>
            <a:pPr indent="-365760" lvl="0" marL="457200" marR="0" rtl="0" algn="l">
              <a:lnSpc>
                <a:spcPct val="100000"/>
              </a:lnSpc>
              <a:spcBef>
                <a:spcPts val="0"/>
              </a:spcBef>
              <a:spcAft>
                <a:spcPts val="0"/>
              </a:spcAft>
              <a:buClr>
                <a:srgbClr val="000000"/>
              </a:buClr>
              <a:buSzPts val="2000"/>
              <a:buFont typeface="Arial"/>
              <a:buAutoNum type="arabicParenR"/>
            </a:pPr>
            <a:r>
              <a:rPr lang="en-US" sz="2000"/>
              <a:t>Constructed formal evaluation plan</a:t>
            </a:r>
            <a:endParaRPr b="0" i="0" sz="2000" u="none" cap="none" strike="noStrike">
              <a:solidFill>
                <a:srgbClr val="000000"/>
              </a:solidFill>
              <a:latin typeface="Arial"/>
              <a:ea typeface="Arial"/>
              <a:cs typeface="Arial"/>
              <a:sym typeface="Arial"/>
            </a:endParaRPr>
          </a:p>
          <a:p>
            <a:pPr indent="-365760" lvl="0" marL="457200" marR="0" rtl="0" algn="l">
              <a:lnSpc>
                <a:spcPct val="100000"/>
              </a:lnSpc>
              <a:spcBef>
                <a:spcPts val="600"/>
              </a:spcBef>
              <a:spcAft>
                <a:spcPts val="0"/>
              </a:spcAft>
              <a:buClr>
                <a:srgbClr val="000000"/>
              </a:buClr>
              <a:buSzPts val="2000"/>
              <a:buFont typeface="Arial"/>
              <a:buAutoNum type="arabicParenR"/>
            </a:pPr>
            <a:r>
              <a:rPr b="0" i="0" lang="en-US" sz="2000" u="none" cap="none" strike="noStrike">
                <a:solidFill>
                  <a:srgbClr val="000000"/>
                </a:solidFill>
                <a:latin typeface="Arial"/>
                <a:ea typeface="Arial"/>
                <a:cs typeface="Arial"/>
                <a:sym typeface="Arial"/>
              </a:rPr>
              <a:t>Conducted 7 webinars covering different components of the GEFSv12 evaluation</a:t>
            </a:r>
            <a:endParaRPr b="0" i="0" sz="1400" u="none" cap="none" strike="noStrike">
              <a:solidFill>
                <a:srgbClr val="000000"/>
              </a:solidFill>
              <a:latin typeface="Arial"/>
              <a:ea typeface="Arial"/>
              <a:cs typeface="Arial"/>
              <a:sym typeface="Arial"/>
            </a:endParaRPr>
          </a:p>
          <a:p>
            <a:pPr indent="-365760" lvl="0" marL="457200" marR="0" rtl="0" algn="l">
              <a:lnSpc>
                <a:spcPct val="100000"/>
              </a:lnSpc>
              <a:spcBef>
                <a:spcPts val="600"/>
              </a:spcBef>
              <a:spcAft>
                <a:spcPts val="0"/>
              </a:spcAft>
              <a:buClr>
                <a:srgbClr val="000000"/>
              </a:buClr>
              <a:buSzPts val="2000"/>
              <a:buFont typeface="Arial"/>
              <a:buAutoNum type="arabicParenR"/>
            </a:pPr>
            <a:r>
              <a:rPr b="0" i="0" lang="en-US" sz="2000" u="none" cap="none" strike="noStrike">
                <a:solidFill>
                  <a:srgbClr val="000000"/>
                </a:solidFill>
                <a:latin typeface="Arial"/>
                <a:ea typeface="Arial"/>
                <a:cs typeface="Arial"/>
                <a:sym typeface="Arial"/>
              </a:rPr>
              <a:t>Generated GEFSv11 vs GEFSv12 comparison graphics for 45 different retro cases covering a variety of challenging/high-impact cases;  with no real-time parallel, this was the only way for the field to visualize the changes</a:t>
            </a:r>
            <a:endParaRPr b="0" i="0" sz="1400" u="none" cap="none" strike="noStrike">
              <a:solidFill>
                <a:srgbClr val="000000"/>
              </a:solidFill>
              <a:latin typeface="Arial"/>
              <a:ea typeface="Arial"/>
              <a:cs typeface="Arial"/>
              <a:sym typeface="Arial"/>
            </a:endParaRPr>
          </a:p>
          <a:p>
            <a:pPr indent="-365760" lvl="0" marL="457200" marR="0" rtl="0" algn="l">
              <a:lnSpc>
                <a:spcPct val="100000"/>
              </a:lnSpc>
              <a:spcBef>
                <a:spcPts val="600"/>
              </a:spcBef>
              <a:spcAft>
                <a:spcPts val="0"/>
              </a:spcAft>
              <a:buClr>
                <a:srgbClr val="000000"/>
              </a:buClr>
              <a:buSzPts val="2000"/>
              <a:buFont typeface="Arial"/>
              <a:buAutoNum type="arabicParenR"/>
            </a:pPr>
            <a:r>
              <a:rPr b="0" i="0" lang="en-US" sz="2000" u="none" cap="none" strike="noStrike">
                <a:solidFill>
                  <a:srgbClr val="000000"/>
                </a:solidFill>
                <a:latin typeface="Arial"/>
                <a:ea typeface="Arial"/>
                <a:cs typeface="Arial"/>
                <a:sym typeface="Arial"/>
              </a:rPr>
              <a:t>Led a national SOO team to complement the evaluation</a:t>
            </a:r>
            <a:endParaRPr b="0" i="0" sz="1400" u="none" cap="none" strike="noStrike">
              <a:solidFill>
                <a:srgbClr val="000000"/>
              </a:solidFill>
              <a:latin typeface="Arial"/>
              <a:ea typeface="Arial"/>
              <a:cs typeface="Arial"/>
              <a:sym typeface="Arial"/>
            </a:endParaRPr>
          </a:p>
          <a:p>
            <a:pPr indent="-365760" lvl="0" marL="457200" marR="0" rtl="0" algn="l">
              <a:lnSpc>
                <a:spcPct val="100000"/>
              </a:lnSpc>
              <a:spcBef>
                <a:spcPts val="600"/>
              </a:spcBef>
              <a:spcAft>
                <a:spcPts val="0"/>
              </a:spcAft>
              <a:buClr>
                <a:srgbClr val="000000"/>
              </a:buClr>
              <a:buSzPts val="2000"/>
              <a:buFont typeface="Arial"/>
              <a:buAutoNum type="arabicParenR"/>
            </a:pPr>
            <a:r>
              <a:rPr b="0" i="0" lang="en-US" sz="2000" u="none" cap="none" strike="noStrike">
                <a:solidFill>
                  <a:srgbClr val="000000"/>
                </a:solidFill>
                <a:latin typeface="Arial"/>
                <a:ea typeface="Arial"/>
                <a:cs typeface="Arial"/>
                <a:sym typeface="Arial"/>
              </a:rPr>
              <a:t>Gathered and organized all evaluations covering the atmospheric, aerosol, and wave components of GEFSv12</a:t>
            </a:r>
            <a:endParaRPr b="0" i="0" sz="2000" u="none" cap="none" strike="noStrike">
              <a:solidFill>
                <a:srgbClr val="000000"/>
              </a:solidFill>
              <a:latin typeface="Arial"/>
              <a:ea typeface="Arial"/>
              <a:cs typeface="Arial"/>
              <a:sym typeface="Arial"/>
            </a:endParaRPr>
          </a:p>
        </p:txBody>
      </p:sp>
      <p:sp>
        <p:nvSpPr>
          <p:cNvPr id="633" name="Google Shape;633;p27"/>
          <p:cNvSpPr txBox="1"/>
          <p:nvPr/>
        </p:nvSpPr>
        <p:spPr>
          <a:xfrm>
            <a:off x="701249" y="190832"/>
            <a:ext cx="87369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The MEG Evaluation of GEFSv12</a:t>
            </a:r>
            <a:endParaRPr b="1" i="0" sz="2500" u="none" cap="none" strike="noStrike">
              <a:solidFill>
                <a:srgbClr val="0000FF"/>
              </a:solidFill>
              <a:latin typeface="Calibri"/>
              <a:ea typeface="Calibri"/>
              <a:cs typeface="Calibri"/>
              <a:sym typeface="Calibri"/>
            </a:endParaRPr>
          </a:p>
        </p:txBody>
      </p:sp>
      <p:sp>
        <p:nvSpPr>
          <p:cNvPr id="634" name="Google Shape;634;p27"/>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8" name="Shape 638"/>
        <p:cNvGrpSpPr/>
        <p:nvPr/>
      </p:nvGrpSpPr>
      <p:grpSpPr>
        <a:xfrm>
          <a:off x="0" y="0"/>
          <a:ext cx="0" cy="0"/>
          <a:chOff x="0" y="0"/>
          <a:chExt cx="0" cy="0"/>
        </a:xfrm>
      </p:grpSpPr>
      <p:graphicFrame>
        <p:nvGraphicFramePr>
          <p:cNvPr id="639" name="Google Shape;639;p29"/>
          <p:cNvGraphicFramePr/>
          <p:nvPr/>
        </p:nvGraphicFramePr>
        <p:xfrm>
          <a:off x="50284" y="613822"/>
          <a:ext cx="3000000" cy="3000000"/>
        </p:xfrm>
        <a:graphic>
          <a:graphicData uri="http://schemas.openxmlformats.org/drawingml/2006/table">
            <a:tbl>
              <a:tblPr>
                <a:noFill/>
                <a:tableStyleId>{5554CC96-B187-4E09-8854-4A188158C517}</a:tableStyleId>
              </a:tblPr>
              <a:tblGrid>
                <a:gridCol w="2387525"/>
                <a:gridCol w="2155300"/>
                <a:gridCol w="2270775"/>
                <a:gridCol w="2229850"/>
              </a:tblGrid>
              <a:tr h="384350">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PARAMETER</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SKILL</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SPREAD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BIAS</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250-hPa winds (NH)</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500-hPa height (NH)</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FF0000"/>
                          </a:solidFill>
                          <a:latin typeface="Arial"/>
                          <a:ea typeface="Arial"/>
                          <a:cs typeface="Arial"/>
                          <a:sym typeface="Arial"/>
                        </a:rPr>
                        <a:t>Degraded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384550">
                <a:tc>
                  <a:txBody>
                    <a:bodyPr/>
                    <a:lstStyle/>
                    <a:p>
                      <a:pPr indent="0" lvl="0" marL="0" marR="0" rtl="0" algn="ctr">
                        <a:lnSpc>
                          <a:spcPct val="100000"/>
                        </a:lnSpc>
                        <a:spcBef>
                          <a:spcPts val="0"/>
                        </a:spcBef>
                        <a:spcAft>
                          <a:spcPts val="0"/>
                        </a:spcAft>
                        <a:buClr>
                          <a:srgbClr val="002060"/>
                        </a:buClr>
                        <a:buSzPts val="1400"/>
                        <a:buFont typeface="Arial"/>
                        <a:buNone/>
                      </a:pPr>
                      <a:r>
                        <a:rPr b="1" i="0" lang="en-US" sz="1400" u="none" cap="none" strike="noStrike">
                          <a:solidFill>
                            <a:srgbClr val="002060"/>
                          </a:solidFill>
                          <a:latin typeface="Arial"/>
                          <a:ea typeface="Arial"/>
                          <a:cs typeface="Arial"/>
                          <a:sym typeface="Arial"/>
                        </a:rPr>
                        <a:t>850-hPa winds (NH)</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Neutral</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370325">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850-hPa temp. (NH)</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FF0000"/>
                          </a:solidFill>
                          <a:latin typeface="Arial"/>
                          <a:ea typeface="Arial"/>
                          <a:cs typeface="Arial"/>
                          <a:sym typeface="Arial"/>
                        </a:rPr>
                        <a:t>Degraded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370350">
                <a:tc>
                  <a:txBody>
                    <a:bodyPr/>
                    <a:lstStyle/>
                    <a:p>
                      <a:pPr indent="0" lvl="0" marL="0" marR="0" rtl="0" algn="ctr">
                        <a:lnSpc>
                          <a:spcPct val="100000"/>
                        </a:lnSpc>
                        <a:spcBef>
                          <a:spcPts val="0"/>
                        </a:spcBef>
                        <a:spcAft>
                          <a:spcPts val="0"/>
                        </a:spcAft>
                        <a:buClr>
                          <a:srgbClr val="002060"/>
                        </a:buClr>
                        <a:buSzPts val="1400"/>
                        <a:buFont typeface="Arial"/>
                        <a:buNone/>
                      </a:pPr>
                      <a:r>
                        <a:rPr b="1" i="0" lang="en-US" sz="1400" u="none" cap="none" strike="noStrike">
                          <a:solidFill>
                            <a:srgbClr val="002060"/>
                          </a:solidFill>
                          <a:latin typeface="Arial"/>
                          <a:ea typeface="Arial"/>
                          <a:cs typeface="Arial"/>
                          <a:sym typeface="Arial"/>
                        </a:rPr>
                        <a:t>1000-hPa height (NH)</a:t>
                      </a:r>
                      <a:endParaRPr sz="1400" u="none" cap="none" strike="noStrike"/>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FF0000"/>
                          </a:solidFill>
                          <a:latin typeface="Arial"/>
                          <a:ea typeface="Arial"/>
                          <a:cs typeface="Arial"/>
                          <a:sym typeface="Arial"/>
                        </a:rPr>
                        <a:t>Degraded</a:t>
                      </a:r>
                      <a:endParaRPr sz="1400" u="none" cap="none" strike="noStrike"/>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370325">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10-m winds (NH)</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Neutral</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2-m temp. (NH)</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Precipitation (NH)</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FF0000"/>
                        </a:buClr>
                        <a:buSzPts val="1400"/>
                        <a:buFont typeface="Arial"/>
                        <a:buNone/>
                      </a:pPr>
                      <a:r>
                        <a:rPr b="1" i="0" lang="en-US" sz="1400" u="none" cap="none" strike="noStrike">
                          <a:solidFill>
                            <a:srgbClr val="FF0000"/>
                          </a:solidFill>
                          <a:latin typeface="Arial"/>
                          <a:ea typeface="Arial"/>
                          <a:cs typeface="Arial"/>
                          <a:sym typeface="Arial"/>
                        </a:rPr>
                        <a:t>Degraded </a:t>
                      </a:r>
                      <a:r>
                        <a:rPr b="0" i="0" lang="en-US" sz="1400" u="none" cap="none" strike="noStrike">
                          <a:solidFill>
                            <a:schemeClr val="dk1"/>
                          </a:solidFill>
                          <a:latin typeface="Arial"/>
                          <a:ea typeface="Arial"/>
                          <a:cs typeface="Arial"/>
                          <a:sym typeface="Arial"/>
                        </a:rPr>
                        <a:t>(higher amts)</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TC Tracks (N. Atlantic)</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FF0000"/>
                        </a:buClr>
                        <a:buSzPts val="1400"/>
                        <a:buFont typeface="Arial"/>
                        <a:buNone/>
                      </a:pPr>
                      <a:r>
                        <a:rPr b="1" i="0" lang="en-US" sz="1400" u="none" cap="none" strike="noStrike">
                          <a:solidFill>
                            <a:srgbClr val="FF0000"/>
                          </a:solidFill>
                          <a:latin typeface="Arial"/>
                          <a:ea typeface="Arial"/>
                          <a:cs typeface="Arial"/>
                          <a:sym typeface="Arial"/>
                        </a:rPr>
                        <a:t>Degraded </a:t>
                      </a:r>
                      <a:r>
                        <a:rPr b="0" i="0" lang="en-US" sz="1400" u="none" cap="none" strike="noStrike">
                          <a:solidFill>
                            <a:schemeClr val="dk1"/>
                          </a:solidFill>
                          <a:latin typeface="Arial"/>
                          <a:ea typeface="Arial"/>
                          <a:cs typeface="Arial"/>
                          <a:sym typeface="Arial"/>
                        </a:rPr>
                        <a:t>(across track)</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TC Tracks (E. Pacific)</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FF0000"/>
                          </a:solidFill>
                          <a:latin typeface="Arial"/>
                          <a:ea typeface="Arial"/>
                          <a:cs typeface="Arial"/>
                          <a:sym typeface="Arial"/>
                        </a:rPr>
                        <a:t>Degraded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FF0000"/>
                        </a:buClr>
                        <a:buSzPts val="1400"/>
                        <a:buFont typeface="Arial"/>
                        <a:buNone/>
                      </a:pPr>
                      <a:r>
                        <a:rPr b="1" i="0" lang="en-US" sz="1400" u="none" cap="none" strike="noStrike">
                          <a:solidFill>
                            <a:srgbClr val="FF0000"/>
                          </a:solidFill>
                          <a:latin typeface="Arial"/>
                          <a:ea typeface="Arial"/>
                          <a:cs typeface="Arial"/>
                          <a:sym typeface="Arial"/>
                        </a:rPr>
                        <a:t>Degraded </a:t>
                      </a:r>
                      <a:r>
                        <a:rPr b="0" i="0" lang="en-US" sz="1400" u="none" cap="none" strike="noStrike">
                          <a:solidFill>
                            <a:schemeClr val="dk1"/>
                          </a:solidFill>
                          <a:latin typeface="Arial"/>
                          <a:ea typeface="Arial"/>
                          <a:cs typeface="Arial"/>
                          <a:sym typeface="Arial"/>
                        </a:rPr>
                        <a:t>(across track)</a:t>
                      </a:r>
                      <a:endParaRPr b="1" i="0" sz="1400" u="none" cap="none" strike="noStrike">
                        <a:solidFill>
                          <a:srgbClr val="008000"/>
                        </a:solidFill>
                        <a:latin typeface="Arial"/>
                        <a:ea typeface="Arial"/>
                        <a:cs typeface="Arial"/>
                        <a:sym typeface="Aria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bl>
          </a:graphicData>
        </a:graphic>
      </p:graphicFrame>
      <p:sp>
        <p:nvSpPr>
          <p:cNvPr id="640" name="Google Shape;640;p29"/>
          <p:cNvSpPr txBox="1"/>
          <p:nvPr/>
        </p:nvSpPr>
        <p:spPr>
          <a:xfrm>
            <a:off x="50275" y="0"/>
            <a:ext cx="90435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Summary of GEFSv12</a:t>
            </a:r>
            <a:r>
              <a:rPr b="1" lang="en-US" sz="2500">
                <a:solidFill>
                  <a:srgbClr val="0000FF"/>
                </a:solidFill>
                <a:latin typeface="Calibri"/>
                <a:ea typeface="Calibri"/>
                <a:cs typeface="Calibri"/>
                <a:sym typeface="Calibri"/>
              </a:rPr>
              <a:t>-</a:t>
            </a:r>
            <a:r>
              <a:rPr b="1" i="0" lang="en-US" sz="2500" u="none" cap="none" strike="noStrike">
                <a:solidFill>
                  <a:srgbClr val="0000FF"/>
                </a:solidFill>
                <a:latin typeface="Calibri"/>
                <a:ea typeface="Calibri"/>
                <a:cs typeface="Calibri"/>
                <a:sym typeface="Calibri"/>
              </a:rPr>
              <a:t>Atmosphere Metrics (Days 1-10)</a:t>
            </a:r>
            <a:endParaRPr b="1" i="0" sz="2500" u="none" cap="none" strike="noStrike">
              <a:solidFill>
                <a:srgbClr val="0000FF"/>
              </a:solidFill>
              <a:latin typeface="Calibri"/>
              <a:ea typeface="Calibri"/>
              <a:cs typeface="Calibri"/>
              <a:sym typeface="Calibri"/>
            </a:endParaRPr>
          </a:p>
        </p:txBody>
      </p:sp>
      <p:sp>
        <p:nvSpPr>
          <p:cNvPr id="641" name="Google Shape;641;p29"/>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5" name="Shape 645"/>
        <p:cNvGrpSpPr/>
        <p:nvPr/>
      </p:nvGrpSpPr>
      <p:grpSpPr>
        <a:xfrm>
          <a:off x="0" y="0"/>
          <a:ext cx="0" cy="0"/>
          <a:chOff x="0" y="0"/>
          <a:chExt cx="0" cy="0"/>
        </a:xfrm>
      </p:grpSpPr>
      <p:graphicFrame>
        <p:nvGraphicFramePr>
          <p:cNvPr id="646" name="Google Shape;646;p31"/>
          <p:cNvGraphicFramePr/>
          <p:nvPr/>
        </p:nvGraphicFramePr>
        <p:xfrm>
          <a:off x="50284" y="613822"/>
          <a:ext cx="3000000" cy="3000000"/>
        </p:xfrm>
        <a:graphic>
          <a:graphicData uri="http://schemas.openxmlformats.org/drawingml/2006/table">
            <a:tbl>
              <a:tblPr>
                <a:noFill/>
                <a:tableStyleId>{5554CC96-B187-4E09-8854-4A188158C517}</a:tableStyleId>
              </a:tblPr>
              <a:tblGrid>
                <a:gridCol w="2387525"/>
                <a:gridCol w="2155300"/>
                <a:gridCol w="2270775"/>
                <a:gridCol w="2229850"/>
              </a:tblGrid>
              <a:tr h="384350">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PARAMETER</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SKILL</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SPREAD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BIAS</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250-hPa winds (SH)</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Neutral</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500-hPa height (SH)</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Neutral</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FF0000"/>
                          </a:solidFill>
                          <a:latin typeface="Arial"/>
                          <a:ea typeface="Arial"/>
                          <a:cs typeface="Arial"/>
                          <a:sym typeface="Arial"/>
                        </a:rPr>
                        <a:t>Degraded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384550">
                <a:tc>
                  <a:txBody>
                    <a:bodyPr/>
                    <a:lstStyle/>
                    <a:p>
                      <a:pPr indent="0" lvl="0" marL="0" marR="0" rtl="0" algn="ctr">
                        <a:lnSpc>
                          <a:spcPct val="100000"/>
                        </a:lnSpc>
                        <a:spcBef>
                          <a:spcPts val="0"/>
                        </a:spcBef>
                        <a:spcAft>
                          <a:spcPts val="0"/>
                        </a:spcAft>
                        <a:buClr>
                          <a:srgbClr val="002060"/>
                        </a:buClr>
                        <a:buSzPts val="1400"/>
                        <a:buFont typeface="Arial"/>
                        <a:buNone/>
                      </a:pPr>
                      <a:r>
                        <a:rPr b="1" i="0" lang="en-US" sz="1400" u="none" cap="none" strike="noStrike">
                          <a:solidFill>
                            <a:srgbClr val="002060"/>
                          </a:solidFill>
                          <a:latin typeface="Arial"/>
                          <a:ea typeface="Arial"/>
                          <a:cs typeface="Arial"/>
                          <a:sym typeface="Arial"/>
                        </a:rPr>
                        <a:t>850-hPa winds (SH)</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FF0000"/>
                          </a:solidFill>
                          <a:latin typeface="Arial"/>
                          <a:ea typeface="Arial"/>
                          <a:cs typeface="Arial"/>
                          <a:sym typeface="Arial"/>
                        </a:rPr>
                        <a:t>Degraded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370325">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850-hPa temp. (SH)</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FF0000"/>
                        </a:buClr>
                        <a:buSzPts val="1400"/>
                        <a:buFont typeface="Arial"/>
                        <a:buNone/>
                      </a:pPr>
                      <a:r>
                        <a:rPr b="1" i="0" lang="en-US" sz="1400" u="none" cap="none" strike="noStrike">
                          <a:solidFill>
                            <a:srgbClr val="FF0000"/>
                          </a:solidFill>
                          <a:latin typeface="Arial"/>
                          <a:ea typeface="Arial"/>
                          <a:cs typeface="Arial"/>
                          <a:sym typeface="Arial"/>
                        </a:rPr>
                        <a:t>Degraded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370350">
                <a:tc>
                  <a:txBody>
                    <a:bodyPr/>
                    <a:lstStyle/>
                    <a:p>
                      <a:pPr indent="0" lvl="0" marL="0" marR="0" rtl="0" algn="ctr">
                        <a:lnSpc>
                          <a:spcPct val="100000"/>
                        </a:lnSpc>
                        <a:spcBef>
                          <a:spcPts val="0"/>
                        </a:spcBef>
                        <a:spcAft>
                          <a:spcPts val="0"/>
                        </a:spcAft>
                        <a:buClr>
                          <a:srgbClr val="002060"/>
                        </a:buClr>
                        <a:buSzPts val="1400"/>
                        <a:buFont typeface="Arial"/>
                        <a:buNone/>
                      </a:pPr>
                      <a:r>
                        <a:rPr b="1" i="0" lang="en-US" sz="1400" u="none" cap="none" strike="noStrike">
                          <a:solidFill>
                            <a:srgbClr val="002060"/>
                          </a:solidFill>
                          <a:latin typeface="Arial"/>
                          <a:ea typeface="Arial"/>
                          <a:cs typeface="Arial"/>
                          <a:sym typeface="Arial"/>
                        </a:rPr>
                        <a:t>1000-hPa height (SH)</a:t>
                      </a:r>
                      <a:endParaRPr sz="1400" u="none" cap="none" strike="noStrike"/>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008000"/>
                          </a:solidFill>
                          <a:latin typeface="Arial"/>
                          <a:ea typeface="Arial"/>
                          <a:cs typeface="Arial"/>
                          <a:sym typeface="Arial"/>
                        </a:rPr>
                        <a:t>Improved</a:t>
                      </a:r>
                      <a:endParaRPr sz="1400" u="none" cap="none" strike="noStrike"/>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FF0000"/>
                          </a:solidFill>
                          <a:latin typeface="Arial"/>
                          <a:ea typeface="Arial"/>
                          <a:cs typeface="Arial"/>
                          <a:sym typeface="Arial"/>
                        </a:rPr>
                        <a:t>Degraded</a:t>
                      </a:r>
                      <a:endParaRPr sz="1400" u="none" cap="none" strike="noStrike"/>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370325">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10-m winds (SH)</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Neutral</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2-m temp. (SH)</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250-hPa winds (Tropics)</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Considerably </a:t>
                      </a: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Neutral</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850-hPa winds (Tropics)</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Considerably </a:t>
                      </a: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008000"/>
                          </a:solidFill>
                          <a:latin typeface="Arial"/>
                          <a:ea typeface="Arial"/>
                          <a:cs typeface="Arial"/>
                          <a:sym typeface="Arial"/>
                        </a:rPr>
                        <a:t>Improved</a:t>
                      </a:r>
                      <a:endParaRPr b="0" i="0" sz="1400" u="none" cap="none" strike="noStrike">
                        <a:solidFill>
                          <a:schemeClr val="dk1"/>
                        </a:solidFill>
                        <a:latin typeface="Arial"/>
                        <a:ea typeface="Arial"/>
                        <a:cs typeface="Arial"/>
                        <a:sym typeface="Aria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10-m winds (Tropics)</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Considerably </a:t>
                      </a:r>
                      <a:r>
                        <a:rPr b="1" i="0" lang="en-US" sz="1400" u="none" cap="none" strike="noStrike">
                          <a:solidFill>
                            <a:srgbClr val="008000"/>
                          </a:solidFill>
                          <a:latin typeface="Arial"/>
                          <a:ea typeface="Arial"/>
                          <a:cs typeface="Arial"/>
                          <a:sym typeface="Arial"/>
                        </a:rPr>
                        <a:t>Improved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Somewhat </a:t>
                      </a:r>
                      <a:r>
                        <a:rPr b="1" i="0" lang="en-US" sz="1400" u="none" cap="none" strike="noStrike">
                          <a:solidFill>
                            <a:srgbClr val="FF0000"/>
                          </a:solidFill>
                          <a:latin typeface="Arial"/>
                          <a:ea typeface="Arial"/>
                          <a:cs typeface="Arial"/>
                          <a:sym typeface="Arial"/>
                        </a:rPr>
                        <a:t>Degraded</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bl>
          </a:graphicData>
        </a:graphic>
      </p:graphicFrame>
      <p:sp>
        <p:nvSpPr>
          <p:cNvPr id="647" name="Google Shape;647;p31"/>
          <p:cNvSpPr txBox="1"/>
          <p:nvPr/>
        </p:nvSpPr>
        <p:spPr>
          <a:xfrm>
            <a:off x="50275" y="0"/>
            <a:ext cx="90435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Summary of GEFSv12-Atmosphere Metrics (Days 1-10)</a:t>
            </a:r>
            <a:endParaRPr b="1" i="0" sz="2500" u="none" cap="none" strike="noStrike">
              <a:solidFill>
                <a:srgbClr val="0000FF"/>
              </a:solidFill>
              <a:latin typeface="Calibri"/>
              <a:ea typeface="Calibri"/>
              <a:cs typeface="Calibri"/>
              <a:sym typeface="Calibri"/>
            </a:endParaRPr>
          </a:p>
        </p:txBody>
      </p:sp>
      <p:sp>
        <p:nvSpPr>
          <p:cNvPr id="648" name="Google Shape;648;p31"/>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2" name="Shape 652"/>
        <p:cNvGrpSpPr/>
        <p:nvPr/>
      </p:nvGrpSpPr>
      <p:grpSpPr>
        <a:xfrm>
          <a:off x="0" y="0"/>
          <a:ext cx="0" cy="0"/>
          <a:chOff x="0" y="0"/>
          <a:chExt cx="0" cy="0"/>
        </a:xfrm>
      </p:grpSpPr>
      <p:graphicFrame>
        <p:nvGraphicFramePr>
          <p:cNvPr id="653" name="Google Shape;653;g847d565662_2_0"/>
          <p:cNvGraphicFramePr/>
          <p:nvPr/>
        </p:nvGraphicFramePr>
        <p:xfrm>
          <a:off x="384174" y="638942"/>
          <a:ext cx="3000000" cy="3000000"/>
        </p:xfrm>
        <a:graphic>
          <a:graphicData uri="http://schemas.openxmlformats.org/drawingml/2006/table">
            <a:tbl>
              <a:tblPr>
                <a:noFill/>
                <a:tableStyleId>{5554CC96-B187-4E09-8854-4A188158C517}</a:tableStyleId>
              </a:tblPr>
              <a:tblGrid>
                <a:gridCol w="2247325"/>
                <a:gridCol w="2731675"/>
                <a:gridCol w="1763650"/>
                <a:gridCol w="1763650"/>
              </a:tblGrid>
              <a:tr h="486725">
                <a:tc rowSpan="2">
                  <a:txBody>
                    <a:bodyPr/>
                    <a:lstStyle/>
                    <a:p>
                      <a:pPr indent="0" lvl="0" marL="0" marR="0" rtl="0" algn="ctr">
                        <a:lnSpc>
                          <a:spcPct val="100000"/>
                        </a:lnSpc>
                        <a:spcBef>
                          <a:spcPts val="0"/>
                        </a:spcBef>
                        <a:spcAft>
                          <a:spcPts val="0"/>
                        </a:spcAft>
                        <a:buClr>
                          <a:srgbClr val="FFFFFF"/>
                        </a:buClr>
                        <a:buSzPts val="1600"/>
                        <a:buFont typeface="Arial"/>
                        <a:buNone/>
                      </a:pPr>
                      <a:r>
                        <a:rPr b="1" i="0" lang="en-US" sz="1800" u="none" cap="none" strike="noStrike">
                          <a:solidFill>
                            <a:srgbClr val="FFFFFF"/>
                          </a:solidFill>
                          <a:latin typeface="Arial"/>
                          <a:ea typeface="Arial"/>
                          <a:cs typeface="Arial"/>
                          <a:sym typeface="Arial"/>
                        </a:rPr>
                        <a:t>Metric</a:t>
                      </a:r>
                      <a:endParaRPr b="1" i="0" sz="1800" u="none" cap="none" strike="noStrike">
                        <a:solidFill>
                          <a:srgbClr val="FFFFFF"/>
                        </a:solidFill>
                        <a:latin typeface="Arial"/>
                        <a:ea typeface="Arial"/>
                        <a:cs typeface="Arial"/>
                        <a:sym typeface="Aria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E81BD"/>
                    </a:solidFill>
                  </a:tcPr>
                </a:tc>
                <a:tc rowSpan="2">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FFFFFF"/>
                          </a:solidFill>
                        </a:rPr>
                        <a:t>Significant Wave Height</a:t>
                      </a:r>
                      <a:endParaRPr b="1" sz="1800" u="none" cap="none" strike="noStrike">
                        <a:solidFill>
                          <a:srgbClr val="FFFFFF"/>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E81BD"/>
                    </a:solidFill>
                  </a:tcPr>
                </a:tc>
                <a:tc gridSpan="2">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FFFFFF"/>
                          </a:solidFill>
                        </a:rPr>
                        <a:t>Peak Wave Period</a:t>
                      </a:r>
                      <a:endParaRPr b="1" sz="1800" u="none" cap="none" strike="noStrike">
                        <a:solidFill>
                          <a:srgbClr val="FFFFFF"/>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E81BD"/>
                    </a:solidFill>
                  </a:tcPr>
                </a:tc>
                <a:tc hMerge="1"/>
              </a:tr>
              <a:tr h="468875">
                <a:tc vMerge="1"/>
                <a:tc vMerge="1"/>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FFFFFF"/>
                          </a:solidFill>
                        </a:rPr>
                        <a:t>Windseas</a:t>
                      </a:r>
                      <a:endParaRPr b="1" sz="1800" u="none" cap="none" strike="noStrike">
                        <a:solidFill>
                          <a:srgbClr val="FFFFFF"/>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FFFFFF"/>
                          </a:solidFill>
                        </a:rPr>
                        <a:t>Swell</a:t>
                      </a:r>
                      <a:endParaRPr b="1" sz="1800" u="none" cap="none" strike="noStrike">
                        <a:solidFill>
                          <a:srgbClr val="FFFFFF"/>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E81BD"/>
                    </a:solidFill>
                  </a:tcPr>
                </a:tc>
              </a:tr>
              <a:tr h="511500">
                <a:tc>
                  <a:txBody>
                    <a:bodyPr/>
                    <a:lstStyle/>
                    <a:p>
                      <a:pPr indent="0" lvl="0" marL="0" marR="0" rtl="0" algn="ctr">
                        <a:lnSpc>
                          <a:spcPct val="100000"/>
                        </a:lnSpc>
                        <a:spcBef>
                          <a:spcPts val="0"/>
                        </a:spcBef>
                        <a:spcAft>
                          <a:spcPts val="0"/>
                        </a:spcAft>
                        <a:buClr>
                          <a:srgbClr val="17375E"/>
                        </a:buClr>
                        <a:buSzPts val="1400"/>
                        <a:buFont typeface="Arial"/>
                        <a:buNone/>
                      </a:pPr>
                      <a:r>
                        <a:rPr b="1" lang="en-US" sz="1800" u="none" cap="none" strike="noStrike">
                          <a:solidFill>
                            <a:srgbClr val="17375E"/>
                          </a:solidFill>
                        </a:rPr>
                        <a:t>Skill</a:t>
                      </a:r>
                      <a:endParaRPr b="1" i="0" sz="1800" u="none" cap="none" strike="noStrike">
                        <a:solidFill>
                          <a:srgbClr val="17375E"/>
                        </a:solidFill>
                        <a:latin typeface="Arial"/>
                        <a:ea typeface="Arial"/>
                        <a:cs typeface="Arial"/>
                        <a:sym typeface="Aria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lang="en-US" sz="1800" u="none" cap="none" strike="noStrike">
                          <a:solidFill>
                            <a:srgbClr val="008000"/>
                          </a:solidFill>
                        </a:rPr>
                        <a:t>Improved</a:t>
                      </a:r>
                      <a:endParaRPr b="1" i="0" sz="1800" u="none" cap="none" strike="noStrike">
                        <a:solidFill>
                          <a:srgbClr val="008000"/>
                        </a:solidFill>
                        <a:latin typeface="Arial"/>
                        <a:ea typeface="Arial"/>
                        <a:cs typeface="Arial"/>
                        <a:sym typeface="Aria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800" u="none" cap="none" strike="noStrike">
                          <a:solidFill>
                            <a:srgbClr val="0000FF"/>
                          </a:solidFill>
                        </a:rPr>
                        <a:t>Neutral</a:t>
                      </a:r>
                      <a:endParaRPr b="1" i="0" sz="1800" u="none" cap="none" strike="noStrike">
                        <a:solidFill>
                          <a:srgbClr val="008000"/>
                        </a:solidFill>
                        <a:latin typeface="Arial"/>
                        <a:ea typeface="Arial"/>
                        <a:cs typeface="Arial"/>
                        <a:sym typeface="Aria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800" u="none" cap="none" strike="noStrike">
                          <a:solidFill>
                            <a:srgbClr val="0000FF"/>
                          </a:solidFill>
                        </a:rPr>
                        <a:t>Neutral</a:t>
                      </a:r>
                      <a:endParaRPr b="1" sz="1800" u="none" cap="none" strike="noStrike">
                        <a:solidFill>
                          <a:srgbClr val="0000FF"/>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r>
              <a:tr h="51150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002060"/>
                          </a:solidFill>
                        </a:rPr>
                        <a:t>Reliability</a:t>
                      </a:r>
                      <a:endParaRPr b="1" sz="1800" u="none" cap="none" strike="noStrike">
                        <a:solidFill>
                          <a:srgbClr val="002060"/>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800" u="none" cap="none" strike="noStrike">
                          <a:solidFill>
                            <a:srgbClr val="008000"/>
                          </a:solidFill>
                        </a:rPr>
                        <a:t>Improved</a:t>
                      </a:r>
                      <a:endParaRPr b="1" sz="1800" u="none" cap="none" strike="noStrike">
                        <a:solidFill>
                          <a:srgbClr val="FF0000"/>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800" u="none" cap="none" strike="noStrike"/>
                        <a:t>N/A</a:t>
                      </a:r>
                      <a:endParaRPr sz="1800" u="none" cap="none" strike="noStrike"/>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800" u="none" cap="none" strike="noStrike"/>
                        <a:t>N/A</a:t>
                      </a:r>
                      <a:endParaRPr sz="1800" u="none" cap="none" strike="noStrike"/>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r>
              <a:tr h="511500">
                <a:tc>
                  <a:txBody>
                    <a:bodyPr/>
                    <a:lstStyle/>
                    <a:p>
                      <a:pPr indent="0" lvl="0" marL="0" marR="0" rtl="0" algn="ctr">
                        <a:lnSpc>
                          <a:spcPct val="100000"/>
                        </a:lnSpc>
                        <a:spcBef>
                          <a:spcPts val="0"/>
                        </a:spcBef>
                        <a:spcAft>
                          <a:spcPts val="0"/>
                        </a:spcAft>
                        <a:buClr>
                          <a:srgbClr val="002060"/>
                        </a:buClr>
                        <a:buSzPts val="1400"/>
                        <a:buFont typeface="Arial"/>
                        <a:buNone/>
                      </a:pPr>
                      <a:r>
                        <a:rPr b="1" lang="en-US" sz="1800" u="none" cap="none" strike="noStrike">
                          <a:solidFill>
                            <a:srgbClr val="002060"/>
                          </a:solidFill>
                        </a:rPr>
                        <a:t>RMSE</a:t>
                      </a:r>
                      <a:endParaRPr b="1" i="0" sz="1800" u="none" cap="none" strike="noStrike">
                        <a:solidFill>
                          <a:srgbClr val="002060"/>
                        </a:solidFill>
                        <a:latin typeface="Arial"/>
                        <a:ea typeface="Arial"/>
                        <a:cs typeface="Arial"/>
                        <a:sym typeface="Arial"/>
                      </a:endParaRPr>
                    </a:p>
                  </a:txBody>
                  <a:tcPr marT="34275" marB="34275" marR="91450" marL="91450" anchor="ctr">
                    <a:lnL cap="flat" cmpd="sng" w="12700">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800" u="none" cap="none" strike="noStrike">
                          <a:solidFill>
                            <a:srgbClr val="008000"/>
                          </a:solidFill>
                        </a:rPr>
                        <a:t>Improved</a:t>
                      </a:r>
                      <a:endParaRPr b="1" i="0" sz="1800" u="none" cap="none" strike="noStrike">
                        <a:solidFill>
                          <a:srgbClr val="008000"/>
                        </a:solidFill>
                        <a:latin typeface="Arial"/>
                        <a:ea typeface="Arial"/>
                        <a:cs typeface="Arial"/>
                        <a:sym typeface="Arial"/>
                      </a:endParaRPr>
                    </a:p>
                  </a:txBody>
                  <a:tcPr marT="34275" marB="3427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800" u="none" cap="none" strike="noStrike">
                          <a:solidFill>
                            <a:srgbClr val="0000FF"/>
                          </a:solidFill>
                        </a:rPr>
                        <a:t>Neutral</a:t>
                      </a:r>
                      <a:endParaRPr b="1" i="0" sz="1800" u="none" cap="none" strike="noStrike">
                        <a:solidFill>
                          <a:srgbClr val="008000"/>
                        </a:solidFill>
                        <a:latin typeface="Arial"/>
                        <a:ea typeface="Arial"/>
                        <a:cs typeface="Arial"/>
                        <a:sym typeface="Arial"/>
                      </a:endParaRPr>
                    </a:p>
                  </a:txBody>
                  <a:tcPr marT="34275" marB="3427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800" u="none" cap="none" strike="noStrike">
                          <a:solidFill>
                            <a:srgbClr val="0000FF"/>
                          </a:solidFill>
                        </a:rPr>
                        <a:t>Neutral</a:t>
                      </a:r>
                      <a:endParaRPr b="1" sz="1800" u="none" cap="none" strike="noStrike">
                        <a:solidFill>
                          <a:srgbClr val="0000FF"/>
                        </a:solidFill>
                      </a:endParaRPr>
                    </a:p>
                  </a:txBody>
                  <a:tcPr marT="34275" marB="3427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r>
              <a:tr h="51150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002060"/>
                          </a:solidFill>
                        </a:rPr>
                        <a:t>Spread</a:t>
                      </a:r>
                      <a:endParaRPr b="1" sz="1800" u="none" cap="none" strike="noStrike">
                        <a:solidFill>
                          <a:srgbClr val="002060"/>
                        </a:solidFill>
                      </a:endParaRPr>
                    </a:p>
                  </a:txBody>
                  <a:tcPr marT="34275" marB="34275" marR="91450" marL="91450" anchor="ctr">
                    <a:lnL cap="flat" cmpd="sng" w="12700">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lang="en-US" sz="1800" u="none" cap="none" strike="noStrike">
                          <a:solidFill>
                            <a:srgbClr val="008000"/>
                          </a:solidFill>
                        </a:rPr>
                        <a:t>Improved</a:t>
                      </a:r>
                      <a:endParaRPr b="1" i="0" sz="1800" u="none" cap="none" strike="noStrike">
                        <a:solidFill>
                          <a:srgbClr val="008000"/>
                        </a:solidFill>
                        <a:latin typeface="Arial"/>
                        <a:ea typeface="Arial"/>
                        <a:cs typeface="Arial"/>
                        <a:sym typeface="Arial"/>
                      </a:endParaRPr>
                    </a:p>
                  </a:txBody>
                  <a:tcPr marT="34275" marB="3427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008000"/>
                          </a:solidFill>
                        </a:rPr>
                        <a:t>Improved</a:t>
                      </a:r>
                      <a:endParaRPr b="1" i="0" sz="1800" u="none" cap="none" strike="noStrike">
                        <a:solidFill>
                          <a:srgbClr val="008000"/>
                        </a:solidFill>
                        <a:latin typeface="Arial"/>
                        <a:ea typeface="Arial"/>
                        <a:cs typeface="Arial"/>
                        <a:sym typeface="Arial"/>
                      </a:endParaRPr>
                    </a:p>
                  </a:txBody>
                  <a:tcPr marT="34275" marB="3427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800" u="none" cap="none" strike="noStrike">
                          <a:solidFill>
                            <a:srgbClr val="008000"/>
                          </a:solidFill>
                        </a:rPr>
                        <a:t>Improved</a:t>
                      </a:r>
                      <a:endParaRPr b="1" sz="1800" u="none" cap="none" strike="noStrike">
                        <a:solidFill>
                          <a:srgbClr val="008000"/>
                        </a:solidFill>
                      </a:endParaRPr>
                    </a:p>
                  </a:txBody>
                  <a:tcPr marT="34275" marB="3427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r>
              <a:tr h="61720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002060"/>
                          </a:solidFill>
                        </a:rPr>
                        <a:t>Bias</a:t>
                      </a:r>
                      <a:endParaRPr b="1" sz="1800" u="none" cap="none" strike="noStrike">
                        <a:solidFill>
                          <a:srgbClr val="002060"/>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lang="en-US" sz="1800" u="none" cap="none" strike="noStrike">
                          <a:solidFill>
                            <a:srgbClr val="008000"/>
                          </a:solidFill>
                        </a:rPr>
                        <a:t>Improved</a:t>
                      </a:r>
                      <a:endParaRPr b="1" i="0" sz="1800" u="none" cap="none" strike="noStrike">
                        <a:solidFill>
                          <a:srgbClr val="008000"/>
                        </a:solidFill>
                        <a:latin typeface="Arial"/>
                        <a:ea typeface="Arial"/>
                        <a:cs typeface="Arial"/>
                        <a:sym typeface="Aria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800" u="none" cap="none" strike="noStrike">
                          <a:solidFill>
                            <a:srgbClr val="0000FF"/>
                          </a:solidFill>
                        </a:rPr>
                        <a:t>Slightly </a:t>
                      </a:r>
                      <a:r>
                        <a:rPr b="1" lang="en-US" sz="1800" u="none" cap="none" strike="noStrike">
                          <a:solidFill>
                            <a:srgbClr val="008000"/>
                          </a:solidFill>
                        </a:rPr>
                        <a:t>Improved</a:t>
                      </a:r>
                      <a:endParaRPr b="1" i="0" sz="1800" u="none" cap="none" strike="noStrike">
                        <a:solidFill>
                          <a:srgbClr val="008000"/>
                        </a:solidFill>
                        <a:latin typeface="Arial"/>
                        <a:ea typeface="Arial"/>
                        <a:cs typeface="Arial"/>
                        <a:sym typeface="Aria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800" u="none" cap="none" strike="noStrike">
                          <a:solidFill>
                            <a:srgbClr val="0000FF"/>
                          </a:solidFill>
                        </a:rPr>
                        <a:t>Neutral</a:t>
                      </a:r>
                      <a:endParaRPr b="1" sz="1800" u="none" cap="none" strike="noStrike">
                        <a:solidFill>
                          <a:srgbClr val="FF0000"/>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r>
              <a:tr h="51150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002060"/>
                          </a:solidFill>
                        </a:rPr>
                        <a:t>95% Quantile</a:t>
                      </a:r>
                      <a:endParaRPr b="1" sz="1800" u="none" cap="none" strike="noStrike">
                        <a:solidFill>
                          <a:srgbClr val="002060"/>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800" u="none" cap="none" strike="noStrike">
                          <a:solidFill>
                            <a:srgbClr val="008000"/>
                          </a:solidFill>
                        </a:rPr>
                        <a:t>Improved</a:t>
                      </a:r>
                      <a:endParaRPr b="1" sz="1800" u="none" cap="none" strike="noStrike">
                        <a:solidFill>
                          <a:srgbClr val="FF0000"/>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N/A</a:t>
                      </a:r>
                      <a:endParaRPr b="1" sz="1800" u="none" cap="none" strike="noStrike">
                        <a:solidFill>
                          <a:srgbClr val="FF0000"/>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N/A</a:t>
                      </a:r>
                      <a:endParaRPr b="1" sz="1800" u="none" cap="none" strike="noStrike">
                        <a:solidFill>
                          <a:srgbClr val="008000"/>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r>
            </a:tbl>
          </a:graphicData>
        </a:graphic>
      </p:graphicFrame>
      <p:sp>
        <p:nvSpPr>
          <p:cNvPr id="654" name="Google Shape;654;g847d565662_2_0"/>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55" name="Google Shape;655;g847d565662_2_0"/>
          <p:cNvSpPr txBox="1"/>
          <p:nvPr/>
        </p:nvSpPr>
        <p:spPr>
          <a:xfrm>
            <a:off x="597882" y="0"/>
            <a:ext cx="8736900" cy="53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Summary of GEFSv12-Waves Metrics</a:t>
            </a:r>
            <a:endParaRPr b="1" i="0" sz="2500" u="none" cap="none" strike="noStrike">
              <a:solidFill>
                <a:srgbClr val="0000FF"/>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9" name="Shape 659"/>
        <p:cNvGrpSpPr/>
        <p:nvPr/>
      </p:nvGrpSpPr>
      <p:grpSpPr>
        <a:xfrm>
          <a:off x="0" y="0"/>
          <a:ext cx="0" cy="0"/>
          <a:chOff x="0" y="0"/>
          <a:chExt cx="0" cy="0"/>
        </a:xfrm>
      </p:grpSpPr>
      <p:sp>
        <p:nvSpPr>
          <p:cNvPr id="660" name="Google Shape;660;p30"/>
          <p:cNvSpPr/>
          <p:nvPr/>
        </p:nvSpPr>
        <p:spPr>
          <a:xfrm>
            <a:off x="386075" y="538500"/>
            <a:ext cx="8580900" cy="3462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rPr>
              <a:t>Bias for Day 1 </a:t>
            </a:r>
            <a:r>
              <a:rPr b="1" i="0" lang="en-US" sz="1800" u="none" cap="none" strike="noStrike"/>
              <a:t>Aerosol </a:t>
            </a:r>
            <a:r>
              <a:rPr b="1" i="0" lang="en-US" sz="1800" u="none" cap="none" strike="noStrike">
                <a:solidFill>
                  <a:srgbClr val="000000"/>
                </a:solidFill>
              </a:rPr>
              <a:t>Optical Depth (AOD) forecast (July 2019 – March 2020)</a:t>
            </a:r>
            <a:endParaRPr b="1" i="0" sz="1800" u="none" cap="none" strike="noStrike">
              <a:solidFill>
                <a:schemeClr val="dk1"/>
              </a:solidFill>
            </a:endParaRPr>
          </a:p>
        </p:txBody>
      </p:sp>
      <p:graphicFrame>
        <p:nvGraphicFramePr>
          <p:cNvPr id="661" name="Google Shape;661;p30"/>
          <p:cNvGraphicFramePr/>
          <p:nvPr/>
        </p:nvGraphicFramePr>
        <p:xfrm>
          <a:off x="597882" y="901751"/>
          <a:ext cx="3000000" cy="3000000"/>
        </p:xfrm>
        <a:graphic>
          <a:graphicData uri="http://schemas.openxmlformats.org/drawingml/2006/table">
            <a:tbl>
              <a:tblPr>
                <a:noFill/>
                <a:tableStyleId>{5554CC96-B187-4E09-8854-4A188158C517}</a:tableStyleId>
              </a:tblPr>
              <a:tblGrid>
                <a:gridCol w="2155125"/>
                <a:gridCol w="2227250"/>
                <a:gridCol w="2083625"/>
                <a:gridCol w="1691300"/>
              </a:tblGrid>
              <a:tr h="472975">
                <a:tc>
                  <a:txBody>
                    <a:bodyPr/>
                    <a:lstStyle/>
                    <a:p>
                      <a:pPr indent="0" lvl="0" marL="0" marR="0" rtl="0" algn="ctr">
                        <a:lnSpc>
                          <a:spcPct val="100000"/>
                        </a:lnSpc>
                        <a:spcBef>
                          <a:spcPts val="0"/>
                        </a:spcBef>
                        <a:spcAft>
                          <a:spcPts val="0"/>
                        </a:spcAft>
                        <a:buClr>
                          <a:srgbClr val="FFFFFF"/>
                        </a:buClr>
                        <a:buSzPts val="1600"/>
                        <a:buFont typeface="Arial"/>
                        <a:buNone/>
                      </a:pPr>
                      <a:r>
                        <a:rPr b="1" lang="en-US" sz="1800" u="none" cap="none" strike="noStrike">
                          <a:solidFill>
                            <a:srgbClr val="FFFFFF"/>
                          </a:solidFill>
                        </a:rPr>
                        <a:t>Event</a:t>
                      </a:r>
                      <a:endParaRPr b="1" i="0" sz="1800" u="none" cap="none" strike="noStrike">
                        <a:solidFill>
                          <a:srgbClr val="FFFFFF"/>
                        </a:solidFill>
                        <a:latin typeface="Arial"/>
                        <a:ea typeface="Arial"/>
                        <a:cs typeface="Arial"/>
                        <a:sym typeface="Aria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rgbClr val="FFFFFF"/>
                        </a:buClr>
                        <a:buSzPts val="1600"/>
                        <a:buFont typeface="Arial"/>
                        <a:buNone/>
                      </a:pPr>
                      <a:r>
                        <a:rPr b="1" lang="en-US" sz="1800" u="none" cap="none" strike="noStrike">
                          <a:solidFill>
                            <a:srgbClr val="FFFFFF"/>
                          </a:solidFill>
                        </a:rPr>
                        <a:t>Period</a:t>
                      </a:r>
                      <a:endParaRPr b="1" i="0" sz="1800" u="none" cap="none" strike="noStrike">
                        <a:solidFill>
                          <a:srgbClr val="FFFFFF"/>
                        </a:solidFill>
                        <a:latin typeface="Arial"/>
                        <a:ea typeface="Arial"/>
                        <a:cs typeface="Arial"/>
                        <a:sym typeface="Aria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rgbClr val="FFFFFF"/>
                        </a:buClr>
                        <a:buSzPts val="2000"/>
                        <a:buFont typeface="Arial"/>
                        <a:buNone/>
                      </a:pPr>
                      <a:r>
                        <a:rPr b="1" lang="en-US" sz="1800" u="none" cap="none" strike="noStrike">
                          <a:solidFill>
                            <a:srgbClr val="FFFFFF"/>
                          </a:solidFill>
                        </a:rPr>
                        <a:t>Bias</a:t>
                      </a:r>
                      <a:endParaRPr b="1" i="0" sz="1800" u="none" cap="none" strike="noStrike">
                        <a:solidFill>
                          <a:srgbClr val="FFFFFF"/>
                        </a:solidFill>
                        <a:latin typeface="Arial"/>
                        <a:ea typeface="Arial"/>
                        <a:cs typeface="Arial"/>
                        <a:sym typeface="Aria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rgbClr val="FFFFFF"/>
                        </a:buClr>
                        <a:buSzPts val="2000"/>
                        <a:buFont typeface="Arial"/>
                        <a:buNone/>
                      </a:pPr>
                      <a:r>
                        <a:rPr b="1" lang="en-US" sz="1800" u="none" cap="none" strike="noStrike">
                          <a:solidFill>
                            <a:srgbClr val="FFFFFF"/>
                          </a:solidFill>
                        </a:rPr>
                        <a:t>Comment</a:t>
                      </a:r>
                      <a:endParaRPr b="1" i="0" sz="1800" u="none" cap="none" strike="noStrike">
                        <a:solidFill>
                          <a:srgbClr val="FFFFFF"/>
                        </a:solidFill>
                        <a:latin typeface="Arial"/>
                        <a:ea typeface="Arial"/>
                        <a:cs typeface="Arial"/>
                        <a:sym typeface="Aria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E81BD"/>
                    </a:solidFill>
                  </a:tcPr>
                </a:tc>
              </a:tr>
              <a:tr h="472975">
                <a:tc>
                  <a:txBody>
                    <a:bodyPr/>
                    <a:lstStyle/>
                    <a:p>
                      <a:pPr indent="0" lvl="0" marL="0" marR="0" rtl="0" algn="ctr">
                        <a:lnSpc>
                          <a:spcPct val="100000"/>
                        </a:lnSpc>
                        <a:spcBef>
                          <a:spcPts val="0"/>
                        </a:spcBef>
                        <a:spcAft>
                          <a:spcPts val="0"/>
                        </a:spcAft>
                        <a:buClr>
                          <a:srgbClr val="17375E"/>
                        </a:buClr>
                        <a:buSzPts val="1400"/>
                        <a:buFont typeface="Arial"/>
                        <a:buNone/>
                      </a:pPr>
                      <a:r>
                        <a:rPr b="1" lang="en-US" sz="1800" u="none" cap="none" strike="noStrike">
                          <a:solidFill>
                            <a:srgbClr val="17375E"/>
                          </a:solidFill>
                        </a:rPr>
                        <a:t>African Dust</a:t>
                      </a:r>
                      <a:endParaRPr b="1" i="0" sz="1800" u="none" cap="none" strike="noStrike">
                        <a:solidFill>
                          <a:srgbClr val="17375E"/>
                        </a:solidFill>
                        <a:latin typeface="Arial"/>
                        <a:ea typeface="Arial"/>
                        <a:cs typeface="Arial"/>
                        <a:sym typeface="Aria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lang="en-US" sz="1800" u="none" cap="none" strike="noStrike"/>
                        <a:t>Full</a:t>
                      </a:r>
                      <a:endParaRPr i="0" sz="1800" u="none" cap="none" strike="noStrike"/>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2000"/>
                        <a:buFont typeface="Calibri"/>
                        <a:buNone/>
                      </a:pPr>
                      <a:r>
                        <a:rPr b="1" i="0" lang="en-US" sz="1800" u="none" cap="none" strike="noStrike">
                          <a:solidFill>
                            <a:srgbClr val="008000"/>
                          </a:solidFill>
                        </a:rPr>
                        <a:t>Improved</a:t>
                      </a:r>
                      <a:endParaRPr b="1" i="0" sz="1800" u="none" cap="none" strike="noStrike">
                        <a:solidFill>
                          <a:srgbClr val="008000"/>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l">
                        <a:lnSpc>
                          <a:spcPct val="100000"/>
                        </a:lnSpc>
                        <a:spcBef>
                          <a:spcPts val="0"/>
                        </a:spcBef>
                        <a:spcAft>
                          <a:spcPts val="0"/>
                        </a:spcAft>
                        <a:buClr>
                          <a:schemeClr val="dk1"/>
                        </a:buClr>
                        <a:buSzPts val="2000"/>
                        <a:buFont typeface="Calibri"/>
                        <a:buNone/>
                      </a:pPr>
                      <a:r>
                        <a:t/>
                      </a:r>
                      <a:endParaRPr i="0" sz="1400" u="none" cap="none" strike="noStrike">
                        <a:solidFill>
                          <a:srgbClr val="0000FF"/>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r>
              <a:tr h="754350">
                <a:tc>
                  <a:txBody>
                    <a:bodyPr/>
                    <a:lstStyle/>
                    <a:p>
                      <a:pPr indent="0" lvl="0" marL="0" marR="0" rtl="0" algn="ctr">
                        <a:lnSpc>
                          <a:spcPct val="100000"/>
                        </a:lnSpc>
                        <a:spcBef>
                          <a:spcPts val="0"/>
                        </a:spcBef>
                        <a:spcAft>
                          <a:spcPts val="0"/>
                        </a:spcAft>
                        <a:buClr>
                          <a:srgbClr val="002060"/>
                        </a:buClr>
                        <a:buSzPts val="2000"/>
                        <a:buFont typeface="Calibri"/>
                        <a:buNone/>
                      </a:pPr>
                      <a:r>
                        <a:rPr b="1" lang="en-US" sz="1800" u="none" cap="none" strike="noStrike">
                          <a:solidFill>
                            <a:srgbClr val="002060"/>
                          </a:solidFill>
                        </a:rPr>
                        <a:t>African Biomass Burning</a:t>
                      </a:r>
                      <a:endParaRPr b="1" sz="1800" u="none" cap="none" strike="noStrike">
                        <a:solidFill>
                          <a:srgbClr val="002060"/>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800" u="none" cap="none" strike="noStrike"/>
                        <a:t>Summer</a:t>
                      </a:r>
                      <a:endParaRPr sz="1800" u="none" cap="none" strike="noStrike"/>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2000"/>
                        <a:buFont typeface="Calibri"/>
                        <a:buNone/>
                      </a:pPr>
                      <a:r>
                        <a:rPr b="1" lang="en-US" sz="1800" u="none" cap="none" strike="noStrike">
                          <a:solidFill>
                            <a:srgbClr val="0000FF"/>
                          </a:solidFill>
                        </a:rPr>
                        <a:t>Neutral</a:t>
                      </a:r>
                      <a:endParaRPr b="1" sz="1800" u="none" cap="none" strike="noStrike">
                        <a:solidFill>
                          <a:srgbClr val="0000FF"/>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l">
                        <a:lnSpc>
                          <a:spcPct val="100000"/>
                        </a:lnSpc>
                        <a:spcBef>
                          <a:spcPts val="0"/>
                        </a:spcBef>
                        <a:spcAft>
                          <a:spcPts val="0"/>
                        </a:spcAft>
                        <a:buClr>
                          <a:schemeClr val="dk1"/>
                        </a:buClr>
                        <a:buSzPts val="2000"/>
                        <a:buFont typeface="Calibri"/>
                        <a:buNone/>
                      </a:pPr>
                      <a:r>
                        <a:rPr lang="en-US" sz="1500" u="none" cap="none" strike="noStrike">
                          <a:solidFill>
                            <a:srgbClr val="0000FF"/>
                          </a:solidFill>
                        </a:rPr>
                        <a:t>NESDIS GBBEPx adjustment </a:t>
                      </a:r>
                      <a:endParaRPr sz="1500" u="none" cap="none" strike="noStrike">
                        <a:solidFill>
                          <a:srgbClr val="0000FF"/>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r>
              <a:tr h="617200">
                <a:tc>
                  <a:txBody>
                    <a:bodyPr/>
                    <a:lstStyle/>
                    <a:p>
                      <a:pPr indent="0" lvl="0" marL="0" marR="0" rtl="0" algn="ctr">
                        <a:lnSpc>
                          <a:spcPct val="100000"/>
                        </a:lnSpc>
                        <a:spcBef>
                          <a:spcPts val="0"/>
                        </a:spcBef>
                        <a:spcAft>
                          <a:spcPts val="0"/>
                        </a:spcAft>
                        <a:buClr>
                          <a:srgbClr val="002060"/>
                        </a:buClr>
                        <a:buSzPts val="1400"/>
                        <a:buFont typeface="Arial"/>
                        <a:buNone/>
                      </a:pPr>
                      <a:r>
                        <a:rPr b="1" lang="en-US" sz="1800" u="none" cap="none" strike="noStrike">
                          <a:solidFill>
                            <a:srgbClr val="002060"/>
                          </a:solidFill>
                          <a:latin typeface="Calibri"/>
                          <a:ea typeface="Calibri"/>
                          <a:cs typeface="Calibri"/>
                          <a:sym typeface="Calibri"/>
                        </a:rPr>
                        <a:t>South America </a:t>
                      </a:r>
                      <a:endParaRPr b="1" sz="1800" u="none" cap="none" strike="noStrike">
                        <a:solidFill>
                          <a:srgbClr val="002060"/>
                        </a:solidFill>
                        <a:latin typeface="Calibri"/>
                        <a:ea typeface="Calibri"/>
                        <a:cs typeface="Calibri"/>
                        <a:sym typeface="Calibri"/>
                      </a:endParaRPr>
                    </a:p>
                    <a:p>
                      <a:pPr indent="0" lvl="0" marL="0" marR="0" rtl="0" algn="ctr">
                        <a:lnSpc>
                          <a:spcPct val="100000"/>
                        </a:lnSpc>
                        <a:spcBef>
                          <a:spcPts val="0"/>
                        </a:spcBef>
                        <a:spcAft>
                          <a:spcPts val="0"/>
                        </a:spcAft>
                        <a:buClr>
                          <a:srgbClr val="002060"/>
                        </a:buClr>
                        <a:buSzPts val="1400"/>
                        <a:buFont typeface="Arial"/>
                        <a:buNone/>
                      </a:pPr>
                      <a:r>
                        <a:rPr b="1" lang="en-US" sz="1800" u="none" cap="none" strike="noStrike">
                          <a:solidFill>
                            <a:srgbClr val="002060"/>
                          </a:solidFill>
                          <a:latin typeface="Calibri"/>
                          <a:ea typeface="Calibri"/>
                          <a:cs typeface="Calibri"/>
                          <a:sym typeface="Calibri"/>
                        </a:rPr>
                        <a:t>Biomass Burning</a:t>
                      </a:r>
                      <a:endParaRPr b="1" sz="1800" u="none" cap="none" strike="noStrike">
                        <a:solidFill>
                          <a:srgbClr val="002060"/>
                        </a:solidFill>
                        <a:latin typeface="Calibri"/>
                        <a:ea typeface="Calibri"/>
                        <a:cs typeface="Calibri"/>
                        <a:sym typeface="Calibri"/>
                      </a:endParaRPr>
                    </a:p>
                  </a:txBody>
                  <a:tcPr marT="34275" marB="34275" marR="91450" marL="91450" anchor="ctr">
                    <a:lnL cap="flat" cmpd="sng" w="12700">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800" u="none" cap="none" strike="noStrike"/>
                        <a:t>Summer</a:t>
                      </a:r>
                      <a:endParaRPr i="0" sz="1800" u="none" cap="none" strike="noStrike"/>
                    </a:p>
                  </a:txBody>
                  <a:tcPr marT="34275" marB="3427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i="0" lang="en-US" sz="1800" u="none" cap="none" strike="noStrike">
                          <a:solidFill>
                            <a:srgbClr val="008000"/>
                          </a:solidFill>
                        </a:rPr>
                        <a:t>Improved</a:t>
                      </a:r>
                      <a:endParaRPr b="1" i="0" sz="1800" u="none" cap="none" strike="noStrike">
                        <a:solidFill>
                          <a:srgbClr val="008000"/>
                        </a:solidFill>
                      </a:endParaRPr>
                    </a:p>
                  </a:txBody>
                  <a:tcPr marT="34275" marB="3427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l">
                        <a:lnSpc>
                          <a:spcPct val="100000"/>
                        </a:lnSpc>
                        <a:spcBef>
                          <a:spcPts val="0"/>
                        </a:spcBef>
                        <a:spcAft>
                          <a:spcPts val="0"/>
                        </a:spcAft>
                        <a:buClr>
                          <a:schemeClr val="dk1"/>
                        </a:buClr>
                        <a:buSzPts val="1400"/>
                        <a:buFont typeface="Arial"/>
                        <a:buNone/>
                      </a:pPr>
                      <a:r>
                        <a:t/>
                      </a:r>
                      <a:endParaRPr i="0" sz="1400" u="none" cap="none" strike="noStrike">
                        <a:solidFill>
                          <a:srgbClr val="0000FF"/>
                        </a:solidFill>
                      </a:endParaRPr>
                    </a:p>
                  </a:txBody>
                  <a:tcPr marT="34275" marB="3427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r>
              <a:tr h="754350">
                <a:tc>
                  <a:txBody>
                    <a:bodyPr/>
                    <a:lstStyle/>
                    <a:p>
                      <a:pPr indent="0" lvl="0" marL="0" marR="0" rtl="0" algn="ctr">
                        <a:lnSpc>
                          <a:spcPct val="100000"/>
                        </a:lnSpc>
                        <a:spcBef>
                          <a:spcPts val="0"/>
                        </a:spcBef>
                        <a:spcAft>
                          <a:spcPts val="0"/>
                        </a:spcAft>
                        <a:buClr>
                          <a:srgbClr val="002060"/>
                        </a:buClr>
                        <a:buSzPts val="2000"/>
                        <a:buFont typeface="Calibri"/>
                        <a:buNone/>
                      </a:pPr>
                      <a:r>
                        <a:rPr b="1" lang="en-US" sz="1800" u="none" cap="none" strike="noStrike">
                          <a:solidFill>
                            <a:srgbClr val="002060"/>
                          </a:solidFill>
                        </a:rPr>
                        <a:t>Asian Sulfate</a:t>
                      </a:r>
                      <a:endParaRPr sz="1800" u="none" cap="none" strike="noStrike"/>
                    </a:p>
                  </a:txBody>
                  <a:tcPr marT="34275" marB="34275" marR="91450" marL="91450" anchor="ctr">
                    <a:lnL cap="flat" cmpd="sng" w="12700">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lang="en-US" sz="1800" u="none" cap="none" strike="noStrike"/>
                        <a:t>Fall/Winter</a:t>
                      </a:r>
                      <a:endParaRPr i="0" sz="1800" u="none" cap="none" strike="noStrike"/>
                    </a:p>
                  </a:txBody>
                  <a:tcPr marT="34275" marB="3427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2000"/>
                        <a:buFont typeface="Calibri"/>
                        <a:buNone/>
                      </a:pPr>
                      <a:r>
                        <a:rPr b="1" i="0" lang="en-US" sz="1800" u="none" cap="none" strike="noStrike">
                          <a:solidFill>
                            <a:srgbClr val="0000FF"/>
                          </a:solidFill>
                        </a:rPr>
                        <a:t>Neutral</a:t>
                      </a:r>
                      <a:endParaRPr b="1" i="0" sz="1800" u="none" cap="none" strike="noStrike">
                        <a:solidFill>
                          <a:srgbClr val="0000FF"/>
                        </a:solidFill>
                      </a:endParaRPr>
                    </a:p>
                  </a:txBody>
                  <a:tcPr marT="34275" marB="3427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l">
                        <a:lnSpc>
                          <a:spcPct val="100000"/>
                        </a:lnSpc>
                        <a:spcBef>
                          <a:spcPts val="0"/>
                        </a:spcBef>
                        <a:spcAft>
                          <a:spcPts val="0"/>
                        </a:spcAft>
                        <a:buClr>
                          <a:schemeClr val="dk1"/>
                        </a:buClr>
                        <a:buSzPts val="2000"/>
                        <a:buFont typeface="Calibri"/>
                        <a:buNone/>
                      </a:pPr>
                      <a:r>
                        <a:rPr lang="en-US" sz="1500" u="none" cap="none" strike="noStrike">
                          <a:solidFill>
                            <a:srgbClr val="FF0000"/>
                          </a:solidFill>
                        </a:rPr>
                        <a:t>Strong overprediction (COVID related)</a:t>
                      </a:r>
                      <a:endParaRPr i="0" sz="1500" u="none" cap="none" strike="noStrike">
                        <a:solidFill>
                          <a:srgbClr val="FF0000"/>
                        </a:solidFill>
                      </a:endParaRPr>
                    </a:p>
                  </a:txBody>
                  <a:tcPr marT="34275" marB="3427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r>
              <a:tr h="525750">
                <a:tc>
                  <a:txBody>
                    <a:bodyPr/>
                    <a:lstStyle/>
                    <a:p>
                      <a:pPr indent="0" lvl="0" marL="0" marR="0" rtl="0" algn="ctr">
                        <a:lnSpc>
                          <a:spcPct val="100000"/>
                        </a:lnSpc>
                        <a:spcBef>
                          <a:spcPts val="0"/>
                        </a:spcBef>
                        <a:spcAft>
                          <a:spcPts val="0"/>
                        </a:spcAft>
                        <a:buClr>
                          <a:srgbClr val="002060"/>
                        </a:buClr>
                        <a:buSzPts val="2000"/>
                        <a:buFont typeface="Calibri"/>
                        <a:buNone/>
                      </a:pPr>
                      <a:r>
                        <a:rPr b="1" lang="en-US" sz="1800" u="none" cap="none" strike="noStrike">
                          <a:solidFill>
                            <a:srgbClr val="002060"/>
                          </a:solidFill>
                        </a:rPr>
                        <a:t>North America</a:t>
                      </a:r>
                      <a:endParaRPr b="1" sz="1800" u="none" cap="none" strike="noStrike">
                        <a:solidFill>
                          <a:srgbClr val="002060"/>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lang="en-US" sz="1800" u="none" cap="none" strike="noStrike"/>
                        <a:t>Full</a:t>
                      </a:r>
                      <a:endParaRPr i="0" sz="1800" u="none" cap="none" strike="noStrike"/>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800" u="none" cap="none" strike="noStrike">
                          <a:solidFill>
                            <a:srgbClr val="298917"/>
                          </a:solidFill>
                        </a:rPr>
                        <a:t>Improved</a:t>
                      </a:r>
                      <a:endParaRPr b="1" i="0" sz="1800" u="none" cap="none" strike="noStrike">
                        <a:solidFill>
                          <a:srgbClr val="298917"/>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en-US" sz="1500" u="none" cap="none" strike="noStrike">
                          <a:solidFill>
                            <a:srgbClr val="0000FF"/>
                          </a:solidFill>
                        </a:rPr>
                        <a:t>Overpredict ag fires</a:t>
                      </a:r>
                      <a:endParaRPr i="0" sz="1500" u="none" cap="none" strike="noStrike">
                        <a:solidFill>
                          <a:srgbClr val="0000FF"/>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r>
              <a:tr h="526675">
                <a:tc>
                  <a:txBody>
                    <a:bodyPr/>
                    <a:lstStyle/>
                    <a:p>
                      <a:pPr indent="0" lvl="0" marL="0" marR="0" rtl="0" algn="ctr">
                        <a:lnSpc>
                          <a:spcPct val="100000"/>
                        </a:lnSpc>
                        <a:spcBef>
                          <a:spcPts val="0"/>
                        </a:spcBef>
                        <a:spcAft>
                          <a:spcPts val="0"/>
                        </a:spcAft>
                        <a:buClr>
                          <a:srgbClr val="000000"/>
                        </a:buClr>
                        <a:buSzPts val="2000"/>
                        <a:buFont typeface="Arial"/>
                        <a:buNone/>
                      </a:pPr>
                      <a:r>
                        <a:rPr b="1" lang="en-US" sz="1800" u="none" cap="none" strike="noStrike">
                          <a:solidFill>
                            <a:srgbClr val="002060"/>
                          </a:solidFill>
                        </a:rPr>
                        <a:t>Ocean sea-salt</a:t>
                      </a:r>
                      <a:endParaRPr b="1" sz="1800" u="none" cap="none" strike="noStrike">
                        <a:solidFill>
                          <a:srgbClr val="002060"/>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800" u="none" cap="none" strike="noStrike"/>
                        <a:t>Full</a:t>
                      </a:r>
                      <a:endParaRPr sz="1800" u="none" cap="none" strike="noStrike"/>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1800" u="none" cap="none" strike="noStrike">
                          <a:solidFill>
                            <a:srgbClr val="0000FF"/>
                          </a:solidFill>
                        </a:rPr>
                        <a:t>Neutral</a:t>
                      </a:r>
                      <a:endParaRPr b="1" sz="1800" u="none" cap="none" strike="noStrike">
                        <a:solidFill>
                          <a:srgbClr val="0000FF"/>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en-US" sz="1500" u="none" cap="none" strike="noStrike">
                          <a:solidFill>
                            <a:srgbClr val="FF0000"/>
                          </a:solidFill>
                        </a:rPr>
                        <a:t>Wet scavenging likely too low</a:t>
                      </a:r>
                      <a:endParaRPr sz="1500" u="none" cap="none" strike="noStrike">
                        <a:solidFill>
                          <a:srgbClr val="FF0000"/>
                        </a:solidFill>
                      </a:endParaRPr>
                    </a:p>
                  </a:txBody>
                  <a:tcPr marT="34275" marB="3427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r>
            </a:tbl>
          </a:graphicData>
        </a:graphic>
      </p:graphicFrame>
      <p:sp>
        <p:nvSpPr>
          <p:cNvPr id="662" name="Google Shape;662;p30"/>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63" name="Google Shape;663;p30"/>
          <p:cNvSpPr txBox="1"/>
          <p:nvPr/>
        </p:nvSpPr>
        <p:spPr>
          <a:xfrm>
            <a:off x="160857" y="0"/>
            <a:ext cx="87369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Summary of G</a:t>
            </a:r>
            <a:r>
              <a:rPr b="1" lang="en-US" sz="2500">
                <a:solidFill>
                  <a:srgbClr val="0000FF"/>
                </a:solidFill>
                <a:latin typeface="Calibri"/>
                <a:ea typeface="Calibri"/>
                <a:cs typeface="Calibri"/>
                <a:sym typeface="Calibri"/>
              </a:rPr>
              <a:t>EFSv12-</a:t>
            </a:r>
            <a:r>
              <a:rPr b="1" i="0" lang="en-US" sz="2500" u="none" cap="none" strike="noStrike">
                <a:solidFill>
                  <a:srgbClr val="0000FF"/>
                </a:solidFill>
                <a:latin typeface="Calibri"/>
                <a:ea typeface="Calibri"/>
                <a:cs typeface="Calibri"/>
                <a:sym typeface="Calibri"/>
              </a:rPr>
              <a:t>Aerosol Metrics</a:t>
            </a:r>
            <a:endParaRPr b="1" i="0" sz="2500" u="none" cap="none" strike="noStrike">
              <a:solidFill>
                <a:srgbClr val="0000FF"/>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7" name="Shape 667"/>
        <p:cNvGrpSpPr/>
        <p:nvPr/>
      </p:nvGrpSpPr>
      <p:grpSpPr>
        <a:xfrm>
          <a:off x="0" y="0"/>
          <a:ext cx="0" cy="0"/>
          <a:chOff x="0" y="0"/>
          <a:chExt cx="0" cy="0"/>
        </a:xfrm>
      </p:grpSpPr>
      <p:graphicFrame>
        <p:nvGraphicFramePr>
          <p:cNvPr id="668" name="Google Shape;668;p54"/>
          <p:cNvGraphicFramePr/>
          <p:nvPr/>
        </p:nvGraphicFramePr>
        <p:xfrm>
          <a:off x="273749" y="553465"/>
          <a:ext cx="3000000" cy="3000000"/>
        </p:xfrm>
        <a:graphic>
          <a:graphicData uri="http://schemas.openxmlformats.org/drawingml/2006/table">
            <a:tbl>
              <a:tblPr bandRow="1" firstRow="1">
                <a:noFill/>
                <a:tableStyleId>{5554CC96-B187-4E09-8854-4A188158C517}</a:tableStyleId>
              </a:tblPr>
              <a:tblGrid>
                <a:gridCol w="1200200"/>
                <a:gridCol w="1741600"/>
                <a:gridCol w="1893600"/>
                <a:gridCol w="1565400"/>
              </a:tblGrid>
              <a:tr h="813750">
                <a:tc>
                  <a:txBody>
                    <a:bodyPr/>
                    <a:lstStyle/>
                    <a:p>
                      <a:pPr indent="0" lvl="0" marL="0" marR="0" rtl="0" algn="ctr">
                        <a:lnSpc>
                          <a:spcPct val="100000"/>
                        </a:lnSpc>
                        <a:spcBef>
                          <a:spcPts val="0"/>
                        </a:spcBef>
                        <a:spcAft>
                          <a:spcPts val="0"/>
                        </a:spcAft>
                        <a:buClr>
                          <a:srgbClr val="000000"/>
                        </a:buClr>
                        <a:buSzPts val="1600"/>
                        <a:buFont typeface="Arial"/>
                        <a:buNone/>
                      </a:pPr>
                      <a:r>
                        <a:t/>
                      </a:r>
                      <a:endParaRPr b="1">
                        <a:solidFill>
                          <a:srgbClr val="FFFFFF"/>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u="none" cap="none" strike="noStrike">
                          <a:solidFill>
                            <a:srgbClr val="FFFFFF"/>
                          </a:solidFill>
                        </a:rPr>
                        <a:t>Mean Rating</a:t>
                      </a:r>
                      <a:endParaRPr b="1" u="none" cap="none" strike="noStrike">
                        <a:solidFill>
                          <a:srgbClr val="FFFFFF"/>
                        </a:solidFill>
                      </a:endParaRPr>
                    </a:p>
                    <a:p>
                      <a:pPr indent="0" lvl="0" marL="0" marR="0" rtl="0" algn="ctr">
                        <a:lnSpc>
                          <a:spcPct val="100000"/>
                        </a:lnSpc>
                        <a:spcBef>
                          <a:spcPts val="0"/>
                        </a:spcBef>
                        <a:spcAft>
                          <a:spcPts val="0"/>
                        </a:spcAft>
                        <a:buClr>
                          <a:srgbClr val="FFFFFF"/>
                        </a:buClr>
                        <a:buSzPts val="1600"/>
                        <a:buFont typeface="Arial"/>
                        <a:buNone/>
                      </a:pPr>
                      <a:r>
                        <a:rPr b="1" lang="en-US">
                          <a:solidFill>
                            <a:srgbClr val="FFFFFF"/>
                          </a:solidFill>
                        </a:rPr>
                        <a:t>-3</a:t>
                      </a:r>
                      <a:r>
                        <a:rPr b="1" lang="en-US" u="none" cap="none" strike="noStrike">
                          <a:solidFill>
                            <a:srgbClr val="FFFFFF"/>
                          </a:solidFill>
                        </a:rPr>
                        <a:t> to +3</a:t>
                      </a:r>
                      <a:endParaRPr b="1" u="none" cap="none" strike="noStrike">
                        <a:solidFill>
                          <a:srgbClr val="FFFFFF"/>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a:solidFill>
                            <a:srgbClr val="FFFFFF"/>
                          </a:solidFill>
                        </a:rPr>
                        <a:t>% of Cases Rated as Good or Better than v11</a:t>
                      </a:r>
                      <a:endParaRPr b="1">
                        <a:solidFill>
                          <a:srgbClr val="FFFFFF"/>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a:solidFill>
                            <a:srgbClr val="FFFFFF"/>
                          </a:solidFill>
                        </a:rPr>
                        <a:t>% of Cases Rated Worse than v11</a:t>
                      </a:r>
                      <a:endParaRPr b="1"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E81BD"/>
                    </a:solidFill>
                  </a:tcPr>
                </a:tc>
              </a:tr>
              <a:tr h="343050">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Day 10</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0.18</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a:t>
                      </a:r>
                      <a:r>
                        <a:rPr b="1" lang="en-US">
                          <a:solidFill>
                            <a:srgbClr val="17375E"/>
                          </a:solidFill>
                        </a:rPr>
                        <a:t> </a:t>
                      </a:r>
                      <a:r>
                        <a:rPr b="1" lang="en-US">
                          <a:solidFill>
                            <a:srgbClr val="17375E"/>
                          </a:solidFill>
                        </a:rPr>
                        <a:t>   82</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18</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r>
              <a:tr h="343050">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Day 9</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0.14</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74</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26</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r>
              <a:tr h="343050">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Day 8</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0.23</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70</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30</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r>
              <a:tr h="343050">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Day 7</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0.32</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70</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30</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r>
              <a:tr h="343050">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Day 6</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0.23</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74</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26</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r>
              <a:tr h="343050">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Day 5</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0.30</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74</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26</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r>
              <a:tr h="343050">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Day 4</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0.44</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74</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26       </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r>
              <a:tr h="343050">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Day 3</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0.53</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82</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18</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r>
              <a:tr h="343050">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Day 2</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0.58</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84</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16</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r>
              <a:tr h="280000">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Day 1</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0.44</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95</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17375E"/>
                        </a:buClr>
                        <a:buSzPts val="1400"/>
                        <a:buFont typeface="Arial"/>
                        <a:buNone/>
                      </a:pPr>
                      <a:r>
                        <a:rPr b="1" lang="en-US">
                          <a:solidFill>
                            <a:srgbClr val="17375E"/>
                          </a:solidFill>
                        </a:rPr>
                        <a:t>            5</a:t>
                      </a:r>
                      <a:endParaRPr b="1">
                        <a:solidFill>
                          <a:srgbClr val="17375E"/>
                        </a:solidFill>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8E8"/>
                    </a:solidFill>
                  </a:tcPr>
                </a:tc>
              </a:tr>
            </a:tbl>
          </a:graphicData>
        </a:graphic>
      </p:graphicFrame>
      <p:sp>
        <p:nvSpPr>
          <p:cNvPr id="669" name="Google Shape;669;p54"/>
          <p:cNvSpPr/>
          <p:nvPr/>
        </p:nvSpPr>
        <p:spPr>
          <a:xfrm>
            <a:off x="6814268" y="1108871"/>
            <a:ext cx="2329732" cy="2246769"/>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rPr>
              <a:t>Mean rating favors v12 at all forecast lengths</a:t>
            </a:r>
            <a:endParaRPr b="1" i="0" sz="1400" u="none" cap="none" strike="noStrike">
              <a:solidFill>
                <a:srgbClr val="000000"/>
              </a:solidFill>
            </a:endParaRPr>
          </a:p>
          <a:p>
            <a:pPr indent="0" lvl="1"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endParaRPr>
          </a:p>
          <a:p>
            <a:pPr indent="0" lvl="1"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rPr>
              <a:t>Some clear utility in the short range</a:t>
            </a:r>
            <a:endParaRPr b="1" i="0" sz="1400" u="none" cap="none" strike="noStrike">
              <a:solidFill>
                <a:srgbClr val="000000"/>
              </a:solidFill>
            </a:endParaRPr>
          </a:p>
          <a:p>
            <a:pPr indent="0" lvl="1"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endParaRPr>
          </a:p>
          <a:p>
            <a:pPr indent="0" lvl="1"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rPr>
              <a:t>In the aggregate, the SOO team clearly found GEFSv12 to be as good or better than GEFSv11</a:t>
            </a:r>
            <a:endParaRPr b="1" i="0" sz="1400" u="none" cap="none" strike="noStrike">
              <a:solidFill>
                <a:srgbClr val="000000"/>
              </a:solidFill>
            </a:endParaRPr>
          </a:p>
        </p:txBody>
      </p:sp>
      <p:sp>
        <p:nvSpPr>
          <p:cNvPr id="670" name="Google Shape;670;p54"/>
          <p:cNvSpPr txBox="1"/>
          <p:nvPr/>
        </p:nvSpPr>
        <p:spPr>
          <a:xfrm>
            <a:off x="0" y="0"/>
            <a:ext cx="9085200" cy="446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en-US" sz="2500" u="none" cap="none" strike="noStrike">
                <a:solidFill>
                  <a:srgbClr val="0000FF"/>
                </a:solidFill>
                <a:latin typeface="Calibri"/>
                <a:ea typeface="Calibri"/>
                <a:cs typeface="Calibri"/>
                <a:sym typeface="Calibri"/>
              </a:rPr>
              <a:t>National SOO Team Ratings</a:t>
            </a:r>
            <a:r>
              <a:rPr b="1" lang="en-US" sz="2500">
                <a:solidFill>
                  <a:srgbClr val="0000FF"/>
                </a:solidFill>
                <a:latin typeface="Calibri"/>
                <a:ea typeface="Calibri"/>
                <a:cs typeface="Calibri"/>
                <a:sym typeface="Calibri"/>
              </a:rPr>
              <a:t>: </a:t>
            </a:r>
            <a:r>
              <a:rPr b="1" i="0" lang="en-US" sz="2500" u="none" cap="none" strike="noStrike">
                <a:solidFill>
                  <a:srgbClr val="0000FF"/>
                </a:solidFill>
                <a:latin typeface="Calibri"/>
                <a:ea typeface="Calibri"/>
                <a:cs typeface="Calibri"/>
                <a:sym typeface="Calibri"/>
              </a:rPr>
              <a:t>Overall Utility of GEFSv12</a:t>
            </a:r>
            <a:endParaRPr b="1" i="0" sz="2500" u="none" cap="none" strike="noStrike">
              <a:solidFill>
                <a:srgbClr val="0000FF"/>
              </a:solidFill>
              <a:latin typeface="Calibri"/>
              <a:ea typeface="Calibri"/>
              <a:cs typeface="Calibri"/>
              <a:sym typeface="Calibri"/>
            </a:endParaRPr>
          </a:p>
        </p:txBody>
      </p:sp>
      <p:sp>
        <p:nvSpPr>
          <p:cNvPr id="671" name="Google Shape;671;p54"/>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5" name="Shape 675"/>
        <p:cNvGrpSpPr/>
        <p:nvPr/>
      </p:nvGrpSpPr>
      <p:grpSpPr>
        <a:xfrm>
          <a:off x="0" y="0"/>
          <a:ext cx="0" cy="0"/>
          <a:chOff x="0" y="0"/>
          <a:chExt cx="0" cy="0"/>
        </a:xfrm>
      </p:grpSpPr>
      <p:sp>
        <p:nvSpPr>
          <p:cNvPr id="676" name="Google Shape;676;p58"/>
          <p:cNvSpPr txBox="1"/>
          <p:nvPr/>
        </p:nvSpPr>
        <p:spPr>
          <a:xfrm>
            <a:off x="4823480" y="1607785"/>
            <a:ext cx="184666"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300"/>
              <a:buFont typeface="Arial"/>
              <a:buNone/>
            </a:pPr>
            <a:r>
              <a:t/>
            </a:r>
            <a:endParaRPr b="1" i="0" sz="3300" u="none" cap="none" strike="noStrike">
              <a:solidFill>
                <a:srgbClr val="FF0000"/>
              </a:solidFill>
              <a:latin typeface="Arial"/>
              <a:ea typeface="Arial"/>
              <a:cs typeface="Arial"/>
              <a:sym typeface="Arial"/>
            </a:endParaRPr>
          </a:p>
        </p:txBody>
      </p:sp>
      <p:sp>
        <p:nvSpPr>
          <p:cNvPr id="677" name="Google Shape;677;p58"/>
          <p:cNvSpPr txBox="1"/>
          <p:nvPr/>
        </p:nvSpPr>
        <p:spPr>
          <a:xfrm>
            <a:off x="769849" y="1109099"/>
            <a:ext cx="8046000" cy="3728700"/>
          </a:xfrm>
          <a:prstGeom prst="rect">
            <a:avLst/>
          </a:prstGeom>
          <a:noFill/>
          <a:ln>
            <a:noFill/>
          </a:ln>
        </p:spPr>
        <p:txBody>
          <a:bodyPr anchorCtr="0" anchor="t" bIns="45700" lIns="91425" spcFirstLastPara="1" rIns="91425" wrap="square" tIns="45700">
            <a:spAutoFit/>
          </a:bodyPr>
          <a:lstStyle/>
          <a:p>
            <a:pPr indent="-365760" lvl="0" marL="457200" marR="0" rtl="0" algn="l">
              <a:lnSpc>
                <a:spcPct val="150000"/>
              </a:lnSpc>
              <a:spcBef>
                <a:spcPts val="0"/>
              </a:spcBef>
              <a:spcAft>
                <a:spcPts val="0"/>
              </a:spcAft>
              <a:buClr>
                <a:srgbClr val="000000"/>
              </a:buClr>
              <a:buSzPts val="2000"/>
              <a:buFont typeface="Arial"/>
              <a:buAutoNum type="arabicParenR"/>
            </a:pPr>
            <a:r>
              <a:rPr b="0" i="0" lang="en-US" sz="2000" u="none" cap="none" strike="noStrike">
                <a:solidFill>
                  <a:srgbClr val="000000"/>
                </a:solidFill>
                <a:latin typeface="Arial"/>
                <a:ea typeface="Arial"/>
                <a:cs typeface="Arial"/>
                <a:sym typeface="Arial"/>
              </a:rPr>
              <a:t>Higher 500-hPa AC scores and improved synoptic predictability</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000"/>
              <a:buFont typeface="Arial"/>
              <a:buAutoNum type="arabicParenR"/>
            </a:pPr>
            <a:r>
              <a:rPr b="0" i="0" lang="en-US" sz="2000" u="none" cap="none" strike="noStrike">
                <a:solidFill>
                  <a:srgbClr val="000000"/>
                </a:solidFill>
                <a:latin typeface="Arial"/>
                <a:ea typeface="Arial"/>
                <a:cs typeface="Arial"/>
                <a:sym typeface="Arial"/>
              </a:rPr>
              <a:t>Increased ensemble spread (improved ensemble dispersion), with spread located in meaningful areas</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000"/>
              <a:buFont typeface="Arial"/>
              <a:buAutoNum type="arabicParenR"/>
            </a:pPr>
            <a:r>
              <a:rPr b="0" i="0" lang="en-US" sz="2000" u="none" cap="none" strike="noStrike">
                <a:solidFill>
                  <a:srgbClr val="000000"/>
                </a:solidFill>
                <a:latin typeface="Arial"/>
                <a:ea typeface="Arial"/>
                <a:cs typeface="Arial"/>
                <a:sym typeface="Arial"/>
              </a:rPr>
              <a:t>Improved TC tracks, spread, and location of precip. maxima</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000"/>
              <a:buFont typeface="Arial"/>
              <a:buAutoNum type="arabicParenR"/>
            </a:pPr>
            <a:r>
              <a:rPr b="0" i="0" lang="en-US" sz="2000" u="none" cap="none" strike="noStrike">
                <a:solidFill>
                  <a:srgbClr val="000000"/>
                </a:solidFill>
                <a:latin typeface="Arial"/>
                <a:ea typeface="Arial"/>
                <a:cs typeface="Arial"/>
                <a:sym typeface="Arial"/>
              </a:rPr>
              <a:t>Better handling of deepening extratropical cyclones</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000"/>
              <a:buFont typeface="Arial"/>
              <a:buAutoNum type="arabicParenR"/>
            </a:pPr>
            <a:r>
              <a:rPr b="0" i="0" lang="en-US" sz="2000" u="none" cap="none" strike="noStrike">
                <a:solidFill>
                  <a:srgbClr val="000000"/>
                </a:solidFill>
                <a:latin typeface="Arial"/>
                <a:ea typeface="Arial"/>
                <a:cs typeface="Arial"/>
                <a:sym typeface="Arial"/>
              </a:rPr>
              <a:t>More reliable precipitation forecasts</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000"/>
              <a:buFont typeface="Arial"/>
              <a:buAutoNum type="arabicParenR"/>
            </a:pPr>
            <a:r>
              <a:rPr b="0" i="0" lang="en-US" sz="2000" u="none" cap="none" strike="noStrike">
                <a:solidFill>
                  <a:srgbClr val="000000"/>
                </a:solidFill>
                <a:latin typeface="Arial"/>
                <a:ea typeface="Arial"/>
                <a:cs typeface="Arial"/>
                <a:sym typeface="Arial"/>
              </a:rPr>
              <a:t>Improved representation of weather events near topography</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000"/>
              <a:buFont typeface="Arial"/>
              <a:buAutoNum type="arabicParenR"/>
            </a:pPr>
            <a:r>
              <a:rPr b="0" i="0" lang="en-US" sz="2000" u="none" cap="none" strike="noStrike">
                <a:solidFill>
                  <a:srgbClr val="000000"/>
                </a:solidFill>
                <a:latin typeface="Arial"/>
                <a:ea typeface="Arial"/>
                <a:cs typeface="Arial"/>
                <a:sym typeface="Arial"/>
              </a:rPr>
              <a:t>Mitigation of exaggerated offshore QPF maxima</a:t>
            </a:r>
            <a:endParaRPr b="0" i="0" sz="1400" u="none" cap="none" strike="noStrike">
              <a:solidFill>
                <a:srgbClr val="000000"/>
              </a:solidFill>
              <a:latin typeface="Arial"/>
              <a:ea typeface="Arial"/>
              <a:cs typeface="Arial"/>
              <a:sym typeface="Arial"/>
            </a:endParaRPr>
          </a:p>
        </p:txBody>
      </p:sp>
      <p:sp>
        <p:nvSpPr>
          <p:cNvPr id="678" name="Google Shape;678;p58"/>
          <p:cNvSpPr txBox="1"/>
          <p:nvPr/>
        </p:nvSpPr>
        <p:spPr>
          <a:xfrm>
            <a:off x="71400" y="124525"/>
            <a:ext cx="9001200" cy="8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i="0" lang="en-US" sz="2500" u="none" cap="none" strike="noStrike">
                <a:solidFill>
                  <a:srgbClr val="0000FF"/>
                </a:solidFill>
                <a:latin typeface="Calibri"/>
                <a:ea typeface="Calibri"/>
                <a:cs typeface="Calibri"/>
                <a:sym typeface="Calibri"/>
              </a:rPr>
              <a:t>Common Positive Themes in MEG and Field </a:t>
            </a:r>
            <a:endParaRPr b="0" i="0" sz="2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rPr b="1" lang="en-US" sz="2500">
                <a:solidFill>
                  <a:srgbClr val="0000FF"/>
                </a:solidFill>
                <a:latin typeface="Calibri"/>
                <a:ea typeface="Calibri"/>
                <a:cs typeface="Calibri"/>
                <a:sym typeface="Calibri"/>
              </a:rPr>
              <a:t>GEFSv12-</a:t>
            </a:r>
            <a:r>
              <a:rPr b="1" i="0" lang="en-US" sz="2500" u="none" cap="none" strike="noStrike">
                <a:solidFill>
                  <a:srgbClr val="0000FF"/>
                </a:solidFill>
                <a:latin typeface="Calibri"/>
                <a:ea typeface="Calibri"/>
                <a:cs typeface="Calibri"/>
                <a:sym typeface="Calibri"/>
              </a:rPr>
              <a:t>Atmospher</a:t>
            </a:r>
            <a:r>
              <a:rPr b="1" lang="en-US" sz="2500">
                <a:solidFill>
                  <a:srgbClr val="0000FF"/>
                </a:solidFill>
                <a:latin typeface="Calibri"/>
                <a:ea typeface="Calibri"/>
                <a:cs typeface="Calibri"/>
                <a:sym typeface="Calibri"/>
              </a:rPr>
              <a:t>ic</a:t>
            </a:r>
            <a:r>
              <a:rPr b="1" i="0" lang="en-US" sz="2500" u="none" cap="none" strike="noStrike">
                <a:solidFill>
                  <a:srgbClr val="0000FF"/>
                </a:solidFill>
                <a:latin typeface="Calibri"/>
                <a:ea typeface="Calibri"/>
                <a:cs typeface="Calibri"/>
                <a:sym typeface="Calibri"/>
              </a:rPr>
              <a:t> Evaluations</a:t>
            </a:r>
            <a:endParaRPr b="1" i="0" sz="2500" u="none" cap="none" strike="noStrike">
              <a:solidFill>
                <a:srgbClr val="0000FF"/>
              </a:solidFill>
              <a:latin typeface="Calibri"/>
              <a:ea typeface="Calibri"/>
              <a:cs typeface="Calibri"/>
              <a:sym typeface="Calibri"/>
            </a:endParaRPr>
          </a:p>
        </p:txBody>
      </p:sp>
      <p:sp>
        <p:nvSpPr>
          <p:cNvPr id="679" name="Google Shape;679;p58"/>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3" name="Shape 683"/>
        <p:cNvGrpSpPr/>
        <p:nvPr/>
      </p:nvGrpSpPr>
      <p:grpSpPr>
        <a:xfrm>
          <a:off x="0" y="0"/>
          <a:ext cx="0" cy="0"/>
          <a:chOff x="0" y="0"/>
          <a:chExt cx="0" cy="0"/>
        </a:xfrm>
      </p:grpSpPr>
      <p:pic>
        <p:nvPicPr>
          <p:cNvPr id="684" name="Google Shape;684;p60"/>
          <p:cNvPicPr preferRelativeResize="0"/>
          <p:nvPr/>
        </p:nvPicPr>
        <p:blipFill rotWithShape="1">
          <a:blip r:embed="rId3">
            <a:alphaModFix/>
          </a:blip>
          <a:srcRect b="0" l="0" r="0" t="0"/>
          <a:stretch/>
        </p:blipFill>
        <p:spPr>
          <a:xfrm>
            <a:off x="154818" y="654529"/>
            <a:ext cx="4853328" cy="4124411"/>
          </a:xfrm>
          <a:prstGeom prst="rect">
            <a:avLst/>
          </a:prstGeom>
          <a:noFill/>
          <a:ln>
            <a:noFill/>
          </a:ln>
        </p:spPr>
      </p:pic>
      <p:sp>
        <p:nvSpPr>
          <p:cNvPr id="685" name="Google Shape;685;p60"/>
          <p:cNvSpPr txBox="1"/>
          <p:nvPr/>
        </p:nvSpPr>
        <p:spPr>
          <a:xfrm>
            <a:off x="4823480" y="1607785"/>
            <a:ext cx="184666"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300"/>
              <a:buFont typeface="Arial"/>
              <a:buNone/>
            </a:pPr>
            <a:r>
              <a:t/>
            </a:r>
            <a:endParaRPr b="1" i="0" sz="3300" u="none" cap="none" strike="noStrike">
              <a:solidFill>
                <a:srgbClr val="FF0000"/>
              </a:solidFill>
              <a:latin typeface="Arial"/>
              <a:ea typeface="Arial"/>
              <a:cs typeface="Arial"/>
              <a:sym typeface="Arial"/>
            </a:endParaRPr>
          </a:p>
        </p:txBody>
      </p:sp>
      <p:sp>
        <p:nvSpPr>
          <p:cNvPr id="686" name="Google Shape;686;p60"/>
          <p:cNvSpPr txBox="1"/>
          <p:nvPr/>
        </p:nvSpPr>
        <p:spPr>
          <a:xfrm>
            <a:off x="169949" y="2095842"/>
            <a:ext cx="1035351" cy="307777"/>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GEFSv11</a:t>
            </a:r>
            <a:endParaRPr b="1" i="0" sz="1400" u="none" cap="none" strike="noStrike">
              <a:solidFill>
                <a:srgbClr val="0D68B9"/>
              </a:solidFill>
              <a:latin typeface="Arial"/>
              <a:ea typeface="Arial"/>
              <a:cs typeface="Arial"/>
              <a:sym typeface="Arial"/>
            </a:endParaRPr>
          </a:p>
        </p:txBody>
      </p:sp>
      <p:sp>
        <p:nvSpPr>
          <p:cNvPr id="687" name="Google Shape;687;p60"/>
          <p:cNvSpPr txBox="1"/>
          <p:nvPr/>
        </p:nvSpPr>
        <p:spPr>
          <a:xfrm>
            <a:off x="2554514" y="2095842"/>
            <a:ext cx="1035350" cy="307777"/>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GEFSv12</a:t>
            </a:r>
            <a:endParaRPr b="1" i="0" sz="1400" u="none" cap="none" strike="noStrike">
              <a:solidFill>
                <a:srgbClr val="0D68B9"/>
              </a:solidFill>
              <a:latin typeface="Arial"/>
              <a:ea typeface="Arial"/>
              <a:cs typeface="Arial"/>
              <a:sym typeface="Arial"/>
            </a:endParaRPr>
          </a:p>
        </p:txBody>
      </p:sp>
      <p:sp>
        <p:nvSpPr>
          <p:cNvPr id="688" name="Google Shape;688;p60"/>
          <p:cNvSpPr txBox="1"/>
          <p:nvPr/>
        </p:nvSpPr>
        <p:spPr>
          <a:xfrm>
            <a:off x="2554515" y="4177063"/>
            <a:ext cx="1035349" cy="307777"/>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GFS Anl.</a:t>
            </a:r>
            <a:endParaRPr b="1" i="0" sz="1400" u="none" cap="none" strike="noStrike">
              <a:solidFill>
                <a:srgbClr val="0D68B9"/>
              </a:solidFill>
              <a:latin typeface="Arial"/>
              <a:ea typeface="Arial"/>
              <a:cs typeface="Arial"/>
              <a:sym typeface="Arial"/>
            </a:endParaRPr>
          </a:p>
        </p:txBody>
      </p:sp>
      <p:sp>
        <p:nvSpPr>
          <p:cNvPr id="689" name="Google Shape;689;p60"/>
          <p:cNvSpPr txBox="1"/>
          <p:nvPr/>
        </p:nvSpPr>
        <p:spPr>
          <a:xfrm>
            <a:off x="169949" y="4177064"/>
            <a:ext cx="909317" cy="307777"/>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v12−v11</a:t>
            </a:r>
            <a:endParaRPr b="1" i="0" sz="1400" u="none" cap="none" strike="noStrike">
              <a:solidFill>
                <a:srgbClr val="0D68B9"/>
              </a:solidFill>
              <a:latin typeface="Arial"/>
              <a:ea typeface="Arial"/>
              <a:cs typeface="Arial"/>
              <a:sym typeface="Arial"/>
            </a:endParaRPr>
          </a:p>
        </p:txBody>
      </p:sp>
      <p:sp>
        <p:nvSpPr>
          <p:cNvPr id="690" name="Google Shape;690;p60"/>
          <p:cNvSpPr txBox="1"/>
          <p:nvPr/>
        </p:nvSpPr>
        <p:spPr>
          <a:xfrm>
            <a:off x="5530398" y="866824"/>
            <a:ext cx="2761652" cy="52322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Arial"/>
                <a:ea typeface="Arial"/>
                <a:cs typeface="Arial"/>
                <a:sym typeface="Arial"/>
              </a:rPr>
              <a:t>Arctic Air Outbreak 2019</a:t>
            </a:r>
            <a:br>
              <a:rPr b="1" i="0" lang="en-US" sz="1400" u="none" cap="none" strike="noStrike">
                <a:solidFill>
                  <a:srgbClr val="FF0000"/>
                </a:solidFill>
                <a:latin typeface="Arial"/>
                <a:ea typeface="Arial"/>
                <a:cs typeface="Arial"/>
                <a:sym typeface="Arial"/>
              </a:rPr>
            </a:br>
            <a:r>
              <a:rPr b="1" i="0" lang="en-US" sz="1400" u="none" cap="none" strike="noStrike">
                <a:solidFill>
                  <a:srgbClr val="FF0000"/>
                </a:solidFill>
                <a:latin typeface="Arial"/>
                <a:ea typeface="Arial"/>
                <a:cs typeface="Arial"/>
                <a:sym typeface="Arial"/>
              </a:rPr>
              <a:t>Init: 00Z 1/26/19  F120 </a:t>
            </a:r>
            <a:endParaRPr b="0" i="0" sz="1400" u="none" cap="none" strike="noStrike">
              <a:solidFill>
                <a:srgbClr val="000000"/>
              </a:solidFill>
              <a:latin typeface="Arial"/>
              <a:ea typeface="Arial"/>
              <a:cs typeface="Arial"/>
              <a:sym typeface="Arial"/>
            </a:endParaRPr>
          </a:p>
        </p:txBody>
      </p:sp>
      <p:sp>
        <p:nvSpPr>
          <p:cNvPr id="691" name="Google Shape;691;p60"/>
          <p:cNvSpPr txBox="1"/>
          <p:nvPr/>
        </p:nvSpPr>
        <p:spPr>
          <a:xfrm>
            <a:off x="5065114" y="1600780"/>
            <a:ext cx="3908938" cy="3178160"/>
          </a:xfrm>
          <a:prstGeom prst="rect">
            <a:avLst/>
          </a:prstGeom>
          <a:noFill/>
          <a:ln>
            <a:noFill/>
          </a:ln>
        </p:spPr>
        <p:txBody>
          <a:bodyPr anchorCtr="0" anchor="t" bIns="91425" lIns="91425" spcFirstLastPara="1" rIns="91425" wrap="square" tIns="91425">
            <a:noAutofit/>
          </a:bodyPr>
          <a:lstStyle/>
          <a:p>
            <a:pPr indent="0" lvl="0" marL="139700" marR="0" rtl="0" algn="l">
              <a:lnSpc>
                <a:spcPct val="100000"/>
              </a:lnSpc>
              <a:spcBef>
                <a:spcPts val="0"/>
              </a:spcBef>
              <a:spcAft>
                <a:spcPts val="0"/>
              </a:spcAft>
              <a:buClr>
                <a:schemeClr val="dk1"/>
              </a:buClr>
              <a:buSzPts val="1400"/>
              <a:buFont typeface="Arial"/>
              <a:buNone/>
            </a:pPr>
            <a:r>
              <a:rPr b="0" i="0" lang="en-US" sz="1500" u="none" cap="none" strike="noStrike">
                <a:solidFill>
                  <a:schemeClr val="dk1"/>
                </a:solidFill>
                <a:latin typeface="Arial"/>
                <a:ea typeface="Arial"/>
                <a:cs typeface="Arial"/>
                <a:sym typeface="Arial"/>
              </a:rPr>
              <a:t>GEFSv12 is better &amp; GEFSv11 is </a:t>
            </a:r>
            <a:br>
              <a:rPr b="0" i="0" lang="en-US" sz="1500" u="none" cap="none" strike="noStrike">
                <a:solidFill>
                  <a:schemeClr val="dk1"/>
                </a:solidFill>
                <a:latin typeface="Arial"/>
                <a:ea typeface="Arial"/>
                <a:cs typeface="Arial"/>
                <a:sym typeface="Arial"/>
              </a:rPr>
            </a:br>
            <a:r>
              <a:rPr b="0" i="0" lang="en-US" sz="1500" u="none" cap="none" strike="noStrike">
                <a:solidFill>
                  <a:schemeClr val="dk1"/>
                </a:solidFill>
                <a:latin typeface="Arial"/>
                <a:ea typeface="Arial"/>
                <a:cs typeface="Arial"/>
                <a:sym typeface="Arial"/>
              </a:rPr>
              <a:t>too aggressive w/ the cold dome </a:t>
            </a:r>
            <a:br>
              <a:rPr b="0" i="0" lang="en-US" sz="1500" u="none" cap="none" strike="noStrike">
                <a:solidFill>
                  <a:schemeClr val="dk1"/>
                </a:solidFill>
                <a:latin typeface="Arial"/>
                <a:ea typeface="Arial"/>
                <a:cs typeface="Arial"/>
                <a:sym typeface="Arial"/>
              </a:rPr>
            </a:br>
            <a:r>
              <a:rPr b="0" i="0" lang="en-US" sz="1500" u="none" cap="none" strike="noStrike">
                <a:solidFill>
                  <a:schemeClr val="dk1"/>
                </a:solidFill>
                <a:latin typeface="Arial"/>
                <a:ea typeface="Arial"/>
                <a:cs typeface="Arial"/>
                <a:sym typeface="Arial"/>
              </a:rPr>
              <a:t>into the Great Lakes &amp; OH Valley</a:t>
            </a:r>
            <a:endParaRPr b="0" i="0" sz="1400" u="none" cap="none" strike="noStrike">
              <a:solidFill>
                <a:srgbClr val="000000"/>
              </a:solidFill>
              <a:latin typeface="Arial"/>
              <a:ea typeface="Arial"/>
              <a:cs typeface="Arial"/>
              <a:sym typeface="Arial"/>
            </a:endParaRPr>
          </a:p>
          <a:p>
            <a:pPr indent="0" lvl="0" marL="139700" marR="0" rtl="0" algn="l">
              <a:lnSpc>
                <a:spcPct val="100000"/>
              </a:lnSpc>
              <a:spcBef>
                <a:spcPts val="0"/>
              </a:spcBef>
              <a:spcAft>
                <a:spcPts val="0"/>
              </a:spcAft>
              <a:buClr>
                <a:schemeClr val="dk1"/>
              </a:buClr>
              <a:buSzPts val="1400"/>
              <a:buFont typeface="Arial"/>
              <a:buNone/>
            </a:pPr>
            <a:r>
              <a:t/>
            </a:r>
            <a:endParaRPr b="0" i="0" sz="1500" u="none" cap="none" strike="noStrike">
              <a:solidFill>
                <a:schemeClr val="dk1"/>
              </a:solidFill>
              <a:latin typeface="Arial"/>
              <a:ea typeface="Arial"/>
              <a:cs typeface="Arial"/>
              <a:sym typeface="Arial"/>
            </a:endParaRPr>
          </a:p>
          <a:p>
            <a:pPr indent="0" lvl="0" marL="139700" marR="0" rtl="0" algn="l">
              <a:lnSpc>
                <a:spcPct val="100000"/>
              </a:lnSpc>
              <a:spcBef>
                <a:spcPts val="0"/>
              </a:spcBef>
              <a:spcAft>
                <a:spcPts val="0"/>
              </a:spcAft>
              <a:buClr>
                <a:schemeClr val="dk1"/>
              </a:buClr>
              <a:buSzPts val="1400"/>
              <a:buFont typeface="Arial"/>
              <a:buNone/>
            </a:pPr>
            <a:r>
              <a:rPr b="0" i="0" lang="en-US" sz="1500" u="none" cap="none" strike="noStrike">
                <a:solidFill>
                  <a:schemeClr val="dk1"/>
                </a:solidFill>
                <a:latin typeface="Arial"/>
                <a:ea typeface="Arial"/>
                <a:cs typeface="Arial"/>
                <a:sym typeface="Arial"/>
              </a:rPr>
              <a:t>v11 is overconfident in its temps;</a:t>
            </a:r>
            <a:br>
              <a:rPr b="0" i="0" lang="en-US" sz="1500" u="none" cap="none" strike="noStrike">
                <a:solidFill>
                  <a:schemeClr val="dk1"/>
                </a:solidFill>
                <a:latin typeface="Arial"/>
                <a:ea typeface="Arial"/>
                <a:cs typeface="Arial"/>
                <a:sym typeface="Arial"/>
              </a:rPr>
            </a:br>
            <a:r>
              <a:rPr b="0" i="0" lang="en-US" sz="1500" u="none" cap="none" strike="noStrike">
                <a:solidFill>
                  <a:schemeClr val="dk1"/>
                </a:solidFill>
                <a:latin typeface="Arial"/>
                <a:ea typeface="Arial"/>
                <a:cs typeface="Arial"/>
                <a:sym typeface="Arial"/>
              </a:rPr>
              <a:t>v12 has more spread all along the tight baroclinic zone</a:t>
            </a:r>
            <a:endParaRPr b="0" i="0" sz="1400" u="none" cap="none" strike="noStrike">
              <a:solidFill>
                <a:srgbClr val="000000"/>
              </a:solidFill>
              <a:latin typeface="Arial"/>
              <a:ea typeface="Arial"/>
              <a:cs typeface="Arial"/>
              <a:sym typeface="Arial"/>
            </a:endParaRPr>
          </a:p>
          <a:p>
            <a:pPr indent="0" lvl="0" marL="139700" marR="0" rtl="0" algn="l">
              <a:lnSpc>
                <a:spcPct val="100000"/>
              </a:lnSpc>
              <a:spcBef>
                <a:spcPts val="1600"/>
              </a:spcBef>
              <a:spcAft>
                <a:spcPts val="0"/>
              </a:spcAft>
              <a:buClr>
                <a:schemeClr val="dk1"/>
              </a:buClr>
              <a:buSzPts val="1400"/>
              <a:buFont typeface="Arial"/>
              <a:buNone/>
            </a:pPr>
            <a:r>
              <a:rPr b="1" i="0" lang="en-US" sz="1500" u="none" cap="none" strike="noStrike">
                <a:solidFill>
                  <a:schemeClr val="dk1"/>
                </a:solidFill>
                <a:latin typeface="Arial"/>
                <a:ea typeface="Arial"/>
                <a:cs typeface="Arial"/>
                <a:sym typeface="Arial"/>
              </a:rPr>
              <a:t>SOO Team Finding</a:t>
            </a:r>
            <a:r>
              <a:rPr b="0" i="0" lang="en-US" sz="1500" u="none" cap="none" strike="noStrike">
                <a:solidFill>
                  <a:schemeClr val="dk1"/>
                </a:solidFill>
                <a:latin typeface="Arial"/>
                <a:ea typeface="Arial"/>
                <a:cs typeface="Arial"/>
                <a:sym typeface="Arial"/>
              </a:rPr>
              <a:t>: GEFSv12 </a:t>
            </a:r>
            <a:br>
              <a:rPr b="0" i="0" lang="en-US" sz="1500" u="none" cap="none" strike="noStrike">
                <a:solidFill>
                  <a:schemeClr val="dk1"/>
                </a:solidFill>
                <a:latin typeface="Arial"/>
                <a:ea typeface="Arial"/>
                <a:cs typeface="Arial"/>
                <a:sym typeface="Arial"/>
              </a:rPr>
            </a:br>
            <a:r>
              <a:rPr b="0" i="0" lang="en-US" sz="1500" u="none" cap="none" strike="noStrike">
                <a:solidFill>
                  <a:schemeClr val="dk1"/>
                </a:solidFill>
                <a:latin typeface="Arial"/>
                <a:ea typeface="Arial"/>
                <a:cs typeface="Arial"/>
                <a:sym typeface="Arial"/>
              </a:rPr>
              <a:t>often exhibited </a:t>
            </a:r>
            <a:r>
              <a:rPr b="0" i="0" lang="en-US" sz="1500" u="sng" cap="none" strike="noStrike">
                <a:solidFill>
                  <a:schemeClr val="dk1"/>
                </a:solidFill>
                <a:latin typeface="Arial"/>
                <a:ea typeface="Arial"/>
                <a:cs typeface="Arial"/>
                <a:sym typeface="Arial"/>
              </a:rPr>
              <a:t>quality spread</a:t>
            </a:r>
            <a:r>
              <a:rPr b="0" i="0" lang="en-US" sz="1500" u="none" cap="none" strike="noStrike">
                <a:solidFill>
                  <a:schemeClr val="dk1"/>
                </a:solidFill>
                <a:latin typeface="Arial"/>
                <a:ea typeface="Arial"/>
                <a:cs typeface="Arial"/>
                <a:sym typeface="Arial"/>
              </a:rPr>
              <a:t> in </a:t>
            </a:r>
            <a:br>
              <a:rPr b="0" i="0" lang="en-US" sz="1500" u="none" cap="none" strike="noStrike">
                <a:solidFill>
                  <a:schemeClr val="dk1"/>
                </a:solidFill>
                <a:latin typeface="Arial"/>
                <a:ea typeface="Arial"/>
                <a:cs typeface="Arial"/>
                <a:sym typeface="Arial"/>
              </a:rPr>
            </a:br>
            <a:r>
              <a:rPr b="0" i="0" lang="en-US" sz="1500" u="none" cap="none" strike="noStrike">
                <a:solidFill>
                  <a:schemeClr val="dk1"/>
                </a:solidFill>
                <a:latin typeface="Arial"/>
                <a:ea typeface="Arial"/>
                <a:cs typeface="Arial"/>
                <a:sym typeface="Arial"/>
              </a:rPr>
              <a:t>highlighting areas of uncertainty </a:t>
            </a:r>
            <a:br>
              <a:rPr b="0" i="0" lang="en-US" sz="1500" u="none" cap="none" strike="noStrike">
                <a:solidFill>
                  <a:schemeClr val="dk1"/>
                </a:solidFill>
                <a:latin typeface="Arial"/>
                <a:ea typeface="Arial"/>
                <a:cs typeface="Arial"/>
                <a:sym typeface="Arial"/>
              </a:rPr>
            </a:br>
            <a:r>
              <a:rPr b="0" i="0" lang="en-US" sz="1500" u="none" cap="none" strike="noStrike">
                <a:solidFill>
                  <a:schemeClr val="dk1"/>
                </a:solidFill>
                <a:latin typeface="Arial"/>
                <a:ea typeface="Arial"/>
                <a:cs typeface="Arial"/>
                <a:sym typeface="Arial"/>
              </a:rPr>
              <a:t>(e.g., baroclinic zones, noses of </a:t>
            </a:r>
            <a:br>
              <a:rPr b="0" i="0" lang="en-US" sz="1500" u="none" cap="none" strike="noStrike">
                <a:solidFill>
                  <a:schemeClr val="dk1"/>
                </a:solidFill>
                <a:latin typeface="Arial"/>
                <a:ea typeface="Arial"/>
                <a:cs typeface="Arial"/>
                <a:sym typeface="Arial"/>
              </a:rPr>
            </a:br>
            <a:r>
              <a:rPr b="0" i="0" lang="en-US" sz="1500" u="none" cap="none" strike="noStrike">
                <a:solidFill>
                  <a:schemeClr val="dk1"/>
                </a:solidFill>
                <a:latin typeface="Arial"/>
                <a:ea typeface="Arial"/>
                <a:cs typeface="Arial"/>
                <a:sym typeface="Arial"/>
              </a:rPr>
              <a:t>low level jets/moisture plumes)</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1600"/>
              </a:spcBef>
              <a:spcAft>
                <a:spcPts val="0"/>
              </a:spcAft>
              <a:buClr>
                <a:schemeClr val="dk1"/>
              </a:buClr>
              <a:buSzPts val="1400"/>
              <a:buFont typeface="Arial"/>
              <a:buNone/>
            </a:pPr>
            <a:r>
              <a:t/>
            </a:r>
            <a:endParaRPr b="0" i="0" sz="1800" u="none" cap="none" strike="noStrike">
              <a:solidFill>
                <a:schemeClr val="dk1"/>
              </a:solidFill>
              <a:latin typeface="Arial"/>
              <a:ea typeface="Arial"/>
              <a:cs typeface="Arial"/>
              <a:sym typeface="Arial"/>
            </a:endParaRPr>
          </a:p>
        </p:txBody>
      </p:sp>
      <p:sp>
        <p:nvSpPr>
          <p:cNvPr id="692" name="Google Shape;692;p60"/>
          <p:cNvSpPr txBox="1"/>
          <p:nvPr/>
        </p:nvSpPr>
        <p:spPr>
          <a:xfrm>
            <a:off x="203539" y="-35246"/>
            <a:ext cx="87369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Increased and More Useful Spread</a:t>
            </a:r>
            <a:endParaRPr b="1" i="0" sz="2500" u="none" cap="none" strike="noStrike">
              <a:solidFill>
                <a:srgbClr val="0000FF"/>
              </a:solidFill>
              <a:latin typeface="Calibri"/>
              <a:ea typeface="Calibri"/>
              <a:cs typeface="Calibri"/>
              <a:sym typeface="Calibri"/>
            </a:endParaRPr>
          </a:p>
        </p:txBody>
      </p:sp>
      <p:sp>
        <p:nvSpPr>
          <p:cNvPr id="693" name="Google Shape;693;p60"/>
          <p:cNvSpPr/>
          <p:nvPr/>
        </p:nvSpPr>
        <p:spPr>
          <a:xfrm>
            <a:off x="1079266" y="1081548"/>
            <a:ext cx="801209" cy="715341"/>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60"/>
          <p:cNvSpPr/>
          <p:nvPr/>
        </p:nvSpPr>
        <p:spPr>
          <a:xfrm>
            <a:off x="3526749" y="1081548"/>
            <a:ext cx="801208" cy="715341"/>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60"/>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grpSp>
        <p:nvGrpSpPr>
          <p:cNvPr id="700" name="Google Shape;700;p61"/>
          <p:cNvGrpSpPr/>
          <p:nvPr/>
        </p:nvGrpSpPr>
        <p:grpSpPr>
          <a:xfrm>
            <a:off x="123286" y="1300371"/>
            <a:ext cx="5879380" cy="2562099"/>
            <a:chOff x="2541475" y="1224740"/>
            <a:chExt cx="5299774" cy="1866375"/>
          </a:xfrm>
        </p:grpSpPr>
        <p:pic>
          <p:nvPicPr>
            <p:cNvPr id="701" name="Google Shape;701;p61"/>
            <p:cNvPicPr preferRelativeResize="0"/>
            <p:nvPr/>
          </p:nvPicPr>
          <p:blipFill rotWithShape="1">
            <a:blip r:embed="rId3">
              <a:alphaModFix/>
            </a:blip>
            <a:srcRect b="56606" l="0" r="0" t="0"/>
            <a:stretch/>
          </p:blipFill>
          <p:spPr>
            <a:xfrm>
              <a:off x="2541475" y="1224740"/>
              <a:ext cx="5299774" cy="1866375"/>
            </a:xfrm>
            <a:prstGeom prst="rect">
              <a:avLst/>
            </a:prstGeom>
            <a:noFill/>
            <a:ln>
              <a:noFill/>
            </a:ln>
          </p:spPr>
        </p:pic>
        <p:sp>
          <p:nvSpPr>
            <p:cNvPr id="702" name="Google Shape;702;p61"/>
            <p:cNvSpPr/>
            <p:nvPr/>
          </p:nvSpPr>
          <p:spPr>
            <a:xfrm>
              <a:off x="3512424" y="1912439"/>
              <a:ext cx="1245827" cy="6159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61"/>
            <p:cNvSpPr/>
            <p:nvPr/>
          </p:nvSpPr>
          <p:spPr>
            <a:xfrm>
              <a:off x="6174805" y="1912439"/>
              <a:ext cx="1216971" cy="6159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04" name="Google Shape;704;p61"/>
          <p:cNvSpPr txBox="1"/>
          <p:nvPr/>
        </p:nvSpPr>
        <p:spPr>
          <a:xfrm>
            <a:off x="6490262" y="1808509"/>
            <a:ext cx="2330514" cy="169797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Numerous cases in which GEFSv12 had greater spread and captured the eventual solution, which was outside the envelope of the GEFSv11 members</a:t>
            </a:r>
            <a:endParaRPr b="0" i="0" sz="1600" u="none" cap="none" strike="noStrike">
              <a:solidFill>
                <a:srgbClr val="000000"/>
              </a:solidFill>
              <a:latin typeface="Arial"/>
              <a:ea typeface="Arial"/>
              <a:cs typeface="Arial"/>
              <a:sym typeface="Arial"/>
            </a:endParaRPr>
          </a:p>
          <a:p>
            <a:pPr indent="0" lvl="0" marL="45720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61"/>
          <p:cNvSpPr/>
          <p:nvPr/>
        </p:nvSpPr>
        <p:spPr>
          <a:xfrm>
            <a:off x="4453217" y="238708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06" name="Google Shape;706;p61"/>
          <p:cNvSpPr/>
          <p:nvPr/>
        </p:nvSpPr>
        <p:spPr>
          <a:xfrm>
            <a:off x="4453217" y="238708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07" name="Google Shape;707;p61"/>
          <p:cNvSpPr txBox="1"/>
          <p:nvPr/>
        </p:nvSpPr>
        <p:spPr>
          <a:xfrm>
            <a:off x="426475" y="818963"/>
            <a:ext cx="5210400" cy="318300"/>
          </a:xfrm>
          <a:prstGeom prst="rect">
            <a:avLst/>
          </a:prstGeom>
          <a:solidFill>
            <a:srgbClr val="D8D8D8"/>
          </a:solidFill>
          <a:ln>
            <a:noFill/>
          </a:ln>
        </p:spPr>
        <p:txBody>
          <a:bodyPr anchorCtr="0" anchor="t" bIns="91425" lIns="91425" spcFirstLastPara="1" rIns="91425" wrap="square" tIns="91425">
            <a:noAutofit/>
          </a:bodyPr>
          <a:lstStyle/>
          <a:p>
            <a:pPr indent="0" lvl="0" marL="0" marR="0" rtl="0" algn="ctr">
              <a:lnSpc>
                <a:spcPct val="60000"/>
              </a:lnSpc>
              <a:spcBef>
                <a:spcPts val="0"/>
              </a:spcBef>
              <a:spcAft>
                <a:spcPts val="0"/>
              </a:spcAft>
              <a:buClr>
                <a:srgbClr val="000000"/>
              </a:buClr>
              <a:buSzPts val="1400"/>
              <a:buFont typeface="Arial"/>
              <a:buNone/>
            </a:pPr>
            <a:r>
              <a:rPr b="0" i="0" lang="en-US" sz="1400" u="none" cap="none" strike="noStrike">
                <a:solidFill>
                  <a:srgbClr val="980000"/>
                </a:solidFill>
                <a:latin typeface="Arial"/>
                <a:ea typeface="Arial"/>
                <a:cs typeface="Arial"/>
                <a:sym typeface="Arial"/>
              </a:rPr>
              <a:t>120-h fcst valid at 00Z 1 Nov 2019</a:t>
            </a:r>
            <a:endParaRPr b="0" i="0" sz="1400" u="none" cap="none" strike="noStrike">
              <a:solidFill>
                <a:srgbClr val="980000"/>
              </a:solidFill>
              <a:latin typeface="Arial"/>
              <a:ea typeface="Arial"/>
              <a:cs typeface="Arial"/>
              <a:sym typeface="Arial"/>
            </a:endParaRPr>
          </a:p>
        </p:txBody>
      </p:sp>
      <p:sp>
        <p:nvSpPr>
          <p:cNvPr id="708" name="Google Shape;708;p61"/>
          <p:cNvSpPr txBox="1"/>
          <p:nvPr/>
        </p:nvSpPr>
        <p:spPr>
          <a:xfrm>
            <a:off x="150670" y="3484000"/>
            <a:ext cx="1063251" cy="318305"/>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GEFSv11</a:t>
            </a:r>
            <a:endParaRPr b="1" i="0" sz="1400" u="none" cap="none" strike="noStrike">
              <a:solidFill>
                <a:srgbClr val="0D68B9"/>
              </a:solidFill>
              <a:latin typeface="Arial"/>
              <a:ea typeface="Arial"/>
              <a:cs typeface="Arial"/>
              <a:sym typeface="Arial"/>
            </a:endParaRPr>
          </a:p>
        </p:txBody>
      </p:sp>
      <p:sp>
        <p:nvSpPr>
          <p:cNvPr id="709" name="Google Shape;709;p61"/>
          <p:cNvSpPr txBox="1"/>
          <p:nvPr/>
        </p:nvSpPr>
        <p:spPr>
          <a:xfrm>
            <a:off x="3104221" y="3483999"/>
            <a:ext cx="1063251" cy="318305"/>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GEFSv12</a:t>
            </a:r>
            <a:endParaRPr b="1" i="0" sz="1400" u="none" cap="none" strike="noStrike">
              <a:solidFill>
                <a:srgbClr val="0D68B9"/>
              </a:solidFill>
              <a:latin typeface="Arial"/>
              <a:ea typeface="Arial"/>
              <a:cs typeface="Arial"/>
              <a:sym typeface="Arial"/>
            </a:endParaRPr>
          </a:p>
        </p:txBody>
      </p:sp>
      <p:sp>
        <p:nvSpPr>
          <p:cNvPr id="710" name="Google Shape;710;p61"/>
          <p:cNvSpPr/>
          <p:nvPr/>
        </p:nvSpPr>
        <p:spPr>
          <a:xfrm>
            <a:off x="1261375" y="1501103"/>
            <a:ext cx="795131" cy="541468"/>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61"/>
          <p:cNvSpPr/>
          <p:nvPr/>
        </p:nvSpPr>
        <p:spPr>
          <a:xfrm>
            <a:off x="4167472" y="1523313"/>
            <a:ext cx="795131" cy="541468"/>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61"/>
          <p:cNvSpPr/>
          <p:nvPr/>
        </p:nvSpPr>
        <p:spPr>
          <a:xfrm>
            <a:off x="2133037" y="1417714"/>
            <a:ext cx="795131" cy="541468"/>
          </a:xfrm>
          <a:prstGeom prst="ellipse">
            <a:avLst/>
          </a:prstGeom>
          <a:noFill/>
          <a:ln cap="flat" cmpd="sng" w="28575">
            <a:solidFill>
              <a:srgbClr val="A274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61"/>
          <p:cNvSpPr/>
          <p:nvPr/>
        </p:nvSpPr>
        <p:spPr>
          <a:xfrm>
            <a:off x="5107655" y="1418584"/>
            <a:ext cx="795131" cy="541468"/>
          </a:xfrm>
          <a:prstGeom prst="ellipse">
            <a:avLst/>
          </a:prstGeom>
          <a:noFill/>
          <a:ln cap="flat" cmpd="sng" w="28575">
            <a:solidFill>
              <a:srgbClr val="A274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61"/>
          <p:cNvSpPr txBox="1"/>
          <p:nvPr/>
        </p:nvSpPr>
        <p:spPr>
          <a:xfrm>
            <a:off x="196577" y="4"/>
            <a:ext cx="87369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Increased and More Useful Spread</a:t>
            </a:r>
            <a:endParaRPr b="1" i="0" sz="2500" u="none" cap="none" strike="noStrike">
              <a:solidFill>
                <a:srgbClr val="0000FF"/>
              </a:solidFill>
              <a:latin typeface="Calibri"/>
              <a:ea typeface="Calibri"/>
              <a:cs typeface="Calibri"/>
              <a:sym typeface="Calibri"/>
            </a:endParaRPr>
          </a:p>
        </p:txBody>
      </p:sp>
      <p:sp>
        <p:nvSpPr>
          <p:cNvPr id="715" name="Google Shape;715;p61"/>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716" name="Google Shape;716;p61"/>
          <p:cNvSpPr/>
          <p:nvPr/>
        </p:nvSpPr>
        <p:spPr>
          <a:xfrm>
            <a:off x="2471925" y="1959175"/>
            <a:ext cx="499200" cy="538500"/>
          </a:xfrm>
          <a:prstGeom prst="ellipse">
            <a:avLst/>
          </a:prstGeom>
          <a:noFill/>
          <a:ln cap="flat" cmpd="sng" w="28575">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61"/>
          <p:cNvSpPr/>
          <p:nvPr/>
        </p:nvSpPr>
        <p:spPr>
          <a:xfrm>
            <a:off x="5476825" y="1959175"/>
            <a:ext cx="499200" cy="538500"/>
          </a:xfrm>
          <a:prstGeom prst="ellipse">
            <a:avLst/>
          </a:prstGeom>
          <a:noFill/>
          <a:ln cap="flat" cmpd="sng" w="28575">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pic>
        <p:nvPicPr>
          <p:cNvPr id="722" name="Google Shape;722;p62"/>
          <p:cNvPicPr preferRelativeResize="0"/>
          <p:nvPr/>
        </p:nvPicPr>
        <p:blipFill rotWithShape="1">
          <a:blip r:embed="rId3">
            <a:alphaModFix/>
          </a:blip>
          <a:srcRect b="4059" l="0" r="55951" t="0"/>
          <a:stretch/>
        </p:blipFill>
        <p:spPr>
          <a:xfrm>
            <a:off x="61410" y="655470"/>
            <a:ext cx="2180008" cy="4310798"/>
          </a:xfrm>
          <a:prstGeom prst="rect">
            <a:avLst/>
          </a:prstGeom>
          <a:noFill/>
          <a:ln>
            <a:noFill/>
          </a:ln>
        </p:spPr>
      </p:pic>
      <p:pic>
        <p:nvPicPr>
          <p:cNvPr id="723" name="Google Shape;723;p62"/>
          <p:cNvPicPr preferRelativeResize="0"/>
          <p:nvPr/>
        </p:nvPicPr>
        <p:blipFill rotWithShape="1">
          <a:blip r:embed="rId3">
            <a:alphaModFix/>
          </a:blip>
          <a:srcRect b="0" l="58539" r="0" t="0"/>
          <a:stretch/>
        </p:blipFill>
        <p:spPr>
          <a:xfrm>
            <a:off x="2262338" y="646802"/>
            <a:ext cx="2079074" cy="4469347"/>
          </a:xfrm>
          <a:prstGeom prst="rect">
            <a:avLst/>
          </a:prstGeom>
          <a:noFill/>
          <a:ln>
            <a:noFill/>
          </a:ln>
        </p:spPr>
      </p:pic>
      <p:sp>
        <p:nvSpPr>
          <p:cNvPr id="724" name="Google Shape;724;p62"/>
          <p:cNvSpPr txBox="1"/>
          <p:nvPr/>
        </p:nvSpPr>
        <p:spPr>
          <a:xfrm>
            <a:off x="205488" y="2191445"/>
            <a:ext cx="1063251" cy="318305"/>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GEFSv11</a:t>
            </a:r>
            <a:endParaRPr b="1" i="0" sz="1400" u="none" cap="none" strike="noStrike">
              <a:solidFill>
                <a:srgbClr val="0D68B9"/>
              </a:solidFill>
              <a:latin typeface="Arial"/>
              <a:ea typeface="Arial"/>
              <a:cs typeface="Arial"/>
              <a:sym typeface="Arial"/>
            </a:endParaRPr>
          </a:p>
        </p:txBody>
      </p:sp>
      <p:sp>
        <p:nvSpPr>
          <p:cNvPr id="725" name="Google Shape;725;p62"/>
          <p:cNvSpPr txBox="1"/>
          <p:nvPr/>
        </p:nvSpPr>
        <p:spPr>
          <a:xfrm>
            <a:off x="2362210" y="2180379"/>
            <a:ext cx="1063251" cy="318305"/>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GEFSv12</a:t>
            </a:r>
            <a:endParaRPr b="1" i="0" sz="1400" u="none" cap="none" strike="noStrike">
              <a:solidFill>
                <a:srgbClr val="0D68B9"/>
              </a:solidFill>
              <a:latin typeface="Arial"/>
              <a:ea typeface="Arial"/>
              <a:cs typeface="Arial"/>
              <a:sym typeface="Arial"/>
            </a:endParaRPr>
          </a:p>
        </p:txBody>
      </p:sp>
      <p:sp>
        <p:nvSpPr>
          <p:cNvPr id="726" name="Google Shape;726;p62"/>
          <p:cNvSpPr txBox="1"/>
          <p:nvPr/>
        </p:nvSpPr>
        <p:spPr>
          <a:xfrm>
            <a:off x="2281712" y="4353301"/>
            <a:ext cx="1063251" cy="307777"/>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Stage IV</a:t>
            </a:r>
            <a:endParaRPr b="1" i="0" sz="1400" u="none" cap="none" strike="noStrike">
              <a:solidFill>
                <a:srgbClr val="0D68B9"/>
              </a:solidFill>
              <a:latin typeface="Arial"/>
              <a:ea typeface="Arial"/>
              <a:cs typeface="Arial"/>
              <a:sym typeface="Arial"/>
            </a:endParaRPr>
          </a:p>
        </p:txBody>
      </p:sp>
      <p:sp>
        <p:nvSpPr>
          <p:cNvPr id="727" name="Google Shape;727;p62"/>
          <p:cNvSpPr txBox="1"/>
          <p:nvPr/>
        </p:nvSpPr>
        <p:spPr>
          <a:xfrm>
            <a:off x="223688" y="4363259"/>
            <a:ext cx="964553" cy="318305"/>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v12−v11</a:t>
            </a:r>
            <a:endParaRPr b="1" i="0" sz="1400" u="none" cap="none" strike="noStrike">
              <a:solidFill>
                <a:srgbClr val="0D68B9"/>
              </a:solidFill>
              <a:latin typeface="Arial"/>
              <a:ea typeface="Arial"/>
              <a:cs typeface="Arial"/>
              <a:sym typeface="Arial"/>
            </a:endParaRPr>
          </a:p>
        </p:txBody>
      </p:sp>
      <p:sp>
        <p:nvSpPr>
          <p:cNvPr id="728" name="Google Shape;728;p62"/>
          <p:cNvSpPr txBox="1"/>
          <p:nvPr/>
        </p:nvSpPr>
        <p:spPr>
          <a:xfrm>
            <a:off x="-1" y="36425"/>
            <a:ext cx="91440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lang="en-US" sz="2500">
                <a:solidFill>
                  <a:srgbClr val="0000FF"/>
                </a:solidFill>
                <a:latin typeface="Calibri"/>
                <a:ea typeface="Calibri"/>
                <a:cs typeface="Calibri"/>
                <a:sym typeface="Calibri"/>
              </a:rPr>
              <a:t>Improved Representation of Terrain</a:t>
            </a:r>
            <a:r>
              <a:rPr b="1" i="0" lang="en-US" sz="2500" u="none" cap="none" strike="noStrike">
                <a:solidFill>
                  <a:srgbClr val="0000FF"/>
                </a:solidFill>
                <a:latin typeface="Calibri"/>
                <a:ea typeface="Calibri"/>
                <a:cs typeface="Calibri"/>
                <a:sym typeface="Calibri"/>
              </a:rPr>
              <a:t>-</a:t>
            </a:r>
            <a:r>
              <a:rPr b="1" lang="en-US" sz="2500">
                <a:solidFill>
                  <a:srgbClr val="0000FF"/>
                </a:solidFill>
                <a:latin typeface="Calibri"/>
                <a:ea typeface="Calibri"/>
                <a:cs typeface="Calibri"/>
                <a:sym typeface="Calibri"/>
              </a:rPr>
              <a:t>influenced Events</a:t>
            </a:r>
            <a:endParaRPr b="1" i="0" sz="2500" u="none" cap="none" strike="noStrike">
              <a:solidFill>
                <a:srgbClr val="0000FF"/>
              </a:solidFill>
              <a:latin typeface="Calibri"/>
              <a:ea typeface="Calibri"/>
              <a:cs typeface="Calibri"/>
              <a:sym typeface="Calibri"/>
            </a:endParaRPr>
          </a:p>
        </p:txBody>
      </p:sp>
      <p:pic>
        <p:nvPicPr>
          <p:cNvPr id="729" name="Google Shape;729;p62"/>
          <p:cNvPicPr preferRelativeResize="0"/>
          <p:nvPr/>
        </p:nvPicPr>
        <p:blipFill rotWithShape="1">
          <a:blip r:embed="rId4">
            <a:alphaModFix/>
          </a:blip>
          <a:srcRect b="0" l="0" r="0" t="0"/>
          <a:stretch/>
        </p:blipFill>
        <p:spPr>
          <a:xfrm>
            <a:off x="4997280" y="655470"/>
            <a:ext cx="3359541" cy="4178923"/>
          </a:xfrm>
          <a:prstGeom prst="rect">
            <a:avLst/>
          </a:prstGeom>
          <a:noFill/>
          <a:ln>
            <a:noFill/>
          </a:ln>
        </p:spPr>
      </p:pic>
      <p:sp>
        <p:nvSpPr>
          <p:cNvPr id="730" name="Google Shape;730;p62"/>
          <p:cNvSpPr/>
          <p:nvPr/>
        </p:nvSpPr>
        <p:spPr>
          <a:xfrm>
            <a:off x="6881662" y="818440"/>
            <a:ext cx="1164103" cy="814315"/>
          </a:xfrm>
          <a:prstGeom prst="flowChartConnector">
            <a:avLst/>
          </a:prstGeom>
          <a:noFill/>
          <a:ln cap="flat" cmpd="sng" w="381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1" name="Google Shape;731;p62"/>
          <p:cNvSpPr/>
          <p:nvPr/>
        </p:nvSpPr>
        <p:spPr>
          <a:xfrm>
            <a:off x="5183651" y="818441"/>
            <a:ext cx="1164103" cy="814315"/>
          </a:xfrm>
          <a:prstGeom prst="flowChartConnector">
            <a:avLst/>
          </a:prstGeom>
          <a:noFill/>
          <a:ln cap="flat" cmpd="sng" w="381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2" name="Google Shape;732;p62"/>
          <p:cNvSpPr/>
          <p:nvPr/>
        </p:nvSpPr>
        <p:spPr>
          <a:xfrm>
            <a:off x="6902954" y="3004465"/>
            <a:ext cx="1164103" cy="814315"/>
          </a:xfrm>
          <a:prstGeom prst="flowChartConnector">
            <a:avLst/>
          </a:prstGeom>
          <a:noFill/>
          <a:ln cap="flat" cmpd="sng" w="381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3" name="Google Shape;733;p62"/>
          <p:cNvSpPr/>
          <p:nvPr/>
        </p:nvSpPr>
        <p:spPr>
          <a:xfrm>
            <a:off x="4362322" y="4353309"/>
            <a:ext cx="3739800" cy="7386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SOO Team Finding: </a:t>
            </a:r>
            <a:r>
              <a:rPr b="0" i="0" lang="en-US" sz="1400" u="none" cap="none" strike="noStrike">
                <a:solidFill>
                  <a:srgbClr val="000000"/>
                </a:solidFill>
                <a:latin typeface="Arial"/>
                <a:ea typeface="Arial"/>
                <a:cs typeface="Arial"/>
                <a:sym typeface="Arial"/>
              </a:rPr>
              <a:t>“GEFSv12 routinely </a:t>
            </a: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    captured details in complex terrain better</a:t>
            </a: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    than GEFSv11”</a:t>
            </a:r>
            <a:endParaRPr b="0" i="0" sz="1400" u="none" cap="none" strike="noStrike">
              <a:solidFill>
                <a:srgbClr val="000000"/>
              </a:solidFill>
              <a:latin typeface="Arial"/>
              <a:ea typeface="Arial"/>
              <a:cs typeface="Arial"/>
              <a:sym typeface="Arial"/>
            </a:endParaRPr>
          </a:p>
        </p:txBody>
      </p:sp>
      <p:sp>
        <p:nvSpPr>
          <p:cNvPr id="734" name="Google Shape;734;p62"/>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735" name="Google Shape;735;p62"/>
          <p:cNvSpPr txBox="1"/>
          <p:nvPr/>
        </p:nvSpPr>
        <p:spPr>
          <a:xfrm>
            <a:off x="4997263" y="2164995"/>
            <a:ext cx="1063200" cy="3183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GEFSv11</a:t>
            </a:r>
            <a:endParaRPr b="1" i="0" sz="1400" u="none" cap="none" strike="noStrike">
              <a:solidFill>
                <a:srgbClr val="0D68B9"/>
              </a:solidFill>
              <a:latin typeface="Arial"/>
              <a:ea typeface="Arial"/>
              <a:cs typeface="Arial"/>
              <a:sym typeface="Arial"/>
            </a:endParaRPr>
          </a:p>
        </p:txBody>
      </p:sp>
      <p:sp>
        <p:nvSpPr>
          <p:cNvPr id="736" name="Google Shape;736;p62"/>
          <p:cNvSpPr txBox="1"/>
          <p:nvPr/>
        </p:nvSpPr>
        <p:spPr>
          <a:xfrm>
            <a:off x="6716360" y="2151654"/>
            <a:ext cx="1063200" cy="3183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GEFSv12</a:t>
            </a:r>
            <a:endParaRPr b="1" i="0" sz="1400" u="none" cap="none" strike="noStrike">
              <a:solidFill>
                <a:srgbClr val="0D68B9"/>
              </a:solidFill>
              <a:latin typeface="Arial"/>
              <a:ea typeface="Arial"/>
              <a:cs typeface="Arial"/>
              <a:sym typeface="Arial"/>
            </a:endParaRPr>
          </a:p>
        </p:txBody>
      </p:sp>
      <p:sp>
        <p:nvSpPr>
          <p:cNvPr id="737" name="Google Shape;737;p62"/>
          <p:cNvSpPr txBox="1"/>
          <p:nvPr/>
        </p:nvSpPr>
        <p:spPr>
          <a:xfrm>
            <a:off x="7055287" y="4035001"/>
            <a:ext cx="1063200" cy="3078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US"/>
              <a:t>Analysis</a:t>
            </a:r>
            <a:endParaRPr b="1" i="0" sz="1400" u="none" cap="none" strike="noStrike">
              <a:solidFill>
                <a:srgbClr val="0D68B9"/>
              </a:solidFill>
              <a:latin typeface="Arial"/>
              <a:ea typeface="Arial"/>
              <a:cs typeface="Arial"/>
              <a:sym typeface="Arial"/>
            </a:endParaRPr>
          </a:p>
        </p:txBody>
      </p:sp>
      <p:sp>
        <p:nvSpPr>
          <p:cNvPr id="738" name="Google Shape;738;p62"/>
          <p:cNvSpPr txBox="1"/>
          <p:nvPr/>
        </p:nvSpPr>
        <p:spPr>
          <a:xfrm>
            <a:off x="4997263" y="4044959"/>
            <a:ext cx="964500" cy="3183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v12−v11</a:t>
            </a:r>
            <a:endParaRPr b="1" i="0" sz="1400" u="none" cap="none" strike="noStrike">
              <a:solidFill>
                <a:srgbClr val="0D68B9"/>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g76f0117c80_0_15"/>
          <p:cNvSpPr txBox="1"/>
          <p:nvPr>
            <p:ph type="title"/>
          </p:nvPr>
        </p:nvSpPr>
        <p:spPr>
          <a:xfrm>
            <a:off x="606105" y="0"/>
            <a:ext cx="7886700" cy="834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FF"/>
              </a:buClr>
              <a:buSzPts val="2900"/>
              <a:buFont typeface="Calibri"/>
              <a:buNone/>
            </a:pPr>
            <a:r>
              <a:rPr b="1" lang="en-US" sz="2500">
                <a:solidFill>
                  <a:srgbClr val="0000FF"/>
                </a:solidFill>
              </a:rPr>
              <a:t>Topics</a:t>
            </a:r>
            <a:endParaRPr sz="2500"/>
          </a:p>
        </p:txBody>
      </p:sp>
      <p:sp>
        <p:nvSpPr>
          <p:cNvPr id="98" name="Google Shape;98;g76f0117c80_0_15"/>
          <p:cNvSpPr txBox="1"/>
          <p:nvPr>
            <p:ph idx="1" type="body"/>
          </p:nvPr>
        </p:nvSpPr>
        <p:spPr>
          <a:xfrm>
            <a:off x="363901" y="694950"/>
            <a:ext cx="8654100" cy="39870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1000"/>
              </a:spcBef>
              <a:spcAft>
                <a:spcPts val="0"/>
              </a:spcAft>
              <a:buClr>
                <a:schemeClr val="dk1"/>
              </a:buClr>
              <a:buSzPts val="2400"/>
              <a:buChar char="•"/>
            </a:pPr>
            <a:r>
              <a:rPr b="1" lang="en-US" sz="2400"/>
              <a:t>Review of Science Changes for GEFSv12</a:t>
            </a:r>
            <a:endParaRPr b="1" sz="2400"/>
          </a:p>
          <a:p>
            <a:pPr indent="-228600" lvl="0" marL="228600" rtl="0" algn="l">
              <a:lnSpc>
                <a:spcPct val="100000"/>
              </a:lnSpc>
              <a:spcBef>
                <a:spcPts val="1000"/>
              </a:spcBef>
              <a:spcAft>
                <a:spcPts val="0"/>
              </a:spcAft>
              <a:buSzPts val="2400"/>
              <a:buChar char="•"/>
            </a:pPr>
            <a:r>
              <a:rPr b="1" lang="en-US" sz="2400"/>
              <a:t>Statistical Evaluation of GEFSv12 (EMC Perspective) </a:t>
            </a:r>
            <a:endParaRPr b="1" sz="2400"/>
          </a:p>
          <a:p>
            <a:pPr indent="-381000" lvl="1" marL="914400" rtl="0" algn="l">
              <a:lnSpc>
                <a:spcPct val="100000"/>
              </a:lnSpc>
              <a:spcBef>
                <a:spcPts val="1000"/>
              </a:spcBef>
              <a:spcAft>
                <a:spcPts val="0"/>
              </a:spcAft>
              <a:buSzPts val="2400"/>
              <a:buChar char="•"/>
            </a:pPr>
            <a:r>
              <a:rPr b="1" lang="en-US"/>
              <a:t>GEFSv12 Medium Range Weather</a:t>
            </a:r>
            <a:endParaRPr b="1"/>
          </a:p>
          <a:p>
            <a:pPr indent="-381000" lvl="1" marL="914400" rtl="0" algn="l">
              <a:lnSpc>
                <a:spcPct val="100000"/>
              </a:lnSpc>
              <a:spcBef>
                <a:spcPts val="1000"/>
              </a:spcBef>
              <a:spcAft>
                <a:spcPts val="0"/>
              </a:spcAft>
              <a:buSzPts val="2400"/>
              <a:buChar char="•"/>
            </a:pPr>
            <a:r>
              <a:rPr b="1" lang="en-US"/>
              <a:t>GEFSv12 Week 2 and Weeks 3&amp;4 Weather</a:t>
            </a:r>
            <a:endParaRPr b="1"/>
          </a:p>
          <a:p>
            <a:pPr indent="-381000" lvl="1" marL="914400" rtl="0" algn="l">
              <a:lnSpc>
                <a:spcPct val="100000"/>
              </a:lnSpc>
              <a:spcBef>
                <a:spcPts val="1000"/>
              </a:spcBef>
              <a:spcAft>
                <a:spcPts val="0"/>
              </a:spcAft>
              <a:buSzPts val="2400"/>
              <a:buChar char="•"/>
            </a:pPr>
            <a:r>
              <a:rPr b="1" lang="en-US"/>
              <a:t>GEFSv12 Wave Component</a:t>
            </a:r>
            <a:endParaRPr b="1"/>
          </a:p>
          <a:p>
            <a:pPr indent="-381000" lvl="1" marL="914400" rtl="0" algn="l">
              <a:lnSpc>
                <a:spcPct val="100000"/>
              </a:lnSpc>
              <a:spcBef>
                <a:spcPts val="1000"/>
              </a:spcBef>
              <a:spcAft>
                <a:spcPts val="0"/>
              </a:spcAft>
              <a:buSzPts val="2400"/>
              <a:buChar char="•"/>
            </a:pPr>
            <a:r>
              <a:rPr b="1" lang="en-US"/>
              <a:t>GEFSv12 Aerosol Component</a:t>
            </a:r>
            <a:endParaRPr b="1"/>
          </a:p>
          <a:p>
            <a:pPr indent="-381000" lvl="0" marL="457200" rtl="0" algn="l">
              <a:lnSpc>
                <a:spcPct val="100000"/>
              </a:lnSpc>
              <a:spcBef>
                <a:spcPts val="1000"/>
              </a:spcBef>
              <a:spcAft>
                <a:spcPts val="0"/>
              </a:spcAft>
              <a:buSzPts val="2400"/>
              <a:buChar char="•"/>
            </a:pPr>
            <a:r>
              <a:rPr b="1" lang="en-US" sz="2400"/>
              <a:t>MEG and Stakeholder Evaluation of GEFSv12</a:t>
            </a:r>
            <a:endParaRPr b="1" sz="2400"/>
          </a:p>
          <a:p>
            <a:pPr indent="-381000" lvl="0" marL="457200" rtl="0" algn="l">
              <a:lnSpc>
                <a:spcPct val="100000"/>
              </a:lnSpc>
              <a:spcBef>
                <a:spcPts val="1000"/>
              </a:spcBef>
              <a:spcAft>
                <a:spcPts val="0"/>
              </a:spcAft>
              <a:buSzPts val="2400"/>
              <a:buChar char="•"/>
            </a:pPr>
            <a:r>
              <a:rPr b="1" lang="en-US" sz="2400"/>
              <a:t>Resource Requirements</a:t>
            </a:r>
            <a:endParaRPr b="1" sz="2400"/>
          </a:p>
        </p:txBody>
      </p:sp>
      <p:sp>
        <p:nvSpPr>
          <p:cNvPr id="99" name="Google Shape;99;g76f0117c80_0_15"/>
          <p:cNvSpPr txBox="1"/>
          <p:nvPr>
            <p:ph idx="12" type="sldNum"/>
          </p:nvPr>
        </p:nvSpPr>
        <p:spPr>
          <a:xfrm>
            <a:off x="7086600" y="4850911"/>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2" name="Shape 742"/>
        <p:cNvGrpSpPr/>
        <p:nvPr/>
      </p:nvGrpSpPr>
      <p:grpSpPr>
        <a:xfrm>
          <a:off x="0" y="0"/>
          <a:ext cx="0" cy="0"/>
          <a:chOff x="0" y="0"/>
          <a:chExt cx="0" cy="0"/>
        </a:xfrm>
      </p:grpSpPr>
      <p:pic>
        <p:nvPicPr>
          <p:cNvPr id="743" name="Google Shape;743;p63"/>
          <p:cNvPicPr preferRelativeResize="0"/>
          <p:nvPr/>
        </p:nvPicPr>
        <p:blipFill rotWithShape="1">
          <a:blip r:embed="rId3">
            <a:alphaModFix/>
          </a:blip>
          <a:srcRect b="0" l="0" r="0" t="0"/>
          <a:stretch/>
        </p:blipFill>
        <p:spPr>
          <a:xfrm>
            <a:off x="4603276" y="1042605"/>
            <a:ext cx="4242388" cy="3231352"/>
          </a:xfrm>
          <a:prstGeom prst="rect">
            <a:avLst/>
          </a:prstGeom>
          <a:noFill/>
          <a:ln>
            <a:noFill/>
          </a:ln>
        </p:spPr>
      </p:pic>
      <p:pic>
        <p:nvPicPr>
          <p:cNvPr id="744" name="Google Shape;744;p63"/>
          <p:cNvPicPr preferRelativeResize="0"/>
          <p:nvPr/>
        </p:nvPicPr>
        <p:blipFill rotWithShape="1">
          <a:blip r:embed="rId4">
            <a:alphaModFix/>
          </a:blip>
          <a:srcRect b="0" l="0" r="0" t="0"/>
          <a:stretch/>
        </p:blipFill>
        <p:spPr>
          <a:xfrm>
            <a:off x="144633" y="1042605"/>
            <a:ext cx="4242388" cy="3231352"/>
          </a:xfrm>
          <a:prstGeom prst="rect">
            <a:avLst/>
          </a:prstGeom>
          <a:noFill/>
          <a:ln>
            <a:noFill/>
          </a:ln>
        </p:spPr>
      </p:pic>
      <p:sp>
        <p:nvSpPr>
          <p:cNvPr id="745" name="Google Shape;745;p63"/>
          <p:cNvSpPr txBox="1"/>
          <p:nvPr/>
        </p:nvSpPr>
        <p:spPr>
          <a:xfrm>
            <a:off x="536402" y="3373418"/>
            <a:ext cx="1270089" cy="369332"/>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GEFSv11</a:t>
            </a:r>
            <a:endParaRPr b="0" i="0" sz="1400" u="none" cap="none" strike="noStrike">
              <a:solidFill>
                <a:srgbClr val="000000"/>
              </a:solidFill>
              <a:latin typeface="Arial"/>
              <a:ea typeface="Arial"/>
              <a:cs typeface="Arial"/>
              <a:sym typeface="Arial"/>
            </a:endParaRPr>
          </a:p>
        </p:txBody>
      </p:sp>
      <p:sp>
        <p:nvSpPr>
          <p:cNvPr id="746" name="Google Shape;746;p63"/>
          <p:cNvSpPr txBox="1"/>
          <p:nvPr/>
        </p:nvSpPr>
        <p:spPr>
          <a:xfrm>
            <a:off x="4999409" y="3373418"/>
            <a:ext cx="1270089" cy="369332"/>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GEFSv12</a:t>
            </a:r>
            <a:endParaRPr b="0" i="0" sz="1400" u="none" cap="none" strike="noStrike">
              <a:solidFill>
                <a:srgbClr val="000000"/>
              </a:solidFill>
              <a:latin typeface="Arial"/>
              <a:ea typeface="Arial"/>
              <a:cs typeface="Arial"/>
              <a:sym typeface="Arial"/>
            </a:endParaRPr>
          </a:p>
        </p:txBody>
      </p:sp>
      <p:sp>
        <p:nvSpPr>
          <p:cNvPr id="747" name="Google Shape;747;p63"/>
          <p:cNvSpPr txBox="1"/>
          <p:nvPr/>
        </p:nvSpPr>
        <p:spPr>
          <a:xfrm>
            <a:off x="3840480" y="969493"/>
            <a:ext cx="1691640" cy="523220"/>
          </a:xfrm>
          <a:prstGeom prst="rect">
            <a:avLst/>
          </a:prstGeom>
          <a:solidFill>
            <a:srgbClr val="E9F5DB"/>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Arial"/>
                <a:ea typeface="Arial"/>
                <a:cs typeface="Arial"/>
                <a:sym typeface="Arial"/>
              </a:rPr>
              <a:t>Florence</a:t>
            </a:r>
            <a:br>
              <a:rPr b="1" i="0" lang="en-US" sz="1400" u="none" cap="none" strike="noStrike">
                <a:solidFill>
                  <a:srgbClr val="FF0000"/>
                </a:solidFill>
                <a:latin typeface="Arial"/>
                <a:ea typeface="Arial"/>
                <a:cs typeface="Arial"/>
                <a:sym typeface="Arial"/>
              </a:rPr>
            </a:br>
            <a:r>
              <a:rPr b="1" i="0" lang="en-US" sz="1400" u="none" cap="none" strike="noStrike">
                <a:solidFill>
                  <a:srgbClr val="FF0000"/>
                </a:solidFill>
                <a:latin typeface="Arial"/>
                <a:ea typeface="Arial"/>
                <a:cs typeface="Arial"/>
                <a:sym typeface="Arial"/>
              </a:rPr>
              <a:t>Init: 00Z 9/06/18 </a:t>
            </a:r>
            <a:endParaRPr b="0" i="0" sz="1400" u="none" cap="none" strike="noStrike">
              <a:solidFill>
                <a:srgbClr val="000000"/>
              </a:solidFill>
              <a:latin typeface="Arial"/>
              <a:ea typeface="Arial"/>
              <a:cs typeface="Arial"/>
              <a:sym typeface="Arial"/>
            </a:endParaRPr>
          </a:p>
        </p:txBody>
      </p:sp>
      <p:sp>
        <p:nvSpPr>
          <p:cNvPr id="748" name="Google Shape;748;p63"/>
          <p:cNvSpPr txBox="1"/>
          <p:nvPr/>
        </p:nvSpPr>
        <p:spPr>
          <a:xfrm>
            <a:off x="407100" y="4514117"/>
            <a:ext cx="8736900"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Arial"/>
                <a:ea typeface="Arial"/>
                <a:cs typeface="Arial"/>
                <a:sym typeface="Arial"/>
              </a:rPr>
              <a:t>GEFSv11 indicates a high probability of Florence recurving well before reaching the east coast, while Best Track (no recurvature) is well within the GEFSv12 envelope of possible solutions</a:t>
            </a:r>
            <a:endParaRPr b="0" i="0" sz="1400" u="none" cap="none" strike="noStrike">
              <a:solidFill>
                <a:srgbClr val="000000"/>
              </a:solidFill>
              <a:latin typeface="Arial"/>
              <a:ea typeface="Arial"/>
              <a:cs typeface="Arial"/>
              <a:sym typeface="Arial"/>
            </a:endParaRPr>
          </a:p>
        </p:txBody>
      </p:sp>
      <p:sp>
        <p:nvSpPr>
          <p:cNvPr id="749" name="Google Shape;749;p63"/>
          <p:cNvSpPr txBox="1"/>
          <p:nvPr/>
        </p:nvSpPr>
        <p:spPr>
          <a:xfrm>
            <a:off x="203549" y="81582"/>
            <a:ext cx="87369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Improved TC Tracks and Spread</a:t>
            </a:r>
            <a:endParaRPr b="1" i="0" sz="2500" u="none" cap="none" strike="noStrike">
              <a:solidFill>
                <a:srgbClr val="0000FF"/>
              </a:solidFill>
              <a:latin typeface="Calibri"/>
              <a:ea typeface="Calibri"/>
              <a:cs typeface="Calibri"/>
              <a:sym typeface="Calibri"/>
            </a:endParaRPr>
          </a:p>
        </p:txBody>
      </p:sp>
      <p:sp>
        <p:nvSpPr>
          <p:cNvPr id="750" name="Google Shape;750;p63"/>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4" name="Shape 754"/>
        <p:cNvGrpSpPr/>
        <p:nvPr/>
      </p:nvGrpSpPr>
      <p:grpSpPr>
        <a:xfrm>
          <a:off x="0" y="0"/>
          <a:ext cx="0" cy="0"/>
          <a:chOff x="0" y="0"/>
          <a:chExt cx="0" cy="0"/>
        </a:xfrm>
      </p:grpSpPr>
      <p:sp>
        <p:nvSpPr>
          <p:cNvPr id="755" name="Google Shape;755;p64"/>
          <p:cNvSpPr txBox="1"/>
          <p:nvPr/>
        </p:nvSpPr>
        <p:spPr>
          <a:xfrm>
            <a:off x="470751" y="770575"/>
            <a:ext cx="8295300" cy="4339500"/>
          </a:xfrm>
          <a:prstGeom prst="rect">
            <a:avLst/>
          </a:prstGeom>
          <a:noFill/>
          <a:ln>
            <a:noFill/>
          </a:ln>
        </p:spPr>
        <p:txBody>
          <a:bodyPr anchorCtr="0" anchor="t" bIns="45700" lIns="91425" spcFirstLastPara="1" rIns="91425" wrap="square" tIns="45700">
            <a:spAutoFit/>
          </a:bodyPr>
          <a:lstStyle/>
          <a:p>
            <a:pPr indent="-365760" lvl="0" marL="457200" marR="0" rtl="0" algn="l">
              <a:lnSpc>
                <a:spcPct val="150000"/>
              </a:lnSpc>
              <a:spcBef>
                <a:spcPts val="0"/>
              </a:spcBef>
              <a:spcAft>
                <a:spcPts val="0"/>
              </a:spcAft>
              <a:buClr>
                <a:srgbClr val="000000"/>
              </a:buClr>
              <a:buSzPts val="2300"/>
              <a:buFont typeface="Arial"/>
              <a:buAutoNum type="arabicParenR"/>
            </a:pPr>
            <a:r>
              <a:rPr b="0" i="0" lang="en-US" sz="2300" u="none" cap="none" strike="noStrike">
                <a:solidFill>
                  <a:srgbClr val="000000"/>
                </a:solidFill>
                <a:latin typeface="Arial"/>
                <a:ea typeface="Arial"/>
                <a:cs typeface="Arial"/>
                <a:sym typeface="Arial"/>
              </a:rPr>
              <a:t>Progressiveness of some upper troughs </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300"/>
              <a:buFont typeface="Arial"/>
              <a:buAutoNum type="arabicParenR"/>
            </a:pPr>
            <a:r>
              <a:rPr b="0" i="0" lang="en-US" sz="2300" u="none" cap="none" strike="noStrike">
                <a:solidFill>
                  <a:srgbClr val="000000"/>
                </a:solidFill>
                <a:latin typeface="Arial"/>
                <a:ea typeface="Arial"/>
                <a:cs typeface="Arial"/>
                <a:sym typeface="Arial"/>
              </a:rPr>
              <a:t>Right of track bias for tropical cyclones</a:t>
            </a:r>
            <a:endParaRPr b="0" i="0" sz="20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300"/>
              <a:buFont typeface="Arial"/>
              <a:buAutoNum type="arabicParenR"/>
            </a:pPr>
            <a:r>
              <a:rPr b="0" i="0" lang="en-US" sz="2300" u="none" cap="none" strike="noStrike">
                <a:solidFill>
                  <a:srgbClr val="000000"/>
                </a:solidFill>
                <a:latin typeface="Arial"/>
                <a:ea typeface="Arial"/>
                <a:cs typeface="Arial"/>
                <a:sym typeface="Arial"/>
              </a:rPr>
              <a:t>Low QPF bias at higher thresholds </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300"/>
              <a:buFont typeface="Arial"/>
              <a:buAutoNum type="arabicParenR"/>
            </a:pPr>
            <a:r>
              <a:rPr b="0" i="0" lang="en-US" sz="2300" u="none" cap="none" strike="noStrike">
                <a:solidFill>
                  <a:srgbClr val="000000"/>
                </a:solidFill>
                <a:latin typeface="Arial"/>
                <a:ea typeface="Arial"/>
                <a:cs typeface="Arial"/>
                <a:sym typeface="Arial"/>
              </a:rPr>
              <a:t>Spread is occasionally too large </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300"/>
              <a:buFont typeface="Arial"/>
              <a:buAutoNum type="arabicParenR"/>
            </a:pPr>
            <a:r>
              <a:rPr b="0" i="0" lang="en-US" sz="2300" u="none" cap="none" strike="noStrike">
                <a:solidFill>
                  <a:srgbClr val="000000"/>
                </a:solidFill>
                <a:latin typeface="Arial"/>
                <a:ea typeface="Arial"/>
                <a:cs typeface="Arial"/>
                <a:sym typeface="Arial"/>
              </a:rPr>
              <a:t>Issues with West Coast performance</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300"/>
              <a:buFont typeface="Arial"/>
              <a:buAutoNum type="arabicParenR"/>
            </a:pPr>
            <a:r>
              <a:rPr b="0" i="0" lang="en-US" sz="2300" u="none" cap="none" strike="noStrike">
                <a:solidFill>
                  <a:srgbClr val="000000"/>
                </a:solidFill>
                <a:latin typeface="Arial"/>
                <a:ea typeface="Arial"/>
                <a:cs typeface="Arial"/>
                <a:sym typeface="Arial"/>
              </a:rPr>
              <a:t>Handling of Arctic air masses at extended ranges</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300"/>
              <a:buFont typeface="Arial"/>
              <a:buAutoNum type="arabicParenR"/>
            </a:pPr>
            <a:r>
              <a:rPr b="0" i="0" lang="en-US" sz="2300" u="none" cap="none" strike="noStrike">
                <a:solidFill>
                  <a:srgbClr val="000000"/>
                </a:solidFill>
                <a:latin typeface="Arial"/>
                <a:ea typeface="Arial"/>
                <a:cs typeface="Arial"/>
                <a:sym typeface="Arial"/>
              </a:rPr>
              <a:t>Reduced instability </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300"/>
              <a:buFont typeface="Arial"/>
              <a:buAutoNum type="arabicParenR"/>
            </a:pPr>
            <a:r>
              <a:rPr b="0" i="0" lang="en-US" sz="2300" u="none" cap="none" strike="noStrike">
                <a:solidFill>
                  <a:srgbClr val="000000"/>
                </a:solidFill>
                <a:latin typeface="Arial"/>
                <a:ea typeface="Arial"/>
                <a:cs typeface="Arial"/>
                <a:sym typeface="Arial"/>
              </a:rPr>
              <a:t>Overmixing in the PBL along moisture gradients</a:t>
            </a:r>
            <a:endParaRPr b="0" i="0" sz="2300" u="none" cap="none" strike="noStrike">
              <a:solidFill>
                <a:srgbClr val="000000"/>
              </a:solidFill>
              <a:latin typeface="Arial"/>
              <a:ea typeface="Arial"/>
              <a:cs typeface="Arial"/>
              <a:sym typeface="Arial"/>
            </a:endParaRPr>
          </a:p>
        </p:txBody>
      </p:sp>
      <p:sp>
        <p:nvSpPr>
          <p:cNvPr id="756" name="Google Shape;756;p64"/>
          <p:cNvSpPr txBox="1"/>
          <p:nvPr/>
        </p:nvSpPr>
        <p:spPr>
          <a:xfrm>
            <a:off x="4823480" y="1607785"/>
            <a:ext cx="184666"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300"/>
              <a:buFont typeface="Arial"/>
              <a:buNone/>
            </a:pPr>
            <a:r>
              <a:t/>
            </a:r>
            <a:endParaRPr b="1" i="0" sz="3300" u="none" cap="none" strike="noStrike">
              <a:solidFill>
                <a:srgbClr val="FF0000"/>
              </a:solidFill>
              <a:latin typeface="Arial"/>
              <a:ea typeface="Arial"/>
              <a:cs typeface="Arial"/>
              <a:sym typeface="Arial"/>
            </a:endParaRPr>
          </a:p>
        </p:txBody>
      </p:sp>
      <p:sp>
        <p:nvSpPr>
          <p:cNvPr id="757" name="Google Shape;757;p64"/>
          <p:cNvSpPr txBox="1"/>
          <p:nvPr/>
        </p:nvSpPr>
        <p:spPr>
          <a:xfrm>
            <a:off x="-58725" y="292975"/>
            <a:ext cx="9144000" cy="553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500" u="none" cap="none" strike="noStrike">
                <a:solidFill>
                  <a:srgbClr val="0000FF"/>
                </a:solidFill>
                <a:latin typeface="Calibri"/>
                <a:ea typeface="Calibri"/>
                <a:cs typeface="Calibri"/>
                <a:sym typeface="Calibri"/>
              </a:rPr>
              <a:t>Common Concerns for Atmospheric GEFSv12 Evaluations</a:t>
            </a:r>
            <a:endParaRPr b="1" i="0" sz="2500" u="none" cap="none" strike="noStrike">
              <a:solidFill>
                <a:srgbClr val="0000FF"/>
              </a:solidFill>
              <a:latin typeface="Calibri"/>
              <a:ea typeface="Calibri"/>
              <a:cs typeface="Calibri"/>
              <a:sym typeface="Calibri"/>
            </a:endParaRPr>
          </a:p>
        </p:txBody>
      </p:sp>
      <p:sp>
        <p:nvSpPr>
          <p:cNvPr id="758" name="Google Shape;758;p64"/>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2" name="Shape 762"/>
        <p:cNvGrpSpPr/>
        <p:nvPr/>
      </p:nvGrpSpPr>
      <p:grpSpPr>
        <a:xfrm>
          <a:off x="0" y="0"/>
          <a:ext cx="0" cy="0"/>
          <a:chOff x="0" y="0"/>
          <a:chExt cx="0" cy="0"/>
        </a:xfrm>
      </p:grpSpPr>
      <p:sp>
        <p:nvSpPr>
          <p:cNvPr id="763" name="Google Shape;763;p65"/>
          <p:cNvSpPr txBox="1"/>
          <p:nvPr/>
        </p:nvSpPr>
        <p:spPr>
          <a:xfrm>
            <a:off x="1891855" y="1977117"/>
            <a:ext cx="7393469" cy="2215951"/>
          </a:xfrm>
          <a:prstGeom prst="rect">
            <a:avLst/>
          </a:prstGeom>
          <a:noFill/>
          <a:ln>
            <a:noFill/>
          </a:ln>
        </p:spPr>
        <p:txBody>
          <a:bodyPr anchorCtr="0" anchor="t" bIns="45700" lIns="91425" spcFirstLastPara="1" rIns="91425" wrap="square" tIns="45700">
            <a:spAutoFit/>
          </a:bodyPr>
          <a:lstStyle/>
          <a:p>
            <a:pPr indent="-365760" lvl="0" marL="457200" marR="0" rtl="0" algn="l">
              <a:lnSpc>
                <a:spcPct val="150000"/>
              </a:lnSpc>
              <a:spcBef>
                <a:spcPts val="0"/>
              </a:spcBef>
              <a:spcAft>
                <a:spcPts val="0"/>
              </a:spcAft>
              <a:buClr>
                <a:srgbClr val="000000"/>
              </a:buClr>
              <a:buSzPts val="2300"/>
              <a:buFont typeface="Arial"/>
              <a:buAutoNum type="arabicParenR"/>
            </a:pPr>
            <a:r>
              <a:rPr b="0" i="0" lang="en-US" sz="2300" u="none" cap="none" strike="noStrike">
                <a:solidFill>
                  <a:srgbClr val="000000"/>
                </a:solidFill>
                <a:latin typeface="Arial"/>
                <a:ea typeface="Arial"/>
                <a:cs typeface="Arial"/>
                <a:sym typeface="Arial"/>
              </a:rPr>
              <a:t>Progressiveness of some upper troughs </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300"/>
              <a:buFont typeface="Arial"/>
              <a:buAutoNum type="arabicParenR"/>
            </a:pPr>
            <a:r>
              <a:rPr b="0" i="0" lang="en-US" sz="2300" u="none" cap="none" strike="noStrike">
                <a:solidFill>
                  <a:srgbClr val="000000"/>
                </a:solidFill>
                <a:latin typeface="Arial"/>
                <a:ea typeface="Arial"/>
                <a:cs typeface="Arial"/>
                <a:sym typeface="Arial"/>
              </a:rPr>
              <a:t>Low QPF bias at higher thresholds</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300"/>
              <a:buFont typeface="Arial"/>
              <a:buAutoNum type="arabicParenR"/>
            </a:pPr>
            <a:r>
              <a:rPr b="0" i="0" lang="en-US" sz="2300" u="none" cap="none" strike="noStrike">
                <a:solidFill>
                  <a:srgbClr val="000000"/>
                </a:solidFill>
                <a:latin typeface="Arial"/>
                <a:ea typeface="Arial"/>
                <a:cs typeface="Arial"/>
                <a:sym typeface="Arial"/>
              </a:rPr>
              <a:t>Handling of Arctic air masses at extended ranges</a:t>
            </a:r>
            <a:endParaRPr b="0" i="0" sz="1400" u="none" cap="none" strike="noStrike">
              <a:solidFill>
                <a:srgbClr val="000000"/>
              </a:solidFill>
              <a:latin typeface="Arial"/>
              <a:ea typeface="Arial"/>
              <a:cs typeface="Arial"/>
              <a:sym typeface="Arial"/>
            </a:endParaRPr>
          </a:p>
          <a:p>
            <a:pPr indent="-365760" lvl="0" marL="457200" marR="0" rtl="0" algn="l">
              <a:lnSpc>
                <a:spcPct val="150000"/>
              </a:lnSpc>
              <a:spcBef>
                <a:spcPts val="0"/>
              </a:spcBef>
              <a:spcAft>
                <a:spcPts val="0"/>
              </a:spcAft>
              <a:buClr>
                <a:srgbClr val="000000"/>
              </a:buClr>
              <a:buSzPts val="2300"/>
              <a:buFont typeface="Arial"/>
              <a:buAutoNum type="arabicParenR"/>
            </a:pPr>
            <a:r>
              <a:rPr b="0" i="0" lang="en-US" sz="2300" u="none" cap="none" strike="noStrike">
                <a:solidFill>
                  <a:srgbClr val="000000"/>
                </a:solidFill>
                <a:latin typeface="Arial"/>
                <a:ea typeface="Arial"/>
                <a:cs typeface="Arial"/>
                <a:sym typeface="Arial"/>
              </a:rPr>
              <a:t>Reduced instability </a:t>
            </a:r>
            <a:endParaRPr b="0" i="0" sz="1400" u="none" cap="none" strike="noStrike">
              <a:solidFill>
                <a:srgbClr val="000000"/>
              </a:solidFill>
              <a:latin typeface="Arial"/>
              <a:ea typeface="Arial"/>
              <a:cs typeface="Arial"/>
              <a:sym typeface="Arial"/>
            </a:endParaRPr>
          </a:p>
        </p:txBody>
      </p:sp>
      <p:sp>
        <p:nvSpPr>
          <p:cNvPr id="764" name="Google Shape;764;p65"/>
          <p:cNvSpPr txBox="1"/>
          <p:nvPr/>
        </p:nvSpPr>
        <p:spPr>
          <a:xfrm>
            <a:off x="4823480" y="1607785"/>
            <a:ext cx="184666"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300"/>
              <a:buFont typeface="Arial"/>
              <a:buNone/>
            </a:pPr>
            <a:r>
              <a:t/>
            </a:r>
            <a:endParaRPr b="1" i="0" sz="3300" u="none" cap="none" strike="noStrike">
              <a:solidFill>
                <a:srgbClr val="FF0000"/>
              </a:solidFill>
              <a:latin typeface="Arial"/>
              <a:ea typeface="Arial"/>
              <a:cs typeface="Arial"/>
              <a:sym typeface="Arial"/>
            </a:endParaRPr>
          </a:p>
        </p:txBody>
      </p:sp>
      <p:sp>
        <p:nvSpPr>
          <p:cNvPr id="765" name="Google Shape;765;p65"/>
          <p:cNvSpPr txBox="1"/>
          <p:nvPr/>
        </p:nvSpPr>
        <p:spPr>
          <a:xfrm>
            <a:off x="32100" y="49925"/>
            <a:ext cx="91119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Issue</a:t>
            </a:r>
            <a:r>
              <a:rPr b="1" lang="en-US" sz="2500">
                <a:solidFill>
                  <a:srgbClr val="0000FF"/>
                </a:solidFill>
                <a:latin typeface="Calibri"/>
                <a:ea typeface="Calibri"/>
                <a:cs typeface="Calibri"/>
                <a:sym typeface="Calibri"/>
              </a:rPr>
              <a:t>s</a:t>
            </a:r>
            <a:r>
              <a:rPr b="1" i="0" lang="en-US" sz="2500" u="none" cap="none" strike="noStrike">
                <a:solidFill>
                  <a:srgbClr val="0000FF"/>
                </a:solidFill>
                <a:latin typeface="Calibri"/>
                <a:ea typeface="Calibri"/>
                <a:cs typeface="Calibri"/>
                <a:sym typeface="Calibri"/>
              </a:rPr>
              <a:t> Related to FV3 Configuration</a:t>
            </a:r>
            <a:endParaRPr b="1" i="0" sz="2500" u="none" cap="none" strike="noStrike">
              <a:solidFill>
                <a:srgbClr val="0000FF"/>
              </a:solidFill>
              <a:latin typeface="Calibri"/>
              <a:ea typeface="Calibri"/>
              <a:cs typeface="Calibri"/>
              <a:sym typeface="Calibri"/>
            </a:endParaRPr>
          </a:p>
        </p:txBody>
      </p:sp>
      <p:sp>
        <p:nvSpPr>
          <p:cNvPr id="766" name="Google Shape;766;p65"/>
          <p:cNvSpPr txBox="1"/>
          <p:nvPr/>
        </p:nvSpPr>
        <p:spPr>
          <a:xfrm>
            <a:off x="109349" y="1331000"/>
            <a:ext cx="8659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rPr>
              <a:t>Some issues are being inherited by GEFSv12 from the GFSv15 configuration</a:t>
            </a:r>
            <a:endParaRPr b="1" i="0" sz="1400" u="none" cap="none" strike="noStrike">
              <a:solidFill>
                <a:srgbClr val="000000"/>
              </a:solidFill>
            </a:endParaRPr>
          </a:p>
        </p:txBody>
      </p:sp>
      <p:sp>
        <p:nvSpPr>
          <p:cNvPr id="767" name="Google Shape;767;p65"/>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pic>
        <p:nvPicPr>
          <p:cNvPr id="772" name="Google Shape;772;p66"/>
          <p:cNvPicPr preferRelativeResize="0"/>
          <p:nvPr/>
        </p:nvPicPr>
        <p:blipFill rotWithShape="1">
          <a:blip r:embed="rId3">
            <a:alphaModFix/>
          </a:blip>
          <a:srcRect b="0" l="0" r="0" t="0"/>
          <a:stretch/>
        </p:blipFill>
        <p:spPr>
          <a:xfrm>
            <a:off x="0" y="656781"/>
            <a:ext cx="5753807" cy="4422955"/>
          </a:xfrm>
          <a:prstGeom prst="rect">
            <a:avLst/>
          </a:prstGeom>
          <a:noFill/>
          <a:ln>
            <a:noFill/>
          </a:ln>
        </p:spPr>
      </p:pic>
      <p:sp>
        <p:nvSpPr>
          <p:cNvPr id="773" name="Google Shape;773;p66"/>
          <p:cNvSpPr txBox="1"/>
          <p:nvPr/>
        </p:nvSpPr>
        <p:spPr>
          <a:xfrm>
            <a:off x="4823480" y="1607785"/>
            <a:ext cx="184666"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300"/>
              <a:buFont typeface="Arial"/>
              <a:buNone/>
            </a:pPr>
            <a:r>
              <a:t/>
            </a:r>
            <a:endParaRPr b="1" i="0" sz="3300" u="none" cap="none" strike="noStrike">
              <a:solidFill>
                <a:srgbClr val="FF0000"/>
              </a:solidFill>
              <a:latin typeface="Arial"/>
              <a:ea typeface="Arial"/>
              <a:cs typeface="Arial"/>
              <a:sym typeface="Arial"/>
            </a:endParaRPr>
          </a:p>
        </p:txBody>
      </p:sp>
      <p:sp>
        <p:nvSpPr>
          <p:cNvPr id="774" name="Google Shape;774;p66"/>
          <p:cNvSpPr txBox="1"/>
          <p:nvPr/>
        </p:nvSpPr>
        <p:spPr>
          <a:xfrm>
            <a:off x="5837875" y="949000"/>
            <a:ext cx="3205500" cy="3908700"/>
          </a:xfrm>
          <a:prstGeom prst="rect">
            <a:avLst/>
          </a:prstGeom>
          <a:noFill/>
          <a:ln>
            <a:noFill/>
          </a:ln>
        </p:spPr>
        <p:txBody>
          <a:bodyPr anchorCtr="0" anchor="t" bIns="60925" lIns="121875" spcFirstLastPara="1" rIns="121875" wrap="square" tIns="609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Cutoff lows trying to rapidly rejoin the midlatitude waveguide is a </a:t>
            </a:r>
            <a:r>
              <a:rPr b="1" i="0" lang="en-US" sz="1600" u="none" cap="none" strike="noStrike">
                <a:solidFill>
                  <a:srgbClr val="00B050"/>
                </a:solidFill>
                <a:latin typeface="Arial"/>
                <a:ea typeface="Arial"/>
                <a:cs typeface="Arial"/>
                <a:sym typeface="Arial"/>
              </a:rPr>
              <a:t>known bias of the FV3-based global models </a:t>
            </a:r>
            <a:r>
              <a:rPr b="0" i="0" lang="en-US" sz="1600" u="none" cap="none" strike="noStrike">
                <a:solidFill>
                  <a:srgbClr val="000000"/>
                </a:solidFill>
                <a:latin typeface="Arial"/>
                <a:ea typeface="Arial"/>
                <a:cs typeface="Arial"/>
                <a:sym typeface="Arial"/>
              </a:rPr>
              <a:t>(i.e., progressive)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Example of 500-hPa spaghetti plots (also available online), with </a:t>
            </a:r>
            <a:r>
              <a:rPr b="1" i="1" lang="en-US" sz="1400" u="none" cap="none" strike="noStrike">
                <a:solidFill>
                  <a:srgbClr val="000000"/>
                </a:solidFill>
                <a:latin typeface="Arial"/>
                <a:ea typeface="Arial"/>
                <a:cs typeface="Arial"/>
                <a:sym typeface="Arial"/>
              </a:rPr>
              <a:t>analyzed 576-dam and 534-dam contours (black)</a:t>
            </a:r>
            <a:r>
              <a:rPr b="0" i="1" lang="en-US" sz="1400" u="none" cap="none" strike="noStrike">
                <a:solidFill>
                  <a:srgbClr val="000000"/>
                </a:solidFill>
                <a:latin typeface="Arial"/>
                <a:ea typeface="Arial"/>
                <a:cs typeface="Arial"/>
                <a:sym typeface="Arial"/>
              </a:rPr>
              <a:t>, </a:t>
            </a:r>
            <a:r>
              <a:rPr b="0" i="1" lang="en-US" sz="1400" u="none" cap="none" strike="noStrike">
                <a:solidFill>
                  <a:srgbClr val="FF0000"/>
                </a:solidFill>
                <a:latin typeface="Arial"/>
                <a:ea typeface="Arial"/>
                <a:cs typeface="Arial"/>
                <a:sym typeface="Arial"/>
              </a:rPr>
              <a:t>ensemble mean (red)</a:t>
            </a:r>
            <a:r>
              <a:rPr b="0" i="1" lang="en-US" sz="1400" u="none" cap="none" strike="noStrike">
                <a:solidFill>
                  <a:srgbClr val="000000"/>
                </a:solidFill>
                <a:latin typeface="Arial"/>
                <a:ea typeface="Arial"/>
                <a:cs typeface="Arial"/>
                <a:sym typeface="Arial"/>
              </a:rPr>
              <a:t>, and </a:t>
            </a:r>
            <a:r>
              <a:rPr b="0" i="1" lang="en-US" sz="1400" u="none" cap="none" strike="noStrike">
                <a:solidFill>
                  <a:srgbClr val="0000FF"/>
                </a:solidFill>
                <a:latin typeface="Arial"/>
                <a:ea typeface="Arial"/>
                <a:cs typeface="Arial"/>
                <a:sym typeface="Arial"/>
              </a:rPr>
              <a:t>ensemble members (blue)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775" name="Google Shape;775;p66"/>
          <p:cNvSpPr txBox="1"/>
          <p:nvPr/>
        </p:nvSpPr>
        <p:spPr>
          <a:xfrm>
            <a:off x="50621" y="2192529"/>
            <a:ext cx="1063251" cy="318305"/>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GEFSv11</a:t>
            </a:r>
            <a:endParaRPr b="1" i="0" sz="1400" u="none" cap="none" strike="noStrike">
              <a:solidFill>
                <a:srgbClr val="0D68B9"/>
              </a:solidFill>
              <a:latin typeface="Arial"/>
              <a:ea typeface="Arial"/>
              <a:cs typeface="Arial"/>
              <a:sym typeface="Arial"/>
            </a:endParaRPr>
          </a:p>
        </p:txBody>
      </p:sp>
      <p:sp>
        <p:nvSpPr>
          <p:cNvPr id="776" name="Google Shape;776;p66"/>
          <p:cNvSpPr txBox="1"/>
          <p:nvPr/>
        </p:nvSpPr>
        <p:spPr>
          <a:xfrm>
            <a:off x="2930491" y="2192529"/>
            <a:ext cx="1063251" cy="318305"/>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GEFSv12</a:t>
            </a:r>
            <a:endParaRPr b="1" i="0" sz="1400" u="none" cap="none" strike="noStrike">
              <a:solidFill>
                <a:srgbClr val="0D68B9"/>
              </a:solidFill>
              <a:latin typeface="Arial"/>
              <a:ea typeface="Arial"/>
              <a:cs typeface="Arial"/>
              <a:sym typeface="Arial"/>
            </a:endParaRPr>
          </a:p>
        </p:txBody>
      </p:sp>
      <p:sp>
        <p:nvSpPr>
          <p:cNvPr id="777" name="Google Shape;777;p66"/>
          <p:cNvSpPr txBox="1"/>
          <p:nvPr/>
        </p:nvSpPr>
        <p:spPr>
          <a:xfrm>
            <a:off x="2930491" y="4458591"/>
            <a:ext cx="1063251" cy="307777"/>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GFS Anl.</a:t>
            </a:r>
            <a:endParaRPr b="1" i="0" sz="1400" u="none" cap="none" strike="noStrike">
              <a:solidFill>
                <a:srgbClr val="0D68B9"/>
              </a:solidFill>
              <a:latin typeface="Arial"/>
              <a:ea typeface="Arial"/>
              <a:cs typeface="Arial"/>
              <a:sym typeface="Arial"/>
            </a:endParaRPr>
          </a:p>
        </p:txBody>
      </p:sp>
      <p:sp>
        <p:nvSpPr>
          <p:cNvPr id="778" name="Google Shape;778;p66"/>
          <p:cNvSpPr txBox="1"/>
          <p:nvPr/>
        </p:nvSpPr>
        <p:spPr>
          <a:xfrm>
            <a:off x="50621" y="4448063"/>
            <a:ext cx="964553" cy="318305"/>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v12−v11</a:t>
            </a:r>
            <a:endParaRPr b="1" i="0" sz="1400" u="none" cap="none" strike="noStrike">
              <a:solidFill>
                <a:srgbClr val="0D68B9"/>
              </a:solidFill>
              <a:latin typeface="Arial"/>
              <a:ea typeface="Arial"/>
              <a:cs typeface="Arial"/>
              <a:sym typeface="Arial"/>
            </a:endParaRPr>
          </a:p>
        </p:txBody>
      </p:sp>
      <p:sp>
        <p:nvSpPr>
          <p:cNvPr id="779" name="Google Shape;779;p66"/>
          <p:cNvSpPr txBox="1"/>
          <p:nvPr/>
        </p:nvSpPr>
        <p:spPr>
          <a:xfrm>
            <a:off x="235425" y="60750"/>
            <a:ext cx="86481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Progressiveness</a:t>
            </a:r>
            <a:endParaRPr b="1" i="0" sz="2500" u="none" cap="none" strike="noStrike">
              <a:solidFill>
                <a:srgbClr val="0000FF"/>
              </a:solidFill>
              <a:latin typeface="Calibri"/>
              <a:ea typeface="Calibri"/>
              <a:cs typeface="Calibri"/>
              <a:sym typeface="Calibri"/>
            </a:endParaRPr>
          </a:p>
        </p:txBody>
      </p:sp>
      <p:sp>
        <p:nvSpPr>
          <p:cNvPr id="780" name="Google Shape;780;p66"/>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4" name="Shape 784"/>
        <p:cNvGrpSpPr/>
        <p:nvPr/>
      </p:nvGrpSpPr>
      <p:grpSpPr>
        <a:xfrm>
          <a:off x="0" y="0"/>
          <a:ext cx="0" cy="0"/>
          <a:chOff x="0" y="0"/>
          <a:chExt cx="0" cy="0"/>
        </a:xfrm>
      </p:grpSpPr>
      <p:sp>
        <p:nvSpPr>
          <p:cNvPr id="785" name="Google Shape;785;p67"/>
          <p:cNvSpPr txBox="1"/>
          <p:nvPr/>
        </p:nvSpPr>
        <p:spPr>
          <a:xfrm>
            <a:off x="4823450" y="1607786"/>
            <a:ext cx="184731"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300"/>
              <a:buFont typeface="Arial"/>
              <a:buNone/>
            </a:pPr>
            <a:r>
              <a:t/>
            </a:r>
            <a:endParaRPr b="1" i="0" sz="3300" u="none" cap="none" strike="noStrike">
              <a:solidFill>
                <a:srgbClr val="FF0000"/>
              </a:solidFill>
              <a:latin typeface="Arial"/>
              <a:ea typeface="Arial"/>
              <a:cs typeface="Arial"/>
              <a:sym typeface="Arial"/>
            </a:endParaRPr>
          </a:p>
        </p:txBody>
      </p:sp>
      <p:grpSp>
        <p:nvGrpSpPr>
          <p:cNvPr id="786" name="Google Shape;786;p67"/>
          <p:cNvGrpSpPr/>
          <p:nvPr/>
        </p:nvGrpSpPr>
        <p:grpSpPr>
          <a:xfrm>
            <a:off x="75927" y="706777"/>
            <a:ext cx="4774196" cy="4387385"/>
            <a:chOff x="96460" y="942369"/>
            <a:chExt cx="6365594" cy="5849847"/>
          </a:xfrm>
        </p:grpSpPr>
        <p:pic>
          <p:nvPicPr>
            <p:cNvPr descr="https://www.emc.ncep.noaa.gov/users/meg/gefsv12/retros/temp/p072/gefs_ma_24hqpf_july_noreaster_12.png" id="787" name="Google Shape;787;p67"/>
            <p:cNvPicPr preferRelativeResize="0"/>
            <p:nvPr/>
          </p:nvPicPr>
          <p:blipFill rotWithShape="1">
            <a:blip r:embed="rId3">
              <a:alphaModFix/>
            </a:blip>
            <a:srcRect b="0" l="0" r="0" t="0"/>
            <a:stretch/>
          </p:blipFill>
          <p:spPr>
            <a:xfrm>
              <a:off x="96460" y="942369"/>
              <a:ext cx="6365594" cy="5849847"/>
            </a:xfrm>
            <a:prstGeom prst="rect">
              <a:avLst/>
            </a:prstGeom>
            <a:noFill/>
            <a:ln>
              <a:noFill/>
            </a:ln>
          </p:spPr>
        </p:pic>
        <p:sp>
          <p:nvSpPr>
            <p:cNvPr id="788" name="Google Shape;788;p67"/>
            <p:cNvSpPr txBox="1"/>
            <p:nvPr/>
          </p:nvSpPr>
          <p:spPr>
            <a:xfrm>
              <a:off x="284049" y="2968392"/>
              <a:ext cx="1417668" cy="410369"/>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GEFSv11</a:t>
              </a:r>
              <a:endParaRPr b="1" i="0" sz="1400" u="none" cap="none" strike="noStrike">
                <a:solidFill>
                  <a:srgbClr val="0D68B9"/>
                </a:solidFill>
                <a:latin typeface="Arial"/>
                <a:ea typeface="Arial"/>
                <a:cs typeface="Arial"/>
                <a:sym typeface="Arial"/>
              </a:endParaRPr>
            </a:p>
          </p:txBody>
        </p:sp>
        <p:sp>
          <p:nvSpPr>
            <p:cNvPr id="789" name="Google Shape;789;p67"/>
            <p:cNvSpPr txBox="1"/>
            <p:nvPr/>
          </p:nvSpPr>
          <p:spPr>
            <a:xfrm>
              <a:off x="3947054" y="2968392"/>
              <a:ext cx="1417668" cy="410369"/>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GEFSv12</a:t>
              </a:r>
              <a:endParaRPr b="1" i="0" sz="1400" u="none" cap="none" strike="noStrike">
                <a:solidFill>
                  <a:srgbClr val="0D68B9"/>
                </a:solidFill>
                <a:latin typeface="Arial"/>
                <a:ea typeface="Arial"/>
                <a:cs typeface="Arial"/>
                <a:sym typeface="Arial"/>
              </a:endParaRPr>
            </a:p>
          </p:txBody>
        </p:sp>
        <p:sp>
          <p:nvSpPr>
            <p:cNvPr id="790" name="Google Shape;790;p67"/>
            <p:cNvSpPr txBox="1"/>
            <p:nvPr/>
          </p:nvSpPr>
          <p:spPr>
            <a:xfrm>
              <a:off x="3947054" y="5821039"/>
              <a:ext cx="1417668" cy="410369"/>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Stage-IV</a:t>
              </a:r>
              <a:endParaRPr b="1" i="0" sz="1400" u="none" cap="none" strike="noStrike">
                <a:solidFill>
                  <a:srgbClr val="0D68B9"/>
                </a:solidFill>
                <a:latin typeface="Arial"/>
                <a:ea typeface="Arial"/>
                <a:cs typeface="Arial"/>
                <a:sym typeface="Arial"/>
              </a:endParaRPr>
            </a:p>
          </p:txBody>
        </p:sp>
        <p:sp>
          <p:nvSpPr>
            <p:cNvPr id="791" name="Google Shape;791;p67"/>
            <p:cNvSpPr txBox="1"/>
            <p:nvPr/>
          </p:nvSpPr>
          <p:spPr>
            <a:xfrm>
              <a:off x="284049" y="5821039"/>
              <a:ext cx="1286071" cy="410369"/>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v12−v11</a:t>
              </a:r>
              <a:endParaRPr b="1" i="0" sz="1400" u="none" cap="none" strike="noStrike">
                <a:solidFill>
                  <a:srgbClr val="0D68B9"/>
                </a:solidFill>
                <a:latin typeface="Arial"/>
                <a:ea typeface="Arial"/>
                <a:cs typeface="Arial"/>
                <a:sym typeface="Arial"/>
              </a:endParaRPr>
            </a:p>
          </p:txBody>
        </p:sp>
      </p:grpSp>
      <p:sp>
        <p:nvSpPr>
          <p:cNvPr id="792" name="Google Shape;792;p67"/>
          <p:cNvSpPr txBox="1"/>
          <p:nvPr/>
        </p:nvSpPr>
        <p:spPr>
          <a:xfrm>
            <a:off x="4914900" y="1054225"/>
            <a:ext cx="4153200" cy="3894900"/>
          </a:xfrm>
          <a:prstGeom prst="rect">
            <a:avLst/>
          </a:prstGeom>
          <a:noFill/>
          <a:ln>
            <a:noFill/>
          </a:ln>
        </p:spPr>
        <p:txBody>
          <a:bodyPr anchorCtr="0" anchor="t" bIns="60925" lIns="121875" spcFirstLastPara="1" rIns="121875" wrap="square" tIns="609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Some of the low bias for higher amounts of mean QPF is clearly due to the increased spread, with the means being muted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The mean is widely used, so forecasters will need to be prepared for the change in the character of mean QPF.  Products like probability-matched mean are recommended for future versions.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But the issue is also partially driven by a low bias for higher amounts associated with the global configuration, as seen during the evaluation of GFSv1</a:t>
            </a:r>
            <a:r>
              <a:rPr lang="en-US" sz="1600"/>
              <a:t>5</a:t>
            </a:r>
            <a:endParaRPr b="0" i="0" sz="1600" u="none" cap="none" strike="noStrike">
              <a:solidFill>
                <a:srgbClr val="000000"/>
              </a:solidFill>
              <a:latin typeface="Arial"/>
              <a:ea typeface="Arial"/>
              <a:cs typeface="Arial"/>
              <a:sym typeface="Arial"/>
            </a:endParaRPr>
          </a:p>
        </p:txBody>
      </p:sp>
      <p:sp>
        <p:nvSpPr>
          <p:cNvPr id="793" name="Google Shape;793;p67"/>
          <p:cNvSpPr txBox="1"/>
          <p:nvPr/>
        </p:nvSpPr>
        <p:spPr>
          <a:xfrm>
            <a:off x="1290815" y="2241550"/>
            <a:ext cx="2377947" cy="7848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Arial"/>
                <a:ea typeface="Arial"/>
                <a:cs typeface="Arial"/>
                <a:sym typeface="Arial"/>
              </a:rPr>
              <a:t>24-h Mean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Arial"/>
                <a:ea typeface="Arial"/>
                <a:cs typeface="Arial"/>
                <a:sym typeface="Arial"/>
              </a:rPr>
              <a:t> Accum.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Arial"/>
                <a:ea typeface="Arial"/>
                <a:cs typeface="Arial"/>
                <a:sym typeface="Arial"/>
              </a:rPr>
              <a:t> Precip</a:t>
            </a:r>
            <a:endParaRPr b="0" i="0" sz="1450" u="none" cap="none" strike="noStrike">
              <a:solidFill>
                <a:srgbClr val="000000"/>
              </a:solidFill>
              <a:latin typeface="Arial"/>
              <a:ea typeface="Arial"/>
              <a:cs typeface="Arial"/>
              <a:sym typeface="Arial"/>
            </a:endParaRPr>
          </a:p>
        </p:txBody>
      </p:sp>
      <p:sp>
        <p:nvSpPr>
          <p:cNvPr id="794" name="Google Shape;794;p67"/>
          <p:cNvSpPr txBox="1"/>
          <p:nvPr>
            <p:ph idx="12" type="sldNum"/>
          </p:nvPr>
        </p:nvSpPr>
        <p:spPr>
          <a:xfrm>
            <a:off x="7086600" y="4863882"/>
            <a:ext cx="2057400" cy="27384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795" name="Google Shape;795;p67"/>
          <p:cNvSpPr txBox="1"/>
          <p:nvPr/>
        </p:nvSpPr>
        <p:spPr>
          <a:xfrm>
            <a:off x="203546" y="35547"/>
            <a:ext cx="87369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Low QPF Bias at Higher Thresholds</a:t>
            </a:r>
            <a:endParaRPr b="1" i="0" sz="2500" u="none" cap="none" strike="noStrike">
              <a:solidFill>
                <a:srgbClr val="0000FF"/>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9" name="Shape 799"/>
        <p:cNvGrpSpPr/>
        <p:nvPr/>
      </p:nvGrpSpPr>
      <p:grpSpPr>
        <a:xfrm>
          <a:off x="0" y="0"/>
          <a:ext cx="0" cy="0"/>
          <a:chOff x="0" y="0"/>
          <a:chExt cx="0" cy="0"/>
        </a:xfrm>
      </p:grpSpPr>
      <p:pic>
        <p:nvPicPr>
          <p:cNvPr id="800" name="Google Shape;800;p84"/>
          <p:cNvPicPr preferRelativeResize="0"/>
          <p:nvPr/>
        </p:nvPicPr>
        <p:blipFill rotWithShape="1">
          <a:blip r:embed="rId3">
            <a:alphaModFix/>
          </a:blip>
          <a:srcRect b="28873" l="0" r="0" t="29436"/>
          <a:stretch/>
        </p:blipFill>
        <p:spPr>
          <a:xfrm>
            <a:off x="778592" y="1919324"/>
            <a:ext cx="3424775" cy="1713353"/>
          </a:xfrm>
          <a:prstGeom prst="rect">
            <a:avLst/>
          </a:prstGeom>
          <a:noFill/>
          <a:ln>
            <a:noFill/>
          </a:ln>
        </p:spPr>
      </p:pic>
      <p:pic>
        <p:nvPicPr>
          <p:cNvPr id="801" name="Google Shape;801;p84"/>
          <p:cNvPicPr preferRelativeResize="0"/>
          <p:nvPr/>
        </p:nvPicPr>
        <p:blipFill rotWithShape="1">
          <a:blip r:embed="rId4">
            <a:alphaModFix/>
          </a:blip>
          <a:srcRect b="28873" l="0" r="0" t="29436"/>
          <a:stretch/>
        </p:blipFill>
        <p:spPr>
          <a:xfrm>
            <a:off x="783423" y="360940"/>
            <a:ext cx="3424775" cy="1713353"/>
          </a:xfrm>
          <a:prstGeom prst="rect">
            <a:avLst/>
          </a:prstGeom>
          <a:noFill/>
          <a:ln>
            <a:noFill/>
          </a:ln>
        </p:spPr>
      </p:pic>
      <p:pic>
        <p:nvPicPr>
          <p:cNvPr id="802" name="Google Shape;802;p84"/>
          <p:cNvPicPr preferRelativeResize="0"/>
          <p:nvPr/>
        </p:nvPicPr>
        <p:blipFill rotWithShape="1">
          <a:blip r:embed="rId5">
            <a:alphaModFix/>
          </a:blip>
          <a:srcRect b="28873" l="0" r="0" t="29436"/>
          <a:stretch/>
        </p:blipFill>
        <p:spPr>
          <a:xfrm>
            <a:off x="783423" y="3432565"/>
            <a:ext cx="3419944" cy="1710935"/>
          </a:xfrm>
          <a:prstGeom prst="rect">
            <a:avLst/>
          </a:prstGeom>
          <a:noFill/>
          <a:ln>
            <a:noFill/>
          </a:ln>
        </p:spPr>
      </p:pic>
      <p:pic>
        <p:nvPicPr>
          <p:cNvPr id="803" name="Google Shape;803;p84"/>
          <p:cNvPicPr preferRelativeResize="0"/>
          <p:nvPr/>
        </p:nvPicPr>
        <p:blipFill rotWithShape="1">
          <a:blip r:embed="rId6">
            <a:alphaModFix/>
          </a:blip>
          <a:srcRect b="91296" l="0" r="0" t="0"/>
          <a:stretch/>
        </p:blipFill>
        <p:spPr>
          <a:xfrm>
            <a:off x="4739010" y="764775"/>
            <a:ext cx="3571875" cy="373085"/>
          </a:xfrm>
          <a:prstGeom prst="rect">
            <a:avLst/>
          </a:prstGeom>
          <a:noFill/>
          <a:ln>
            <a:noFill/>
          </a:ln>
        </p:spPr>
      </p:pic>
      <p:sp>
        <p:nvSpPr>
          <p:cNvPr id="804" name="Google Shape;804;p84"/>
          <p:cNvSpPr txBox="1"/>
          <p:nvPr/>
        </p:nvSpPr>
        <p:spPr>
          <a:xfrm>
            <a:off x="173059" y="695459"/>
            <a:ext cx="660055"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1" i="0" lang="en-US" sz="1350" u="none" cap="none" strike="noStrike">
                <a:solidFill>
                  <a:srgbClr val="000000"/>
                </a:solidFill>
                <a:latin typeface="Arial"/>
                <a:ea typeface="Arial"/>
                <a:cs typeface="Arial"/>
                <a:sym typeface="Arial"/>
              </a:rPr>
              <a:t>F240</a:t>
            </a:r>
            <a:endParaRPr b="0" i="0" sz="1400" u="none" cap="none" strike="noStrike">
              <a:solidFill>
                <a:srgbClr val="000000"/>
              </a:solidFill>
              <a:latin typeface="Arial"/>
              <a:ea typeface="Arial"/>
              <a:cs typeface="Arial"/>
              <a:sym typeface="Arial"/>
            </a:endParaRPr>
          </a:p>
        </p:txBody>
      </p:sp>
      <p:sp>
        <p:nvSpPr>
          <p:cNvPr id="805" name="Google Shape;805;p84"/>
          <p:cNvSpPr txBox="1"/>
          <p:nvPr/>
        </p:nvSpPr>
        <p:spPr>
          <a:xfrm>
            <a:off x="173060" y="2364683"/>
            <a:ext cx="660054"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1" i="0" lang="en-US" sz="1350" u="none" cap="none" strike="noStrike">
                <a:solidFill>
                  <a:srgbClr val="000000"/>
                </a:solidFill>
                <a:latin typeface="Arial"/>
                <a:ea typeface="Arial"/>
                <a:cs typeface="Arial"/>
                <a:sym typeface="Arial"/>
              </a:rPr>
              <a:t>F192</a:t>
            </a:r>
            <a:endParaRPr b="0" i="0" sz="1400" u="none" cap="none" strike="noStrike">
              <a:solidFill>
                <a:srgbClr val="000000"/>
              </a:solidFill>
              <a:latin typeface="Arial"/>
              <a:ea typeface="Arial"/>
              <a:cs typeface="Arial"/>
              <a:sym typeface="Arial"/>
            </a:endParaRPr>
          </a:p>
        </p:txBody>
      </p:sp>
      <p:sp>
        <p:nvSpPr>
          <p:cNvPr id="806" name="Google Shape;806;p84"/>
          <p:cNvSpPr txBox="1"/>
          <p:nvPr/>
        </p:nvSpPr>
        <p:spPr>
          <a:xfrm>
            <a:off x="173060" y="4083155"/>
            <a:ext cx="605532"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1" i="0" lang="en-US" sz="1350" u="none" cap="none" strike="noStrike">
                <a:solidFill>
                  <a:srgbClr val="000000"/>
                </a:solidFill>
                <a:latin typeface="Arial"/>
                <a:ea typeface="Arial"/>
                <a:cs typeface="Arial"/>
                <a:sym typeface="Arial"/>
              </a:rPr>
              <a:t>F144</a:t>
            </a:r>
            <a:endParaRPr b="0" i="0" sz="1400" u="none" cap="none" strike="noStrike">
              <a:solidFill>
                <a:srgbClr val="000000"/>
              </a:solidFill>
              <a:latin typeface="Arial"/>
              <a:ea typeface="Arial"/>
              <a:cs typeface="Arial"/>
              <a:sym typeface="Arial"/>
            </a:endParaRPr>
          </a:p>
        </p:txBody>
      </p:sp>
      <p:sp>
        <p:nvSpPr>
          <p:cNvPr id="807" name="Google Shape;807;p84"/>
          <p:cNvSpPr txBox="1"/>
          <p:nvPr/>
        </p:nvSpPr>
        <p:spPr>
          <a:xfrm>
            <a:off x="1043612" y="1711445"/>
            <a:ext cx="972000" cy="30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1" i="0" lang="en-US" sz="1350" u="none" cap="none" strike="noStrike">
                <a:solidFill>
                  <a:srgbClr val="000000"/>
                </a:solidFill>
                <a:latin typeface="Arial"/>
                <a:ea typeface="Arial"/>
                <a:cs typeface="Arial"/>
                <a:sym typeface="Arial"/>
              </a:rPr>
              <a:t>GEFSv11</a:t>
            </a:r>
            <a:endParaRPr b="0" i="0" sz="1400" u="none" cap="none" strike="noStrike">
              <a:solidFill>
                <a:srgbClr val="000000"/>
              </a:solidFill>
              <a:latin typeface="Arial"/>
              <a:ea typeface="Arial"/>
              <a:cs typeface="Arial"/>
              <a:sym typeface="Arial"/>
            </a:endParaRPr>
          </a:p>
        </p:txBody>
      </p:sp>
      <p:sp>
        <p:nvSpPr>
          <p:cNvPr id="808" name="Google Shape;808;p84"/>
          <p:cNvSpPr txBox="1"/>
          <p:nvPr/>
        </p:nvSpPr>
        <p:spPr>
          <a:xfrm>
            <a:off x="2742945" y="1787613"/>
            <a:ext cx="972000" cy="30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1" i="0" lang="en-US" sz="1350" u="none" cap="none" strike="noStrike">
                <a:solidFill>
                  <a:srgbClr val="000000"/>
                </a:solidFill>
                <a:latin typeface="Arial"/>
                <a:ea typeface="Arial"/>
                <a:cs typeface="Arial"/>
                <a:sym typeface="Arial"/>
              </a:rPr>
              <a:t>GEFSv12</a:t>
            </a:r>
            <a:endParaRPr b="0" i="0" sz="1400" u="none" cap="none" strike="noStrike">
              <a:solidFill>
                <a:srgbClr val="000000"/>
              </a:solidFill>
              <a:latin typeface="Arial"/>
              <a:ea typeface="Arial"/>
              <a:cs typeface="Arial"/>
              <a:sym typeface="Arial"/>
            </a:endParaRPr>
          </a:p>
        </p:txBody>
      </p:sp>
      <p:sp>
        <p:nvSpPr>
          <p:cNvPr id="809" name="Google Shape;809;p84"/>
          <p:cNvSpPr/>
          <p:nvPr/>
        </p:nvSpPr>
        <p:spPr>
          <a:xfrm>
            <a:off x="4361975" y="1217625"/>
            <a:ext cx="4647600" cy="3785700"/>
          </a:xfrm>
          <a:prstGeom prst="rect">
            <a:avLst/>
          </a:prstGeom>
          <a:noFill/>
          <a:ln>
            <a:noFill/>
          </a:ln>
        </p:spPr>
        <p:txBody>
          <a:bodyPr anchorCtr="0" anchor="t" bIns="45700" lIns="91425" spcFirstLastPara="1" rIns="91425" wrap="square" tIns="45700">
            <a:spAutoFit/>
          </a:bodyPr>
          <a:lstStyle/>
          <a:p>
            <a:pPr indent="-182876" lvl="1" marL="182876"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GFSv15 has a clear low-level cold bias that grows with forecast length and is most pronounced in winter</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182876" lvl="1" marL="182876"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GEFSv12 shows this cold bias at 850 mb in stats</a:t>
            </a:r>
            <a:endParaRPr b="0" i="0" sz="1400" u="none" cap="none" strike="noStrike">
              <a:solidFill>
                <a:srgbClr val="000000"/>
              </a:solidFill>
              <a:latin typeface="Arial"/>
              <a:ea typeface="Arial"/>
              <a:cs typeface="Arial"/>
              <a:sym typeface="Arial"/>
            </a:endParaRPr>
          </a:p>
          <a:p>
            <a:pPr indent="-87626" lvl="1" marL="182876"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182876" lvl="1" marL="182876"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But the cold bias is not seen at 2m, potentially due to some land-sfc changes</a:t>
            </a:r>
            <a:endParaRPr b="0" i="0" sz="1400" u="none" cap="none" strike="noStrike">
              <a:solidFill>
                <a:srgbClr val="000000"/>
              </a:solidFill>
              <a:latin typeface="Arial"/>
              <a:ea typeface="Arial"/>
              <a:cs typeface="Arial"/>
              <a:sym typeface="Arial"/>
            </a:endParaRPr>
          </a:p>
          <a:p>
            <a:pPr indent="-87626" lvl="1" marL="182876"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182876" lvl="1" marL="182876"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2m temps are clearly warmer in v12, which is an overall positive, but a clear warm bias was seen at longer forecast ranges in multiple arctic air intrusions</a:t>
            </a:r>
            <a:endParaRPr b="0" i="0" sz="1400" u="none" cap="none" strike="noStrike">
              <a:solidFill>
                <a:srgbClr val="000000"/>
              </a:solidFill>
              <a:latin typeface="Arial"/>
              <a:ea typeface="Arial"/>
              <a:cs typeface="Arial"/>
              <a:sym typeface="Arial"/>
            </a:endParaRPr>
          </a:p>
          <a:p>
            <a:pPr indent="-87626" lvl="1" marL="182876"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182876" lvl="1" marL="182876"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The warm bias in these cases was typically resolved between day 4 and 6</a:t>
            </a:r>
            <a:endParaRPr b="0" i="0" sz="1400" u="none" cap="none" strike="noStrike">
              <a:solidFill>
                <a:srgbClr val="000000"/>
              </a:solidFill>
              <a:latin typeface="Arial"/>
              <a:ea typeface="Arial"/>
              <a:cs typeface="Arial"/>
              <a:sym typeface="Arial"/>
            </a:endParaRPr>
          </a:p>
        </p:txBody>
      </p:sp>
      <p:sp>
        <p:nvSpPr>
          <p:cNvPr id="810" name="Google Shape;810;p84"/>
          <p:cNvSpPr txBox="1"/>
          <p:nvPr/>
        </p:nvSpPr>
        <p:spPr>
          <a:xfrm>
            <a:off x="4571999" y="464693"/>
            <a:ext cx="4039264" cy="3000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Arial"/>
                <a:ea typeface="Arial"/>
                <a:cs typeface="Arial"/>
                <a:sym typeface="Arial"/>
              </a:rPr>
              <a:t>2m TEMP ERRORS  (ANALYSIS – FORECAST)</a:t>
            </a:r>
            <a:endParaRPr b="0" i="0" sz="1400" u="none" cap="none" strike="noStrike">
              <a:solidFill>
                <a:srgbClr val="000000"/>
              </a:solidFill>
              <a:latin typeface="Arial"/>
              <a:ea typeface="Arial"/>
              <a:cs typeface="Arial"/>
              <a:sym typeface="Arial"/>
            </a:endParaRPr>
          </a:p>
        </p:txBody>
      </p:sp>
      <p:sp>
        <p:nvSpPr>
          <p:cNvPr id="811" name="Google Shape;811;p84"/>
          <p:cNvSpPr txBox="1"/>
          <p:nvPr/>
        </p:nvSpPr>
        <p:spPr>
          <a:xfrm>
            <a:off x="0" y="0"/>
            <a:ext cx="91440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Arctic Air Mass Intrusions</a:t>
            </a:r>
            <a:endParaRPr b="1" i="0" sz="2500" u="none" cap="none" strike="noStrike">
              <a:solidFill>
                <a:srgbClr val="0000FF"/>
              </a:solidFill>
              <a:latin typeface="Calibri"/>
              <a:ea typeface="Calibri"/>
              <a:cs typeface="Calibri"/>
              <a:sym typeface="Calibri"/>
            </a:endParaRPr>
          </a:p>
        </p:txBody>
      </p:sp>
      <p:sp>
        <p:nvSpPr>
          <p:cNvPr id="812" name="Google Shape;812;p84"/>
          <p:cNvSpPr txBox="1"/>
          <p:nvPr/>
        </p:nvSpPr>
        <p:spPr>
          <a:xfrm>
            <a:off x="6960635" y="1003193"/>
            <a:ext cx="673582"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Too cold</a:t>
            </a:r>
            <a:endParaRPr/>
          </a:p>
        </p:txBody>
      </p:sp>
      <p:sp>
        <p:nvSpPr>
          <p:cNvPr id="813" name="Google Shape;813;p84"/>
          <p:cNvSpPr txBox="1"/>
          <p:nvPr/>
        </p:nvSpPr>
        <p:spPr>
          <a:xfrm>
            <a:off x="5264890" y="1009064"/>
            <a:ext cx="78258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Too Warm</a:t>
            </a:r>
            <a:endParaRPr/>
          </a:p>
        </p:txBody>
      </p:sp>
      <p:sp>
        <p:nvSpPr>
          <p:cNvPr id="814" name="Google Shape;814;p84"/>
          <p:cNvSpPr/>
          <p:nvPr/>
        </p:nvSpPr>
        <p:spPr>
          <a:xfrm rot="1170639">
            <a:off x="3185334" y="890532"/>
            <a:ext cx="902202" cy="865991"/>
          </a:xfrm>
          <a:prstGeom prst="ellipse">
            <a:avLst/>
          </a:prstGeom>
          <a:noFill/>
          <a:ln cap="flat" cmpd="sng" w="38100">
            <a:solidFill>
              <a:schemeClr val="dk1"/>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15" name="Google Shape;815;p84"/>
          <p:cNvSpPr/>
          <p:nvPr/>
        </p:nvSpPr>
        <p:spPr>
          <a:xfrm rot="1170639">
            <a:off x="1456872" y="879909"/>
            <a:ext cx="902202" cy="865991"/>
          </a:xfrm>
          <a:prstGeom prst="ellipse">
            <a:avLst/>
          </a:prstGeom>
          <a:noFill/>
          <a:ln cap="flat" cmpd="sng" w="38100">
            <a:solidFill>
              <a:schemeClr val="dk1"/>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16" name="Google Shape;816;p84"/>
          <p:cNvSpPr/>
          <p:nvPr/>
        </p:nvSpPr>
        <p:spPr>
          <a:xfrm rot="1170639">
            <a:off x="1500803" y="2360603"/>
            <a:ext cx="902202" cy="865991"/>
          </a:xfrm>
          <a:prstGeom prst="ellipse">
            <a:avLst/>
          </a:prstGeom>
          <a:noFill/>
          <a:ln cap="flat" cmpd="sng" w="38100">
            <a:solidFill>
              <a:schemeClr val="dk1"/>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17" name="Google Shape;817;p84"/>
          <p:cNvSpPr/>
          <p:nvPr/>
        </p:nvSpPr>
        <p:spPr>
          <a:xfrm rot="1170639">
            <a:off x="3177124" y="2360603"/>
            <a:ext cx="902202" cy="865991"/>
          </a:xfrm>
          <a:prstGeom prst="ellipse">
            <a:avLst/>
          </a:prstGeom>
          <a:noFill/>
          <a:ln cap="flat" cmpd="sng" w="38100">
            <a:solidFill>
              <a:schemeClr val="dk1"/>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18" name="Google Shape;818;p84"/>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500"/>
                                        <p:tgtEl>
                                          <p:spTgt spid="815"/>
                                        </p:tgtEl>
                                      </p:cBhvr>
                                    </p:animEffect>
                                  </p:childTnLst>
                                </p:cTn>
                              </p:par>
                              <p:par>
                                <p:cTn fill="hold" nodeType="with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500"/>
                                        <p:tgtEl>
                                          <p:spTgt spid="808"/>
                                        </p:tgtEl>
                                      </p:cBhvr>
                                    </p:animEffect>
                                  </p:childTnLst>
                                </p:cTn>
                              </p:par>
                              <p:par>
                                <p:cTn fill="hold" nodeType="with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500"/>
                                        <p:tgtEl>
                                          <p:spTgt spid="809"/>
                                        </p:tgtEl>
                                      </p:cBhvr>
                                    </p:animEffect>
                                  </p:childTnLst>
                                </p:cTn>
                              </p:par>
                              <p:par>
                                <p:cTn fill="hold" nodeType="with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500"/>
                                        <p:tgtEl>
                                          <p:spTgt spid="8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2" name="Shape 822"/>
        <p:cNvGrpSpPr/>
        <p:nvPr/>
      </p:nvGrpSpPr>
      <p:grpSpPr>
        <a:xfrm>
          <a:off x="0" y="0"/>
          <a:ext cx="0" cy="0"/>
          <a:chOff x="0" y="0"/>
          <a:chExt cx="0" cy="0"/>
        </a:xfrm>
      </p:grpSpPr>
      <p:sp>
        <p:nvSpPr>
          <p:cNvPr id="823" name="Google Shape;823;p7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6000"/>
              <a:buNone/>
            </a:pPr>
            <a:r>
              <a:rPr lang="en-US"/>
              <a:t> </a:t>
            </a:r>
            <a:endParaRPr/>
          </a:p>
        </p:txBody>
      </p:sp>
      <p:sp>
        <p:nvSpPr>
          <p:cNvPr id="824" name="Google Shape;824;p7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SzPts val="2400"/>
              <a:buNone/>
            </a:pPr>
            <a:r>
              <a:rPr lang="en-US"/>
              <a:t> </a:t>
            </a:r>
            <a:endParaRPr/>
          </a:p>
        </p:txBody>
      </p:sp>
      <p:cxnSp>
        <p:nvCxnSpPr>
          <p:cNvPr id="825" name="Google Shape;825;p70"/>
          <p:cNvCxnSpPr/>
          <p:nvPr/>
        </p:nvCxnSpPr>
        <p:spPr>
          <a:xfrm rot="10800000">
            <a:off x="3130555" y="2061925"/>
            <a:ext cx="0" cy="313942"/>
          </a:xfrm>
          <a:prstGeom prst="straightConnector1">
            <a:avLst/>
          </a:prstGeom>
          <a:noFill/>
          <a:ln cap="flat" cmpd="sng" w="19050">
            <a:solidFill>
              <a:srgbClr val="FFFFFF"/>
            </a:solidFill>
            <a:prstDash val="solid"/>
            <a:round/>
            <a:headEnd len="sm" w="sm" type="none"/>
            <a:tailEnd len="med" w="med" type="triangle"/>
          </a:ln>
        </p:spPr>
      </p:cxnSp>
      <p:sp>
        <p:nvSpPr>
          <p:cNvPr id="826" name="Google Shape;826;p70"/>
          <p:cNvSpPr txBox="1"/>
          <p:nvPr/>
        </p:nvSpPr>
        <p:spPr>
          <a:xfrm>
            <a:off x="311700" y="0"/>
            <a:ext cx="87369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Instability / PBL Mixing</a:t>
            </a:r>
            <a:endParaRPr b="1" i="0" sz="2500" u="none" cap="none" strike="noStrike">
              <a:solidFill>
                <a:srgbClr val="0000FF"/>
              </a:solidFill>
              <a:latin typeface="Calibri"/>
              <a:ea typeface="Calibri"/>
              <a:cs typeface="Calibri"/>
              <a:sym typeface="Calibri"/>
            </a:endParaRPr>
          </a:p>
        </p:txBody>
      </p:sp>
      <p:pic>
        <p:nvPicPr>
          <p:cNvPr descr="Screen Shot 2020-04-28 at 2.01.04 PM.png" id="827" name="Google Shape;827;p70"/>
          <p:cNvPicPr preferRelativeResize="0"/>
          <p:nvPr/>
        </p:nvPicPr>
        <p:blipFill rotWithShape="1">
          <a:blip r:embed="rId3">
            <a:alphaModFix/>
          </a:blip>
          <a:srcRect b="6835" l="49811" r="0" t="26544"/>
          <a:stretch/>
        </p:blipFill>
        <p:spPr>
          <a:xfrm>
            <a:off x="219362" y="752340"/>
            <a:ext cx="4352638" cy="3247053"/>
          </a:xfrm>
          <a:prstGeom prst="rect">
            <a:avLst/>
          </a:prstGeom>
          <a:noFill/>
          <a:ln>
            <a:noFill/>
          </a:ln>
        </p:spPr>
      </p:pic>
      <p:pic>
        <p:nvPicPr>
          <p:cNvPr id="828" name="Google Shape;828;p70"/>
          <p:cNvPicPr preferRelativeResize="0"/>
          <p:nvPr/>
        </p:nvPicPr>
        <p:blipFill rotWithShape="1">
          <a:blip r:embed="rId4">
            <a:alphaModFix/>
          </a:blip>
          <a:srcRect b="0" l="0" r="0" t="0"/>
          <a:stretch/>
        </p:blipFill>
        <p:spPr>
          <a:xfrm>
            <a:off x="4704591" y="770056"/>
            <a:ext cx="4127701" cy="3168904"/>
          </a:xfrm>
          <a:prstGeom prst="rect">
            <a:avLst/>
          </a:prstGeom>
          <a:noFill/>
          <a:ln>
            <a:noFill/>
          </a:ln>
        </p:spPr>
      </p:pic>
      <p:sp>
        <p:nvSpPr>
          <p:cNvPr id="829" name="Google Shape;829;p70"/>
          <p:cNvSpPr txBox="1"/>
          <p:nvPr/>
        </p:nvSpPr>
        <p:spPr>
          <a:xfrm>
            <a:off x="839750" y="4161450"/>
            <a:ext cx="35091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Numerous cases with reduced instability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forecasts in v12</a:t>
            </a:r>
            <a:endParaRPr b="0" i="0" sz="1400" u="none" cap="none" strike="noStrike">
              <a:solidFill>
                <a:srgbClr val="000000"/>
              </a:solidFill>
              <a:latin typeface="Arial"/>
              <a:ea typeface="Arial"/>
              <a:cs typeface="Arial"/>
              <a:sym typeface="Arial"/>
            </a:endParaRPr>
          </a:p>
        </p:txBody>
      </p:sp>
      <p:sp>
        <p:nvSpPr>
          <p:cNvPr id="830" name="Google Shape;830;p70"/>
          <p:cNvSpPr txBox="1"/>
          <p:nvPr/>
        </p:nvSpPr>
        <p:spPr>
          <a:xfrm>
            <a:off x="5144275" y="4161450"/>
            <a:ext cx="38013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Dryline can be forecasted too far east due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overly aggressive PBL mixing</a:t>
            </a:r>
            <a:endParaRPr b="0" i="0" sz="1400" u="none" cap="none" strike="noStrike">
              <a:solidFill>
                <a:srgbClr val="000000"/>
              </a:solidFill>
              <a:latin typeface="Arial"/>
              <a:ea typeface="Arial"/>
              <a:cs typeface="Arial"/>
              <a:sym typeface="Arial"/>
            </a:endParaRPr>
          </a:p>
        </p:txBody>
      </p:sp>
      <p:sp>
        <p:nvSpPr>
          <p:cNvPr id="831" name="Google Shape;831;p70"/>
          <p:cNvSpPr/>
          <p:nvPr/>
        </p:nvSpPr>
        <p:spPr>
          <a:xfrm rot="1170639">
            <a:off x="5504921" y="2797987"/>
            <a:ext cx="329401" cy="822783"/>
          </a:xfrm>
          <a:prstGeom prst="ellipse">
            <a:avLst/>
          </a:prstGeom>
          <a:noFill/>
          <a:ln cap="flat" cmpd="sng" w="38100">
            <a:solidFill>
              <a:schemeClr val="dk1"/>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32" name="Google Shape;832;p70"/>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500"/>
                                        <p:tgtEl>
                                          <p:spTgt spid="828"/>
                                        </p:tgtEl>
                                      </p:cBhvr>
                                    </p:animEffect>
                                  </p:childTnLst>
                                </p:cTn>
                              </p:par>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par>
                                <p:cTn fill="hold" nodeType="with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500"/>
                                        <p:tgtEl>
                                          <p:spTgt spid="8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6" name="Shape 836"/>
        <p:cNvGrpSpPr/>
        <p:nvPr/>
      </p:nvGrpSpPr>
      <p:grpSpPr>
        <a:xfrm>
          <a:off x="0" y="0"/>
          <a:ext cx="0" cy="0"/>
          <a:chOff x="0" y="0"/>
          <a:chExt cx="0" cy="0"/>
        </a:xfrm>
      </p:grpSpPr>
      <p:pic>
        <p:nvPicPr>
          <p:cNvPr id="837" name="Google Shape;837;p85"/>
          <p:cNvPicPr preferRelativeResize="0"/>
          <p:nvPr/>
        </p:nvPicPr>
        <p:blipFill rotWithShape="1">
          <a:blip r:embed="rId3">
            <a:alphaModFix/>
          </a:blip>
          <a:srcRect b="0" l="0" r="0" t="0"/>
          <a:stretch/>
        </p:blipFill>
        <p:spPr>
          <a:xfrm>
            <a:off x="4612447" y="1028601"/>
            <a:ext cx="4371035" cy="3255510"/>
          </a:xfrm>
          <a:prstGeom prst="rect">
            <a:avLst/>
          </a:prstGeom>
          <a:noFill/>
          <a:ln>
            <a:noFill/>
          </a:ln>
        </p:spPr>
      </p:pic>
      <p:pic>
        <p:nvPicPr>
          <p:cNvPr id="838" name="Google Shape;838;p85"/>
          <p:cNvPicPr preferRelativeResize="0"/>
          <p:nvPr/>
        </p:nvPicPr>
        <p:blipFill rotWithShape="1">
          <a:blip r:embed="rId4">
            <a:alphaModFix/>
          </a:blip>
          <a:srcRect b="0" l="0" r="0" t="0"/>
          <a:stretch/>
        </p:blipFill>
        <p:spPr>
          <a:xfrm>
            <a:off x="139836" y="1028601"/>
            <a:ext cx="4371035" cy="3255510"/>
          </a:xfrm>
          <a:prstGeom prst="rect">
            <a:avLst/>
          </a:prstGeom>
          <a:noFill/>
          <a:ln>
            <a:noFill/>
          </a:ln>
        </p:spPr>
      </p:pic>
      <p:sp>
        <p:nvSpPr>
          <p:cNvPr id="839" name="Google Shape;839;p85"/>
          <p:cNvSpPr txBox="1"/>
          <p:nvPr/>
        </p:nvSpPr>
        <p:spPr>
          <a:xfrm>
            <a:off x="536402" y="3341888"/>
            <a:ext cx="1362061" cy="369332"/>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GEFSv11</a:t>
            </a:r>
            <a:endParaRPr b="0" i="0" sz="1400" u="none" cap="none" strike="noStrike">
              <a:solidFill>
                <a:srgbClr val="000000"/>
              </a:solidFill>
              <a:latin typeface="Arial"/>
              <a:ea typeface="Arial"/>
              <a:cs typeface="Arial"/>
              <a:sym typeface="Arial"/>
            </a:endParaRPr>
          </a:p>
        </p:txBody>
      </p:sp>
      <p:sp>
        <p:nvSpPr>
          <p:cNvPr id="840" name="Google Shape;840;p85"/>
          <p:cNvSpPr txBox="1"/>
          <p:nvPr/>
        </p:nvSpPr>
        <p:spPr>
          <a:xfrm>
            <a:off x="4999409" y="3373418"/>
            <a:ext cx="1270089" cy="369332"/>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GEFSv12</a:t>
            </a:r>
            <a:endParaRPr b="0" i="0" sz="1400" u="none" cap="none" strike="noStrike">
              <a:solidFill>
                <a:srgbClr val="000000"/>
              </a:solidFill>
              <a:latin typeface="Arial"/>
              <a:ea typeface="Arial"/>
              <a:cs typeface="Arial"/>
              <a:sym typeface="Arial"/>
            </a:endParaRPr>
          </a:p>
        </p:txBody>
      </p:sp>
      <p:sp>
        <p:nvSpPr>
          <p:cNvPr id="841" name="Google Shape;841;p85"/>
          <p:cNvSpPr txBox="1"/>
          <p:nvPr/>
        </p:nvSpPr>
        <p:spPr>
          <a:xfrm>
            <a:off x="3498951" y="1183625"/>
            <a:ext cx="1601700" cy="52320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Arial"/>
                <a:ea typeface="Arial"/>
                <a:cs typeface="Arial"/>
                <a:sym typeface="Arial"/>
              </a:rPr>
              <a:t>Irma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Arial"/>
                <a:ea typeface="Arial"/>
                <a:cs typeface="Arial"/>
                <a:sym typeface="Arial"/>
              </a:rPr>
              <a:t>Init: 12Z 9/05/17 </a:t>
            </a:r>
            <a:endParaRPr b="0" i="0" sz="1400" u="none" cap="none" strike="noStrike">
              <a:solidFill>
                <a:srgbClr val="000000"/>
              </a:solidFill>
              <a:latin typeface="Arial"/>
              <a:ea typeface="Arial"/>
              <a:cs typeface="Arial"/>
              <a:sym typeface="Arial"/>
            </a:endParaRPr>
          </a:p>
        </p:txBody>
      </p:sp>
      <p:sp>
        <p:nvSpPr>
          <p:cNvPr id="842" name="Google Shape;842;p85"/>
          <p:cNvSpPr txBox="1"/>
          <p:nvPr/>
        </p:nvSpPr>
        <p:spPr>
          <a:xfrm>
            <a:off x="198809" y="4384024"/>
            <a:ext cx="960120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GEFSv11 is in good agreement with Best Track at shorter lead times, but becomes right</a:t>
            </a:r>
            <a:br>
              <a:rPr b="0" i="0" lang="en-US" sz="1600" u="none" cap="none" strike="noStrike">
                <a:solidFill>
                  <a:srgbClr val="000000"/>
                </a:solidFill>
                <a:latin typeface="Arial"/>
                <a:ea typeface="Arial"/>
                <a:cs typeface="Arial"/>
                <a:sym typeface="Arial"/>
              </a:rPr>
            </a:br>
            <a:r>
              <a:rPr b="0" i="0" lang="en-US" sz="1600" u="none" cap="none" strike="noStrike">
                <a:solidFill>
                  <a:srgbClr val="000000"/>
                </a:solidFill>
                <a:latin typeface="Arial"/>
                <a:ea typeface="Arial"/>
                <a:cs typeface="Arial"/>
                <a:sym typeface="Arial"/>
              </a:rPr>
              <a:t>of Best Track at longer lead times. GEFSv12 is further right than GEFSv11 at all lead times.</a:t>
            </a:r>
            <a:endParaRPr b="0" i="0" sz="1400" u="none" cap="none" strike="noStrike">
              <a:solidFill>
                <a:srgbClr val="000000"/>
              </a:solidFill>
              <a:latin typeface="Arial"/>
              <a:ea typeface="Arial"/>
              <a:cs typeface="Arial"/>
              <a:sym typeface="Arial"/>
            </a:endParaRPr>
          </a:p>
        </p:txBody>
      </p:sp>
      <p:sp>
        <p:nvSpPr>
          <p:cNvPr id="843" name="Google Shape;843;p85"/>
          <p:cNvSpPr txBox="1"/>
          <p:nvPr/>
        </p:nvSpPr>
        <p:spPr>
          <a:xfrm>
            <a:off x="0" y="0"/>
            <a:ext cx="91440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TC Right-of-Track Bias</a:t>
            </a:r>
            <a:endParaRPr b="1" i="0" sz="2500" u="none" cap="none" strike="noStrike">
              <a:solidFill>
                <a:srgbClr val="0000FF"/>
              </a:solidFill>
              <a:latin typeface="Calibri"/>
              <a:ea typeface="Calibri"/>
              <a:cs typeface="Calibri"/>
              <a:sym typeface="Calibri"/>
            </a:endParaRPr>
          </a:p>
        </p:txBody>
      </p:sp>
      <p:sp>
        <p:nvSpPr>
          <p:cNvPr id="844" name="Google Shape;844;p85"/>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8" name="Shape 848"/>
        <p:cNvGrpSpPr/>
        <p:nvPr/>
      </p:nvGrpSpPr>
      <p:grpSpPr>
        <a:xfrm>
          <a:off x="0" y="0"/>
          <a:ext cx="0" cy="0"/>
          <a:chOff x="0" y="0"/>
          <a:chExt cx="0" cy="0"/>
        </a:xfrm>
      </p:grpSpPr>
      <p:graphicFrame>
        <p:nvGraphicFramePr>
          <p:cNvPr id="849" name="Google Shape;849;p14"/>
          <p:cNvGraphicFramePr/>
          <p:nvPr/>
        </p:nvGraphicFramePr>
        <p:xfrm>
          <a:off x="79958" y="611078"/>
          <a:ext cx="3000000" cy="3000000"/>
        </p:xfrm>
        <a:graphic>
          <a:graphicData uri="http://schemas.openxmlformats.org/drawingml/2006/table">
            <a:tbl>
              <a:tblPr>
                <a:noFill/>
                <a:tableStyleId>{5554CC96-B187-4E09-8854-4A188158C517}</a:tableStyleId>
              </a:tblPr>
              <a:tblGrid>
                <a:gridCol w="1684700"/>
                <a:gridCol w="1999825"/>
                <a:gridCol w="5304075"/>
              </a:tblGrid>
              <a:tr h="351075">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Region</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Recommendation</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Key Remarks</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r>
              <a:tr h="6815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Eastern Region</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GEFSv12 had </a:t>
                      </a:r>
                      <a:r>
                        <a:rPr lang="en-US" sz="1400" u="none" cap="none" strike="noStrike">
                          <a:solidFill>
                            <a:srgbClr val="008000"/>
                          </a:solidFill>
                          <a:latin typeface="Arial"/>
                          <a:ea typeface="Arial"/>
                          <a:cs typeface="Arial"/>
                          <a:sym typeface="Arial"/>
                        </a:rPr>
                        <a:t>significantly better synoptic performance</a:t>
                      </a:r>
                      <a:r>
                        <a:rPr lang="en-US" sz="1400" u="none" cap="none" strike="noStrike">
                          <a:latin typeface="Arial"/>
                          <a:ea typeface="Arial"/>
                          <a:cs typeface="Arial"/>
                          <a:sym typeface="Arial"/>
                        </a:rPr>
                        <a:t>. </a:t>
                      </a:r>
                      <a:r>
                        <a:rPr lang="en-US" sz="1400" u="none" cap="none" strike="noStrike">
                          <a:solidFill>
                            <a:srgbClr val="008000"/>
                          </a:solidFill>
                          <a:latin typeface="Arial"/>
                          <a:ea typeface="Arial"/>
                          <a:cs typeface="Arial"/>
                          <a:sym typeface="Arial"/>
                        </a:rPr>
                        <a:t>Improved spread </a:t>
                      </a:r>
                      <a:r>
                        <a:rPr lang="en-US" sz="1400" u="none" cap="none" strike="noStrike">
                          <a:latin typeface="Arial"/>
                          <a:ea typeface="Arial"/>
                          <a:cs typeface="Arial"/>
                          <a:sym typeface="Arial"/>
                        </a:rPr>
                        <a:t>in TC tracks, with </a:t>
                      </a:r>
                      <a:r>
                        <a:rPr lang="en-US" sz="1400" u="none" cap="none" strike="noStrike">
                          <a:solidFill>
                            <a:srgbClr val="FF0000"/>
                          </a:solidFill>
                          <a:latin typeface="Arial"/>
                          <a:ea typeface="Arial"/>
                          <a:cs typeface="Arial"/>
                          <a:sym typeface="Arial"/>
                        </a:rPr>
                        <a:t>increased</a:t>
                      </a:r>
                      <a:r>
                        <a:rPr lang="en-US" sz="1400" u="none" cap="none" strike="noStrike">
                          <a:latin typeface="Arial"/>
                          <a:ea typeface="Arial"/>
                          <a:cs typeface="Arial"/>
                          <a:sym typeface="Arial"/>
                        </a:rPr>
                        <a:t> </a:t>
                      </a:r>
                      <a:r>
                        <a:rPr lang="en-US" sz="1400" u="none" cap="none" strike="noStrike">
                          <a:solidFill>
                            <a:srgbClr val="FF0000"/>
                          </a:solidFill>
                          <a:latin typeface="Arial"/>
                          <a:ea typeface="Arial"/>
                          <a:cs typeface="Arial"/>
                          <a:sym typeface="Arial"/>
                        </a:rPr>
                        <a:t>right-of-track bias</a:t>
                      </a:r>
                      <a:r>
                        <a:rPr lang="en-US" sz="1400" u="none" cap="none" strike="noStrike">
                          <a:latin typeface="Arial"/>
                          <a:ea typeface="Arial"/>
                          <a:cs typeface="Arial"/>
                          <a:sym typeface="Arial"/>
                        </a:rPr>
                        <a:t>. </a:t>
                      </a:r>
                      <a:endParaRPr b="1" i="0" sz="1400" u="none" cap="none" strike="noStrike">
                        <a:solidFill>
                          <a:srgbClr val="008000"/>
                        </a:solidFill>
                        <a:latin typeface="Arial"/>
                        <a:ea typeface="Arial"/>
                        <a:cs typeface="Arial"/>
                        <a:sym typeface="Aria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9894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Central Region</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1" marL="0" marR="0" rtl="0" algn="ctr">
                        <a:lnSpc>
                          <a:spcPct val="100000"/>
                        </a:lnSpc>
                        <a:spcBef>
                          <a:spcPts val="0"/>
                        </a:spcBef>
                        <a:spcAft>
                          <a:spcPts val="0"/>
                        </a:spcAft>
                        <a:buClr>
                          <a:srgbClr val="000000"/>
                        </a:buClr>
                        <a:buSzPts val="1400"/>
                        <a:buFont typeface="Arial"/>
                        <a:buNone/>
                      </a:pPr>
                      <a:r>
                        <a:rPr lang="en-US" sz="1400" u="none" cap="none" strike="noStrike">
                          <a:solidFill>
                            <a:srgbClr val="008000"/>
                          </a:solidFill>
                          <a:latin typeface="Arial"/>
                          <a:ea typeface="Arial"/>
                          <a:cs typeface="Arial"/>
                          <a:sym typeface="Arial"/>
                        </a:rPr>
                        <a:t>GEFSv12 outperformed GEFSv11 synoptically</a:t>
                      </a:r>
                      <a:r>
                        <a:rPr lang="en-US" sz="1400" u="none" cap="none" strike="noStrike">
                          <a:latin typeface="Arial"/>
                          <a:ea typeface="Arial"/>
                          <a:cs typeface="Arial"/>
                          <a:sym typeface="Arial"/>
                        </a:rPr>
                        <a:t>. Improved spread, which </a:t>
                      </a:r>
                      <a:r>
                        <a:rPr lang="en-US" sz="1400" u="none" cap="none" strike="noStrike">
                          <a:solidFill>
                            <a:srgbClr val="008000"/>
                          </a:solidFill>
                          <a:latin typeface="Arial"/>
                          <a:ea typeface="Arial"/>
                          <a:cs typeface="Arial"/>
                          <a:sym typeface="Arial"/>
                        </a:rPr>
                        <a:t>better encapsulated the envelope of potential solutions</a:t>
                      </a:r>
                      <a:r>
                        <a:rPr lang="en-US" sz="1400" u="none" cap="none" strike="noStrike">
                          <a:latin typeface="Arial"/>
                          <a:ea typeface="Arial"/>
                          <a:cs typeface="Arial"/>
                          <a:sym typeface="Arial"/>
                        </a:rPr>
                        <a:t> and </a:t>
                      </a:r>
                      <a:r>
                        <a:rPr lang="en-US" sz="1400" u="none" cap="none" strike="noStrike">
                          <a:solidFill>
                            <a:srgbClr val="008000"/>
                          </a:solidFill>
                          <a:latin typeface="Arial"/>
                          <a:ea typeface="Arial"/>
                          <a:cs typeface="Arial"/>
                          <a:sym typeface="Arial"/>
                        </a:rPr>
                        <a:t>highlighted important gradients</a:t>
                      </a:r>
                      <a:r>
                        <a:rPr lang="en-US" sz="1400" u="none" cap="none" strike="noStrike">
                          <a:latin typeface="Arial"/>
                          <a:ea typeface="Arial"/>
                          <a:cs typeface="Arial"/>
                          <a:sym typeface="Arial"/>
                        </a:rPr>
                        <a:t>. Improved performance in areas of </a:t>
                      </a:r>
                      <a:r>
                        <a:rPr lang="en-US" sz="1400" u="none" cap="none" strike="noStrike">
                          <a:solidFill>
                            <a:srgbClr val="008000"/>
                          </a:solidFill>
                          <a:latin typeface="Arial"/>
                          <a:ea typeface="Arial"/>
                          <a:cs typeface="Arial"/>
                          <a:sym typeface="Arial"/>
                        </a:rPr>
                        <a:t>complex terrain</a:t>
                      </a:r>
                      <a:r>
                        <a:rPr lang="en-US" sz="1400" u="none" cap="none" strike="noStrike">
                          <a:latin typeface="Arial"/>
                          <a:ea typeface="Arial"/>
                          <a:cs typeface="Arial"/>
                          <a:sym typeface="Arial"/>
                        </a:rPr>
                        <a:t>.</a:t>
                      </a:r>
                      <a:endParaRPr b="1" i="0" sz="1400" u="none" cap="none" strike="noStrike">
                        <a:solidFill>
                          <a:srgbClr val="008000"/>
                        </a:solidFill>
                        <a:latin typeface="Arial"/>
                        <a:ea typeface="Arial"/>
                        <a:cs typeface="Arial"/>
                        <a:sym typeface="Aria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602025">
                <a:tc>
                  <a:txBody>
                    <a:bodyPr/>
                    <a:lstStyle/>
                    <a:p>
                      <a:pPr indent="0" lvl="0" marL="0" marR="0" rtl="0" algn="ctr">
                        <a:lnSpc>
                          <a:spcPct val="100000"/>
                        </a:lnSpc>
                        <a:spcBef>
                          <a:spcPts val="0"/>
                        </a:spcBef>
                        <a:spcAft>
                          <a:spcPts val="0"/>
                        </a:spcAft>
                        <a:buClr>
                          <a:srgbClr val="002060"/>
                        </a:buClr>
                        <a:buSzPts val="1400"/>
                        <a:buFont typeface="Arial"/>
                        <a:buNone/>
                      </a:pPr>
                      <a:r>
                        <a:rPr b="1" i="0" lang="en-US" sz="1400" u="none" cap="none" strike="noStrike">
                          <a:solidFill>
                            <a:srgbClr val="002060"/>
                          </a:solidFill>
                          <a:latin typeface="Arial"/>
                          <a:ea typeface="Arial"/>
                          <a:cs typeface="Arial"/>
                          <a:sym typeface="Arial"/>
                        </a:rPr>
                        <a:t>Southern Region</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lang="en-US" sz="1400" u="none" cap="none" strike="noStrike">
                          <a:solidFill>
                            <a:srgbClr val="008000"/>
                          </a:solidFill>
                          <a:latin typeface="Arial"/>
                          <a:ea typeface="Arial"/>
                          <a:cs typeface="Arial"/>
                          <a:sym typeface="Arial"/>
                        </a:rPr>
                        <a:t>A noticeable step forward </a:t>
                      </a:r>
                      <a:r>
                        <a:rPr lang="en-US" sz="1400" u="none" cap="none" strike="noStrike">
                          <a:latin typeface="Arial"/>
                          <a:ea typeface="Arial"/>
                          <a:cs typeface="Arial"/>
                          <a:sym typeface="Arial"/>
                        </a:rPr>
                        <a:t>in ensemble modeling. </a:t>
                      </a:r>
                      <a:br>
                        <a:rPr lang="en-US" sz="1400" u="none" cap="none" strike="noStrike">
                          <a:latin typeface="Arial"/>
                          <a:ea typeface="Arial"/>
                          <a:cs typeface="Arial"/>
                          <a:sym typeface="Arial"/>
                        </a:rPr>
                      </a:br>
                      <a:r>
                        <a:rPr lang="en-US" sz="1400" u="none" cap="none" strike="noStrike">
                          <a:latin typeface="Arial"/>
                          <a:ea typeface="Arial"/>
                          <a:cs typeface="Arial"/>
                          <a:sym typeface="Arial"/>
                        </a:rPr>
                        <a:t>Overall </a:t>
                      </a:r>
                      <a:r>
                        <a:rPr lang="en-US" sz="1400" u="none" cap="none" strike="noStrike">
                          <a:solidFill>
                            <a:srgbClr val="008000"/>
                          </a:solidFill>
                          <a:latin typeface="Arial"/>
                          <a:ea typeface="Arial"/>
                          <a:cs typeface="Arial"/>
                          <a:sym typeface="Arial"/>
                        </a:rPr>
                        <a:t>improved spread in nearly all fields</a:t>
                      </a:r>
                      <a:r>
                        <a:rPr lang="en-US" sz="1400" u="none" cap="none" strike="noStrike">
                          <a:latin typeface="Arial"/>
                          <a:ea typeface="Arial"/>
                          <a:cs typeface="Arial"/>
                          <a:sym typeface="Arial"/>
                        </a:rPr>
                        <a:t>.  </a:t>
                      </a:r>
                      <a:endParaRPr b="1" i="0" sz="1400" u="none" cap="none" strike="noStrike">
                        <a:solidFill>
                          <a:srgbClr val="008000"/>
                        </a:solidFill>
                        <a:latin typeface="Arial"/>
                        <a:ea typeface="Arial"/>
                        <a:cs typeface="Arial"/>
                        <a:sym typeface="Aria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880325">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Western Region</a:t>
                      </a:r>
                      <a:endParaRPr b="1" i="0" sz="1400" u="none" cap="none" strike="noStrike">
                        <a:solidFill>
                          <a:srgbClr val="17375E"/>
                        </a:solidFill>
                        <a:latin typeface="Arial"/>
                        <a:ea typeface="Arial"/>
                        <a:cs typeface="Arial"/>
                        <a:sym typeface="Aria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lang="en-US" sz="1400" u="none" cap="none" strike="noStrike">
                          <a:solidFill>
                            <a:srgbClr val="008000"/>
                          </a:solidFill>
                          <a:latin typeface="Arial"/>
                          <a:ea typeface="Arial"/>
                          <a:cs typeface="Arial"/>
                          <a:sym typeface="Arial"/>
                        </a:rPr>
                        <a:t>Overall improvements </a:t>
                      </a:r>
                      <a:r>
                        <a:rPr lang="en-US" sz="1400" u="none" cap="none" strike="noStrike">
                          <a:latin typeface="Arial"/>
                          <a:ea typeface="Arial"/>
                          <a:cs typeface="Arial"/>
                          <a:sym typeface="Arial"/>
                        </a:rPr>
                        <a:t>in AC scores, dispersion, terrain resolved features, etc. Concerned </a:t>
                      </a:r>
                      <a:r>
                        <a:rPr lang="en-US" sz="1400" u="none" cap="none" strike="noStrike">
                          <a:solidFill>
                            <a:schemeClr val="dk1"/>
                          </a:solidFill>
                          <a:latin typeface="Arial"/>
                          <a:ea typeface="Arial"/>
                          <a:cs typeface="Arial"/>
                          <a:sym typeface="Arial"/>
                        </a:rPr>
                        <a:t>with the </a:t>
                      </a:r>
                      <a:r>
                        <a:rPr lang="en-US" sz="1400" u="none" cap="none" strike="noStrike">
                          <a:solidFill>
                            <a:srgbClr val="FF0000"/>
                          </a:solidFill>
                          <a:latin typeface="Arial"/>
                          <a:ea typeface="Arial"/>
                          <a:cs typeface="Arial"/>
                          <a:sym typeface="Arial"/>
                        </a:rPr>
                        <a:t>performance</a:t>
                      </a:r>
                      <a:r>
                        <a:rPr lang="en-US" sz="1400" u="none" cap="none" strike="noStrike">
                          <a:solidFill>
                            <a:schemeClr val="dk1"/>
                          </a:solidFill>
                          <a:latin typeface="Arial"/>
                          <a:ea typeface="Arial"/>
                          <a:cs typeface="Arial"/>
                          <a:sym typeface="Arial"/>
                        </a:rPr>
                        <a:t> </a:t>
                      </a:r>
                      <a:r>
                        <a:rPr lang="en-US" sz="1400" u="none" cap="none" strike="noStrike">
                          <a:solidFill>
                            <a:srgbClr val="FF0000"/>
                          </a:solidFill>
                          <a:latin typeface="Arial"/>
                          <a:ea typeface="Arial"/>
                          <a:cs typeface="Arial"/>
                          <a:sym typeface="Arial"/>
                        </a:rPr>
                        <a:t>of a few of the cases in the West </a:t>
                      </a:r>
                      <a:r>
                        <a:rPr lang="en-US" sz="1400" u="none" cap="none" strike="noStrike">
                          <a:latin typeface="Arial"/>
                          <a:ea typeface="Arial"/>
                          <a:cs typeface="Arial"/>
                          <a:sym typeface="Arial"/>
                        </a:rPr>
                        <a:t>showing long-range forecast degradation. </a:t>
                      </a:r>
                      <a:endParaRPr b="1" i="0" sz="1400" u="none" cap="none" strike="noStrike">
                        <a:solidFill>
                          <a:srgbClr val="008000"/>
                        </a:solidFill>
                        <a:latin typeface="Arial"/>
                        <a:ea typeface="Arial"/>
                        <a:cs typeface="Arial"/>
                        <a:sym typeface="Aria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681575">
                <a:tc>
                  <a:txBody>
                    <a:bodyPr/>
                    <a:lstStyle/>
                    <a:p>
                      <a:pPr indent="0" lvl="0" marL="0" marR="0" rtl="0" algn="ctr">
                        <a:lnSpc>
                          <a:spcPct val="100000"/>
                        </a:lnSpc>
                        <a:spcBef>
                          <a:spcPts val="0"/>
                        </a:spcBef>
                        <a:spcAft>
                          <a:spcPts val="0"/>
                        </a:spcAft>
                        <a:buClr>
                          <a:srgbClr val="002060"/>
                        </a:buClr>
                        <a:buSzPts val="1400"/>
                        <a:buFont typeface="Arial"/>
                        <a:buNone/>
                      </a:pPr>
                      <a:r>
                        <a:rPr b="1" i="0" lang="en-US" sz="1400" u="none" cap="none" strike="noStrike">
                          <a:solidFill>
                            <a:srgbClr val="002060"/>
                          </a:solidFill>
                          <a:latin typeface="Arial"/>
                          <a:ea typeface="Arial"/>
                          <a:cs typeface="Arial"/>
                          <a:sym typeface="Arial"/>
                        </a:rPr>
                        <a:t>Alaska Region</a:t>
                      </a:r>
                      <a:endParaRPr sz="1400" u="none" cap="none" strike="noStrike"/>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sz="1400" u="none" cap="none" strike="noStrike"/>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lang="en-US" sz="1400" u="none" cap="none" strike="noStrike">
                          <a:solidFill>
                            <a:srgbClr val="008000"/>
                          </a:solidFill>
                          <a:latin typeface="Arial"/>
                          <a:ea typeface="Arial"/>
                          <a:cs typeface="Arial"/>
                          <a:sym typeface="Arial"/>
                        </a:rPr>
                        <a:t>GEFSv12 shows definite benefits</a:t>
                      </a:r>
                      <a:r>
                        <a:rPr lang="en-US" sz="1400" u="none" cap="none" strike="noStrike">
                          <a:latin typeface="Arial"/>
                          <a:ea typeface="Arial"/>
                          <a:cs typeface="Arial"/>
                          <a:sym typeface="Arial"/>
                        </a:rPr>
                        <a:t> over GEFSv11, mainly due to its </a:t>
                      </a:r>
                      <a:r>
                        <a:rPr lang="en-US" sz="1400" u="none" cap="none" strike="noStrike">
                          <a:solidFill>
                            <a:srgbClr val="008000"/>
                          </a:solidFill>
                          <a:latin typeface="Arial"/>
                          <a:ea typeface="Arial"/>
                          <a:cs typeface="Arial"/>
                          <a:sym typeface="Arial"/>
                        </a:rPr>
                        <a:t>increased spread</a:t>
                      </a:r>
                      <a:r>
                        <a:rPr lang="en-US" sz="1400" u="none" cap="none" strike="noStrike">
                          <a:latin typeface="Arial"/>
                          <a:ea typeface="Arial"/>
                          <a:cs typeface="Arial"/>
                          <a:sym typeface="Arial"/>
                        </a:rPr>
                        <a:t>. </a:t>
                      </a:r>
                      <a:r>
                        <a:rPr lang="en-US" sz="1400" u="none" cap="none" strike="noStrike">
                          <a:solidFill>
                            <a:schemeClr val="dk1"/>
                          </a:solidFill>
                          <a:latin typeface="Arial"/>
                          <a:ea typeface="Arial"/>
                          <a:cs typeface="Arial"/>
                          <a:sym typeface="Arial"/>
                        </a:rPr>
                        <a:t>GEFSv12 can have a </a:t>
                      </a:r>
                      <a:r>
                        <a:rPr lang="en-US" sz="1400" u="none" cap="none" strike="noStrike">
                          <a:solidFill>
                            <a:srgbClr val="FF0000"/>
                          </a:solidFill>
                          <a:latin typeface="Arial"/>
                          <a:ea typeface="Arial"/>
                          <a:cs typeface="Arial"/>
                          <a:sym typeface="Arial"/>
                        </a:rPr>
                        <a:t>progressive bias</a:t>
                      </a:r>
                      <a:r>
                        <a:rPr lang="en-US" sz="1400" u="none" cap="none" strike="noStrike">
                          <a:latin typeface="Arial"/>
                          <a:ea typeface="Arial"/>
                          <a:cs typeface="Arial"/>
                          <a:sym typeface="Arial"/>
                        </a:rPr>
                        <a:t>.</a:t>
                      </a:r>
                      <a:endParaRPr b="1" i="0" sz="1400" u="none" cap="none" strike="noStrike">
                        <a:solidFill>
                          <a:srgbClr val="008000"/>
                        </a:solidFill>
                        <a:latin typeface="Arial"/>
                        <a:ea typeface="Arial"/>
                        <a:cs typeface="Arial"/>
                        <a:sym typeface="Arial"/>
                      </a:endParaRPr>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bl>
          </a:graphicData>
        </a:graphic>
      </p:graphicFrame>
      <p:sp>
        <p:nvSpPr>
          <p:cNvPr id="850" name="Google Shape;850;p14"/>
          <p:cNvSpPr txBox="1"/>
          <p:nvPr/>
        </p:nvSpPr>
        <p:spPr>
          <a:xfrm>
            <a:off x="0" y="0"/>
            <a:ext cx="9144000" cy="53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Summary of </a:t>
            </a:r>
            <a:r>
              <a:rPr b="1" lang="en-US" sz="2500">
                <a:solidFill>
                  <a:srgbClr val="0000FF"/>
                </a:solidFill>
                <a:latin typeface="Calibri"/>
                <a:ea typeface="Calibri"/>
                <a:cs typeface="Calibri"/>
                <a:sym typeface="Calibri"/>
              </a:rPr>
              <a:t>GEFSv12-Atmosphere Field</a:t>
            </a:r>
            <a:r>
              <a:rPr b="1" i="0" lang="en-US" sz="2500" u="none" cap="none" strike="noStrike">
                <a:solidFill>
                  <a:srgbClr val="0000FF"/>
                </a:solidFill>
                <a:latin typeface="Calibri"/>
                <a:ea typeface="Calibri"/>
                <a:cs typeface="Calibri"/>
                <a:sym typeface="Calibri"/>
              </a:rPr>
              <a:t> Evaluations</a:t>
            </a:r>
            <a:endParaRPr b="1" i="0" sz="2500" u="none" cap="none" strike="noStrike">
              <a:solidFill>
                <a:srgbClr val="0000FF"/>
              </a:solidFill>
              <a:latin typeface="Calibri"/>
              <a:ea typeface="Calibri"/>
              <a:cs typeface="Calibri"/>
              <a:sym typeface="Calibri"/>
            </a:endParaRPr>
          </a:p>
        </p:txBody>
      </p:sp>
      <p:sp>
        <p:nvSpPr>
          <p:cNvPr id="851" name="Google Shape;851;p14"/>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5" name="Shape 855"/>
        <p:cNvGrpSpPr/>
        <p:nvPr/>
      </p:nvGrpSpPr>
      <p:grpSpPr>
        <a:xfrm>
          <a:off x="0" y="0"/>
          <a:ext cx="0" cy="0"/>
          <a:chOff x="0" y="0"/>
          <a:chExt cx="0" cy="0"/>
        </a:xfrm>
      </p:grpSpPr>
      <p:graphicFrame>
        <p:nvGraphicFramePr>
          <p:cNvPr id="856" name="Google Shape;856;p28"/>
          <p:cNvGraphicFramePr/>
          <p:nvPr/>
        </p:nvGraphicFramePr>
        <p:xfrm>
          <a:off x="133392" y="489237"/>
          <a:ext cx="3000000" cy="3000000"/>
        </p:xfrm>
        <a:graphic>
          <a:graphicData uri="http://schemas.openxmlformats.org/drawingml/2006/table">
            <a:tbl>
              <a:tblPr>
                <a:noFill/>
                <a:tableStyleId>{5554CC96-B187-4E09-8854-4A188158C517}</a:tableStyleId>
              </a:tblPr>
              <a:tblGrid>
                <a:gridCol w="1539825"/>
                <a:gridCol w="2212225"/>
                <a:gridCol w="5125175"/>
              </a:tblGrid>
              <a:tr h="354450">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Center</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Recommendation</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Key Remarks</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r>
              <a:tr h="3771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Pacific Region</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No concerns.</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0D8E8"/>
                    </a:solidFill>
                  </a:tcPr>
                </a:tc>
              </a:tr>
              <a:tr h="1283125">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WPC</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Major </a:t>
                      </a:r>
                      <a:r>
                        <a:rPr lang="en-US" sz="1400" u="none" cap="none" strike="noStrike">
                          <a:solidFill>
                            <a:srgbClr val="008000"/>
                          </a:solidFill>
                          <a:latin typeface="Arial"/>
                          <a:ea typeface="Arial"/>
                          <a:cs typeface="Arial"/>
                          <a:sym typeface="Arial"/>
                        </a:rPr>
                        <a:t>improvements in QPF reliability</a:t>
                      </a:r>
                      <a:r>
                        <a:rPr lang="en-US" sz="1400" u="none" cap="none" strike="noStrike">
                          <a:latin typeface="Arial"/>
                          <a:ea typeface="Arial"/>
                          <a:cs typeface="Arial"/>
                          <a:sym typeface="Arial"/>
                        </a:rPr>
                        <a:t> and </a:t>
                      </a:r>
                      <a:r>
                        <a:rPr lang="en-US" sz="1400" u="none" cap="none" strike="noStrike">
                          <a:solidFill>
                            <a:srgbClr val="008000"/>
                          </a:solidFill>
                          <a:latin typeface="Arial"/>
                          <a:ea typeface="Arial"/>
                          <a:cs typeface="Arial"/>
                          <a:sym typeface="Arial"/>
                        </a:rPr>
                        <a:t>over complex terrain</a:t>
                      </a:r>
                      <a:r>
                        <a:rPr lang="en-US" sz="1400" u="none" cap="none" strike="noStrike">
                          <a:latin typeface="Arial"/>
                          <a:ea typeface="Arial"/>
                          <a:cs typeface="Arial"/>
                          <a:sym typeface="Arial"/>
                        </a:rPr>
                        <a:t>. Probabilistic fields will provide </a:t>
                      </a:r>
                      <a:r>
                        <a:rPr lang="en-US" sz="1400" u="none" cap="none" strike="noStrike">
                          <a:solidFill>
                            <a:srgbClr val="008000"/>
                          </a:solidFill>
                          <a:latin typeface="Arial"/>
                          <a:ea typeface="Arial"/>
                          <a:cs typeface="Arial"/>
                          <a:sym typeface="Arial"/>
                        </a:rPr>
                        <a:t>more useful guidance</a:t>
                      </a:r>
                      <a:r>
                        <a:rPr lang="en-US" sz="1400" u="none" cap="none" strike="noStrike">
                          <a:latin typeface="Arial"/>
                          <a:ea typeface="Arial"/>
                          <a:cs typeface="Arial"/>
                          <a:sym typeface="Arial"/>
                        </a:rPr>
                        <a:t>. Concerned about the </a:t>
                      </a:r>
                      <a:r>
                        <a:rPr lang="en-US" sz="1400" u="none" cap="none" strike="noStrike">
                          <a:solidFill>
                            <a:srgbClr val="FF0000"/>
                          </a:solidFill>
                          <a:latin typeface="Arial"/>
                          <a:ea typeface="Arial"/>
                          <a:cs typeface="Arial"/>
                          <a:sym typeface="Arial"/>
                        </a:rPr>
                        <a:t>low mean QPF bias at moderate to heavy amounts</a:t>
                      </a:r>
                      <a:r>
                        <a:rPr lang="en-US" sz="1400" u="none" cap="none" strike="noStrike">
                          <a:latin typeface="Arial"/>
                          <a:ea typeface="Arial"/>
                          <a:cs typeface="Arial"/>
                          <a:sym typeface="Arial"/>
                        </a:rPr>
                        <a:t>. </a:t>
                      </a:r>
                      <a:r>
                        <a:rPr lang="en-US" sz="1400" u="none" cap="none" strike="noStrike">
                          <a:solidFill>
                            <a:schemeClr val="dk1"/>
                          </a:solidFill>
                          <a:latin typeface="Arial"/>
                          <a:ea typeface="Arial"/>
                          <a:cs typeface="Arial"/>
                          <a:sym typeface="Arial"/>
                        </a:rPr>
                        <a:t>Increased spread (particularly in regions with tight gradients)</a:t>
                      </a:r>
                      <a:r>
                        <a:rPr lang="en-US" sz="1400" u="none" cap="none" strike="noStrike">
                          <a:latin typeface="Arial"/>
                          <a:ea typeface="Arial"/>
                          <a:cs typeface="Arial"/>
                          <a:sym typeface="Arial"/>
                        </a:rPr>
                        <a:t>, </a:t>
                      </a:r>
                      <a:r>
                        <a:rPr lang="en-US" sz="1400" u="none" cap="none" strike="noStrike">
                          <a:solidFill>
                            <a:srgbClr val="008000"/>
                          </a:solidFill>
                          <a:latin typeface="Arial"/>
                          <a:ea typeface="Arial"/>
                          <a:cs typeface="Arial"/>
                          <a:sym typeface="Arial"/>
                        </a:rPr>
                        <a:t>provides better uncertainty information to forecasters</a:t>
                      </a:r>
                      <a:r>
                        <a:rPr lang="en-US" sz="1400" u="none" cap="none" strike="noStrike">
                          <a:latin typeface="Arial"/>
                          <a:ea typeface="Arial"/>
                          <a:cs typeface="Arial"/>
                          <a:sym typeface="Arial"/>
                        </a:rPr>
                        <a:t>.</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10837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SPC</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91440" marR="0" rtl="0" algn="ctr">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Impressive general </a:t>
                      </a:r>
                      <a:r>
                        <a:rPr lang="en-US" sz="1400" u="none" cap="none" strike="noStrike">
                          <a:solidFill>
                            <a:srgbClr val="008000"/>
                          </a:solidFill>
                          <a:latin typeface="Arial"/>
                          <a:ea typeface="Arial"/>
                          <a:cs typeface="Arial"/>
                          <a:sym typeface="Arial"/>
                        </a:rPr>
                        <a:t>statistical improvement</a:t>
                      </a:r>
                      <a:r>
                        <a:rPr lang="en-US" sz="1400" u="none" cap="none" strike="noStrike">
                          <a:latin typeface="Arial"/>
                          <a:ea typeface="Arial"/>
                          <a:cs typeface="Arial"/>
                          <a:sym typeface="Arial"/>
                        </a:rPr>
                        <a:t>. Systematic biases: </a:t>
                      </a:r>
                      <a:r>
                        <a:rPr lang="en-US" sz="1400" u="none" cap="none" strike="noStrike">
                          <a:solidFill>
                            <a:srgbClr val="FF0000"/>
                          </a:solidFill>
                          <a:latin typeface="Arial"/>
                          <a:ea typeface="Arial"/>
                          <a:cs typeface="Arial"/>
                          <a:sym typeface="Arial"/>
                        </a:rPr>
                        <a:t>progressive shortwave troughs</a:t>
                      </a:r>
                      <a:r>
                        <a:rPr lang="en-US" sz="1400" u="none" cap="none" strike="noStrike">
                          <a:latin typeface="Arial"/>
                          <a:ea typeface="Arial"/>
                          <a:cs typeface="Arial"/>
                          <a:sym typeface="Arial"/>
                        </a:rPr>
                        <a:t> and </a:t>
                      </a:r>
                      <a:r>
                        <a:rPr lang="en-US" sz="1400" u="none" cap="none" strike="noStrike">
                          <a:solidFill>
                            <a:srgbClr val="FF0000"/>
                          </a:solidFill>
                          <a:latin typeface="Arial"/>
                          <a:ea typeface="Arial"/>
                          <a:cs typeface="Arial"/>
                          <a:sym typeface="Arial"/>
                        </a:rPr>
                        <a:t>overmixing in the PBL along and near moisture gradients</a:t>
                      </a:r>
                      <a:r>
                        <a:rPr lang="en-US" sz="1400" u="none" cap="none" strike="noStrike">
                          <a:latin typeface="Arial"/>
                          <a:ea typeface="Arial"/>
                          <a:cs typeface="Arial"/>
                          <a:sym typeface="Arial"/>
                        </a:rPr>
                        <a:t>. </a:t>
                      </a:r>
                      <a:r>
                        <a:rPr lang="en-US" sz="1400" u="none" cap="none" strike="noStrike">
                          <a:solidFill>
                            <a:srgbClr val="008000"/>
                          </a:solidFill>
                          <a:latin typeface="Arial"/>
                          <a:ea typeface="Arial"/>
                          <a:cs typeface="Arial"/>
                          <a:sym typeface="Arial"/>
                        </a:rPr>
                        <a:t>Improved dispersion, </a:t>
                      </a:r>
                      <a:r>
                        <a:rPr lang="en-US" sz="1400" u="none" cap="none" strike="noStrike">
                          <a:latin typeface="Arial"/>
                          <a:ea typeface="Arial"/>
                          <a:cs typeface="Arial"/>
                          <a:sym typeface="Arial"/>
                        </a:rPr>
                        <a:t>probabilistic </a:t>
                      </a:r>
                      <a:r>
                        <a:rPr lang="en-US" sz="1400" u="none" cap="none" strike="noStrike">
                          <a:solidFill>
                            <a:srgbClr val="008000"/>
                          </a:solidFill>
                          <a:latin typeface="Arial"/>
                          <a:ea typeface="Arial"/>
                          <a:cs typeface="Arial"/>
                          <a:sym typeface="Arial"/>
                        </a:rPr>
                        <a:t>thunderstorm proxy </a:t>
                      </a:r>
                      <a:r>
                        <a:rPr lang="en-US" sz="1400" u="none" cap="none" strike="noStrike">
                          <a:latin typeface="Arial"/>
                          <a:ea typeface="Arial"/>
                          <a:cs typeface="Arial"/>
                          <a:sym typeface="Arial"/>
                        </a:rPr>
                        <a:t>forecasts, and </a:t>
                      </a:r>
                      <a:r>
                        <a:rPr lang="en-US" sz="1400" u="none" cap="none" strike="noStrike">
                          <a:solidFill>
                            <a:srgbClr val="008000"/>
                          </a:solidFill>
                          <a:latin typeface="Arial"/>
                          <a:ea typeface="Arial"/>
                          <a:cs typeface="Arial"/>
                          <a:sym typeface="Arial"/>
                        </a:rPr>
                        <a:t>2-m dewpoint z-scores</a:t>
                      </a:r>
                      <a:r>
                        <a:rPr lang="en-US" sz="1400" u="none" cap="none" strike="noStrike">
                          <a:latin typeface="Arial"/>
                          <a:ea typeface="Arial"/>
                          <a:cs typeface="Arial"/>
                          <a:sym typeface="Arial"/>
                        </a:rPr>
                        <a:t>.  </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1083750">
                <a:tc>
                  <a:txBody>
                    <a:bodyPr/>
                    <a:lstStyle/>
                    <a:p>
                      <a:pPr indent="0" lvl="0" marL="0" marR="0" rtl="0" algn="ctr">
                        <a:lnSpc>
                          <a:spcPct val="100000"/>
                        </a:lnSpc>
                        <a:spcBef>
                          <a:spcPts val="0"/>
                        </a:spcBef>
                        <a:spcAft>
                          <a:spcPts val="0"/>
                        </a:spcAft>
                        <a:buClr>
                          <a:srgbClr val="002060"/>
                        </a:buClr>
                        <a:buSzPts val="1400"/>
                        <a:buFont typeface="Arial"/>
                        <a:buNone/>
                      </a:pPr>
                      <a:r>
                        <a:rPr b="1" i="0" lang="en-US" sz="1400" u="none" cap="none" strike="noStrike">
                          <a:solidFill>
                            <a:srgbClr val="002060"/>
                          </a:solidFill>
                          <a:latin typeface="Arial"/>
                          <a:ea typeface="Arial"/>
                          <a:cs typeface="Arial"/>
                          <a:sym typeface="Arial"/>
                        </a:rPr>
                        <a:t>NHC</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91440" marR="0" rtl="0" algn="ctr">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Large </a:t>
                      </a:r>
                      <a:r>
                        <a:rPr lang="en-US" sz="1400" u="none" cap="none" strike="noStrike">
                          <a:solidFill>
                            <a:srgbClr val="008000"/>
                          </a:solidFill>
                          <a:latin typeface="Arial"/>
                          <a:ea typeface="Arial"/>
                          <a:cs typeface="Arial"/>
                          <a:sym typeface="Arial"/>
                        </a:rPr>
                        <a:t>improvements in hurricane intensity skill</a:t>
                      </a:r>
                      <a:r>
                        <a:rPr lang="en-US" sz="1400" u="none" cap="none" strike="noStrike">
                          <a:latin typeface="Arial"/>
                          <a:ea typeface="Arial"/>
                          <a:cs typeface="Arial"/>
                          <a:sym typeface="Arial"/>
                        </a:rPr>
                        <a:t>. Hurricane track forecasts are </a:t>
                      </a:r>
                      <a:r>
                        <a:rPr lang="en-US" sz="1400" u="none" cap="none" strike="noStrike">
                          <a:solidFill>
                            <a:srgbClr val="008000"/>
                          </a:solidFill>
                          <a:latin typeface="Arial"/>
                          <a:ea typeface="Arial"/>
                          <a:cs typeface="Arial"/>
                          <a:sym typeface="Arial"/>
                        </a:rPr>
                        <a:t>improved in the NATL </a:t>
                      </a:r>
                      <a:r>
                        <a:rPr lang="en-US" sz="1400" u="none" cap="none" strike="noStrike">
                          <a:latin typeface="Arial"/>
                          <a:ea typeface="Arial"/>
                          <a:cs typeface="Arial"/>
                          <a:sym typeface="Arial"/>
                        </a:rPr>
                        <a:t>and </a:t>
                      </a:r>
                      <a:r>
                        <a:rPr lang="en-US" sz="1400" u="none" cap="none" strike="noStrike">
                          <a:solidFill>
                            <a:srgbClr val="FF0000"/>
                          </a:solidFill>
                          <a:latin typeface="Arial"/>
                          <a:ea typeface="Arial"/>
                          <a:cs typeface="Arial"/>
                          <a:sym typeface="Arial"/>
                        </a:rPr>
                        <a:t>degraded in EPAC</a:t>
                      </a:r>
                      <a:r>
                        <a:rPr lang="en-US" sz="1400" u="none" cap="none" strike="noStrike">
                          <a:latin typeface="Arial"/>
                          <a:ea typeface="Arial"/>
                          <a:cs typeface="Arial"/>
                          <a:sym typeface="Arial"/>
                        </a:rPr>
                        <a:t>. </a:t>
                      </a:r>
                      <a:r>
                        <a:rPr lang="en-US" sz="1400" u="none" cap="none" strike="noStrike">
                          <a:solidFill>
                            <a:srgbClr val="FF0000"/>
                          </a:solidFill>
                          <a:latin typeface="Arial"/>
                          <a:ea typeface="Arial"/>
                          <a:cs typeface="Arial"/>
                          <a:sym typeface="Arial"/>
                        </a:rPr>
                        <a:t>Right-of-track track bias</a:t>
                      </a:r>
                      <a:r>
                        <a:rPr lang="en-US" sz="1400" u="none" cap="none" strike="noStrike">
                          <a:latin typeface="Arial"/>
                          <a:ea typeface="Arial"/>
                          <a:cs typeface="Arial"/>
                          <a:sym typeface="Arial"/>
                        </a:rPr>
                        <a:t> gets worse at longer lead times. Larger spread in GEFSv12 better </a:t>
                      </a:r>
                      <a:r>
                        <a:rPr lang="en-US" sz="1400" u="none" cap="none" strike="noStrike">
                          <a:solidFill>
                            <a:srgbClr val="008000"/>
                          </a:solidFill>
                          <a:latin typeface="Arial"/>
                          <a:ea typeface="Arial"/>
                          <a:cs typeface="Arial"/>
                          <a:sym typeface="Arial"/>
                        </a:rPr>
                        <a:t>captures range of potential tracks</a:t>
                      </a:r>
                      <a:r>
                        <a:rPr lang="en-US" sz="1400" u="none" cap="none" strike="noStrike">
                          <a:latin typeface="Arial"/>
                          <a:ea typeface="Arial"/>
                          <a:cs typeface="Arial"/>
                          <a:sym typeface="Arial"/>
                        </a:rPr>
                        <a:t>. </a:t>
                      </a:r>
                      <a:endParaRPr sz="1400" u="none" cap="none" strike="noStrike"/>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bl>
          </a:graphicData>
        </a:graphic>
      </p:graphicFrame>
      <p:sp>
        <p:nvSpPr>
          <p:cNvPr id="857" name="Google Shape;857;p28"/>
          <p:cNvSpPr txBox="1"/>
          <p:nvPr/>
        </p:nvSpPr>
        <p:spPr>
          <a:xfrm>
            <a:off x="0" y="0"/>
            <a:ext cx="9144000" cy="53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Summary of </a:t>
            </a:r>
            <a:r>
              <a:rPr b="1" lang="en-US" sz="2500">
                <a:solidFill>
                  <a:srgbClr val="0000FF"/>
                </a:solidFill>
                <a:latin typeface="Calibri"/>
                <a:ea typeface="Calibri"/>
                <a:cs typeface="Calibri"/>
                <a:sym typeface="Calibri"/>
              </a:rPr>
              <a:t>GEFSv12-Atmosphere Field</a:t>
            </a:r>
            <a:r>
              <a:rPr b="1" i="0" lang="en-US" sz="2500" u="none" cap="none" strike="noStrike">
                <a:solidFill>
                  <a:srgbClr val="0000FF"/>
                </a:solidFill>
                <a:latin typeface="Calibri"/>
                <a:ea typeface="Calibri"/>
                <a:cs typeface="Calibri"/>
                <a:sym typeface="Calibri"/>
              </a:rPr>
              <a:t> Evaluations</a:t>
            </a:r>
            <a:endParaRPr b="1" i="0" sz="2500" u="none" cap="none" strike="noStrike">
              <a:solidFill>
                <a:srgbClr val="0000FF"/>
              </a:solidFill>
              <a:latin typeface="Calibri"/>
              <a:ea typeface="Calibri"/>
              <a:cs typeface="Calibri"/>
              <a:sym typeface="Calibri"/>
            </a:endParaRPr>
          </a:p>
        </p:txBody>
      </p:sp>
      <p:sp>
        <p:nvSpPr>
          <p:cNvPr id="858" name="Google Shape;858;p28"/>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graphicFrame>
        <p:nvGraphicFramePr>
          <p:cNvPr id="104" name="Google Shape;104;p4"/>
          <p:cNvGraphicFramePr/>
          <p:nvPr/>
        </p:nvGraphicFramePr>
        <p:xfrm>
          <a:off x="356026" y="448639"/>
          <a:ext cx="3000000" cy="3000000"/>
        </p:xfrm>
        <a:graphic>
          <a:graphicData uri="http://schemas.openxmlformats.org/drawingml/2006/table">
            <a:tbl>
              <a:tblPr bandRow="1" firstRow="1">
                <a:noFill/>
                <a:tableStyleId>{ED18AC07-E930-4888-AFA8-96B3B8275AA1}</a:tableStyleId>
              </a:tblPr>
              <a:tblGrid>
                <a:gridCol w="638800"/>
                <a:gridCol w="1059625"/>
                <a:gridCol w="796600"/>
                <a:gridCol w="728975"/>
                <a:gridCol w="789075"/>
                <a:gridCol w="2156825"/>
                <a:gridCol w="533575"/>
                <a:gridCol w="954425"/>
                <a:gridCol w="774050"/>
              </a:tblGrid>
              <a:tr h="315775">
                <a:tc>
                  <a:txBody>
                    <a:bodyPr/>
                    <a:lstStyle/>
                    <a:p>
                      <a:pPr indent="0" lvl="0" marL="0" marR="0" rtl="0" algn="ctr">
                        <a:lnSpc>
                          <a:spcPct val="100000"/>
                        </a:lnSpc>
                        <a:spcBef>
                          <a:spcPts val="0"/>
                        </a:spcBef>
                        <a:spcAft>
                          <a:spcPts val="0"/>
                        </a:spcAft>
                        <a:buClr>
                          <a:schemeClr val="dk1"/>
                        </a:buClr>
                        <a:buSzPts val="1000"/>
                        <a:buFont typeface="Calibri"/>
                        <a:buNone/>
                      </a:pPr>
                      <a:r>
                        <a:rPr b="1" i="0" lang="en-US" sz="1000" u="none" cap="none" strike="noStrike">
                          <a:solidFill>
                            <a:schemeClr val="dk1"/>
                          </a:solidFill>
                          <a:latin typeface="Calibri"/>
                          <a:ea typeface="Calibri"/>
                          <a:cs typeface="Calibri"/>
                          <a:sym typeface="Calibri"/>
                        </a:rPr>
                        <a:t>Version</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1" i="0" lang="en-US" sz="1000" u="none" cap="none" strike="noStrike">
                          <a:solidFill>
                            <a:schemeClr val="dk1"/>
                          </a:solidFill>
                          <a:latin typeface="Calibri"/>
                          <a:ea typeface="Calibri"/>
                          <a:cs typeface="Calibri"/>
                          <a:sym typeface="Calibri"/>
                        </a:rPr>
                        <a:t>Implementation </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1" i="0" lang="en-US" sz="1000" u="none" cap="none" strike="noStrike">
                          <a:solidFill>
                            <a:schemeClr val="dk1"/>
                          </a:solidFill>
                          <a:latin typeface="Calibri"/>
                          <a:ea typeface="Calibri"/>
                          <a:cs typeface="Calibri"/>
                          <a:sym typeface="Calibri"/>
                        </a:rPr>
                        <a:t>Initial uncertainty </a:t>
                      </a:r>
                      <a:endParaRPr b="1" i="0" sz="1000" u="none" cap="none" strike="noStrike">
                        <a:solidFill>
                          <a:schemeClr val="dk1"/>
                        </a:solidFill>
                        <a:latin typeface="Calibri"/>
                        <a:ea typeface="Calibri"/>
                        <a:cs typeface="Calibri"/>
                        <a:sym typeface="Calibri"/>
                      </a:endParaRPr>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1" i="0" lang="en-US" sz="1000" u="none" cap="none" strike="noStrike">
                          <a:solidFill>
                            <a:schemeClr val="dk1"/>
                          </a:solidFill>
                          <a:latin typeface="Calibri"/>
                          <a:ea typeface="Calibri"/>
                          <a:cs typeface="Calibri"/>
                          <a:sym typeface="Calibri"/>
                        </a:rPr>
                        <a:t>TS</a:t>
                      </a:r>
                      <a:endParaRPr sz="1400" u="none" cap="none" strike="noStrike"/>
                    </a:p>
                    <a:p>
                      <a:pPr indent="0" lvl="0" marL="0" marR="0" rtl="0" algn="ctr">
                        <a:lnSpc>
                          <a:spcPct val="100000"/>
                        </a:lnSpc>
                        <a:spcBef>
                          <a:spcPts val="0"/>
                        </a:spcBef>
                        <a:spcAft>
                          <a:spcPts val="0"/>
                        </a:spcAft>
                        <a:buClr>
                          <a:schemeClr val="dk1"/>
                        </a:buClr>
                        <a:buSzPts val="1000"/>
                        <a:buFont typeface="Calibri"/>
                        <a:buNone/>
                      </a:pPr>
                      <a:r>
                        <a:rPr b="1" i="0" lang="en-US" sz="1000" u="none" cap="none" strike="noStrike">
                          <a:solidFill>
                            <a:schemeClr val="dk1"/>
                          </a:solidFill>
                          <a:latin typeface="Calibri"/>
                          <a:ea typeface="Calibri"/>
                          <a:cs typeface="Calibri"/>
                          <a:sym typeface="Calibri"/>
                        </a:rPr>
                        <a:t>relocation</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1" i="0" lang="en-US" sz="1000" u="none" cap="none" strike="noStrike">
                          <a:solidFill>
                            <a:schemeClr val="dk1"/>
                          </a:solidFill>
                          <a:latin typeface="Calibri"/>
                          <a:ea typeface="Calibri"/>
                          <a:cs typeface="Calibri"/>
                          <a:sym typeface="Calibri"/>
                        </a:rPr>
                        <a:t>Model</a:t>
                      </a:r>
                      <a:endParaRPr sz="1400" u="none" cap="none" strike="noStrike"/>
                    </a:p>
                    <a:p>
                      <a:pPr indent="0" lvl="0" marL="0" marR="0" rtl="0" algn="ctr">
                        <a:lnSpc>
                          <a:spcPct val="100000"/>
                        </a:lnSpc>
                        <a:spcBef>
                          <a:spcPts val="0"/>
                        </a:spcBef>
                        <a:spcAft>
                          <a:spcPts val="0"/>
                        </a:spcAft>
                        <a:buClr>
                          <a:schemeClr val="dk1"/>
                        </a:buClr>
                        <a:buSzPts val="1000"/>
                        <a:buFont typeface="Calibri"/>
                        <a:buNone/>
                      </a:pPr>
                      <a:r>
                        <a:rPr b="1" i="0" lang="en-US" sz="1000" u="none" cap="none" strike="noStrike">
                          <a:solidFill>
                            <a:schemeClr val="dk1"/>
                          </a:solidFill>
                          <a:latin typeface="Calibri"/>
                          <a:ea typeface="Calibri"/>
                          <a:cs typeface="Calibri"/>
                          <a:sym typeface="Calibri"/>
                        </a:rPr>
                        <a:t>uncertainty</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1" i="0" lang="en-US" sz="1000" u="none" cap="none" strike="noStrike">
                          <a:solidFill>
                            <a:schemeClr val="dk1"/>
                          </a:solidFill>
                          <a:latin typeface="Calibri"/>
                          <a:ea typeface="Calibri"/>
                          <a:cs typeface="Calibri"/>
                          <a:sym typeface="Calibri"/>
                        </a:rPr>
                        <a:t>Resolution </a:t>
                      </a:r>
                      <a:endParaRPr b="1" i="0" sz="1000" u="none" cap="none" strike="noStrike">
                        <a:solidFill>
                          <a:schemeClr val="dk1"/>
                        </a:solidFill>
                        <a:latin typeface="Calibri"/>
                        <a:ea typeface="Calibri"/>
                        <a:cs typeface="Calibri"/>
                        <a:sym typeface="Calibri"/>
                      </a:endParaRPr>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1" i="0" lang="en-US" sz="1000" u="none" cap="none" strike="noStrike">
                          <a:solidFill>
                            <a:schemeClr val="dk1"/>
                          </a:solidFill>
                          <a:latin typeface="Calibri"/>
                          <a:ea typeface="Calibri"/>
                          <a:cs typeface="Calibri"/>
                          <a:sym typeface="Calibri"/>
                        </a:rPr>
                        <a:t>FCST length </a:t>
                      </a:r>
                      <a:endParaRPr b="1" i="0" sz="1000" u="none" cap="none" strike="noStrike">
                        <a:solidFill>
                          <a:schemeClr val="dk1"/>
                        </a:solidFill>
                        <a:latin typeface="Calibri"/>
                        <a:ea typeface="Calibri"/>
                        <a:cs typeface="Calibri"/>
                        <a:sym typeface="Calibri"/>
                      </a:endParaRPr>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1" i="0" lang="en-US" sz="1000" u="none" cap="none" strike="noStrike">
                          <a:solidFill>
                            <a:schemeClr val="dk1"/>
                          </a:solidFill>
                          <a:latin typeface="Calibri"/>
                          <a:ea typeface="Calibri"/>
                          <a:cs typeface="Calibri"/>
                          <a:sym typeface="Calibri"/>
                        </a:rPr>
                        <a:t>Ens. size (members) </a:t>
                      </a:r>
                      <a:endParaRPr b="1" i="0" sz="1000" u="none" cap="none" strike="noStrike">
                        <a:solidFill>
                          <a:schemeClr val="dk1"/>
                        </a:solidFill>
                        <a:latin typeface="Calibri"/>
                        <a:ea typeface="Calibri"/>
                        <a:cs typeface="Calibri"/>
                        <a:sym typeface="Calibri"/>
                      </a:endParaRPr>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1" i="0" lang="en-US" sz="1000" u="none" cap="none" strike="noStrike">
                          <a:solidFill>
                            <a:schemeClr val="dk1"/>
                          </a:solidFill>
                          <a:latin typeface="Calibri"/>
                          <a:ea typeface="Calibri"/>
                          <a:cs typeface="Calibri"/>
                          <a:sym typeface="Calibri"/>
                        </a:rPr>
                        <a:t>Daily frequency </a:t>
                      </a:r>
                      <a:endParaRPr b="1" i="0" sz="1000" u="none" cap="none" strike="noStrike">
                        <a:solidFill>
                          <a:schemeClr val="dk1"/>
                        </a:solidFill>
                        <a:latin typeface="Calibri"/>
                        <a:ea typeface="Calibri"/>
                        <a:cs typeface="Calibri"/>
                        <a:sym typeface="Calibri"/>
                      </a:endParaRPr>
                    </a:p>
                  </a:txBody>
                  <a:tcPr marT="34275" marB="34275" marR="68575" marL="68575" anchor="ctr"/>
                </a:tc>
              </a:tr>
              <a:tr h="243850">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V1.0</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1992.12</a:t>
                      </a:r>
                      <a:endParaRPr sz="1400" u="none" cap="none" strike="noStrike"/>
                    </a:p>
                  </a:txBody>
                  <a:tcPr marT="34275" marB="34275" marR="68575" marL="68575" anchor="ctr"/>
                </a:tc>
                <a:tc rowSpan="7">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Bred vector </a:t>
                      </a:r>
                      <a:endParaRPr sz="1400" u="none" cap="none" strike="noStrike"/>
                    </a:p>
                  </a:txBody>
                  <a:tcPr marT="34275" marB="34275" marR="68575" marL="68575" anchor="ctr"/>
                </a:tc>
                <a:tc rowSpan="6">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None</a:t>
                      </a:r>
                      <a:endParaRPr sz="1400" u="none" cap="none" strike="noStrike"/>
                    </a:p>
                  </a:txBody>
                  <a:tcPr marT="45725" marB="45725" marR="91450" marL="91450" anchor="ctr"/>
                </a:tc>
                <a:tc rowSpan="8">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None</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T62L18 ~200km</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12</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2+1</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00UTC</a:t>
                      </a:r>
                      <a:endParaRPr sz="1400" u="none" cap="none" strike="noStrike"/>
                    </a:p>
                  </a:txBody>
                  <a:tcPr marT="45725" marB="45725" marR="91450" marL="91450" anchor="ctr"/>
                </a:tc>
              </a:tr>
              <a:tr h="242375">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V2.0</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1994.03</a:t>
                      </a:r>
                      <a:endParaRPr sz="1400" u="none" cap="none" strike="noStrike"/>
                    </a:p>
                  </a:txBody>
                  <a:tcPr marT="34275" marB="34275" marR="68575" marL="68575" anchor="ctr"/>
                </a:tc>
                <a:tc vMerge="1"/>
                <a:tc vMerge="1"/>
                <a:tc vMerge="1"/>
                <a:tc rowSpan="2">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T62L18 ~200km</a:t>
                      </a:r>
                      <a:endParaRPr sz="1400" u="none" cap="none" strike="noStrike"/>
                    </a:p>
                  </a:txBody>
                  <a:tcPr marT="34275" marB="34275" marR="68575" marL="68575" anchor="ctr"/>
                </a:tc>
                <a:tc rowSpan="10">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16</a:t>
                      </a:r>
                      <a:endParaRPr sz="1400" u="none" cap="none" strike="noStrike"/>
                    </a:p>
                  </a:txBody>
                  <a:tcPr marT="45725" marB="45725" marR="91450" marL="91450" anchor="ctr"/>
                </a:tc>
                <a:tc rowSpan="2">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10+1 (00UTC)</a:t>
                      </a:r>
                      <a:endParaRPr sz="1400" u="none" cap="none" strike="noStrike"/>
                    </a:p>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4+1 (12UTC)</a:t>
                      </a:r>
                      <a:endParaRPr sz="1400" u="none" cap="none" strike="noStrike"/>
                    </a:p>
                  </a:txBody>
                  <a:tcPr marT="45725" marB="45725" marR="91450" marL="91450" anchor="ctr"/>
                </a:tc>
                <a:tc rowSpan="4">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00UTC</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lang="en-US" sz="1000" u="none" cap="none" strike="noStrike"/>
                        <a:t>12UTC</a:t>
                      </a:r>
                      <a:endParaRPr sz="1400" u="none" cap="none" strike="noStrike"/>
                    </a:p>
                  </a:txBody>
                  <a:tcPr marT="45725" marB="45725" marR="91450" marL="91450" anchor="ctr"/>
                </a:tc>
              </a:tr>
              <a:tr h="443425">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V3.0</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2000.06</a:t>
                      </a:r>
                      <a:endParaRPr sz="1400" u="none" cap="none" strike="noStrike"/>
                    </a:p>
                  </a:txBody>
                  <a:tcPr marT="34275" marB="34275" marR="68575" marL="68575" anchor="ctr"/>
                </a:tc>
                <a:tc vMerge="1"/>
                <a:tc vMerge="1"/>
                <a:tc vMerge="1"/>
                <a:tc vMerge="1"/>
                <a:tc vMerge="1"/>
                <a:tc vMerge="1"/>
                <a:tc vMerge="1"/>
              </a:tr>
              <a:tr h="373375">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V4.0</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2001.01</a:t>
                      </a:r>
                      <a:endParaRPr sz="1400" u="none" cap="none" strike="noStrike"/>
                    </a:p>
                  </a:txBody>
                  <a:tcPr marT="34275" marB="34275" marR="68575" marL="68575" anchor="ctr"/>
                </a:tc>
                <a:tc vMerge="1"/>
                <a:tc vMerge="1"/>
                <a:tc vMerge="1"/>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T126L28(0-2.5) ~100km</a:t>
                      </a:r>
                      <a:endParaRPr sz="1400" u="none" cap="none" strike="noStrike"/>
                    </a:p>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T62L28(2.5-16) ~200km</a:t>
                      </a:r>
                      <a:endParaRPr sz="1400" u="none" cap="none" strike="noStrike"/>
                    </a:p>
                  </a:txBody>
                  <a:tcPr marT="34275" marB="34275" marR="68575" marL="68575" anchor="ctr"/>
                </a:tc>
                <a:tc vMerge="1"/>
                <a:tc rowSpan="3">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10+1</a:t>
                      </a:r>
                      <a:endParaRPr sz="1400" u="none" cap="none" strike="noStrike"/>
                    </a:p>
                  </a:txBody>
                  <a:tcPr marT="45725" marB="45725" marR="91450" marL="91450" anchor="ctr"/>
                </a:tc>
                <a:tc vMerge="1"/>
              </a:tr>
              <a:tr h="373375">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V5.0</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2004.03</a:t>
                      </a:r>
                      <a:endParaRPr sz="1400" u="none" cap="none" strike="noStrike"/>
                    </a:p>
                  </a:txBody>
                  <a:tcPr marT="34275" marB="34275" marR="68575" marL="68575" anchor="ctr"/>
                </a:tc>
                <a:tc vMerge="1"/>
                <a:tc vMerge="1"/>
                <a:tc vMerge="1"/>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T126(0-3.5) ~100km</a:t>
                      </a:r>
                      <a:endParaRPr sz="1400" u="none" cap="none" strike="noStrike"/>
                    </a:p>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T62L28(3.5-16) ~200km</a:t>
                      </a:r>
                      <a:endParaRPr sz="1400" u="none" cap="none" strike="noStrike"/>
                    </a:p>
                  </a:txBody>
                  <a:tcPr marT="34275" marB="34275" marR="68575" marL="68575" anchor="ctr"/>
                </a:tc>
                <a:tc vMerge="1"/>
                <a:tc vMerge="1"/>
                <a:tc vMerge="1"/>
              </a:tr>
              <a:tr h="373375">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V6.0</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2005.08</a:t>
                      </a:r>
                      <a:endParaRPr sz="1400" u="none" cap="none" strike="noStrike"/>
                    </a:p>
                  </a:txBody>
                  <a:tcPr marT="45725" marB="45725" marR="91450" marL="91450" anchor="ctr"/>
                </a:tc>
                <a:tc vMerge="1"/>
                <a:tc vMerge="1"/>
                <a:tc vMerge="1"/>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T126L28(0-7.5) ~100km</a:t>
                      </a:r>
                      <a:endParaRPr sz="1400" u="none" cap="none" strike="noStrike"/>
                    </a:p>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T62L28(7.5-16) ~200km</a:t>
                      </a:r>
                      <a:endParaRPr sz="1400" u="none" cap="none" strike="noStrike"/>
                    </a:p>
                  </a:txBody>
                  <a:tcPr marT="34275" marB="34275" marR="68575" marL="68575" anchor="ctr"/>
                </a:tc>
                <a:tc vMerge="1"/>
                <a:tc vMerge="1"/>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p>
                  </a:txBody>
                  <a:tcPr marT="45725" marB="45725" marR="91450" marL="91450" anchor="ctr"/>
                </a:tc>
              </a:tr>
              <a:tr h="243850">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V7.0</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2006.05</a:t>
                      </a:r>
                      <a:endParaRPr sz="1400" u="none" cap="none" strike="noStrike"/>
                    </a:p>
                  </a:txBody>
                  <a:tcPr marT="34275" marB="34275" marR="68575" marL="68575" anchor="ctr"/>
                </a:tc>
                <a:tc vMerge="1"/>
                <a:tc rowSpan="5">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TSR</a:t>
                      </a:r>
                      <a:endParaRPr sz="1400" u="none" cap="none" strike="noStrike"/>
                    </a:p>
                  </a:txBody>
                  <a:tcPr marT="45725" marB="45725" marR="91450" marL="91450" anchor="ctr"/>
                </a:tc>
                <a:tc vMerge="1"/>
                <a:tc rowSpan="2">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T126L28 ~100km</a:t>
                      </a:r>
                      <a:endParaRPr sz="1400" u="none" cap="none" strike="noStrike"/>
                    </a:p>
                  </a:txBody>
                  <a:tcPr marT="45725" marB="45725" marR="91450" marL="91450" anchor="ctr"/>
                </a:tc>
                <a:tc vMerge="1"/>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14+1</a:t>
                      </a:r>
                      <a:endParaRPr sz="1400" u="none" cap="none" strike="noStrike"/>
                    </a:p>
                  </a:txBody>
                  <a:tcPr marT="45725" marB="45725" marR="91450" marL="91450" anchor="ctr"/>
                </a:tc>
                <a:tc rowSpan="6">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t>00UTC</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b="1" lang="en-US" sz="1000" u="none" cap="none" strike="noStrike"/>
                        <a:t>06UTC</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b="1" lang="en-US" sz="1000" u="none" cap="none" strike="noStrike"/>
                        <a:t>12UTC</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b="1" lang="en-US" sz="1000" u="none" cap="none" strike="noStrike"/>
                        <a:t>18UTC </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b="1" lang="en-US" sz="1000" u="none" cap="none" strike="noStrike"/>
                        <a:t>(16 days)</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t/>
                      </a:r>
                      <a:endParaRPr b="1" sz="1000" u="none" cap="none" strike="noStrike"/>
                    </a:p>
                    <a:p>
                      <a:pPr indent="0" lvl="0" marL="0" marR="0" rtl="0" algn="ctr">
                        <a:lnSpc>
                          <a:spcPct val="100000"/>
                        </a:lnSpc>
                        <a:spcBef>
                          <a:spcPts val="0"/>
                        </a:spcBef>
                        <a:spcAft>
                          <a:spcPts val="0"/>
                        </a:spcAft>
                        <a:buClr>
                          <a:srgbClr val="000000"/>
                        </a:buClr>
                        <a:buSzPts val="1000"/>
                        <a:buFont typeface="Arial"/>
                        <a:buNone/>
                      </a:pPr>
                      <a:r>
                        <a:t/>
                      </a:r>
                      <a:endParaRPr b="1" sz="1000" u="none" cap="none" strike="noStrike"/>
                    </a:p>
                    <a:p>
                      <a:pPr indent="0" lvl="0" marL="0" marR="0" rtl="0" algn="ctr">
                        <a:lnSpc>
                          <a:spcPct val="100000"/>
                        </a:lnSpc>
                        <a:spcBef>
                          <a:spcPts val="0"/>
                        </a:spcBef>
                        <a:spcAft>
                          <a:spcPts val="0"/>
                        </a:spcAft>
                        <a:buClr>
                          <a:srgbClr val="000000"/>
                        </a:buClr>
                        <a:buSzPts val="1000"/>
                        <a:buFont typeface="Arial"/>
                        <a:buNone/>
                      </a:pPr>
                      <a:r>
                        <a:t/>
                      </a:r>
                      <a:endParaRPr b="1" sz="1000" u="none" cap="none" strike="noStrike"/>
                    </a:p>
                    <a:p>
                      <a:pPr indent="0" lvl="0" marL="0" marR="0" rtl="0" algn="ctr">
                        <a:lnSpc>
                          <a:spcPct val="100000"/>
                        </a:lnSpc>
                        <a:spcBef>
                          <a:spcPts val="0"/>
                        </a:spcBef>
                        <a:spcAft>
                          <a:spcPts val="0"/>
                        </a:spcAft>
                        <a:buClr>
                          <a:srgbClr val="000000"/>
                        </a:buClr>
                        <a:buSzPts val="1000"/>
                        <a:buFont typeface="Arial"/>
                        <a:buNone/>
                      </a:pPr>
                      <a:r>
                        <a:t/>
                      </a:r>
                      <a:endParaRPr b="1" sz="1000" u="none" cap="none" strike="noStrike"/>
                    </a:p>
                    <a:p>
                      <a:pPr indent="0" lvl="0" marL="0" marR="0" rtl="0" algn="ctr">
                        <a:lnSpc>
                          <a:spcPct val="100000"/>
                        </a:lnSpc>
                        <a:spcBef>
                          <a:spcPts val="0"/>
                        </a:spcBef>
                        <a:spcAft>
                          <a:spcPts val="0"/>
                        </a:spcAft>
                        <a:buClr>
                          <a:srgbClr val="000000"/>
                        </a:buClr>
                        <a:buSzPts val="1000"/>
                        <a:buFont typeface="Arial"/>
                        <a:buNone/>
                      </a:pPr>
                      <a:r>
                        <a:t/>
                      </a:r>
                      <a:endParaRPr b="1" sz="1000" u="none" cap="none" strike="noStrike"/>
                    </a:p>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FF0000"/>
                          </a:solidFill>
                        </a:rPr>
                        <a:t>00UTC (35 days)</a:t>
                      </a:r>
                      <a:endParaRPr sz="1400" u="none" cap="none" strike="noStrike"/>
                    </a:p>
                  </a:txBody>
                  <a:tcPr marT="45725" marB="45725" marR="91450" marL="91450" anchor="ctr"/>
                </a:tc>
              </a:tr>
              <a:tr h="254575">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V8.0</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2007.03</a:t>
                      </a:r>
                      <a:endParaRPr sz="1400" u="none" cap="none" strike="noStrike"/>
                    </a:p>
                  </a:txBody>
                  <a:tcPr marT="34275" marB="34275" marR="68575" marL="68575" anchor="ctr"/>
                </a:tc>
                <a:tc rowSpan="3">
                  <a:txBody>
                    <a:bodyPr/>
                    <a:lstStyle/>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(BV- ETR)</a:t>
                      </a:r>
                      <a:endParaRPr sz="1400" u="none" cap="none" strike="noStrike"/>
                    </a:p>
                  </a:txBody>
                  <a:tcPr marT="34275" marB="34275" marR="68575" marL="68575" anchor="ctr"/>
                </a:tc>
                <a:tc vMerge="1"/>
                <a:tc vMerge="1"/>
                <a:tc vMerge="1"/>
                <a:tc vMerge="1"/>
                <a:tc rowSpan="4">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20+1</a:t>
                      </a:r>
                      <a:endParaRPr sz="1400" u="none" cap="none" strike="noStrike"/>
                    </a:p>
                  </a:txBody>
                  <a:tcPr marT="45725" marB="45725" marR="91450" marL="91450" anchor="ctr"/>
                </a:tc>
                <a:tc vMerge="1"/>
              </a:tr>
              <a:tr h="272875">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V9.0</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2010.02</a:t>
                      </a:r>
                      <a:endParaRPr sz="1400" u="none" cap="none" strike="noStrike"/>
                    </a:p>
                  </a:txBody>
                  <a:tcPr marT="34275" marB="34275" marR="68575" marL="68575" anchor="ctr"/>
                </a:tc>
                <a:tc vMerge="1"/>
                <a:tc vMerge="1"/>
                <a:tc rowSpan="3">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STTP</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T190L28 ~70k</a:t>
                      </a:r>
                      <a:endParaRPr sz="1000" u="none" cap="none" strike="noStrike"/>
                    </a:p>
                  </a:txBody>
                  <a:tcPr marT="45725" marB="45725" marR="91450" marL="91450"/>
                </a:tc>
                <a:tc vMerge="1"/>
                <a:tc vMerge="1"/>
                <a:tc vMerge="1"/>
              </a:tr>
              <a:tr h="373375">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V10.0</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2012.02</a:t>
                      </a:r>
                      <a:endParaRPr sz="1400" u="none" cap="none" strike="noStrike"/>
                    </a:p>
                  </a:txBody>
                  <a:tcPr marT="34275" marB="34275" marR="68575" marL="68575" anchor="ctr"/>
                </a:tc>
                <a:tc vMerge="1"/>
                <a:tc vMerge="1"/>
                <a:tc vMerge="1"/>
                <a:tc>
                  <a:txBody>
                    <a:bodyPr/>
                    <a:lstStyle/>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T254L42 (0-8) ~50km</a:t>
                      </a:r>
                      <a:endParaRPr sz="1400" u="none" cap="none" strike="noStrike"/>
                    </a:p>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T190L42 (8-16) ~70km</a:t>
                      </a:r>
                      <a:endParaRPr sz="1400" u="none" cap="none" strike="noStrike"/>
                    </a:p>
                  </a:txBody>
                  <a:tcPr marT="34275" marB="34275" marR="68575" marL="68575" anchor="ctr"/>
                </a:tc>
                <a:tc vMerge="1"/>
                <a:tc vMerge="1"/>
                <a:tc vMerge="1"/>
              </a:tr>
              <a:tr h="373375">
                <a:tc>
                  <a:txBody>
                    <a:bodyPr/>
                    <a:lstStyle/>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V11.0</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2015.12</a:t>
                      </a:r>
                      <a:endParaRPr sz="1400" u="none" cap="none" strike="noStrike"/>
                    </a:p>
                  </a:txBody>
                  <a:tcPr marT="34275" marB="34275" marR="68575" marL="68575" anchor="ctr"/>
                </a:tc>
                <a:tc rowSpan="2">
                  <a:txBody>
                    <a:bodyPr/>
                    <a:lstStyle/>
                    <a:p>
                      <a:pPr indent="0" lvl="0" marL="0" marR="0" rtl="0" algn="ctr">
                        <a:lnSpc>
                          <a:spcPct val="100000"/>
                        </a:lnSpc>
                        <a:spcBef>
                          <a:spcPts val="0"/>
                        </a:spcBef>
                        <a:spcAft>
                          <a:spcPts val="0"/>
                        </a:spcAft>
                        <a:buClr>
                          <a:schemeClr val="dk1"/>
                        </a:buClr>
                        <a:buSzPts val="1000"/>
                        <a:buFont typeface="Calibri"/>
                        <a:buNone/>
                      </a:pPr>
                      <a:r>
                        <a:t/>
                      </a:r>
                      <a:endParaRPr b="1" i="0" sz="1000" u="none" cap="none" strike="noStrike">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000"/>
                        <a:buFont typeface="Calibri"/>
                        <a:buNone/>
                      </a:pPr>
                      <a:r>
                        <a:t/>
                      </a:r>
                      <a:endParaRPr b="1" i="0" sz="1000" u="none" cap="none" strike="noStrike">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Clr>
                          <a:srgbClr val="FF0000"/>
                        </a:buClr>
                        <a:buSzPts val="1000"/>
                        <a:buFont typeface="Calibri"/>
                        <a:buNone/>
                      </a:pPr>
                      <a:r>
                        <a:rPr b="1" i="0" lang="en-US" sz="1000" u="none" cap="none" strike="noStrike">
                          <a:solidFill>
                            <a:srgbClr val="FF0000"/>
                          </a:solidFill>
                          <a:latin typeface="Calibri"/>
                          <a:ea typeface="Calibri"/>
                          <a:cs typeface="Calibri"/>
                          <a:sym typeface="Calibri"/>
                        </a:rPr>
                        <a:t>EnKF (f06)</a:t>
                      </a:r>
                      <a:endParaRPr sz="1400" u="none" cap="none" strike="noStrike"/>
                    </a:p>
                  </a:txBody>
                  <a:tcPr marT="45725" marB="45725" marR="91450" marL="91450" anchor="ctr"/>
                </a:tc>
                <a:tc vMerge="1"/>
                <a:tc vMerge="1"/>
                <a:tc>
                  <a:txBody>
                    <a:bodyPr/>
                    <a:lstStyle/>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TL574L64 (0-8) ~33km</a:t>
                      </a:r>
                      <a:endParaRPr sz="1400" u="none" cap="none" strike="noStrike"/>
                    </a:p>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TL382L64 (8-16) ~50km </a:t>
                      </a:r>
                      <a:endParaRPr sz="1400" u="none" cap="none" strike="noStrike"/>
                    </a:p>
                  </a:txBody>
                  <a:tcPr marT="34275" marB="34275" marR="68575" marL="68575" anchor="ctr"/>
                </a:tc>
                <a:tc vMerge="1"/>
                <a:tc vMerge="1"/>
                <a:tc vMerge="1"/>
              </a:tr>
              <a:tr h="138750">
                <a:tc>
                  <a:txBody>
                    <a:bodyPr/>
                    <a:lstStyle/>
                    <a:p>
                      <a:pPr indent="0" lvl="0" marL="0" marR="0" rtl="0" algn="ctr">
                        <a:lnSpc>
                          <a:spcPct val="100000"/>
                        </a:lnSpc>
                        <a:spcBef>
                          <a:spcPts val="0"/>
                        </a:spcBef>
                        <a:spcAft>
                          <a:spcPts val="0"/>
                        </a:spcAft>
                        <a:buClr>
                          <a:srgbClr val="FF0000"/>
                        </a:buClr>
                        <a:buSzPts val="1000"/>
                        <a:buFont typeface="Calibri"/>
                        <a:buNone/>
                      </a:pPr>
                      <a:r>
                        <a:rPr b="1" i="0" lang="en-US" sz="1000" u="none" cap="none" strike="noStrike">
                          <a:solidFill>
                            <a:srgbClr val="FF0000"/>
                          </a:solidFill>
                          <a:latin typeface="Calibri"/>
                          <a:ea typeface="Calibri"/>
                          <a:cs typeface="Calibri"/>
                          <a:sym typeface="Calibri"/>
                        </a:rPr>
                        <a:t>V12.0*</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rgbClr val="FF0000"/>
                        </a:buClr>
                        <a:buSzPts val="1000"/>
                        <a:buFont typeface="Calibri"/>
                        <a:buNone/>
                      </a:pPr>
                      <a:r>
                        <a:rPr b="1" i="0" lang="en-US" sz="1000" u="none" cap="none" strike="noStrike">
                          <a:solidFill>
                            <a:srgbClr val="FF0000"/>
                          </a:solidFill>
                          <a:latin typeface="Calibri"/>
                          <a:ea typeface="Calibri"/>
                          <a:cs typeface="Calibri"/>
                          <a:sym typeface="Calibri"/>
                        </a:rPr>
                        <a:t>2020.09</a:t>
                      </a:r>
                      <a:endParaRPr sz="1400" u="none" cap="none" strike="noStrike"/>
                    </a:p>
                  </a:txBody>
                  <a:tcPr marT="34275" marB="34275" marR="68575" marL="68575" anchor="ctr"/>
                </a:tc>
                <a:tc vMerge="1"/>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FF0000"/>
                          </a:solidFill>
                        </a:rPr>
                        <a:t>None</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FF0000"/>
                          </a:solidFill>
                        </a:rPr>
                        <a:t>SPPT+SKEB</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FF0000"/>
                        </a:buClr>
                        <a:buSzPts val="1000"/>
                        <a:buFont typeface="Calibri"/>
                        <a:buNone/>
                      </a:pPr>
                      <a:r>
                        <a:rPr b="1" i="0" lang="en-US" sz="1000" u="none" cap="none" strike="noStrike">
                          <a:solidFill>
                            <a:srgbClr val="FF0000"/>
                          </a:solidFill>
                          <a:latin typeface="Calibri"/>
                          <a:ea typeface="Calibri"/>
                          <a:cs typeface="Calibri"/>
                          <a:sym typeface="Calibri"/>
                        </a:rPr>
                        <a:t>C384L64 (0-35) ~25km</a:t>
                      </a:r>
                      <a:endParaRPr sz="1400" u="none" cap="none" strike="noStrike"/>
                    </a:p>
                  </a:txBody>
                  <a:tcPr marT="34275" marB="34275" marR="68575" marL="68575" anchor="ctr"/>
                </a:tc>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FF0000"/>
                          </a:solidFill>
                        </a:rPr>
                        <a:t>16(35)</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FF0000"/>
                          </a:solidFill>
                        </a:rPr>
                        <a:t>30+1+1</a:t>
                      </a:r>
                      <a:endParaRPr sz="1400" u="none" cap="none" strike="noStrike"/>
                    </a:p>
                  </a:txBody>
                  <a:tcPr marT="45725" marB="45725" marR="91450" marL="91450" anchor="ctr"/>
                </a:tc>
                <a:tc vMerge="1"/>
              </a:tr>
            </a:tbl>
          </a:graphicData>
        </a:graphic>
      </p:graphicFrame>
      <p:sp>
        <p:nvSpPr>
          <p:cNvPr id="105" name="Google Shape;105;p4"/>
          <p:cNvSpPr txBox="1"/>
          <p:nvPr/>
        </p:nvSpPr>
        <p:spPr>
          <a:xfrm>
            <a:off x="0" y="1"/>
            <a:ext cx="9144000" cy="44175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FF"/>
              </a:buClr>
              <a:buSzPts val="2900"/>
              <a:buFont typeface="Calibri"/>
              <a:buNone/>
            </a:pPr>
            <a:r>
              <a:rPr b="1" i="0" lang="en-US" sz="2500" u="none" cap="none" strike="noStrike">
                <a:solidFill>
                  <a:srgbClr val="0000FF"/>
                </a:solidFill>
                <a:latin typeface="Calibri"/>
                <a:ea typeface="Calibri"/>
                <a:cs typeface="Calibri"/>
                <a:sym typeface="Calibri"/>
              </a:rPr>
              <a:t>Evolution of NCEP GEFS</a:t>
            </a:r>
            <a:endParaRPr b="0" i="0" sz="2500" u="none" cap="none" strike="noStrike">
              <a:solidFill>
                <a:srgbClr val="000000"/>
              </a:solidFill>
              <a:latin typeface="Arial"/>
              <a:ea typeface="Arial"/>
              <a:cs typeface="Arial"/>
              <a:sym typeface="Arial"/>
            </a:endParaRPr>
          </a:p>
        </p:txBody>
      </p:sp>
      <p:sp>
        <p:nvSpPr>
          <p:cNvPr id="106" name="Google Shape;106;p4"/>
          <p:cNvSpPr txBox="1"/>
          <p:nvPr/>
        </p:nvSpPr>
        <p:spPr>
          <a:xfrm>
            <a:off x="1174419" y="4774151"/>
            <a:ext cx="783825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chemeClr val="dk1"/>
                </a:solidFill>
                <a:latin typeface="Calibri"/>
                <a:ea typeface="Calibri"/>
                <a:cs typeface="Calibri"/>
                <a:sym typeface="Calibri"/>
              </a:rPr>
              <a:t>* V12 is 1</a:t>
            </a:r>
            <a:r>
              <a:rPr b="1" baseline="30000" i="1" lang="en-US" sz="1400" u="none" cap="none" strike="noStrike">
                <a:solidFill>
                  <a:schemeClr val="dk1"/>
                </a:solidFill>
                <a:latin typeface="Calibri"/>
                <a:ea typeface="Calibri"/>
                <a:cs typeface="Calibri"/>
                <a:sym typeface="Calibri"/>
              </a:rPr>
              <a:t>st</a:t>
            </a:r>
            <a:r>
              <a:rPr b="1" i="1" lang="en-US" sz="1400" u="none" cap="none" strike="noStrike">
                <a:solidFill>
                  <a:schemeClr val="dk1"/>
                </a:solidFill>
                <a:latin typeface="Calibri"/>
                <a:ea typeface="Calibri"/>
                <a:cs typeface="Calibri"/>
                <a:sym typeface="Calibri"/>
              </a:rPr>
              <a:t> Unified Forecast System (UFS) to combine global ensemble, wave ensemble and aerosols</a:t>
            </a:r>
            <a:endParaRPr b="0" i="0" sz="1400" u="none" cap="none" strike="noStrike">
              <a:solidFill>
                <a:srgbClr val="000000"/>
              </a:solidFill>
              <a:latin typeface="Arial"/>
              <a:ea typeface="Arial"/>
              <a:cs typeface="Arial"/>
              <a:sym typeface="Arial"/>
            </a:endParaRPr>
          </a:p>
        </p:txBody>
      </p:sp>
      <p:sp>
        <p:nvSpPr>
          <p:cNvPr id="107" name="Google Shape;107;p4"/>
          <p:cNvSpPr txBox="1"/>
          <p:nvPr>
            <p:ph idx="12" type="sldNum"/>
          </p:nvPr>
        </p:nvSpPr>
        <p:spPr>
          <a:xfrm>
            <a:off x="7086600" y="4869655"/>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2" name="Shape 862"/>
        <p:cNvGrpSpPr/>
        <p:nvPr/>
      </p:nvGrpSpPr>
      <p:grpSpPr>
        <a:xfrm>
          <a:off x="0" y="0"/>
          <a:ext cx="0" cy="0"/>
          <a:chOff x="0" y="0"/>
          <a:chExt cx="0" cy="0"/>
        </a:xfrm>
      </p:grpSpPr>
      <p:sp>
        <p:nvSpPr>
          <p:cNvPr id="863" name="Google Shape;863;p32"/>
          <p:cNvSpPr txBox="1"/>
          <p:nvPr/>
        </p:nvSpPr>
        <p:spPr>
          <a:xfrm>
            <a:off x="361500" y="1123350"/>
            <a:ext cx="8589600" cy="33651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1500"/>
              <a:buChar char="•"/>
            </a:pPr>
            <a:r>
              <a:rPr b="1" i="0" lang="en-US" sz="1500" u="sng" cap="none" strike="noStrike">
                <a:solidFill>
                  <a:srgbClr val="007F00"/>
                </a:solidFill>
              </a:rPr>
              <a:t>The parallel version is an improvement </a:t>
            </a:r>
            <a:r>
              <a:rPr b="1" i="0" lang="en-US" sz="1500" u="none" cap="none" strike="noStrike">
                <a:solidFill>
                  <a:schemeClr val="dk1"/>
                </a:solidFill>
              </a:rPr>
              <a:t>over GEFSv10 in week 2 and over GEFSv11 and CFSv2 in weeks 3 and 4</a:t>
            </a:r>
            <a:endParaRPr b="1" sz="600">
              <a:solidFill>
                <a:schemeClr val="dk1"/>
              </a:solidFill>
            </a:endParaRPr>
          </a:p>
          <a:p>
            <a:pPr indent="-228600" lvl="0" marL="228600" marR="0" rtl="0" algn="l">
              <a:lnSpc>
                <a:spcPct val="90000"/>
              </a:lnSpc>
              <a:spcBef>
                <a:spcPts val="1000"/>
              </a:spcBef>
              <a:spcAft>
                <a:spcPts val="0"/>
              </a:spcAft>
              <a:buClr>
                <a:srgbClr val="000000"/>
              </a:buClr>
              <a:buSzPts val="1500"/>
              <a:buChar char="•"/>
            </a:pPr>
            <a:r>
              <a:rPr b="1" i="0" lang="en-US" sz="1500" u="none" cap="none" strike="noStrike">
                <a:solidFill>
                  <a:schemeClr val="dk1"/>
                </a:solidFill>
              </a:rPr>
              <a:t>GEFSv12 was an improvement for temperature and 500 hPa heights during weeks 2, 3, and 4;  there was also some likely improvement in precipitation</a:t>
            </a:r>
            <a:endParaRPr b="1" i="0" sz="1500" u="none" cap="none" strike="noStrike">
              <a:solidFill>
                <a:schemeClr val="dk1"/>
              </a:solidFill>
            </a:endParaRPr>
          </a:p>
          <a:p>
            <a:pPr indent="-228600" lvl="0" marL="228600" marR="0" rtl="0" algn="l">
              <a:lnSpc>
                <a:spcPct val="90000"/>
              </a:lnSpc>
              <a:spcBef>
                <a:spcPts val="1000"/>
              </a:spcBef>
              <a:spcAft>
                <a:spcPts val="0"/>
              </a:spcAft>
              <a:buClr>
                <a:srgbClr val="000000"/>
              </a:buClr>
              <a:buSzPts val="1500"/>
              <a:buChar char="•"/>
            </a:pPr>
            <a:r>
              <a:rPr b="1" i="0" lang="en-US" sz="1500" u="none" cap="none" strike="noStrike">
                <a:solidFill>
                  <a:schemeClr val="dk1"/>
                </a:solidFill>
              </a:rPr>
              <a:t>GEFSv12 was an improvement over CFSv2 for week 2 tropical cyclone forecasts and similar to the ECMWF;   GEFSv12 was an improvement at weeks 3 and 4 for tropical cyclones, but all models struggle</a:t>
            </a:r>
            <a:endParaRPr b="1" i="0" sz="1500" u="none" cap="none" strike="noStrike">
              <a:solidFill>
                <a:schemeClr val="dk1"/>
              </a:solidFill>
            </a:endParaRPr>
          </a:p>
          <a:p>
            <a:pPr indent="-228600" lvl="0" marL="228600" marR="0" rtl="0" algn="l">
              <a:lnSpc>
                <a:spcPct val="90000"/>
              </a:lnSpc>
              <a:spcBef>
                <a:spcPts val="1000"/>
              </a:spcBef>
              <a:spcAft>
                <a:spcPts val="0"/>
              </a:spcAft>
              <a:buClr>
                <a:srgbClr val="000000"/>
              </a:buClr>
              <a:buSzPts val="1500"/>
              <a:buChar char="•"/>
            </a:pPr>
            <a:r>
              <a:rPr b="1" i="0" lang="en-US" sz="1500" u="none" cap="none" strike="noStrike">
                <a:solidFill>
                  <a:schemeClr val="dk1"/>
                </a:solidFill>
              </a:rPr>
              <a:t>GEFSv12 was largely an improvement in the stratosphere (improved T and u), but there is much room for improvement</a:t>
            </a:r>
            <a:endParaRPr b="1" i="0" sz="1400" u="none" cap="none" strike="noStrike">
              <a:solidFill>
                <a:srgbClr val="000000"/>
              </a:solidFill>
            </a:endParaRPr>
          </a:p>
          <a:p>
            <a:pPr indent="0" lvl="0" marL="0" marR="0" rtl="0" algn="l">
              <a:lnSpc>
                <a:spcPct val="90000"/>
              </a:lnSpc>
              <a:spcBef>
                <a:spcPts val="1000"/>
              </a:spcBef>
              <a:spcAft>
                <a:spcPts val="0"/>
              </a:spcAft>
              <a:buNone/>
            </a:pPr>
            <a:r>
              <a:t/>
            </a:r>
            <a:endParaRPr sz="1200">
              <a:solidFill>
                <a:schemeClr val="dk1"/>
              </a:solidFill>
            </a:endParaRPr>
          </a:p>
          <a:p>
            <a:pPr indent="-228600" lvl="0" marL="228600" marR="0" rtl="0" algn="l">
              <a:lnSpc>
                <a:spcPct val="90000"/>
              </a:lnSpc>
              <a:spcBef>
                <a:spcPts val="1000"/>
              </a:spcBef>
              <a:spcAft>
                <a:spcPts val="0"/>
              </a:spcAft>
              <a:buClr>
                <a:srgbClr val="000000"/>
              </a:buClr>
              <a:buSzPts val="1500"/>
              <a:buFont typeface="Arial"/>
              <a:buChar char="•"/>
            </a:pPr>
            <a:r>
              <a:rPr b="1" i="0" lang="en-US" sz="1500" u="sng" cap="none" strike="noStrike">
                <a:solidFill>
                  <a:srgbClr val="007F00"/>
                </a:solidFill>
                <a:latin typeface="Arial"/>
                <a:ea typeface="Arial"/>
                <a:cs typeface="Arial"/>
                <a:sym typeface="Arial"/>
              </a:rPr>
              <a:t>Supports proposed implementation of GEFSv12</a:t>
            </a:r>
            <a:endParaRPr b="0" i="0" sz="1500" u="none" cap="none" strike="noStrike">
              <a:solidFill>
                <a:srgbClr val="000000"/>
              </a:solidFill>
              <a:latin typeface="Arial"/>
              <a:ea typeface="Arial"/>
              <a:cs typeface="Arial"/>
              <a:sym typeface="Arial"/>
            </a:endParaRPr>
          </a:p>
        </p:txBody>
      </p:sp>
      <p:sp>
        <p:nvSpPr>
          <p:cNvPr id="864" name="Google Shape;864;p32"/>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865" name="Google Shape;865;p32"/>
          <p:cNvSpPr txBox="1"/>
          <p:nvPr/>
        </p:nvSpPr>
        <p:spPr>
          <a:xfrm>
            <a:off x="45725" y="0"/>
            <a:ext cx="90984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Summary of </a:t>
            </a:r>
            <a:r>
              <a:rPr b="1" lang="en-US" sz="2500">
                <a:solidFill>
                  <a:srgbClr val="0000FF"/>
                </a:solidFill>
                <a:latin typeface="Calibri"/>
                <a:ea typeface="Calibri"/>
                <a:cs typeface="Calibri"/>
                <a:sym typeface="Calibri"/>
              </a:rPr>
              <a:t>GEFSv12-Atmosphere </a:t>
            </a:r>
            <a:endParaRPr b="1" sz="2500">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900"/>
              <a:buFont typeface="Arial"/>
              <a:buNone/>
            </a:pPr>
            <a:r>
              <a:rPr b="1" lang="en-US" sz="2500">
                <a:solidFill>
                  <a:srgbClr val="0000FF"/>
                </a:solidFill>
                <a:latin typeface="Calibri"/>
                <a:ea typeface="Calibri"/>
                <a:cs typeface="Calibri"/>
                <a:sym typeface="Calibri"/>
              </a:rPr>
              <a:t>Week 2 and </a:t>
            </a:r>
            <a:r>
              <a:rPr b="1" i="0" lang="en-US" sz="2500" u="none" cap="none" strike="noStrike">
                <a:solidFill>
                  <a:srgbClr val="0000FF"/>
                </a:solidFill>
                <a:latin typeface="Calibri"/>
                <a:ea typeface="Calibri"/>
                <a:cs typeface="Calibri"/>
                <a:sym typeface="Calibri"/>
              </a:rPr>
              <a:t>Weeks 3-4 Evaluation (CPC)</a:t>
            </a:r>
            <a:endParaRPr b="1" i="0" sz="2500" u="none" cap="none" strike="noStrike">
              <a:solidFill>
                <a:srgbClr val="0000FF"/>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9" name="Shape 869"/>
        <p:cNvGrpSpPr/>
        <p:nvPr/>
      </p:nvGrpSpPr>
      <p:grpSpPr>
        <a:xfrm>
          <a:off x="0" y="0"/>
          <a:ext cx="0" cy="0"/>
          <a:chOff x="0" y="0"/>
          <a:chExt cx="0" cy="0"/>
        </a:xfrm>
      </p:grpSpPr>
      <p:pic>
        <p:nvPicPr>
          <p:cNvPr id="870" name="Google Shape;870;g84b1a19ee6_0_0" title="Heidke Skill Score"/>
          <p:cNvPicPr preferRelativeResize="0"/>
          <p:nvPr/>
        </p:nvPicPr>
        <p:blipFill>
          <a:blip r:embed="rId3">
            <a:alphaModFix/>
          </a:blip>
          <a:stretch>
            <a:fillRect/>
          </a:stretch>
        </p:blipFill>
        <p:spPr>
          <a:xfrm>
            <a:off x="225978" y="915525"/>
            <a:ext cx="5853500" cy="3617599"/>
          </a:xfrm>
          <a:prstGeom prst="rect">
            <a:avLst/>
          </a:prstGeom>
          <a:noFill/>
          <a:ln>
            <a:noFill/>
          </a:ln>
        </p:spPr>
      </p:pic>
      <p:sp>
        <p:nvSpPr>
          <p:cNvPr id="871" name="Google Shape;871;g84b1a19ee6_0_0"/>
          <p:cNvSpPr txBox="1"/>
          <p:nvPr>
            <p:ph type="title"/>
          </p:nvPr>
        </p:nvSpPr>
        <p:spPr>
          <a:xfrm>
            <a:off x="1301525" y="132197"/>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Average Heidke Skill Score</a:t>
            </a:r>
            <a:endParaRPr/>
          </a:p>
        </p:txBody>
      </p:sp>
      <p:sp>
        <p:nvSpPr>
          <p:cNvPr id="872" name="Google Shape;872;g84b1a19ee6_0_0"/>
          <p:cNvSpPr txBox="1"/>
          <p:nvPr/>
        </p:nvSpPr>
        <p:spPr>
          <a:xfrm>
            <a:off x="225975" y="4533125"/>
            <a:ext cx="29478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Roboto Slab Regular"/>
                <a:ea typeface="Roboto Slab Regular"/>
                <a:cs typeface="Roboto Slab Regular"/>
                <a:sym typeface="Roboto Slab Regular"/>
              </a:rPr>
              <a:t>Precipitation</a:t>
            </a:r>
            <a:endParaRPr>
              <a:solidFill>
                <a:schemeClr val="dk1"/>
              </a:solidFill>
              <a:latin typeface="Roboto Slab Regular"/>
              <a:ea typeface="Roboto Slab Regular"/>
              <a:cs typeface="Roboto Slab Regular"/>
              <a:sym typeface="Roboto Slab Regular"/>
            </a:endParaRPr>
          </a:p>
        </p:txBody>
      </p:sp>
      <p:sp>
        <p:nvSpPr>
          <p:cNvPr id="873" name="Google Shape;873;g84b1a19ee6_0_0"/>
          <p:cNvSpPr txBox="1"/>
          <p:nvPr/>
        </p:nvSpPr>
        <p:spPr>
          <a:xfrm>
            <a:off x="6079475" y="2101800"/>
            <a:ext cx="3064500" cy="2431500"/>
          </a:xfrm>
          <a:prstGeom prst="rect">
            <a:avLst/>
          </a:prstGeom>
          <a:noFill/>
          <a:ln>
            <a:noFill/>
          </a:ln>
        </p:spPr>
        <p:txBody>
          <a:bodyPr anchorCtr="0" anchor="t" bIns="91425" lIns="91425" spcFirstLastPara="1" rIns="91425" wrap="square" tIns="91425">
            <a:noAutofit/>
          </a:bodyPr>
          <a:lstStyle/>
          <a:p>
            <a:pPr indent="-134620" lvl="0" marL="182880" rtl="0" algn="l">
              <a:spcBef>
                <a:spcPts val="0"/>
              </a:spcBef>
              <a:spcAft>
                <a:spcPts val="0"/>
              </a:spcAft>
              <a:buClr>
                <a:schemeClr val="dk1"/>
              </a:buClr>
              <a:buSzPts val="1400"/>
              <a:buFont typeface="Roboto Slab Regular"/>
              <a:buChar char="●"/>
            </a:pPr>
            <a:r>
              <a:rPr lang="en-US">
                <a:solidFill>
                  <a:schemeClr val="dk1"/>
                </a:solidFill>
                <a:latin typeface="Roboto Slab Regular"/>
                <a:ea typeface="Roboto Slab Regular"/>
                <a:cs typeface="Roboto Slab Regular"/>
                <a:sym typeface="Roboto Slab Regular"/>
              </a:rPr>
              <a:t>GEFSv12 HSS higher 8 out of 12 months</a:t>
            </a:r>
            <a:endParaRPr>
              <a:solidFill>
                <a:schemeClr val="dk1"/>
              </a:solidFill>
              <a:latin typeface="Roboto Slab Regular"/>
              <a:ea typeface="Roboto Slab Regular"/>
              <a:cs typeface="Roboto Slab Regular"/>
              <a:sym typeface="Roboto Slab Regular"/>
            </a:endParaRPr>
          </a:p>
          <a:p>
            <a:pPr indent="0" lvl="0" marL="457200" rtl="0" algn="l">
              <a:spcBef>
                <a:spcPts val="0"/>
              </a:spcBef>
              <a:spcAft>
                <a:spcPts val="0"/>
              </a:spcAft>
              <a:buNone/>
            </a:pPr>
            <a:r>
              <a:t/>
            </a:r>
            <a:endParaRPr>
              <a:solidFill>
                <a:schemeClr val="dk1"/>
              </a:solidFill>
              <a:latin typeface="Roboto Slab Regular"/>
              <a:ea typeface="Roboto Slab Regular"/>
              <a:cs typeface="Roboto Slab Regular"/>
              <a:sym typeface="Roboto Slab Regular"/>
            </a:endParaRPr>
          </a:p>
          <a:p>
            <a:pPr indent="-134620" lvl="0" marL="182880" rtl="0" algn="l">
              <a:spcBef>
                <a:spcPts val="0"/>
              </a:spcBef>
              <a:spcAft>
                <a:spcPts val="0"/>
              </a:spcAft>
              <a:buClr>
                <a:schemeClr val="dk1"/>
              </a:buClr>
              <a:buSzPts val="1400"/>
              <a:buFont typeface="Roboto Slab Regular"/>
              <a:buChar char="●"/>
            </a:pPr>
            <a:r>
              <a:rPr lang="en-US">
                <a:solidFill>
                  <a:schemeClr val="dk1"/>
                </a:solidFill>
                <a:latin typeface="Roboto Slab Regular"/>
                <a:ea typeface="Roboto Slab Regular"/>
                <a:cs typeface="Roboto Slab Regular"/>
                <a:sym typeface="Roboto Slab Regular"/>
              </a:rPr>
              <a:t>Overall GEFSv12 skill higher than GEFSv10</a:t>
            </a:r>
            <a:endParaRPr>
              <a:solidFill>
                <a:schemeClr val="dk1"/>
              </a:solidFill>
              <a:latin typeface="Roboto Slab Regular"/>
              <a:ea typeface="Roboto Slab Regular"/>
              <a:cs typeface="Roboto Slab Regular"/>
              <a:sym typeface="Roboto Slab Regul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7" name="Shape 877"/>
        <p:cNvGrpSpPr/>
        <p:nvPr/>
      </p:nvGrpSpPr>
      <p:grpSpPr>
        <a:xfrm>
          <a:off x="0" y="0"/>
          <a:ext cx="0" cy="0"/>
          <a:chOff x="0" y="0"/>
          <a:chExt cx="0" cy="0"/>
        </a:xfrm>
      </p:grpSpPr>
      <p:sp>
        <p:nvSpPr>
          <p:cNvPr id="878" name="Google Shape;878;g84b1a19ee6_0_7"/>
          <p:cNvSpPr txBox="1"/>
          <p:nvPr>
            <p:ph type="title"/>
          </p:nvPr>
        </p:nvSpPr>
        <p:spPr>
          <a:xfrm>
            <a:off x="1232450" y="0"/>
            <a:ext cx="7401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3400"/>
              <a:t>precip: GEFSv12 vs CFS for 2000-2010</a:t>
            </a:r>
            <a:endParaRPr b="1" sz="3400"/>
          </a:p>
        </p:txBody>
      </p:sp>
      <p:sp>
        <p:nvSpPr>
          <p:cNvPr id="879" name="Google Shape;879;g84b1a19ee6_0_7"/>
          <p:cNvSpPr txBox="1"/>
          <p:nvPr/>
        </p:nvSpPr>
        <p:spPr>
          <a:xfrm>
            <a:off x="0" y="4166975"/>
            <a:ext cx="9144000" cy="9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Summary</a:t>
            </a:r>
            <a:r>
              <a:rPr lang="en-US"/>
              <a:t>:</a:t>
            </a:r>
            <a:endParaRPr/>
          </a:p>
          <a:p>
            <a:pPr indent="-317500" lvl="0" marL="457200" rtl="0" algn="l">
              <a:spcBef>
                <a:spcPts val="0"/>
              </a:spcBef>
              <a:spcAft>
                <a:spcPts val="0"/>
              </a:spcAft>
              <a:buSzPts val="1400"/>
              <a:buChar char="●"/>
            </a:pPr>
            <a:r>
              <a:rPr lang="en-US"/>
              <a:t>The GEFSv12 is slightly better than the CFS over this time period.</a:t>
            </a:r>
            <a:endParaRPr/>
          </a:p>
          <a:p>
            <a:pPr indent="-317500" lvl="0" marL="457200" rtl="0" algn="l">
              <a:spcBef>
                <a:spcPts val="0"/>
              </a:spcBef>
              <a:spcAft>
                <a:spcPts val="0"/>
              </a:spcAft>
              <a:buSzPts val="1400"/>
              <a:buChar char="●"/>
            </a:pPr>
            <a:r>
              <a:rPr lang="en-US"/>
              <a:t>The difference between these means </a:t>
            </a:r>
            <a:r>
              <a:rPr b="1" lang="en-US" u="sng"/>
              <a:t>does not</a:t>
            </a:r>
            <a:r>
              <a:rPr lang="en-US"/>
              <a:t> pass a t-test at 95%.</a:t>
            </a:r>
            <a:endParaRPr/>
          </a:p>
        </p:txBody>
      </p:sp>
      <p:pic>
        <p:nvPicPr>
          <p:cNvPr id="880" name="Google Shape;880;g84b1a19ee6_0_7"/>
          <p:cNvPicPr preferRelativeResize="0"/>
          <p:nvPr/>
        </p:nvPicPr>
        <p:blipFill rotWithShape="1">
          <a:blip r:embed="rId3">
            <a:alphaModFix/>
          </a:blip>
          <a:srcRect b="0" l="748" r="748" t="0"/>
          <a:stretch/>
        </p:blipFill>
        <p:spPr>
          <a:xfrm>
            <a:off x="248725" y="789025"/>
            <a:ext cx="4323283" cy="3291840"/>
          </a:xfrm>
          <a:prstGeom prst="rect">
            <a:avLst/>
          </a:prstGeom>
          <a:noFill/>
          <a:ln>
            <a:noFill/>
          </a:ln>
        </p:spPr>
      </p:pic>
      <p:pic>
        <p:nvPicPr>
          <p:cNvPr id="881" name="Google Shape;881;g84b1a19ee6_0_7"/>
          <p:cNvPicPr preferRelativeResize="0"/>
          <p:nvPr/>
        </p:nvPicPr>
        <p:blipFill rotWithShape="1">
          <a:blip r:embed="rId4">
            <a:alphaModFix/>
          </a:blip>
          <a:srcRect b="0" l="0" r="0" t="0"/>
          <a:stretch/>
        </p:blipFill>
        <p:spPr>
          <a:xfrm>
            <a:off x="4773856" y="789025"/>
            <a:ext cx="4389120" cy="3291840"/>
          </a:xfrm>
          <a:prstGeom prst="rect">
            <a:avLst/>
          </a:prstGeom>
          <a:noFill/>
          <a:ln>
            <a:noFill/>
          </a:ln>
        </p:spPr>
      </p:pic>
      <p:sp>
        <p:nvSpPr>
          <p:cNvPr id="882" name="Google Shape;882;g84b1a19ee6_0_7"/>
          <p:cNvSpPr/>
          <p:nvPr/>
        </p:nvSpPr>
        <p:spPr>
          <a:xfrm>
            <a:off x="628725" y="3443675"/>
            <a:ext cx="1332600" cy="411000"/>
          </a:xfrm>
          <a:prstGeom prst="donut">
            <a:avLst>
              <a:gd fmla="val 7841"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0000"/>
              </a:highlight>
            </a:endParaRPr>
          </a:p>
        </p:txBody>
      </p:sp>
      <p:sp>
        <p:nvSpPr>
          <p:cNvPr id="883" name="Google Shape;883;g84b1a19ee6_0_7"/>
          <p:cNvSpPr/>
          <p:nvPr/>
        </p:nvSpPr>
        <p:spPr>
          <a:xfrm>
            <a:off x="5123975" y="3443675"/>
            <a:ext cx="1332600" cy="411000"/>
          </a:xfrm>
          <a:prstGeom prst="donut">
            <a:avLst>
              <a:gd fmla="val 7841"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0000"/>
              </a:high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7" name="Shape 887"/>
        <p:cNvGrpSpPr/>
        <p:nvPr/>
      </p:nvGrpSpPr>
      <p:grpSpPr>
        <a:xfrm>
          <a:off x="0" y="0"/>
          <a:ext cx="0" cy="0"/>
          <a:chOff x="0" y="0"/>
          <a:chExt cx="0" cy="0"/>
        </a:xfrm>
      </p:grpSpPr>
      <p:pic>
        <p:nvPicPr>
          <p:cNvPr id="888" name="Google Shape;888;g84b1a19ee6_0_16"/>
          <p:cNvPicPr preferRelativeResize="0"/>
          <p:nvPr/>
        </p:nvPicPr>
        <p:blipFill rotWithShape="1">
          <a:blip r:embed="rId3">
            <a:alphaModFix/>
          </a:blip>
          <a:srcRect b="0" l="0" r="0" t="0"/>
          <a:stretch/>
        </p:blipFill>
        <p:spPr>
          <a:xfrm>
            <a:off x="4572000" y="617217"/>
            <a:ext cx="3257786" cy="2057399"/>
          </a:xfrm>
          <a:prstGeom prst="rect">
            <a:avLst/>
          </a:prstGeom>
          <a:noFill/>
          <a:ln>
            <a:noFill/>
          </a:ln>
        </p:spPr>
      </p:pic>
      <p:pic>
        <p:nvPicPr>
          <p:cNvPr id="889" name="Google Shape;889;g84b1a19ee6_0_16"/>
          <p:cNvPicPr preferRelativeResize="0"/>
          <p:nvPr/>
        </p:nvPicPr>
        <p:blipFill rotWithShape="1">
          <a:blip r:embed="rId4">
            <a:alphaModFix/>
          </a:blip>
          <a:srcRect b="0" l="0" r="0" t="0"/>
          <a:stretch/>
        </p:blipFill>
        <p:spPr>
          <a:xfrm>
            <a:off x="228284" y="617217"/>
            <a:ext cx="3257789" cy="2057399"/>
          </a:xfrm>
          <a:prstGeom prst="rect">
            <a:avLst/>
          </a:prstGeom>
          <a:noFill/>
          <a:ln>
            <a:noFill/>
          </a:ln>
        </p:spPr>
      </p:pic>
      <p:sp>
        <p:nvSpPr>
          <p:cNvPr id="890" name="Google Shape;890;g84b1a19ee6_0_16"/>
          <p:cNvSpPr txBox="1"/>
          <p:nvPr/>
        </p:nvSpPr>
        <p:spPr>
          <a:xfrm>
            <a:off x="628650" y="48034"/>
            <a:ext cx="7886700" cy="411600"/>
          </a:xfrm>
          <a:prstGeom prst="rect">
            <a:avLst/>
          </a:prstGeom>
          <a:noFill/>
          <a:ln cap="flat" cmpd="sng" w="12700">
            <a:solidFill>
              <a:srgbClr val="0033C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3200"/>
              <a:buFont typeface="Times New Roman"/>
              <a:buNone/>
            </a:pPr>
            <a:r>
              <a:rPr lang="en-US" sz="3200">
                <a:solidFill>
                  <a:schemeClr val="dk1"/>
                </a:solidFill>
                <a:latin typeface="Times New Roman"/>
                <a:ea typeface="Times New Roman"/>
                <a:cs typeface="Times New Roman"/>
                <a:sym typeface="Times New Roman"/>
              </a:rPr>
              <a:t>Retrospectives : Temperature : 60-90N</a:t>
            </a:r>
            <a:endParaRPr sz="3200">
              <a:solidFill>
                <a:schemeClr val="dk1"/>
              </a:solidFill>
              <a:latin typeface="Times New Roman"/>
              <a:ea typeface="Times New Roman"/>
              <a:cs typeface="Times New Roman"/>
              <a:sym typeface="Times New Roman"/>
            </a:endParaRPr>
          </a:p>
        </p:txBody>
      </p:sp>
      <p:pic>
        <p:nvPicPr>
          <p:cNvPr id="891" name="Google Shape;891;g84b1a19ee6_0_16"/>
          <p:cNvPicPr preferRelativeResize="0"/>
          <p:nvPr/>
        </p:nvPicPr>
        <p:blipFill rotWithShape="1">
          <a:blip r:embed="rId5">
            <a:alphaModFix/>
          </a:blip>
          <a:srcRect b="0" l="0" r="0" t="0"/>
          <a:stretch/>
        </p:blipFill>
        <p:spPr>
          <a:xfrm>
            <a:off x="227969" y="2674617"/>
            <a:ext cx="3257550" cy="2057401"/>
          </a:xfrm>
          <a:prstGeom prst="rect">
            <a:avLst/>
          </a:prstGeom>
          <a:noFill/>
          <a:ln>
            <a:noFill/>
          </a:ln>
        </p:spPr>
      </p:pic>
      <p:pic>
        <p:nvPicPr>
          <p:cNvPr id="892" name="Google Shape;892;g84b1a19ee6_0_16"/>
          <p:cNvPicPr preferRelativeResize="0"/>
          <p:nvPr/>
        </p:nvPicPr>
        <p:blipFill rotWithShape="1">
          <a:blip r:embed="rId6">
            <a:alphaModFix/>
          </a:blip>
          <a:srcRect b="0" l="0" r="0" t="0"/>
          <a:stretch/>
        </p:blipFill>
        <p:spPr>
          <a:xfrm>
            <a:off x="4572000" y="2674617"/>
            <a:ext cx="3257552" cy="2057399"/>
          </a:xfrm>
          <a:prstGeom prst="rect">
            <a:avLst/>
          </a:prstGeom>
          <a:noFill/>
          <a:ln>
            <a:noFill/>
          </a:ln>
        </p:spPr>
      </p:pic>
      <p:sp>
        <p:nvSpPr>
          <p:cNvPr id="893" name="Google Shape;893;g84b1a19ee6_0_16"/>
          <p:cNvSpPr txBox="1"/>
          <p:nvPr/>
        </p:nvSpPr>
        <p:spPr>
          <a:xfrm>
            <a:off x="628646" y="2082428"/>
            <a:ext cx="1730100" cy="276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Times New Roman"/>
                <a:ea typeface="Times New Roman"/>
                <a:cs typeface="Times New Roman"/>
                <a:sym typeface="Times New Roman"/>
              </a:rPr>
              <a:t>GEFSv11 10mb</a:t>
            </a:r>
            <a:endParaRPr b="1" sz="1800">
              <a:solidFill>
                <a:schemeClr val="dk1"/>
              </a:solidFill>
              <a:latin typeface="Times New Roman"/>
              <a:ea typeface="Times New Roman"/>
              <a:cs typeface="Times New Roman"/>
              <a:sym typeface="Times New Roman"/>
            </a:endParaRPr>
          </a:p>
        </p:txBody>
      </p:sp>
      <p:sp>
        <p:nvSpPr>
          <p:cNvPr id="894" name="Google Shape;894;g84b1a19ee6_0_16"/>
          <p:cNvSpPr txBox="1"/>
          <p:nvPr/>
        </p:nvSpPr>
        <p:spPr>
          <a:xfrm>
            <a:off x="576396" y="4132509"/>
            <a:ext cx="1730100" cy="276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Times New Roman"/>
                <a:ea typeface="Times New Roman"/>
                <a:cs typeface="Times New Roman"/>
                <a:sym typeface="Times New Roman"/>
              </a:rPr>
              <a:t>GEFSv11 50mb</a:t>
            </a:r>
            <a:endParaRPr b="1" sz="1800">
              <a:solidFill>
                <a:schemeClr val="dk1"/>
              </a:solidFill>
              <a:latin typeface="Times New Roman"/>
              <a:ea typeface="Times New Roman"/>
              <a:cs typeface="Times New Roman"/>
              <a:sym typeface="Times New Roman"/>
            </a:endParaRPr>
          </a:p>
        </p:txBody>
      </p:sp>
      <p:sp>
        <p:nvSpPr>
          <p:cNvPr id="895" name="Google Shape;895;g84b1a19ee6_0_16"/>
          <p:cNvSpPr txBox="1"/>
          <p:nvPr/>
        </p:nvSpPr>
        <p:spPr>
          <a:xfrm>
            <a:off x="4963281" y="2082435"/>
            <a:ext cx="1742700" cy="276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Times New Roman"/>
                <a:ea typeface="Times New Roman"/>
                <a:cs typeface="Times New Roman"/>
                <a:sym typeface="Times New Roman"/>
              </a:rPr>
              <a:t>GEFSv12 10mb</a:t>
            </a:r>
            <a:endParaRPr b="1" sz="1800">
              <a:solidFill>
                <a:schemeClr val="dk1"/>
              </a:solidFill>
              <a:latin typeface="Times New Roman"/>
              <a:ea typeface="Times New Roman"/>
              <a:cs typeface="Times New Roman"/>
              <a:sym typeface="Times New Roman"/>
            </a:endParaRPr>
          </a:p>
        </p:txBody>
      </p:sp>
      <p:sp>
        <p:nvSpPr>
          <p:cNvPr id="896" name="Google Shape;896;g84b1a19ee6_0_16"/>
          <p:cNvSpPr txBox="1"/>
          <p:nvPr/>
        </p:nvSpPr>
        <p:spPr>
          <a:xfrm>
            <a:off x="4963276" y="4132509"/>
            <a:ext cx="1742700" cy="276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Times New Roman"/>
                <a:ea typeface="Times New Roman"/>
                <a:cs typeface="Times New Roman"/>
                <a:sym typeface="Times New Roman"/>
              </a:rPr>
              <a:t>GEFSv12 50mb</a:t>
            </a:r>
            <a:endParaRPr b="1" sz="1800">
              <a:solidFill>
                <a:schemeClr val="dk1"/>
              </a:solidFill>
              <a:latin typeface="Times New Roman"/>
              <a:ea typeface="Times New Roman"/>
              <a:cs typeface="Times New Roman"/>
              <a:sym typeface="Times New Roman"/>
            </a:endParaRPr>
          </a:p>
        </p:txBody>
      </p:sp>
      <p:sp>
        <p:nvSpPr>
          <p:cNvPr id="897" name="Google Shape;897;g84b1a19ee6_0_16"/>
          <p:cNvSpPr txBox="1"/>
          <p:nvPr/>
        </p:nvSpPr>
        <p:spPr>
          <a:xfrm>
            <a:off x="1446815" y="4764978"/>
            <a:ext cx="6263400" cy="276900"/>
          </a:xfrm>
          <a:prstGeom prst="rect">
            <a:avLst/>
          </a:prstGeom>
          <a:noFill/>
          <a:ln cap="flat" cmpd="sng" w="9525">
            <a:solidFill>
              <a:srgbClr val="0033C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1800">
                <a:solidFill>
                  <a:srgbClr val="C00000"/>
                </a:solidFill>
                <a:latin typeface="Times New Roman"/>
                <a:ea typeface="Times New Roman"/>
                <a:cs typeface="Times New Roman"/>
                <a:sym typeface="Times New Roman"/>
              </a:rPr>
              <a:t>“Vast” improvement of GEFv12 12 &amp; 16 day fcsts wrt GEFSv11</a:t>
            </a:r>
            <a:endParaRPr b="1" i="1" sz="1800">
              <a:solidFill>
                <a:srgbClr val="C00000"/>
              </a:solidFill>
              <a:latin typeface="Times New Roman"/>
              <a:ea typeface="Times New Roman"/>
              <a:cs typeface="Times New Roman"/>
              <a:sym typeface="Times New Roman"/>
            </a:endParaRPr>
          </a:p>
        </p:txBody>
      </p:sp>
      <p:sp>
        <p:nvSpPr>
          <p:cNvPr id="898" name="Google Shape;898;g84b1a19ee6_0_16"/>
          <p:cNvSpPr txBox="1"/>
          <p:nvPr/>
        </p:nvSpPr>
        <p:spPr>
          <a:xfrm>
            <a:off x="6293925" y="1049623"/>
            <a:ext cx="2481900" cy="593400"/>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Times New Roman"/>
                <a:ea typeface="Times New Roman"/>
                <a:cs typeface="Times New Roman"/>
                <a:sym typeface="Times New Roman"/>
              </a:rPr>
              <a:t>Less day-to-day variability.  Better accuracy.</a:t>
            </a:r>
            <a:endParaRPr sz="1600">
              <a:solidFill>
                <a:schemeClr val="dk1"/>
              </a:solidFill>
              <a:latin typeface="Times New Roman"/>
              <a:ea typeface="Times New Roman"/>
              <a:cs typeface="Times New Roman"/>
              <a:sym typeface="Times New Roman"/>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2" name="Shape 902"/>
        <p:cNvGrpSpPr/>
        <p:nvPr/>
      </p:nvGrpSpPr>
      <p:grpSpPr>
        <a:xfrm>
          <a:off x="0" y="0"/>
          <a:ext cx="0" cy="0"/>
          <a:chOff x="0" y="0"/>
          <a:chExt cx="0" cy="0"/>
        </a:xfrm>
      </p:grpSpPr>
      <p:sp>
        <p:nvSpPr>
          <p:cNvPr id="903" name="Google Shape;903;p35"/>
          <p:cNvSpPr/>
          <p:nvPr/>
        </p:nvSpPr>
        <p:spPr>
          <a:xfrm>
            <a:off x="4482913" y="2433251"/>
            <a:ext cx="2214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904" name="Google Shape;904;p35"/>
          <p:cNvSpPr/>
          <p:nvPr/>
        </p:nvSpPr>
        <p:spPr>
          <a:xfrm>
            <a:off x="4482913" y="2433251"/>
            <a:ext cx="2214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aphicFrame>
        <p:nvGraphicFramePr>
          <p:cNvPr id="905" name="Google Shape;905;p35"/>
          <p:cNvGraphicFramePr/>
          <p:nvPr/>
        </p:nvGraphicFramePr>
        <p:xfrm>
          <a:off x="141181" y="556128"/>
          <a:ext cx="3000000" cy="3000000"/>
        </p:xfrm>
        <a:graphic>
          <a:graphicData uri="http://schemas.openxmlformats.org/drawingml/2006/table">
            <a:tbl>
              <a:tblPr>
                <a:noFill/>
                <a:tableStyleId>{5554CC96-B187-4E09-8854-4A188158C517}</a:tableStyleId>
              </a:tblPr>
              <a:tblGrid>
                <a:gridCol w="1637525"/>
                <a:gridCol w="1739175"/>
                <a:gridCol w="5360200"/>
              </a:tblGrid>
              <a:tr h="238400">
                <a:tc>
                  <a:txBody>
                    <a:bodyPr/>
                    <a:lstStyle/>
                    <a:p>
                      <a:pPr indent="0" lvl="0" marL="0" marR="0" rtl="0" algn="ctr">
                        <a:lnSpc>
                          <a:spcPct val="100000"/>
                        </a:lnSpc>
                        <a:spcBef>
                          <a:spcPts val="0"/>
                        </a:spcBef>
                        <a:spcAft>
                          <a:spcPts val="0"/>
                        </a:spcAft>
                        <a:buClr>
                          <a:schemeClr val="lt1"/>
                        </a:buClr>
                        <a:buSzPts val="1600"/>
                        <a:buFont typeface="Arial"/>
                        <a:buNone/>
                      </a:pPr>
                      <a:r>
                        <a:rPr b="1" i="0" lang="en-US" sz="1200" u="none" cap="none" strike="noStrike">
                          <a:solidFill>
                            <a:schemeClr val="lt1"/>
                          </a:solidFill>
                          <a:latin typeface="Arial"/>
                          <a:ea typeface="Arial"/>
                          <a:cs typeface="Arial"/>
                          <a:sym typeface="Arial"/>
                        </a:rPr>
                        <a:t>Region</a:t>
                      </a:r>
                      <a:endParaRPr b="1" i="0" sz="1200" u="none" cap="none" strike="noStrike">
                        <a:solidFill>
                          <a:schemeClr val="lt1"/>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200" u="none" cap="none" strike="noStrike">
                          <a:solidFill>
                            <a:schemeClr val="lt1"/>
                          </a:solidFill>
                          <a:latin typeface="Arial"/>
                          <a:ea typeface="Arial"/>
                          <a:cs typeface="Arial"/>
                          <a:sym typeface="Arial"/>
                        </a:rPr>
                        <a:t>Recommendation</a:t>
                      </a:r>
                      <a:endParaRPr b="1" i="0" sz="1200" u="none" cap="none" strike="noStrike">
                        <a:solidFill>
                          <a:schemeClr val="lt1"/>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200" u="none" cap="none" strike="noStrike">
                          <a:solidFill>
                            <a:schemeClr val="lt1"/>
                          </a:solidFill>
                          <a:latin typeface="Arial"/>
                          <a:ea typeface="Arial"/>
                          <a:cs typeface="Arial"/>
                          <a:sym typeface="Arial"/>
                        </a:rPr>
                        <a:t>Key Remarks</a:t>
                      </a:r>
                      <a:endParaRPr b="1" i="0" sz="1200" u="none" cap="none" strike="noStrike">
                        <a:solidFill>
                          <a:schemeClr val="lt1"/>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r>
              <a:tr h="877875">
                <a:tc>
                  <a:txBody>
                    <a:bodyPr/>
                    <a:lstStyle/>
                    <a:p>
                      <a:pPr indent="0" lvl="0" marL="0" marR="0" rtl="0" algn="ctr">
                        <a:lnSpc>
                          <a:spcPct val="100000"/>
                        </a:lnSpc>
                        <a:spcBef>
                          <a:spcPts val="0"/>
                        </a:spcBef>
                        <a:spcAft>
                          <a:spcPts val="0"/>
                        </a:spcAft>
                        <a:buClr>
                          <a:srgbClr val="17375E"/>
                        </a:buClr>
                        <a:buSzPts val="1400"/>
                        <a:buFont typeface="Arial"/>
                        <a:buNone/>
                      </a:pPr>
                      <a:r>
                        <a:rPr b="1" lang="en-US" sz="1200" u="none" cap="none" strike="noStrike">
                          <a:solidFill>
                            <a:srgbClr val="17375E"/>
                          </a:solidFill>
                        </a:rPr>
                        <a:t>Ocean Prediction Center</a:t>
                      </a:r>
                      <a:endParaRPr b="1" i="0" sz="1200" u="none" cap="none" strike="noStrike">
                        <a:solidFill>
                          <a:srgbClr val="17375E"/>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200" u="none" cap="none" strike="noStrike">
                          <a:solidFill>
                            <a:srgbClr val="008000"/>
                          </a:solidFill>
                          <a:latin typeface="Arial"/>
                          <a:ea typeface="Arial"/>
                          <a:cs typeface="Arial"/>
                          <a:sym typeface="Arial"/>
                        </a:rPr>
                        <a:t>Implement</a:t>
                      </a:r>
                      <a:endParaRPr b="1" i="0" sz="12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lang="en-US" sz="1200" u="none" cap="none" strike="noStrike"/>
                        <a:t>For all time steps </a:t>
                      </a:r>
                      <a:r>
                        <a:rPr lang="en-US" sz="1200" u="none" cap="none" strike="noStrike">
                          <a:solidFill>
                            <a:srgbClr val="18792C"/>
                          </a:solidFill>
                        </a:rPr>
                        <a:t>GEFS-Wave is showing reduced bias and lower RMSE. A clear improvement</a:t>
                      </a:r>
                      <a:r>
                        <a:rPr lang="en-US" sz="1200" u="none" cap="none" strike="noStrike"/>
                        <a:t>. The </a:t>
                      </a:r>
                      <a:r>
                        <a:rPr lang="en-US" sz="1200" u="none" cap="none" strike="noStrike">
                          <a:solidFill>
                            <a:srgbClr val="18792C"/>
                          </a:solidFill>
                        </a:rPr>
                        <a:t>increased resolution</a:t>
                      </a:r>
                      <a:r>
                        <a:rPr lang="en-US" sz="1200" u="none" cap="none" strike="noStrike"/>
                        <a:t>, </a:t>
                      </a:r>
                      <a:r>
                        <a:rPr lang="en-US" sz="1200" u="none" cap="none" strike="noStrike">
                          <a:solidFill>
                            <a:srgbClr val="18792C"/>
                          </a:solidFill>
                        </a:rPr>
                        <a:t>extension of the forecast range</a:t>
                      </a:r>
                      <a:r>
                        <a:rPr lang="en-US" sz="1200" u="none" cap="none" strike="noStrike"/>
                        <a:t> to 384 hours, </a:t>
                      </a:r>
                      <a:r>
                        <a:rPr lang="en-US" sz="1200" u="none" cap="none" strike="noStrike">
                          <a:solidFill>
                            <a:srgbClr val="008000"/>
                          </a:solidFill>
                        </a:rPr>
                        <a:t>increasing the number of members</a:t>
                      </a:r>
                      <a:r>
                        <a:rPr lang="en-US" sz="1200" u="none" cap="none" strike="noStrike"/>
                        <a:t> from 21 to 31, and adding a </a:t>
                      </a:r>
                      <a:r>
                        <a:rPr lang="en-US" sz="1200" u="none" cap="none" strike="noStrike">
                          <a:solidFill>
                            <a:srgbClr val="008000"/>
                          </a:solidFill>
                        </a:rPr>
                        <a:t>third swell partition</a:t>
                      </a:r>
                      <a:r>
                        <a:rPr lang="en-US" sz="1200" u="none" cap="none" strike="noStrike"/>
                        <a:t> are </a:t>
                      </a:r>
                      <a:r>
                        <a:rPr lang="en-US" sz="1200" u="none" cap="none" strike="noStrike">
                          <a:solidFill>
                            <a:srgbClr val="008000"/>
                          </a:solidFill>
                        </a:rPr>
                        <a:t>significant upgrades</a:t>
                      </a:r>
                      <a:r>
                        <a:rPr lang="en-US" sz="1200" u="none" cap="none" strike="noStrike"/>
                        <a:t>.</a:t>
                      </a:r>
                      <a:endParaRPr b="1" i="0" sz="12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1099450">
                <a:tc>
                  <a:txBody>
                    <a:bodyPr/>
                    <a:lstStyle/>
                    <a:p>
                      <a:pPr indent="0" lvl="0" marL="0" marR="0" rtl="0" algn="ctr">
                        <a:lnSpc>
                          <a:spcPct val="100000"/>
                        </a:lnSpc>
                        <a:spcBef>
                          <a:spcPts val="0"/>
                        </a:spcBef>
                        <a:spcAft>
                          <a:spcPts val="0"/>
                        </a:spcAft>
                        <a:buClr>
                          <a:srgbClr val="17375E"/>
                        </a:buClr>
                        <a:buSzPts val="1400"/>
                        <a:buFont typeface="Arial"/>
                        <a:buNone/>
                      </a:pPr>
                      <a:r>
                        <a:rPr b="1" lang="en-US" sz="1200" u="none" cap="none" strike="noStrike">
                          <a:solidFill>
                            <a:srgbClr val="17375E"/>
                          </a:solidFill>
                        </a:rPr>
                        <a:t>Alaska Region</a:t>
                      </a:r>
                      <a:endParaRPr b="1" i="0" sz="1200" u="none" cap="none" strike="noStrike">
                        <a:solidFill>
                          <a:srgbClr val="17375E"/>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200" u="none" cap="none" strike="noStrike">
                          <a:solidFill>
                            <a:srgbClr val="008000"/>
                          </a:solidFill>
                          <a:latin typeface="Arial"/>
                          <a:ea typeface="Arial"/>
                          <a:cs typeface="Arial"/>
                          <a:sym typeface="Arial"/>
                        </a:rPr>
                        <a:t>Implement</a:t>
                      </a:r>
                      <a:endParaRPr b="1" i="0" sz="12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1" marL="0" marR="0" rtl="0" algn="ctr">
                        <a:lnSpc>
                          <a:spcPct val="100000"/>
                        </a:lnSpc>
                        <a:spcBef>
                          <a:spcPts val="0"/>
                        </a:spcBef>
                        <a:spcAft>
                          <a:spcPts val="0"/>
                        </a:spcAft>
                        <a:buClr>
                          <a:srgbClr val="008000"/>
                        </a:buClr>
                        <a:buSzPts val="1400"/>
                        <a:buFont typeface="Arial"/>
                        <a:buNone/>
                      </a:pPr>
                      <a:r>
                        <a:rPr lang="en-US" sz="1200" u="none" cap="none" strike="noStrike"/>
                        <a:t>The </a:t>
                      </a:r>
                      <a:r>
                        <a:rPr lang="en-US" sz="1200" u="none" cap="none" strike="noStrike">
                          <a:solidFill>
                            <a:srgbClr val="008000"/>
                          </a:solidFill>
                        </a:rPr>
                        <a:t>bias is significantly lower</a:t>
                      </a:r>
                      <a:r>
                        <a:rPr lang="en-US" sz="1200" u="none" cap="none" strike="noStrike"/>
                        <a:t> during the typically difficult to forecast winter season. </a:t>
                      </a:r>
                      <a:r>
                        <a:rPr lang="en-US" sz="1200" u="none" cap="none" strike="noStrike">
                          <a:solidFill>
                            <a:srgbClr val="008000"/>
                          </a:solidFill>
                        </a:rPr>
                        <a:t>This has important implications for Alaska </a:t>
                      </a:r>
                      <a:r>
                        <a:rPr lang="en-US" sz="1200" u="none" cap="none" strike="noStrike"/>
                        <a:t>- which often experiences intense and difficult to forecast storms in the winter. </a:t>
                      </a:r>
                      <a:r>
                        <a:rPr lang="en-US" sz="1200" u="none" cap="none" strike="noStrike">
                          <a:solidFill>
                            <a:srgbClr val="008000"/>
                          </a:solidFill>
                        </a:rPr>
                        <a:t>Skill is particularly apparent on the day 7</a:t>
                      </a:r>
                      <a:r>
                        <a:rPr lang="en-US" sz="1200" u="none" cap="none" strike="noStrike"/>
                        <a:t> where forecast skill typically depreciates.</a:t>
                      </a:r>
                      <a:r>
                        <a:rPr lang="en-US" sz="1200" u="none" cap="none" strike="noStrike">
                          <a:latin typeface="Arial"/>
                          <a:ea typeface="Arial"/>
                          <a:cs typeface="Arial"/>
                          <a:sym typeface="Arial"/>
                        </a:rPr>
                        <a:t> It seemed that especially </a:t>
                      </a:r>
                      <a:r>
                        <a:rPr lang="en-US" sz="1200" u="none" cap="none" strike="noStrike">
                          <a:solidFill>
                            <a:srgbClr val="FF0000"/>
                          </a:solidFill>
                          <a:latin typeface="Arial"/>
                          <a:ea typeface="Arial"/>
                          <a:cs typeface="Arial"/>
                          <a:sym typeface="Arial"/>
                        </a:rPr>
                        <a:t>for the Gulf of Alaska</a:t>
                      </a:r>
                      <a:r>
                        <a:rPr lang="en-US" sz="1200" u="none" cap="none" strike="noStrike">
                          <a:latin typeface="Arial"/>
                          <a:ea typeface="Arial"/>
                          <a:cs typeface="Arial"/>
                          <a:sym typeface="Arial"/>
                        </a:rPr>
                        <a:t> that the </a:t>
                      </a:r>
                      <a:r>
                        <a:rPr lang="en-US" sz="1200" u="none" cap="none" strike="noStrike">
                          <a:solidFill>
                            <a:srgbClr val="FF0000"/>
                          </a:solidFill>
                          <a:latin typeface="Arial"/>
                          <a:ea typeface="Arial"/>
                          <a:cs typeface="Arial"/>
                          <a:sym typeface="Arial"/>
                        </a:rPr>
                        <a:t>spread would often be quite high </a:t>
                      </a:r>
                      <a:r>
                        <a:rPr lang="en-US" sz="1200" u="none" cap="none" strike="noStrike">
                          <a:latin typeface="Arial"/>
                          <a:ea typeface="Arial"/>
                          <a:cs typeface="Arial"/>
                          <a:sym typeface="Arial"/>
                        </a:rPr>
                        <a:t>and above the final verification.</a:t>
                      </a:r>
                      <a:endParaRPr b="1" i="0" sz="1200" u="none" cap="none" strike="noStrike">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946225">
                <a:tc>
                  <a:txBody>
                    <a:bodyPr/>
                    <a:lstStyle/>
                    <a:p>
                      <a:pPr indent="0" lvl="0" marL="0" marR="0" rtl="0" algn="ctr">
                        <a:lnSpc>
                          <a:spcPct val="100000"/>
                        </a:lnSpc>
                        <a:spcBef>
                          <a:spcPts val="0"/>
                        </a:spcBef>
                        <a:spcAft>
                          <a:spcPts val="0"/>
                        </a:spcAft>
                        <a:buClr>
                          <a:srgbClr val="17375E"/>
                        </a:buClr>
                        <a:buSzPts val="1400"/>
                        <a:buFont typeface="Arial"/>
                        <a:buNone/>
                      </a:pPr>
                      <a:r>
                        <a:rPr b="1" lang="en-US" sz="1200" u="none" cap="none" strike="noStrike">
                          <a:solidFill>
                            <a:srgbClr val="17375E"/>
                          </a:solidFill>
                        </a:rPr>
                        <a:t>Canadian Meteorological Center - ECCC</a:t>
                      </a:r>
                      <a:endParaRPr b="1" i="0" sz="1200" u="none" cap="none" strike="noStrike">
                        <a:solidFill>
                          <a:srgbClr val="17375E"/>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200" u="none" cap="none" strike="noStrike">
                          <a:solidFill>
                            <a:srgbClr val="008000"/>
                          </a:solidFill>
                          <a:latin typeface="Arial"/>
                          <a:ea typeface="Arial"/>
                          <a:cs typeface="Arial"/>
                          <a:sym typeface="Arial"/>
                        </a:rPr>
                        <a:t>Implement</a:t>
                      </a:r>
                      <a:endParaRPr b="1" i="0" sz="12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200" u="none" cap="none" strike="noStrike"/>
                        <a:t>The </a:t>
                      </a:r>
                      <a:r>
                        <a:rPr lang="en-US" sz="1200" u="none" cap="none" strike="noStrike">
                          <a:solidFill>
                            <a:srgbClr val="008000"/>
                          </a:solidFill>
                        </a:rPr>
                        <a:t>most noticeable improvement is in spread</a:t>
                      </a:r>
                      <a:r>
                        <a:rPr lang="en-US" sz="1200" u="none" cap="none" strike="noStrike"/>
                        <a:t>.</a:t>
                      </a:r>
                      <a:endParaRPr sz="1200" u="none" cap="none" strike="noStrike"/>
                    </a:p>
                    <a:p>
                      <a:pPr indent="0" lvl="0" marL="0" marR="0" rtl="0" algn="ctr">
                        <a:lnSpc>
                          <a:spcPct val="100000"/>
                        </a:lnSpc>
                        <a:spcBef>
                          <a:spcPts val="0"/>
                        </a:spcBef>
                        <a:spcAft>
                          <a:spcPts val="0"/>
                        </a:spcAft>
                        <a:buClr>
                          <a:schemeClr val="dk1"/>
                        </a:buClr>
                        <a:buSzPts val="1100"/>
                        <a:buFont typeface="Arial"/>
                        <a:buNone/>
                      </a:pPr>
                      <a:r>
                        <a:rPr lang="en-US" sz="1200" u="none" cap="none" strike="noStrike">
                          <a:solidFill>
                            <a:srgbClr val="008000"/>
                          </a:solidFill>
                        </a:rPr>
                        <a:t>RMSE and bias</a:t>
                      </a:r>
                      <a:r>
                        <a:rPr lang="en-US" sz="1200" u="none" cap="none" strike="noStrike"/>
                        <a:t> of the ensemble mean </a:t>
                      </a:r>
                      <a:r>
                        <a:rPr lang="en-US" sz="1200" u="none" cap="none" strike="noStrike">
                          <a:solidFill>
                            <a:srgbClr val="008000"/>
                          </a:solidFill>
                        </a:rPr>
                        <a:t>appear to have improved</a:t>
                      </a:r>
                      <a:r>
                        <a:rPr lang="en-US" sz="1200" u="none" cap="none" strike="noStrike"/>
                        <a:t> in the North Hemisphere winter, this is </a:t>
                      </a:r>
                      <a:r>
                        <a:rPr lang="en-US" sz="1200" u="none" cap="none" strike="noStrike">
                          <a:solidFill>
                            <a:srgbClr val="008000"/>
                          </a:solidFill>
                        </a:rPr>
                        <a:t>notable considering the operational ensemble was already good with respect to this.  </a:t>
                      </a:r>
                      <a:r>
                        <a:rPr lang="en-US" sz="1200" u="none" cap="none" strike="noStrike"/>
                        <a:t>No systematic degradation was noticed.</a:t>
                      </a:r>
                      <a:r>
                        <a:rPr lang="en-US" sz="1200" u="none" cap="none" strike="noStrike">
                          <a:latin typeface="Arial"/>
                          <a:ea typeface="Arial"/>
                          <a:cs typeface="Arial"/>
                          <a:sym typeface="Arial"/>
                        </a:rPr>
                        <a:t>   Forecast extension potentially allows for NAEFS-like wave collaboration.</a:t>
                      </a:r>
                      <a:endParaRPr b="1" i="0" sz="1200" u="none" cap="none" strike="noStrike">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946225">
                <a:tc>
                  <a:txBody>
                    <a:bodyPr/>
                    <a:lstStyle/>
                    <a:p>
                      <a:pPr indent="0" lvl="0" marL="0" marR="0" rtl="0" algn="ctr">
                        <a:lnSpc>
                          <a:spcPct val="100000"/>
                        </a:lnSpc>
                        <a:spcBef>
                          <a:spcPts val="0"/>
                        </a:spcBef>
                        <a:spcAft>
                          <a:spcPts val="0"/>
                        </a:spcAft>
                        <a:buClr>
                          <a:srgbClr val="17375E"/>
                        </a:buClr>
                        <a:buSzPts val="1400"/>
                        <a:buFont typeface="Arial"/>
                        <a:buNone/>
                      </a:pPr>
                      <a:r>
                        <a:rPr b="1" lang="en-US" sz="1200" u="none" cap="none" strike="noStrike">
                          <a:solidFill>
                            <a:srgbClr val="002060"/>
                          </a:solidFill>
                        </a:rPr>
                        <a:t>National Hurricane Center</a:t>
                      </a:r>
                      <a:endParaRPr b="1" i="0" sz="12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17375E"/>
                        </a:buClr>
                        <a:buSzPts val="1400"/>
                        <a:buFont typeface="Arial"/>
                        <a:buNone/>
                      </a:pPr>
                      <a:r>
                        <a:t/>
                      </a:r>
                      <a:endParaRPr b="1" i="0" sz="1200" u="none" cap="none" strike="noStrike">
                        <a:solidFill>
                          <a:srgbClr val="17375E"/>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200" u="none" cap="none" strike="noStrike">
                          <a:solidFill>
                            <a:srgbClr val="008000"/>
                          </a:solidFill>
                          <a:latin typeface="Arial"/>
                          <a:ea typeface="Arial"/>
                          <a:cs typeface="Arial"/>
                          <a:sym typeface="Arial"/>
                        </a:rPr>
                        <a:t>Implement</a:t>
                      </a:r>
                      <a:endParaRPr sz="1400" u="none" cap="none" strike="noStrike"/>
                    </a:p>
                    <a:p>
                      <a:pPr indent="0" lvl="0" marL="0" marR="0" rtl="0" algn="ctr">
                        <a:lnSpc>
                          <a:spcPct val="100000"/>
                        </a:lnSpc>
                        <a:spcBef>
                          <a:spcPts val="0"/>
                        </a:spcBef>
                        <a:spcAft>
                          <a:spcPts val="0"/>
                        </a:spcAft>
                        <a:buClr>
                          <a:srgbClr val="008000"/>
                        </a:buClr>
                        <a:buSzPts val="1400"/>
                        <a:buFont typeface="Arial"/>
                        <a:buNone/>
                      </a:pPr>
                      <a:r>
                        <a:t/>
                      </a:r>
                      <a:endParaRPr b="1" i="0" sz="12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200" u="none" cap="none" strike="noStrike"/>
                        <a:t>There are </a:t>
                      </a:r>
                      <a:r>
                        <a:rPr lang="en-US" sz="1200" u="none" cap="none" strike="noStrike">
                          <a:solidFill>
                            <a:srgbClr val="008000"/>
                          </a:solidFill>
                        </a:rPr>
                        <a:t>substantial upgrades </a:t>
                      </a:r>
                      <a:r>
                        <a:rPr lang="en-US" sz="1200" u="none" cap="none" strike="noStrike"/>
                        <a:t>to the overall system. </a:t>
                      </a:r>
                      <a:r>
                        <a:rPr lang="en-US" sz="1200" u="none" cap="none" strike="noStrike">
                          <a:solidFill>
                            <a:srgbClr val="008000"/>
                          </a:solidFill>
                        </a:rPr>
                        <a:t>Significant wave height verification is greatly improved</a:t>
                      </a:r>
                      <a:r>
                        <a:rPr lang="en-US" sz="1200" u="none" cap="none" strike="noStrike"/>
                        <a:t> for the ensemble mean while peak period is more neutral.  </a:t>
                      </a:r>
                      <a:r>
                        <a:rPr lang="en-US" sz="1200" u="none" cap="none" strike="noStrike">
                          <a:solidFill>
                            <a:srgbClr val="179E3F"/>
                          </a:solidFill>
                        </a:rPr>
                        <a:t>Extended forecast range a plus.  </a:t>
                      </a:r>
                      <a:r>
                        <a:rPr lang="en-US" sz="1200" u="none" cap="none" strike="noStrike"/>
                        <a:t>The model improvements and </a:t>
                      </a:r>
                      <a:r>
                        <a:rPr lang="en-US" sz="1200" u="none" cap="none" strike="noStrike">
                          <a:solidFill>
                            <a:srgbClr val="008000"/>
                          </a:solidFill>
                        </a:rPr>
                        <a:t>verification statistics more than support implementation</a:t>
                      </a:r>
                      <a:r>
                        <a:rPr lang="en-US" sz="1200" u="none" cap="none" strike="noStrike"/>
                        <a:t>.</a:t>
                      </a:r>
                      <a:endParaRPr b="1" i="0" sz="1200" u="none" cap="none" strike="noStrike">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bl>
          </a:graphicData>
        </a:graphic>
      </p:graphicFrame>
      <p:sp>
        <p:nvSpPr>
          <p:cNvPr id="906" name="Google Shape;906;p35"/>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907" name="Google Shape;907;p35"/>
          <p:cNvSpPr txBox="1"/>
          <p:nvPr/>
        </p:nvSpPr>
        <p:spPr>
          <a:xfrm>
            <a:off x="0" y="0"/>
            <a:ext cx="9144000" cy="53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Summary of </a:t>
            </a:r>
            <a:r>
              <a:rPr b="1" lang="en-US" sz="2500">
                <a:solidFill>
                  <a:srgbClr val="0000FF"/>
                </a:solidFill>
                <a:latin typeface="Calibri"/>
                <a:ea typeface="Calibri"/>
                <a:cs typeface="Calibri"/>
                <a:sym typeface="Calibri"/>
              </a:rPr>
              <a:t>GEFSv12-Waves </a:t>
            </a:r>
            <a:r>
              <a:rPr b="1" lang="en-US" sz="2500">
                <a:solidFill>
                  <a:srgbClr val="0000FF"/>
                </a:solidFill>
                <a:latin typeface="Calibri"/>
                <a:ea typeface="Calibri"/>
                <a:cs typeface="Calibri"/>
                <a:sym typeface="Calibri"/>
              </a:rPr>
              <a:t>Field</a:t>
            </a:r>
            <a:r>
              <a:rPr b="1" i="0" lang="en-US" sz="2500" u="none" cap="none" strike="noStrike">
                <a:solidFill>
                  <a:srgbClr val="0000FF"/>
                </a:solidFill>
                <a:latin typeface="Calibri"/>
                <a:ea typeface="Calibri"/>
                <a:cs typeface="Calibri"/>
                <a:sym typeface="Calibri"/>
              </a:rPr>
              <a:t> Evaluations</a:t>
            </a:r>
            <a:endParaRPr b="1" i="0" sz="2500" u="none" cap="none" strike="noStrike">
              <a:solidFill>
                <a:srgbClr val="0000FF"/>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1" name="Shape 911"/>
        <p:cNvGrpSpPr/>
        <p:nvPr/>
      </p:nvGrpSpPr>
      <p:grpSpPr>
        <a:xfrm>
          <a:off x="0" y="0"/>
          <a:ext cx="0" cy="0"/>
          <a:chOff x="0" y="0"/>
          <a:chExt cx="0" cy="0"/>
        </a:xfrm>
      </p:grpSpPr>
      <p:sp>
        <p:nvSpPr>
          <p:cNvPr id="912" name="Google Shape;912;p39"/>
          <p:cNvSpPr txBox="1"/>
          <p:nvPr/>
        </p:nvSpPr>
        <p:spPr>
          <a:xfrm>
            <a:off x="327875" y="823975"/>
            <a:ext cx="8629500" cy="40458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000000"/>
              </a:buClr>
              <a:buSzPts val="1800"/>
              <a:buFont typeface="Arial"/>
              <a:buChar char="•"/>
            </a:pPr>
            <a:r>
              <a:rPr b="0" i="0" lang="en-US" sz="1800" u="none" cap="none" strike="noStrike">
                <a:solidFill>
                  <a:srgbClr val="007F00"/>
                </a:solidFill>
                <a:latin typeface="Arial"/>
                <a:ea typeface="Arial"/>
                <a:cs typeface="Arial"/>
                <a:sym typeface="Arial"/>
              </a:rPr>
              <a:t>Overall, the parallel version is an improvement over the operational GWES. All participating evaluators support the proposed implementation</a:t>
            </a:r>
            <a:r>
              <a:rPr b="0" i="0" lang="en-US"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114300" lvl="0" marL="228600" marR="0" rtl="0" algn="l">
              <a:lnSpc>
                <a:spcPct val="9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800"/>
              <a:buFont typeface="Arial"/>
              <a:buNone/>
            </a:pPr>
            <a:r>
              <a:rPr b="0" i="0" lang="en-US" sz="1800" u="sng" cap="none" strike="noStrike">
                <a:solidFill>
                  <a:srgbClr val="000000"/>
                </a:solidFill>
                <a:latin typeface="Arial"/>
                <a:ea typeface="Arial"/>
                <a:cs typeface="Arial"/>
                <a:sym typeface="Arial"/>
              </a:rPr>
              <a:t>Alaska Region Concern:</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Overdispersive in Gulf of Alaska</a:t>
            </a:r>
            <a:endParaRPr b="0" i="0" sz="1400" u="none" cap="none" strike="noStrike">
              <a:solidFill>
                <a:srgbClr val="000000"/>
              </a:solidFill>
              <a:latin typeface="Arial"/>
              <a:ea typeface="Arial"/>
              <a:cs typeface="Arial"/>
              <a:sym typeface="Arial"/>
            </a:endParaRPr>
          </a:p>
          <a:p>
            <a:pPr indent="-114300" lvl="0" marL="228600" marR="0" rtl="0" algn="l">
              <a:lnSpc>
                <a:spcPct val="9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800"/>
              <a:buFont typeface="Arial"/>
              <a:buNone/>
            </a:pPr>
            <a:r>
              <a:rPr b="0" i="0" lang="en-US" sz="1800" u="sng" cap="none" strike="noStrike">
                <a:solidFill>
                  <a:schemeClr val="dk1"/>
                </a:solidFill>
                <a:latin typeface="Arial"/>
                <a:ea typeface="Arial"/>
                <a:cs typeface="Arial"/>
                <a:sym typeface="Arial"/>
              </a:rPr>
              <a:t>Common Positives: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Reduced bias &amp; lower RMSE, especially during the winter season</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Improved reliability in forecasts of ocean waves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Overall larger and more meaningful spread in GEFS-Wave</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Extension of forecast range to 16 days and the new swell partition</a:t>
            </a:r>
            <a:endParaRPr b="0" i="0" sz="1800" u="none" cap="none" strike="noStrike">
              <a:solidFill>
                <a:srgbClr val="000000"/>
              </a:solidFill>
              <a:latin typeface="Arial"/>
              <a:ea typeface="Arial"/>
              <a:cs typeface="Arial"/>
              <a:sym typeface="Arial"/>
            </a:endParaRPr>
          </a:p>
          <a:p>
            <a:pPr indent="-133350" lvl="0" marL="228600" marR="0" rtl="0" algn="l">
              <a:lnSpc>
                <a:spcPct val="90000"/>
              </a:lnSpc>
              <a:spcBef>
                <a:spcPts val="100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13" name="Google Shape;913;p39"/>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914" name="Google Shape;914;p39"/>
          <p:cNvSpPr txBox="1"/>
          <p:nvPr/>
        </p:nvSpPr>
        <p:spPr>
          <a:xfrm>
            <a:off x="0" y="0"/>
            <a:ext cx="91020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500" u="none" cap="none" strike="noStrike">
                <a:solidFill>
                  <a:srgbClr val="0000FF"/>
                </a:solidFill>
                <a:latin typeface="Calibri"/>
                <a:ea typeface="Calibri"/>
                <a:cs typeface="Calibri"/>
                <a:sym typeface="Calibri"/>
              </a:rPr>
              <a:t>Common Themes in GEFSv12-Waves Evaluations</a:t>
            </a:r>
            <a:endParaRPr b="1" i="0" sz="2500" u="none" cap="none" strike="noStrike">
              <a:solidFill>
                <a:srgbClr val="0000FF"/>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8" name="Shape 918"/>
        <p:cNvGrpSpPr/>
        <p:nvPr/>
      </p:nvGrpSpPr>
      <p:grpSpPr>
        <a:xfrm>
          <a:off x="0" y="0"/>
          <a:ext cx="0" cy="0"/>
          <a:chOff x="0" y="0"/>
          <a:chExt cx="0" cy="0"/>
        </a:xfrm>
      </p:grpSpPr>
      <p:sp>
        <p:nvSpPr>
          <p:cNvPr id="919" name="Google Shape;919;p42"/>
          <p:cNvSpPr/>
          <p:nvPr/>
        </p:nvSpPr>
        <p:spPr>
          <a:xfrm>
            <a:off x="4482913" y="2433251"/>
            <a:ext cx="2214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920" name="Google Shape;920;p42"/>
          <p:cNvSpPr/>
          <p:nvPr/>
        </p:nvSpPr>
        <p:spPr>
          <a:xfrm>
            <a:off x="4482913" y="2433251"/>
            <a:ext cx="2214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aphicFrame>
        <p:nvGraphicFramePr>
          <p:cNvPr id="921" name="Google Shape;921;p42"/>
          <p:cNvGraphicFramePr/>
          <p:nvPr/>
        </p:nvGraphicFramePr>
        <p:xfrm>
          <a:off x="192415" y="595162"/>
          <a:ext cx="3000000" cy="3000000"/>
        </p:xfrm>
        <a:graphic>
          <a:graphicData uri="http://schemas.openxmlformats.org/drawingml/2006/table">
            <a:tbl>
              <a:tblPr>
                <a:noFill/>
                <a:tableStyleId>{5554CC96-B187-4E09-8854-4A188158C517}</a:tableStyleId>
              </a:tblPr>
              <a:tblGrid>
                <a:gridCol w="1648775"/>
                <a:gridCol w="2039050"/>
                <a:gridCol w="5109050"/>
              </a:tblGrid>
              <a:tr h="342250">
                <a:tc>
                  <a:txBody>
                    <a:bodyPr/>
                    <a:lstStyle/>
                    <a:p>
                      <a:pPr indent="0" lvl="0" marL="0" marR="0" rtl="0" algn="ctr">
                        <a:lnSpc>
                          <a:spcPct val="100000"/>
                        </a:lnSpc>
                        <a:spcBef>
                          <a:spcPts val="0"/>
                        </a:spcBef>
                        <a:spcAft>
                          <a:spcPts val="0"/>
                        </a:spcAft>
                        <a:buClr>
                          <a:schemeClr val="lt1"/>
                        </a:buClr>
                        <a:buSzPts val="1600"/>
                        <a:buFont typeface="Arial"/>
                        <a:buNone/>
                      </a:pPr>
                      <a:r>
                        <a:rPr b="1" i="0" lang="en-US" sz="1200" u="none" cap="none" strike="noStrike">
                          <a:solidFill>
                            <a:schemeClr val="lt1"/>
                          </a:solidFill>
                          <a:latin typeface="Arial"/>
                          <a:ea typeface="Arial"/>
                          <a:cs typeface="Arial"/>
                          <a:sym typeface="Arial"/>
                        </a:rPr>
                        <a:t>Region</a:t>
                      </a:r>
                      <a:endParaRPr b="1" i="0" sz="1200" u="none" cap="none" strike="noStrike">
                        <a:solidFill>
                          <a:schemeClr val="lt1"/>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200" u="none" cap="none" strike="noStrike">
                          <a:solidFill>
                            <a:schemeClr val="lt1"/>
                          </a:solidFill>
                          <a:latin typeface="Arial"/>
                          <a:ea typeface="Arial"/>
                          <a:cs typeface="Arial"/>
                          <a:sym typeface="Arial"/>
                        </a:rPr>
                        <a:t>Recommendation</a:t>
                      </a:r>
                      <a:endParaRPr b="1" i="0" sz="1200" u="none" cap="none" strike="noStrike">
                        <a:solidFill>
                          <a:schemeClr val="lt1"/>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200" u="none" cap="none" strike="noStrike">
                          <a:solidFill>
                            <a:schemeClr val="lt1"/>
                          </a:solidFill>
                          <a:latin typeface="Arial"/>
                          <a:ea typeface="Arial"/>
                          <a:cs typeface="Arial"/>
                          <a:sym typeface="Arial"/>
                        </a:rPr>
                        <a:t>Key Remarks</a:t>
                      </a:r>
                      <a:endParaRPr b="1" i="0" sz="1200" u="none" cap="none" strike="noStrike">
                        <a:solidFill>
                          <a:schemeClr val="lt1"/>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r>
              <a:tr h="759550">
                <a:tc>
                  <a:txBody>
                    <a:bodyPr/>
                    <a:lstStyle/>
                    <a:p>
                      <a:pPr indent="0" lvl="0" marL="0" marR="0" rtl="0" algn="ctr">
                        <a:lnSpc>
                          <a:spcPct val="100000"/>
                        </a:lnSpc>
                        <a:spcBef>
                          <a:spcPts val="0"/>
                        </a:spcBef>
                        <a:spcAft>
                          <a:spcPts val="0"/>
                        </a:spcAft>
                        <a:buClr>
                          <a:srgbClr val="17375E"/>
                        </a:buClr>
                        <a:buSzPts val="1400"/>
                        <a:buFont typeface="Arial"/>
                        <a:buNone/>
                      </a:pPr>
                      <a:r>
                        <a:rPr b="1" lang="en-US" sz="1200" u="none" cap="none" strike="noStrike">
                          <a:solidFill>
                            <a:srgbClr val="17375E"/>
                          </a:solidFill>
                        </a:rPr>
                        <a:t>Western Region</a:t>
                      </a:r>
                      <a:endParaRPr b="1" i="0" sz="1200" u="none" cap="none" strike="noStrike">
                        <a:solidFill>
                          <a:srgbClr val="17375E"/>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200" u="none" cap="none" strike="noStrike">
                          <a:solidFill>
                            <a:srgbClr val="008000"/>
                          </a:solidFill>
                          <a:latin typeface="Arial"/>
                          <a:ea typeface="Arial"/>
                          <a:cs typeface="Arial"/>
                          <a:sym typeface="Arial"/>
                        </a:rPr>
                        <a:t>Implement</a:t>
                      </a:r>
                      <a:endParaRPr b="1" i="0" sz="12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lang="en-US" sz="1200" u="none" cap="none" strike="noStrike"/>
                        <a:t>Not a huge amount of wildfire cases to examine, regarding smoke in the West. The few cases looked at, however, as well as Aug. 2019 stats, </a:t>
                      </a:r>
                      <a:r>
                        <a:rPr lang="en-US" sz="1200" u="none" cap="none" strike="noStrike">
                          <a:solidFill>
                            <a:srgbClr val="008000"/>
                          </a:solidFill>
                        </a:rPr>
                        <a:t>indicated improvement over NGAC</a:t>
                      </a:r>
                      <a:r>
                        <a:rPr lang="en-US" sz="1200" u="none" cap="none" strike="noStrike">
                          <a:solidFill>
                            <a:schemeClr val="dk1"/>
                          </a:solidFill>
                        </a:rPr>
                        <a:t>.</a:t>
                      </a:r>
                      <a:endParaRPr b="1" i="0" sz="12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759550">
                <a:tc>
                  <a:txBody>
                    <a:bodyPr/>
                    <a:lstStyle/>
                    <a:p>
                      <a:pPr indent="0" lvl="0" marL="0" marR="0" rtl="0" algn="ctr">
                        <a:lnSpc>
                          <a:spcPct val="100000"/>
                        </a:lnSpc>
                        <a:spcBef>
                          <a:spcPts val="0"/>
                        </a:spcBef>
                        <a:spcAft>
                          <a:spcPts val="0"/>
                        </a:spcAft>
                        <a:buClr>
                          <a:srgbClr val="17375E"/>
                        </a:buClr>
                        <a:buSzPts val="1400"/>
                        <a:buFont typeface="Arial"/>
                        <a:buNone/>
                      </a:pPr>
                      <a:r>
                        <a:rPr b="1" lang="en-US" sz="1200" u="none" cap="none" strike="noStrike">
                          <a:solidFill>
                            <a:srgbClr val="17375E"/>
                          </a:solidFill>
                        </a:rPr>
                        <a:t>Air Resources Laboratory</a:t>
                      </a:r>
                      <a:endParaRPr b="1" i="0" sz="1200" u="none" cap="none" strike="noStrike">
                        <a:solidFill>
                          <a:srgbClr val="17375E"/>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200" u="none" cap="none" strike="noStrike">
                          <a:solidFill>
                            <a:srgbClr val="008000"/>
                          </a:solidFill>
                          <a:latin typeface="Arial"/>
                          <a:ea typeface="Arial"/>
                          <a:cs typeface="Arial"/>
                          <a:sym typeface="Arial"/>
                        </a:rPr>
                        <a:t>Implement</a:t>
                      </a:r>
                      <a:endParaRPr b="1" i="0" sz="12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1" marL="0" marR="0" rtl="0" algn="ctr">
                        <a:lnSpc>
                          <a:spcPct val="100000"/>
                        </a:lnSpc>
                        <a:spcBef>
                          <a:spcPts val="0"/>
                        </a:spcBef>
                        <a:spcAft>
                          <a:spcPts val="0"/>
                        </a:spcAft>
                        <a:buClr>
                          <a:srgbClr val="008000"/>
                        </a:buClr>
                        <a:buSzPts val="1400"/>
                        <a:buFont typeface="Arial"/>
                        <a:buNone/>
                      </a:pPr>
                      <a:r>
                        <a:rPr b="0" i="0" lang="en-US" sz="1200" u="none" cap="none" strike="noStrike">
                          <a:solidFill>
                            <a:srgbClr val="007F00"/>
                          </a:solidFill>
                          <a:latin typeface="Arial"/>
                          <a:ea typeface="Arial"/>
                          <a:cs typeface="Arial"/>
                          <a:sym typeface="Arial"/>
                        </a:rPr>
                        <a:t>GEFS-Aerosol model gave superior input than that from NGAC </a:t>
                      </a:r>
                      <a:r>
                        <a:rPr b="0" i="0" lang="en-US" sz="1200" u="none" cap="none" strike="noStrike">
                          <a:latin typeface="Arial"/>
                          <a:ea typeface="Arial"/>
                          <a:cs typeface="Arial"/>
                          <a:sym typeface="Arial"/>
                        </a:rPr>
                        <a:t>for National Air Quality Forecasting Capability. Model-simulated </a:t>
                      </a:r>
                      <a:r>
                        <a:rPr b="0" i="0" lang="en-US" sz="1200" u="none" cap="none" strike="noStrike">
                          <a:solidFill>
                            <a:srgbClr val="007F00"/>
                          </a:solidFill>
                          <a:latin typeface="Arial"/>
                          <a:ea typeface="Arial"/>
                          <a:cs typeface="Arial"/>
                          <a:sym typeface="Arial"/>
                        </a:rPr>
                        <a:t>elemental carbon and black carbon fields showed more accurate signals</a:t>
                      </a:r>
                      <a:r>
                        <a:rPr b="0" i="0" lang="en-US" sz="1200" u="none" cap="none" strike="noStrike">
                          <a:latin typeface="Arial"/>
                          <a:ea typeface="Arial"/>
                          <a:cs typeface="Arial"/>
                          <a:sym typeface="Arial"/>
                        </a:rPr>
                        <a:t> from the GEFS-Aerosol system than the NGAC system.</a:t>
                      </a:r>
                      <a:endParaRPr b="0" i="0" sz="1200" u="none" cap="none" strike="noStrike">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1076850">
                <a:tc>
                  <a:txBody>
                    <a:bodyPr/>
                    <a:lstStyle/>
                    <a:p>
                      <a:pPr indent="0" lvl="0" marL="0" marR="0" rtl="0" algn="ctr">
                        <a:lnSpc>
                          <a:spcPct val="100000"/>
                        </a:lnSpc>
                        <a:spcBef>
                          <a:spcPts val="0"/>
                        </a:spcBef>
                        <a:spcAft>
                          <a:spcPts val="0"/>
                        </a:spcAft>
                        <a:buClr>
                          <a:srgbClr val="17375E"/>
                        </a:buClr>
                        <a:buSzPts val="1400"/>
                        <a:buFont typeface="Arial"/>
                        <a:buNone/>
                      </a:pPr>
                      <a:r>
                        <a:rPr b="1" lang="en-US" sz="1200" u="none" cap="none" strike="noStrike">
                          <a:solidFill>
                            <a:srgbClr val="17375E"/>
                          </a:solidFill>
                        </a:rPr>
                        <a:t>Southern Region</a:t>
                      </a:r>
                      <a:endParaRPr b="1" i="0" sz="1200" u="none" cap="none" strike="noStrike">
                        <a:solidFill>
                          <a:srgbClr val="17375E"/>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200" u="none" cap="none" strike="noStrike">
                          <a:solidFill>
                            <a:srgbClr val="008000"/>
                          </a:solidFill>
                          <a:latin typeface="Arial"/>
                          <a:ea typeface="Arial"/>
                          <a:cs typeface="Arial"/>
                          <a:sym typeface="Arial"/>
                        </a:rPr>
                        <a:t>Implement</a:t>
                      </a:r>
                      <a:endParaRPr b="1" i="0" sz="12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200" u="none" cap="none" strike="noStrike"/>
                        <a:t>It appears there is indeed </a:t>
                      </a:r>
                      <a:r>
                        <a:rPr lang="en-US" sz="1200" u="none" cap="none" strike="noStrike">
                          <a:solidFill>
                            <a:srgbClr val="007F00"/>
                          </a:solidFill>
                        </a:rPr>
                        <a:t>ample reflection of the higher-resolution aerosol information</a:t>
                      </a:r>
                      <a:r>
                        <a:rPr lang="en-US" sz="1200" u="none" cap="none" strike="noStrike"/>
                        <a:t> provided in the GEFSv12 data. Comparing errors of GEFSv12 vs NGAC relative to MERR/IMME (observed), </a:t>
                      </a:r>
                      <a:r>
                        <a:rPr lang="en-US" sz="1200" u="none" cap="none" strike="noStrike">
                          <a:solidFill>
                            <a:srgbClr val="007F00"/>
                          </a:solidFill>
                        </a:rPr>
                        <a:t>GEFSv12 appears to have smaller errors; almost always in area, and often in magnitude as well</a:t>
                      </a:r>
                      <a:r>
                        <a:rPr lang="en-US" sz="1200" u="none" cap="none" strike="noStrike"/>
                        <a:t>. </a:t>
                      </a:r>
                      <a:r>
                        <a:rPr lang="en-US" sz="1200" u="none" cap="none" strike="noStrike">
                          <a:solidFill>
                            <a:srgbClr val="007F00"/>
                          </a:solidFill>
                        </a:rPr>
                        <a:t>Improvement seems to be even better in the dust forecasts</a:t>
                      </a:r>
                      <a:r>
                        <a:rPr lang="en-US" sz="1200" u="none" cap="none" strike="noStrike"/>
                        <a:t>, vs the Total AOD views.</a:t>
                      </a:r>
                      <a:endParaRPr b="1" i="0" sz="1200" u="none" cap="none" strike="noStrike">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1116325">
                <a:tc>
                  <a:txBody>
                    <a:bodyPr/>
                    <a:lstStyle/>
                    <a:p>
                      <a:pPr indent="0" lvl="0" marL="0" marR="0" rtl="0" algn="ctr">
                        <a:lnSpc>
                          <a:spcPct val="100000"/>
                        </a:lnSpc>
                        <a:spcBef>
                          <a:spcPts val="0"/>
                        </a:spcBef>
                        <a:spcAft>
                          <a:spcPts val="0"/>
                        </a:spcAft>
                        <a:buClr>
                          <a:srgbClr val="17375E"/>
                        </a:buClr>
                        <a:buSzPts val="1400"/>
                        <a:buFont typeface="Arial"/>
                        <a:buNone/>
                      </a:pPr>
                      <a:r>
                        <a:rPr b="1" lang="en-US" sz="1200" u="none" cap="none" strike="noStrike">
                          <a:solidFill>
                            <a:srgbClr val="002060"/>
                          </a:solidFill>
                        </a:rPr>
                        <a:t>Alaska Region</a:t>
                      </a:r>
                      <a:endParaRPr b="1" i="0" sz="1200" u="none" cap="none" strike="noStrike">
                        <a:solidFill>
                          <a:srgbClr val="17375E"/>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200" u="none" cap="none" strike="noStrike">
                          <a:solidFill>
                            <a:srgbClr val="008000"/>
                          </a:solidFill>
                          <a:latin typeface="Arial"/>
                          <a:ea typeface="Arial"/>
                          <a:cs typeface="Arial"/>
                          <a:sym typeface="Arial"/>
                        </a:rPr>
                        <a:t>Implement</a:t>
                      </a:r>
                      <a:endParaRPr sz="1400" u="none" cap="none" strike="noStrike"/>
                    </a:p>
                    <a:p>
                      <a:pPr indent="0" lvl="0" marL="0" marR="0" rtl="0" algn="ctr">
                        <a:lnSpc>
                          <a:spcPct val="100000"/>
                        </a:lnSpc>
                        <a:spcBef>
                          <a:spcPts val="0"/>
                        </a:spcBef>
                        <a:spcAft>
                          <a:spcPts val="0"/>
                        </a:spcAft>
                        <a:buClr>
                          <a:srgbClr val="008000"/>
                        </a:buClr>
                        <a:buSzPts val="1400"/>
                        <a:buFont typeface="Arial"/>
                        <a:buNone/>
                      </a:pPr>
                      <a:r>
                        <a:t/>
                      </a:r>
                      <a:endParaRPr b="1" i="0" sz="12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200" u="none" cap="none" strike="noStrike">
                          <a:solidFill>
                            <a:srgbClr val="008000"/>
                          </a:solidFill>
                          <a:latin typeface="Arial"/>
                          <a:ea typeface="Arial"/>
                          <a:cs typeface="Arial"/>
                          <a:sym typeface="Arial"/>
                        </a:rPr>
                        <a:t>Greatest strength for long-term transport events</a:t>
                      </a:r>
                      <a:r>
                        <a:rPr lang="en-US" sz="1200" u="none" cap="none" strike="noStrike">
                          <a:solidFill>
                            <a:schemeClr val="dk1"/>
                          </a:solidFill>
                          <a:latin typeface="Arial"/>
                          <a:ea typeface="Arial"/>
                          <a:cs typeface="Arial"/>
                          <a:sym typeface="Arial"/>
                        </a:rPr>
                        <a:t>; </a:t>
                      </a:r>
                      <a:r>
                        <a:rPr lang="en-US" sz="1200" u="none" cap="none" strike="noStrike">
                          <a:solidFill>
                            <a:srgbClr val="FF0000"/>
                          </a:solidFill>
                          <a:latin typeface="Arial"/>
                          <a:ea typeface="Arial"/>
                          <a:cs typeface="Arial"/>
                          <a:sym typeface="Arial"/>
                        </a:rPr>
                        <a:t>does not seem to detect local fire and smoke events due to lower resolution</a:t>
                      </a:r>
                      <a:r>
                        <a:rPr lang="en-US" sz="1200" u="none" cap="none" strike="noStrike">
                          <a:solidFill>
                            <a:schemeClr val="dk1"/>
                          </a:solidFill>
                          <a:latin typeface="Arial"/>
                          <a:ea typeface="Arial"/>
                          <a:cs typeface="Arial"/>
                          <a:sym typeface="Arial"/>
                        </a:rPr>
                        <a:t>.</a:t>
                      </a:r>
                      <a:r>
                        <a:rPr lang="en-US" sz="1200" u="none" cap="none" strike="noStrike">
                          <a:solidFill>
                            <a:srgbClr val="FF0000"/>
                          </a:solidFill>
                          <a:latin typeface="Arial"/>
                          <a:ea typeface="Arial"/>
                          <a:cs typeface="Arial"/>
                          <a:sym typeface="Arial"/>
                        </a:rPr>
                        <a:t> </a:t>
                      </a:r>
                      <a:r>
                        <a:rPr lang="en-US" sz="1200" u="none" cap="none" strike="noStrike">
                          <a:solidFill>
                            <a:schemeClr val="dk1"/>
                          </a:solidFill>
                          <a:latin typeface="Arial"/>
                          <a:ea typeface="Arial"/>
                          <a:cs typeface="Arial"/>
                          <a:sym typeface="Arial"/>
                        </a:rPr>
                        <a:t>Appears to </a:t>
                      </a:r>
                      <a:r>
                        <a:rPr lang="en-US" sz="1200" u="none" cap="none" strike="noStrike">
                          <a:solidFill>
                            <a:srgbClr val="007F00"/>
                          </a:solidFill>
                          <a:latin typeface="Arial"/>
                          <a:ea typeface="Arial"/>
                          <a:cs typeface="Arial"/>
                          <a:sym typeface="Arial"/>
                        </a:rPr>
                        <a:t>hold promise</a:t>
                      </a:r>
                      <a:r>
                        <a:rPr lang="en-US" sz="1200" u="none" cap="none" strike="noStrike">
                          <a:solidFill>
                            <a:schemeClr val="dk1"/>
                          </a:solidFill>
                          <a:latin typeface="Arial"/>
                          <a:ea typeface="Arial"/>
                          <a:cs typeface="Arial"/>
                          <a:sym typeface="Arial"/>
                        </a:rPr>
                        <a:t> </a:t>
                      </a:r>
                      <a:r>
                        <a:rPr lang="en-US" sz="1200" u="none" cap="none" strike="noStrike">
                          <a:solidFill>
                            <a:srgbClr val="007F00"/>
                          </a:solidFill>
                          <a:latin typeface="Arial"/>
                          <a:ea typeface="Arial"/>
                          <a:cs typeface="Arial"/>
                          <a:sym typeface="Arial"/>
                        </a:rPr>
                        <a:t>to</a:t>
                      </a:r>
                      <a:r>
                        <a:rPr lang="en-US" sz="1200" u="none" cap="none" strike="noStrike">
                          <a:solidFill>
                            <a:schemeClr val="dk1"/>
                          </a:solidFill>
                          <a:latin typeface="Arial"/>
                          <a:ea typeface="Arial"/>
                          <a:cs typeface="Arial"/>
                          <a:sym typeface="Arial"/>
                        </a:rPr>
                        <a:t> help our aviation forecasters </a:t>
                      </a:r>
                      <a:r>
                        <a:rPr lang="en-US" sz="1200" u="none" cap="none" strike="noStrike">
                          <a:solidFill>
                            <a:srgbClr val="007F00"/>
                          </a:solidFill>
                          <a:latin typeface="Arial"/>
                          <a:ea typeface="Arial"/>
                          <a:cs typeface="Arial"/>
                          <a:sym typeface="Arial"/>
                        </a:rPr>
                        <a:t>handle ash resuspension events</a:t>
                      </a:r>
                      <a:r>
                        <a:rPr lang="en-US" sz="1200" u="none" cap="none" strike="noStrike">
                          <a:solidFill>
                            <a:schemeClr val="dk1"/>
                          </a:solidFill>
                          <a:latin typeface="Arial"/>
                          <a:ea typeface="Arial"/>
                          <a:cs typeface="Arial"/>
                          <a:sym typeface="Arial"/>
                        </a:rPr>
                        <a:t>. In case study of greatest concern, the correct smoke did not occur, but this may have been due to unavailability of GBBEPx emissions.</a:t>
                      </a:r>
                      <a:endParaRPr sz="1400" u="none" cap="none" strike="noStrike"/>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bl>
          </a:graphicData>
        </a:graphic>
      </p:graphicFrame>
      <p:sp>
        <p:nvSpPr>
          <p:cNvPr id="922" name="Google Shape;922;p42"/>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923" name="Google Shape;923;p42"/>
          <p:cNvSpPr txBox="1"/>
          <p:nvPr/>
        </p:nvSpPr>
        <p:spPr>
          <a:xfrm>
            <a:off x="0" y="0"/>
            <a:ext cx="9144000" cy="53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Summary of </a:t>
            </a:r>
            <a:r>
              <a:rPr b="1" lang="en-US" sz="2500">
                <a:solidFill>
                  <a:srgbClr val="0000FF"/>
                </a:solidFill>
                <a:latin typeface="Calibri"/>
                <a:ea typeface="Calibri"/>
                <a:cs typeface="Calibri"/>
                <a:sym typeface="Calibri"/>
              </a:rPr>
              <a:t>GEFSv12-Aerosols Field</a:t>
            </a:r>
            <a:r>
              <a:rPr b="1" i="0" lang="en-US" sz="2500" u="none" cap="none" strike="noStrike">
                <a:solidFill>
                  <a:srgbClr val="0000FF"/>
                </a:solidFill>
                <a:latin typeface="Calibri"/>
                <a:ea typeface="Calibri"/>
                <a:cs typeface="Calibri"/>
                <a:sym typeface="Calibri"/>
              </a:rPr>
              <a:t> Evaluations</a:t>
            </a:r>
            <a:endParaRPr b="1" i="0" sz="2500" u="none" cap="none" strike="noStrike">
              <a:solidFill>
                <a:srgbClr val="0000FF"/>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7" name="Shape 927"/>
        <p:cNvGrpSpPr/>
        <p:nvPr/>
      </p:nvGrpSpPr>
      <p:grpSpPr>
        <a:xfrm>
          <a:off x="0" y="0"/>
          <a:ext cx="0" cy="0"/>
          <a:chOff x="0" y="0"/>
          <a:chExt cx="0" cy="0"/>
        </a:xfrm>
      </p:grpSpPr>
      <p:sp>
        <p:nvSpPr>
          <p:cNvPr id="928" name="Google Shape;928;p46"/>
          <p:cNvSpPr/>
          <p:nvPr/>
        </p:nvSpPr>
        <p:spPr>
          <a:xfrm>
            <a:off x="4482913" y="2433251"/>
            <a:ext cx="2214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929" name="Google Shape;929;p46"/>
          <p:cNvSpPr/>
          <p:nvPr/>
        </p:nvSpPr>
        <p:spPr>
          <a:xfrm>
            <a:off x="4482913" y="2433251"/>
            <a:ext cx="2214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aphicFrame>
        <p:nvGraphicFramePr>
          <p:cNvPr id="930" name="Google Shape;930;p46"/>
          <p:cNvGraphicFramePr/>
          <p:nvPr/>
        </p:nvGraphicFramePr>
        <p:xfrm>
          <a:off x="170953" y="809287"/>
          <a:ext cx="3000000" cy="3000000"/>
        </p:xfrm>
        <a:graphic>
          <a:graphicData uri="http://schemas.openxmlformats.org/drawingml/2006/table">
            <a:tbl>
              <a:tblPr>
                <a:noFill/>
                <a:tableStyleId>{5554CC96-B187-4E09-8854-4A188158C517}</a:tableStyleId>
              </a:tblPr>
              <a:tblGrid>
                <a:gridCol w="1684900"/>
                <a:gridCol w="1992575"/>
                <a:gridCol w="5124625"/>
              </a:tblGrid>
              <a:tr h="277450">
                <a:tc>
                  <a:txBody>
                    <a:bodyPr/>
                    <a:lstStyle/>
                    <a:p>
                      <a:pPr indent="0" lvl="0" marL="0" marR="0" rtl="0" algn="ctr">
                        <a:lnSpc>
                          <a:spcPct val="100000"/>
                        </a:lnSpc>
                        <a:spcBef>
                          <a:spcPts val="0"/>
                        </a:spcBef>
                        <a:spcAft>
                          <a:spcPts val="0"/>
                        </a:spcAft>
                        <a:buClr>
                          <a:schemeClr val="lt1"/>
                        </a:buClr>
                        <a:buSzPts val="1600"/>
                        <a:buFont typeface="Arial"/>
                        <a:buNone/>
                      </a:pPr>
                      <a:r>
                        <a:rPr b="1" i="0" lang="en-US" sz="1200" u="none" cap="none" strike="noStrike">
                          <a:solidFill>
                            <a:schemeClr val="lt1"/>
                          </a:solidFill>
                          <a:latin typeface="Arial"/>
                          <a:ea typeface="Arial"/>
                          <a:cs typeface="Arial"/>
                          <a:sym typeface="Arial"/>
                        </a:rPr>
                        <a:t>Region</a:t>
                      </a:r>
                      <a:endParaRPr b="1" i="0" sz="1200" u="none" cap="none" strike="noStrike">
                        <a:solidFill>
                          <a:schemeClr val="lt1"/>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200" u="none" cap="none" strike="noStrike">
                          <a:solidFill>
                            <a:schemeClr val="lt1"/>
                          </a:solidFill>
                          <a:latin typeface="Arial"/>
                          <a:ea typeface="Arial"/>
                          <a:cs typeface="Arial"/>
                          <a:sym typeface="Arial"/>
                        </a:rPr>
                        <a:t>Recommendation</a:t>
                      </a:r>
                      <a:endParaRPr b="1" i="0" sz="1200" u="none" cap="none" strike="noStrike">
                        <a:solidFill>
                          <a:schemeClr val="lt1"/>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200" u="none" cap="none" strike="noStrike">
                          <a:solidFill>
                            <a:schemeClr val="lt1"/>
                          </a:solidFill>
                          <a:latin typeface="Arial"/>
                          <a:ea typeface="Arial"/>
                          <a:cs typeface="Arial"/>
                          <a:sym typeface="Arial"/>
                        </a:rPr>
                        <a:t>Key Remarks</a:t>
                      </a:r>
                      <a:endParaRPr b="1" i="0" sz="1200" u="none" cap="none" strike="noStrike">
                        <a:solidFill>
                          <a:schemeClr val="lt1"/>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r>
              <a:tr h="800075">
                <a:tc>
                  <a:txBody>
                    <a:bodyPr/>
                    <a:lstStyle/>
                    <a:p>
                      <a:pPr indent="0" lvl="0" marL="0" marR="0" rtl="0" algn="ctr">
                        <a:lnSpc>
                          <a:spcPct val="100000"/>
                        </a:lnSpc>
                        <a:spcBef>
                          <a:spcPts val="0"/>
                        </a:spcBef>
                        <a:spcAft>
                          <a:spcPts val="0"/>
                        </a:spcAft>
                        <a:buClr>
                          <a:srgbClr val="17375E"/>
                        </a:buClr>
                        <a:buSzPts val="1400"/>
                        <a:buFont typeface="Arial"/>
                        <a:buNone/>
                      </a:pPr>
                      <a:r>
                        <a:rPr b="1" i="0" lang="en-US" sz="1200" u="none" cap="none" strike="noStrike">
                          <a:solidFill>
                            <a:srgbClr val="17375E"/>
                          </a:solidFill>
                          <a:latin typeface="Arial"/>
                          <a:ea typeface="Arial"/>
                          <a:cs typeface="Arial"/>
                          <a:sym typeface="Arial"/>
                        </a:rPr>
                        <a:t>U.S. Naval Research Laboratory</a:t>
                      </a:r>
                      <a:endParaRPr b="1" i="0" sz="1200" u="none" cap="none" strike="noStrike">
                        <a:solidFill>
                          <a:srgbClr val="17375E"/>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200" u="none" cap="none" strike="noStrike">
                          <a:solidFill>
                            <a:srgbClr val="008000"/>
                          </a:solidFill>
                          <a:latin typeface="Arial"/>
                          <a:ea typeface="Arial"/>
                          <a:cs typeface="Arial"/>
                          <a:sym typeface="Arial"/>
                        </a:rPr>
                        <a:t>Implement</a:t>
                      </a:r>
                      <a:endParaRPr sz="1400" u="none" cap="none" strike="noStrike"/>
                    </a:p>
                    <a:p>
                      <a:pPr indent="0" lvl="0" marL="0" marR="0" rtl="0" algn="ctr">
                        <a:lnSpc>
                          <a:spcPct val="100000"/>
                        </a:lnSpc>
                        <a:spcBef>
                          <a:spcPts val="0"/>
                        </a:spcBef>
                        <a:spcAft>
                          <a:spcPts val="0"/>
                        </a:spcAft>
                        <a:buClr>
                          <a:srgbClr val="008000"/>
                        </a:buClr>
                        <a:buSzPts val="1400"/>
                        <a:buFont typeface="Arial"/>
                        <a:buNone/>
                      </a:pPr>
                      <a:r>
                        <a:t/>
                      </a:r>
                      <a:endParaRPr b="1" i="0" sz="12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chemeClr val="dk1"/>
                        </a:buClr>
                        <a:buSzPts val="1100"/>
                        <a:buFont typeface="Arial"/>
                        <a:buNone/>
                      </a:pPr>
                      <a:r>
                        <a:rPr b="0" i="0" lang="en-US" sz="1200" u="none" cap="none" strike="noStrike">
                          <a:latin typeface="Arial"/>
                          <a:ea typeface="Arial"/>
                          <a:cs typeface="Arial"/>
                          <a:sym typeface="Arial"/>
                        </a:rPr>
                        <a:t>Significant biases still exist, but </a:t>
                      </a:r>
                      <a:r>
                        <a:rPr b="0" i="0" lang="en-US" sz="1200" u="none" cap="none" strike="noStrike">
                          <a:solidFill>
                            <a:srgbClr val="007F00"/>
                          </a:solidFill>
                          <a:latin typeface="Arial"/>
                          <a:ea typeface="Arial"/>
                          <a:cs typeface="Arial"/>
                          <a:sym typeface="Arial"/>
                        </a:rPr>
                        <a:t>overall GEFS-Aerosols member looks much better than NGAC</a:t>
                      </a:r>
                      <a:r>
                        <a:rPr b="0" i="0" lang="en-US" sz="1200" u="none" cap="none" strike="noStrike">
                          <a:latin typeface="Arial"/>
                          <a:ea typeface="Arial"/>
                          <a:cs typeface="Arial"/>
                          <a:sym typeface="Arial"/>
                        </a:rPr>
                        <a:t>. With </a:t>
                      </a:r>
                      <a:r>
                        <a:rPr b="0" i="0" lang="en-US" sz="1200" u="none" cap="none" strike="noStrike">
                          <a:solidFill>
                            <a:srgbClr val="007F00"/>
                          </a:solidFill>
                          <a:latin typeface="Arial"/>
                          <a:ea typeface="Arial"/>
                          <a:cs typeface="Arial"/>
                          <a:sym typeface="Arial"/>
                        </a:rPr>
                        <a:t>improved biomass burning</a:t>
                      </a:r>
                      <a:r>
                        <a:rPr b="0" i="0" lang="en-US" sz="1200" u="none" cap="none" strike="noStrike">
                          <a:latin typeface="Arial"/>
                          <a:ea typeface="Arial"/>
                          <a:cs typeface="Arial"/>
                          <a:sym typeface="Arial"/>
                        </a:rPr>
                        <a:t>, </a:t>
                      </a:r>
                      <a:r>
                        <a:rPr b="0" i="0" lang="en-US" sz="1200" u="none" cap="none" strike="noStrike">
                          <a:solidFill>
                            <a:srgbClr val="007F00"/>
                          </a:solidFill>
                          <a:latin typeface="Arial"/>
                          <a:ea typeface="Arial"/>
                          <a:cs typeface="Arial"/>
                          <a:sym typeface="Arial"/>
                        </a:rPr>
                        <a:t>GEFS-Aerosols would likely also be improved</a:t>
                      </a:r>
                      <a:r>
                        <a:rPr b="0" i="0" lang="en-US" sz="1200" u="none" cap="none" strike="noStrike">
                          <a:latin typeface="Arial"/>
                          <a:ea typeface="Arial"/>
                          <a:cs typeface="Arial"/>
                          <a:sym typeface="Arial"/>
                        </a:rPr>
                        <a:t>. However, in some places like Africa, the bias is only shifting signs.  </a:t>
                      </a:r>
                      <a:r>
                        <a:rPr b="0" i="0" lang="en-US" sz="1200" u="none" cap="none" strike="noStrike">
                          <a:solidFill>
                            <a:srgbClr val="179E3F"/>
                          </a:solidFill>
                          <a:latin typeface="Arial"/>
                          <a:ea typeface="Arial"/>
                          <a:cs typeface="Arial"/>
                          <a:sym typeface="Arial"/>
                        </a:rPr>
                        <a:t>Big improvement in dust prediction.</a:t>
                      </a:r>
                      <a:endParaRPr sz="1400" u="none" cap="none" strike="noStrike">
                        <a:solidFill>
                          <a:srgbClr val="179E3F"/>
                        </a:solidFil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9EDF4"/>
                    </a:solidFill>
                  </a:tcPr>
                </a:tc>
              </a:tr>
              <a:tr h="882825">
                <a:tc>
                  <a:txBody>
                    <a:bodyPr/>
                    <a:lstStyle/>
                    <a:p>
                      <a:pPr indent="0" lvl="0" marL="0" marR="0" rtl="0" algn="ctr">
                        <a:lnSpc>
                          <a:spcPct val="100000"/>
                        </a:lnSpc>
                        <a:spcBef>
                          <a:spcPts val="0"/>
                        </a:spcBef>
                        <a:spcAft>
                          <a:spcPts val="0"/>
                        </a:spcAft>
                        <a:buClr>
                          <a:srgbClr val="17375E"/>
                        </a:buClr>
                        <a:buSzPts val="1400"/>
                        <a:buFont typeface="Arial"/>
                        <a:buNone/>
                      </a:pPr>
                      <a:r>
                        <a:rPr b="1" i="0" lang="en-US" sz="1200" u="none" cap="none" strike="noStrike">
                          <a:solidFill>
                            <a:srgbClr val="17375E"/>
                          </a:solidFill>
                          <a:latin typeface="Arial"/>
                          <a:ea typeface="Arial"/>
                          <a:cs typeface="Arial"/>
                          <a:sym typeface="Arial"/>
                        </a:rPr>
                        <a:t>Climate Prediction Center</a:t>
                      </a:r>
                      <a:endParaRPr b="1" i="0" sz="1200" u="none" cap="none" strike="noStrike">
                        <a:solidFill>
                          <a:srgbClr val="17375E"/>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200" u="none" cap="none" strike="noStrike">
                          <a:solidFill>
                            <a:srgbClr val="008000"/>
                          </a:solidFill>
                          <a:latin typeface="Arial"/>
                          <a:ea typeface="Arial"/>
                          <a:cs typeface="Arial"/>
                          <a:sym typeface="Arial"/>
                        </a:rPr>
                        <a:t>Implement</a:t>
                      </a:r>
                      <a:endParaRPr sz="1400" u="none" cap="none" strike="noStrike"/>
                    </a:p>
                    <a:p>
                      <a:pPr indent="0" lvl="0" marL="0" marR="0" rtl="0" algn="ctr">
                        <a:lnSpc>
                          <a:spcPct val="100000"/>
                        </a:lnSpc>
                        <a:spcBef>
                          <a:spcPts val="0"/>
                        </a:spcBef>
                        <a:spcAft>
                          <a:spcPts val="0"/>
                        </a:spcAft>
                        <a:buClr>
                          <a:srgbClr val="008000"/>
                        </a:buClr>
                        <a:buSzPts val="1400"/>
                        <a:buFont typeface="Arial"/>
                        <a:buNone/>
                      </a:pPr>
                      <a:r>
                        <a:t/>
                      </a:r>
                      <a:endParaRPr b="1" i="0" sz="12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rgbClr val="007F00"/>
                          </a:solidFill>
                          <a:latin typeface="Arial"/>
                          <a:ea typeface="Arial"/>
                          <a:cs typeface="Arial"/>
                          <a:sym typeface="Arial"/>
                        </a:rPr>
                        <a:t>Aerosol forecasts will improve UV Index forecasts</a:t>
                      </a:r>
                      <a:r>
                        <a:rPr b="0" i="0" lang="en-US" sz="1200" u="none" cap="none" strike="noStrike">
                          <a:latin typeface="Arial"/>
                          <a:ea typeface="Arial"/>
                          <a:cs typeface="Arial"/>
                          <a:sym typeface="Arial"/>
                        </a:rPr>
                        <a:t>; current product uses seasonal climatology that does not capture smoke at all. </a:t>
                      </a:r>
                      <a:r>
                        <a:rPr b="0" i="0" lang="en-US" sz="1200" u="none" cap="none" strike="noStrike">
                          <a:solidFill>
                            <a:srgbClr val="007F00"/>
                          </a:solidFill>
                          <a:latin typeface="Arial"/>
                          <a:ea typeface="Arial"/>
                          <a:cs typeface="Arial"/>
                          <a:sym typeface="Arial"/>
                        </a:rPr>
                        <a:t>Higher resolution</a:t>
                      </a:r>
                      <a:r>
                        <a:rPr b="0" i="0" lang="en-US" sz="1200" u="none" cap="none" strike="noStrike">
                          <a:latin typeface="Arial"/>
                          <a:ea typeface="Arial"/>
                          <a:cs typeface="Arial"/>
                          <a:sym typeface="Arial"/>
                        </a:rPr>
                        <a:t> in GEFS-Aerosols. Expect </a:t>
                      </a:r>
                      <a:r>
                        <a:rPr b="0" i="0" lang="en-US" sz="1200" u="none" cap="none" strike="noStrike">
                          <a:solidFill>
                            <a:srgbClr val="007F00"/>
                          </a:solidFill>
                          <a:latin typeface="Arial"/>
                          <a:ea typeface="Arial"/>
                          <a:cs typeface="Arial"/>
                          <a:sym typeface="Arial"/>
                        </a:rPr>
                        <a:t>smoke to be advected better</a:t>
                      </a:r>
                      <a:r>
                        <a:rPr b="0" i="0" lang="en-US" sz="1200" u="none" cap="none" strike="noStrike">
                          <a:latin typeface="Arial"/>
                          <a:ea typeface="Arial"/>
                          <a:cs typeface="Arial"/>
                          <a:sym typeface="Arial"/>
                        </a:rPr>
                        <a:t> than in NGAC.</a:t>
                      </a:r>
                      <a:endParaRPr sz="1400" u="none" cap="none" strike="noStrike"/>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9EDF4"/>
                    </a:solidFill>
                  </a:tcPr>
                </a:tc>
              </a:tr>
              <a:tr h="882825">
                <a:tc>
                  <a:txBody>
                    <a:bodyPr/>
                    <a:lstStyle/>
                    <a:p>
                      <a:pPr indent="0" lvl="0" marL="0" marR="0" rtl="0" algn="ctr">
                        <a:lnSpc>
                          <a:spcPct val="100000"/>
                        </a:lnSpc>
                        <a:spcBef>
                          <a:spcPts val="0"/>
                        </a:spcBef>
                        <a:spcAft>
                          <a:spcPts val="0"/>
                        </a:spcAft>
                        <a:buClr>
                          <a:srgbClr val="17375E"/>
                        </a:buClr>
                        <a:buSzPts val="1400"/>
                        <a:buFont typeface="Arial"/>
                        <a:buNone/>
                      </a:pPr>
                      <a:r>
                        <a:rPr b="1" i="0" lang="en-US" sz="1200" u="none" cap="none" strike="noStrike">
                          <a:solidFill>
                            <a:srgbClr val="17375E"/>
                          </a:solidFill>
                          <a:latin typeface="Arial"/>
                          <a:ea typeface="Arial"/>
                          <a:cs typeface="Arial"/>
                          <a:sym typeface="Arial"/>
                        </a:rPr>
                        <a:t>Connecticut Dept of Energy and Environmental Protection</a:t>
                      </a:r>
                      <a:endParaRPr b="1" i="0" sz="1200" u="none" cap="none" strike="noStrike">
                        <a:solidFill>
                          <a:srgbClr val="17375E"/>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200" u="none" cap="none" strike="noStrike">
                          <a:solidFill>
                            <a:srgbClr val="008000"/>
                          </a:solidFill>
                          <a:latin typeface="Arial"/>
                          <a:ea typeface="Arial"/>
                          <a:cs typeface="Arial"/>
                          <a:sym typeface="Arial"/>
                        </a:rPr>
                        <a:t>Implement</a:t>
                      </a:r>
                      <a:endParaRPr b="1" i="0" sz="12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rgbClr val="328917"/>
                          </a:solidFill>
                          <a:latin typeface="Arial"/>
                          <a:ea typeface="Arial"/>
                          <a:cs typeface="Arial"/>
                          <a:sym typeface="Arial"/>
                        </a:rPr>
                        <a:t>Wildfire smoke prediction will be a major improvement</a:t>
                      </a:r>
                      <a:r>
                        <a:rPr b="0" i="0" lang="en-US" sz="1200" u="none" cap="none" strike="noStrike">
                          <a:latin typeface="Arial"/>
                          <a:ea typeface="Arial"/>
                          <a:cs typeface="Arial"/>
                          <a:sym typeface="Arial"/>
                        </a:rPr>
                        <a:t>, especially when 1-day old fire data can be used.    Higher resolution is a big improvement.</a:t>
                      </a:r>
                      <a:endParaRPr sz="1400" u="none" cap="none" strike="noStrike"/>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9EDF4"/>
                    </a:solidFill>
                  </a:tcPr>
                </a:tc>
              </a:tr>
              <a:tr h="882825">
                <a:tc>
                  <a:txBody>
                    <a:bodyPr/>
                    <a:lstStyle/>
                    <a:p>
                      <a:pPr indent="0" lvl="0" marL="0" marR="0" rtl="0" algn="ctr">
                        <a:lnSpc>
                          <a:spcPct val="100000"/>
                        </a:lnSpc>
                        <a:spcBef>
                          <a:spcPts val="0"/>
                        </a:spcBef>
                        <a:spcAft>
                          <a:spcPts val="0"/>
                        </a:spcAft>
                        <a:buClr>
                          <a:srgbClr val="17375E"/>
                        </a:buClr>
                        <a:buSzPts val="1400"/>
                        <a:buFont typeface="Arial"/>
                        <a:buNone/>
                      </a:pPr>
                      <a:r>
                        <a:rPr b="1" i="0" lang="en-US" sz="1200" u="none" cap="none" strike="noStrike">
                          <a:solidFill>
                            <a:srgbClr val="17375E"/>
                          </a:solidFill>
                          <a:latin typeface="Arial"/>
                          <a:ea typeface="Arial"/>
                          <a:cs typeface="Arial"/>
                          <a:sym typeface="Arial"/>
                        </a:rPr>
                        <a:t>NESDIS</a:t>
                      </a:r>
                      <a:endParaRPr b="1" i="0" sz="1200" u="none" cap="none" strike="noStrike">
                        <a:solidFill>
                          <a:srgbClr val="17375E"/>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200" u="none" cap="none" strike="noStrike">
                          <a:solidFill>
                            <a:srgbClr val="008000"/>
                          </a:solidFill>
                          <a:latin typeface="Arial"/>
                          <a:ea typeface="Arial"/>
                          <a:cs typeface="Arial"/>
                          <a:sym typeface="Arial"/>
                        </a:rPr>
                        <a:t>Implement</a:t>
                      </a:r>
                      <a:endParaRPr b="1" i="0" sz="12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rgbClr val="548135"/>
                          </a:solidFill>
                          <a:latin typeface="Arial"/>
                          <a:ea typeface="Arial"/>
                          <a:cs typeface="Arial"/>
                          <a:sym typeface="Arial"/>
                        </a:rPr>
                        <a:t>Mode predictions are very encouraging</a:t>
                      </a:r>
                      <a:r>
                        <a:rPr b="0" i="0" lang="en-US" sz="1200" u="none" cap="none" strike="noStrike">
                          <a:latin typeface="Arial"/>
                          <a:ea typeface="Arial"/>
                          <a:cs typeface="Arial"/>
                          <a:sym typeface="Arial"/>
                        </a:rPr>
                        <a:t>.  Comparisons with VIIRS AOD show that model is slightly underpredicting.</a:t>
                      </a:r>
                      <a:endParaRPr sz="1400" u="none" cap="none" strike="noStrike"/>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bl>
          </a:graphicData>
        </a:graphic>
      </p:graphicFrame>
      <p:sp>
        <p:nvSpPr>
          <p:cNvPr id="931" name="Google Shape;931;p46"/>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932" name="Google Shape;932;p46"/>
          <p:cNvSpPr txBox="1"/>
          <p:nvPr/>
        </p:nvSpPr>
        <p:spPr>
          <a:xfrm>
            <a:off x="0" y="0"/>
            <a:ext cx="9144000" cy="53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Summary of </a:t>
            </a:r>
            <a:r>
              <a:rPr b="1" lang="en-US" sz="2500">
                <a:solidFill>
                  <a:srgbClr val="0000FF"/>
                </a:solidFill>
                <a:latin typeface="Calibri"/>
                <a:ea typeface="Calibri"/>
                <a:cs typeface="Calibri"/>
                <a:sym typeface="Calibri"/>
              </a:rPr>
              <a:t>GEFSv12-Aerosols Field</a:t>
            </a:r>
            <a:r>
              <a:rPr b="1" i="0" lang="en-US" sz="2500" u="none" cap="none" strike="noStrike">
                <a:solidFill>
                  <a:srgbClr val="0000FF"/>
                </a:solidFill>
                <a:latin typeface="Calibri"/>
                <a:ea typeface="Calibri"/>
                <a:cs typeface="Calibri"/>
                <a:sym typeface="Calibri"/>
              </a:rPr>
              <a:t> Evaluations</a:t>
            </a:r>
            <a:endParaRPr b="1" i="0" sz="2500" u="none" cap="none" strike="noStrike">
              <a:solidFill>
                <a:srgbClr val="0000FF"/>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6" name="Shape 936"/>
        <p:cNvGrpSpPr/>
        <p:nvPr/>
      </p:nvGrpSpPr>
      <p:grpSpPr>
        <a:xfrm>
          <a:off x="0" y="0"/>
          <a:ext cx="0" cy="0"/>
          <a:chOff x="0" y="0"/>
          <a:chExt cx="0" cy="0"/>
        </a:xfrm>
      </p:grpSpPr>
      <p:sp>
        <p:nvSpPr>
          <p:cNvPr id="937" name="Google Shape;937;p57"/>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938" name="Google Shape;938;p57"/>
          <p:cNvSpPr txBox="1"/>
          <p:nvPr/>
        </p:nvSpPr>
        <p:spPr>
          <a:xfrm>
            <a:off x="1" y="0"/>
            <a:ext cx="9144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500" u="none" cap="none" strike="noStrike">
                <a:solidFill>
                  <a:srgbClr val="0000FF"/>
                </a:solidFill>
                <a:latin typeface="Calibri"/>
                <a:ea typeface="Calibri"/>
                <a:cs typeface="Calibri"/>
                <a:sym typeface="Calibri"/>
              </a:rPr>
              <a:t>Common Themes in GEFSv12-Aerosol Evaluations</a:t>
            </a:r>
            <a:endParaRPr b="1" i="0" sz="2500" u="none" cap="none" strike="noStrike">
              <a:solidFill>
                <a:srgbClr val="0000FF"/>
              </a:solidFill>
              <a:latin typeface="Calibri"/>
              <a:ea typeface="Calibri"/>
              <a:cs typeface="Calibri"/>
              <a:sym typeface="Calibri"/>
            </a:endParaRPr>
          </a:p>
        </p:txBody>
      </p:sp>
      <p:sp>
        <p:nvSpPr>
          <p:cNvPr id="939" name="Google Shape;939;p57"/>
          <p:cNvSpPr txBox="1"/>
          <p:nvPr/>
        </p:nvSpPr>
        <p:spPr>
          <a:xfrm>
            <a:off x="493175" y="762777"/>
            <a:ext cx="8052300" cy="38673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1800"/>
              <a:buChar char="•"/>
            </a:pPr>
            <a:r>
              <a:rPr b="1" i="0" lang="en-US" sz="1800" u="none" cap="none" strike="noStrike">
                <a:solidFill>
                  <a:srgbClr val="007F00"/>
                </a:solidFill>
              </a:rPr>
              <a:t>Overall, the parallel version is an improvement over the operational NGAC. All participating evaluators support the proposed implementation</a:t>
            </a:r>
            <a:r>
              <a:rPr b="1" i="0" lang="en-US" sz="1800" u="none" cap="none" strike="noStrike">
                <a:solidFill>
                  <a:schemeClr val="dk1"/>
                </a:solidFill>
              </a:rPr>
              <a:t>.</a:t>
            </a:r>
            <a:endParaRPr b="1" i="0" sz="1400" u="none" cap="none" strike="noStrike">
              <a:solidFill>
                <a:srgbClr val="000000"/>
              </a:solidFill>
            </a:endParaRPr>
          </a:p>
          <a:p>
            <a:pPr indent="-114300" lvl="0" marL="228600" marR="0" rtl="0" algn="l">
              <a:lnSpc>
                <a:spcPct val="9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800"/>
              <a:buFont typeface="Arial"/>
              <a:buNone/>
            </a:pPr>
            <a:r>
              <a:rPr b="0" i="0" lang="en-US" sz="1800" u="sng" cap="none" strike="noStrike">
                <a:solidFill>
                  <a:srgbClr val="000000"/>
                </a:solidFill>
                <a:latin typeface="Arial"/>
                <a:ea typeface="Arial"/>
                <a:cs typeface="Arial"/>
                <a:sym typeface="Arial"/>
              </a:rPr>
              <a:t>Alaska Region Concern:</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GEFS-Aerosols member did not seem to detect local fire and smoke events</a:t>
            </a:r>
            <a:endParaRPr b="0" i="0" sz="1400" u="none" cap="none" strike="noStrike">
              <a:solidFill>
                <a:srgbClr val="000000"/>
              </a:solidFill>
              <a:latin typeface="Arial"/>
              <a:ea typeface="Arial"/>
              <a:cs typeface="Arial"/>
              <a:sym typeface="Arial"/>
            </a:endParaRPr>
          </a:p>
          <a:p>
            <a:pPr indent="-114300" lvl="0" marL="228600" marR="0" rtl="0" algn="l">
              <a:lnSpc>
                <a:spcPct val="9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800"/>
              <a:buFont typeface="Arial"/>
              <a:buNone/>
            </a:pPr>
            <a:r>
              <a:rPr b="0" i="0" lang="en-US" sz="1800" u="sng" cap="none" strike="noStrike">
                <a:solidFill>
                  <a:schemeClr val="dk1"/>
                </a:solidFill>
                <a:latin typeface="Arial"/>
                <a:ea typeface="Arial"/>
                <a:cs typeface="Arial"/>
                <a:sym typeface="Arial"/>
              </a:rPr>
              <a:t>Common Positives: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5 out of 8 evaluators saw overall improvement in the dust prediction of GEFS-Aerosols compared to NGAC (3 did not assess)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More accurate signals and smaller errors in GEFSv12-Aerosols compared to NGAC </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3" name="Shape 943"/>
        <p:cNvGrpSpPr/>
        <p:nvPr/>
      </p:nvGrpSpPr>
      <p:grpSpPr>
        <a:xfrm>
          <a:off x="0" y="0"/>
          <a:ext cx="0" cy="0"/>
          <a:chOff x="0" y="0"/>
          <a:chExt cx="0" cy="0"/>
        </a:xfrm>
      </p:grpSpPr>
      <p:sp>
        <p:nvSpPr>
          <p:cNvPr id="944" name="Google Shape;944;p51"/>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945" name="Google Shape;945;p51"/>
          <p:cNvSpPr txBox="1"/>
          <p:nvPr/>
        </p:nvSpPr>
        <p:spPr>
          <a:xfrm>
            <a:off x="2042197" y="2093025"/>
            <a:ext cx="52950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rPr>
              <a:t>Call For Comments from Evaluators</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5"/>
          <p:cNvPicPr preferRelativeResize="0"/>
          <p:nvPr/>
        </p:nvPicPr>
        <p:blipFill rotWithShape="1">
          <a:blip r:embed="rId3">
            <a:alphaModFix/>
          </a:blip>
          <a:srcRect b="0" l="0" r="0" t="0"/>
          <a:stretch/>
        </p:blipFill>
        <p:spPr>
          <a:xfrm>
            <a:off x="0" y="510939"/>
            <a:ext cx="7282134" cy="4572000"/>
          </a:xfrm>
          <a:prstGeom prst="rect">
            <a:avLst/>
          </a:prstGeom>
          <a:noFill/>
          <a:ln>
            <a:noFill/>
          </a:ln>
        </p:spPr>
      </p:pic>
      <p:sp>
        <p:nvSpPr>
          <p:cNvPr id="113" name="Google Shape;113;p5"/>
          <p:cNvSpPr txBox="1"/>
          <p:nvPr/>
        </p:nvSpPr>
        <p:spPr>
          <a:xfrm>
            <a:off x="1033850" y="-31550"/>
            <a:ext cx="7160400" cy="53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500" u="none" cap="none" strike="noStrike">
                <a:solidFill>
                  <a:srgbClr val="0000FF"/>
                </a:solidFill>
                <a:latin typeface="Calibri"/>
                <a:ea typeface="Calibri"/>
                <a:cs typeface="Calibri"/>
                <a:sym typeface="Calibri"/>
              </a:rPr>
              <a:t>History of GEFS Performance</a:t>
            </a:r>
            <a:endParaRPr b="0" i="0" sz="2500" u="none" cap="none" strike="noStrike">
              <a:solidFill>
                <a:srgbClr val="000000"/>
              </a:solidFill>
              <a:latin typeface="Arial"/>
              <a:ea typeface="Arial"/>
              <a:cs typeface="Arial"/>
              <a:sym typeface="Arial"/>
            </a:endParaRPr>
          </a:p>
        </p:txBody>
      </p:sp>
      <p:sp>
        <p:nvSpPr>
          <p:cNvPr id="114" name="Google Shape;114;p5"/>
          <p:cNvSpPr txBox="1"/>
          <p:nvPr/>
        </p:nvSpPr>
        <p:spPr>
          <a:xfrm>
            <a:off x="848960" y="2074619"/>
            <a:ext cx="838200"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rgbClr val="0000FF"/>
                </a:solidFill>
                <a:latin typeface="Calibri"/>
                <a:ea typeface="Calibri"/>
                <a:cs typeface="Calibri"/>
                <a:sym typeface="Calibri"/>
              </a:rPr>
              <a:t>6 days</a:t>
            </a:r>
            <a:endParaRPr b="0" i="0" sz="1400" u="none" cap="none" strike="noStrike">
              <a:solidFill>
                <a:srgbClr val="000000"/>
              </a:solidFill>
              <a:latin typeface="Arial"/>
              <a:ea typeface="Arial"/>
              <a:cs typeface="Arial"/>
              <a:sym typeface="Arial"/>
            </a:endParaRPr>
          </a:p>
        </p:txBody>
      </p:sp>
      <p:cxnSp>
        <p:nvCxnSpPr>
          <p:cNvPr id="115" name="Google Shape;115;p5"/>
          <p:cNvCxnSpPr/>
          <p:nvPr/>
        </p:nvCxnSpPr>
        <p:spPr>
          <a:xfrm flipH="1">
            <a:off x="1071789" y="2343150"/>
            <a:ext cx="190500" cy="608826"/>
          </a:xfrm>
          <a:prstGeom prst="straightConnector1">
            <a:avLst/>
          </a:prstGeom>
          <a:noFill/>
          <a:ln cap="flat" cmpd="sng" w="25400">
            <a:solidFill>
              <a:srgbClr val="0000FF"/>
            </a:solidFill>
            <a:prstDash val="dash"/>
            <a:miter lim="800000"/>
            <a:headEnd len="sm" w="sm" type="none"/>
            <a:tailEnd len="med" w="med" type="stealth"/>
          </a:ln>
        </p:spPr>
      </p:cxnSp>
      <p:sp>
        <p:nvSpPr>
          <p:cNvPr id="116" name="Google Shape;116;p5"/>
          <p:cNvSpPr txBox="1"/>
          <p:nvPr/>
        </p:nvSpPr>
        <p:spPr>
          <a:xfrm>
            <a:off x="2716407" y="1527186"/>
            <a:ext cx="116127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sng" cap="none" strike="noStrike">
                <a:solidFill>
                  <a:srgbClr val="385623"/>
                </a:solidFill>
                <a:latin typeface="Calibri"/>
                <a:ea typeface="Calibri"/>
                <a:cs typeface="Calibri"/>
                <a:sym typeface="Calibri"/>
              </a:rPr>
              <a:t>~ 20 years</a:t>
            </a:r>
            <a:endParaRPr b="0" i="0" sz="1400" u="none" cap="none" strike="noStrike">
              <a:solidFill>
                <a:srgbClr val="000000"/>
              </a:solidFill>
              <a:latin typeface="Arial"/>
              <a:ea typeface="Arial"/>
              <a:cs typeface="Arial"/>
              <a:sym typeface="Arial"/>
            </a:endParaRPr>
          </a:p>
        </p:txBody>
      </p:sp>
      <p:cxnSp>
        <p:nvCxnSpPr>
          <p:cNvPr id="117" name="Google Shape;117;p5"/>
          <p:cNvCxnSpPr/>
          <p:nvPr/>
        </p:nvCxnSpPr>
        <p:spPr>
          <a:xfrm rot="10800000">
            <a:off x="831273" y="1685637"/>
            <a:ext cx="1885758" cy="7697"/>
          </a:xfrm>
          <a:prstGeom prst="straightConnector1">
            <a:avLst/>
          </a:prstGeom>
          <a:noFill/>
          <a:ln cap="flat" cmpd="sng" w="25400">
            <a:solidFill>
              <a:schemeClr val="accent1"/>
            </a:solidFill>
            <a:prstDash val="dash"/>
            <a:miter lim="800000"/>
            <a:headEnd len="sm" w="sm" type="none"/>
            <a:tailEnd len="med" w="med" type="stealth"/>
          </a:ln>
        </p:spPr>
      </p:cxnSp>
      <p:cxnSp>
        <p:nvCxnSpPr>
          <p:cNvPr id="118" name="Google Shape;118;p5"/>
          <p:cNvCxnSpPr/>
          <p:nvPr/>
        </p:nvCxnSpPr>
        <p:spPr>
          <a:xfrm flipH="1" rot="10800000">
            <a:off x="3946511" y="1701031"/>
            <a:ext cx="2703673" cy="8204"/>
          </a:xfrm>
          <a:prstGeom prst="straightConnector1">
            <a:avLst/>
          </a:prstGeom>
          <a:noFill/>
          <a:ln cap="flat" cmpd="sng" w="25400">
            <a:solidFill>
              <a:schemeClr val="accent1"/>
            </a:solidFill>
            <a:prstDash val="dash"/>
            <a:miter lim="800000"/>
            <a:headEnd len="sm" w="sm" type="none"/>
            <a:tailEnd len="med" w="med" type="stealth"/>
          </a:ln>
        </p:spPr>
      </p:cxnSp>
      <p:cxnSp>
        <p:nvCxnSpPr>
          <p:cNvPr id="119" name="Google Shape;119;p5"/>
          <p:cNvCxnSpPr/>
          <p:nvPr/>
        </p:nvCxnSpPr>
        <p:spPr>
          <a:xfrm flipH="1">
            <a:off x="789088" y="1558761"/>
            <a:ext cx="4185" cy="455056"/>
          </a:xfrm>
          <a:prstGeom prst="straightConnector1">
            <a:avLst/>
          </a:prstGeom>
          <a:noFill/>
          <a:ln cap="flat" cmpd="sng" w="25400">
            <a:solidFill>
              <a:schemeClr val="accent1"/>
            </a:solidFill>
            <a:prstDash val="dash"/>
            <a:miter lim="800000"/>
            <a:headEnd len="sm" w="sm" type="none"/>
            <a:tailEnd len="sm" w="sm" type="none"/>
          </a:ln>
        </p:spPr>
      </p:cxnSp>
      <p:sp>
        <p:nvSpPr>
          <p:cNvPr id="120" name="Google Shape;120;p5"/>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cxnSp>
        <p:nvCxnSpPr>
          <p:cNvPr id="121" name="Google Shape;121;p5"/>
          <p:cNvCxnSpPr/>
          <p:nvPr/>
        </p:nvCxnSpPr>
        <p:spPr>
          <a:xfrm flipH="1" rot="10800000">
            <a:off x="652881" y="2967374"/>
            <a:ext cx="762000" cy="1"/>
          </a:xfrm>
          <a:prstGeom prst="straightConnector1">
            <a:avLst/>
          </a:prstGeom>
          <a:noFill/>
          <a:ln cap="flat" cmpd="sng" w="38100">
            <a:solidFill>
              <a:srgbClr val="0000FF"/>
            </a:solidFill>
            <a:prstDash val="solid"/>
            <a:miter lim="800000"/>
            <a:headEnd len="sm" w="sm" type="none"/>
            <a:tailEnd len="sm" w="sm" type="none"/>
          </a:ln>
        </p:spPr>
      </p:cxnSp>
      <p:sp>
        <p:nvSpPr>
          <p:cNvPr id="122" name="Google Shape;122;p5"/>
          <p:cNvSpPr/>
          <p:nvPr/>
        </p:nvSpPr>
        <p:spPr>
          <a:xfrm>
            <a:off x="668844" y="969937"/>
            <a:ext cx="5936930" cy="502856"/>
          </a:xfrm>
          <a:prstGeom prst="roundRect">
            <a:avLst>
              <a:gd fmla="val 16667" name="adj"/>
            </a:avLst>
          </a:prstGeom>
          <a:solidFill>
            <a:srgbClr val="D5DBE5"/>
          </a:solidFill>
          <a:ln cap="flat" cmpd="sng" w="9525">
            <a:solidFill>
              <a:srgbClr val="EDEDE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1" lang="en-US" sz="1200" u="none" cap="none" strike="noStrike">
                <a:solidFill>
                  <a:srgbClr val="008000"/>
                </a:solidFill>
                <a:latin typeface="Calibri"/>
                <a:ea typeface="Calibri"/>
                <a:cs typeface="Calibri"/>
                <a:sym typeface="Calibri"/>
              </a:rPr>
              <a:t>THORPEX (2005-2014) project goal: to accelerate improvements in the accuracy and the social, economic, and environmental benefits of 1-d to 2-w high impact weather forecast</a:t>
            </a:r>
            <a:endParaRPr b="0" i="0" sz="1400" u="none" cap="none" strike="noStrike">
              <a:solidFill>
                <a:srgbClr val="000000"/>
              </a:solidFill>
              <a:latin typeface="Arial"/>
              <a:ea typeface="Arial"/>
              <a:cs typeface="Arial"/>
              <a:sym typeface="Arial"/>
            </a:endParaRPr>
          </a:p>
        </p:txBody>
      </p:sp>
      <p:sp>
        <p:nvSpPr>
          <p:cNvPr id="123" name="Google Shape;123;p5"/>
          <p:cNvSpPr/>
          <p:nvPr/>
        </p:nvSpPr>
        <p:spPr>
          <a:xfrm rot="-1385565">
            <a:off x="5624899" y="1684588"/>
            <a:ext cx="769293" cy="260033"/>
          </a:xfrm>
          <a:prstGeom prst="ellipse">
            <a:avLst/>
          </a:prstGeom>
          <a:noFill/>
          <a:ln cap="flat" cmpd="sng" w="12700">
            <a:solidFill>
              <a:srgbClr val="FF00F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4" name="Google Shape;124;p5"/>
          <p:cNvSpPr/>
          <p:nvPr/>
        </p:nvSpPr>
        <p:spPr>
          <a:xfrm rot="-1385565">
            <a:off x="3903662" y="1928625"/>
            <a:ext cx="769293" cy="260033"/>
          </a:xfrm>
          <a:prstGeom prst="ellipse">
            <a:avLst/>
          </a:prstGeom>
          <a:noFill/>
          <a:ln cap="flat" cmpd="sng" w="12700">
            <a:solidFill>
              <a:srgbClr val="FF00F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5"/>
          <p:cNvSpPr txBox="1"/>
          <p:nvPr/>
        </p:nvSpPr>
        <p:spPr>
          <a:xfrm>
            <a:off x="4614015" y="3933150"/>
            <a:ext cx="1528168" cy="369332"/>
          </a:xfrm>
          <a:prstGeom prst="rect">
            <a:avLst/>
          </a:prstGeom>
          <a:solidFill>
            <a:srgbClr val="A8D08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rgbClr val="F400E1"/>
                </a:solidFill>
                <a:latin typeface="Calibri"/>
                <a:ea typeface="Calibri"/>
                <a:cs typeface="Calibri"/>
                <a:sym typeface="Calibri"/>
              </a:rPr>
              <a:t>ENSO year???</a:t>
            </a:r>
            <a:endParaRPr b="0" i="0" sz="1400" u="none" cap="none" strike="noStrike">
              <a:solidFill>
                <a:srgbClr val="000000"/>
              </a:solidFill>
              <a:latin typeface="Arial"/>
              <a:ea typeface="Arial"/>
              <a:cs typeface="Arial"/>
              <a:sym typeface="Arial"/>
            </a:endParaRPr>
          </a:p>
        </p:txBody>
      </p:sp>
      <p:cxnSp>
        <p:nvCxnSpPr>
          <p:cNvPr id="126" name="Google Shape;126;p5"/>
          <p:cNvCxnSpPr/>
          <p:nvPr/>
        </p:nvCxnSpPr>
        <p:spPr>
          <a:xfrm flipH="1" rot="10800000">
            <a:off x="5382931" y="1893456"/>
            <a:ext cx="720766" cy="2043133"/>
          </a:xfrm>
          <a:prstGeom prst="straightConnector1">
            <a:avLst/>
          </a:prstGeom>
          <a:noFill/>
          <a:ln cap="flat" cmpd="sng" w="12700">
            <a:solidFill>
              <a:srgbClr val="F400E1"/>
            </a:solidFill>
            <a:prstDash val="dash"/>
            <a:miter lim="800000"/>
            <a:headEnd len="sm" w="sm" type="none"/>
            <a:tailEnd len="med" w="med" type="stealth"/>
          </a:ln>
        </p:spPr>
      </p:cxnSp>
      <p:cxnSp>
        <p:nvCxnSpPr>
          <p:cNvPr id="127" name="Google Shape;127;p5"/>
          <p:cNvCxnSpPr>
            <a:stCxn id="125" idx="0"/>
          </p:cNvCxnSpPr>
          <p:nvPr/>
        </p:nvCxnSpPr>
        <p:spPr>
          <a:xfrm rot="10800000">
            <a:off x="4281899" y="2020950"/>
            <a:ext cx="1096200" cy="1912200"/>
          </a:xfrm>
          <a:prstGeom prst="straightConnector1">
            <a:avLst/>
          </a:prstGeom>
          <a:noFill/>
          <a:ln cap="flat" cmpd="sng" w="12700">
            <a:solidFill>
              <a:srgbClr val="F400E1"/>
            </a:solidFill>
            <a:prstDash val="dash"/>
            <a:miter lim="800000"/>
            <a:headEnd len="sm" w="sm" type="none"/>
            <a:tailEnd len="med" w="med" type="stealth"/>
          </a:ln>
        </p:spPr>
      </p:cxnSp>
      <p:cxnSp>
        <p:nvCxnSpPr>
          <p:cNvPr id="128" name="Google Shape;128;p5"/>
          <p:cNvCxnSpPr/>
          <p:nvPr/>
        </p:nvCxnSpPr>
        <p:spPr>
          <a:xfrm flipH="1">
            <a:off x="6606458" y="1541828"/>
            <a:ext cx="4185" cy="455056"/>
          </a:xfrm>
          <a:prstGeom prst="straightConnector1">
            <a:avLst/>
          </a:prstGeom>
          <a:noFill/>
          <a:ln cap="flat" cmpd="sng" w="25400">
            <a:solidFill>
              <a:schemeClr val="accent1"/>
            </a:solidFill>
            <a:prstDash val="dash"/>
            <a:miter lim="800000"/>
            <a:headEnd len="sm" w="sm" type="none"/>
            <a:tailEnd len="sm" w="sm" type="none"/>
          </a:ln>
        </p:spPr>
      </p:cxnSp>
      <p:sp>
        <p:nvSpPr>
          <p:cNvPr id="129" name="Google Shape;129;p5"/>
          <p:cNvSpPr txBox="1"/>
          <p:nvPr/>
        </p:nvSpPr>
        <p:spPr>
          <a:xfrm>
            <a:off x="6778625" y="1262576"/>
            <a:ext cx="2262900" cy="32931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1400"/>
              <a:buFont typeface="Arial"/>
              <a:buChar char="•"/>
            </a:pPr>
            <a:r>
              <a:rPr b="1" i="0" lang="en-US" sz="1400" u="none" cap="none" strike="noStrike">
                <a:solidFill>
                  <a:schemeClr val="dk1"/>
                </a:solidFill>
                <a:latin typeface="Calibri"/>
                <a:ea typeface="Calibri"/>
                <a:cs typeface="Calibri"/>
                <a:sym typeface="Calibri"/>
              </a:rPr>
              <a:t>CRPSS</a:t>
            </a:r>
            <a:r>
              <a:rPr b="0" i="0" lang="en-US" sz="1400" u="none" cap="none" strike="noStrike">
                <a:solidFill>
                  <a:schemeClr val="dk1"/>
                </a:solidFill>
                <a:latin typeface="Calibri"/>
                <a:ea typeface="Calibri"/>
                <a:cs typeface="Calibri"/>
                <a:sym typeface="Calibri"/>
              </a:rPr>
              <a:t> – </a:t>
            </a:r>
            <a:r>
              <a:rPr b="0" i="1" lang="en-US" sz="1200" u="none" cap="none" strike="noStrike">
                <a:solidFill>
                  <a:schemeClr val="dk1"/>
                </a:solidFill>
                <a:latin typeface="Calibri"/>
                <a:ea typeface="Calibri"/>
                <a:cs typeface="Calibri"/>
                <a:sym typeface="Calibri"/>
              </a:rPr>
              <a:t>Continuous Ranked Probabilistic Skill Score is one of evaluation tools to measure ensemble based probabilistic forecast.</a:t>
            </a:r>
            <a:endParaRPr b="0" i="0" sz="1400" u="none" cap="none" strike="noStrike">
              <a:solidFill>
                <a:srgbClr val="000000"/>
              </a:solidFill>
              <a:latin typeface="Arial"/>
              <a:ea typeface="Arial"/>
              <a:cs typeface="Arial"/>
              <a:sym typeface="Arial"/>
            </a:endParaRPr>
          </a:p>
          <a:p>
            <a:pPr indent="-266700" lvl="0" marL="342900" marR="0" rtl="0" algn="l">
              <a:lnSpc>
                <a:spcPct val="100000"/>
              </a:lnSpc>
              <a:spcBef>
                <a:spcPts val="0"/>
              </a:spcBef>
              <a:spcAft>
                <a:spcPts val="0"/>
              </a:spcAft>
              <a:buClr>
                <a:schemeClr val="dk1"/>
              </a:buClr>
              <a:buSzPts val="1200"/>
              <a:buFont typeface="Arial"/>
              <a:buNone/>
            </a:pPr>
            <a:r>
              <a:t/>
            </a:r>
            <a:endParaRPr b="0" i="1" sz="12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400"/>
              <a:buFont typeface="Arial"/>
              <a:buChar char="•"/>
            </a:pPr>
            <a:r>
              <a:rPr b="1" i="0" lang="en-US" sz="1400" u="none" cap="none" strike="noStrike">
                <a:solidFill>
                  <a:schemeClr val="dk1"/>
                </a:solidFill>
                <a:latin typeface="Calibri"/>
                <a:ea typeface="Calibri"/>
                <a:cs typeface="Calibri"/>
                <a:sym typeface="Calibri"/>
              </a:rPr>
              <a:t>Projection</a:t>
            </a:r>
            <a:r>
              <a:rPr b="0" i="0" lang="en-US" sz="1400" u="none" cap="none" strike="noStrike">
                <a:solidFill>
                  <a:schemeClr val="dk1"/>
                </a:solidFill>
                <a:latin typeface="Calibri"/>
                <a:ea typeface="Calibri"/>
                <a:cs typeface="Calibri"/>
                <a:sym typeface="Calibri"/>
              </a:rPr>
              <a:t> – </a:t>
            </a:r>
            <a:r>
              <a:rPr b="0" i="1" lang="en-US" sz="1200" u="none" cap="none" strike="noStrike">
                <a:solidFill>
                  <a:schemeClr val="dk1"/>
                </a:solidFill>
                <a:latin typeface="Calibri"/>
                <a:ea typeface="Calibri"/>
                <a:cs typeface="Calibri"/>
                <a:sym typeface="Calibri"/>
              </a:rPr>
              <a:t>0.25 CRPSS is very close to 0.6 AC score to estimate the days with skillful probabilistic forecast</a:t>
            </a:r>
            <a:endParaRPr b="0" i="0" sz="1400" u="none" cap="none" strike="noStrike">
              <a:solidFill>
                <a:srgbClr val="000000"/>
              </a:solidFill>
              <a:latin typeface="Arial"/>
              <a:ea typeface="Arial"/>
              <a:cs typeface="Arial"/>
              <a:sym typeface="Arial"/>
            </a:endParaRPr>
          </a:p>
          <a:p>
            <a:pPr indent="-266700" lvl="0" marL="342900" marR="0" rtl="0" algn="l">
              <a:lnSpc>
                <a:spcPct val="100000"/>
              </a:lnSpc>
              <a:spcBef>
                <a:spcPts val="0"/>
              </a:spcBef>
              <a:spcAft>
                <a:spcPts val="0"/>
              </a:spcAft>
              <a:buClr>
                <a:schemeClr val="dk1"/>
              </a:buClr>
              <a:buSzPts val="1200"/>
              <a:buFont typeface="Arial"/>
              <a:buNone/>
            </a:pPr>
            <a:r>
              <a:t/>
            </a:r>
            <a:endParaRPr b="0" i="1" sz="12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400"/>
              <a:buFont typeface="Arial"/>
              <a:buChar char="•"/>
            </a:pPr>
            <a:r>
              <a:rPr b="1" i="0" lang="en-US" sz="1400" u="none" cap="none" strike="noStrike">
                <a:solidFill>
                  <a:schemeClr val="dk1"/>
                </a:solidFill>
                <a:latin typeface="Calibri"/>
                <a:ea typeface="Calibri"/>
                <a:cs typeface="Calibri"/>
                <a:sym typeface="Calibri"/>
              </a:rPr>
              <a:t>Performance</a:t>
            </a:r>
            <a:r>
              <a:rPr b="0" i="0" lang="en-US" sz="1400" u="none" cap="none" strike="noStrike">
                <a:solidFill>
                  <a:schemeClr val="dk1"/>
                </a:solidFill>
                <a:latin typeface="Calibri"/>
                <a:ea typeface="Calibri"/>
                <a:cs typeface="Calibri"/>
                <a:sym typeface="Calibri"/>
              </a:rPr>
              <a:t> – </a:t>
            </a:r>
            <a:r>
              <a:rPr b="0" i="1" lang="en-US" sz="1200" u="none" cap="none" strike="noStrike">
                <a:solidFill>
                  <a:schemeClr val="dk1"/>
                </a:solidFill>
                <a:latin typeface="Calibri"/>
                <a:ea typeface="Calibri"/>
                <a:cs typeface="Calibri"/>
                <a:sym typeface="Calibri"/>
              </a:rPr>
              <a:t>GEFS has provided useful skill reaching to around 10 days in recent years (typical expected improvements are 1 day per decade)</a:t>
            </a:r>
            <a:endParaRPr b="0" i="1" sz="1200" u="none" cap="none" strike="noStrike">
              <a:solidFill>
                <a:schemeClr val="dk1"/>
              </a:solidFill>
              <a:latin typeface="Calibri"/>
              <a:ea typeface="Calibri"/>
              <a:cs typeface="Calibri"/>
              <a:sym typeface="Calibri"/>
            </a:endParaRPr>
          </a:p>
        </p:txBody>
      </p:sp>
      <p:cxnSp>
        <p:nvCxnSpPr>
          <p:cNvPr id="130" name="Google Shape;130;p5"/>
          <p:cNvCxnSpPr/>
          <p:nvPr/>
        </p:nvCxnSpPr>
        <p:spPr>
          <a:xfrm>
            <a:off x="5848656" y="1996875"/>
            <a:ext cx="762000" cy="0"/>
          </a:xfrm>
          <a:prstGeom prst="straightConnector1">
            <a:avLst/>
          </a:prstGeom>
          <a:noFill/>
          <a:ln cap="flat" cmpd="sng" w="38100">
            <a:solidFill>
              <a:srgbClr val="0000FF"/>
            </a:solidFill>
            <a:prstDash val="solid"/>
            <a:miter lim="800000"/>
            <a:headEnd len="sm" w="sm" type="none"/>
            <a:tailEnd len="sm" w="sm" type="none"/>
          </a:ln>
        </p:spPr>
      </p:cxnSp>
      <p:sp>
        <p:nvSpPr>
          <p:cNvPr id="131" name="Google Shape;131;p5"/>
          <p:cNvSpPr txBox="1"/>
          <p:nvPr/>
        </p:nvSpPr>
        <p:spPr>
          <a:xfrm>
            <a:off x="5095622" y="1472794"/>
            <a:ext cx="8382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rgbClr val="0000FF"/>
                </a:solidFill>
                <a:latin typeface="Calibri"/>
                <a:ea typeface="Calibri"/>
                <a:cs typeface="Calibri"/>
                <a:sym typeface="Calibri"/>
              </a:rPr>
              <a:t>&gt;9 days</a:t>
            </a:r>
            <a:endParaRPr b="0" i="0" sz="1400" u="none" cap="none" strike="noStrike">
              <a:solidFill>
                <a:srgbClr val="000000"/>
              </a:solidFill>
              <a:latin typeface="Arial"/>
              <a:ea typeface="Arial"/>
              <a:cs typeface="Arial"/>
              <a:sym typeface="Arial"/>
            </a:endParaRPr>
          </a:p>
        </p:txBody>
      </p:sp>
      <p:cxnSp>
        <p:nvCxnSpPr>
          <p:cNvPr id="132" name="Google Shape;132;p5"/>
          <p:cNvCxnSpPr/>
          <p:nvPr/>
        </p:nvCxnSpPr>
        <p:spPr>
          <a:xfrm>
            <a:off x="5795341" y="1692403"/>
            <a:ext cx="718200" cy="274800"/>
          </a:xfrm>
          <a:prstGeom prst="straightConnector1">
            <a:avLst/>
          </a:prstGeom>
          <a:noFill/>
          <a:ln cap="flat" cmpd="sng" w="25400">
            <a:solidFill>
              <a:srgbClr val="0000FF"/>
            </a:solidFill>
            <a:prstDash val="dash"/>
            <a:miter lim="800000"/>
            <a:headEnd len="sm" w="sm" type="none"/>
            <a:tailEnd len="med" w="med" type="stealth"/>
          </a:ln>
        </p:spPr>
      </p:cxnSp>
    </p:spTree>
  </p:cSld>
  <p:clrMapOvr>
    <a:masterClrMapping/>
  </p:clrMapOvr>
  <p:transition spd="slow" p14:dur="800">
    <p:circle/>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9" name="Shape 949"/>
        <p:cNvGrpSpPr/>
        <p:nvPr/>
      </p:nvGrpSpPr>
      <p:grpSpPr>
        <a:xfrm>
          <a:off x="0" y="0"/>
          <a:ext cx="0" cy="0"/>
          <a:chOff x="0" y="0"/>
          <a:chExt cx="0" cy="0"/>
        </a:xfrm>
      </p:grpSpPr>
      <p:sp>
        <p:nvSpPr>
          <p:cNvPr id="950" name="Google Shape;950;p44"/>
          <p:cNvSpPr txBox="1"/>
          <p:nvPr>
            <p:ph type="title"/>
          </p:nvPr>
        </p:nvSpPr>
        <p:spPr>
          <a:xfrm>
            <a:off x="659779" y="0"/>
            <a:ext cx="7886700" cy="665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FF"/>
              </a:buClr>
              <a:buSzPts val="3200"/>
              <a:buFont typeface="Calibri"/>
              <a:buNone/>
            </a:pPr>
            <a:r>
              <a:rPr b="1" lang="en-US" sz="2500">
                <a:solidFill>
                  <a:srgbClr val="0000FF"/>
                </a:solidFill>
              </a:rPr>
              <a:t>Summary of GEFSv12 Evaluation: Benefits</a:t>
            </a:r>
            <a:endParaRPr sz="2500"/>
          </a:p>
        </p:txBody>
      </p:sp>
      <p:sp>
        <p:nvSpPr>
          <p:cNvPr id="951" name="Google Shape;951;p44"/>
          <p:cNvSpPr txBox="1"/>
          <p:nvPr>
            <p:ph idx="1" type="body"/>
          </p:nvPr>
        </p:nvSpPr>
        <p:spPr>
          <a:xfrm>
            <a:off x="273275" y="626975"/>
            <a:ext cx="8086954" cy="43839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dk1"/>
              </a:buClr>
              <a:buSzPts val="1750"/>
              <a:buChar char="•"/>
            </a:pPr>
            <a:r>
              <a:rPr b="1" lang="en-US" sz="1750"/>
              <a:t>Benefits:</a:t>
            </a:r>
            <a:endParaRPr b="1" sz="1750"/>
          </a:p>
          <a:p>
            <a:pPr indent="-260350" lvl="1" marL="685800" marR="0" rtl="0" algn="l">
              <a:lnSpc>
                <a:spcPct val="80000"/>
              </a:lnSpc>
              <a:spcBef>
                <a:spcPts val="500"/>
              </a:spcBef>
              <a:spcAft>
                <a:spcPts val="0"/>
              </a:spcAft>
              <a:buSzPts val="2000"/>
              <a:buChar char="•"/>
            </a:pPr>
            <a:r>
              <a:rPr b="1" lang="en-US" sz="2000"/>
              <a:t>GEFSv12 is much improved from GEFSv11/GWESv3/NGACv2:</a:t>
            </a:r>
            <a:endParaRPr b="1" sz="2000"/>
          </a:p>
          <a:p>
            <a:pPr indent="-209550" lvl="2" marL="1143000" marR="0" rtl="0" algn="l">
              <a:lnSpc>
                <a:spcPct val="80000"/>
              </a:lnSpc>
              <a:spcBef>
                <a:spcPts val="500"/>
              </a:spcBef>
              <a:spcAft>
                <a:spcPts val="0"/>
              </a:spcAft>
              <a:buSzPts val="1500"/>
              <a:buChar char="•"/>
            </a:pPr>
            <a:r>
              <a:rPr lang="en-US" sz="1500"/>
              <a:t>Higher 500-hPa AC scores and improved synoptic predictability</a:t>
            </a:r>
            <a:endParaRPr sz="1500"/>
          </a:p>
          <a:p>
            <a:pPr indent="-209550" lvl="2" marL="1143000" marR="0" rtl="0" algn="l">
              <a:lnSpc>
                <a:spcPct val="80000"/>
              </a:lnSpc>
              <a:spcBef>
                <a:spcPts val="500"/>
              </a:spcBef>
              <a:spcAft>
                <a:spcPts val="0"/>
              </a:spcAft>
              <a:buSzPts val="1500"/>
              <a:buChar char="•"/>
            </a:pPr>
            <a:r>
              <a:rPr lang="en-US" sz="1500"/>
              <a:t>Increased ensemble spread (improved ensemble dispersion)</a:t>
            </a:r>
            <a:endParaRPr sz="1500"/>
          </a:p>
          <a:p>
            <a:pPr indent="-209550" lvl="2" marL="1143000" marR="0" rtl="0" algn="l">
              <a:lnSpc>
                <a:spcPct val="80000"/>
              </a:lnSpc>
              <a:spcBef>
                <a:spcPts val="500"/>
              </a:spcBef>
              <a:spcAft>
                <a:spcPts val="0"/>
              </a:spcAft>
              <a:buSzPts val="1500"/>
              <a:buChar char="•"/>
            </a:pPr>
            <a:r>
              <a:rPr lang="en-US" sz="1500"/>
              <a:t>Improved TC tracks, spread, and location of QPF maxima</a:t>
            </a:r>
            <a:endParaRPr sz="1500"/>
          </a:p>
          <a:p>
            <a:pPr indent="-209550" lvl="2" marL="1143000" marR="0" rtl="0" algn="l">
              <a:lnSpc>
                <a:spcPct val="80000"/>
              </a:lnSpc>
              <a:spcBef>
                <a:spcPts val="500"/>
              </a:spcBef>
              <a:spcAft>
                <a:spcPts val="0"/>
              </a:spcAft>
              <a:buSzPts val="1500"/>
              <a:buChar char="•"/>
            </a:pPr>
            <a:r>
              <a:rPr lang="en-US" sz="1500"/>
              <a:t>Better handling of deepening extratropical cyclones</a:t>
            </a:r>
            <a:endParaRPr sz="1500"/>
          </a:p>
          <a:p>
            <a:pPr indent="-209550" lvl="2" marL="1143000" marR="0" rtl="0" algn="l">
              <a:lnSpc>
                <a:spcPct val="80000"/>
              </a:lnSpc>
              <a:spcBef>
                <a:spcPts val="500"/>
              </a:spcBef>
              <a:spcAft>
                <a:spcPts val="0"/>
              </a:spcAft>
              <a:buSzPts val="1500"/>
              <a:buChar char="•"/>
            </a:pPr>
            <a:r>
              <a:rPr lang="en-US" sz="1500"/>
              <a:t>More reliable precipitation forecasts</a:t>
            </a:r>
            <a:endParaRPr sz="1500"/>
          </a:p>
          <a:p>
            <a:pPr indent="-209550" lvl="2" marL="1143000" marR="0" rtl="0" algn="l">
              <a:lnSpc>
                <a:spcPct val="80000"/>
              </a:lnSpc>
              <a:spcBef>
                <a:spcPts val="500"/>
              </a:spcBef>
              <a:spcAft>
                <a:spcPts val="0"/>
              </a:spcAft>
              <a:buSzPts val="1500"/>
              <a:buChar char="•"/>
            </a:pPr>
            <a:r>
              <a:rPr lang="en-US" sz="1500"/>
              <a:t>Improved representation of weather events near topography</a:t>
            </a:r>
            <a:endParaRPr sz="1500"/>
          </a:p>
          <a:p>
            <a:pPr indent="-209550" lvl="2" marL="1143000" marR="0" rtl="0" algn="l">
              <a:lnSpc>
                <a:spcPct val="80000"/>
              </a:lnSpc>
              <a:spcBef>
                <a:spcPts val="500"/>
              </a:spcBef>
              <a:spcAft>
                <a:spcPts val="0"/>
              </a:spcAft>
              <a:buSzPts val="1500"/>
              <a:buChar char="•"/>
            </a:pPr>
            <a:r>
              <a:rPr lang="en-US" sz="1500"/>
              <a:t>Mitigation of exaggerated offshore QPF maxima</a:t>
            </a:r>
            <a:endParaRPr sz="1500"/>
          </a:p>
          <a:p>
            <a:pPr indent="-209550" lvl="2" marL="1143000" rtl="0" algn="l">
              <a:lnSpc>
                <a:spcPct val="80000"/>
              </a:lnSpc>
              <a:spcBef>
                <a:spcPts val="500"/>
              </a:spcBef>
              <a:spcAft>
                <a:spcPts val="0"/>
              </a:spcAft>
              <a:buSzPts val="1500"/>
              <a:buChar char="•"/>
            </a:pPr>
            <a:r>
              <a:rPr lang="en-US" sz="1500"/>
              <a:t>For sub-seasonal forecasts, GEFSv12 has demonstrated an extension of MJO skill by 2-3 days compared to GEFS SubX version. </a:t>
            </a:r>
            <a:endParaRPr sz="1500"/>
          </a:p>
          <a:p>
            <a:pPr indent="-209550" lvl="2" marL="1143000" rtl="0" algn="l">
              <a:lnSpc>
                <a:spcPct val="80000"/>
              </a:lnSpc>
              <a:spcBef>
                <a:spcPts val="500"/>
              </a:spcBef>
              <a:spcAft>
                <a:spcPts val="0"/>
              </a:spcAft>
              <a:buSzPts val="1500"/>
              <a:buChar char="•"/>
            </a:pPr>
            <a:r>
              <a:rPr lang="en-US" sz="1500"/>
              <a:t>GEFSv12 shows much better scores than GEFS SubX version and CFSv2 for 500hPa height PAC scores of NH and PNA.</a:t>
            </a:r>
            <a:endParaRPr sz="1500"/>
          </a:p>
          <a:p>
            <a:pPr indent="-209550" lvl="2" marL="1143000" marR="0" rtl="0" algn="l">
              <a:lnSpc>
                <a:spcPct val="80000"/>
              </a:lnSpc>
              <a:spcBef>
                <a:spcPts val="500"/>
              </a:spcBef>
              <a:spcAft>
                <a:spcPts val="0"/>
              </a:spcAft>
              <a:buSzPts val="1500"/>
              <a:buChar char="•"/>
            </a:pPr>
            <a:r>
              <a:rPr lang="en-US" sz="1500"/>
              <a:t>GEFSv12-Waves significantly reduced Hs error and bias in short and long fcst ranges </a:t>
            </a:r>
            <a:endParaRPr sz="1500"/>
          </a:p>
          <a:p>
            <a:pPr indent="-209550" lvl="2" marL="1143000" marR="0" rtl="0" algn="l">
              <a:lnSpc>
                <a:spcPct val="80000"/>
              </a:lnSpc>
              <a:spcBef>
                <a:spcPts val="500"/>
              </a:spcBef>
              <a:spcAft>
                <a:spcPts val="0"/>
              </a:spcAft>
              <a:buSzPts val="1500"/>
              <a:buChar char="•"/>
            </a:pPr>
            <a:r>
              <a:rPr lang="en-US" sz="1500"/>
              <a:t>Hs forecasts from GEFSv12 are more accurate and provide higher predictability.</a:t>
            </a:r>
            <a:endParaRPr sz="1500"/>
          </a:p>
          <a:p>
            <a:pPr indent="-209550" lvl="2" marL="1143000" marR="0" rtl="0" algn="l">
              <a:lnSpc>
                <a:spcPct val="80000"/>
              </a:lnSpc>
              <a:spcBef>
                <a:spcPts val="500"/>
              </a:spcBef>
              <a:spcAft>
                <a:spcPts val="0"/>
              </a:spcAft>
              <a:buSzPts val="1500"/>
              <a:buChar char="•"/>
            </a:pPr>
            <a:r>
              <a:rPr lang="en-US" sz="1500"/>
              <a:t>GEFSv12 10-day (16-day) forecasts are equivalent in skill to current operational 5-day (10-day) forecasts</a:t>
            </a:r>
            <a:endParaRPr/>
          </a:p>
          <a:p>
            <a:pPr indent="-209550" lvl="2" marL="1143000" marR="0" rtl="0" algn="l">
              <a:lnSpc>
                <a:spcPct val="80000"/>
              </a:lnSpc>
              <a:spcBef>
                <a:spcPts val="500"/>
              </a:spcBef>
              <a:spcAft>
                <a:spcPts val="0"/>
              </a:spcAft>
              <a:buSzPts val="1500"/>
              <a:buChar char="•"/>
            </a:pPr>
            <a:r>
              <a:rPr lang="en-US" sz="1500"/>
              <a:t>Significant improvement in AOD forecasts from GEFSv12-Aerosol in all global regions</a:t>
            </a:r>
            <a:endParaRPr b="1" sz="1500">
              <a:solidFill>
                <a:srgbClr val="0000FF"/>
              </a:solidFill>
            </a:endParaRPr>
          </a:p>
        </p:txBody>
      </p:sp>
      <p:sp>
        <p:nvSpPr>
          <p:cNvPr id="952" name="Google Shape;952;p44"/>
          <p:cNvSpPr txBox="1"/>
          <p:nvPr>
            <p:ph idx="12" type="sldNum"/>
          </p:nvPr>
        </p:nvSpPr>
        <p:spPr>
          <a:xfrm>
            <a:off x="7086600" y="4850911"/>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7" name="Shape 957"/>
        <p:cNvGrpSpPr/>
        <p:nvPr/>
      </p:nvGrpSpPr>
      <p:grpSpPr>
        <a:xfrm>
          <a:off x="0" y="0"/>
          <a:ext cx="0" cy="0"/>
          <a:chOff x="0" y="0"/>
          <a:chExt cx="0" cy="0"/>
        </a:xfrm>
      </p:grpSpPr>
      <p:sp>
        <p:nvSpPr>
          <p:cNvPr id="958" name="Google Shape;958;p86"/>
          <p:cNvSpPr txBox="1"/>
          <p:nvPr>
            <p:ph idx="1" type="body"/>
          </p:nvPr>
        </p:nvSpPr>
        <p:spPr>
          <a:xfrm>
            <a:off x="205400" y="558875"/>
            <a:ext cx="8938500" cy="41214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750"/>
              <a:buChar char="•"/>
            </a:pPr>
            <a:r>
              <a:rPr b="1" lang="en-US" sz="1750"/>
              <a:t>Issues and concerns for future improvement:</a:t>
            </a:r>
            <a:endParaRPr b="1"/>
          </a:p>
          <a:p>
            <a:pPr indent="-241300" lvl="1" marL="685800" rtl="0" algn="l">
              <a:lnSpc>
                <a:spcPct val="80000"/>
              </a:lnSpc>
              <a:spcBef>
                <a:spcPts val="500"/>
              </a:spcBef>
              <a:spcAft>
                <a:spcPts val="0"/>
              </a:spcAft>
              <a:buSzPts val="1700"/>
              <a:buChar char="•"/>
            </a:pPr>
            <a:r>
              <a:rPr lang="en-US" sz="1700"/>
              <a:t>Temperature bias – adding low-level cold bias, as seen in GFSv15 (although surface is overall exempt, save for being too warm for longer range arctic air intrusions) - </a:t>
            </a:r>
            <a:r>
              <a:rPr b="1" i="1" lang="en-US" sz="1700"/>
              <a:t>reforecasts can help to reduce the bias and advance the skill through bias correction and calibration.</a:t>
            </a:r>
            <a:endParaRPr/>
          </a:p>
          <a:p>
            <a:pPr indent="-241300" lvl="1" marL="685800" rtl="0" algn="l">
              <a:lnSpc>
                <a:spcPct val="80000"/>
              </a:lnSpc>
              <a:spcBef>
                <a:spcPts val="500"/>
              </a:spcBef>
              <a:spcAft>
                <a:spcPts val="0"/>
              </a:spcAft>
              <a:buSzPts val="1700"/>
              <a:buChar char="•"/>
            </a:pPr>
            <a:r>
              <a:rPr lang="en-US" sz="1700"/>
              <a:t>Progressiveness</a:t>
            </a:r>
            <a:r>
              <a:rPr b="1" i="1" lang="en-US" sz="1700"/>
              <a:t>:  </a:t>
            </a:r>
            <a:r>
              <a:rPr lang="en-US" sz="1700"/>
              <a:t>Some upper troughs (especially cutoff lows) are considerably too progressive – challenging issue related to model dynamics and physical parameterizations</a:t>
            </a:r>
            <a:endParaRPr sz="1700"/>
          </a:p>
          <a:p>
            <a:pPr indent="-241300" lvl="1" marL="685800" rtl="0" algn="l">
              <a:lnSpc>
                <a:spcPct val="80000"/>
              </a:lnSpc>
              <a:spcBef>
                <a:spcPts val="500"/>
              </a:spcBef>
              <a:spcAft>
                <a:spcPts val="0"/>
              </a:spcAft>
              <a:buSzPts val="1700"/>
              <a:buChar char="•"/>
            </a:pPr>
            <a:r>
              <a:rPr lang="en-US" sz="1700"/>
              <a:t>Intensity and position of heavy (or convective) precipitation – could be a challenging issue related to model dynamics and physical parameterizations.  </a:t>
            </a:r>
            <a:endParaRPr sz="1700"/>
          </a:p>
          <a:p>
            <a:pPr indent="-241300" lvl="1" marL="685800" rtl="0" algn="l">
              <a:lnSpc>
                <a:spcPct val="80000"/>
              </a:lnSpc>
              <a:spcBef>
                <a:spcPts val="500"/>
              </a:spcBef>
              <a:spcAft>
                <a:spcPts val="0"/>
              </a:spcAft>
              <a:buSzPts val="1700"/>
              <a:buChar char="•"/>
            </a:pPr>
            <a:r>
              <a:rPr lang="en-US" sz="1700"/>
              <a:t>Cross-track bias of hurricane tracks for longer lead-times – could be related to model dynamics, the intensity and position of westerly jet streams and storm internal structure.</a:t>
            </a:r>
            <a:endParaRPr sz="1700"/>
          </a:p>
          <a:p>
            <a:pPr indent="-241300" lvl="1" marL="685800" rtl="0" algn="l">
              <a:lnSpc>
                <a:spcPct val="80000"/>
              </a:lnSpc>
              <a:spcBef>
                <a:spcPts val="500"/>
              </a:spcBef>
              <a:spcAft>
                <a:spcPts val="0"/>
              </a:spcAft>
              <a:buSzPts val="1700"/>
              <a:buChar char="•"/>
            </a:pPr>
            <a:r>
              <a:rPr lang="en-US" sz="1700"/>
              <a:t>Reduced instability – need improvement in PBL scheme </a:t>
            </a:r>
            <a:endParaRPr sz="1700"/>
          </a:p>
          <a:p>
            <a:pPr indent="-241300" lvl="1" marL="685800" rtl="0" algn="l">
              <a:lnSpc>
                <a:spcPct val="80000"/>
              </a:lnSpc>
              <a:spcBef>
                <a:spcPts val="500"/>
              </a:spcBef>
              <a:spcAft>
                <a:spcPts val="0"/>
              </a:spcAft>
              <a:buSzPts val="1700"/>
              <a:buChar char="•"/>
            </a:pPr>
            <a:r>
              <a:rPr lang="en-US" sz="1700"/>
              <a:t>Extreme weather? – improve ensemble spread to better represent the tail of distributions</a:t>
            </a:r>
            <a:endParaRPr sz="1700"/>
          </a:p>
          <a:p>
            <a:pPr indent="-241300" lvl="1" marL="685800" rtl="0" algn="l">
              <a:lnSpc>
                <a:spcPct val="80000"/>
              </a:lnSpc>
              <a:spcBef>
                <a:spcPts val="500"/>
              </a:spcBef>
              <a:spcAft>
                <a:spcPts val="0"/>
              </a:spcAft>
              <a:buSzPts val="1700"/>
              <a:buChar char="•"/>
            </a:pPr>
            <a:r>
              <a:rPr lang="en-US" sz="1700"/>
              <a:t>Weak MJO amplitude? – looking for further improvement from coupling and convective schemes</a:t>
            </a:r>
            <a:endParaRPr sz="1700"/>
          </a:p>
          <a:p>
            <a:pPr indent="-241300" lvl="1" marL="685800" rtl="0" algn="l">
              <a:lnSpc>
                <a:spcPct val="80000"/>
              </a:lnSpc>
              <a:spcBef>
                <a:spcPts val="500"/>
              </a:spcBef>
              <a:spcAft>
                <a:spcPts val="0"/>
              </a:spcAft>
              <a:buSzPts val="1700"/>
              <a:buChar char="•"/>
            </a:pPr>
            <a:r>
              <a:rPr lang="en-US" sz="1700"/>
              <a:t>GEFSv12-Aerosol may have made things worse for spring biomass burning in Africa (AOD initialization issues/lack of DA?) </a:t>
            </a:r>
            <a:endParaRPr/>
          </a:p>
        </p:txBody>
      </p:sp>
      <p:sp>
        <p:nvSpPr>
          <p:cNvPr id="959" name="Google Shape;959;p86"/>
          <p:cNvSpPr txBox="1"/>
          <p:nvPr>
            <p:ph idx="12" type="sldNum"/>
          </p:nvPr>
        </p:nvSpPr>
        <p:spPr>
          <a:xfrm>
            <a:off x="7086600" y="4850911"/>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960" name="Google Shape;960;p86"/>
          <p:cNvSpPr txBox="1"/>
          <p:nvPr>
            <p:ph type="title"/>
          </p:nvPr>
        </p:nvSpPr>
        <p:spPr>
          <a:xfrm>
            <a:off x="709379" y="-162900"/>
            <a:ext cx="7886700" cy="665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FF"/>
              </a:buClr>
              <a:buSzPts val="3200"/>
              <a:buFont typeface="Calibri"/>
              <a:buNone/>
            </a:pPr>
            <a:r>
              <a:rPr b="1" lang="en-US" sz="2500">
                <a:solidFill>
                  <a:srgbClr val="0000FF"/>
                </a:solidFill>
              </a:rPr>
              <a:t>Summary of GEFSv12 Evaluation: Concerns</a:t>
            </a:r>
            <a:endParaRPr sz="25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4" name="Shape 964"/>
        <p:cNvGrpSpPr/>
        <p:nvPr/>
      </p:nvGrpSpPr>
      <p:grpSpPr>
        <a:xfrm>
          <a:off x="0" y="0"/>
          <a:ext cx="0" cy="0"/>
          <a:chOff x="0" y="0"/>
          <a:chExt cx="0" cy="0"/>
        </a:xfrm>
      </p:grpSpPr>
      <p:sp>
        <p:nvSpPr>
          <p:cNvPr id="965" name="Google Shape;965;p45"/>
          <p:cNvSpPr txBox="1"/>
          <p:nvPr>
            <p:ph type="title"/>
          </p:nvPr>
        </p:nvSpPr>
        <p:spPr>
          <a:xfrm>
            <a:off x="0" y="0"/>
            <a:ext cx="9059333" cy="99417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100"/>
              <a:buFont typeface="Arial"/>
              <a:buNone/>
            </a:pPr>
            <a:r>
              <a:rPr b="1" lang="en-US" sz="2500">
                <a:solidFill>
                  <a:srgbClr val="0000FF"/>
                </a:solidFill>
              </a:rPr>
              <a:t>New Products from GEFSv12</a:t>
            </a:r>
            <a:br>
              <a:rPr b="1" lang="en-US" sz="3200">
                <a:solidFill>
                  <a:srgbClr val="0000FF"/>
                </a:solidFill>
              </a:rPr>
            </a:br>
            <a:r>
              <a:rPr b="1" i="1" lang="en-US" sz="1800">
                <a:solidFill>
                  <a:srgbClr val="0000FF"/>
                </a:solidFill>
              </a:rPr>
              <a:t>T</a:t>
            </a:r>
            <a:r>
              <a:rPr b="1" i="1" lang="en-US" sz="1800">
                <a:solidFill>
                  <a:srgbClr val="0000FF"/>
                </a:solidFill>
              </a:rPr>
              <a:t>o Support Stakeholders and Community</a:t>
            </a:r>
            <a:endParaRPr i="1" sz="1800"/>
          </a:p>
        </p:txBody>
      </p:sp>
      <p:sp>
        <p:nvSpPr>
          <p:cNvPr id="966" name="Google Shape;966;p45"/>
          <p:cNvSpPr txBox="1"/>
          <p:nvPr>
            <p:ph idx="1" type="body"/>
          </p:nvPr>
        </p:nvSpPr>
        <p:spPr>
          <a:xfrm>
            <a:off x="315236" y="1003523"/>
            <a:ext cx="8476865" cy="3811411"/>
          </a:xfrm>
          <a:prstGeom prst="rect">
            <a:avLst/>
          </a:prstGeom>
          <a:noFill/>
          <a:ln>
            <a:noFill/>
          </a:ln>
        </p:spPr>
        <p:txBody>
          <a:bodyPr anchorCtr="0" anchor="t" bIns="45700" lIns="91425" spcFirstLastPara="1" rIns="91425" wrap="square" tIns="45700">
            <a:normAutofit/>
          </a:bodyPr>
          <a:lstStyle/>
          <a:p>
            <a:pPr indent="-228600" lvl="0" marL="228600" rtl="0" algn="l">
              <a:lnSpc>
                <a:spcPct val="70000"/>
              </a:lnSpc>
              <a:spcBef>
                <a:spcPts val="0"/>
              </a:spcBef>
              <a:spcAft>
                <a:spcPts val="0"/>
              </a:spcAft>
              <a:buClr>
                <a:schemeClr val="dk1"/>
              </a:buClr>
              <a:buSzPts val="1960"/>
              <a:buChar char="•"/>
            </a:pPr>
            <a:r>
              <a:rPr lang="en-US" sz="1960"/>
              <a:t>High resolution (25 km) data (selected 35 variables).</a:t>
            </a:r>
            <a:endParaRPr/>
          </a:p>
          <a:p>
            <a:pPr indent="-228600" lvl="0" marL="228600" rtl="0" algn="l">
              <a:lnSpc>
                <a:spcPct val="70000"/>
              </a:lnSpc>
              <a:spcBef>
                <a:spcPts val="1000"/>
              </a:spcBef>
              <a:spcAft>
                <a:spcPts val="0"/>
              </a:spcAft>
              <a:buClr>
                <a:schemeClr val="dk1"/>
              </a:buClr>
              <a:buSzPts val="1960"/>
              <a:buChar char="•"/>
            </a:pPr>
            <a:r>
              <a:rPr lang="en-US" sz="1960"/>
              <a:t>Top 5 pressure levels (stratosphere) data included in the ensemble mean and spread to support (and development) stratospheric applications. </a:t>
            </a:r>
            <a:endParaRPr/>
          </a:p>
          <a:p>
            <a:pPr indent="-228600" lvl="0" marL="228600" rtl="0" algn="l">
              <a:lnSpc>
                <a:spcPct val="70000"/>
              </a:lnSpc>
              <a:spcBef>
                <a:spcPts val="1000"/>
              </a:spcBef>
              <a:spcAft>
                <a:spcPts val="0"/>
              </a:spcAft>
              <a:buClr>
                <a:schemeClr val="dk1"/>
              </a:buClr>
              <a:buSzPts val="1960"/>
              <a:buChar char="•"/>
            </a:pPr>
            <a:r>
              <a:rPr lang="en-US" sz="1960"/>
              <a:t>Station time series BUFR data for all 31 ensemble members and ensemble mean to show ensemble plumes at observation locations (2082</a:t>
            </a:r>
            <a:r>
              <a:rPr lang="en-US" sz="1960">
                <a:extLst>
                  <a:ext uri="http://customooxmlschemas.google.com/">
                    <go:slidesCustomData xmlns:go="http://customooxmlschemas.google.com/" textRoundtripDataId="1"/>
                  </a:ext>
                </a:extLst>
              </a:rPr>
              <a:t> stations</a:t>
            </a:r>
            <a:r>
              <a:rPr lang="en-US" sz="1960"/>
              <a:t>).</a:t>
            </a:r>
            <a:endParaRPr/>
          </a:p>
          <a:p>
            <a:pPr indent="-228600" lvl="0" marL="228600" rtl="0" algn="l">
              <a:lnSpc>
                <a:spcPct val="70000"/>
              </a:lnSpc>
              <a:spcBef>
                <a:spcPts val="1000"/>
              </a:spcBef>
              <a:spcAft>
                <a:spcPts val="0"/>
              </a:spcAft>
              <a:buClr>
                <a:schemeClr val="dk1"/>
              </a:buClr>
              <a:buSzPts val="1960"/>
              <a:buChar char="•"/>
            </a:pPr>
            <a:r>
              <a:rPr lang="en-US" sz="1960"/>
              <a:t>Daily mean products to support sub-seasonal guidance, </a:t>
            </a:r>
            <a:r>
              <a:rPr b="1" lang="en-US" sz="1960"/>
              <a:t>we could stop GEFS SubX experiments after GEFS v12 is implemented.</a:t>
            </a:r>
            <a:endParaRPr b="1"/>
          </a:p>
          <a:p>
            <a:pPr indent="-228600" lvl="0" marL="228600" rtl="0" algn="l">
              <a:lnSpc>
                <a:spcPct val="70000"/>
              </a:lnSpc>
              <a:spcBef>
                <a:spcPts val="1000"/>
              </a:spcBef>
              <a:spcAft>
                <a:spcPts val="0"/>
              </a:spcAft>
              <a:buClr>
                <a:schemeClr val="dk1"/>
              </a:buClr>
              <a:buSzPts val="1960"/>
              <a:buChar char="•"/>
            </a:pPr>
            <a:r>
              <a:rPr lang="en-US" sz="1960"/>
              <a:t>Wave ensemble provides higher grid resolution (25km) to stakeholders and community (10 additional members, 50% increase of data). Grib2 data is updated to latest WMO wave products tables and third swell partition is added to the output.</a:t>
            </a:r>
            <a:endParaRPr/>
          </a:p>
          <a:p>
            <a:pPr indent="-228600" lvl="0" marL="228600" rtl="0" algn="l">
              <a:lnSpc>
                <a:spcPct val="70000"/>
              </a:lnSpc>
              <a:spcBef>
                <a:spcPts val="1000"/>
              </a:spcBef>
              <a:spcAft>
                <a:spcPts val="0"/>
              </a:spcAft>
              <a:buClr>
                <a:schemeClr val="dk1"/>
              </a:buClr>
              <a:buSzPts val="1960"/>
              <a:buChar char="•"/>
            </a:pPr>
            <a:r>
              <a:rPr lang="en-US" sz="1960"/>
              <a:t>Aerosol 25km 2d data of all species will provide much higher resolution to the community</a:t>
            </a:r>
            <a:endParaRPr/>
          </a:p>
        </p:txBody>
      </p:sp>
      <p:sp>
        <p:nvSpPr>
          <p:cNvPr id="967" name="Google Shape;967;p45"/>
          <p:cNvSpPr txBox="1"/>
          <p:nvPr>
            <p:ph idx="12" type="sldNum"/>
          </p:nvPr>
        </p:nvSpPr>
        <p:spPr>
          <a:xfrm>
            <a:off x="7086600" y="4850911"/>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1" name="Shape 971"/>
        <p:cNvGrpSpPr/>
        <p:nvPr/>
      </p:nvGrpSpPr>
      <p:grpSpPr>
        <a:xfrm>
          <a:off x="0" y="0"/>
          <a:ext cx="0" cy="0"/>
          <a:chOff x="0" y="0"/>
          <a:chExt cx="0" cy="0"/>
        </a:xfrm>
      </p:grpSpPr>
      <p:cxnSp>
        <p:nvCxnSpPr>
          <p:cNvPr id="972" name="Google Shape;972;p47"/>
          <p:cNvCxnSpPr/>
          <p:nvPr/>
        </p:nvCxnSpPr>
        <p:spPr>
          <a:xfrm>
            <a:off x="0" y="2119745"/>
            <a:ext cx="8991600" cy="0"/>
          </a:xfrm>
          <a:prstGeom prst="straightConnector1">
            <a:avLst/>
          </a:prstGeom>
          <a:noFill/>
          <a:ln cap="flat" cmpd="sng" w="25400">
            <a:solidFill>
              <a:srgbClr val="0000FF"/>
            </a:solidFill>
            <a:prstDash val="solid"/>
            <a:round/>
            <a:headEnd len="sm" w="sm" type="none"/>
            <a:tailEnd len="lg" w="lg" type="triangle"/>
          </a:ln>
        </p:spPr>
      </p:cxnSp>
      <p:cxnSp>
        <p:nvCxnSpPr>
          <p:cNvPr id="973" name="Google Shape;973;p47"/>
          <p:cNvCxnSpPr/>
          <p:nvPr/>
        </p:nvCxnSpPr>
        <p:spPr>
          <a:xfrm>
            <a:off x="193963" y="1948295"/>
            <a:ext cx="0" cy="171450"/>
          </a:xfrm>
          <a:prstGeom prst="straightConnector1">
            <a:avLst/>
          </a:prstGeom>
          <a:noFill/>
          <a:ln cap="flat" cmpd="sng" w="25400">
            <a:solidFill>
              <a:srgbClr val="0000FF"/>
            </a:solidFill>
            <a:prstDash val="solid"/>
            <a:round/>
            <a:headEnd len="sm" w="sm" type="none"/>
            <a:tailEnd len="sm" w="sm" type="none"/>
          </a:ln>
        </p:spPr>
      </p:cxnSp>
      <p:cxnSp>
        <p:nvCxnSpPr>
          <p:cNvPr id="974" name="Google Shape;974;p47"/>
          <p:cNvCxnSpPr/>
          <p:nvPr/>
        </p:nvCxnSpPr>
        <p:spPr>
          <a:xfrm>
            <a:off x="1946559" y="1948295"/>
            <a:ext cx="0" cy="171450"/>
          </a:xfrm>
          <a:prstGeom prst="straightConnector1">
            <a:avLst/>
          </a:prstGeom>
          <a:noFill/>
          <a:ln cap="flat" cmpd="sng" w="25400">
            <a:solidFill>
              <a:srgbClr val="0000FF"/>
            </a:solidFill>
            <a:prstDash val="solid"/>
            <a:round/>
            <a:headEnd len="sm" w="sm" type="none"/>
            <a:tailEnd len="sm" w="sm" type="none"/>
          </a:ln>
        </p:spPr>
      </p:cxnSp>
      <p:cxnSp>
        <p:nvCxnSpPr>
          <p:cNvPr id="975" name="Google Shape;975;p47"/>
          <p:cNvCxnSpPr/>
          <p:nvPr/>
        </p:nvCxnSpPr>
        <p:spPr>
          <a:xfrm>
            <a:off x="5869759" y="1948295"/>
            <a:ext cx="0" cy="171450"/>
          </a:xfrm>
          <a:prstGeom prst="straightConnector1">
            <a:avLst/>
          </a:prstGeom>
          <a:noFill/>
          <a:ln cap="flat" cmpd="sng" w="25400">
            <a:solidFill>
              <a:srgbClr val="0000FF"/>
            </a:solidFill>
            <a:prstDash val="solid"/>
            <a:round/>
            <a:headEnd len="sm" w="sm" type="none"/>
            <a:tailEnd len="sm" w="sm" type="none"/>
          </a:ln>
        </p:spPr>
      </p:cxnSp>
      <p:cxnSp>
        <p:nvCxnSpPr>
          <p:cNvPr id="976" name="Google Shape;976;p47"/>
          <p:cNvCxnSpPr/>
          <p:nvPr/>
        </p:nvCxnSpPr>
        <p:spPr>
          <a:xfrm>
            <a:off x="7860444" y="1948295"/>
            <a:ext cx="0" cy="171450"/>
          </a:xfrm>
          <a:prstGeom prst="straightConnector1">
            <a:avLst/>
          </a:prstGeom>
          <a:noFill/>
          <a:ln cap="flat" cmpd="sng" w="25400">
            <a:solidFill>
              <a:srgbClr val="0000FF"/>
            </a:solidFill>
            <a:prstDash val="solid"/>
            <a:round/>
            <a:headEnd len="sm" w="sm" type="none"/>
            <a:tailEnd len="sm" w="sm" type="none"/>
          </a:ln>
        </p:spPr>
      </p:cxnSp>
      <p:sp>
        <p:nvSpPr>
          <p:cNvPr id="977" name="Google Shape;977;p47"/>
          <p:cNvSpPr txBox="1"/>
          <p:nvPr/>
        </p:nvSpPr>
        <p:spPr>
          <a:xfrm>
            <a:off x="-55419" y="2187327"/>
            <a:ext cx="49876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0:00</a:t>
            </a:r>
            <a:endParaRPr b="0" i="0" sz="1400" u="none" cap="none" strike="noStrike">
              <a:solidFill>
                <a:srgbClr val="000000"/>
              </a:solidFill>
              <a:latin typeface="Arial"/>
              <a:ea typeface="Arial"/>
              <a:cs typeface="Arial"/>
              <a:sym typeface="Arial"/>
            </a:endParaRPr>
          </a:p>
        </p:txBody>
      </p:sp>
      <p:sp>
        <p:nvSpPr>
          <p:cNvPr id="978" name="Google Shape;978;p47"/>
          <p:cNvSpPr txBox="1"/>
          <p:nvPr/>
        </p:nvSpPr>
        <p:spPr>
          <a:xfrm>
            <a:off x="1697177" y="2189959"/>
            <a:ext cx="49876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6:00</a:t>
            </a:r>
            <a:endParaRPr b="0" i="0" sz="1400" u="none" cap="none" strike="noStrike">
              <a:solidFill>
                <a:srgbClr val="000000"/>
              </a:solidFill>
              <a:latin typeface="Arial"/>
              <a:ea typeface="Arial"/>
              <a:cs typeface="Arial"/>
              <a:sym typeface="Arial"/>
            </a:endParaRPr>
          </a:p>
        </p:txBody>
      </p:sp>
      <p:sp>
        <p:nvSpPr>
          <p:cNvPr id="979" name="Google Shape;979;p47"/>
          <p:cNvSpPr txBox="1"/>
          <p:nvPr/>
        </p:nvSpPr>
        <p:spPr>
          <a:xfrm>
            <a:off x="3636818" y="2184711"/>
            <a:ext cx="592280"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12:00</a:t>
            </a:r>
            <a:endParaRPr b="0" i="0" sz="1400" u="none" cap="none" strike="noStrike">
              <a:solidFill>
                <a:srgbClr val="000000"/>
              </a:solidFill>
              <a:latin typeface="Arial"/>
              <a:ea typeface="Arial"/>
              <a:cs typeface="Arial"/>
              <a:sym typeface="Arial"/>
            </a:endParaRPr>
          </a:p>
        </p:txBody>
      </p:sp>
      <p:sp>
        <p:nvSpPr>
          <p:cNvPr id="980" name="Google Shape;980;p47"/>
          <p:cNvSpPr txBox="1"/>
          <p:nvPr/>
        </p:nvSpPr>
        <p:spPr>
          <a:xfrm>
            <a:off x="5538360" y="2184711"/>
            <a:ext cx="64423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18:00</a:t>
            </a:r>
            <a:endParaRPr b="0" i="0" sz="1400" u="none" cap="none" strike="noStrike">
              <a:solidFill>
                <a:srgbClr val="000000"/>
              </a:solidFill>
              <a:latin typeface="Arial"/>
              <a:ea typeface="Arial"/>
              <a:cs typeface="Arial"/>
              <a:sym typeface="Arial"/>
            </a:endParaRPr>
          </a:p>
        </p:txBody>
      </p:sp>
      <p:sp>
        <p:nvSpPr>
          <p:cNvPr id="981" name="Google Shape;981;p47"/>
          <p:cNvSpPr txBox="1"/>
          <p:nvPr/>
        </p:nvSpPr>
        <p:spPr>
          <a:xfrm>
            <a:off x="7611055" y="2182165"/>
            <a:ext cx="49876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0:00</a:t>
            </a:r>
            <a:endParaRPr b="0" i="0" sz="1400" u="none" cap="none" strike="noStrike">
              <a:solidFill>
                <a:srgbClr val="000000"/>
              </a:solidFill>
              <a:latin typeface="Arial"/>
              <a:ea typeface="Arial"/>
              <a:cs typeface="Arial"/>
              <a:sym typeface="Arial"/>
            </a:endParaRPr>
          </a:p>
        </p:txBody>
      </p:sp>
      <p:sp>
        <p:nvSpPr>
          <p:cNvPr id="982" name="Google Shape;982;p47"/>
          <p:cNvSpPr/>
          <p:nvPr/>
        </p:nvSpPr>
        <p:spPr>
          <a:xfrm>
            <a:off x="1433945" y="1550843"/>
            <a:ext cx="342900" cy="568902"/>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OPR</a:t>
            </a:r>
            <a:endParaRPr b="0" i="0" sz="1400" u="none" cap="none" strike="noStrike">
              <a:solidFill>
                <a:srgbClr val="000000"/>
              </a:solidFill>
              <a:latin typeface="Arial"/>
              <a:ea typeface="Arial"/>
              <a:cs typeface="Arial"/>
              <a:sym typeface="Arial"/>
            </a:endParaRPr>
          </a:p>
        </p:txBody>
      </p:sp>
      <p:sp>
        <p:nvSpPr>
          <p:cNvPr id="983" name="Google Shape;983;p47"/>
          <p:cNvSpPr/>
          <p:nvPr/>
        </p:nvSpPr>
        <p:spPr>
          <a:xfrm>
            <a:off x="7320028" y="1550843"/>
            <a:ext cx="342900" cy="568902"/>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OPR</a:t>
            </a:r>
            <a:endParaRPr b="0" i="0" sz="1400" u="none" cap="none" strike="noStrike">
              <a:solidFill>
                <a:srgbClr val="000000"/>
              </a:solidFill>
              <a:latin typeface="Arial"/>
              <a:ea typeface="Arial"/>
              <a:cs typeface="Arial"/>
              <a:sym typeface="Arial"/>
            </a:endParaRPr>
          </a:p>
        </p:txBody>
      </p:sp>
      <p:sp>
        <p:nvSpPr>
          <p:cNvPr id="984" name="Google Shape;984;p47"/>
          <p:cNvSpPr/>
          <p:nvPr/>
        </p:nvSpPr>
        <p:spPr>
          <a:xfrm>
            <a:off x="5344387" y="1550843"/>
            <a:ext cx="342900" cy="568902"/>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OPR</a:t>
            </a:r>
            <a:endParaRPr b="0" i="0" sz="1400" u="none" cap="none" strike="noStrike">
              <a:solidFill>
                <a:srgbClr val="000000"/>
              </a:solidFill>
              <a:latin typeface="Arial"/>
              <a:ea typeface="Arial"/>
              <a:cs typeface="Arial"/>
              <a:sym typeface="Arial"/>
            </a:endParaRPr>
          </a:p>
        </p:txBody>
      </p:sp>
      <p:sp>
        <p:nvSpPr>
          <p:cNvPr id="985" name="Google Shape;985;p47"/>
          <p:cNvSpPr/>
          <p:nvPr/>
        </p:nvSpPr>
        <p:spPr>
          <a:xfrm>
            <a:off x="3420887" y="1550843"/>
            <a:ext cx="342900" cy="568902"/>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OPR</a:t>
            </a:r>
            <a:endParaRPr b="0" i="0" sz="1400" u="none" cap="none" strike="noStrike">
              <a:solidFill>
                <a:srgbClr val="000000"/>
              </a:solidFill>
              <a:latin typeface="Arial"/>
              <a:ea typeface="Arial"/>
              <a:cs typeface="Arial"/>
              <a:sym typeface="Arial"/>
            </a:endParaRPr>
          </a:p>
        </p:txBody>
      </p:sp>
      <p:sp>
        <p:nvSpPr>
          <p:cNvPr id="986" name="Google Shape;986;p47"/>
          <p:cNvSpPr/>
          <p:nvPr/>
        </p:nvSpPr>
        <p:spPr>
          <a:xfrm>
            <a:off x="1087600" y="954926"/>
            <a:ext cx="1035600" cy="568800"/>
          </a:xfrm>
          <a:prstGeom prst="rect">
            <a:avLst/>
          </a:prstGeom>
          <a:solidFill>
            <a:schemeClr val="accent4">
              <a:alpha val="25098"/>
            </a:scheme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Calibri"/>
                <a:ea typeface="Calibri"/>
                <a:cs typeface="Calibri"/>
                <a:sym typeface="Calibri"/>
              </a:rPr>
              <a:t>GEFSv12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FF"/>
                </a:solidFill>
                <a:latin typeface="Calibri"/>
                <a:ea typeface="Calibri"/>
                <a:cs typeface="Calibri"/>
                <a:sym typeface="Calibri"/>
              </a:rPr>
              <a:t>3hrs 421 nodes</a:t>
            </a:r>
            <a:endParaRPr b="1" i="0" sz="10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FF"/>
                </a:solidFill>
                <a:latin typeface="Calibri"/>
                <a:ea typeface="Calibri"/>
                <a:cs typeface="Calibri"/>
                <a:sym typeface="Calibri"/>
              </a:rPr>
              <a:t>0-16 days; 00Z</a:t>
            </a:r>
            <a:endParaRPr b="1" i="0" sz="1000" u="none" cap="none" strike="noStrike">
              <a:solidFill>
                <a:srgbClr val="0000FF"/>
              </a:solidFill>
              <a:latin typeface="Calibri"/>
              <a:ea typeface="Calibri"/>
              <a:cs typeface="Calibri"/>
              <a:sym typeface="Calibri"/>
            </a:endParaRPr>
          </a:p>
        </p:txBody>
      </p:sp>
      <p:sp>
        <p:nvSpPr>
          <p:cNvPr id="987" name="Google Shape;987;p47"/>
          <p:cNvSpPr txBox="1"/>
          <p:nvPr/>
        </p:nvSpPr>
        <p:spPr>
          <a:xfrm>
            <a:off x="103232" y="-16171"/>
            <a:ext cx="87852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2500" u="none" cap="none" strike="noStrike">
                <a:solidFill>
                  <a:srgbClr val="0000FF"/>
                </a:solidFill>
                <a:latin typeface="Calibri"/>
                <a:ea typeface="Calibri"/>
                <a:cs typeface="Calibri"/>
                <a:sym typeface="Calibri"/>
              </a:rPr>
              <a:t>GEFSv12 forecast timeline and HPC requirements</a:t>
            </a:r>
            <a:endParaRPr b="0" i="0" sz="2500" u="none" cap="none" strike="noStrike">
              <a:solidFill>
                <a:srgbClr val="000000"/>
              </a:solidFill>
              <a:latin typeface="Arial"/>
              <a:ea typeface="Arial"/>
              <a:cs typeface="Arial"/>
              <a:sym typeface="Arial"/>
            </a:endParaRPr>
          </a:p>
        </p:txBody>
      </p:sp>
      <p:sp>
        <p:nvSpPr>
          <p:cNvPr id="988" name="Google Shape;988;p47"/>
          <p:cNvSpPr/>
          <p:nvPr/>
        </p:nvSpPr>
        <p:spPr>
          <a:xfrm>
            <a:off x="2123221" y="1518759"/>
            <a:ext cx="928801" cy="439420"/>
          </a:xfrm>
          <a:prstGeom prst="rect">
            <a:avLst/>
          </a:prstGeom>
          <a:solidFill>
            <a:srgbClr val="F4B08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16-35 days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8 mem </a:t>
            </a:r>
            <a:endParaRPr b="1" i="0"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75 nodes</a:t>
            </a:r>
            <a:endParaRPr b="0" i="0" sz="1400" u="none" cap="none" strike="noStrike">
              <a:solidFill>
                <a:srgbClr val="000000"/>
              </a:solidFill>
              <a:latin typeface="Arial"/>
              <a:ea typeface="Arial"/>
              <a:cs typeface="Arial"/>
              <a:sym typeface="Arial"/>
            </a:endParaRPr>
          </a:p>
        </p:txBody>
      </p:sp>
      <p:sp>
        <p:nvSpPr>
          <p:cNvPr id="989" name="Google Shape;989;p47"/>
          <p:cNvSpPr/>
          <p:nvPr/>
        </p:nvSpPr>
        <p:spPr>
          <a:xfrm>
            <a:off x="4090949" y="1535936"/>
            <a:ext cx="928801" cy="439420"/>
          </a:xfrm>
          <a:prstGeom prst="rect">
            <a:avLst/>
          </a:prstGeom>
          <a:solidFill>
            <a:srgbClr val="F4B08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16-35 days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8 mem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75 nodes</a:t>
            </a:r>
            <a:endParaRPr b="0" i="0" sz="1400" u="none" cap="none" strike="noStrike">
              <a:solidFill>
                <a:srgbClr val="000000"/>
              </a:solidFill>
              <a:latin typeface="Arial"/>
              <a:ea typeface="Arial"/>
              <a:cs typeface="Arial"/>
              <a:sym typeface="Arial"/>
            </a:endParaRPr>
          </a:p>
        </p:txBody>
      </p:sp>
      <p:sp>
        <p:nvSpPr>
          <p:cNvPr id="990" name="Google Shape;990;p47"/>
          <p:cNvSpPr/>
          <p:nvPr/>
        </p:nvSpPr>
        <p:spPr>
          <a:xfrm>
            <a:off x="6026166" y="1513612"/>
            <a:ext cx="928801" cy="439420"/>
          </a:xfrm>
          <a:prstGeom prst="rect">
            <a:avLst/>
          </a:prstGeom>
          <a:solidFill>
            <a:srgbClr val="F4B08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16-35 days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8 mem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75 nodes</a:t>
            </a:r>
            <a:endParaRPr b="0" i="0" sz="1400" u="none" cap="none" strike="noStrike">
              <a:solidFill>
                <a:srgbClr val="000000"/>
              </a:solidFill>
              <a:latin typeface="Arial"/>
              <a:ea typeface="Arial"/>
              <a:cs typeface="Arial"/>
              <a:sym typeface="Arial"/>
            </a:endParaRPr>
          </a:p>
        </p:txBody>
      </p:sp>
      <p:cxnSp>
        <p:nvCxnSpPr>
          <p:cNvPr id="991" name="Google Shape;991;p47"/>
          <p:cNvCxnSpPr/>
          <p:nvPr/>
        </p:nvCxnSpPr>
        <p:spPr>
          <a:xfrm>
            <a:off x="22440" y="2119745"/>
            <a:ext cx="8991600" cy="0"/>
          </a:xfrm>
          <a:prstGeom prst="straightConnector1">
            <a:avLst/>
          </a:prstGeom>
          <a:noFill/>
          <a:ln cap="flat" cmpd="sng" w="25400">
            <a:solidFill>
              <a:srgbClr val="0000FF"/>
            </a:solidFill>
            <a:prstDash val="solid"/>
            <a:round/>
            <a:headEnd len="sm" w="sm" type="none"/>
            <a:tailEnd len="lg" w="lg" type="triangle"/>
          </a:ln>
        </p:spPr>
      </p:cxnSp>
      <p:sp>
        <p:nvSpPr>
          <p:cNvPr id="992" name="Google Shape;992;p47"/>
          <p:cNvSpPr txBox="1"/>
          <p:nvPr/>
        </p:nvSpPr>
        <p:spPr>
          <a:xfrm>
            <a:off x="1054950" y="560222"/>
            <a:ext cx="7034100" cy="273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1" lang="en-US" u="none" cap="none" strike="noStrike">
                <a:solidFill>
                  <a:srgbClr val="0000FF"/>
                </a:solidFill>
                <a:latin typeface="Calibri"/>
                <a:ea typeface="Calibri"/>
                <a:cs typeface="Calibri"/>
                <a:sym typeface="Calibri"/>
              </a:rPr>
              <a:t>GEFSv12 nodes usage for 24 hours cycling window compared to GE</a:t>
            </a:r>
            <a:r>
              <a:rPr b="1" i="1" lang="en-US">
                <a:solidFill>
                  <a:srgbClr val="0000FF"/>
                </a:solidFill>
                <a:latin typeface="Calibri"/>
                <a:ea typeface="Calibri"/>
                <a:cs typeface="Calibri"/>
                <a:sym typeface="Calibri"/>
              </a:rPr>
              <a:t>FSv11 (Opr)</a:t>
            </a:r>
            <a:endParaRPr b="0" i="1" u="none" cap="none" strike="noStrike">
              <a:solidFill>
                <a:srgbClr val="000000"/>
              </a:solidFill>
              <a:latin typeface="Arial"/>
              <a:ea typeface="Arial"/>
              <a:cs typeface="Arial"/>
              <a:sym typeface="Arial"/>
            </a:endParaRPr>
          </a:p>
        </p:txBody>
      </p:sp>
      <p:sp>
        <p:nvSpPr>
          <p:cNvPr id="993" name="Google Shape;993;p47"/>
          <p:cNvSpPr/>
          <p:nvPr/>
        </p:nvSpPr>
        <p:spPr>
          <a:xfrm>
            <a:off x="8006247" y="1524057"/>
            <a:ext cx="928801" cy="439420"/>
          </a:xfrm>
          <a:prstGeom prst="rect">
            <a:avLst/>
          </a:prstGeom>
          <a:solidFill>
            <a:srgbClr val="F4B08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16-35 days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7 mem </a:t>
            </a:r>
            <a:endParaRPr b="1" i="0"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66 nodes</a:t>
            </a:r>
            <a:endParaRPr b="0" i="0" sz="1400" u="none" cap="none" strike="noStrike">
              <a:solidFill>
                <a:srgbClr val="000000"/>
              </a:solidFill>
              <a:latin typeface="Arial"/>
              <a:ea typeface="Arial"/>
              <a:cs typeface="Arial"/>
              <a:sym typeface="Arial"/>
            </a:endParaRPr>
          </a:p>
        </p:txBody>
      </p:sp>
      <p:sp>
        <p:nvSpPr>
          <p:cNvPr id="994" name="Google Shape;994;p47"/>
          <p:cNvSpPr txBox="1"/>
          <p:nvPr>
            <p:ph idx="12" type="sldNum"/>
          </p:nvPr>
        </p:nvSpPr>
        <p:spPr>
          <a:xfrm>
            <a:off x="7086600" y="4869656"/>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995" name="Google Shape;995;p47"/>
          <p:cNvSpPr/>
          <p:nvPr/>
        </p:nvSpPr>
        <p:spPr>
          <a:xfrm>
            <a:off x="3074525" y="987151"/>
            <a:ext cx="1035600" cy="568800"/>
          </a:xfrm>
          <a:prstGeom prst="rect">
            <a:avLst/>
          </a:prstGeom>
          <a:solidFill>
            <a:schemeClr val="accent4">
              <a:alpha val="25490"/>
            </a:scheme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Calibri"/>
                <a:ea typeface="Calibri"/>
                <a:cs typeface="Calibri"/>
                <a:sym typeface="Calibri"/>
              </a:rPr>
              <a:t>GEFSv12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FF"/>
                </a:solidFill>
                <a:latin typeface="Calibri"/>
                <a:ea typeface="Calibri"/>
                <a:cs typeface="Calibri"/>
                <a:sym typeface="Calibri"/>
              </a:rPr>
              <a:t>3hrs 421 nodes</a:t>
            </a:r>
            <a:endParaRPr b="1" i="0" sz="10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FF"/>
                </a:solidFill>
                <a:latin typeface="Calibri"/>
                <a:ea typeface="Calibri"/>
                <a:cs typeface="Calibri"/>
                <a:sym typeface="Calibri"/>
              </a:rPr>
              <a:t>0-16 days; 06Z</a:t>
            </a:r>
            <a:endParaRPr b="1" i="0" sz="1000" u="none" cap="none" strike="noStrike">
              <a:solidFill>
                <a:srgbClr val="0000FF"/>
              </a:solidFill>
              <a:latin typeface="Calibri"/>
              <a:ea typeface="Calibri"/>
              <a:cs typeface="Calibri"/>
              <a:sym typeface="Calibri"/>
            </a:endParaRPr>
          </a:p>
        </p:txBody>
      </p:sp>
      <p:sp>
        <p:nvSpPr>
          <p:cNvPr id="996" name="Google Shape;996;p47"/>
          <p:cNvSpPr/>
          <p:nvPr/>
        </p:nvSpPr>
        <p:spPr>
          <a:xfrm>
            <a:off x="5018313" y="958751"/>
            <a:ext cx="1035600" cy="568800"/>
          </a:xfrm>
          <a:prstGeom prst="rect">
            <a:avLst/>
          </a:prstGeom>
          <a:solidFill>
            <a:schemeClr val="accent4">
              <a:alpha val="25490"/>
            </a:scheme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Calibri"/>
                <a:ea typeface="Calibri"/>
                <a:cs typeface="Calibri"/>
                <a:sym typeface="Calibri"/>
              </a:rPr>
              <a:t>GEFSv12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FF"/>
                </a:solidFill>
                <a:latin typeface="Calibri"/>
                <a:ea typeface="Calibri"/>
                <a:cs typeface="Calibri"/>
                <a:sym typeface="Calibri"/>
              </a:rPr>
              <a:t>3hrs 421 nodes</a:t>
            </a:r>
            <a:endParaRPr b="1" i="0" sz="10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FF"/>
                </a:solidFill>
                <a:latin typeface="Calibri"/>
                <a:ea typeface="Calibri"/>
                <a:cs typeface="Calibri"/>
                <a:sym typeface="Calibri"/>
              </a:rPr>
              <a:t>0-16 days; 12Z</a:t>
            </a:r>
            <a:endParaRPr b="1" i="0" sz="1000" u="none" cap="none" strike="noStrike">
              <a:solidFill>
                <a:srgbClr val="0000FF"/>
              </a:solidFill>
              <a:latin typeface="Calibri"/>
              <a:ea typeface="Calibri"/>
              <a:cs typeface="Calibri"/>
              <a:sym typeface="Calibri"/>
            </a:endParaRPr>
          </a:p>
        </p:txBody>
      </p:sp>
      <p:sp>
        <p:nvSpPr>
          <p:cNvPr id="997" name="Google Shape;997;p47"/>
          <p:cNvSpPr/>
          <p:nvPr/>
        </p:nvSpPr>
        <p:spPr>
          <a:xfrm>
            <a:off x="6962125" y="973826"/>
            <a:ext cx="1035600" cy="568800"/>
          </a:xfrm>
          <a:prstGeom prst="rect">
            <a:avLst/>
          </a:prstGeom>
          <a:solidFill>
            <a:schemeClr val="accent4">
              <a:alpha val="25490"/>
            </a:scheme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Calibri"/>
                <a:ea typeface="Calibri"/>
                <a:cs typeface="Calibri"/>
                <a:sym typeface="Calibri"/>
              </a:rPr>
              <a:t>GEFSv12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FF"/>
                </a:solidFill>
                <a:latin typeface="Calibri"/>
                <a:ea typeface="Calibri"/>
                <a:cs typeface="Calibri"/>
                <a:sym typeface="Calibri"/>
              </a:rPr>
              <a:t>3hrs 421 nodes</a:t>
            </a:r>
            <a:endParaRPr b="1" i="0" sz="10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FF"/>
                </a:solidFill>
                <a:latin typeface="Calibri"/>
                <a:ea typeface="Calibri"/>
                <a:cs typeface="Calibri"/>
                <a:sym typeface="Calibri"/>
              </a:rPr>
              <a:t>0-16 days; 18Z</a:t>
            </a:r>
            <a:endParaRPr b="1" i="0" sz="1000" u="none" cap="none" strike="noStrike">
              <a:solidFill>
                <a:srgbClr val="0000FF"/>
              </a:solidFill>
              <a:latin typeface="Calibri"/>
              <a:ea typeface="Calibri"/>
              <a:cs typeface="Calibri"/>
              <a:sym typeface="Calibri"/>
            </a:endParaRPr>
          </a:p>
        </p:txBody>
      </p:sp>
      <p:cxnSp>
        <p:nvCxnSpPr>
          <p:cNvPr id="998" name="Google Shape;998;p47"/>
          <p:cNvCxnSpPr/>
          <p:nvPr/>
        </p:nvCxnSpPr>
        <p:spPr>
          <a:xfrm>
            <a:off x="3932971" y="1959695"/>
            <a:ext cx="0" cy="171300"/>
          </a:xfrm>
          <a:prstGeom prst="straightConnector1">
            <a:avLst/>
          </a:prstGeom>
          <a:noFill/>
          <a:ln cap="flat" cmpd="sng" w="25400">
            <a:solidFill>
              <a:srgbClr val="0000FF"/>
            </a:solidFill>
            <a:prstDash val="solid"/>
            <a:round/>
            <a:headEnd len="sm" w="sm" type="none"/>
            <a:tailEnd len="sm" w="sm" type="none"/>
          </a:ln>
        </p:spPr>
      </p:cxnSp>
      <p:graphicFrame>
        <p:nvGraphicFramePr>
          <p:cNvPr id="999" name="Google Shape;999;p47"/>
          <p:cNvGraphicFramePr/>
          <p:nvPr/>
        </p:nvGraphicFramePr>
        <p:xfrm>
          <a:off x="174854" y="2836482"/>
          <a:ext cx="3000000" cy="3000000"/>
        </p:xfrm>
        <a:graphic>
          <a:graphicData uri="http://schemas.openxmlformats.org/drawingml/2006/table">
            <a:tbl>
              <a:tblPr bandRow="1" firstRow="1">
                <a:noFill/>
                <a:tableStyleId>{ED18AC07-E930-4888-AFA8-96B3B8275AA1}</a:tableStyleId>
              </a:tblPr>
              <a:tblGrid>
                <a:gridCol w="1370675"/>
                <a:gridCol w="887225"/>
                <a:gridCol w="853325"/>
                <a:gridCol w="963200"/>
                <a:gridCol w="903550"/>
                <a:gridCol w="821700"/>
                <a:gridCol w="966600"/>
                <a:gridCol w="966600"/>
                <a:gridCol w="966600"/>
              </a:tblGrid>
              <a:tr h="251225">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000000"/>
                        </a:solidFill>
                      </a:endParaRPr>
                    </a:p>
                  </a:txBody>
                  <a:tcPr marT="45725" marB="45725" marR="91450" marL="91450" anchor="ctr"/>
                </a:tc>
                <a:tc gridSpan="2">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00"/>
                          </a:solidFill>
                        </a:rPr>
                        <a:t>Atmosphere</a:t>
                      </a:r>
                      <a:endParaRPr sz="1400" u="none" cap="none" strike="noStrike"/>
                    </a:p>
                  </a:txBody>
                  <a:tcPr marT="45725" marB="45725" marR="91450" marL="91450" anchor="ctr"/>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00"/>
                          </a:solidFill>
                        </a:rPr>
                        <a:t>Wave</a:t>
                      </a:r>
                      <a:endParaRPr sz="1400" u="none" cap="none" strike="noStrike"/>
                    </a:p>
                  </a:txBody>
                  <a:tcPr marT="45725" marB="45725" marR="91450" marL="91450" anchor="ctr">
                    <a:lnB cap="flat" cmpd="sng" w="12700">
                      <a:solidFill>
                        <a:schemeClr val="lt1"/>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00"/>
                          </a:solidFill>
                        </a:rPr>
                        <a:t>Aerosol</a:t>
                      </a:r>
                      <a:endParaRPr sz="1400" u="none" cap="none" strike="noStrike"/>
                    </a:p>
                  </a:txBody>
                  <a:tcPr marT="45725" marB="45725" marR="91450" marL="91450" anchor="ctr">
                    <a:lnB cap="flat" cmpd="sng" w="12700">
                      <a:solidFill>
                        <a:schemeClr val="lt1"/>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00"/>
                          </a:solidFill>
                        </a:rPr>
                        <a:t>Total</a:t>
                      </a:r>
                      <a:endParaRPr sz="1400" u="none" cap="none" strike="noStrike"/>
                    </a:p>
                  </a:txBody>
                  <a:tcPr marT="45725" marB="45725" marR="91450" marL="91450" anchor="ctr">
                    <a:lnB cap="flat" cmpd="sng" w="12700">
                      <a:solidFill>
                        <a:schemeClr val="lt1"/>
                      </a:solidFill>
                      <a:prstDash val="solid"/>
                      <a:round/>
                      <a:headEnd len="sm" w="sm" type="none"/>
                      <a:tailEnd len="sm" w="sm" type="none"/>
                    </a:lnB>
                  </a:tcPr>
                </a:tc>
                <a:tc hMerge="1"/>
              </a:tr>
              <a:tr h="226100">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rgbClr val="000000"/>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00"/>
                          </a:solidFill>
                        </a:rPr>
                        <a:t>GEFSv11</a:t>
                      </a:r>
                      <a:endParaRPr b="1"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FF0000"/>
                          </a:solidFill>
                        </a:rPr>
                        <a:t>GEFSv12</a:t>
                      </a:r>
                      <a:endParaRPr b="1" sz="1200" u="none" cap="none" strike="noStrike"/>
                    </a:p>
                  </a:txBody>
                  <a:tcPr marT="45725" marB="45725" marR="91450" marL="91450" anchor="ctr">
                    <a:lnR cap="flat" cmpd="sng" w="12700">
                      <a:solidFill>
                        <a:schemeClr val="lt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00"/>
                          </a:solidFill>
                        </a:rPr>
                        <a:t>GEFSv11</a:t>
                      </a:r>
                      <a:endParaRPr b="1" sz="12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FF0000"/>
                          </a:solidFill>
                        </a:rPr>
                        <a:t>GEFSv12</a:t>
                      </a:r>
                      <a:endParaRPr b="1" sz="12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00"/>
                          </a:solidFill>
                        </a:rPr>
                        <a:t>GEFSv11</a:t>
                      </a:r>
                      <a:endParaRPr b="1" sz="12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FF0000"/>
                          </a:solidFill>
                        </a:rPr>
                        <a:t>GEFSv12</a:t>
                      </a:r>
                      <a:endParaRPr b="1" sz="12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00"/>
                          </a:solidFill>
                        </a:rPr>
                        <a:t>GEFSv11</a:t>
                      </a:r>
                      <a:endParaRPr b="1" sz="12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FF0000"/>
                          </a:solidFill>
                        </a:rPr>
                        <a:t>GEFSv12</a:t>
                      </a:r>
                      <a:endParaRPr b="1" sz="12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373700">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00"/>
                          </a:solidFill>
                        </a:rPr>
                        <a:t>WCOSS (node)</a:t>
                      </a:r>
                      <a:endParaRPr b="1"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000000"/>
                          </a:solidFill>
                        </a:rPr>
                        <a:t>200n/60m</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Arial"/>
                        <a:buNone/>
                      </a:pPr>
                      <a:r>
                        <a:rPr lang="en-US" sz="1200" u="none" cap="none" strike="noStrike">
                          <a:solidFill>
                            <a:srgbClr val="FF0000"/>
                          </a:solidFill>
                        </a:rPr>
                        <a:t>421n/3h</a:t>
                      </a:r>
                      <a:endParaRPr sz="1200" u="none" cap="none" strike="noStrike"/>
                    </a:p>
                    <a:p>
                      <a:pPr indent="0" lvl="0" marL="0" marR="0" rtl="0" algn="ctr">
                        <a:lnSpc>
                          <a:spcPct val="100000"/>
                        </a:lnSpc>
                        <a:spcBef>
                          <a:spcPts val="0"/>
                        </a:spcBef>
                        <a:spcAft>
                          <a:spcPts val="0"/>
                        </a:spcAft>
                        <a:buClr>
                          <a:schemeClr val="dk1"/>
                        </a:buClr>
                        <a:buSzPts val="1200"/>
                        <a:buFont typeface="Arial"/>
                        <a:buNone/>
                      </a:pPr>
                      <a:r>
                        <a:rPr lang="en-US" sz="1200" u="none" cap="none" strike="noStrike">
                          <a:solidFill>
                            <a:srgbClr val="FF0000"/>
                          </a:solidFill>
                        </a:rPr>
                        <a:t>80n/3h</a:t>
                      </a:r>
                      <a:endParaRPr sz="12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000000"/>
                          </a:solidFill>
                        </a:rPr>
                        <a:t>N/A</a:t>
                      </a:r>
                      <a:endParaRPr b="0" sz="1200" u="none" cap="none" strike="noStrike">
                        <a:solidFill>
                          <a:srgbClr val="000000"/>
                        </a:solidFill>
                      </a:endParaRPr>
                    </a:p>
                  </a:txBody>
                  <a:tcPr marT="45725" marB="45725" marR="91450" marL="91450" anchor="ctr">
                    <a:lnT cap="flat" cmpd="sng" w="38100">
                      <a:solidFill>
                        <a:schemeClr val="lt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FF0000"/>
                          </a:solidFill>
                        </a:rPr>
                        <a:t>Included</a:t>
                      </a:r>
                      <a:endParaRPr b="0" sz="1200" u="none" cap="none" strike="noStrike">
                        <a:solidFill>
                          <a:srgbClr val="FF0000"/>
                        </a:solidFill>
                      </a:endParaRPr>
                    </a:p>
                  </a:txBody>
                  <a:tcPr marT="45725" marB="45725" marR="91450" marL="91450" anchor="ctr">
                    <a:lnT cap="flat" cmpd="sng" w="38100">
                      <a:solidFill>
                        <a:schemeClr val="lt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000000"/>
                          </a:solidFill>
                        </a:rPr>
                        <a:t>N/A</a:t>
                      </a:r>
                      <a:endParaRPr b="0" sz="1200" u="none" cap="none" strike="noStrike">
                        <a:solidFill>
                          <a:srgbClr val="000000"/>
                        </a:solidFill>
                      </a:endParaRPr>
                    </a:p>
                  </a:txBody>
                  <a:tcPr marT="45725" marB="45725" marR="91450" marL="91450" anchor="ctr">
                    <a:lnT cap="flat" cmpd="sng" w="38100">
                      <a:solidFill>
                        <a:schemeClr val="lt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FF0000"/>
                          </a:solidFill>
                        </a:rPr>
                        <a:t>Included</a:t>
                      </a:r>
                      <a:endParaRPr b="0" sz="1200" u="none" cap="none" strike="noStrike">
                        <a:solidFill>
                          <a:srgbClr val="FF0000"/>
                        </a:solidFill>
                      </a:endParaRPr>
                    </a:p>
                  </a:txBody>
                  <a:tcPr marT="45725" marB="45725" marR="91450" marL="91450" anchor="ctr">
                    <a:lnT cap="flat" cmpd="sng" w="38100">
                      <a:solidFill>
                        <a:schemeClr val="lt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chemeClr val="dk1"/>
                        </a:buClr>
                        <a:buSzPts val="1200"/>
                        <a:buFont typeface="Arial"/>
                        <a:buNone/>
                      </a:pPr>
                      <a:r>
                        <a:rPr lang="en-US" sz="1200" u="none" cap="none" strike="noStrike"/>
                        <a:t>200n/60m</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rgbClr val="000000"/>
                        </a:solidFill>
                      </a:endParaRPr>
                    </a:p>
                  </a:txBody>
                  <a:tcPr marT="45725" marB="45725" marR="91450" marL="91450" anchor="ctr">
                    <a:lnT cap="flat" cmpd="sng" w="38100">
                      <a:solidFill>
                        <a:schemeClr val="lt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421n/3h</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80n/3h</a:t>
                      </a:r>
                      <a:endParaRPr sz="1200" u="none" cap="none" strike="noStrike"/>
                    </a:p>
                  </a:txBody>
                  <a:tcPr marT="45725" marB="45725" marR="91450" marL="91450" anchor="ctr">
                    <a:lnT cap="flat" cmpd="sng" w="38100">
                      <a:solidFill>
                        <a:schemeClr val="lt1"/>
                      </a:solidFill>
                      <a:prstDash val="solid"/>
                      <a:round/>
                      <a:headEnd len="sm" w="sm" type="none"/>
                      <a:tailEnd len="sm" w="sm" type="none"/>
                    </a:lnT>
                  </a:tcPr>
                </a:tc>
              </a:tr>
              <a:tr h="224550">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00"/>
                          </a:solidFill>
                        </a:rPr>
                        <a:t>WCOSS (disk)</a:t>
                      </a:r>
                      <a:endParaRPr b="1"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000000"/>
                          </a:solidFill>
                        </a:rPr>
                        <a:t>7,000GB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68,000GB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000000"/>
                          </a:solidFill>
                        </a:rPr>
                        <a:t>220GB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1,040GB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000000"/>
                          </a:solidFill>
                        </a:rPr>
                        <a:t>66GB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1,800GB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000000"/>
                          </a:solidFill>
                        </a:rPr>
                        <a:t>7,286GB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70,840GB</a:t>
                      </a:r>
                      <a:endParaRPr sz="1200" u="none" cap="none" strike="noStrike"/>
                    </a:p>
                  </a:txBody>
                  <a:tcPr marT="45725" marB="45725" marR="91450" marL="91450" anchor="ctr"/>
                </a:tc>
              </a:tr>
              <a:tr h="373700">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00"/>
                          </a:solidFill>
                        </a:rPr>
                        <a:t>ftp/nomads (days)</a:t>
                      </a:r>
                      <a:endParaRPr b="1"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000000"/>
                          </a:solidFill>
                        </a:rPr>
                        <a:t>1,500GB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4,000GB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000000"/>
                          </a:solidFill>
                        </a:rPr>
                        <a:t>100GB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240GB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000000"/>
                          </a:solidFill>
                        </a:rPr>
                        <a:t>12GB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200GB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000000"/>
                          </a:solidFill>
                        </a:rPr>
                        <a:t>1,612GB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4,440GB</a:t>
                      </a:r>
                      <a:endParaRPr sz="1200" u="none" cap="none" strike="noStrike"/>
                    </a:p>
                  </a:txBody>
                  <a:tcPr marT="45725" marB="45725" marR="91450" marL="91450" anchor="ctr"/>
                </a:tc>
              </a:tr>
              <a:tr h="226100">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00"/>
                          </a:solidFill>
                        </a:rPr>
                        <a:t>HPSS total</a:t>
                      </a:r>
                      <a:endParaRPr b="1"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000000"/>
                          </a:solidFill>
                        </a:rPr>
                        <a:t>1,600GB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b="0" sz="12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000000"/>
                          </a:solidFill>
                        </a:rPr>
                        <a:t>60GB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b="0" sz="12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000000"/>
                          </a:solidFill>
                        </a:rPr>
                        <a:t>66GB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90GB (?)</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000000"/>
                          </a:solidFill>
                        </a:rPr>
                        <a:t>1,726GB</a:t>
                      </a:r>
                      <a:endParaRPr sz="1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solidFill>
                            <a:srgbClr val="FF0000"/>
                          </a:solidFill>
                        </a:rPr>
                        <a:t>1,800GB*</a:t>
                      </a:r>
                      <a:endParaRPr sz="1200" u="none" cap="none" strike="noStrike"/>
                    </a:p>
                  </a:txBody>
                  <a:tcPr marT="45725" marB="45725" marR="91450" marL="91450" anchor="ctr"/>
                </a:tc>
              </a:tr>
            </a:tbl>
          </a:graphicData>
        </a:graphic>
      </p:graphicFrame>
      <p:sp>
        <p:nvSpPr>
          <p:cNvPr id="1000" name="Google Shape;1000;p47"/>
          <p:cNvSpPr txBox="1"/>
          <p:nvPr/>
        </p:nvSpPr>
        <p:spPr>
          <a:xfrm>
            <a:off x="1054950" y="2541422"/>
            <a:ext cx="7034100" cy="273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en-US">
                <a:solidFill>
                  <a:srgbClr val="0000FF"/>
                </a:solidFill>
                <a:latin typeface="Calibri"/>
                <a:ea typeface="Calibri"/>
                <a:cs typeface="Calibri"/>
                <a:sym typeface="Calibri"/>
              </a:rPr>
              <a:t>Summary of Operational Resource Requirements for GEFSv12</a:t>
            </a:r>
            <a:endParaRPr b="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5" name="Shape 1005"/>
        <p:cNvGrpSpPr/>
        <p:nvPr/>
      </p:nvGrpSpPr>
      <p:grpSpPr>
        <a:xfrm>
          <a:off x="0" y="0"/>
          <a:ext cx="0" cy="0"/>
          <a:chOff x="0" y="0"/>
          <a:chExt cx="0" cy="0"/>
        </a:xfrm>
      </p:grpSpPr>
      <p:sp>
        <p:nvSpPr>
          <p:cNvPr id="1006" name="Google Shape;1006;g848a266be6_0_98"/>
          <p:cNvSpPr txBox="1"/>
          <p:nvPr>
            <p:ph idx="12" type="sldNum"/>
          </p:nvPr>
        </p:nvSpPr>
        <p:spPr>
          <a:xfrm>
            <a:off x="7086600" y="4869656"/>
            <a:ext cx="20574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007" name="Google Shape;1007;g848a266be6_0_98"/>
          <p:cNvPicPr preferRelativeResize="0"/>
          <p:nvPr/>
        </p:nvPicPr>
        <p:blipFill rotWithShape="1">
          <a:blip r:embed="rId3">
            <a:alphaModFix/>
          </a:blip>
          <a:srcRect b="0" l="15167" r="13256" t="11902"/>
          <a:stretch/>
        </p:blipFill>
        <p:spPr>
          <a:xfrm>
            <a:off x="479150" y="706525"/>
            <a:ext cx="8219501" cy="4102387"/>
          </a:xfrm>
          <a:prstGeom prst="rect">
            <a:avLst/>
          </a:prstGeom>
          <a:noFill/>
          <a:ln>
            <a:noFill/>
          </a:ln>
        </p:spPr>
      </p:pic>
      <p:sp>
        <p:nvSpPr>
          <p:cNvPr id="1008" name="Google Shape;1008;g848a266be6_0_98"/>
          <p:cNvSpPr txBox="1"/>
          <p:nvPr/>
        </p:nvSpPr>
        <p:spPr>
          <a:xfrm>
            <a:off x="103232" y="-16171"/>
            <a:ext cx="87852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2500" u="none" cap="none" strike="noStrike">
                <a:solidFill>
                  <a:srgbClr val="0000FF"/>
                </a:solidFill>
                <a:latin typeface="Calibri"/>
                <a:ea typeface="Calibri"/>
                <a:cs typeface="Calibri"/>
                <a:sym typeface="Calibri"/>
              </a:rPr>
              <a:t>GEFSv12 </a:t>
            </a:r>
            <a:r>
              <a:rPr b="1" lang="en-US" sz="2500">
                <a:latin typeface="Calibri"/>
                <a:ea typeface="Calibri"/>
                <a:cs typeface="Calibri"/>
                <a:sym typeface="Calibri"/>
              </a:rPr>
              <a:t>Atmosphere</a:t>
            </a:r>
            <a:r>
              <a:rPr b="1" lang="en-US" sz="2500">
                <a:solidFill>
                  <a:srgbClr val="0000FF"/>
                </a:solidFill>
                <a:latin typeface="Calibri"/>
                <a:ea typeface="Calibri"/>
                <a:cs typeface="Calibri"/>
                <a:sym typeface="Calibri"/>
              </a:rPr>
              <a:t>-Wave-</a:t>
            </a:r>
            <a:r>
              <a:rPr b="1" lang="en-US" sz="2500">
                <a:solidFill>
                  <a:srgbClr val="FF0000"/>
                </a:solidFill>
                <a:latin typeface="Calibri"/>
                <a:ea typeface="Calibri"/>
                <a:cs typeface="Calibri"/>
                <a:sym typeface="Calibri"/>
              </a:rPr>
              <a:t>Aerosol</a:t>
            </a:r>
            <a:r>
              <a:rPr b="1" lang="en-US" sz="2500">
                <a:solidFill>
                  <a:srgbClr val="0000FF"/>
                </a:solidFill>
                <a:latin typeface="Calibri"/>
                <a:ea typeface="Calibri"/>
                <a:cs typeface="Calibri"/>
                <a:sym typeface="Calibri"/>
              </a:rPr>
              <a:t> Workflow</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2" name="Shape 1012"/>
        <p:cNvGrpSpPr/>
        <p:nvPr/>
      </p:nvGrpSpPr>
      <p:grpSpPr>
        <a:xfrm>
          <a:off x="0" y="0"/>
          <a:ext cx="0" cy="0"/>
          <a:chOff x="0" y="0"/>
          <a:chExt cx="0" cy="0"/>
        </a:xfrm>
      </p:grpSpPr>
      <p:sp>
        <p:nvSpPr>
          <p:cNvPr id="1013" name="Google Shape;1013;p49"/>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014" name="Google Shape;1014;p49"/>
          <p:cNvSpPr/>
          <p:nvPr/>
        </p:nvSpPr>
        <p:spPr>
          <a:xfrm>
            <a:off x="159775" y="586650"/>
            <a:ext cx="8934000" cy="3970200"/>
          </a:xfrm>
          <a:prstGeom prst="rect">
            <a:avLst/>
          </a:prstGeom>
          <a:noFill/>
          <a:ln>
            <a:noFill/>
          </a:ln>
        </p:spPr>
        <p:txBody>
          <a:bodyPr anchorCtr="0" anchor="t" bIns="45700" lIns="91425" spcFirstLastPara="1" rIns="91425" wrap="square" tIns="45700">
            <a:noAutofit/>
          </a:bodyPr>
          <a:lstStyle/>
          <a:p>
            <a:pPr indent="-2730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Scientific advancements and benefits associated with the GEFSv12 upgrade along with changes in the timelines of GEFS product availability are described in the PNS issued on March 4, 2020:</a:t>
            </a:r>
            <a:r>
              <a:rPr lang="en-US" sz="1600">
                <a:solidFill>
                  <a:schemeClr val="dk1"/>
                </a:solidFill>
                <a:latin typeface="Calibri"/>
                <a:ea typeface="Calibri"/>
                <a:cs typeface="Calibri"/>
                <a:sym typeface="Calibri"/>
              </a:rPr>
              <a:t> </a:t>
            </a:r>
            <a:r>
              <a:rPr b="0" i="0" lang="en-US" sz="1600" u="sng" cap="none" strike="noStrike">
                <a:solidFill>
                  <a:schemeClr val="dk1"/>
                </a:solidFill>
                <a:latin typeface="Calibri"/>
                <a:ea typeface="Calibri"/>
                <a:cs typeface="Calibri"/>
                <a:sym typeface="Calibri"/>
                <a:hlinkClick r:id="rId3"/>
              </a:rPr>
              <a:t>https://www.weather.gov/media/notification/pns20-07gefs.pdf</a:t>
            </a:r>
            <a:r>
              <a:rPr b="0" i="0" lang="en-US" sz="1600" u="none" cap="none" strike="noStrike">
                <a:solidFill>
                  <a:schemeClr val="dk1"/>
                </a:solidFill>
                <a:latin typeface="Calibri"/>
                <a:ea typeface="Calibri"/>
                <a:cs typeface="Calibri"/>
                <a:sym typeface="Calibri"/>
              </a:rPr>
              <a:t> </a:t>
            </a:r>
            <a:endParaRPr sz="1600"/>
          </a:p>
          <a:p>
            <a:pPr indent="0" lvl="0" marL="0" marR="0" rtl="0" algn="l">
              <a:lnSpc>
                <a:spcPct val="100000"/>
              </a:lnSpc>
              <a:spcBef>
                <a:spcPts val="0"/>
              </a:spcBef>
              <a:spcAft>
                <a:spcPts val="0"/>
              </a:spcAft>
              <a:buNone/>
            </a:pPr>
            <a:r>
              <a:t/>
            </a:r>
            <a:endParaRPr i="1" sz="600"/>
          </a:p>
          <a:p>
            <a:pPr indent="-330200" lvl="1" marL="914400" marR="0" rtl="0" algn="l">
              <a:lnSpc>
                <a:spcPct val="100000"/>
              </a:lnSpc>
              <a:spcBef>
                <a:spcPts val="0"/>
              </a:spcBef>
              <a:spcAft>
                <a:spcPts val="0"/>
              </a:spcAft>
              <a:buSzPts val="1600"/>
              <a:buChar char="•"/>
            </a:pPr>
            <a:r>
              <a:rPr i="1" lang="en-US" sz="1600"/>
              <a:t>No feedback received.</a:t>
            </a:r>
            <a:endParaRPr i="1" sz="1600"/>
          </a:p>
          <a:p>
            <a:pPr indent="0" lvl="0" marL="0" marR="0" rtl="0" algn="l">
              <a:lnSpc>
                <a:spcPct val="100000"/>
              </a:lnSpc>
              <a:spcBef>
                <a:spcPts val="0"/>
              </a:spcBef>
              <a:spcAft>
                <a:spcPts val="0"/>
              </a:spcAft>
              <a:buNone/>
            </a:pPr>
            <a:r>
              <a:t/>
            </a:r>
            <a:endParaRPr i="1" sz="1600"/>
          </a:p>
          <a:p>
            <a:pPr indent="-2730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Certain forecast products from GEFS v11.3 will be discontinued as described in the PNS issued on </a:t>
            </a:r>
            <a:r>
              <a:rPr lang="en-US" sz="1600">
                <a:solidFill>
                  <a:schemeClr val="dk1"/>
                </a:solidFill>
                <a:latin typeface="Calibri"/>
                <a:ea typeface="Calibri"/>
                <a:cs typeface="Calibri"/>
                <a:sym typeface="Calibri"/>
              </a:rPr>
              <a:t>Dec. </a:t>
            </a:r>
            <a:r>
              <a:rPr b="0" i="0" lang="en-US" sz="1600" u="none" cap="none" strike="noStrike">
                <a:solidFill>
                  <a:schemeClr val="dk1"/>
                </a:solidFill>
                <a:latin typeface="Calibri"/>
                <a:ea typeface="Calibri"/>
                <a:cs typeface="Calibri"/>
                <a:sym typeface="Calibri"/>
              </a:rPr>
              <a:t>2, 2019:</a:t>
            </a:r>
            <a:r>
              <a:rPr b="0" i="0" lang="en-US" sz="1600" u="none" cap="none" strike="noStrike">
                <a:solidFill>
                  <a:schemeClr val="dk1"/>
                </a:solidFill>
                <a:latin typeface="Calibri"/>
                <a:ea typeface="Calibri"/>
                <a:cs typeface="Calibri"/>
                <a:sym typeface="Calibri"/>
              </a:rPr>
              <a:t> </a:t>
            </a:r>
            <a:r>
              <a:rPr b="0" i="0" lang="en-US" sz="1600" u="sng" cap="none" strike="noStrike">
                <a:solidFill>
                  <a:schemeClr val="dk1"/>
                </a:solidFill>
                <a:latin typeface="Calibri"/>
                <a:ea typeface="Calibri"/>
                <a:cs typeface="Calibri"/>
                <a:sym typeface="Calibri"/>
                <a:hlinkClick r:id="rId4"/>
              </a:rPr>
              <a:t>ht</a:t>
            </a:r>
            <a:r>
              <a:rPr b="0" i="0" lang="en-US" sz="1600" u="sng" cap="none" strike="noStrike">
                <a:solidFill>
                  <a:schemeClr val="dk1"/>
                </a:solidFill>
                <a:latin typeface="Calibri"/>
                <a:ea typeface="Calibri"/>
                <a:cs typeface="Calibri"/>
                <a:sym typeface="Calibri"/>
                <a:hlinkClick r:id="rId5"/>
              </a:rPr>
              <a:t>tps://www.weather.gov/media/notification/pns19-37gefs_product_removal.pdf</a:t>
            </a:r>
            <a:r>
              <a:rPr b="0" i="0" lang="en-U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600">
              <a:solidFill>
                <a:schemeClr val="dk1"/>
              </a:solidFill>
              <a:latin typeface="Calibri"/>
              <a:ea typeface="Calibri"/>
              <a:cs typeface="Calibri"/>
              <a:sym typeface="Calibri"/>
            </a:endParaRPr>
          </a:p>
          <a:p>
            <a:pPr indent="-330200" lvl="1" marL="914400" marR="0" rtl="0" algn="l">
              <a:lnSpc>
                <a:spcPct val="100000"/>
              </a:lnSpc>
              <a:spcBef>
                <a:spcPts val="0"/>
              </a:spcBef>
              <a:spcAft>
                <a:spcPts val="0"/>
              </a:spcAft>
              <a:buSzPts val="1600"/>
              <a:buChar char="•"/>
            </a:pPr>
            <a:r>
              <a:rPr b="0" i="0" lang="en-US" sz="1600" u="none" cap="none" strike="noStrike">
                <a:solidFill>
                  <a:schemeClr val="dk1"/>
                </a:solidFill>
                <a:latin typeface="Calibri"/>
                <a:ea typeface="Calibri"/>
                <a:cs typeface="Calibri"/>
                <a:sym typeface="Calibri"/>
              </a:rPr>
              <a:t> </a:t>
            </a:r>
            <a:r>
              <a:rPr i="1" lang="en-US" sz="1600"/>
              <a:t>No</a:t>
            </a:r>
            <a:r>
              <a:rPr i="1" lang="en-US" sz="1600">
                <a:solidFill>
                  <a:schemeClr val="dk1"/>
                </a:solidFill>
              </a:rPr>
              <a:t> feedback received.</a:t>
            </a:r>
            <a:endParaRPr i="1" sz="1600">
              <a:solidFill>
                <a:schemeClr val="dk1"/>
              </a:solidFill>
            </a:endParaRPr>
          </a:p>
          <a:p>
            <a:pPr indent="0" lvl="0" marL="914400" marR="0" rtl="0" algn="l">
              <a:lnSpc>
                <a:spcPct val="100000"/>
              </a:lnSpc>
              <a:spcBef>
                <a:spcPts val="0"/>
              </a:spcBef>
              <a:spcAft>
                <a:spcPts val="0"/>
              </a:spcAft>
              <a:buNone/>
            </a:pPr>
            <a:r>
              <a:t/>
            </a:r>
            <a:endParaRPr i="1" sz="1600">
              <a:solidFill>
                <a:schemeClr val="dk1"/>
              </a:solidFill>
            </a:endParaRPr>
          </a:p>
          <a:p>
            <a:pPr indent="-2730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Certain forecast products from Global Wave Ensemble System (GWES) described in the PNS issued on April 7, 2020: </a:t>
            </a:r>
            <a:r>
              <a:rPr b="0" i="0" lang="en-US" sz="1600" u="sng" cap="none" strike="noStrike">
                <a:solidFill>
                  <a:schemeClr val="dk1"/>
                </a:solidFill>
                <a:latin typeface="Calibri"/>
                <a:ea typeface="Calibri"/>
                <a:cs typeface="Calibri"/>
                <a:sym typeface="Calibri"/>
                <a:hlinkClick r:id="rId6"/>
              </a:rPr>
              <a:t>https://www.weather.gov/media/notification/pns20-20gwes_removal.pdf</a:t>
            </a:r>
            <a:r>
              <a:rPr b="0" i="0" lang="en-U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600">
              <a:solidFill>
                <a:schemeClr val="dk1"/>
              </a:solidFill>
              <a:latin typeface="Calibri"/>
              <a:ea typeface="Calibri"/>
              <a:cs typeface="Calibri"/>
              <a:sym typeface="Calibri"/>
            </a:endParaRPr>
          </a:p>
          <a:p>
            <a:pPr indent="-330200" lvl="1" marL="914400" rtl="0" algn="l">
              <a:spcBef>
                <a:spcPts val="0"/>
              </a:spcBef>
              <a:spcAft>
                <a:spcPts val="0"/>
              </a:spcAft>
              <a:buClr>
                <a:schemeClr val="dk1"/>
              </a:buClr>
              <a:buSzPts val="1600"/>
              <a:buChar char="•"/>
            </a:pPr>
            <a:r>
              <a:rPr i="1" lang="en-US" sz="1600">
                <a:solidFill>
                  <a:schemeClr val="dk1"/>
                </a:solidFill>
              </a:rPr>
              <a:t>No feedback received.</a:t>
            </a:r>
            <a:endParaRPr i="1" sz="1600">
              <a:solidFill>
                <a:schemeClr val="dk1"/>
              </a:solidFill>
            </a:endParaRPr>
          </a:p>
          <a:p>
            <a:pPr indent="0" lvl="0" marL="0" rtl="0" algn="l">
              <a:spcBef>
                <a:spcPts val="0"/>
              </a:spcBef>
              <a:spcAft>
                <a:spcPts val="0"/>
              </a:spcAft>
              <a:buNone/>
            </a:pPr>
            <a:r>
              <a:t/>
            </a:r>
            <a:endParaRPr i="1" sz="1600">
              <a:solidFill>
                <a:schemeClr val="dk1"/>
              </a:solidFill>
            </a:endParaRPr>
          </a:p>
          <a:p>
            <a:pPr indent="0" lvl="0" marL="0" rtl="0" algn="l">
              <a:spcBef>
                <a:spcPts val="0"/>
              </a:spcBef>
              <a:spcAft>
                <a:spcPts val="0"/>
              </a:spcAft>
              <a:buClr>
                <a:schemeClr val="dk1"/>
              </a:buClr>
              <a:buSzPts val="1100"/>
              <a:buFont typeface="Arial"/>
              <a:buNone/>
            </a:pPr>
            <a:r>
              <a:rPr b="1" lang="en-US" sz="1600">
                <a:solidFill>
                  <a:schemeClr val="dk1"/>
                </a:solidFill>
              </a:rPr>
              <a:t>MDC Decision/Recommendation for GEFSv12 implementation: </a:t>
            </a:r>
            <a:r>
              <a:rPr b="1" lang="en-US" sz="1600" u="sng">
                <a:solidFill>
                  <a:schemeClr val="hlink"/>
                </a:solidFill>
                <a:hlinkClick r:id="rId7"/>
              </a:rPr>
              <a:t>TBA</a:t>
            </a:r>
            <a:endParaRPr b="1" sz="1600">
              <a:solidFill>
                <a:schemeClr val="dk1"/>
              </a:solidFill>
            </a:endParaRPr>
          </a:p>
          <a:p>
            <a:pPr indent="0" lvl="0" marL="0" rtl="0" algn="l">
              <a:spcBef>
                <a:spcPts val="0"/>
              </a:spcBef>
              <a:spcAft>
                <a:spcPts val="0"/>
              </a:spcAft>
              <a:buNone/>
            </a:pPr>
            <a:r>
              <a:t/>
            </a:r>
            <a:endParaRPr i="1" sz="1600">
              <a:solidFill>
                <a:schemeClr val="dk1"/>
              </a:solidFill>
            </a:endParaRPr>
          </a:p>
          <a:p>
            <a:pPr indent="0" lvl="0" marL="0" marR="0" rtl="0" algn="l">
              <a:lnSpc>
                <a:spcPct val="100000"/>
              </a:lnSpc>
              <a:spcBef>
                <a:spcPts val="0"/>
              </a:spcBef>
              <a:spcAft>
                <a:spcPts val="0"/>
              </a:spcAft>
              <a:buNone/>
            </a:pPr>
            <a:r>
              <a:t/>
            </a:r>
            <a:endParaRPr sz="600">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600" u="none" cap="none" strike="noStrike">
              <a:solidFill>
                <a:schemeClr val="dk1"/>
              </a:solidFill>
              <a:latin typeface="Calibri"/>
              <a:ea typeface="Calibri"/>
              <a:cs typeface="Calibri"/>
              <a:sym typeface="Calibri"/>
            </a:endParaRPr>
          </a:p>
        </p:txBody>
      </p:sp>
      <p:sp>
        <p:nvSpPr>
          <p:cNvPr id="1015" name="Google Shape;1015;p49"/>
          <p:cNvSpPr/>
          <p:nvPr/>
        </p:nvSpPr>
        <p:spPr>
          <a:xfrm>
            <a:off x="866706" y="11"/>
            <a:ext cx="74106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500" u="none" cap="none" strike="noStrike">
                <a:solidFill>
                  <a:srgbClr val="0000FF"/>
                </a:solidFill>
                <a:latin typeface="Calibri"/>
                <a:ea typeface="Calibri"/>
                <a:cs typeface="Calibri"/>
                <a:sym typeface="Calibri"/>
              </a:rPr>
              <a:t>Public Notifications for Changes</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9" name="Shape 1019"/>
        <p:cNvGrpSpPr/>
        <p:nvPr/>
      </p:nvGrpSpPr>
      <p:grpSpPr>
        <a:xfrm>
          <a:off x="0" y="0"/>
          <a:ext cx="0" cy="0"/>
          <a:chOff x="0" y="0"/>
          <a:chExt cx="0" cy="0"/>
        </a:xfrm>
      </p:grpSpPr>
      <p:sp>
        <p:nvSpPr>
          <p:cNvPr id="1020" name="Google Shape;1020;g84657ddec4_1_529"/>
          <p:cNvSpPr txBox="1"/>
          <p:nvPr>
            <p:ph idx="4294967295" type="title"/>
          </p:nvPr>
        </p:nvSpPr>
        <p:spPr>
          <a:xfrm>
            <a:off x="0" y="64250"/>
            <a:ext cx="9144000" cy="593700"/>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Clr>
                <a:srgbClr val="0000FF"/>
              </a:buClr>
              <a:buSzPts val="2900"/>
              <a:buFont typeface="Calibri"/>
              <a:buNone/>
            </a:pPr>
            <a:r>
              <a:rPr b="1" lang="en-US" sz="2500">
                <a:solidFill>
                  <a:srgbClr val="0000FF"/>
                </a:solidFill>
              </a:rPr>
              <a:t>GEFSv12 Development and T2O Timeline</a:t>
            </a:r>
            <a:endParaRPr b="1" sz="2500">
              <a:solidFill>
                <a:srgbClr val="0000FF"/>
              </a:solidFill>
            </a:endParaRPr>
          </a:p>
        </p:txBody>
      </p:sp>
      <p:sp>
        <p:nvSpPr>
          <p:cNvPr id="1021" name="Google Shape;1021;g84657ddec4_1_529"/>
          <p:cNvSpPr/>
          <p:nvPr/>
        </p:nvSpPr>
        <p:spPr>
          <a:xfrm>
            <a:off x="3373636" y="2710667"/>
            <a:ext cx="138600" cy="2769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sp>
        <p:nvSpPr>
          <p:cNvPr id="1022" name="Google Shape;1022;g84657ddec4_1_529"/>
          <p:cNvSpPr txBox="1"/>
          <p:nvPr/>
        </p:nvSpPr>
        <p:spPr>
          <a:xfrm>
            <a:off x="22795" y="692027"/>
            <a:ext cx="9098400" cy="4011900"/>
          </a:xfrm>
          <a:prstGeom prst="rect">
            <a:avLst/>
          </a:prstGeom>
          <a:noFill/>
          <a:ln>
            <a:noFill/>
          </a:ln>
        </p:spPr>
        <p:txBody>
          <a:bodyPr anchorCtr="0" anchor="t" bIns="34275" lIns="68550" spcFirstLastPara="1" rIns="68550" wrap="square" tIns="34275">
            <a:noAutofit/>
          </a:bodyPr>
          <a:lstStyle/>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Freeze GEFS-Atmosphere configuration for reanalysis/reforecast - </a:t>
            </a:r>
            <a:r>
              <a:rPr b="1" i="0" lang="en-US" sz="1200" u="none" cap="none" strike="noStrike">
                <a:solidFill>
                  <a:srgbClr val="000000"/>
                </a:solidFill>
                <a:latin typeface="Arial"/>
                <a:ea typeface="Arial"/>
                <a:cs typeface="Arial"/>
                <a:sym typeface="Arial"/>
              </a:rPr>
              <a:t>Q1FY19</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Freeze GEFS-Atmosphere configuration for retrospectives - </a:t>
            </a:r>
            <a:r>
              <a:rPr b="1" i="0" lang="en-US" sz="1200" u="none" cap="none" strike="noStrike">
                <a:solidFill>
                  <a:srgbClr val="000000"/>
                </a:solidFill>
                <a:latin typeface="Arial"/>
                <a:ea typeface="Arial"/>
                <a:cs typeface="Arial"/>
                <a:sym typeface="Arial"/>
              </a:rPr>
              <a:t>Q3FY19</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Freeze GEFS-Wave configuration/code for retrospectives - </a:t>
            </a:r>
            <a:r>
              <a:rPr b="1" i="0" lang="en-US" sz="1200" u="none" cap="none" strike="noStrike">
                <a:solidFill>
                  <a:srgbClr val="000000"/>
                </a:solidFill>
                <a:latin typeface="Arial"/>
                <a:ea typeface="Arial"/>
                <a:cs typeface="Arial"/>
                <a:sym typeface="Arial"/>
              </a:rPr>
              <a:t>Q4FY19</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Freeze GEFS-Aerosols configuration/code - </a:t>
            </a:r>
            <a:r>
              <a:rPr b="1" i="0" lang="en-US" sz="1200" u="none" cap="none" strike="noStrike">
                <a:solidFill>
                  <a:srgbClr val="000000"/>
                </a:solidFill>
                <a:latin typeface="Arial"/>
                <a:ea typeface="Arial"/>
                <a:cs typeface="Arial"/>
                <a:sym typeface="Arial"/>
              </a:rPr>
              <a:t>Q2FY20</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Produce 20 years reanalysis datasets (ESRL/PSD): </a:t>
            </a:r>
            <a:r>
              <a:rPr b="1" i="0" lang="en-US" sz="1200" u="none" cap="none" strike="noStrike">
                <a:solidFill>
                  <a:srgbClr val="000000"/>
                </a:solidFill>
                <a:latin typeface="Arial"/>
                <a:ea typeface="Arial"/>
                <a:cs typeface="Arial"/>
                <a:sym typeface="Arial"/>
              </a:rPr>
              <a:t>Q1FY20</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Produce 30 years reforecast extended to 35 days: </a:t>
            </a:r>
            <a:r>
              <a:rPr b="1" i="0" lang="en-US" sz="1200" u="none" cap="none" strike="noStrike">
                <a:solidFill>
                  <a:srgbClr val="000000"/>
                </a:solidFill>
                <a:latin typeface="Arial"/>
                <a:ea typeface="Arial"/>
                <a:cs typeface="Arial"/>
                <a:sym typeface="Arial"/>
              </a:rPr>
              <a:t>Q1FY20</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Produce 2.5 years retrospectives for atmosphere: </a:t>
            </a:r>
            <a:r>
              <a:rPr b="1" i="0" lang="en-US" sz="1200" u="none" cap="none" strike="noStrike">
                <a:solidFill>
                  <a:srgbClr val="000000"/>
                </a:solidFill>
                <a:latin typeface="Arial"/>
                <a:ea typeface="Arial"/>
                <a:cs typeface="Arial"/>
                <a:sym typeface="Arial"/>
              </a:rPr>
              <a:t>Q2FY20</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Produce one year retrospectives for wave ensemble: </a:t>
            </a:r>
            <a:r>
              <a:rPr b="1" i="0" lang="en-US" sz="1200" u="none" cap="none" strike="noStrike">
                <a:solidFill>
                  <a:srgbClr val="000000"/>
                </a:solidFill>
                <a:latin typeface="Arial"/>
                <a:ea typeface="Arial"/>
                <a:cs typeface="Arial"/>
                <a:sym typeface="Arial"/>
              </a:rPr>
              <a:t>Q2FY20</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Produce 9-month retrospectives for aerosol: </a:t>
            </a:r>
            <a:r>
              <a:rPr b="1" i="0" lang="en-US" sz="1200" u="none" cap="none" strike="noStrike">
                <a:solidFill>
                  <a:srgbClr val="000000"/>
                </a:solidFill>
                <a:latin typeface="Arial"/>
                <a:ea typeface="Arial"/>
                <a:cs typeface="Arial"/>
                <a:sym typeface="Arial"/>
              </a:rPr>
              <a:t>Q2FY20</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1" i="0" lang="en-US" sz="1200" u="none" cap="none" strike="noStrike">
                <a:solidFill>
                  <a:srgbClr val="000000"/>
                </a:solidFill>
                <a:latin typeface="Arial"/>
                <a:ea typeface="Arial"/>
                <a:cs typeface="Arial"/>
                <a:sym typeface="Arial"/>
              </a:rPr>
              <a:t>Final IT and EE2 compliance - 4/23/2020</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EE2 process and coordination with NCO: </a:t>
            </a:r>
            <a:r>
              <a:rPr b="1" i="0" lang="en-US" sz="1200" u="none" cap="none" strike="noStrike">
                <a:solidFill>
                  <a:srgbClr val="000000"/>
                </a:solidFill>
                <a:latin typeface="Arial"/>
                <a:ea typeface="Arial"/>
                <a:cs typeface="Arial"/>
                <a:sym typeface="Arial"/>
              </a:rPr>
              <a:t>Q4FY20</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Deliver PNS to HQ: </a:t>
            </a:r>
            <a:r>
              <a:rPr b="1" i="0" lang="en-US" sz="1200" u="sng" cap="none" strike="noStrike">
                <a:solidFill>
                  <a:srgbClr val="000000"/>
                </a:solidFill>
                <a:latin typeface="Arial"/>
                <a:ea typeface="Arial"/>
                <a:cs typeface="Arial"/>
                <a:sym typeface="Arial"/>
                <a:hlinkClick r:id="rId3"/>
              </a:rPr>
              <a:t>PNS1 </a:t>
            </a:r>
            <a:r>
              <a:rPr b="1" i="0" lang="en-US" sz="1200" u="none" cap="none" strike="noStrike">
                <a:solidFill>
                  <a:srgbClr val="000000"/>
                </a:solidFill>
                <a:latin typeface="Arial"/>
                <a:ea typeface="Arial"/>
                <a:cs typeface="Arial"/>
                <a:sym typeface="Arial"/>
              </a:rPr>
              <a:t>(12/2019)</a:t>
            </a:r>
            <a:r>
              <a:rPr b="0" i="0" lang="en-US" sz="1200" u="none" cap="none" strike="noStrike">
                <a:solidFill>
                  <a:srgbClr val="000000"/>
                </a:solidFill>
                <a:latin typeface="Arial"/>
                <a:ea typeface="Arial"/>
                <a:cs typeface="Arial"/>
                <a:sym typeface="Arial"/>
              </a:rPr>
              <a:t>, </a:t>
            </a:r>
            <a:r>
              <a:rPr b="1" i="0" lang="en-US" sz="1200" u="sng" cap="none" strike="noStrike">
                <a:solidFill>
                  <a:srgbClr val="000000"/>
                </a:solidFill>
                <a:latin typeface="Arial"/>
                <a:ea typeface="Arial"/>
                <a:cs typeface="Arial"/>
                <a:sym typeface="Arial"/>
                <a:hlinkClick r:id="rId4"/>
              </a:rPr>
              <a:t>PNS2 </a:t>
            </a:r>
            <a:r>
              <a:rPr b="1" i="0" lang="en-US" sz="1200" u="none" cap="none" strike="noStrike">
                <a:solidFill>
                  <a:srgbClr val="000000"/>
                </a:solidFill>
                <a:latin typeface="Arial"/>
                <a:ea typeface="Arial"/>
                <a:cs typeface="Arial"/>
                <a:sym typeface="Arial"/>
              </a:rPr>
              <a:t>(04/2020), </a:t>
            </a:r>
            <a:r>
              <a:rPr b="1" i="0" lang="en-US" sz="1200" u="sng" cap="none" strike="noStrike">
                <a:solidFill>
                  <a:schemeClr val="hlink"/>
                </a:solidFill>
                <a:latin typeface="Arial"/>
                <a:ea typeface="Arial"/>
                <a:cs typeface="Arial"/>
                <a:sym typeface="Arial"/>
                <a:hlinkClick r:id="rId5"/>
              </a:rPr>
              <a:t>PNS3-Wave</a:t>
            </a:r>
            <a:r>
              <a:rPr b="1" i="0" lang="en-US" sz="1200" u="none" cap="none" strike="noStrike">
                <a:solidFill>
                  <a:srgbClr val="000000"/>
                </a:solidFill>
                <a:latin typeface="Arial"/>
                <a:ea typeface="Arial"/>
                <a:cs typeface="Arial"/>
                <a:sym typeface="Arial"/>
              </a:rPr>
              <a:t> (5/2020), SCN (30 days before )</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Field evaluation for all components: </a:t>
            </a:r>
            <a:r>
              <a:rPr b="1" i="0" lang="en-US" sz="1200" u="none" cap="none" strike="noStrike">
                <a:solidFill>
                  <a:srgbClr val="000000"/>
                </a:solidFill>
                <a:latin typeface="Arial"/>
                <a:ea typeface="Arial"/>
                <a:cs typeface="Arial"/>
                <a:sym typeface="Arial"/>
              </a:rPr>
              <a:t>4/27/20</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MEG final briefing: </a:t>
            </a:r>
            <a:r>
              <a:rPr b="1" i="0" lang="en-US" sz="1200" u="none" cap="none" strike="noStrike">
                <a:solidFill>
                  <a:srgbClr val="000000"/>
                </a:solidFill>
                <a:latin typeface="Arial"/>
                <a:ea typeface="Arial"/>
                <a:cs typeface="Arial"/>
                <a:sym typeface="Arial"/>
              </a:rPr>
              <a:t>4/30/2020</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EMC CCB: </a:t>
            </a:r>
            <a:r>
              <a:rPr b="1" i="0" lang="en-US" sz="1200" u="none" cap="none" strike="noStrike">
                <a:solidFill>
                  <a:srgbClr val="000000"/>
                </a:solidFill>
                <a:latin typeface="Arial"/>
                <a:ea typeface="Arial"/>
                <a:cs typeface="Arial"/>
                <a:sym typeface="Arial"/>
              </a:rPr>
              <a:t>05/1/2020 </a:t>
            </a:r>
            <a:endParaRPr b="1" sz="1200"/>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highlight>
                  <a:srgbClr val="FFFF00"/>
                </a:highlight>
                <a:latin typeface="Arial"/>
                <a:ea typeface="Arial"/>
                <a:cs typeface="Arial"/>
                <a:sym typeface="Arial"/>
              </a:rPr>
              <a:t>Science briefing to NCEP OD: </a:t>
            </a:r>
            <a:r>
              <a:rPr b="1" i="0" lang="en-US" sz="1200" u="none" cap="none" strike="noStrike">
                <a:solidFill>
                  <a:srgbClr val="000000"/>
                </a:solidFill>
                <a:highlight>
                  <a:srgbClr val="FFFF00"/>
                </a:highlight>
                <a:latin typeface="Arial"/>
                <a:ea typeface="Arial"/>
                <a:cs typeface="Arial"/>
                <a:sym typeface="Arial"/>
              </a:rPr>
              <a:t>5/5/2020 </a:t>
            </a:r>
            <a:r>
              <a:rPr b="1" lang="en-US" sz="1200">
                <a:highlight>
                  <a:srgbClr val="FFFF00"/>
                </a:highlight>
              </a:rPr>
              <a:t>→</a:t>
            </a:r>
            <a:r>
              <a:rPr b="1" i="0" lang="en-US" sz="1200" u="none" cap="none" strike="noStrike">
                <a:solidFill>
                  <a:srgbClr val="000000"/>
                </a:solidFill>
                <a:highlight>
                  <a:srgbClr val="FFFF00"/>
                </a:highlight>
                <a:latin typeface="Arial"/>
                <a:ea typeface="Arial"/>
                <a:cs typeface="Arial"/>
                <a:sym typeface="Arial"/>
              </a:rPr>
              <a:t> Completed today</a:t>
            </a:r>
            <a:endParaRPr b="1" i="0" sz="1200" u="none" cap="none" strike="noStrike">
              <a:solidFill>
                <a:srgbClr val="000000"/>
              </a:solidFill>
              <a:highlight>
                <a:srgbClr val="FFFF00"/>
              </a:highlight>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Deliver final package to NCO: </a:t>
            </a:r>
            <a:r>
              <a:rPr b="1" i="0" lang="en-US" sz="1200" u="none" cap="none" strike="noStrike">
                <a:solidFill>
                  <a:srgbClr val="000000"/>
                </a:solidFill>
                <a:latin typeface="Arial"/>
                <a:ea typeface="Arial"/>
                <a:cs typeface="Arial"/>
                <a:sym typeface="Arial"/>
              </a:rPr>
              <a:t>05/15/20 </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Transition to Operations: </a:t>
            </a:r>
            <a:r>
              <a:rPr b="1" i="0" lang="en-US" sz="1200" u="none" cap="none" strike="noStrike">
                <a:solidFill>
                  <a:srgbClr val="000000"/>
                </a:solidFill>
                <a:latin typeface="Arial"/>
                <a:ea typeface="Arial"/>
                <a:cs typeface="Arial"/>
                <a:sym typeface="Arial"/>
              </a:rPr>
              <a:t>09/09/20 (TBD)</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1600"/>
              </a:spcBef>
              <a:spcAft>
                <a:spcPts val="0"/>
              </a:spcAft>
              <a:buClr>
                <a:srgbClr val="000000"/>
              </a:buClr>
              <a:buSzPts val="1500"/>
              <a:buFont typeface="Arial"/>
              <a:buNone/>
            </a:pPr>
            <a:r>
              <a:t/>
            </a:r>
            <a:endParaRPr b="1" i="0" sz="1500" u="sng" cap="none" strike="noStrike">
              <a:solidFill>
                <a:srgbClr val="000000"/>
              </a:solidFill>
              <a:latin typeface="Calibri"/>
              <a:ea typeface="Calibri"/>
              <a:cs typeface="Calibri"/>
              <a:sym typeface="Calibri"/>
            </a:endParaRPr>
          </a:p>
        </p:txBody>
      </p:sp>
      <p:sp>
        <p:nvSpPr>
          <p:cNvPr id="1023" name="Google Shape;1023;g84657ddec4_1_529"/>
          <p:cNvSpPr txBox="1"/>
          <p:nvPr>
            <p:ph idx="12" type="sldNum"/>
          </p:nvPr>
        </p:nvSpPr>
        <p:spPr>
          <a:xfrm>
            <a:off x="7086600" y="4850911"/>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rgbClr val="888888"/>
                </a:solidFill>
              </a:rPr>
              <a:t>‹#›</a:t>
            </a:fld>
            <a:endParaRPr>
              <a:solidFill>
                <a:srgbClr val="888888"/>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7" name="Shape 1027"/>
        <p:cNvGrpSpPr/>
        <p:nvPr/>
      </p:nvGrpSpPr>
      <p:grpSpPr>
        <a:xfrm>
          <a:off x="0" y="0"/>
          <a:ext cx="0" cy="0"/>
          <a:chOff x="0" y="0"/>
          <a:chExt cx="0" cy="0"/>
        </a:xfrm>
      </p:grpSpPr>
      <p:sp>
        <p:nvSpPr>
          <p:cNvPr id="1028" name="Google Shape;1028;g848a266be6_0_111"/>
          <p:cNvSpPr txBox="1"/>
          <p:nvPr>
            <p:ph idx="4294967295" type="title"/>
          </p:nvPr>
        </p:nvSpPr>
        <p:spPr>
          <a:xfrm>
            <a:off x="0" y="64250"/>
            <a:ext cx="9144000" cy="593700"/>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Clr>
                <a:srgbClr val="0000FF"/>
              </a:buClr>
              <a:buSzPts val="2900"/>
              <a:buFont typeface="Calibri"/>
              <a:buNone/>
            </a:pPr>
            <a:r>
              <a:rPr b="1" lang="en-US" sz="2500">
                <a:solidFill>
                  <a:srgbClr val="0000FF"/>
                </a:solidFill>
              </a:rPr>
              <a:t>Summary</a:t>
            </a:r>
            <a:endParaRPr b="1" sz="2500">
              <a:solidFill>
                <a:srgbClr val="0000FF"/>
              </a:solidFill>
            </a:endParaRPr>
          </a:p>
        </p:txBody>
      </p:sp>
      <p:sp>
        <p:nvSpPr>
          <p:cNvPr id="1029" name="Google Shape;1029;g848a266be6_0_111"/>
          <p:cNvSpPr/>
          <p:nvPr/>
        </p:nvSpPr>
        <p:spPr>
          <a:xfrm>
            <a:off x="3373636" y="2710667"/>
            <a:ext cx="138600" cy="2769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sp>
        <p:nvSpPr>
          <p:cNvPr id="1030" name="Google Shape;1030;g848a266be6_0_111"/>
          <p:cNvSpPr txBox="1"/>
          <p:nvPr/>
        </p:nvSpPr>
        <p:spPr>
          <a:xfrm>
            <a:off x="22795" y="843177"/>
            <a:ext cx="9098400" cy="4011900"/>
          </a:xfrm>
          <a:prstGeom prst="rect">
            <a:avLst/>
          </a:prstGeom>
          <a:noFill/>
          <a:ln>
            <a:noFill/>
          </a:ln>
        </p:spPr>
        <p:txBody>
          <a:bodyPr anchorCtr="0" anchor="ctr" bIns="34275" lIns="68550" spcFirstLastPara="1" rIns="68550" wrap="square" tIns="34275">
            <a:noAutofit/>
          </a:bodyPr>
          <a:lstStyle/>
          <a:p>
            <a:pPr indent="-355600" lvl="0" marL="457200" marR="0" rtl="0" algn="l">
              <a:lnSpc>
                <a:spcPct val="115000"/>
              </a:lnSpc>
              <a:spcBef>
                <a:spcPts val="0"/>
              </a:spcBef>
              <a:spcAft>
                <a:spcPts val="0"/>
              </a:spcAft>
              <a:buClr>
                <a:schemeClr val="dk1"/>
              </a:buClr>
              <a:buSzPts val="2000"/>
              <a:buChar char="●"/>
            </a:pPr>
            <a:r>
              <a:rPr b="1" lang="en-US" sz="2000">
                <a:solidFill>
                  <a:schemeClr val="dk1"/>
                </a:solidFill>
              </a:rPr>
              <a:t>The primary objectives of Q4FY20 GEFSv12 upgrades are met:</a:t>
            </a:r>
            <a:endParaRPr b="1" sz="2000">
              <a:solidFill>
                <a:schemeClr val="dk1"/>
              </a:solidFill>
            </a:endParaRPr>
          </a:p>
          <a:p>
            <a:pPr indent="-323850" lvl="1" marL="914400" marR="0" rtl="0" algn="l">
              <a:lnSpc>
                <a:spcPct val="115000"/>
              </a:lnSpc>
              <a:spcBef>
                <a:spcPts val="0"/>
              </a:spcBef>
              <a:spcAft>
                <a:spcPts val="0"/>
              </a:spcAft>
              <a:buClr>
                <a:schemeClr val="dk1"/>
              </a:buClr>
              <a:buSzPts val="1500"/>
              <a:buChar char="○"/>
            </a:pPr>
            <a:r>
              <a:rPr lang="en-US" sz="1500">
                <a:solidFill>
                  <a:schemeClr val="dk1"/>
                </a:solidFill>
              </a:rPr>
              <a:t>Implementation of FV3 Dynamic Core and GFSv15 physics including GFDL Microphysics</a:t>
            </a:r>
            <a:endParaRPr sz="1500">
              <a:solidFill>
                <a:schemeClr val="dk1"/>
              </a:solidFill>
            </a:endParaRPr>
          </a:p>
          <a:p>
            <a:pPr indent="-323850" lvl="1" marL="914400" marR="0" rtl="0" algn="l">
              <a:lnSpc>
                <a:spcPct val="115000"/>
              </a:lnSpc>
              <a:spcBef>
                <a:spcPts val="0"/>
              </a:spcBef>
              <a:spcAft>
                <a:spcPts val="0"/>
              </a:spcAft>
              <a:buClr>
                <a:schemeClr val="dk1"/>
              </a:buClr>
              <a:buSzPts val="1500"/>
              <a:buChar char="○"/>
            </a:pPr>
            <a:r>
              <a:rPr lang="en-US" sz="1500">
                <a:solidFill>
                  <a:schemeClr val="dk1"/>
                </a:solidFill>
              </a:rPr>
              <a:t>Advanced stochastic physics (SPPT+SKEB)</a:t>
            </a:r>
            <a:endParaRPr sz="1500">
              <a:solidFill>
                <a:schemeClr val="dk1"/>
              </a:solidFill>
            </a:endParaRPr>
          </a:p>
          <a:p>
            <a:pPr indent="-323850" lvl="1" marL="914400" marR="0" rtl="0" algn="l">
              <a:lnSpc>
                <a:spcPct val="115000"/>
              </a:lnSpc>
              <a:spcBef>
                <a:spcPts val="0"/>
              </a:spcBef>
              <a:spcAft>
                <a:spcPts val="0"/>
              </a:spcAft>
              <a:buClr>
                <a:schemeClr val="dk1"/>
              </a:buClr>
              <a:buSzPts val="1500"/>
              <a:buChar char="○"/>
            </a:pPr>
            <a:r>
              <a:rPr lang="en-US" sz="1500">
                <a:solidFill>
                  <a:schemeClr val="dk1"/>
                </a:solidFill>
              </a:rPr>
              <a:t>Increased resolution (C384, ~25km), increased ensemble members (31); and extended forecast length (35 days)</a:t>
            </a:r>
            <a:endParaRPr sz="1500">
              <a:solidFill>
                <a:schemeClr val="dk1"/>
              </a:solidFill>
            </a:endParaRPr>
          </a:p>
          <a:p>
            <a:pPr indent="-323850" lvl="1" marL="914400" marR="0" rtl="0" algn="l">
              <a:lnSpc>
                <a:spcPct val="115000"/>
              </a:lnSpc>
              <a:spcBef>
                <a:spcPts val="0"/>
              </a:spcBef>
              <a:spcAft>
                <a:spcPts val="0"/>
              </a:spcAft>
              <a:buClr>
                <a:schemeClr val="dk1"/>
              </a:buClr>
              <a:buSzPts val="1500"/>
              <a:buChar char="○"/>
            </a:pPr>
            <a:r>
              <a:rPr lang="en-US" sz="1500">
                <a:solidFill>
                  <a:schemeClr val="dk1"/>
                </a:solidFill>
              </a:rPr>
              <a:t>Unification of Global Wave Ensembles (GWES) and NCEP Global Aerosol Component (NGAC)</a:t>
            </a:r>
            <a:endParaRPr sz="1500">
              <a:solidFill>
                <a:schemeClr val="dk1"/>
              </a:solidFill>
            </a:endParaRPr>
          </a:p>
          <a:p>
            <a:pPr indent="-323850" lvl="1" marL="914400" marR="0" rtl="0" algn="l">
              <a:lnSpc>
                <a:spcPct val="115000"/>
              </a:lnSpc>
              <a:spcBef>
                <a:spcPts val="0"/>
              </a:spcBef>
              <a:spcAft>
                <a:spcPts val="0"/>
              </a:spcAft>
              <a:buClr>
                <a:schemeClr val="dk1"/>
              </a:buClr>
              <a:buSzPts val="1500"/>
              <a:buChar char="○"/>
            </a:pPr>
            <a:r>
              <a:rPr lang="en-US" sz="1500">
                <a:solidFill>
                  <a:schemeClr val="dk1"/>
                </a:solidFill>
              </a:rPr>
              <a:t>Extensive evaluation based on 2.5 year retrospective experiments for medium range weather, 31-year reforecasts for extended range and sub-seasonal weather, one year retrospectives for wave component, and 9-month retrospectives for aerosol component</a:t>
            </a:r>
            <a:endParaRPr sz="1500">
              <a:solidFill>
                <a:schemeClr val="dk1"/>
              </a:solidFill>
            </a:endParaRPr>
          </a:p>
          <a:p>
            <a:pPr indent="-355600" lvl="0" marL="457200" marR="0" rtl="0" algn="l">
              <a:lnSpc>
                <a:spcPct val="115000"/>
              </a:lnSpc>
              <a:spcBef>
                <a:spcPts val="0"/>
              </a:spcBef>
              <a:spcAft>
                <a:spcPts val="0"/>
              </a:spcAft>
              <a:buClr>
                <a:schemeClr val="dk1"/>
              </a:buClr>
              <a:buSzPts val="2000"/>
              <a:buChar char="●"/>
            </a:pPr>
            <a:r>
              <a:rPr b="1" lang="en-US" sz="2000">
                <a:solidFill>
                  <a:schemeClr val="dk1"/>
                </a:solidFill>
              </a:rPr>
              <a:t>Favorable evaluation &amp; unanimous endorsement from stakeholders.</a:t>
            </a:r>
            <a:endParaRPr b="1" sz="2000">
              <a:solidFill>
                <a:schemeClr val="dk1"/>
              </a:solidFill>
            </a:endParaRPr>
          </a:p>
          <a:p>
            <a:pPr indent="0" lvl="0" marL="0" marR="0" rtl="0" algn="l">
              <a:lnSpc>
                <a:spcPct val="115000"/>
              </a:lnSpc>
              <a:spcBef>
                <a:spcPts val="0"/>
              </a:spcBef>
              <a:spcAft>
                <a:spcPts val="0"/>
              </a:spcAft>
              <a:buNone/>
            </a:pPr>
            <a:r>
              <a:t/>
            </a:r>
            <a:endParaRPr sz="1200"/>
          </a:p>
          <a:p>
            <a:pPr indent="0" lvl="0" marL="0" marR="0" rtl="0" algn="ctr">
              <a:lnSpc>
                <a:spcPct val="90000"/>
              </a:lnSpc>
              <a:spcBef>
                <a:spcPts val="0"/>
              </a:spcBef>
              <a:spcAft>
                <a:spcPts val="0"/>
              </a:spcAft>
              <a:buClr>
                <a:srgbClr val="0000FF"/>
              </a:buClr>
              <a:buSzPts val="2900"/>
              <a:buFont typeface="Calibri"/>
              <a:buNone/>
            </a:pPr>
            <a:r>
              <a:rPr b="1" lang="en-US" sz="2500">
                <a:solidFill>
                  <a:srgbClr val="0000FF"/>
                </a:solidFill>
                <a:latin typeface="Calibri"/>
                <a:ea typeface="Calibri"/>
                <a:cs typeface="Calibri"/>
                <a:sym typeface="Calibri"/>
              </a:rPr>
              <a:t>EMC requests NCEP Director to approve implementation of Q4FY20 GEFSv12 package into operations</a:t>
            </a:r>
            <a:endParaRPr b="1" sz="2500">
              <a:solidFill>
                <a:srgbClr val="0000FF"/>
              </a:solidFill>
              <a:latin typeface="Calibri"/>
              <a:ea typeface="Calibri"/>
              <a:cs typeface="Calibri"/>
              <a:sym typeface="Calibri"/>
            </a:endParaRPr>
          </a:p>
          <a:p>
            <a:pPr indent="0" lvl="0" marL="0" marR="0" rtl="0" algn="l">
              <a:lnSpc>
                <a:spcPct val="100000"/>
              </a:lnSpc>
              <a:spcBef>
                <a:spcPts val="1600"/>
              </a:spcBef>
              <a:spcAft>
                <a:spcPts val="0"/>
              </a:spcAft>
              <a:buClr>
                <a:srgbClr val="000000"/>
              </a:buClr>
              <a:buSzPts val="1500"/>
              <a:buFont typeface="Arial"/>
              <a:buNone/>
            </a:pPr>
            <a:r>
              <a:t/>
            </a:r>
            <a:endParaRPr b="1" i="0" sz="1500" u="sng" cap="none" strike="noStrike">
              <a:solidFill>
                <a:srgbClr val="000000"/>
              </a:solidFill>
              <a:latin typeface="Calibri"/>
              <a:ea typeface="Calibri"/>
              <a:cs typeface="Calibri"/>
              <a:sym typeface="Calibri"/>
            </a:endParaRPr>
          </a:p>
        </p:txBody>
      </p:sp>
      <p:sp>
        <p:nvSpPr>
          <p:cNvPr id="1031" name="Google Shape;1031;g848a266be6_0_111"/>
          <p:cNvSpPr txBox="1"/>
          <p:nvPr>
            <p:ph idx="12" type="sldNum"/>
          </p:nvPr>
        </p:nvSpPr>
        <p:spPr>
          <a:xfrm>
            <a:off x="7086600" y="4850911"/>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rgbClr val="888888"/>
                </a:solidFill>
              </a:rPr>
              <a:t>‹#›</a:t>
            </a:fld>
            <a:endParaRPr>
              <a:solidFill>
                <a:srgbClr val="888888"/>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036" name="Shape 1036"/>
        <p:cNvGrpSpPr/>
        <p:nvPr/>
      </p:nvGrpSpPr>
      <p:grpSpPr>
        <a:xfrm>
          <a:off x="0" y="0"/>
          <a:ext cx="0" cy="0"/>
          <a:chOff x="0" y="0"/>
          <a:chExt cx="0" cy="0"/>
        </a:xfrm>
      </p:grpSpPr>
      <p:sp>
        <p:nvSpPr>
          <p:cNvPr id="1037" name="Google Shape;1037;g84a5f67d05_0_134"/>
          <p:cNvSpPr txBox="1"/>
          <p:nvPr>
            <p:ph idx="12" type="sldNum"/>
          </p:nvPr>
        </p:nvSpPr>
        <p:spPr>
          <a:xfrm>
            <a:off x="7086600" y="4863882"/>
            <a:ext cx="20574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038" name="Google Shape;1038;g84a5f67d05_0_134"/>
          <p:cNvSpPr txBox="1"/>
          <p:nvPr>
            <p:ph idx="1" type="subTitle"/>
          </p:nvPr>
        </p:nvSpPr>
        <p:spPr>
          <a:xfrm>
            <a:off x="1143000" y="2701528"/>
            <a:ext cx="6858000" cy="1241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Backup Slides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042" name="Shape 1042"/>
        <p:cNvGrpSpPr/>
        <p:nvPr/>
      </p:nvGrpSpPr>
      <p:grpSpPr>
        <a:xfrm>
          <a:off x="0" y="0"/>
          <a:ext cx="0" cy="0"/>
          <a:chOff x="0" y="0"/>
          <a:chExt cx="0" cy="0"/>
        </a:xfrm>
      </p:grpSpPr>
      <p:sp>
        <p:nvSpPr>
          <p:cNvPr id="1043" name="Google Shape;1043;g84a5f67d05_0_15"/>
          <p:cNvSpPr/>
          <p:nvPr/>
        </p:nvSpPr>
        <p:spPr>
          <a:xfrm>
            <a:off x="2856004" y="1239396"/>
            <a:ext cx="2382000" cy="3693300"/>
          </a:xfrm>
          <a:prstGeom prst="rect">
            <a:avLst/>
          </a:prstGeom>
          <a:solidFill>
            <a:srgbClr val="BBD6EE">
              <a:alpha val="5137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Key parameters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1" i="1" lang="en-US" sz="1200" u="none" cap="none" strike="noStrike">
                <a:solidFill>
                  <a:schemeClr val="dk1"/>
                </a:solidFill>
                <a:latin typeface="Calibri"/>
                <a:ea typeface="Calibri"/>
                <a:cs typeface="Calibri"/>
                <a:sym typeface="Calibri"/>
              </a:rPr>
              <a:t>Time step=450s</a:t>
            </a:r>
            <a:r>
              <a:rPr b="0" i="1" lang="en-US" sz="1200" u="none" cap="none" strike="noStrike">
                <a:solidFill>
                  <a:schemeClr val="dk1"/>
                </a:solidFill>
                <a:latin typeface="Calibri"/>
                <a:ea typeface="Calibri"/>
                <a:cs typeface="Calibri"/>
                <a:sym typeface="Calibri"/>
              </a:rPr>
              <a:t>; but use 300s for aerosol integration</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1" i="1" lang="en-US" sz="1200" u="none" cap="none" strike="noStrike">
                <a:solidFill>
                  <a:schemeClr val="dk1"/>
                </a:solidFill>
                <a:latin typeface="Calibri"/>
                <a:ea typeface="Calibri"/>
                <a:cs typeface="Calibri"/>
                <a:sym typeface="Calibri"/>
              </a:rPr>
              <a:t>ksplit=2</a:t>
            </a:r>
            <a:r>
              <a:rPr b="0" i="1" lang="en-US" sz="1200" u="none" cap="none" strike="noStrike">
                <a:solidFill>
                  <a:schemeClr val="dk1"/>
                </a:solidFill>
                <a:latin typeface="Calibri"/>
                <a:ea typeface="Calibri"/>
                <a:cs typeface="Calibri"/>
                <a:sym typeface="Calibri"/>
              </a:rPr>
              <a:t>; for vertical mapping</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0" i="1" lang="en-US" sz="1200" u="none" cap="none" strike="noStrike">
                <a:solidFill>
                  <a:schemeClr val="dk1"/>
                </a:solidFill>
                <a:latin typeface="Calibri"/>
                <a:ea typeface="Calibri"/>
                <a:cs typeface="Calibri"/>
                <a:sym typeface="Calibri"/>
              </a:rPr>
              <a:t>nsplit=</a:t>
            </a:r>
            <a:r>
              <a:rPr b="1" i="1" lang="en-US" sz="1200" u="none" cap="none" strike="noStrike">
                <a:solidFill>
                  <a:schemeClr val="dk1"/>
                </a:solidFill>
                <a:latin typeface="Calibri"/>
                <a:ea typeface="Calibri"/>
                <a:cs typeface="Calibri"/>
                <a:sym typeface="Calibri"/>
              </a:rPr>
              <a:t>6</a:t>
            </a:r>
            <a:r>
              <a:rPr b="0" i="1" lang="en-US" sz="1200" u="none" cap="none" strike="noStrike">
                <a:solidFill>
                  <a:schemeClr val="dk1"/>
                </a:solidFill>
                <a:latin typeface="Calibri"/>
                <a:ea typeface="Calibri"/>
                <a:cs typeface="Calibri"/>
                <a:sym typeface="Calibri"/>
              </a:rPr>
              <a:t>; for acoustic wave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1" i="1" lang="en-US" sz="1200" u="sng" cap="none" strike="noStrike">
                <a:solidFill>
                  <a:schemeClr val="dk1"/>
                </a:solidFill>
                <a:latin typeface="Calibri"/>
                <a:ea typeface="Calibri"/>
                <a:cs typeface="Calibri"/>
                <a:sym typeface="Calibri"/>
              </a:rPr>
              <a:t>hord=5;</a:t>
            </a:r>
            <a:r>
              <a:rPr b="0" i="1" lang="en-US" sz="1200" u="none" cap="none" strike="noStrike">
                <a:solidFill>
                  <a:schemeClr val="dk1"/>
                </a:solidFill>
                <a:latin typeface="Calibri"/>
                <a:ea typeface="Calibri"/>
                <a:cs typeface="Calibri"/>
                <a:sym typeface="Calibri"/>
              </a:rPr>
              <a:t> horizontal advection scheme; see impact for TS intensity (right plot)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1" i="1" lang="en-US" sz="1200" u="none" cap="none" strike="noStrike">
                <a:solidFill>
                  <a:schemeClr val="dk1"/>
                </a:solidFill>
                <a:latin typeface="Calibri"/>
                <a:ea typeface="Calibri"/>
                <a:cs typeface="Calibri"/>
                <a:sym typeface="Calibri"/>
              </a:rPr>
              <a:t>nord=2</a:t>
            </a:r>
            <a:r>
              <a:rPr b="0" i="1" lang="en-US" sz="1200" u="none" cap="none" strike="noStrike">
                <a:solidFill>
                  <a:schemeClr val="dk1"/>
                </a:solidFill>
                <a:latin typeface="Calibri"/>
                <a:ea typeface="Calibri"/>
                <a:cs typeface="Calibri"/>
                <a:sym typeface="Calibri"/>
              </a:rPr>
              <a:t>; divergence damping – 6</a:t>
            </a:r>
            <a:r>
              <a:rPr b="0" baseline="30000" i="1" lang="en-US" sz="1200" u="none" cap="none" strike="noStrike">
                <a:solidFill>
                  <a:schemeClr val="dk1"/>
                </a:solidFill>
                <a:latin typeface="Calibri"/>
                <a:ea typeface="Calibri"/>
                <a:cs typeface="Calibri"/>
                <a:sym typeface="Calibri"/>
              </a:rPr>
              <a:t> </a:t>
            </a:r>
            <a:r>
              <a:rPr b="0" i="1" lang="en-US" sz="1200" u="none" cap="none" strike="noStrike">
                <a:solidFill>
                  <a:schemeClr val="dk1"/>
                </a:solidFill>
                <a:latin typeface="Calibri"/>
                <a:ea typeface="Calibri"/>
                <a:cs typeface="Calibri"/>
                <a:sym typeface="Calibri"/>
              </a:rPr>
              <a:t> order diffusion; impact SKEB scheme</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1" i="1" lang="en-US" sz="1200" u="none" cap="none" strike="noStrike">
                <a:solidFill>
                  <a:schemeClr val="dk1"/>
                </a:solidFill>
                <a:latin typeface="Calibri"/>
                <a:ea typeface="Calibri"/>
                <a:cs typeface="Calibri"/>
                <a:sym typeface="Calibri"/>
              </a:rPr>
              <a:t>d4_bg=0.12</a:t>
            </a:r>
            <a:r>
              <a:rPr b="0" i="1" lang="en-US" sz="1200" u="none" cap="none" strike="noStrike">
                <a:solidFill>
                  <a:schemeClr val="dk1"/>
                </a:solidFill>
                <a:latin typeface="Calibri"/>
                <a:ea typeface="Calibri"/>
                <a:cs typeface="Calibri"/>
                <a:sym typeface="Calibri"/>
              </a:rPr>
              <a:t>; is coefficient for background higher-order divergence damping.</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1" i="1" lang="en-US" sz="1200" u="none" cap="none" strike="noStrike">
                <a:solidFill>
                  <a:schemeClr val="dk1"/>
                </a:solidFill>
                <a:latin typeface="Calibri"/>
                <a:ea typeface="Calibri"/>
                <a:cs typeface="Calibri"/>
                <a:sym typeface="Calibri"/>
              </a:rPr>
              <a:t>Vtdm4=0.02</a:t>
            </a:r>
            <a:r>
              <a:rPr b="0" i="1" lang="en-US" sz="1200" u="none" cap="none" strike="noStrike">
                <a:solidFill>
                  <a:schemeClr val="dk1"/>
                </a:solidFill>
                <a:latin typeface="Calibri"/>
                <a:ea typeface="Calibri"/>
                <a:cs typeface="Calibri"/>
                <a:sym typeface="Calibri"/>
              </a:rPr>
              <a:t>; is coefficient for damping other-variables like vorticity, non-hydrostatic vertical velocity.</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0" i="1" lang="en-US" sz="1200" u="none" cap="none" strike="noStrike">
                <a:solidFill>
                  <a:schemeClr val="dk1"/>
                </a:solidFill>
                <a:latin typeface="Calibri"/>
                <a:ea typeface="Calibri"/>
                <a:cs typeface="Calibri"/>
                <a:sym typeface="Calibri"/>
              </a:rPr>
              <a:t>Others similar to GFSv15.2</a:t>
            </a:r>
            <a:endParaRPr b="0" i="0" sz="1400" u="none" cap="none" strike="noStrike">
              <a:solidFill>
                <a:srgbClr val="000000"/>
              </a:solidFill>
              <a:latin typeface="Arial"/>
              <a:ea typeface="Arial"/>
              <a:cs typeface="Arial"/>
              <a:sym typeface="Arial"/>
            </a:endParaRPr>
          </a:p>
        </p:txBody>
      </p:sp>
      <p:sp>
        <p:nvSpPr>
          <p:cNvPr id="1044" name="Google Shape;1044;g84a5f67d05_0_15"/>
          <p:cNvSpPr txBox="1"/>
          <p:nvPr/>
        </p:nvSpPr>
        <p:spPr>
          <a:xfrm>
            <a:off x="407050" y="52600"/>
            <a:ext cx="8115000" cy="53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GEFSv12: Transition from Spectral to FV3 Dycore</a:t>
            </a:r>
            <a:endParaRPr b="1" i="0" sz="2500" u="none" cap="none" strike="noStrike">
              <a:solidFill>
                <a:srgbClr val="0000FF"/>
              </a:solidFill>
              <a:latin typeface="Calibri"/>
              <a:ea typeface="Calibri"/>
              <a:cs typeface="Calibri"/>
              <a:sym typeface="Calibri"/>
            </a:endParaRPr>
          </a:p>
        </p:txBody>
      </p:sp>
      <p:sp>
        <p:nvSpPr>
          <p:cNvPr id="1045" name="Google Shape;1045;g84a5f67d05_0_15"/>
          <p:cNvSpPr/>
          <p:nvPr/>
        </p:nvSpPr>
        <p:spPr>
          <a:xfrm>
            <a:off x="0" y="715678"/>
            <a:ext cx="32991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The Finite Volume Cubed Sphere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(FV3) dynamic core</a:t>
            </a:r>
            <a:endParaRPr b="0" i="0" sz="1400" u="none" cap="none" strike="noStrike">
              <a:solidFill>
                <a:srgbClr val="000000"/>
              </a:solidFill>
              <a:latin typeface="Arial"/>
              <a:ea typeface="Arial"/>
              <a:cs typeface="Arial"/>
              <a:sym typeface="Arial"/>
            </a:endParaRPr>
          </a:p>
        </p:txBody>
      </p:sp>
      <p:sp>
        <p:nvSpPr>
          <p:cNvPr id="1046" name="Google Shape;1046;g84a5f67d05_0_15"/>
          <p:cNvSpPr txBox="1"/>
          <p:nvPr/>
        </p:nvSpPr>
        <p:spPr>
          <a:xfrm>
            <a:off x="0" y="3889761"/>
            <a:ext cx="2727900" cy="9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chemeClr val="dk1"/>
                </a:solidFill>
                <a:latin typeface="Calibri"/>
                <a:ea typeface="Calibri"/>
                <a:cs typeface="Calibri"/>
                <a:sym typeface="Calibri"/>
              </a:rPr>
              <a:t>C384L64 ~ 25km resolution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chemeClr val="dk1"/>
                </a:solidFill>
                <a:latin typeface="Calibri"/>
                <a:ea typeface="Calibri"/>
                <a:cs typeface="Calibri"/>
                <a:sym typeface="Calibri"/>
              </a:rPr>
              <a:t>Non-hydrostatic</a:t>
            </a:r>
            <a:endParaRPr b="0" i="0" sz="1400" u="none" cap="none" strike="noStrike">
              <a:solidFill>
                <a:srgbClr val="000000"/>
              </a:solidFill>
              <a:latin typeface="Arial"/>
              <a:ea typeface="Arial"/>
              <a:cs typeface="Arial"/>
              <a:sym typeface="Arial"/>
            </a:endParaRPr>
          </a:p>
        </p:txBody>
      </p:sp>
      <p:pic>
        <p:nvPicPr>
          <p:cNvPr id="1047" name="Google Shape;1047;g84a5f67d05_0_15"/>
          <p:cNvPicPr preferRelativeResize="0"/>
          <p:nvPr/>
        </p:nvPicPr>
        <p:blipFill rotWithShape="1">
          <a:blip r:embed="rId3">
            <a:alphaModFix/>
          </a:blip>
          <a:srcRect b="0" l="0" r="0" t="0"/>
          <a:stretch/>
        </p:blipFill>
        <p:spPr>
          <a:xfrm>
            <a:off x="5291904" y="694681"/>
            <a:ext cx="3559610" cy="2137803"/>
          </a:xfrm>
          <a:prstGeom prst="rect">
            <a:avLst/>
          </a:prstGeom>
          <a:noFill/>
          <a:ln>
            <a:noFill/>
          </a:ln>
        </p:spPr>
      </p:pic>
      <p:pic>
        <p:nvPicPr>
          <p:cNvPr id="1048" name="Google Shape;1048;g84a5f67d05_0_15"/>
          <p:cNvPicPr preferRelativeResize="0"/>
          <p:nvPr/>
        </p:nvPicPr>
        <p:blipFill rotWithShape="1">
          <a:blip r:embed="rId4">
            <a:alphaModFix/>
          </a:blip>
          <a:srcRect b="0" l="0" r="0" t="0"/>
          <a:stretch/>
        </p:blipFill>
        <p:spPr>
          <a:xfrm>
            <a:off x="5326303" y="2847879"/>
            <a:ext cx="3528691" cy="2180167"/>
          </a:xfrm>
          <a:prstGeom prst="rect">
            <a:avLst/>
          </a:prstGeom>
          <a:noFill/>
          <a:ln>
            <a:noFill/>
          </a:ln>
        </p:spPr>
      </p:pic>
      <p:sp>
        <p:nvSpPr>
          <p:cNvPr id="1049" name="Google Shape;1049;g84a5f67d05_0_15"/>
          <p:cNvSpPr txBox="1"/>
          <p:nvPr/>
        </p:nvSpPr>
        <p:spPr>
          <a:xfrm>
            <a:off x="5841818" y="2075418"/>
            <a:ext cx="25401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chemeClr val="dk1"/>
                </a:solidFill>
                <a:latin typeface="Calibri"/>
                <a:ea typeface="Calibri"/>
                <a:cs typeface="Calibri"/>
                <a:sym typeface="Calibri"/>
              </a:rPr>
              <a:t>Early experiments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chemeClr val="dk1"/>
                </a:solidFill>
                <a:latin typeface="Calibri"/>
                <a:ea typeface="Calibri"/>
                <a:cs typeface="Calibri"/>
                <a:sym typeface="Calibri"/>
              </a:rPr>
              <a:t>Atlantic Hurricane Intensity</a:t>
            </a:r>
            <a:endParaRPr b="0" i="0" sz="1400" u="none" cap="none" strike="noStrike">
              <a:solidFill>
                <a:srgbClr val="000000"/>
              </a:solidFill>
              <a:latin typeface="Arial"/>
              <a:ea typeface="Arial"/>
              <a:cs typeface="Arial"/>
              <a:sym typeface="Arial"/>
            </a:endParaRPr>
          </a:p>
        </p:txBody>
      </p:sp>
      <p:sp>
        <p:nvSpPr>
          <p:cNvPr id="1050" name="Google Shape;1050;g84a5f67d05_0_15"/>
          <p:cNvSpPr txBox="1"/>
          <p:nvPr/>
        </p:nvSpPr>
        <p:spPr>
          <a:xfrm>
            <a:off x="5847794" y="4274482"/>
            <a:ext cx="25401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chemeClr val="dk1"/>
                </a:solidFill>
                <a:latin typeface="Calibri"/>
                <a:ea typeface="Calibri"/>
                <a:cs typeface="Calibri"/>
                <a:sym typeface="Calibri"/>
              </a:rPr>
              <a:t>Final experiments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chemeClr val="dk1"/>
                </a:solidFill>
                <a:latin typeface="Calibri"/>
                <a:ea typeface="Calibri"/>
                <a:cs typeface="Calibri"/>
                <a:sym typeface="Calibri"/>
              </a:rPr>
              <a:t>Atlantic Hurricane Intensity</a:t>
            </a:r>
            <a:endParaRPr b="0" i="0" sz="1400" u="none" cap="none" strike="noStrike">
              <a:solidFill>
                <a:srgbClr val="000000"/>
              </a:solidFill>
              <a:latin typeface="Arial"/>
              <a:ea typeface="Arial"/>
              <a:cs typeface="Arial"/>
              <a:sym typeface="Arial"/>
            </a:endParaRPr>
          </a:p>
        </p:txBody>
      </p:sp>
      <p:sp>
        <p:nvSpPr>
          <p:cNvPr id="1051" name="Google Shape;1051;g84a5f67d05_0_15"/>
          <p:cNvSpPr txBox="1"/>
          <p:nvPr/>
        </p:nvSpPr>
        <p:spPr>
          <a:xfrm>
            <a:off x="7727758" y="1054485"/>
            <a:ext cx="9006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rgbClr val="0000FF"/>
                </a:solidFill>
                <a:latin typeface="Calibri"/>
                <a:ea typeface="Calibri"/>
                <a:cs typeface="Calibri"/>
                <a:sym typeface="Calibri"/>
              </a:rPr>
              <a:t>Hord=6</a:t>
            </a:r>
            <a:endParaRPr b="0" i="0" sz="1400" u="none" cap="none" strike="noStrike">
              <a:solidFill>
                <a:srgbClr val="000000"/>
              </a:solidFill>
              <a:latin typeface="Arial"/>
              <a:ea typeface="Arial"/>
              <a:cs typeface="Arial"/>
              <a:sym typeface="Arial"/>
            </a:endParaRPr>
          </a:p>
        </p:txBody>
      </p:sp>
      <p:sp>
        <p:nvSpPr>
          <p:cNvPr id="1052" name="Google Shape;1052;g84a5f67d05_0_15"/>
          <p:cNvSpPr txBox="1"/>
          <p:nvPr/>
        </p:nvSpPr>
        <p:spPr>
          <a:xfrm>
            <a:off x="7764704" y="3208097"/>
            <a:ext cx="9006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rgbClr val="0000FF"/>
                </a:solidFill>
                <a:latin typeface="Calibri"/>
                <a:ea typeface="Calibri"/>
                <a:cs typeface="Calibri"/>
                <a:sym typeface="Calibri"/>
              </a:rPr>
              <a:t>Hord=5</a:t>
            </a:r>
            <a:endParaRPr b="0" i="0" sz="1400" u="none" cap="none" strike="noStrike">
              <a:solidFill>
                <a:srgbClr val="000000"/>
              </a:solidFill>
              <a:latin typeface="Arial"/>
              <a:ea typeface="Arial"/>
              <a:cs typeface="Arial"/>
              <a:sym typeface="Arial"/>
            </a:endParaRPr>
          </a:p>
        </p:txBody>
      </p:sp>
      <p:pic>
        <p:nvPicPr>
          <p:cNvPr id="1053" name="Google Shape;1053;g84a5f67d05_0_15"/>
          <p:cNvPicPr preferRelativeResize="0"/>
          <p:nvPr/>
        </p:nvPicPr>
        <p:blipFill rotWithShape="1">
          <a:blip r:embed="rId5">
            <a:alphaModFix/>
          </a:blip>
          <a:srcRect b="0" l="5" r="48312" t="0"/>
          <a:stretch/>
        </p:blipFill>
        <p:spPr>
          <a:xfrm>
            <a:off x="127756" y="1424358"/>
            <a:ext cx="2517559" cy="2522380"/>
          </a:xfrm>
          <a:prstGeom prst="rect">
            <a:avLst/>
          </a:prstGeom>
          <a:noFill/>
          <a:ln>
            <a:noFill/>
          </a:ln>
        </p:spPr>
      </p:pic>
      <p:sp>
        <p:nvSpPr>
          <p:cNvPr id="1054" name="Google Shape;1054;g84a5f67d05_0_15"/>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6"/>
          <p:cNvSpPr txBox="1"/>
          <p:nvPr>
            <p:ph type="title"/>
          </p:nvPr>
        </p:nvSpPr>
        <p:spPr>
          <a:xfrm>
            <a:off x="381000" y="43043"/>
            <a:ext cx="8229600" cy="4367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FF"/>
              </a:buClr>
              <a:buSzPts val="2880"/>
              <a:buFont typeface="Calibri"/>
              <a:buNone/>
            </a:pPr>
            <a:r>
              <a:rPr b="1" lang="en-US" sz="2500">
                <a:solidFill>
                  <a:srgbClr val="0000FF"/>
                </a:solidFill>
              </a:rPr>
              <a:t>Proposed GEFS v12 Configuration</a:t>
            </a:r>
            <a:endParaRPr sz="2500"/>
          </a:p>
        </p:txBody>
      </p:sp>
      <p:graphicFrame>
        <p:nvGraphicFramePr>
          <p:cNvPr id="138" name="Google Shape;138;p6"/>
          <p:cNvGraphicFramePr/>
          <p:nvPr/>
        </p:nvGraphicFramePr>
        <p:xfrm>
          <a:off x="304800" y="571503"/>
          <a:ext cx="3000000" cy="3000000"/>
        </p:xfrm>
        <a:graphic>
          <a:graphicData uri="http://schemas.openxmlformats.org/drawingml/2006/table">
            <a:tbl>
              <a:tblPr bandRow="1" firstRow="1">
                <a:noFill/>
                <a:tableStyleId>{695DDB3E-8C45-4F1C-8861-09B4FF760DB4}</a:tableStyleId>
              </a:tblPr>
              <a:tblGrid>
                <a:gridCol w="2227950"/>
                <a:gridCol w="2725050"/>
                <a:gridCol w="3271850"/>
              </a:tblGrid>
              <a:tr h="285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Components</a:t>
                      </a:r>
                      <a:endParaRPr sz="1400" u="none" cap="none" strike="noStrike"/>
                    </a:p>
                  </a:txBody>
                  <a:tcPr marT="34300" marB="34300"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Calibri"/>
                          <a:ea typeface="Calibri"/>
                          <a:cs typeface="Calibri"/>
                          <a:sym typeface="Calibri"/>
                        </a:rPr>
                        <a:t>V11 (Dec. 2015)</a:t>
                      </a:r>
                      <a:endParaRPr sz="1400" u="none" cap="none" strike="noStrike"/>
                    </a:p>
                  </a:txBody>
                  <a:tcPr marT="34300" marB="34300"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Calibri"/>
                          <a:ea typeface="Calibri"/>
                          <a:cs typeface="Calibri"/>
                          <a:sym typeface="Calibri"/>
                        </a:rPr>
                        <a:t>V12 (Sept. 2020)</a:t>
                      </a:r>
                      <a:endParaRPr sz="1400" u="none" cap="none" strike="noStrike"/>
                    </a:p>
                  </a:txBody>
                  <a:tcPr marT="34300" marB="34300" marR="91450" marL="91450"/>
                </a:tc>
              </a:tr>
              <a:tr h="2514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GFS Model</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Semi-Lagrangian, 2015 version</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FF"/>
                          </a:solidFill>
                          <a:latin typeface="Calibri"/>
                          <a:ea typeface="Calibri"/>
                          <a:cs typeface="Calibri"/>
                          <a:sym typeface="Calibri"/>
                        </a:rPr>
                        <a:t>FV3 (Finite-Vol Cubed-Sphere) GFSv15.1 version</a:t>
                      </a:r>
                      <a:endParaRPr sz="1400" u="none" cap="none" strike="noStrike"/>
                    </a:p>
                  </a:txBody>
                  <a:tcPr marT="34300" marB="34300" marR="91450" marL="91450" anchor="ctr"/>
                </a:tc>
              </a:tr>
              <a:tr h="2514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Physics</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GFSv13 package (Zhao-Carr MP)</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0000FF"/>
                          </a:solidFill>
                          <a:latin typeface="Calibri"/>
                          <a:ea typeface="Calibri"/>
                          <a:cs typeface="Calibri"/>
                          <a:sym typeface="Calibri"/>
                        </a:rPr>
                        <a:t>GFSv15.1 package (</a:t>
                      </a:r>
                      <a:r>
                        <a:rPr b="1" lang="en-US" sz="1200" u="none" cap="none" strike="noStrike">
                          <a:solidFill>
                            <a:srgbClr val="0000FF"/>
                          </a:solidFill>
                          <a:latin typeface="Calibri"/>
                          <a:ea typeface="Calibri"/>
                          <a:cs typeface="Calibri"/>
                          <a:sym typeface="Calibri"/>
                        </a:rPr>
                        <a:t>GFDL MP</a:t>
                      </a:r>
                      <a:r>
                        <a:rPr lang="en-US" sz="1200" u="none" cap="none" strike="noStrike">
                          <a:solidFill>
                            <a:srgbClr val="0000FF"/>
                          </a:solidFill>
                          <a:latin typeface="Calibri"/>
                          <a:ea typeface="Calibri"/>
                          <a:cs typeface="Calibri"/>
                          <a:sym typeface="Calibri"/>
                        </a:rPr>
                        <a:t>)</a:t>
                      </a:r>
                      <a:endParaRPr sz="1400" u="none" cap="none" strike="noStrike"/>
                    </a:p>
                  </a:txBody>
                  <a:tcPr marT="34300" marB="34300" marR="91450" marL="91450" anchor="ctr"/>
                </a:tc>
              </a:tr>
              <a:tr h="2514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Initial perturbations</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EnKF f06</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0000FF"/>
                          </a:solidFill>
                          <a:latin typeface="Calibri"/>
                          <a:ea typeface="Calibri"/>
                          <a:cs typeface="Calibri"/>
                          <a:sym typeface="Calibri"/>
                        </a:rPr>
                        <a:t>EnKF f06</a:t>
                      </a:r>
                      <a:endParaRPr sz="1400" u="none" cap="none" strike="noStrike"/>
                    </a:p>
                  </a:txBody>
                  <a:tcPr marT="34300" marB="34300" marR="91450" marL="91450" anchor="ctr"/>
                </a:tc>
              </a:tr>
              <a:tr h="3112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Model uncertainty</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STTP (Stoch. Total Tend. Pert)</a:t>
                      </a:r>
                      <a:endParaRPr sz="1200" u="none" cap="none" strike="noStrike">
                        <a:solidFill>
                          <a:schemeClr val="dk1"/>
                        </a:solidFill>
                        <a:latin typeface="Calibri"/>
                        <a:ea typeface="Calibri"/>
                        <a:cs typeface="Calibri"/>
                        <a:sym typeface="Calibri"/>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FF"/>
                          </a:solidFill>
                          <a:latin typeface="Calibri"/>
                          <a:ea typeface="Calibri"/>
                          <a:cs typeface="Calibri"/>
                          <a:sym typeface="Calibri"/>
                        </a:rPr>
                        <a:t>5-scale SPPT and SKEB</a:t>
                      </a:r>
                      <a:endParaRPr b="1" sz="1200" u="none" cap="none" strike="noStrike">
                        <a:solidFill>
                          <a:srgbClr val="0000FF"/>
                        </a:solidFill>
                        <a:latin typeface="Calibri"/>
                        <a:ea typeface="Calibri"/>
                        <a:cs typeface="Calibri"/>
                        <a:sym typeface="Calibri"/>
                      </a:endParaRPr>
                    </a:p>
                  </a:txBody>
                  <a:tcPr marT="34300" marB="34300" marR="91450" marL="91450" anchor="ctr"/>
                </a:tc>
              </a:tr>
              <a:tr h="2514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Boundary forcing </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SST - Climatology relaxation</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FF"/>
                          </a:solidFill>
                          <a:latin typeface="Calibri"/>
                          <a:ea typeface="Calibri"/>
                          <a:cs typeface="Calibri"/>
                          <a:sym typeface="Calibri"/>
                        </a:rPr>
                        <a:t>NSST + 2-tiered SST</a:t>
                      </a:r>
                      <a:endParaRPr sz="1400" u="none" cap="none" strike="noStrike"/>
                    </a:p>
                  </a:txBody>
                  <a:tcPr marT="34300" marB="34300" marR="91450" marL="91450" anchor="ctr"/>
                </a:tc>
              </a:tr>
              <a:tr h="2514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Tropical storm</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Relocation for all members</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FF"/>
                          </a:solidFill>
                          <a:latin typeface="Calibri"/>
                          <a:ea typeface="Calibri"/>
                          <a:cs typeface="Calibri"/>
                          <a:sym typeface="Calibri"/>
                        </a:rPr>
                        <a:t>No relocation</a:t>
                      </a:r>
                      <a:endParaRPr sz="1400" u="none" cap="none" strike="noStrike"/>
                    </a:p>
                  </a:txBody>
                  <a:tcPr marT="34300" marB="34300" marR="91450" marL="91450" anchor="ctr"/>
                </a:tc>
              </a:tr>
              <a:tr h="2654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Horizontal Resolution</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Calibri"/>
                          <a:ea typeface="Calibri"/>
                          <a:cs typeface="Calibri"/>
                          <a:sym typeface="Calibri"/>
                        </a:rPr>
                        <a:t>T</a:t>
                      </a:r>
                      <a:r>
                        <a:rPr baseline="-25000" lang="en-US" sz="1200" u="none" cap="none" strike="noStrike">
                          <a:solidFill>
                            <a:schemeClr val="dk1"/>
                          </a:solidFill>
                          <a:latin typeface="Calibri"/>
                          <a:ea typeface="Calibri"/>
                          <a:cs typeface="Calibri"/>
                          <a:sym typeface="Calibri"/>
                        </a:rPr>
                        <a:t>L</a:t>
                      </a:r>
                      <a:r>
                        <a:rPr lang="en-US" sz="1200" u="none" cap="none" strike="noStrike">
                          <a:solidFill>
                            <a:schemeClr val="dk1"/>
                          </a:solidFill>
                          <a:latin typeface="Calibri"/>
                          <a:ea typeface="Calibri"/>
                          <a:cs typeface="Calibri"/>
                          <a:sym typeface="Calibri"/>
                        </a:rPr>
                        <a:t>574 (34km)/T</a:t>
                      </a:r>
                      <a:r>
                        <a:rPr baseline="-25000" lang="en-US" sz="1200" u="none" cap="none" strike="noStrike">
                          <a:solidFill>
                            <a:schemeClr val="dk1"/>
                          </a:solidFill>
                          <a:latin typeface="Calibri"/>
                          <a:ea typeface="Calibri"/>
                          <a:cs typeface="Calibri"/>
                          <a:sym typeface="Calibri"/>
                        </a:rPr>
                        <a:t>L</a:t>
                      </a:r>
                      <a:r>
                        <a:rPr lang="en-US" sz="1200" u="none" cap="none" strike="noStrike">
                          <a:solidFill>
                            <a:schemeClr val="dk1"/>
                          </a:solidFill>
                          <a:latin typeface="Calibri"/>
                          <a:ea typeface="Calibri"/>
                          <a:cs typeface="Calibri"/>
                          <a:sym typeface="Calibri"/>
                        </a:rPr>
                        <a:t>382 (55km)</a:t>
                      </a:r>
                      <a:endParaRPr sz="1200" u="none" cap="none" strike="noStrike">
                        <a:solidFill>
                          <a:schemeClr val="dk1"/>
                        </a:solidFill>
                        <a:latin typeface="Calibri"/>
                        <a:ea typeface="Calibri"/>
                        <a:cs typeface="Calibri"/>
                        <a:sym typeface="Calibri"/>
                      </a:endParaRPr>
                    </a:p>
                  </a:txBody>
                  <a:tcPr marT="34300" marB="34300"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b="1" lang="en-US" sz="1200" u="none" cap="none" strike="noStrike">
                          <a:solidFill>
                            <a:srgbClr val="0000FF"/>
                          </a:solidFill>
                          <a:latin typeface="Calibri"/>
                          <a:ea typeface="Calibri"/>
                          <a:cs typeface="Calibri"/>
                          <a:sym typeface="Calibri"/>
                        </a:rPr>
                        <a:t>C384 (25km)</a:t>
                      </a:r>
                      <a:endParaRPr b="1" sz="1200" u="none" cap="none" strike="noStrike">
                        <a:solidFill>
                          <a:srgbClr val="0000FF"/>
                        </a:solidFill>
                        <a:latin typeface="Calibri"/>
                        <a:ea typeface="Calibri"/>
                        <a:cs typeface="Calibri"/>
                        <a:sym typeface="Calibri"/>
                      </a:endParaRPr>
                    </a:p>
                  </a:txBody>
                  <a:tcPr marT="34300" marB="34300" marR="91450" marL="91450" anchor="ctr"/>
                </a:tc>
              </a:tr>
              <a:tr h="2514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Vertical resolution</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Calibri"/>
                          <a:ea typeface="Calibri"/>
                          <a:cs typeface="Calibri"/>
                          <a:sym typeface="Calibri"/>
                        </a:rPr>
                        <a:t>L64 (hybrid)</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200" u="none" cap="none" strike="noStrike">
                          <a:solidFill>
                            <a:srgbClr val="0000FF"/>
                          </a:solidFill>
                          <a:latin typeface="Calibri"/>
                          <a:ea typeface="Calibri"/>
                          <a:cs typeface="Calibri"/>
                          <a:sym typeface="Calibri"/>
                        </a:rPr>
                        <a:t>L64 (hybrid)</a:t>
                      </a:r>
                      <a:endParaRPr sz="1400" u="none" cap="none" strike="noStrike"/>
                    </a:p>
                  </a:txBody>
                  <a:tcPr marT="34300" marB="34300" marR="91450" marL="91450" anchor="ctr"/>
                </a:tc>
              </a:tr>
              <a:tr h="2514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Daily frequency</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Calibri"/>
                          <a:ea typeface="Calibri"/>
                          <a:cs typeface="Calibri"/>
                          <a:sym typeface="Calibri"/>
                        </a:rPr>
                        <a:t>00, 06, 12 and 18UTC</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200" u="none" cap="none" strike="noStrike">
                          <a:solidFill>
                            <a:srgbClr val="0000FF"/>
                          </a:solidFill>
                          <a:latin typeface="Calibri"/>
                          <a:ea typeface="Calibri"/>
                          <a:cs typeface="Calibri"/>
                          <a:sym typeface="Calibri"/>
                        </a:rPr>
                        <a:t>00, 06, 12 and 18UTC</a:t>
                      </a:r>
                      <a:endParaRPr sz="1400" u="none" cap="none" strike="noStrike"/>
                    </a:p>
                  </a:txBody>
                  <a:tcPr marT="34300" marB="34300" marR="91450" marL="91450" anchor="ctr"/>
                </a:tc>
              </a:tr>
              <a:tr h="2514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Forecast length</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Calibri"/>
                          <a:ea typeface="Calibri"/>
                          <a:cs typeface="Calibri"/>
                          <a:sym typeface="Calibri"/>
                        </a:rPr>
                        <a:t>16 days</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200" u="none" cap="none" strike="noStrike">
                          <a:solidFill>
                            <a:srgbClr val="0000FF"/>
                          </a:solidFill>
                          <a:latin typeface="Calibri"/>
                          <a:ea typeface="Calibri"/>
                          <a:cs typeface="Calibri"/>
                          <a:sym typeface="Calibri"/>
                        </a:rPr>
                        <a:t>16 days, </a:t>
                      </a:r>
                      <a:r>
                        <a:rPr b="1" lang="en-US" sz="1200" u="none" cap="none" strike="noStrike">
                          <a:solidFill>
                            <a:srgbClr val="0000FF"/>
                          </a:solidFill>
                          <a:latin typeface="Calibri"/>
                          <a:ea typeface="Calibri"/>
                          <a:cs typeface="Calibri"/>
                          <a:sym typeface="Calibri"/>
                        </a:rPr>
                        <a:t>35 days (00UTC) </a:t>
                      </a:r>
                      <a:r>
                        <a:rPr b="1" lang="en-US" sz="1200" u="none" cap="none" strike="noStrike">
                          <a:solidFill>
                            <a:srgbClr val="0000FF"/>
                          </a:solidFill>
                        </a:rPr>
                        <a:t>- </a:t>
                      </a:r>
                      <a:r>
                        <a:rPr b="1" lang="en-US" sz="1200" u="none" cap="none" strike="noStrike">
                          <a:solidFill>
                            <a:srgbClr val="0000FF"/>
                          </a:solidFill>
                          <a:latin typeface="Calibri"/>
                          <a:ea typeface="Calibri"/>
                          <a:cs typeface="Calibri"/>
                          <a:sym typeface="Calibri"/>
                        </a:rPr>
                        <a:t>Support SubX</a:t>
                      </a:r>
                      <a:endParaRPr b="1" sz="1200" u="none" cap="none" strike="noStrike">
                        <a:solidFill>
                          <a:srgbClr val="0000FF"/>
                        </a:solidFill>
                        <a:latin typeface="Calibri"/>
                        <a:ea typeface="Calibri"/>
                        <a:cs typeface="Calibri"/>
                        <a:sym typeface="Calibri"/>
                      </a:endParaRPr>
                    </a:p>
                  </a:txBody>
                  <a:tcPr marT="34300" marB="34300" marR="91450" marL="91450" anchor="ctr"/>
                </a:tc>
              </a:tr>
              <a:tr h="2514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Members</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Calibri"/>
                          <a:ea typeface="Calibri"/>
                          <a:cs typeface="Calibri"/>
                          <a:sym typeface="Calibri"/>
                        </a:rPr>
                        <a:t>Control + 20 pert members</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b="1" lang="en-US" sz="1200" u="none" cap="none" strike="noStrike">
                          <a:solidFill>
                            <a:srgbClr val="0000FF"/>
                          </a:solidFill>
                          <a:latin typeface="Calibri"/>
                          <a:ea typeface="Calibri"/>
                          <a:cs typeface="Calibri"/>
                          <a:sym typeface="Calibri"/>
                        </a:rPr>
                        <a:t>Control + 30 pert members + 1 aerosol member</a:t>
                      </a:r>
                      <a:endParaRPr sz="1400" u="none" cap="none" strike="noStrike"/>
                    </a:p>
                  </a:txBody>
                  <a:tcPr marT="34300" marB="34300" marR="91450" marL="91450" anchor="ctr"/>
                </a:tc>
              </a:tr>
              <a:tr h="2514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Output resolution</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0.5</a:t>
                      </a:r>
                      <a:r>
                        <a:rPr baseline="30000" lang="en-US" sz="1200" u="none" cap="none" strike="noStrike">
                          <a:solidFill>
                            <a:schemeClr val="dk1"/>
                          </a:solidFill>
                          <a:latin typeface="Calibri"/>
                          <a:ea typeface="Calibri"/>
                          <a:cs typeface="Calibri"/>
                          <a:sym typeface="Calibri"/>
                        </a:rPr>
                        <a:t>o </a:t>
                      </a:r>
                      <a:r>
                        <a:rPr lang="en-US" sz="1200" u="none" cap="none" strike="noStrike">
                          <a:solidFill>
                            <a:schemeClr val="dk1"/>
                          </a:solidFill>
                          <a:latin typeface="Calibri"/>
                          <a:ea typeface="Calibri"/>
                          <a:cs typeface="Calibri"/>
                          <a:sym typeface="Calibri"/>
                        </a:rPr>
                        <a:t>x 0.5</a:t>
                      </a:r>
                      <a:r>
                        <a:rPr baseline="30000" lang="en-US" sz="1200" u="none" cap="none" strike="noStrike">
                          <a:solidFill>
                            <a:schemeClr val="dk1"/>
                          </a:solidFill>
                          <a:latin typeface="Calibri"/>
                          <a:ea typeface="Calibri"/>
                          <a:cs typeface="Calibri"/>
                          <a:sym typeface="Calibri"/>
                        </a:rPr>
                        <a:t>o</a:t>
                      </a:r>
                      <a:r>
                        <a:rPr lang="en-US" sz="1200" u="none" cap="none" strike="noStrike">
                          <a:solidFill>
                            <a:schemeClr val="dk1"/>
                          </a:solidFill>
                          <a:latin typeface="Calibri"/>
                          <a:ea typeface="Calibri"/>
                          <a:cs typeface="Calibri"/>
                          <a:sym typeface="Calibri"/>
                        </a:rPr>
                        <a:t> </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FF"/>
                          </a:solidFill>
                          <a:latin typeface="Calibri"/>
                          <a:ea typeface="Calibri"/>
                          <a:cs typeface="Calibri"/>
                          <a:sym typeface="Calibri"/>
                        </a:rPr>
                        <a:t>0.25</a:t>
                      </a:r>
                      <a:r>
                        <a:rPr b="1" baseline="30000" lang="en-US" sz="1200" u="none" cap="none" strike="noStrike">
                          <a:solidFill>
                            <a:srgbClr val="0000FF"/>
                          </a:solidFill>
                          <a:latin typeface="Calibri"/>
                          <a:ea typeface="Calibri"/>
                          <a:cs typeface="Calibri"/>
                          <a:sym typeface="Calibri"/>
                        </a:rPr>
                        <a:t>o </a:t>
                      </a:r>
                      <a:r>
                        <a:rPr b="1" lang="en-US" sz="1200" u="none" cap="none" strike="noStrike">
                          <a:solidFill>
                            <a:srgbClr val="0000FF"/>
                          </a:solidFill>
                          <a:latin typeface="Calibri"/>
                          <a:ea typeface="Calibri"/>
                          <a:cs typeface="Calibri"/>
                          <a:sym typeface="Calibri"/>
                        </a:rPr>
                        <a:t>x 0.25</a:t>
                      </a:r>
                      <a:r>
                        <a:rPr b="1" baseline="30000" lang="en-US" sz="1200" u="none" cap="none" strike="noStrike">
                          <a:solidFill>
                            <a:srgbClr val="0000FF"/>
                          </a:solidFill>
                          <a:latin typeface="Calibri"/>
                          <a:ea typeface="Calibri"/>
                          <a:cs typeface="Calibri"/>
                          <a:sym typeface="Calibri"/>
                        </a:rPr>
                        <a:t>o</a:t>
                      </a:r>
                      <a:r>
                        <a:rPr b="1" lang="en-US" sz="1200" u="none" cap="none" strike="noStrike">
                          <a:solidFill>
                            <a:srgbClr val="0000FF"/>
                          </a:solidFill>
                          <a:latin typeface="Calibri"/>
                          <a:ea typeface="Calibri"/>
                          <a:cs typeface="Calibri"/>
                          <a:sym typeface="Calibri"/>
                        </a:rPr>
                        <a:t> </a:t>
                      </a:r>
                      <a:r>
                        <a:rPr lang="en-US" sz="1200" u="none" cap="none" strike="noStrike">
                          <a:solidFill>
                            <a:srgbClr val="0000FF"/>
                          </a:solidFill>
                          <a:latin typeface="Calibri"/>
                          <a:ea typeface="Calibri"/>
                          <a:cs typeface="Calibri"/>
                          <a:sym typeface="Calibri"/>
                        </a:rPr>
                        <a:t>and 0.5</a:t>
                      </a:r>
                      <a:r>
                        <a:rPr baseline="30000" lang="en-US" sz="1200" u="none" cap="none" strike="noStrike">
                          <a:solidFill>
                            <a:srgbClr val="0000FF"/>
                          </a:solidFill>
                          <a:latin typeface="Calibri"/>
                          <a:ea typeface="Calibri"/>
                          <a:cs typeface="Calibri"/>
                          <a:sym typeface="Calibri"/>
                        </a:rPr>
                        <a:t>o</a:t>
                      </a:r>
                      <a:r>
                        <a:rPr lang="en-US" sz="1200" u="none" cap="none" strike="noStrike">
                          <a:solidFill>
                            <a:srgbClr val="0000FF"/>
                          </a:solidFill>
                          <a:latin typeface="Calibri"/>
                          <a:ea typeface="Calibri"/>
                          <a:cs typeface="Calibri"/>
                          <a:sym typeface="Calibri"/>
                        </a:rPr>
                        <a:t> x 0.5</a:t>
                      </a:r>
                      <a:r>
                        <a:rPr baseline="30000" lang="en-US" sz="1200" u="none" cap="none" strike="noStrike">
                          <a:solidFill>
                            <a:srgbClr val="0000FF"/>
                          </a:solidFill>
                          <a:latin typeface="Calibri"/>
                          <a:ea typeface="Calibri"/>
                          <a:cs typeface="Calibri"/>
                          <a:sym typeface="Calibri"/>
                        </a:rPr>
                        <a:t>o</a:t>
                      </a:r>
                      <a:endParaRPr sz="1200" u="none" cap="none" strike="noStrike">
                        <a:solidFill>
                          <a:srgbClr val="0000FF"/>
                        </a:solidFill>
                        <a:latin typeface="Calibri"/>
                        <a:ea typeface="Calibri"/>
                        <a:cs typeface="Calibri"/>
                        <a:sym typeface="Calibri"/>
                      </a:endParaRPr>
                    </a:p>
                  </a:txBody>
                  <a:tcPr marT="34300" marB="34300" marR="91450" marL="91450" anchor="ctr"/>
                </a:tc>
              </a:tr>
              <a:tr h="1524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Output frequency</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3hly for the first 8 days; 6hly for the rest</a:t>
                      </a:r>
                      <a:endParaRPr sz="1200" u="none" cap="none" strike="noStrike">
                        <a:solidFill>
                          <a:schemeClr val="dk1"/>
                        </a:solidFill>
                        <a:latin typeface="Calibri"/>
                        <a:ea typeface="Calibri"/>
                        <a:cs typeface="Calibri"/>
                        <a:sym typeface="Calibri"/>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0000FF"/>
                          </a:solidFill>
                          <a:latin typeface="Calibri"/>
                          <a:ea typeface="Calibri"/>
                          <a:cs typeface="Calibri"/>
                          <a:sym typeface="Calibri"/>
                        </a:rPr>
                        <a:t>3hly for the first </a:t>
                      </a:r>
                      <a:r>
                        <a:rPr b="1" lang="en-US" sz="1200" u="none" cap="none" strike="noStrike">
                          <a:solidFill>
                            <a:srgbClr val="0000FF"/>
                          </a:solidFill>
                          <a:latin typeface="Calibri"/>
                          <a:ea typeface="Calibri"/>
                          <a:cs typeface="Calibri"/>
                          <a:sym typeface="Calibri"/>
                        </a:rPr>
                        <a:t>10 </a:t>
                      </a:r>
                      <a:r>
                        <a:rPr lang="en-US" sz="1200" u="none" cap="none" strike="noStrike">
                          <a:solidFill>
                            <a:srgbClr val="0000FF"/>
                          </a:solidFill>
                          <a:latin typeface="Calibri"/>
                          <a:ea typeface="Calibri"/>
                          <a:cs typeface="Calibri"/>
                          <a:sym typeface="Calibri"/>
                        </a:rPr>
                        <a:t>days; 6hly for the rest</a:t>
                      </a:r>
                      <a:endParaRPr sz="1200" u="none" cap="none" strike="noStrike">
                        <a:solidFill>
                          <a:srgbClr val="0000FF"/>
                        </a:solidFill>
                        <a:latin typeface="Calibri"/>
                        <a:ea typeface="Calibri"/>
                        <a:cs typeface="Calibri"/>
                        <a:sym typeface="Calibri"/>
                      </a:endParaRPr>
                    </a:p>
                  </a:txBody>
                  <a:tcPr marT="34300" marB="34300" marR="91450" marL="91450" anchor="ctr"/>
                </a:tc>
              </a:tr>
              <a:tr h="2514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Reforecast</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EMC offline – 20 years</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FF"/>
                          </a:solidFill>
                          <a:latin typeface="Calibri"/>
                          <a:ea typeface="Calibri"/>
                          <a:cs typeface="Calibri"/>
                          <a:sym typeface="Calibri"/>
                        </a:rPr>
                        <a:t>30 years (1989-2018)</a:t>
                      </a:r>
                      <a:endParaRPr sz="1400" u="none" cap="none" strike="noStrike"/>
                    </a:p>
                  </a:txBody>
                  <a:tcPr marT="34300" marB="34300" marR="91450" marL="91450" anchor="ctr"/>
                </a:tc>
              </a:tr>
              <a:tr h="2514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Implementation </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December 2, 2015</a:t>
                      </a:r>
                      <a:endParaRPr sz="1400" u="none" cap="none" strike="noStrike"/>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0000FF"/>
                          </a:solidFill>
                          <a:latin typeface="Calibri"/>
                          <a:ea typeface="Calibri"/>
                          <a:cs typeface="Calibri"/>
                          <a:sym typeface="Calibri"/>
                        </a:rPr>
                        <a:t>September 2020</a:t>
                      </a:r>
                      <a:endParaRPr sz="1400" u="none" cap="none" strike="noStrike"/>
                    </a:p>
                  </a:txBody>
                  <a:tcPr marT="34300" marB="34300" marR="91450" marL="91450" anchor="ctr"/>
                </a:tc>
              </a:tr>
            </a:tbl>
          </a:graphicData>
        </a:graphic>
      </p:graphicFrame>
      <p:sp>
        <p:nvSpPr>
          <p:cNvPr id="139" name="Google Shape;139;p6"/>
          <p:cNvSpPr txBox="1"/>
          <p:nvPr>
            <p:ph idx="12" type="sldNum"/>
          </p:nvPr>
        </p:nvSpPr>
        <p:spPr>
          <a:xfrm>
            <a:off x="7086600" y="4850911"/>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rgbClr val="888888"/>
                </a:solidFill>
              </a:rPr>
              <a:t>‹#›</a:t>
            </a:fld>
            <a:endParaRPr>
              <a:solidFill>
                <a:srgbClr val="888888"/>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058" name="Shape 1058"/>
        <p:cNvGrpSpPr/>
        <p:nvPr/>
      </p:nvGrpSpPr>
      <p:grpSpPr>
        <a:xfrm>
          <a:off x="0" y="0"/>
          <a:ext cx="0" cy="0"/>
          <a:chOff x="0" y="0"/>
          <a:chExt cx="0" cy="0"/>
        </a:xfrm>
      </p:grpSpPr>
      <p:sp>
        <p:nvSpPr>
          <p:cNvPr id="1059" name="Google Shape;1059;g84a5f67d05_0_32"/>
          <p:cNvSpPr txBox="1"/>
          <p:nvPr>
            <p:ph type="title"/>
          </p:nvPr>
        </p:nvSpPr>
        <p:spPr>
          <a:xfrm>
            <a:off x="0" y="1"/>
            <a:ext cx="9144000" cy="572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00FF"/>
              </a:buClr>
              <a:buSzPts val="2900"/>
              <a:buFont typeface="Calibri"/>
              <a:buNone/>
            </a:pPr>
            <a:r>
              <a:rPr b="1" lang="en-US" sz="2500">
                <a:solidFill>
                  <a:srgbClr val="0000FF"/>
                </a:solidFill>
              </a:rPr>
              <a:t>GEFSv12 Physics Changes</a:t>
            </a:r>
            <a:endParaRPr sz="2500"/>
          </a:p>
        </p:txBody>
      </p:sp>
      <p:pic>
        <p:nvPicPr>
          <p:cNvPr id="1060" name="Google Shape;1060;g84a5f67d05_0_32"/>
          <p:cNvPicPr preferRelativeResize="0"/>
          <p:nvPr/>
        </p:nvPicPr>
        <p:blipFill rotWithShape="1">
          <a:blip r:embed="rId3">
            <a:alphaModFix/>
          </a:blip>
          <a:srcRect b="0" l="0" r="0" t="0"/>
          <a:stretch/>
        </p:blipFill>
        <p:spPr>
          <a:xfrm>
            <a:off x="100895" y="1261938"/>
            <a:ext cx="4511279" cy="3051692"/>
          </a:xfrm>
          <a:prstGeom prst="rect">
            <a:avLst/>
          </a:prstGeom>
          <a:noFill/>
          <a:ln>
            <a:noFill/>
          </a:ln>
        </p:spPr>
      </p:pic>
      <p:sp>
        <p:nvSpPr>
          <p:cNvPr id="1061" name="Google Shape;1061;g84a5f67d05_0_32"/>
          <p:cNvSpPr txBox="1"/>
          <p:nvPr/>
        </p:nvSpPr>
        <p:spPr>
          <a:xfrm>
            <a:off x="210424" y="487516"/>
            <a:ext cx="4208400" cy="869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90"/>
                </a:solidFill>
                <a:latin typeface="Calibri"/>
                <a:ea typeface="Calibri"/>
                <a:cs typeface="Calibri"/>
                <a:sym typeface="Calibri"/>
              </a:rPr>
              <a:t>Replace Zhao-Carr MP with GFDL MP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Five prognostics cloud species: Liquid, ice, snow, graupel, rain more sophisticated cloud processes</a:t>
            </a:r>
            <a:endParaRPr b="0" i="0" sz="1400" u="none" cap="none" strike="noStrike">
              <a:solidFill>
                <a:srgbClr val="000000"/>
              </a:solidFill>
              <a:latin typeface="Arial"/>
              <a:ea typeface="Arial"/>
              <a:cs typeface="Arial"/>
              <a:sym typeface="Arial"/>
            </a:endParaRPr>
          </a:p>
          <a:p>
            <a:pPr indent="-80962" lvl="0" marL="157162" marR="0" rtl="0" algn="l">
              <a:lnSpc>
                <a:spcPct val="100000"/>
              </a:lnSpc>
              <a:spcBef>
                <a:spcPts val="0"/>
              </a:spcBef>
              <a:spcAft>
                <a:spcPts val="0"/>
              </a:spcAft>
              <a:buClr>
                <a:schemeClr val="dk1"/>
              </a:buClr>
              <a:buSzPts val="1200"/>
              <a:buFont typeface="Arial"/>
              <a:buNone/>
            </a:pPr>
            <a:r>
              <a:t/>
            </a:r>
            <a:endParaRPr b="1" i="0" sz="1200" u="none" cap="none" strike="noStrike">
              <a:solidFill>
                <a:srgbClr val="FF0000"/>
              </a:solidFill>
              <a:latin typeface="Calibri"/>
              <a:ea typeface="Calibri"/>
              <a:cs typeface="Calibri"/>
              <a:sym typeface="Calibri"/>
            </a:endParaRPr>
          </a:p>
        </p:txBody>
      </p:sp>
      <p:sp>
        <p:nvSpPr>
          <p:cNvPr id="1062" name="Google Shape;1062;g84a5f67d05_0_32"/>
          <p:cNvSpPr txBox="1"/>
          <p:nvPr>
            <p:ph idx="12" type="sldNum"/>
          </p:nvPr>
        </p:nvSpPr>
        <p:spPr>
          <a:xfrm>
            <a:off x="628650" y="4767264"/>
            <a:ext cx="2057400" cy="273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lang="en-US"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pic>
        <p:nvPicPr>
          <p:cNvPr id="1063" name="Google Shape;1063;g84a5f67d05_0_32"/>
          <p:cNvPicPr preferRelativeResize="0"/>
          <p:nvPr/>
        </p:nvPicPr>
        <p:blipFill rotWithShape="1">
          <a:blip r:embed="rId4">
            <a:alphaModFix/>
          </a:blip>
          <a:srcRect b="0" l="14196" r="3553" t="0"/>
          <a:stretch/>
        </p:blipFill>
        <p:spPr>
          <a:xfrm>
            <a:off x="5677666" y="1606406"/>
            <a:ext cx="3466334" cy="2120659"/>
          </a:xfrm>
          <a:prstGeom prst="rect">
            <a:avLst/>
          </a:prstGeom>
          <a:noFill/>
          <a:ln>
            <a:noFill/>
          </a:ln>
        </p:spPr>
      </p:pic>
      <p:sp>
        <p:nvSpPr>
          <p:cNvPr id="1064" name="Google Shape;1064;g84a5f67d05_0_32"/>
          <p:cNvSpPr txBox="1"/>
          <p:nvPr/>
        </p:nvSpPr>
        <p:spPr>
          <a:xfrm>
            <a:off x="4684216" y="498039"/>
            <a:ext cx="4161000" cy="1231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FF"/>
                </a:solidFill>
                <a:latin typeface="Calibri"/>
                <a:ea typeface="Calibri"/>
                <a:cs typeface="Calibri"/>
                <a:sym typeface="Calibri"/>
              </a:rPr>
              <a:t>Tuning parameters and coefficients: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Increase the conversion rate of ice cloud water to snow (psauto from 4.e-4 4.e-4 to </a:t>
            </a:r>
            <a:r>
              <a:rPr b="1" i="1" lang="en-US" sz="1200" u="none" cap="none" strike="noStrike">
                <a:solidFill>
                  <a:srgbClr val="FF0000"/>
                </a:solidFill>
                <a:latin typeface="Calibri"/>
                <a:ea typeface="Calibri"/>
                <a:cs typeface="Calibri"/>
                <a:sym typeface="Calibri"/>
              </a:rPr>
              <a:t>psauto=8.e-4 8.e-4</a:t>
            </a:r>
            <a:r>
              <a:rPr b="1" i="0" lang="en-US" sz="1200" u="none" cap="none" strike="noStrike">
                <a:solidFill>
                  <a:srgbClr val="FF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Test</a:t>
            </a:r>
            <a:r>
              <a:rPr b="1" i="0" lang="en-US" sz="1200" u="none" cap="none" strike="noStrike">
                <a:solidFill>
                  <a:srgbClr val="FF0000"/>
                </a:solidFill>
                <a:latin typeface="Calibri"/>
                <a:ea typeface="Calibri"/>
                <a:cs typeface="Calibri"/>
                <a:sym typeface="Calibri"/>
              </a:rPr>
              <a:t> </a:t>
            </a:r>
            <a:r>
              <a:rPr b="0" i="0" lang="en-US" sz="1200" u="none" cap="none" strike="noStrike">
                <a:solidFill>
                  <a:schemeClr val="dk1"/>
                </a:solidFill>
                <a:latin typeface="Calibri"/>
                <a:ea typeface="Calibri"/>
                <a:cs typeface="Calibri"/>
                <a:sym typeface="Calibri"/>
              </a:rPr>
              <a:t>5 different sets of geographic gravity wave drag and mountain block coefficients, finally to use </a:t>
            </a:r>
            <a:r>
              <a:rPr b="1" i="1" lang="en-US" sz="1200" u="none" cap="none" strike="noStrike">
                <a:solidFill>
                  <a:srgbClr val="FF0000"/>
                </a:solidFill>
                <a:latin typeface="Calibri"/>
                <a:ea typeface="Calibri"/>
                <a:cs typeface="Calibri"/>
                <a:sym typeface="Calibri"/>
              </a:rPr>
              <a:t>cdmbgwd=1.2;1.0</a:t>
            </a:r>
            <a:r>
              <a:rPr b="1" i="0" lang="en-US" sz="1200" u="none" cap="none" strike="noStrike">
                <a:solidFill>
                  <a:srgbClr val="FF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Many others..</a:t>
            </a:r>
            <a:endParaRPr b="0" i="0" sz="1400" u="none" cap="none" strike="noStrike">
              <a:solidFill>
                <a:srgbClr val="000000"/>
              </a:solidFill>
              <a:latin typeface="Arial"/>
              <a:ea typeface="Arial"/>
              <a:cs typeface="Arial"/>
              <a:sym typeface="Arial"/>
            </a:endParaRPr>
          </a:p>
        </p:txBody>
      </p:sp>
      <p:pic>
        <p:nvPicPr>
          <p:cNvPr descr="http://www.emc.ncep.noaa.gov/gmb/yluo/tmp_dir/sum2017/CONUSprcp_RELI_5.00_day3.gif" id="1065" name="Google Shape;1065;g84a5f67d05_0_32"/>
          <p:cNvPicPr preferRelativeResize="0"/>
          <p:nvPr/>
        </p:nvPicPr>
        <p:blipFill rotWithShape="1">
          <a:blip r:embed="rId5">
            <a:alphaModFix/>
          </a:blip>
          <a:srcRect b="7995" l="14190" r="18844" t="0"/>
          <a:stretch/>
        </p:blipFill>
        <p:spPr>
          <a:xfrm>
            <a:off x="4460651" y="2908012"/>
            <a:ext cx="2333001" cy="2235487"/>
          </a:xfrm>
          <a:prstGeom prst="rect">
            <a:avLst/>
          </a:prstGeom>
          <a:noFill/>
          <a:ln>
            <a:noFill/>
          </a:ln>
        </p:spPr>
      </p:pic>
      <p:sp>
        <p:nvSpPr>
          <p:cNvPr id="1066" name="Google Shape;1066;g84a5f67d05_0_32"/>
          <p:cNvSpPr/>
          <p:nvPr/>
        </p:nvSpPr>
        <p:spPr>
          <a:xfrm>
            <a:off x="4621788" y="1998789"/>
            <a:ext cx="969300" cy="556200"/>
          </a:xfrm>
          <a:prstGeom prst="stripedRightArrow">
            <a:avLst>
              <a:gd fmla="val 50000" name="adj1"/>
              <a:gd fmla="val 50000" name="adj2"/>
            </a:avLst>
          </a:prstGeom>
          <a:gradFill>
            <a:gsLst>
              <a:gs pos="0">
                <a:srgbClr val="70A5DA"/>
              </a:gs>
              <a:gs pos="50000">
                <a:srgbClr val="539BDB"/>
              </a:gs>
              <a:gs pos="100000">
                <a:srgbClr val="4288C8"/>
              </a:gs>
            </a:gsLst>
            <a:lin ang="5400012"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067" name="Google Shape;1067;g84a5f67d05_0_32"/>
          <p:cNvCxnSpPr>
            <a:endCxn id="1063" idx="3"/>
          </p:cNvCxnSpPr>
          <p:nvPr/>
        </p:nvCxnSpPr>
        <p:spPr>
          <a:xfrm flipH="1" rot="10800000">
            <a:off x="5839200" y="2666735"/>
            <a:ext cx="3304800" cy="900"/>
          </a:xfrm>
          <a:prstGeom prst="straightConnector1">
            <a:avLst/>
          </a:prstGeom>
          <a:noFill/>
          <a:ln cap="flat" cmpd="sng" w="12700">
            <a:solidFill>
              <a:schemeClr val="accent1"/>
            </a:solidFill>
            <a:prstDash val="solid"/>
            <a:miter lim="800000"/>
            <a:headEnd len="sm" w="sm" type="none"/>
            <a:tailEnd len="sm" w="sm" type="none"/>
          </a:ln>
        </p:spPr>
      </p:cxnSp>
      <p:sp>
        <p:nvSpPr>
          <p:cNvPr id="1068" name="Google Shape;1068;g84a5f67d05_0_32"/>
          <p:cNvSpPr txBox="1"/>
          <p:nvPr/>
        </p:nvSpPr>
        <p:spPr>
          <a:xfrm>
            <a:off x="511027" y="4217760"/>
            <a:ext cx="36072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Calibri"/>
                <a:ea typeface="Calibri"/>
                <a:cs typeface="Calibri"/>
                <a:sym typeface="Calibri"/>
              </a:rPr>
              <a:t>Processes and interactions of GFDL MP scheme</a:t>
            </a:r>
            <a:endParaRPr b="0" i="0" sz="1400" u="none" cap="none" strike="noStrike">
              <a:solidFill>
                <a:srgbClr val="000000"/>
              </a:solidFill>
              <a:latin typeface="Arial"/>
              <a:ea typeface="Arial"/>
              <a:cs typeface="Arial"/>
              <a:sym typeface="Arial"/>
            </a:endParaRPr>
          </a:p>
        </p:txBody>
      </p:sp>
      <p:sp>
        <p:nvSpPr>
          <p:cNvPr id="1069" name="Google Shape;1069;g84a5f67d05_0_32"/>
          <p:cNvSpPr txBox="1"/>
          <p:nvPr/>
        </p:nvSpPr>
        <p:spPr>
          <a:xfrm>
            <a:off x="6103697" y="1825519"/>
            <a:ext cx="28479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FF"/>
                </a:solidFill>
                <a:latin typeface="Calibri"/>
                <a:ea typeface="Calibri"/>
                <a:cs typeface="Calibri"/>
                <a:sym typeface="Calibri"/>
              </a:rPr>
              <a:t>Northern American 2-m temperature bias</a:t>
            </a:r>
            <a:endParaRPr b="0" i="0" sz="1400" u="none" cap="none" strike="noStrike">
              <a:solidFill>
                <a:srgbClr val="000000"/>
              </a:solidFill>
              <a:latin typeface="Arial"/>
              <a:ea typeface="Arial"/>
              <a:cs typeface="Arial"/>
              <a:sym typeface="Arial"/>
            </a:endParaRPr>
          </a:p>
        </p:txBody>
      </p:sp>
      <p:sp>
        <p:nvSpPr>
          <p:cNvPr id="1070" name="Google Shape;1070;g84a5f67d05_0_32"/>
          <p:cNvSpPr txBox="1"/>
          <p:nvPr/>
        </p:nvSpPr>
        <p:spPr>
          <a:xfrm>
            <a:off x="6657880" y="3679152"/>
            <a:ext cx="2563200" cy="13851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b="0" i="1" lang="en-US" sz="1200" u="none" cap="none" strike="noStrike">
                <a:solidFill>
                  <a:schemeClr val="dk1"/>
                </a:solidFill>
                <a:latin typeface="Calibri"/>
                <a:ea typeface="Calibri"/>
                <a:cs typeface="Calibri"/>
                <a:sym typeface="Calibri"/>
              </a:rPr>
              <a:t>Top: NA 2-m temperature bias is much reduced in summer (warm) and winter (cold).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1" sz="1200" u="none" cap="none" strike="noStrike">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200"/>
              <a:buFont typeface="Arial"/>
              <a:buChar char="•"/>
            </a:pPr>
            <a:r>
              <a:rPr b="0" i="1" lang="en-US" sz="1200" u="none" cap="none" strike="noStrike">
                <a:solidFill>
                  <a:schemeClr val="dk1"/>
                </a:solidFill>
                <a:latin typeface="Calibri"/>
                <a:ea typeface="Calibri"/>
                <a:cs typeface="Calibri"/>
                <a:sym typeface="Calibri"/>
              </a:rPr>
              <a:t>Left: increase CONUS precipitation spread, and improve forecast reliability</a:t>
            </a:r>
            <a:endParaRPr b="0" i="0" sz="1400" u="none" cap="none" strike="noStrike">
              <a:solidFill>
                <a:srgbClr val="000000"/>
              </a:solidFill>
              <a:latin typeface="Arial"/>
              <a:ea typeface="Arial"/>
              <a:cs typeface="Arial"/>
              <a:sym typeface="Arial"/>
            </a:endParaRPr>
          </a:p>
        </p:txBody>
      </p:sp>
      <p:sp>
        <p:nvSpPr>
          <p:cNvPr id="1071" name="Google Shape;1071;g84a5f67d05_0_32"/>
          <p:cNvSpPr txBox="1"/>
          <p:nvPr/>
        </p:nvSpPr>
        <p:spPr>
          <a:xfrm>
            <a:off x="5248681" y="4265395"/>
            <a:ext cx="14226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FF"/>
                </a:solidFill>
                <a:latin typeface="Calibri"/>
                <a:ea typeface="Calibri"/>
                <a:cs typeface="Calibri"/>
                <a:sym typeface="Calibri"/>
              </a:rPr>
              <a:t>CONUS precipitation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FF"/>
                </a:solidFill>
                <a:latin typeface="Calibri"/>
                <a:ea typeface="Calibri"/>
                <a:cs typeface="Calibri"/>
                <a:sym typeface="Calibri"/>
              </a:rPr>
              <a:t>&gt;=5mm/day and f64-84</a:t>
            </a:r>
            <a:endParaRPr b="0" i="0" sz="1400" u="none" cap="none" strike="noStrike">
              <a:solidFill>
                <a:srgbClr val="000000"/>
              </a:solidFill>
              <a:latin typeface="Arial"/>
              <a:ea typeface="Arial"/>
              <a:cs typeface="Arial"/>
              <a:sym typeface="Arial"/>
            </a:endParaRPr>
          </a:p>
        </p:txBody>
      </p:sp>
      <p:sp>
        <p:nvSpPr>
          <p:cNvPr id="1072" name="Google Shape;1072;g84a5f67d05_0_32"/>
          <p:cNvSpPr txBox="1"/>
          <p:nvPr/>
        </p:nvSpPr>
        <p:spPr>
          <a:xfrm>
            <a:off x="6093212" y="2729343"/>
            <a:ext cx="7905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1" lang="en-US" sz="1200" u="sng" cap="none" strike="noStrike">
                <a:solidFill>
                  <a:schemeClr val="dk1"/>
                </a:solidFill>
                <a:latin typeface="Calibri"/>
                <a:ea typeface="Calibri"/>
                <a:cs typeface="Calibri"/>
                <a:sym typeface="Calibri"/>
              </a:rPr>
              <a:t>Summer</a:t>
            </a:r>
            <a:endParaRPr b="0" i="0" sz="1400" u="none" cap="none" strike="noStrike">
              <a:solidFill>
                <a:srgbClr val="000000"/>
              </a:solidFill>
              <a:latin typeface="Arial"/>
              <a:ea typeface="Arial"/>
              <a:cs typeface="Arial"/>
              <a:sym typeface="Arial"/>
            </a:endParaRPr>
          </a:p>
        </p:txBody>
      </p:sp>
      <p:sp>
        <p:nvSpPr>
          <p:cNvPr id="1073" name="Google Shape;1073;g84a5f67d05_0_32"/>
          <p:cNvSpPr txBox="1"/>
          <p:nvPr/>
        </p:nvSpPr>
        <p:spPr>
          <a:xfrm>
            <a:off x="7718572" y="2258061"/>
            <a:ext cx="7905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1" lang="en-US" sz="1200" u="sng" cap="none" strike="noStrike">
                <a:solidFill>
                  <a:schemeClr val="dk1"/>
                </a:solidFill>
                <a:latin typeface="Calibri"/>
                <a:ea typeface="Calibri"/>
                <a:cs typeface="Calibri"/>
                <a:sym typeface="Calibri"/>
              </a:rPr>
              <a:t>Winter</a:t>
            </a:r>
            <a:endParaRPr b="0" i="0" sz="1400" u="none" cap="none" strike="noStrike">
              <a:solidFill>
                <a:srgbClr val="000000"/>
              </a:solidFill>
              <a:latin typeface="Arial"/>
              <a:ea typeface="Arial"/>
              <a:cs typeface="Arial"/>
              <a:sym typeface="Arial"/>
            </a:endParaRPr>
          </a:p>
        </p:txBody>
      </p:sp>
      <p:sp>
        <p:nvSpPr>
          <p:cNvPr id="1074" name="Google Shape;1074;g84a5f67d05_0_32"/>
          <p:cNvSpPr/>
          <p:nvPr/>
        </p:nvSpPr>
        <p:spPr>
          <a:xfrm>
            <a:off x="6290140" y="2449644"/>
            <a:ext cx="202800" cy="195300"/>
          </a:xfrm>
          <a:prstGeom prst="downArrow">
            <a:avLst>
              <a:gd fmla="val 50000" name="adj1"/>
              <a:gd fmla="val 50000" name="adj2"/>
            </a:avLst>
          </a:prstGeom>
          <a:solidFill>
            <a:srgbClr val="548135"/>
          </a:solidFill>
          <a:ln cap="flat" cmpd="sng" w="9525">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5" name="Google Shape;1075;g84a5f67d05_0_32"/>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079" name="Shape 1079"/>
        <p:cNvGrpSpPr/>
        <p:nvPr/>
      </p:nvGrpSpPr>
      <p:grpSpPr>
        <a:xfrm>
          <a:off x="0" y="0"/>
          <a:ext cx="0" cy="0"/>
          <a:chOff x="0" y="0"/>
          <a:chExt cx="0" cy="0"/>
        </a:xfrm>
      </p:grpSpPr>
      <p:sp>
        <p:nvSpPr>
          <p:cNvPr id="1080" name="Google Shape;1080;g84a5f67d05_0_52"/>
          <p:cNvSpPr txBox="1"/>
          <p:nvPr/>
        </p:nvSpPr>
        <p:spPr>
          <a:xfrm>
            <a:off x="361475" y="73700"/>
            <a:ext cx="8466900" cy="53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900"/>
              <a:buFont typeface="Arial"/>
              <a:buNone/>
            </a:pPr>
            <a:r>
              <a:rPr b="1" lang="en-US" sz="2500">
                <a:solidFill>
                  <a:srgbClr val="0000FF"/>
                </a:solidFill>
                <a:latin typeface="Calibri"/>
                <a:ea typeface="Calibri"/>
                <a:cs typeface="Calibri"/>
                <a:sym typeface="Calibri"/>
              </a:rPr>
              <a:t>GEFSv12 </a:t>
            </a:r>
            <a:r>
              <a:rPr b="1" i="0" lang="en-US" sz="2500" u="none" cap="none" strike="noStrike">
                <a:solidFill>
                  <a:srgbClr val="0000FF"/>
                </a:solidFill>
                <a:latin typeface="Calibri"/>
                <a:ea typeface="Calibri"/>
                <a:cs typeface="Calibri"/>
                <a:sym typeface="Calibri"/>
              </a:rPr>
              <a:t>IC and Model Uncertainty, No TC Relocation</a:t>
            </a:r>
            <a:endParaRPr b="0" i="0" sz="2500" u="none" cap="none" strike="noStrike">
              <a:solidFill>
                <a:srgbClr val="000000"/>
              </a:solidFill>
              <a:latin typeface="Arial"/>
              <a:ea typeface="Arial"/>
              <a:cs typeface="Arial"/>
              <a:sym typeface="Arial"/>
            </a:endParaRPr>
          </a:p>
        </p:txBody>
      </p:sp>
      <p:pic>
        <p:nvPicPr>
          <p:cNvPr id="1081" name="Google Shape;1081;g84a5f67d05_0_52"/>
          <p:cNvPicPr preferRelativeResize="0"/>
          <p:nvPr/>
        </p:nvPicPr>
        <p:blipFill rotWithShape="1">
          <a:blip r:embed="rId3">
            <a:alphaModFix/>
          </a:blip>
          <a:srcRect b="6718" l="0" r="0" t="37527"/>
          <a:stretch/>
        </p:blipFill>
        <p:spPr>
          <a:xfrm>
            <a:off x="300975" y="869757"/>
            <a:ext cx="4001630" cy="1916575"/>
          </a:xfrm>
          <a:prstGeom prst="rect">
            <a:avLst/>
          </a:prstGeom>
          <a:noFill/>
          <a:ln>
            <a:noFill/>
          </a:ln>
        </p:spPr>
      </p:pic>
      <p:pic>
        <p:nvPicPr>
          <p:cNvPr id="1082" name="Google Shape;1082;g84a5f67d05_0_52"/>
          <p:cNvPicPr preferRelativeResize="0"/>
          <p:nvPr/>
        </p:nvPicPr>
        <p:blipFill rotWithShape="1">
          <a:blip r:embed="rId4">
            <a:alphaModFix/>
          </a:blip>
          <a:srcRect b="7499" l="0" r="0" t="39835"/>
          <a:stretch/>
        </p:blipFill>
        <p:spPr>
          <a:xfrm>
            <a:off x="290175" y="2903281"/>
            <a:ext cx="4012430" cy="1814960"/>
          </a:xfrm>
          <a:prstGeom prst="rect">
            <a:avLst/>
          </a:prstGeom>
          <a:noFill/>
          <a:ln>
            <a:noFill/>
          </a:ln>
        </p:spPr>
      </p:pic>
      <p:sp>
        <p:nvSpPr>
          <p:cNvPr id="1083" name="Google Shape;1083;g84a5f67d05_0_52"/>
          <p:cNvSpPr txBox="1"/>
          <p:nvPr/>
        </p:nvSpPr>
        <p:spPr>
          <a:xfrm>
            <a:off x="292485" y="561880"/>
            <a:ext cx="4010100" cy="33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Example of FV3-EnKF spread vertical profile</a:t>
            </a:r>
            <a:endParaRPr b="0" i="0" sz="1400" u="none" cap="none" strike="noStrike">
              <a:solidFill>
                <a:srgbClr val="000000"/>
              </a:solidFill>
              <a:latin typeface="Arial"/>
              <a:ea typeface="Arial"/>
              <a:cs typeface="Arial"/>
              <a:sym typeface="Arial"/>
            </a:endParaRPr>
          </a:p>
        </p:txBody>
      </p:sp>
      <p:sp>
        <p:nvSpPr>
          <p:cNvPr id="1084" name="Google Shape;1084;g84a5f67d05_0_52"/>
          <p:cNvSpPr txBox="1"/>
          <p:nvPr/>
        </p:nvSpPr>
        <p:spPr>
          <a:xfrm>
            <a:off x="1785697" y="2693939"/>
            <a:ext cx="11622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Temperature</a:t>
            </a:r>
            <a:endParaRPr b="0" i="0" sz="1400" u="none" cap="none" strike="noStrike">
              <a:solidFill>
                <a:srgbClr val="000000"/>
              </a:solidFill>
              <a:latin typeface="Arial"/>
              <a:ea typeface="Arial"/>
              <a:cs typeface="Arial"/>
              <a:sym typeface="Arial"/>
            </a:endParaRPr>
          </a:p>
        </p:txBody>
      </p:sp>
      <p:sp>
        <p:nvSpPr>
          <p:cNvPr id="1085" name="Google Shape;1085;g84a5f67d05_0_52"/>
          <p:cNvSpPr txBox="1"/>
          <p:nvPr/>
        </p:nvSpPr>
        <p:spPr>
          <a:xfrm>
            <a:off x="1768764" y="4616641"/>
            <a:ext cx="11622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Zonal wind</a:t>
            </a:r>
            <a:endParaRPr b="0" i="0" sz="1400" u="none" cap="none" strike="noStrike">
              <a:solidFill>
                <a:srgbClr val="000000"/>
              </a:solidFill>
              <a:latin typeface="Arial"/>
              <a:ea typeface="Arial"/>
              <a:cs typeface="Arial"/>
              <a:sym typeface="Arial"/>
            </a:endParaRPr>
          </a:p>
        </p:txBody>
      </p:sp>
      <p:sp>
        <p:nvSpPr>
          <p:cNvPr id="1086" name="Google Shape;1086;g84a5f67d05_0_52"/>
          <p:cNvSpPr txBox="1"/>
          <p:nvPr/>
        </p:nvSpPr>
        <p:spPr>
          <a:xfrm>
            <a:off x="1254606" y="1393152"/>
            <a:ext cx="4002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NH</a:t>
            </a:r>
            <a:endParaRPr b="0" i="0" sz="1400" u="none" cap="none" strike="noStrike">
              <a:solidFill>
                <a:srgbClr val="000000"/>
              </a:solidFill>
              <a:latin typeface="Arial"/>
              <a:ea typeface="Arial"/>
              <a:cs typeface="Arial"/>
              <a:sym typeface="Arial"/>
            </a:endParaRPr>
          </a:p>
        </p:txBody>
      </p:sp>
      <p:sp>
        <p:nvSpPr>
          <p:cNvPr id="1087" name="Google Shape;1087;g84a5f67d05_0_52"/>
          <p:cNvSpPr txBox="1"/>
          <p:nvPr/>
        </p:nvSpPr>
        <p:spPr>
          <a:xfrm>
            <a:off x="3654521" y="3192703"/>
            <a:ext cx="4002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TR</a:t>
            </a:r>
            <a:endParaRPr b="0" i="0" sz="1400" u="none" cap="none" strike="noStrike">
              <a:solidFill>
                <a:srgbClr val="000000"/>
              </a:solidFill>
              <a:latin typeface="Arial"/>
              <a:ea typeface="Arial"/>
              <a:cs typeface="Arial"/>
              <a:sym typeface="Arial"/>
            </a:endParaRPr>
          </a:p>
        </p:txBody>
      </p:sp>
      <p:sp>
        <p:nvSpPr>
          <p:cNvPr id="1088" name="Google Shape;1088;g84a5f67d05_0_52"/>
          <p:cNvSpPr txBox="1"/>
          <p:nvPr/>
        </p:nvSpPr>
        <p:spPr>
          <a:xfrm>
            <a:off x="3676072" y="1343892"/>
            <a:ext cx="4002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TR</a:t>
            </a:r>
            <a:endParaRPr b="0" i="0" sz="1400" u="none" cap="none" strike="noStrike">
              <a:solidFill>
                <a:srgbClr val="000000"/>
              </a:solidFill>
              <a:latin typeface="Arial"/>
              <a:ea typeface="Arial"/>
              <a:cs typeface="Arial"/>
              <a:sym typeface="Arial"/>
            </a:endParaRPr>
          </a:p>
        </p:txBody>
      </p:sp>
      <p:sp>
        <p:nvSpPr>
          <p:cNvPr id="1089" name="Google Shape;1089;g84a5f67d05_0_52"/>
          <p:cNvSpPr txBox="1"/>
          <p:nvPr/>
        </p:nvSpPr>
        <p:spPr>
          <a:xfrm>
            <a:off x="2443018" y="3197321"/>
            <a:ext cx="4002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SH</a:t>
            </a:r>
            <a:endParaRPr b="0" i="0" sz="1400" u="none" cap="none" strike="noStrike">
              <a:solidFill>
                <a:srgbClr val="000000"/>
              </a:solidFill>
              <a:latin typeface="Arial"/>
              <a:ea typeface="Arial"/>
              <a:cs typeface="Arial"/>
              <a:sym typeface="Arial"/>
            </a:endParaRPr>
          </a:p>
        </p:txBody>
      </p:sp>
      <p:sp>
        <p:nvSpPr>
          <p:cNvPr id="1090" name="Google Shape;1090;g84a5f67d05_0_52"/>
          <p:cNvSpPr txBox="1"/>
          <p:nvPr/>
        </p:nvSpPr>
        <p:spPr>
          <a:xfrm>
            <a:off x="2449176" y="1386995"/>
            <a:ext cx="4002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SH</a:t>
            </a:r>
            <a:endParaRPr b="0" i="0" sz="1400" u="none" cap="none" strike="noStrike">
              <a:solidFill>
                <a:srgbClr val="000000"/>
              </a:solidFill>
              <a:latin typeface="Arial"/>
              <a:ea typeface="Arial"/>
              <a:cs typeface="Arial"/>
              <a:sym typeface="Arial"/>
            </a:endParaRPr>
          </a:p>
        </p:txBody>
      </p:sp>
      <p:sp>
        <p:nvSpPr>
          <p:cNvPr id="1091" name="Google Shape;1091;g84a5f67d05_0_52"/>
          <p:cNvSpPr txBox="1"/>
          <p:nvPr/>
        </p:nvSpPr>
        <p:spPr>
          <a:xfrm>
            <a:off x="1208424" y="3217333"/>
            <a:ext cx="4002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Calibri"/>
                <a:ea typeface="Calibri"/>
                <a:cs typeface="Calibri"/>
                <a:sym typeface="Calibri"/>
              </a:rPr>
              <a:t>NH</a:t>
            </a:r>
            <a:endParaRPr b="0" i="0" sz="1400" u="none" cap="none" strike="noStrike">
              <a:solidFill>
                <a:srgbClr val="000000"/>
              </a:solidFill>
              <a:latin typeface="Arial"/>
              <a:ea typeface="Arial"/>
              <a:cs typeface="Arial"/>
              <a:sym typeface="Arial"/>
            </a:endParaRPr>
          </a:p>
        </p:txBody>
      </p:sp>
      <p:sp>
        <p:nvSpPr>
          <p:cNvPr id="1092" name="Google Shape;1092;g84a5f67d05_0_52"/>
          <p:cNvSpPr/>
          <p:nvPr/>
        </p:nvSpPr>
        <p:spPr>
          <a:xfrm>
            <a:off x="1816485" y="3740727"/>
            <a:ext cx="746700" cy="354000"/>
          </a:xfrm>
          <a:prstGeom prst="roundRect">
            <a:avLst>
              <a:gd fmla="val 16667" name="adj"/>
            </a:avLst>
          </a:prstGeom>
          <a:solidFill>
            <a:srgbClr val="FBE4D4">
              <a:alpha val="51370"/>
            </a:srgbClr>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anl</a:t>
            </a:r>
            <a:endParaRPr b="0"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 f06</a:t>
            </a:r>
            <a:endParaRPr b="0" i="0" sz="1400" u="none" cap="none" strike="noStrike">
              <a:solidFill>
                <a:srgbClr val="000000"/>
              </a:solidFill>
              <a:latin typeface="Arial"/>
              <a:ea typeface="Arial"/>
              <a:cs typeface="Arial"/>
              <a:sym typeface="Arial"/>
            </a:endParaRPr>
          </a:p>
        </p:txBody>
      </p:sp>
      <p:sp>
        <p:nvSpPr>
          <p:cNvPr id="1093" name="Google Shape;1093;g84a5f67d05_0_52"/>
          <p:cNvSpPr/>
          <p:nvPr/>
        </p:nvSpPr>
        <p:spPr>
          <a:xfrm>
            <a:off x="3385127" y="1699490"/>
            <a:ext cx="746700" cy="354000"/>
          </a:xfrm>
          <a:prstGeom prst="roundRect">
            <a:avLst>
              <a:gd fmla="val 16667" name="adj"/>
            </a:avLst>
          </a:prstGeom>
          <a:solidFill>
            <a:srgbClr val="FBE4D4">
              <a:alpha val="51370"/>
            </a:srgbClr>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anl</a:t>
            </a:r>
            <a:endParaRPr b="0"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 f06</a:t>
            </a:r>
            <a:endParaRPr b="0" i="0" sz="1400" u="none" cap="none" strike="noStrike">
              <a:solidFill>
                <a:srgbClr val="000000"/>
              </a:solidFill>
              <a:latin typeface="Arial"/>
              <a:ea typeface="Arial"/>
              <a:cs typeface="Arial"/>
              <a:sym typeface="Arial"/>
            </a:endParaRPr>
          </a:p>
        </p:txBody>
      </p:sp>
      <p:sp>
        <p:nvSpPr>
          <p:cNvPr id="1094" name="Google Shape;1094;g84a5f67d05_0_52"/>
          <p:cNvSpPr txBox="1"/>
          <p:nvPr/>
        </p:nvSpPr>
        <p:spPr>
          <a:xfrm>
            <a:off x="4313667" y="638485"/>
            <a:ext cx="4727100" cy="4431900"/>
          </a:xfrm>
          <a:prstGeom prst="rect">
            <a:avLst/>
          </a:prstGeom>
          <a:solidFill>
            <a:srgbClr val="BBD6EE"/>
          </a:solid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Calibri"/>
                <a:ea typeface="Calibri"/>
                <a:cs typeface="Calibri"/>
                <a:sym typeface="Calibri"/>
              </a:rPr>
              <a:t>EnKF –</a:t>
            </a:r>
            <a:endParaRPr b="1" i="0" sz="1600" u="none" cap="none" strike="noStrike">
              <a:solidFill>
                <a:schemeClr val="dk1"/>
              </a:solidFill>
              <a:latin typeface="Calibri"/>
              <a:ea typeface="Calibri"/>
              <a:cs typeface="Calibri"/>
              <a:sym typeface="Calibri"/>
            </a:endParaRPr>
          </a:p>
          <a:p>
            <a:pPr indent="-285750" lvl="1" marL="742950" marR="0" rtl="0" algn="l">
              <a:lnSpc>
                <a:spcPct val="100000"/>
              </a:lnSpc>
              <a:spcBef>
                <a:spcPts val="0"/>
              </a:spcBef>
              <a:spcAft>
                <a:spcPts val="0"/>
              </a:spcAft>
              <a:buClr>
                <a:schemeClr val="dk1"/>
              </a:buClr>
              <a:buSzPts val="1200"/>
              <a:buFont typeface="Noto Sans Symbols"/>
              <a:buChar char="✧"/>
            </a:pPr>
            <a:r>
              <a:rPr b="0" i="1" lang="en-US" sz="1200" u="none" cap="none" strike="noStrike">
                <a:solidFill>
                  <a:schemeClr val="dk1"/>
                </a:solidFill>
                <a:latin typeface="Calibri"/>
                <a:ea typeface="Calibri"/>
                <a:cs typeface="Calibri"/>
                <a:sym typeface="Calibri"/>
              </a:rPr>
              <a:t>Ensemble Kalman Filter is providing background error covariance to data assimilation and initial uncertainty (or perturbations)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200"/>
              <a:buFont typeface="Noto Sans Symbols"/>
              <a:buChar char="✧"/>
            </a:pPr>
            <a:r>
              <a:rPr b="0" i="1" lang="en-US" sz="1200" u="none" cap="none" strike="noStrike">
                <a:solidFill>
                  <a:schemeClr val="dk1"/>
                </a:solidFill>
                <a:latin typeface="Calibri"/>
                <a:ea typeface="Calibri"/>
                <a:cs typeface="Calibri"/>
                <a:sym typeface="Calibri"/>
              </a:rPr>
              <a:t>Spread of 80 ensemble members has demonstrated its growth in 6 hours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400"/>
              <a:buFont typeface="Arial"/>
              <a:buNone/>
            </a:pPr>
            <a:r>
              <a:t/>
            </a:r>
            <a:endParaRPr b="0" i="1"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Calibri"/>
                <a:ea typeface="Calibri"/>
                <a:cs typeface="Calibri"/>
                <a:sym typeface="Calibri"/>
              </a:rPr>
              <a:t>Why f06 ? –</a:t>
            </a:r>
            <a:endParaRPr b="1" i="0" sz="1600" u="none" cap="none" strike="noStrike">
              <a:solidFill>
                <a:schemeClr val="dk1"/>
              </a:solidFill>
              <a:latin typeface="Calibri"/>
              <a:ea typeface="Calibri"/>
              <a:cs typeface="Calibri"/>
              <a:sym typeface="Calibri"/>
            </a:endParaRPr>
          </a:p>
          <a:p>
            <a:pPr indent="-285750" lvl="1" marL="742950" marR="0" rtl="0" algn="l">
              <a:lnSpc>
                <a:spcPct val="100000"/>
              </a:lnSpc>
              <a:spcBef>
                <a:spcPts val="0"/>
              </a:spcBef>
              <a:spcAft>
                <a:spcPts val="0"/>
              </a:spcAft>
              <a:buClr>
                <a:schemeClr val="dk1"/>
              </a:buClr>
              <a:buSzPts val="1200"/>
              <a:buFont typeface="Noto Sans Symbols"/>
              <a:buChar char="✧"/>
            </a:pPr>
            <a:r>
              <a:rPr b="0" i="1" lang="en-US" sz="1200" u="none" cap="none" strike="noStrike">
                <a:solidFill>
                  <a:schemeClr val="dk1"/>
                </a:solidFill>
                <a:latin typeface="Calibri"/>
                <a:ea typeface="Calibri"/>
                <a:cs typeface="Calibri"/>
                <a:sym typeface="Calibri"/>
              </a:rPr>
              <a:t>Current EnKF is running in final hybrid DA (GDAS), it is late for GEFS initialization</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200"/>
              <a:buFont typeface="Noto Sans Symbols"/>
              <a:buChar char="✧"/>
            </a:pPr>
            <a:r>
              <a:rPr b="0" i="1" lang="en-US" sz="1200" u="none" cap="none" strike="noStrike">
                <a:solidFill>
                  <a:schemeClr val="dk1"/>
                </a:solidFill>
                <a:latin typeface="Calibri"/>
                <a:ea typeface="Calibri"/>
                <a:cs typeface="Calibri"/>
                <a:sym typeface="Calibri"/>
              </a:rPr>
              <a:t>There is less difference of anl and f06 in the structure (left)</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200"/>
              <a:buFont typeface="Arial"/>
              <a:buNone/>
            </a:pPr>
            <a:r>
              <a:t/>
            </a:r>
            <a:endParaRPr b="0" i="1" sz="12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Calibri"/>
                <a:ea typeface="Calibri"/>
                <a:cs typeface="Calibri"/>
                <a:sym typeface="Calibri"/>
              </a:rPr>
              <a:t>Re-center –</a:t>
            </a:r>
            <a:endParaRPr b="1" i="0" sz="1600" u="none" cap="none" strike="noStrike">
              <a:solidFill>
                <a:schemeClr val="dk1"/>
              </a:solidFill>
              <a:latin typeface="Calibri"/>
              <a:ea typeface="Calibri"/>
              <a:cs typeface="Calibri"/>
              <a:sym typeface="Calibri"/>
            </a:endParaRPr>
          </a:p>
          <a:p>
            <a:pPr indent="-285750" lvl="1" marL="742950" marR="0" rtl="0" algn="l">
              <a:lnSpc>
                <a:spcPct val="100000"/>
              </a:lnSpc>
              <a:spcBef>
                <a:spcPts val="0"/>
              </a:spcBef>
              <a:spcAft>
                <a:spcPts val="0"/>
              </a:spcAft>
              <a:buClr>
                <a:schemeClr val="dk1"/>
              </a:buClr>
              <a:buSzPts val="1200"/>
              <a:buFont typeface="Noto Sans Symbols"/>
              <a:buChar char="✧"/>
            </a:pPr>
            <a:r>
              <a:rPr b="0" i="1" lang="en-US" sz="1200" u="none" cap="none" strike="noStrike">
                <a:solidFill>
                  <a:schemeClr val="dk1"/>
                </a:solidFill>
                <a:latin typeface="Calibri"/>
                <a:ea typeface="Calibri"/>
                <a:cs typeface="Calibri"/>
                <a:sym typeface="Calibri"/>
              </a:rPr>
              <a:t>GEFS takes 1-30; 21-50; 41-70; 61-10 GDAS ensemble members for 00; 06; 12; 18 UTC respectively</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200"/>
              <a:buFont typeface="Noto Sans Symbols"/>
              <a:buChar char="✧"/>
            </a:pPr>
            <a:r>
              <a:rPr b="0" i="1" lang="en-US" sz="1200" u="none" cap="none" strike="noStrike">
                <a:solidFill>
                  <a:schemeClr val="dk1"/>
                </a:solidFill>
                <a:latin typeface="Calibri"/>
                <a:ea typeface="Calibri"/>
                <a:cs typeface="Calibri"/>
                <a:sym typeface="Calibri"/>
              </a:rPr>
              <a:t>Ensemble re-centering applied for selected 30 perturbations.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200"/>
              <a:buFont typeface="Arial"/>
              <a:buNone/>
            </a:pPr>
            <a:r>
              <a:t/>
            </a:r>
            <a:endParaRPr b="0" i="1" sz="12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Calibri"/>
                <a:ea typeface="Calibri"/>
                <a:cs typeface="Calibri"/>
                <a:sym typeface="Calibri"/>
              </a:rPr>
              <a:t>Remove TC relocation –</a:t>
            </a:r>
            <a:endParaRPr b="1" i="0" sz="1600" u="none" cap="none" strike="noStrike">
              <a:solidFill>
                <a:schemeClr val="dk1"/>
              </a:solidFill>
              <a:latin typeface="Calibri"/>
              <a:ea typeface="Calibri"/>
              <a:cs typeface="Calibri"/>
              <a:sym typeface="Calibri"/>
            </a:endParaRPr>
          </a:p>
          <a:p>
            <a:pPr indent="-285750" lvl="1" marL="742950" marR="0" rtl="0" algn="l">
              <a:lnSpc>
                <a:spcPct val="100000"/>
              </a:lnSpc>
              <a:spcBef>
                <a:spcPts val="0"/>
              </a:spcBef>
              <a:spcAft>
                <a:spcPts val="0"/>
              </a:spcAft>
              <a:buClr>
                <a:schemeClr val="dk1"/>
              </a:buClr>
              <a:buSzPts val="1200"/>
              <a:buFont typeface="Noto Sans Symbols"/>
              <a:buChar char="✧"/>
            </a:pPr>
            <a:r>
              <a:rPr b="0" i="1" lang="en-US" sz="1200" u="none" cap="none" strike="noStrike">
                <a:solidFill>
                  <a:schemeClr val="dk1"/>
                </a:solidFill>
                <a:latin typeface="Calibri"/>
                <a:ea typeface="Calibri"/>
                <a:cs typeface="Calibri"/>
                <a:sym typeface="Calibri"/>
              </a:rPr>
              <a:t>Tropical storm relocation was introduced in 2006 for lower horizontal model/analysis resolution (~55km), but ~13km today, it is no longer necessary (similar to GFSv15.1)</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200"/>
              <a:buFont typeface="Noto Sans Symbols"/>
              <a:buChar char="✧"/>
            </a:pPr>
            <a:r>
              <a:rPr b="0" i="1" lang="en-US" sz="1200" u="none" cap="none" strike="noStrike">
                <a:solidFill>
                  <a:schemeClr val="dk1"/>
                </a:solidFill>
                <a:latin typeface="Calibri"/>
                <a:ea typeface="Calibri"/>
                <a:cs typeface="Calibri"/>
                <a:sym typeface="Calibri"/>
              </a:rPr>
              <a:t>Less impact when we take out TSR process for GEFS.</a:t>
            </a:r>
            <a:endParaRPr b="0" i="0" sz="1200" u="none" cap="none" strike="noStrike">
              <a:solidFill>
                <a:schemeClr val="dk1"/>
              </a:solidFill>
              <a:latin typeface="Calibri"/>
              <a:ea typeface="Calibri"/>
              <a:cs typeface="Calibri"/>
              <a:sym typeface="Calibri"/>
            </a:endParaRPr>
          </a:p>
        </p:txBody>
      </p:sp>
      <p:sp>
        <p:nvSpPr>
          <p:cNvPr id="1095" name="Google Shape;1095;g84a5f67d05_0_52"/>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100" name="Shape 1100"/>
        <p:cNvGrpSpPr/>
        <p:nvPr/>
      </p:nvGrpSpPr>
      <p:grpSpPr>
        <a:xfrm>
          <a:off x="0" y="0"/>
          <a:ext cx="0" cy="0"/>
          <a:chOff x="0" y="0"/>
          <a:chExt cx="0" cy="0"/>
        </a:xfrm>
      </p:grpSpPr>
      <p:sp>
        <p:nvSpPr>
          <p:cNvPr id="1101" name="Google Shape;1101;g84a5f67d05_0_75"/>
          <p:cNvSpPr txBox="1"/>
          <p:nvPr>
            <p:ph type="title"/>
          </p:nvPr>
        </p:nvSpPr>
        <p:spPr>
          <a:xfrm>
            <a:off x="185000" y="75425"/>
            <a:ext cx="8848800" cy="639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FF"/>
              </a:buClr>
              <a:buSzPts val="2900"/>
              <a:buFont typeface="Calibri"/>
              <a:buNone/>
            </a:pPr>
            <a:r>
              <a:rPr b="1" lang="en-US" sz="2500">
                <a:solidFill>
                  <a:srgbClr val="0000FF"/>
                </a:solidFill>
              </a:rPr>
              <a:t>Model uncertainty in GEFSv12: SPPT and SKEB</a:t>
            </a:r>
            <a:endParaRPr sz="2500"/>
          </a:p>
        </p:txBody>
      </p:sp>
      <p:sp>
        <p:nvSpPr>
          <p:cNvPr id="1102" name="Google Shape;1102;g84a5f67d05_0_75"/>
          <p:cNvSpPr/>
          <p:nvPr/>
        </p:nvSpPr>
        <p:spPr>
          <a:xfrm>
            <a:off x="7867498" y="1450181"/>
            <a:ext cx="374700" cy="142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3" name="Google Shape;1103;g84a5f67d05_0_75"/>
          <p:cNvSpPr/>
          <p:nvPr/>
        </p:nvSpPr>
        <p:spPr>
          <a:xfrm>
            <a:off x="8270878" y="1795463"/>
            <a:ext cx="447600" cy="142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4" name="Google Shape;1104;g84a5f67d05_0_75"/>
          <p:cNvSpPr/>
          <p:nvPr/>
        </p:nvSpPr>
        <p:spPr>
          <a:xfrm>
            <a:off x="7931153" y="1526381"/>
            <a:ext cx="45600" cy="57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5" name="Google Shape;1105;g84a5f67d05_0_75"/>
          <p:cNvSpPr/>
          <p:nvPr/>
        </p:nvSpPr>
        <p:spPr>
          <a:xfrm>
            <a:off x="8356603" y="1881188"/>
            <a:ext cx="45600" cy="57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6" name="Google Shape;1106;g84a5f67d05_0_75"/>
          <p:cNvSpPr/>
          <p:nvPr/>
        </p:nvSpPr>
        <p:spPr>
          <a:xfrm>
            <a:off x="8356450" y="2993231"/>
            <a:ext cx="374700" cy="142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7" name="Google Shape;1107;g84a5f67d05_0_75"/>
          <p:cNvSpPr/>
          <p:nvPr/>
        </p:nvSpPr>
        <p:spPr>
          <a:xfrm>
            <a:off x="8091809" y="1640681"/>
            <a:ext cx="45600" cy="57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8" name="Google Shape;1108;g84a5f67d05_0_75"/>
          <p:cNvSpPr txBox="1"/>
          <p:nvPr>
            <p:ph idx="12" type="sldNum"/>
          </p:nvPr>
        </p:nvSpPr>
        <p:spPr>
          <a:xfrm>
            <a:off x="7086600" y="4850911"/>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109" name="Google Shape;1109;g84a5f67d05_0_75"/>
          <p:cNvPicPr preferRelativeResize="0"/>
          <p:nvPr/>
        </p:nvPicPr>
        <p:blipFill rotWithShape="1">
          <a:blip r:embed="rId3">
            <a:alphaModFix/>
          </a:blip>
          <a:srcRect b="0" l="0" r="0" t="0"/>
          <a:stretch/>
        </p:blipFill>
        <p:spPr>
          <a:xfrm>
            <a:off x="2246810" y="647588"/>
            <a:ext cx="6842154" cy="4094229"/>
          </a:xfrm>
          <a:prstGeom prst="rect">
            <a:avLst/>
          </a:prstGeom>
          <a:noFill/>
          <a:ln>
            <a:noFill/>
          </a:ln>
        </p:spPr>
      </p:pic>
      <p:sp>
        <p:nvSpPr>
          <p:cNvPr id="1110" name="Google Shape;1110;g84a5f67d05_0_75"/>
          <p:cNvSpPr txBox="1"/>
          <p:nvPr>
            <p:ph idx="1" type="body"/>
          </p:nvPr>
        </p:nvSpPr>
        <p:spPr>
          <a:xfrm>
            <a:off x="0" y="766450"/>
            <a:ext cx="2246700" cy="41361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0000"/>
              </a:buClr>
              <a:buSzPts val="1295"/>
              <a:buChar char="•"/>
            </a:pPr>
            <a:r>
              <a:rPr b="1" lang="en-US" sz="1295">
                <a:solidFill>
                  <a:srgbClr val="000000"/>
                </a:solidFill>
              </a:rPr>
              <a:t>SKEB</a:t>
            </a:r>
            <a:r>
              <a:rPr lang="en-US" sz="1295">
                <a:solidFill>
                  <a:srgbClr val="000000"/>
                </a:solidFill>
              </a:rPr>
              <a:t>: Estimate energy lost each time step and inject this energy in the resolved scales. a.k.a stochastic energy backscatter (SKEB; Berner et al. 2009)</a:t>
            </a:r>
            <a:endParaRPr/>
          </a:p>
          <a:p>
            <a:pPr indent="-228600" lvl="0" marL="228600" rtl="0" algn="l">
              <a:lnSpc>
                <a:spcPct val="90000"/>
              </a:lnSpc>
              <a:spcBef>
                <a:spcPts val="1000"/>
              </a:spcBef>
              <a:spcAft>
                <a:spcPts val="0"/>
              </a:spcAft>
              <a:buClr>
                <a:srgbClr val="000000"/>
              </a:buClr>
              <a:buSzPts val="1295"/>
              <a:buChar char="•"/>
            </a:pPr>
            <a:r>
              <a:rPr b="1" lang="en-US" sz="1295">
                <a:solidFill>
                  <a:srgbClr val="000000"/>
                </a:solidFill>
              </a:rPr>
              <a:t>SPPT and SHUM</a:t>
            </a:r>
            <a:r>
              <a:rPr lang="en-US" sz="1295">
                <a:solidFill>
                  <a:srgbClr val="000000"/>
                </a:solidFill>
              </a:rPr>
              <a:t>: perturb the results from the physical parameterizations, and boundary layer humidity (Palmer et al. 2009), and inspired by Tompkins and Berner 2008, we call it SPPT and SHUM</a:t>
            </a:r>
            <a:endParaRPr/>
          </a:p>
          <a:p>
            <a:pPr indent="-228600" lvl="0" marL="228600" rtl="0" algn="l">
              <a:lnSpc>
                <a:spcPct val="90000"/>
              </a:lnSpc>
              <a:spcBef>
                <a:spcPts val="1000"/>
              </a:spcBef>
              <a:spcAft>
                <a:spcPts val="0"/>
              </a:spcAft>
              <a:buClr>
                <a:srgbClr val="0000FF"/>
              </a:buClr>
              <a:buSzPts val="1295"/>
              <a:buChar char="•"/>
            </a:pPr>
            <a:r>
              <a:rPr b="1" i="1" lang="en-US" sz="1295">
                <a:solidFill>
                  <a:srgbClr val="0000FF"/>
                </a:solidFill>
              </a:rPr>
              <a:t>Replace STTP for GEFSv12 with SPPT and modified SKEB (amplitude reduced to 0.5 from 1.0), no SHUM</a:t>
            </a:r>
            <a:endParaRPr sz="2405">
              <a:solidFill>
                <a:srgbClr val="4F81BD"/>
              </a:solidFill>
            </a:endParaRPr>
          </a:p>
        </p:txBody>
      </p:sp>
      <p:sp>
        <p:nvSpPr>
          <p:cNvPr id="1111" name="Google Shape;1111;g84a5f67d05_0_75"/>
          <p:cNvSpPr txBox="1"/>
          <p:nvPr/>
        </p:nvSpPr>
        <p:spPr>
          <a:xfrm>
            <a:off x="6423050" y="2774175"/>
            <a:ext cx="2308200" cy="1428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12" name="Google Shape;1112;g84a5f67d05_0_75"/>
          <p:cNvSpPr txBox="1"/>
          <p:nvPr/>
        </p:nvSpPr>
        <p:spPr>
          <a:xfrm>
            <a:off x="6502750" y="1259675"/>
            <a:ext cx="2308200" cy="1428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116" name="Shape 1116"/>
        <p:cNvGrpSpPr/>
        <p:nvPr/>
      </p:nvGrpSpPr>
      <p:grpSpPr>
        <a:xfrm>
          <a:off x="0" y="0"/>
          <a:ext cx="0" cy="0"/>
          <a:chOff x="0" y="0"/>
          <a:chExt cx="0" cy="0"/>
        </a:xfrm>
      </p:grpSpPr>
      <p:sp>
        <p:nvSpPr>
          <p:cNvPr id="1117" name="Google Shape;1117;g84a5f67d05_0_118"/>
          <p:cNvSpPr/>
          <p:nvPr/>
        </p:nvSpPr>
        <p:spPr>
          <a:xfrm>
            <a:off x="2525074" y="3779656"/>
            <a:ext cx="6049800" cy="518400"/>
          </a:xfrm>
          <a:prstGeom prst="roundRect">
            <a:avLst>
              <a:gd fmla="val 16667" name="adj"/>
            </a:avLst>
          </a:prstGeom>
          <a:gradFill>
            <a:gsLst>
              <a:gs pos="0">
                <a:srgbClr val="70A5DA"/>
              </a:gs>
              <a:gs pos="50000">
                <a:srgbClr val="539BDB"/>
              </a:gs>
              <a:gs pos="100000">
                <a:srgbClr val="4288C8"/>
              </a:gs>
            </a:gsLst>
            <a:lin ang="5400012"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18" name="Google Shape;1118;g84a5f67d05_0_118"/>
          <p:cNvPicPr preferRelativeResize="0"/>
          <p:nvPr/>
        </p:nvPicPr>
        <p:blipFill rotWithShape="1">
          <a:blip r:embed="rId3">
            <a:alphaModFix/>
          </a:blip>
          <a:srcRect b="4977" l="0" r="1302" t="13827"/>
          <a:stretch/>
        </p:blipFill>
        <p:spPr>
          <a:xfrm>
            <a:off x="4323805" y="559405"/>
            <a:ext cx="4712838" cy="2801343"/>
          </a:xfrm>
          <a:prstGeom prst="rect">
            <a:avLst/>
          </a:prstGeom>
          <a:noFill/>
          <a:ln>
            <a:noFill/>
          </a:ln>
        </p:spPr>
      </p:pic>
      <p:sp>
        <p:nvSpPr>
          <p:cNvPr id="1119" name="Google Shape;1119;g84a5f67d05_0_118"/>
          <p:cNvSpPr txBox="1"/>
          <p:nvPr/>
        </p:nvSpPr>
        <p:spPr>
          <a:xfrm>
            <a:off x="4485365" y="3338968"/>
            <a:ext cx="4598400" cy="253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1" i="1" lang="en-US" sz="1200" u="sng" cap="none" strike="noStrike">
                <a:solidFill>
                  <a:schemeClr val="dk1"/>
                </a:solidFill>
                <a:latin typeface="Calibri"/>
                <a:ea typeface="Calibri"/>
                <a:cs typeface="Calibri"/>
                <a:sym typeface="Calibri"/>
              </a:rPr>
              <a:t>NSST is assimilating diurnal variation of SST </a:t>
            </a:r>
            <a:r>
              <a:rPr b="1" i="1" lang="en-US" sz="1200" u="sng" cap="none" strike="noStrike">
                <a:solidFill>
                  <a:srgbClr val="0000FF"/>
                </a:solidFill>
                <a:latin typeface="Calibri"/>
                <a:ea typeface="Calibri"/>
                <a:cs typeface="Calibri"/>
                <a:sym typeface="Calibri"/>
              </a:rPr>
              <a:t>     </a:t>
            </a:r>
            <a:r>
              <a:rPr b="0" i="1" lang="en-US" sz="1200" u="sng" cap="none" strike="noStrike">
                <a:solidFill>
                  <a:srgbClr val="0000FF"/>
                </a:solidFill>
                <a:latin typeface="Calibri"/>
                <a:ea typeface="Calibri"/>
                <a:cs typeface="Calibri"/>
                <a:sym typeface="Calibri"/>
              </a:rPr>
              <a:t>Courtesy of Dr.  Xu Li</a:t>
            </a:r>
            <a:endParaRPr b="0" i="0" sz="1400" u="none" cap="none" strike="noStrike">
              <a:solidFill>
                <a:srgbClr val="000000"/>
              </a:solidFill>
              <a:latin typeface="Arial"/>
              <a:ea typeface="Arial"/>
              <a:cs typeface="Arial"/>
              <a:sym typeface="Arial"/>
            </a:endParaRPr>
          </a:p>
        </p:txBody>
      </p:sp>
      <p:sp>
        <p:nvSpPr>
          <p:cNvPr id="1120" name="Google Shape;1120;g84a5f67d05_0_118"/>
          <p:cNvSpPr txBox="1"/>
          <p:nvPr/>
        </p:nvSpPr>
        <p:spPr>
          <a:xfrm>
            <a:off x="0" y="0"/>
            <a:ext cx="9144000" cy="515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Ocean Forcing: NSST and 2-tiered SST</a:t>
            </a:r>
            <a:endParaRPr b="0" i="0" sz="2500" u="none" cap="none" strike="noStrike">
              <a:solidFill>
                <a:srgbClr val="000000"/>
              </a:solidFill>
              <a:latin typeface="Arial"/>
              <a:ea typeface="Arial"/>
              <a:cs typeface="Arial"/>
              <a:sym typeface="Arial"/>
            </a:endParaRPr>
          </a:p>
        </p:txBody>
      </p:sp>
      <p:sp>
        <p:nvSpPr>
          <p:cNvPr id="1121" name="Google Shape;1121;g84a5f67d05_0_118"/>
          <p:cNvSpPr txBox="1"/>
          <p:nvPr/>
        </p:nvSpPr>
        <p:spPr>
          <a:xfrm>
            <a:off x="0" y="3848193"/>
            <a:ext cx="2351400" cy="623100"/>
          </a:xfrm>
          <a:prstGeom prst="rect">
            <a:avLst/>
          </a:prstGeom>
          <a:noFill/>
          <a:ln>
            <a:noFill/>
          </a:ln>
        </p:spPr>
        <p:txBody>
          <a:bodyPr anchorCtr="0" anchor="t" bIns="34275" lIns="68575" spcFirstLastPara="1" rIns="68575" wrap="square" tIns="34275">
            <a:noAutofit/>
          </a:bodyPr>
          <a:lstStyle/>
          <a:p>
            <a:pPr indent="-285750" lvl="0" marL="285750" marR="0" rtl="0" algn="l">
              <a:lnSpc>
                <a:spcPct val="100000"/>
              </a:lnSpc>
              <a:spcBef>
                <a:spcPts val="0"/>
              </a:spcBef>
              <a:spcAft>
                <a:spcPts val="0"/>
              </a:spcAft>
              <a:buClr>
                <a:schemeClr val="dk1"/>
              </a:buClr>
              <a:buSzPts val="1800"/>
              <a:buFont typeface="Arial"/>
              <a:buChar char="•"/>
            </a:pPr>
            <a:r>
              <a:rPr b="1" i="0" lang="en-US" sz="1800" u="none" cap="none" strike="noStrike">
                <a:solidFill>
                  <a:schemeClr val="dk1"/>
                </a:solidFill>
                <a:latin typeface="Calibri"/>
                <a:ea typeface="Calibri"/>
                <a:cs typeface="Calibri"/>
                <a:sym typeface="Calibri"/>
              </a:rPr>
              <a:t>V12: </a:t>
            </a:r>
            <a:r>
              <a:rPr b="1" i="0" lang="en-US" sz="1800" u="none" cap="none" strike="noStrike">
                <a:solidFill>
                  <a:srgbClr val="FF0000"/>
                </a:solidFill>
                <a:latin typeface="Calibri"/>
                <a:ea typeface="Calibri"/>
                <a:cs typeface="Calibri"/>
                <a:sym typeface="Calibri"/>
              </a:rPr>
              <a:t>NSST+ Two-tiered SST</a:t>
            </a:r>
            <a:endParaRPr b="0" i="0" sz="1400" u="none" cap="none" strike="noStrike">
              <a:solidFill>
                <a:srgbClr val="000000"/>
              </a:solidFill>
              <a:latin typeface="Arial"/>
              <a:ea typeface="Arial"/>
              <a:cs typeface="Arial"/>
              <a:sym typeface="Arial"/>
            </a:endParaRPr>
          </a:p>
        </p:txBody>
      </p:sp>
      <p:pic>
        <p:nvPicPr>
          <p:cNvPr id="1122" name="Google Shape;1122;g84a5f67d05_0_118"/>
          <p:cNvPicPr preferRelativeResize="0"/>
          <p:nvPr/>
        </p:nvPicPr>
        <p:blipFill rotWithShape="1">
          <a:blip r:embed="rId4">
            <a:alphaModFix/>
          </a:blip>
          <a:srcRect b="0" l="0" r="0" t="0"/>
          <a:stretch/>
        </p:blipFill>
        <p:spPr>
          <a:xfrm>
            <a:off x="2526779" y="3844211"/>
            <a:ext cx="6025406" cy="397669"/>
          </a:xfrm>
          <a:prstGeom prst="rect">
            <a:avLst/>
          </a:prstGeom>
          <a:noFill/>
          <a:ln>
            <a:noFill/>
          </a:ln>
        </p:spPr>
      </p:pic>
      <p:pic>
        <p:nvPicPr>
          <p:cNvPr id="1123" name="Google Shape;1123;g84a5f67d05_0_118"/>
          <p:cNvPicPr preferRelativeResize="0"/>
          <p:nvPr/>
        </p:nvPicPr>
        <p:blipFill rotWithShape="1">
          <a:blip r:embed="rId5">
            <a:alphaModFix/>
          </a:blip>
          <a:srcRect b="0" l="0" r="0" t="0"/>
          <a:stretch/>
        </p:blipFill>
        <p:spPr>
          <a:xfrm>
            <a:off x="7858402" y="4310796"/>
            <a:ext cx="1225480" cy="443479"/>
          </a:xfrm>
          <a:prstGeom prst="rect">
            <a:avLst/>
          </a:prstGeom>
          <a:noFill/>
          <a:ln>
            <a:noFill/>
          </a:ln>
        </p:spPr>
      </p:pic>
      <p:sp>
        <p:nvSpPr>
          <p:cNvPr id="1124" name="Google Shape;1124;g84a5f67d05_0_118"/>
          <p:cNvSpPr txBox="1"/>
          <p:nvPr/>
        </p:nvSpPr>
        <p:spPr>
          <a:xfrm>
            <a:off x="2540116" y="4282073"/>
            <a:ext cx="30861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FF"/>
                </a:solidFill>
                <a:latin typeface="Calibri"/>
                <a:ea typeface="Calibri"/>
                <a:cs typeface="Calibri"/>
                <a:sym typeface="Calibri"/>
              </a:rPr>
              <a:t> Analysis + Climatological tendency</a:t>
            </a:r>
            <a:endParaRPr b="0" i="0" sz="1400" u="none" cap="none" strike="noStrike">
              <a:solidFill>
                <a:srgbClr val="000000"/>
              </a:solidFill>
              <a:latin typeface="Arial"/>
              <a:ea typeface="Arial"/>
              <a:cs typeface="Arial"/>
              <a:sym typeface="Arial"/>
            </a:endParaRPr>
          </a:p>
        </p:txBody>
      </p:sp>
      <p:sp>
        <p:nvSpPr>
          <p:cNvPr id="1125" name="Google Shape;1125;g84a5f67d05_0_118"/>
          <p:cNvSpPr txBox="1"/>
          <p:nvPr/>
        </p:nvSpPr>
        <p:spPr>
          <a:xfrm>
            <a:off x="5633731" y="4258694"/>
            <a:ext cx="2227200" cy="4443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SzPts val="1400"/>
              <a:buFont typeface="Arial"/>
              <a:buNone/>
            </a:pPr>
            <a:r>
              <a:rPr b="1" i="0" lang="en-US" sz="1400" u="none" cap="none" strike="noStrike">
                <a:solidFill>
                  <a:srgbClr val="0000FF"/>
                </a:solidFill>
                <a:latin typeface="Calibri"/>
                <a:ea typeface="Calibri"/>
                <a:cs typeface="Calibri"/>
                <a:sym typeface="Calibri"/>
              </a:rPr>
              <a:t> Bias-corrected CFSv2 forecasts</a:t>
            </a:r>
            <a:endParaRPr b="0" i="0" sz="1400" u="none" cap="none" strike="noStrike">
              <a:solidFill>
                <a:srgbClr val="000000"/>
              </a:solidFill>
              <a:latin typeface="Arial"/>
              <a:ea typeface="Arial"/>
              <a:cs typeface="Arial"/>
              <a:sym typeface="Arial"/>
            </a:endParaRPr>
          </a:p>
        </p:txBody>
      </p:sp>
      <p:sp>
        <p:nvSpPr>
          <p:cNvPr id="1126" name="Google Shape;1126;g84a5f67d05_0_118"/>
          <p:cNvSpPr txBox="1"/>
          <p:nvPr/>
        </p:nvSpPr>
        <p:spPr>
          <a:xfrm>
            <a:off x="1324757" y="4567987"/>
            <a:ext cx="7099800" cy="4617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b="0" i="1" lang="en-US" sz="1200" u="none" cap="none" strike="noStrike">
                <a:solidFill>
                  <a:schemeClr val="dk1"/>
                </a:solidFill>
                <a:latin typeface="Calibri"/>
                <a:ea typeface="Calibri"/>
                <a:cs typeface="Calibri"/>
                <a:sym typeface="Calibri"/>
              </a:rPr>
              <a:t>Two-tiered SST technique has been used for SubX project to provide real-time 35 days GEFS forecast to support CPC’s subseasonal guidance.  It has been demonstrated the value to improve tropical forecasts </a:t>
            </a:r>
            <a:endParaRPr b="0" i="0" sz="1400" u="none" cap="none" strike="noStrike">
              <a:solidFill>
                <a:srgbClr val="000000"/>
              </a:solidFill>
              <a:latin typeface="Arial"/>
              <a:ea typeface="Arial"/>
              <a:cs typeface="Arial"/>
              <a:sym typeface="Arial"/>
            </a:endParaRPr>
          </a:p>
        </p:txBody>
      </p:sp>
      <p:sp>
        <p:nvSpPr>
          <p:cNvPr id="1127" name="Google Shape;1127;g84a5f67d05_0_118"/>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128" name="Google Shape;1128;g84a5f67d05_0_118"/>
          <p:cNvPicPr preferRelativeResize="0"/>
          <p:nvPr/>
        </p:nvPicPr>
        <p:blipFill rotWithShape="1">
          <a:blip r:embed="rId6">
            <a:alphaModFix/>
          </a:blip>
          <a:srcRect b="0" l="0" r="0" t="0"/>
          <a:stretch/>
        </p:blipFill>
        <p:spPr>
          <a:xfrm>
            <a:off x="107349" y="549101"/>
            <a:ext cx="4153994" cy="29607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132" name="Shape 1132"/>
        <p:cNvGrpSpPr/>
        <p:nvPr/>
      </p:nvGrpSpPr>
      <p:grpSpPr>
        <a:xfrm>
          <a:off x="0" y="0"/>
          <a:ext cx="0" cy="0"/>
          <a:chOff x="0" y="0"/>
          <a:chExt cx="0" cy="0"/>
        </a:xfrm>
      </p:grpSpPr>
      <p:sp>
        <p:nvSpPr>
          <p:cNvPr id="1133" name="Google Shape;1133;g84a5f67d05_0_96"/>
          <p:cNvSpPr/>
          <p:nvPr/>
        </p:nvSpPr>
        <p:spPr>
          <a:xfrm>
            <a:off x="239250" y="273975"/>
            <a:ext cx="8665500" cy="433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Analysis, Perturbations and SSTs for GEFSv12 Reforecasts </a:t>
            </a:r>
            <a:endParaRPr b="1" i="0" sz="2500" u="none" cap="none" strike="noStrike">
              <a:solidFill>
                <a:srgbClr val="0000FF"/>
              </a:solidFill>
              <a:latin typeface="Calibri"/>
              <a:ea typeface="Calibri"/>
              <a:cs typeface="Calibri"/>
              <a:sym typeface="Calibri"/>
            </a:endParaRPr>
          </a:p>
        </p:txBody>
      </p:sp>
      <p:cxnSp>
        <p:nvCxnSpPr>
          <p:cNvPr id="1134" name="Google Shape;1134;g84a5f67d05_0_96"/>
          <p:cNvCxnSpPr/>
          <p:nvPr/>
        </p:nvCxnSpPr>
        <p:spPr>
          <a:xfrm>
            <a:off x="341357" y="1771651"/>
            <a:ext cx="8299500" cy="5400"/>
          </a:xfrm>
          <a:prstGeom prst="straightConnector1">
            <a:avLst/>
          </a:prstGeom>
          <a:noFill/>
          <a:ln cap="flat" cmpd="sng" w="25400">
            <a:solidFill>
              <a:schemeClr val="dk1"/>
            </a:solidFill>
            <a:prstDash val="solid"/>
            <a:miter lim="800000"/>
            <a:headEnd len="sm" w="sm" type="none"/>
            <a:tailEnd len="med" w="med" type="stealth"/>
          </a:ln>
        </p:spPr>
      </p:cxnSp>
      <p:cxnSp>
        <p:nvCxnSpPr>
          <p:cNvPr id="1135" name="Google Shape;1135;g84a5f67d05_0_96"/>
          <p:cNvCxnSpPr/>
          <p:nvPr/>
        </p:nvCxnSpPr>
        <p:spPr>
          <a:xfrm>
            <a:off x="343917" y="1521691"/>
            <a:ext cx="0" cy="249900"/>
          </a:xfrm>
          <a:prstGeom prst="straightConnector1">
            <a:avLst/>
          </a:prstGeom>
          <a:noFill/>
          <a:ln cap="flat" cmpd="sng" w="25400">
            <a:solidFill>
              <a:schemeClr val="dk1"/>
            </a:solidFill>
            <a:prstDash val="solid"/>
            <a:miter lim="800000"/>
            <a:headEnd len="sm" w="sm" type="none"/>
            <a:tailEnd len="sm" w="sm" type="none"/>
          </a:ln>
        </p:spPr>
      </p:cxnSp>
      <p:sp>
        <p:nvSpPr>
          <p:cNvPr id="1136" name="Google Shape;1136;g84a5f67d05_0_96"/>
          <p:cNvSpPr txBox="1"/>
          <p:nvPr/>
        </p:nvSpPr>
        <p:spPr>
          <a:xfrm>
            <a:off x="1593274" y="1117497"/>
            <a:ext cx="57957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r>
              <a:rPr b="0" i="1" lang="en-US" sz="1800" u="none" cap="none" strike="noStrike">
                <a:solidFill>
                  <a:schemeClr val="dk1"/>
                </a:solidFill>
                <a:latin typeface="Calibri"/>
                <a:ea typeface="Calibri"/>
                <a:cs typeface="Calibri"/>
                <a:sym typeface="Calibri"/>
              </a:rPr>
              <a:t>CFSR analysis + BV-ETR initial perturbations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n-US" sz="1800" u="none" cap="none" strike="noStrike">
                <a:solidFill>
                  <a:srgbClr val="0000FF"/>
                </a:solidFill>
                <a:latin typeface="Calibri"/>
                <a:ea typeface="Calibri"/>
                <a:cs typeface="Calibri"/>
                <a:sym typeface="Calibri"/>
              </a:rPr>
              <a:t>Resolution similar to GEFS v10</a:t>
            </a:r>
            <a:endParaRPr b="0" i="0" sz="1400" u="none" cap="none" strike="noStrike">
              <a:solidFill>
                <a:srgbClr val="000000"/>
              </a:solidFill>
              <a:latin typeface="Arial"/>
              <a:ea typeface="Arial"/>
              <a:cs typeface="Arial"/>
              <a:sym typeface="Arial"/>
            </a:endParaRPr>
          </a:p>
        </p:txBody>
      </p:sp>
      <p:cxnSp>
        <p:nvCxnSpPr>
          <p:cNvPr id="1137" name="Google Shape;1137;g84a5f67d05_0_96"/>
          <p:cNvCxnSpPr/>
          <p:nvPr/>
        </p:nvCxnSpPr>
        <p:spPr>
          <a:xfrm>
            <a:off x="343918" y="3407231"/>
            <a:ext cx="8299500" cy="5400"/>
          </a:xfrm>
          <a:prstGeom prst="straightConnector1">
            <a:avLst/>
          </a:prstGeom>
          <a:noFill/>
          <a:ln cap="flat" cmpd="sng" w="25400">
            <a:solidFill>
              <a:schemeClr val="dk1"/>
            </a:solidFill>
            <a:prstDash val="solid"/>
            <a:miter lim="800000"/>
            <a:headEnd len="sm" w="sm" type="none"/>
            <a:tailEnd len="med" w="med" type="stealth"/>
          </a:ln>
        </p:spPr>
      </p:cxnSp>
      <p:sp>
        <p:nvSpPr>
          <p:cNvPr id="1138" name="Google Shape;1138;g84a5f67d05_0_96"/>
          <p:cNvSpPr txBox="1"/>
          <p:nvPr/>
        </p:nvSpPr>
        <p:spPr>
          <a:xfrm>
            <a:off x="16224" y="3484817"/>
            <a:ext cx="9843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01/01/2000</a:t>
            </a:r>
            <a:endParaRPr b="0" i="0" sz="1400" u="none" cap="none" strike="noStrike">
              <a:solidFill>
                <a:srgbClr val="000000"/>
              </a:solidFill>
              <a:latin typeface="Arial"/>
              <a:ea typeface="Arial"/>
              <a:cs typeface="Arial"/>
              <a:sym typeface="Arial"/>
            </a:endParaRPr>
          </a:p>
        </p:txBody>
      </p:sp>
      <p:sp>
        <p:nvSpPr>
          <p:cNvPr id="1139" name="Google Shape;1139;g84a5f67d05_0_96"/>
          <p:cNvSpPr txBox="1"/>
          <p:nvPr/>
        </p:nvSpPr>
        <p:spPr>
          <a:xfrm>
            <a:off x="7849071" y="3484817"/>
            <a:ext cx="9843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12/31/2019</a:t>
            </a:r>
            <a:endParaRPr b="0" i="0" sz="1400" u="none" cap="none" strike="noStrike">
              <a:solidFill>
                <a:srgbClr val="000000"/>
              </a:solidFill>
              <a:latin typeface="Arial"/>
              <a:ea typeface="Arial"/>
              <a:cs typeface="Arial"/>
              <a:sym typeface="Arial"/>
            </a:endParaRPr>
          </a:p>
        </p:txBody>
      </p:sp>
      <p:sp>
        <p:nvSpPr>
          <p:cNvPr id="1140" name="Google Shape;1140;g84a5f67d05_0_96"/>
          <p:cNvSpPr txBox="1"/>
          <p:nvPr/>
        </p:nvSpPr>
        <p:spPr>
          <a:xfrm>
            <a:off x="7849071" y="1828801"/>
            <a:ext cx="9843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12/31/1999</a:t>
            </a:r>
            <a:endParaRPr b="0" i="0" sz="1400" u="none" cap="none" strike="noStrike">
              <a:solidFill>
                <a:srgbClr val="000000"/>
              </a:solidFill>
              <a:latin typeface="Arial"/>
              <a:ea typeface="Arial"/>
              <a:cs typeface="Arial"/>
              <a:sym typeface="Arial"/>
            </a:endParaRPr>
          </a:p>
        </p:txBody>
      </p:sp>
      <p:sp>
        <p:nvSpPr>
          <p:cNvPr id="1141" name="Google Shape;1141;g84a5f67d05_0_96"/>
          <p:cNvSpPr/>
          <p:nvPr/>
        </p:nvSpPr>
        <p:spPr>
          <a:xfrm>
            <a:off x="381001" y="4134483"/>
            <a:ext cx="8271900" cy="571500"/>
          </a:xfrm>
          <a:prstGeom prst="roundRect">
            <a:avLst>
              <a:gd fmla="val 16667" name="adj"/>
            </a:avLst>
          </a:prstGeom>
          <a:solidFill>
            <a:srgbClr val="00B0F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Calibri"/>
                <a:ea typeface="Calibri"/>
                <a:cs typeface="Calibri"/>
                <a:sym typeface="Calibri"/>
              </a:rPr>
              <a:t>31 years GEFS v12 reforecasts (Jan. 1989 – Dec. 2019)</a:t>
            </a:r>
            <a:endParaRPr b="0" i="0" sz="1400" u="none" cap="none" strike="noStrike">
              <a:solidFill>
                <a:srgbClr val="000000"/>
              </a:solidFill>
              <a:latin typeface="Arial"/>
              <a:ea typeface="Arial"/>
              <a:cs typeface="Arial"/>
              <a:sym typeface="Arial"/>
            </a:endParaRPr>
          </a:p>
        </p:txBody>
      </p:sp>
      <p:sp>
        <p:nvSpPr>
          <p:cNvPr id="1142" name="Google Shape;1142;g84a5f67d05_0_96"/>
          <p:cNvSpPr txBox="1"/>
          <p:nvPr/>
        </p:nvSpPr>
        <p:spPr>
          <a:xfrm>
            <a:off x="16224" y="1839226"/>
            <a:ext cx="9843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01/01/1989</a:t>
            </a:r>
            <a:endParaRPr b="0" i="0" sz="1400" u="none" cap="none" strike="noStrike">
              <a:solidFill>
                <a:srgbClr val="000000"/>
              </a:solidFill>
              <a:latin typeface="Arial"/>
              <a:ea typeface="Arial"/>
              <a:cs typeface="Arial"/>
              <a:sym typeface="Arial"/>
            </a:endParaRPr>
          </a:p>
        </p:txBody>
      </p:sp>
      <p:sp>
        <p:nvSpPr>
          <p:cNvPr id="1143" name="Google Shape;1143;g84a5f67d05_0_96"/>
          <p:cNvSpPr txBox="1"/>
          <p:nvPr/>
        </p:nvSpPr>
        <p:spPr>
          <a:xfrm>
            <a:off x="796637" y="2774872"/>
            <a:ext cx="75045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r>
              <a:rPr b="0" i="1" lang="en-US" sz="1800" u="none" cap="none" strike="noStrike">
                <a:solidFill>
                  <a:schemeClr val="dk1"/>
                </a:solidFill>
                <a:latin typeface="Calibri"/>
                <a:ea typeface="Calibri"/>
                <a:cs typeface="Calibri"/>
                <a:sym typeface="Calibri"/>
              </a:rPr>
              <a:t>GSI/EnKF hybrid analysis with IAU; EnKF perturbation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n-US" sz="1800" u="none" cap="none" strike="noStrike">
                <a:solidFill>
                  <a:srgbClr val="0000FF"/>
                </a:solidFill>
                <a:latin typeface="Calibri"/>
                <a:ea typeface="Calibri"/>
                <a:cs typeface="Calibri"/>
                <a:sym typeface="Calibri"/>
              </a:rPr>
              <a:t>Lower resolution of GFS (C384) and GEFS (C</a:t>
            </a:r>
            <a:r>
              <a:rPr i="1" lang="en-US" sz="1800">
                <a:solidFill>
                  <a:srgbClr val="0000FF"/>
                </a:solidFill>
                <a:latin typeface="Calibri"/>
                <a:ea typeface="Calibri"/>
                <a:cs typeface="Calibri"/>
                <a:sym typeface="Calibri"/>
              </a:rPr>
              <a:t>192</a:t>
            </a:r>
            <a:r>
              <a:rPr b="0" i="1" lang="en-US" sz="1800" u="none" cap="none" strike="noStrike">
                <a:solidFill>
                  <a:srgbClr val="0000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144" name="Google Shape;1144;g84a5f67d05_0_96"/>
          <p:cNvSpPr txBox="1"/>
          <p:nvPr/>
        </p:nvSpPr>
        <p:spPr>
          <a:xfrm>
            <a:off x="1108364" y="1806355"/>
            <a:ext cx="68004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r>
              <a:rPr b="0" i="1" lang="en-US" sz="1800" u="none" cap="none" strike="noStrike">
                <a:solidFill>
                  <a:srgbClr val="FF0000"/>
                </a:solidFill>
                <a:latin typeface="Calibri"/>
                <a:ea typeface="Calibri"/>
                <a:cs typeface="Calibri"/>
                <a:sym typeface="Calibri"/>
              </a:rPr>
              <a:t>OI SST for analysis; NSST+2 tiered SST for forecasts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n-US" sz="1800" u="none" cap="none" strike="noStrike">
                <a:solidFill>
                  <a:srgbClr val="0000FF"/>
                </a:solidFill>
                <a:latin typeface="Calibri"/>
                <a:ea typeface="Calibri"/>
                <a:cs typeface="Calibri"/>
                <a:sym typeface="Calibri"/>
              </a:rPr>
              <a:t>Old (categories) soil moisture for analysis, new for forecasts</a:t>
            </a:r>
            <a:endParaRPr b="0" i="0" sz="1400" u="none" cap="none" strike="noStrike">
              <a:solidFill>
                <a:srgbClr val="000000"/>
              </a:solidFill>
              <a:latin typeface="Arial"/>
              <a:ea typeface="Arial"/>
              <a:cs typeface="Arial"/>
              <a:sym typeface="Arial"/>
            </a:endParaRPr>
          </a:p>
        </p:txBody>
      </p:sp>
      <p:sp>
        <p:nvSpPr>
          <p:cNvPr id="1145" name="Google Shape;1145;g84a5f67d05_0_96"/>
          <p:cNvSpPr txBox="1"/>
          <p:nvPr/>
        </p:nvSpPr>
        <p:spPr>
          <a:xfrm>
            <a:off x="992909" y="3439733"/>
            <a:ext cx="72045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r>
              <a:rPr b="0" i="1" lang="en-US" sz="1800" u="none" cap="none" strike="noStrike">
                <a:solidFill>
                  <a:srgbClr val="FF0000"/>
                </a:solidFill>
                <a:latin typeface="Calibri"/>
                <a:ea typeface="Calibri"/>
                <a:cs typeface="Calibri"/>
                <a:sym typeface="Calibri"/>
              </a:rPr>
              <a:t>OI SST for analysis; NSST+2 tiered SST for forecasts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n-US" sz="1800" u="none" cap="none" strike="noStrike">
                <a:solidFill>
                  <a:srgbClr val="0000FF"/>
                </a:solidFill>
                <a:latin typeface="Calibri"/>
                <a:ea typeface="Calibri"/>
                <a:cs typeface="Calibri"/>
                <a:sym typeface="Calibri"/>
              </a:rPr>
              <a:t>New (categories) soil moisture for analysis, new for forecasts</a:t>
            </a:r>
            <a:endParaRPr b="0" i="0" sz="1400" u="none" cap="none" strike="noStrike">
              <a:solidFill>
                <a:srgbClr val="000000"/>
              </a:solidFill>
              <a:latin typeface="Arial"/>
              <a:ea typeface="Arial"/>
              <a:cs typeface="Arial"/>
              <a:sym typeface="Arial"/>
            </a:endParaRPr>
          </a:p>
        </p:txBody>
      </p:sp>
      <p:cxnSp>
        <p:nvCxnSpPr>
          <p:cNvPr id="1146" name="Google Shape;1146;g84a5f67d05_0_96"/>
          <p:cNvCxnSpPr/>
          <p:nvPr/>
        </p:nvCxnSpPr>
        <p:spPr>
          <a:xfrm>
            <a:off x="8327053" y="3161910"/>
            <a:ext cx="0" cy="249900"/>
          </a:xfrm>
          <a:prstGeom prst="straightConnector1">
            <a:avLst/>
          </a:prstGeom>
          <a:noFill/>
          <a:ln cap="flat" cmpd="sng" w="25400">
            <a:solidFill>
              <a:schemeClr val="dk1"/>
            </a:solidFill>
            <a:prstDash val="solid"/>
            <a:miter lim="800000"/>
            <a:headEnd len="sm" w="sm" type="none"/>
            <a:tailEnd len="sm" w="sm" type="none"/>
          </a:ln>
        </p:spPr>
      </p:cxnSp>
      <p:cxnSp>
        <p:nvCxnSpPr>
          <p:cNvPr id="1147" name="Google Shape;1147;g84a5f67d05_0_96"/>
          <p:cNvCxnSpPr/>
          <p:nvPr/>
        </p:nvCxnSpPr>
        <p:spPr>
          <a:xfrm>
            <a:off x="8329150" y="1525921"/>
            <a:ext cx="0" cy="249900"/>
          </a:xfrm>
          <a:prstGeom prst="straightConnector1">
            <a:avLst/>
          </a:prstGeom>
          <a:noFill/>
          <a:ln cap="flat" cmpd="sng" w="25400">
            <a:solidFill>
              <a:schemeClr val="dk1"/>
            </a:solidFill>
            <a:prstDash val="solid"/>
            <a:miter lim="800000"/>
            <a:headEnd len="sm" w="sm" type="none"/>
            <a:tailEnd len="sm" w="sm" type="none"/>
          </a:ln>
        </p:spPr>
      </p:cxnSp>
      <p:cxnSp>
        <p:nvCxnSpPr>
          <p:cNvPr id="1148" name="Google Shape;1148;g84a5f67d05_0_96"/>
          <p:cNvCxnSpPr/>
          <p:nvPr/>
        </p:nvCxnSpPr>
        <p:spPr>
          <a:xfrm>
            <a:off x="342696" y="3158628"/>
            <a:ext cx="0" cy="249900"/>
          </a:xfrm>
          <a:prstGeom prst="straightConnector1">
            <a:avLst/>
          </a:prstGeom>
          <a:noFill/>
          <a:ln cap="flat" cmpd="sng" w="25400">
            <a:solidFill>
              <a:schemeClr val="dk1"/>
            </a:solidFill>
            <a:prstDash val="solid"/>
            <a:miter lim="800000"/>
            <a:headEnd len="sm" w="sm" type="none"/>
            <a:tailEnd len="sm" w="sm" type="none"/>
          </a:ln>
        </p:spPr>
      </p:cxnSp>
      <p:sp>
        <p:nvSpPr>
          <p:cNvPr id="1149" name="Google Shape;1149;g84a5f67d05_0_96"/>
          <p:cNvSpPr txBox="1"/>
          <p:nvPr>
            <p:ph idx="12" type="sldNum"/>
          </p:nvPr>
        </p:nvSpPr>
        <p:spPr>
          <a:xfrm>
            <a:off x="7086600" y="4863882"/>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150" name="Google Shape;1150;g84a5f67d05_0_96"/>
          <p:cNvSpPr txBox="1"/>
          <p:nvPr/>
        </p:nvSpPr>
        <p:spPr>
          <a:xfrm>
            <a:off x="562450" y="1280325"/>
            <a:ext cx="1030800" cy="35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Phase 1</a:t>
            </a:r>
            <a:endParaRPr b="1" i="0" sz="1400" u="none" cap="none" strike="noStrike">
              <a:solidFill>
                <a:srgbClr val="000000"/>
              </a:solidFill>
              <a:latin typeface="Calibri"/>
              <a:ea typeface="Calibri"/>
              <a:cs typeface="Calibri"/>
              <a:sym typeface="Calibri"/>
            </a:endParaRPr>
          </a:p>
        </p:txBody>
      </p:sp>
      <p:sp>
        <p:nvSpPr>
          <p:cNvPr id="1151" name="Google Shape;1151;g84a5f67d05_0_96"/>
          <p:cNvSpPr txBox="1"/>
          <p:nvPr/>
        </p:nvSpPr>
        <p:spPr>
          <a:xfrm>
            <a:off x="562450" y="2875875"/>
            <a:ext cx="1030800" cy="35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Phase 2</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155" name="Shape 1155"/>
        <p:cNvGrpSpPr/>
        <p:nvPr/>
      </p:nvGrpSpPr>
      <p:grpSpPr>
        <a:xfrm>
          <a:off x="0" y="0"/>
          <a:ext cx="0" cy="0"/>
          <a:chOff x="0" y="0"/>
          <a:chExt cx="0" cy="0"/>
        </a:xfrm>
      </p:grpSpPr>
      <p:sp>
        <p:nvSpPr>
          <p:cNvPr id="1156" name="Google Shape;1156;g84a5f67d05_1_0"/>
          <p:cNvSpPr txBox="1"/>
          <p:nvPr/>
        </p:nvSpPr>
        <p:spPr>
          <a:xfrm>
            <a:off x="4823480" y="1607785"/>
            <a:ext cx="184800" cy="60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300"/>
              <a:buFont typeface="Arial"/>
              <a:buNone/>
            </a:pPr>
            <a:r>
              <a:t/>
            </a:r>
            <a:endParaRPr b="1" i="0" sz="3300" u="none" cap="none" strike="noStrike">
              <a:solidFill>
                <a:srgbClr val="FF0000"/>
              </a:solidFill>
              <a:latin typeface="Arial"/>
              <a:ea typeface="Arial"/>
              <a:cs typeface="Arial"/>
              <a:sym typeface="Arial"/>
            </a:endParaRPr>
          </a:p>
        </p:txBody>
      </p:sp>
      <p:pic>
        <p:nvPicPr>
          <p:cNvPr id="1157" name="Google Shape;1157;g84a5f67d05_1_0"/>
          <p:cNvPicPr preferRelativeResize="0"/>
          <p:nvPr/>
        </p:nvPicPr>
        <p:blipFill rotWithShape="1">
          <a:blip r:embed="rId3">
            <a:alphaModFix/>
          </a:blip>
          <a:srcRect b="0" l="0" r="0" t="0"/>
          <a:stretch/>
        </p:blipFill>
        <p:spPr>
          <a:xfrm>
            <a:off x="821400" y="561605"/>
            <a:ext cx="3968381" cy="4288067"/>
          </a:xfrm>
          <a:prstGeom prst="rect">
            <a:avLst/>
          </a:prstGeom>
          <a:noFill/>
          <a:ln>
            <a:noFill/>
          </a:ln>
        </p:spPr>
      </p:pic>
      <p:sp>
        <p:nvSpPr>
          <p:cNvPr id="1158" name="Google Shape;1158;g84a5f67d05_1_0"/>
          <p:cNvSpPr txBox="1"/>
          <p:nvPr/>
        </p:nvSpPr>
        <p:spPr>
          <a:xfrm>
            <a:off x="801400" y="2054060"/>
            <a:ext cx="1035300" cy="3078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GEFSv11</a:t>
            </a:r>
            <a:endParaRPr b="1" i="0" sz="1400" u="none" cap="none" strike="noStrike">
              <a:solidFill>
                <a:srgbClr val="0D68B9"/>
              </a:solidFill>
              <a:latin typeface="Arial"/>
              <a:ea typeface="Arial"/>
              <a:cs typeface="Arial"/>
              <a:sym typeface="Arial"/>
            </a:endParaRPr>
          </a:p>
        </p:txBody>
      </p:sp>
      <p:sp>
        <p:nvSpPr>
          <p:cNvPr id="1159" name="Google Shape;1159;g84a5f67d05_1_0"/>
          <p:cNvSpPr txBox="1"/>
          <p:nvPr/>
        </p:nvSpPr>
        <p:spPr>
          <a:xfrm>
            <a:off x="2785590" y="2054060"/>
            <a:ext cx="1035300" cy="3078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GEFSv12</a:t>
            </a:r>
            <a:endParaRPr b="1" i="0" sz="1400" u="none" cap="none" strike="noStrike">
              <a:solidFill>
                <a:srgbClr val="0D68B9"/>
              </a:solidFill>
              <a:latin typeface="Arial"/>
              <a:ea typeface="Arial"/>
              <a:cs typeface="Arial"/>
              <a:sym typeface="Arial"/>
            </a:endParaRPr>
          </a:p>
        </p:txBody>
      </p:sp>
      <p:sp>
        <p:nvSpPr>
          <p:cNvPr id="1160" name="Google Shape;1160;g84a5f67d05_1_0"/>
          <p:cNvSpPr txBox="1"/>
          <p:nvPr/>
        </p:nvSpPr>
        <p:spPr>
          <a:xfrm>
            <a:off x="2785591" y="4225964"/>
            <a:ext cx="1035300" cy="3078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GFS Anl.</a:t>
            </a:r>
            <a:endParaRPr b="1" i="0" sz="1400" u="none" cap="none" strike="noStrike">
              <a:solidFill>
                <a:srgbClr val="0D68B9"/>
              </a:solidFill>
              <a:latin typeface="Arial"/>
              <a:ea typeface="Arial"/>
              <a:cs typeface="Arial"/>
              <a:sym typeface="Arial"/>
            </a:endParaRPr>
          </a:p>
        </p:txBody>
      </p:sp>
      <p:sp>
        <p:nvSpPr>
          <p:cNvPr id="1161" name="Google Shape;1161;g84a5f67d05_1_0"/>
          <p:cNvSpPr txBox="1"/>
          <p:nvPr/>
        </p:nvSpPr>
        <p:spPr>
          <a:xfrm>
            <a:off x="801400" y="4225964"/>
            <a:ext cx="909300" cy="3078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v12−v11</a:t>
            </a:r>
            <a:endParaRPr b="1" i="0" sz="1400" u="none" cap="none" strike="noStrike">
              <a:solidFill>
                <a:srgbClr val="0D68B9"/>
              </a:solidFill>
              <a:latin typeface="Arial"/>
              <a:ea typeface="Arial"/>
              <a:cs typeface="Arial"/>
              <a:sym typeface="Arial"/>
            </a:endParaRPr>
          </a:p>
        </p:txBody>
      </p:sp>
      <p:sp>
        <p:nvSpPr>
          <p:cNvPr id="1162" name="Google Shape;1162;g84a5f67d05_1_0"/>
          <p:cNvSpPr txBox="1"/>
          <p:nvPr/>
        </p:nvSpPr>
        <p:spPr>
          <a:xfrm>
            <a:off x="65625" y="0"/>
            <a:ext cx="8994300" cy="43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500" u="none" cap="none" strike="noStrike">
                <a:solidFill>
                  <a:srgbClr val="0000FF"/>
                </a:solidFill>
                <a:latin typeface="Calibri"/>
                <a:ea typeface="Calibri"/>
                <a:cs typeface="Calibri"/>
                <a:sym typeface="Calibri"/>
              </a:rPr>
              <a:t>Improved Synoptic Predictability </a:t>
            </a:r>
            <a:r>
              <a:rPr b="1" lang="en-US" sz="2500">
                <a:solidFill>
                  <a:srgbClr val="0000FF"/>
                </a:solidFill>
                <a:latin typeface="Calibri"/>
                <a:ea typeface="Calibri"/>
                <a:cs typeface="Calibri"/>
                <a:sym typeface="Calibri"/>
              </a:rPr>
              <a:t>&amp; </a:t>
            </a:r>
            <a:r>
              <a:rPr b="1" i="0" lang="en-US" sz="2500" u="none" cap="none" strike="noStrike">
                <a:solidFill>
                  <a:srgbClr val="0000FF"/>
                </a:solidFill>
                <a:latin typeface="Calibri"/>
                <a:ea typeface="Calibri"/>
                <a:cs typeface="Calibri"/>
                <a:sym typeface="Calibri"/>
              </a:rPr>
              <a:t>Cyclone Deepening</a:t>
            </a:r>
            <a:endParaRPr b="1" i="0" sz="2500" u="none" cap="none" strike="noStrike">
              <a:solidFill>
                <a:srgbClr val="0000FF"/>
              </a:solidFill>
              <a:latin typeface="Calibri"/>
              <a:ea typeface="Calibri"/>
              <a:cs typeface="Calibri"/>
              <a:sym typeface="Calibri"/>
            </a:endParaRPr>
          </a:p>
        </p:txBody>
      </p:sp>
      <p:pic>
        <p:nvPicPr>
          <p:cNvPr descr="gefs_ak_spag_arctic_cyclone_6.png" id="1163" name="Google Shape;1163;g84a5f67d05_1_0"/>
          <p:cNvPicPr preferRelativeResize="0"/>
          <p:nvPr/>
        </p:nvPicPr>
        <p:blipFill rotWithShape="1">
          <a:blip r:embed="rId4">
            <a:alphaModFix/>
          </a:blip>
          <a:srcRect b="64755" l="55698" r="966" t="1152"/>
          <a:stretch/>
        </p:blipFill>
        <p:spPr>
          <a:xfrm>
            <a:off x="5852100" y="2952378"/>
            <a:ext cx="2950416" cy="1948704"/>
          </a:xfrm>
          <a:prstGeom prst="rect">
            <a:avLst/>
          </a:prstGeom>
          <a:noFill/>
          <a:ln cap="flat" cmpd="sng" w="9525">
            <a:solidFill>
              <a:srgbClr val="3F3F3F"/>
            </a:solidFill>
            <a:prstDash val="solid"/>
            <a:round/>
            <a:headEnd len="sm" w="sm" type="none"/>
            <a:tailEnd len="sm" w="sm" type="none"/>
          </a:ln>
        </p:spPr>
      </p:pic>
      <p:pic>
        <p:nvPicPr>
          <p:cNvPr descr="gefs_ak_spag_arctic_cyclone_6.png" id="1164" name="Google Shape;1164;g84a5f67d05_1_0"/>
          <p:cNvPicPr preferRelativeResize="0"/>
          <p:nvPr/>
        </p:nvPicPr>
        <p:blipFill rotWithShape="1">
          <a:blip r:embed="rId4">
            <a:alphaModFix/>
          </a:blip>
          <a:srcRect b="64362" l="5702" r="50962" t="1347"/>
          <a:stretch/>
        </p:blipFill>
        <p:spPr>
          <a:xfrm>
            <a:off x="5868954" y="623046"/>
            <a:ext cx="2933563" cy="1948704"/>
          </a:xfrm>
          <a:prstGeom prst="rect">
            <a:avLst/>
          </a:prstGeom>
          <a:noFill/>
          <a:ln cap="flat" cmpd="sng" w="9525">
            <a:solidFill>
              <a:srgbClr val="3F3F3F"/>
            </a:solidFill>
            <a:prstDash val="solid"/>
            <a:round/>
            <a:headEnd len="sm" w="sm" type="none"/>
            <a:tailEnd len="sm" w="sm" type="none"/>
          </a:ln>
        </p:spPr>
      </p:pic>
      <p:sp>
        <p:nvSpPr>
          <p:cNvPr id="1165" name="Google Shape;1165;g84a5f67d05_1_0"/>
          <p:cNvSpPr txBox="1"/>
          <p:nvPr/>
        </p:nvSpPr>
        <p:spPr>
          <a:xfrm>
            <a:off x="5852100" y="2253445"/>
            <a:ext cx="1063200" cy="3183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GEFSv11</a:t>
            </a:r>
            <a:endParaRPr b="1" i="0" sz="1400" u="none" cap="none" strike="noStrike">
              <a:solidFill>
                <a:srgbClr val="0D68B9"/>
              </a:solidFill>
              <a:latin typeface="Arial"/>
              <a:ea typeface="Arial"/>
              <a:cs typeface="Arial"/>
              <a:sym typeface="Arial"/>
            </a:endParaRPr>
          </a:p>
        </p:txBody>
      </p:sp>
      <p:sp>
        <p:nvSpPr>
          <p:cNvPr id="1166" name="Google Shape;1166;g84a5f67d05_1_0"/>
          <p:cNvSpPr txBox="1"/>
          <p:nvPr/>
        </p:nvSpPr>
        <p:spPr>
          <a:xfrm>
            <a:off x="5852099" y="4584223"/>
            <a:ext cx="1063200" cy="3183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GEFSv12</a:t>
            </a:r>
            <a:endParaRPr b="1" i="0" sz="1400" u="none" cap="none" strike="noStrike">
              <a:solidFill>
                <a:srgbClr val="0D68B9"/>
              </a:solidFill>
              <a:latin typeface="Arial"/>
              <a:ea typeface="Arial"/>
              <a:cs typeface="Arial"/>
              <a:sym typeface="Arial"/>
            </a:endParaRPr>
          </a:p>
        </p:txBody>
      </p:sp>
      <p:sp>
        <p:nvSpPr>
          <p:cNvPr id="1167" name="Google Shape;1167;g84a5f67d05_1_0"/>
          <p:cNvSpPr txBox="1"/>
          <p:nvPr/>
        </p:nvSpPr>
        <p:spPr>
          <a:xfrm>
            <a:off x="1104200" y="1476525"/>
            <a:ext cx="3180900" cy="523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More lead time in v12 for threat of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strong coastal storm</a:t>
            </a:r>
            <a:endParaRPr b="0" i="0" sz="1400" u="none" cap="none" strike="noStrike">
              <a:solidFill>
                <a:srgbClr val="000000"/>
              </a:solidFill>
              <a:latin typeface="Arial"/>
              <a:ea typeface="Arial"/>
              <a:cs typeface="Arial"/>
              <a:sym typeface="Arial"/>
            </a:endParaRPr>
          </a:p>
        </p:txBody>
      </p:sp>
      <p:sp>
        <p:nvSpPr>
          <p:cNvPr id="1168" name="Google Shape;1168;g84a5f67d05_1_0"/>
          <p:cNvSpPr txBox="1"/>
          <p:nvPr/>
        </p:nvSpPr>
        <p:spPr>
          <a:xfrm>
            <a:off x="5841500" y="1522275"/>
            <a:ext cx="2950500" cy="523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More lead time in v12 for </a:t>
            </a:r>
            <a:r>
              <a:rPr lang="en-US"/>
              <a:t>strong trough impacting north Alaska</a:t>
            </a:r>
            <a:endParaRPr b="0" i="0" sz="1400" u="none" cap="none" strike="noStrike">
              <a:solidFill>
                <a:srgbClr val="000000"/>
              </a:solidFill>
              <a:latin typeface="Arial"/>
              <a:ea typeface="Arial"/>
              <a:cs typeface="Arial"/>
              <a:sym typeface="Arial"/>
            </a:endParaRPr>
          </a:p>
        </p:txBody>
      </p:sp>
      <p:sp>
        <p:nvSpPr>
          <p:cNvPr id="1169" name="Google Shape;1169;g84a5f67d05_1_0"/>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8"/>
                                        </p:tgtEl>
                                        <p:attrNameLst>
                                          <p:attrName>style.visibility</p:attrName>
                                        </p:attrNameLst>
                                      </p:cBhvr>
                                      <p:to>
                                        <p:strVal val="visible"/>
                                      </p:to>
                                    </p:set>
                                    <p:animEffect filter="fade" transition="in">
                                      <p:cBhvr>
                                        <p:cTn dur="500"/>
                                        <p:tgtEl>
                                          <p:spTgt spid="1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g84a5f67d05_0_0"/>
          <p:cNvSpPr/>
          <p:nvPr/>
        </p:nvSpPr>
        <p:spPr>
          <a:xfrm>
            <a:off x="2827700" y="1424350"/>
            <a:ext cx="2517600" cy="2812200"/>
          </a:xfrm>
          <a:prstGeom prst="rect">
            <a:avLst/>
          </a:prstGeom>
          <a:solidFill>
            <a:srgbClr val="BBD6EE">
              <a:alpha val="5137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Key parameters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1" i="1" lang="en-US" sz="1200" u="none" cap="none" strike="noStrike">
                <a:solidFill>
                  <a:schemeClr val="dk1"/>
                </a:solidFill>
                <a:latin typeface="Calibri"/>
                <a:ea typeface="Calibri"/>
                <a:cs typeface="Calibri"/>
                <a:sym typeface="Calibri"/>
              </a:rPr>
              <a:t>Time step=450s</a:t>
            </a:r>
            <a:r>
              <a:rPr b="0" i="1" lang="en-US" sz="1200" u="none" cap="none" strike="noStrike">
                <a:solidFill>
                  <a:schemeClr val="dk1"/>
                </a:solidFill>
                <a:latin typeface="Calibri"/>
                <a:ea typeface="Calibri"/>
                <a:cs typeface="Calibri"/>
                <a:sym typeface="Calibri"/>
              </a:rPr>
              <a:t>; but use 300s for aerosol integration</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1" i="1" lang="en-US" sz="1200" u="sng" cap="none" strike="noStrike">
                <a:solidFill>
                  <a:schemeClr val="dk1"/>
                </a:solidFill>
                <a:latin typeface="Calibri"/>
                <a:ea typeface="Calibri"/>
                <a:cs typeface="Calibri"/>
                <a:sym typeface="Calibri"/>
              </a:rPr>
              <a:t>hord=5;</a:t>
            </a:r>
            <a:r>
              <a:rPr b="0" i="1" lang="en-US" sz="1200" u="none" cap="none" strike="noStrike">
                <a:solidFill>
                  <a:schemeClr val="dk1"/>
                </a:solidFill>
                <a:latin typeface="Calibri"/>
                <a:ea typeface="Calibri"/>
                <a:cs typeface="Calibri"/>
                <a:sym typeface="Calibri"/>
              </a:rPr>
              <a:t> horizontal advection scheme</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0" i="1" lang="en-US" sz="1200" u="none" cap="none" strike="noStrike">
                <a:solidFill>
                  <a:schemeClr val="dk1"/>
                </a:solidFill>
                <a:latin typeface="Calibri"/>
                <a:ea typeface="Calibri"/>
                <a:cs typeface="Calibri"/>
                <a:sym typeface="Calibri"/>
              </a:rPr>
              <a:t>Others similar to GFSv15.2</a:t>
            </a:r>
            <a:endParaRPr i="1" sz="1200">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200"/>
              <a:buChar char="•"/>
            </a:pPr>
            <a:r>
              <a:rPr i="1" lang="en-US" sz="1200">
                <a:solidFill>
                  <a:schemeClr val="dk1"/>
                </a:solidFill>
                <a:latin typeface="Calibri"/>
                <a:ea typeface="Calibri"/>
                <a:cs typeface="Calibri"/>
                <a:sym typeface="Calibri"/>
              </a:rPr>
              <a:t>Increase the conversion rate of ice cloud water to snow (</a:t>
            </a:r>
            <a:r>
              <a:rPr b="1" i="1" lang="en-US" sz="1200">
                <a:solidFill>
                  <a:srgbClr val="FF0000"/>
                </a:solidFill>
                <a:latin typeface="Calibri"/>
                <a:ea typeface="Calibri"/>
                <a:cs typeface="Calibri"/>
                <a:sym typeface="Calibri"/>
              </a:rPr>
              <a:t>psauto from 4.e-4 4.e-4 to psauto=8.e-4 8.e-4</a:t>
            </a:r>
            <a:r>
              <a:rPr i="1" lang="en-US" sz="1200">
                <a:solidFill>
                  <a:schemeClr val="dk1"/>
                </a:solidFill>
                <a:latin typeface="Calibri"/>
                <a:ea typeface="Calibri"/>
                <a:cs typeface="Calibri"/>
                <a:sym typeface="Calibri"/>
              </a:rPr>
              <a:t>)</a:t>
            </a:r>
            <a:endParaRPr i="1" sz="1200">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200"/>
              <a:buChar char="•"/>
            </a:pPr>
            <a:r>
              <a:rPr i="1" lang="en-US" sz="1200">
                <a:solidFill>
                  <a:schemeClr val="dk1"/>
                </a:solidFill>
                <a:latin typeface="Calibri"/>
                <a:ea typeface="Calibri"/>
                <a:cs typeface="Calibri"/>
                <a:sym typeface="Calibri"/>
              </a:rPr>
              <a:t>gravity wave drag and mountain block coefficients set to </a:t>
            </a:r>
            <a:r>
              <a:rPr b="1" i="1" lang="en-US" sz="1200">
                <a:solidFill>
                  <a:srgbClr val="FF0000"/>
                </a:solidFill>
                <a:latin typeface="Calibri"/>
                <a:ea typeface="Calibri"/>
                <a:cs typeface="Calibri"/>
                <a:sym typeface="Calibri"/>
              </a:rPr>
              <a:t>cdmbgwd=1.2;1.0</a:t>
            </a:r>
            <a:r>
              <a:rPr b="1" lang="en-US" sz="1200">
                <a:solidFill>
                  <a:srgbClr val="FF0000"/>
                </a:solidFill>
                <a:latin typeface="Calibri"/>
                <a:ea typeface="Calibri"/>
                <a:cs typeface="Calibri"/>
                <a:sym typeface="Calibri"/>
              </a:rPr>
              <a:t> </a:t>
            </a:r>
            <a:endParaRPr b="1" sz="1200">
              <a:solidFill>
                <a:srgbClr val="FF0000"/>
              </a:solidFill>
              <a:latin typeface="Calibri"/>
              <a:ea typeface="Calibri"/>
              <a:cs typeface="Calibri"/>
              <a:sym typeface="Calibri"/>
            </a:endParaRPr>
          </a:p>
          <a:p>
            <a:pPr indent="-171450" lvl="0" marL="171450" marR="0" rtl="0" algn="l">
              <a:lnSpc>
                <a:spcPct val="100000"/>
              </a:lnSpc>
              <a:spcBef>
                <a:spcPts val="0"/>
              </a:spcBef>
              <a:spcAft>
                <a:spcPts val="0"/>
              </a:spcAft>
              <a:buSzPts val="1200"/>
              <a:buFont typeface="Calibri"/>
              <a:buChar char="•"/>
            </a:pPr>
            <a:r>
              <a:rPr lang="en-US" sz="1200">
                <a:latin typeface="Calibri"/>
                <a:ea typeface="Calibri"/>
                <a:cs typeface="Calibri"/>
                <a:sym typeface="Calibri"/>
              </a:rPr>
              <a:t>Other parameters similar to GFSv15.1</a:t>
            </a:r>
            <a:endParaRPr sz="1200">
              <a:latin typeface="Calibri"/>
              <a:ea typeface="Calibri"/>
              <a:cs typeface="Calibri"/>
              <a:sym typeface="Calibri"/>
            </a:endParaRPr>
          </a:p>
        </p:txBody>
      </p:sp>
      <p:sp>
        <p:nvSpPr>
          <p:cNvPr id="145" name="Google Shape;145;g84a5f67d05_0_0"/>
          <p:cNvSpPr txBox="1"/>
          <p:nvPr/>
        </p:nvSpPr>
        <p:spPr>
          <a:xfrm>
            <a:off x="407050" y="52600"/>
            <a:ext cx="8115000" cy="53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900"/>
              <a:buFont typeface="Arial"/>
              <a:buNone/>
            </a:pPr>
            <a:r>
              <a:rPr b="1" i="0" lang="en-US" sz="2500" u="none" cap="none" strike="noStrike">
                <a:solidFill>
                  <a:srgbClr val="0000FF"/>
                </a:solidFill>
                <a:latin typeface="Calibri"/>
                <a:ea typeface="Calibri"/>
                <a:cs typeface="Calibri"/>
                <a:sym typeface="Calibri"/>
              </a:rPr>
              <a:t>GEFSv12: Dynamic Core and </a:t>
            </a:r>
            <a:r>
              <a:rPr b="1" lang="en-US" sz="2500">
                <a:solidFill>
                  <a:srgbClr val="0000FF"/>
                </a:solidFill>
                <a:latin typeface="Calibri"/>
                <a:ea typeface="Calibri"/>
                <a:cs typeface="Calibri"/>
                <a:sym typeface="Calibri"/>
              </a:rPr>
              <a:t>Physics Changes</a:t>
            </a:r>
            <a:endParaRPr b="1" i="0" sz="2500" u="none" cap="none" strike="noStrike">
              <a:solidFill>
                <a:srgbClr val="0000FF"/>
              </a:solidFill>
              <a:latin typeface="Calibri"/>
              <a:ea typeface="Calibri"/>
              <a:cs typeface="Calibri"/>
              <a:sym typeface="Calibri"/>
            </a:endParaRPr>
          </a:p>
        </p:txBody>
      </p:sp>
      <p:sp>
        <p:nvSpPr>
          <p:cNvPr id="146" name="Google Shape;146;g84a5f67d05_0_0"/>
          <p:cNvSpPr/>
          <p:nvPr/>
        </p:nvSpPr>
        <p:spPr>
          <a:xfrm>
            <a:off x="0" y="715678"/>
            <a:ext cx="32991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The Finite Volume Cubed Sphere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(FV3) dynamic core</a:t>
            </a:r>
            <a:endParaRPr b="0" i="0" sz="1400" u="none" cap="none" strike="noStrike">
              <a:solidFill>
                <a:srgbClr val="000000"/>
              </a:solidFill>
              <a:latin typeface="Arial"/>
              <a:ea typeface="Arial"/>
              <a:cs typeface="Arial"/>
              <a:sym typeface="Arial"/>
            </a:endParaRPr>
          </a:p>
        </p:txBody>
      </p:sp>
      <p:sp>
        <p:nvSpPr>
          <p:cNvPr id="147" name="Google Shape;147;g84a5f67d05_0_0"/>
          <p:cNvSpPr txBox="1"/>
          <p:nvPr/>
        </p:nvSpPr>
        <p:spPr>
          <a:xfrm>
            <a:off x="0" y="3889761"/>
            <a:ext cx="2727900" cy="9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chemeClr val="dk1"/>
                </a:solidFill>
                <a:latin typeface="Calibri"/>
                <a:ea typeface="Calibri"/>
                <a:cs typeface="Calibri"/>
                <a:sym typeface="Calibri"/>
              </a:rPr>
              <a:t>C384L64 ~ 25km resolution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chemeClr val="dk1"/>
                </a:solidFill>
                <a:latin typeface="Calibri"/>
                <a:ea typeface="Calibri"/>
                <a:cs typeface="Calibri"/>
                <a:sym typeface="Calibri"/>
              </a:rPr>
              <a:t>Non-hydrostatic</a:t>
            </a:r>
            <a:endParaRPr b="0" i="0" sz="1400" u="none" cap="none" strike="noStrike">
              <a:solidFill>
                <a:srgbClr val="000000"/>
              </a:solidFill>
              <a:latin typeface="Arial"/>
              <a:ea typeface="Arial"/>
              <a:cs typeface="Arial"/>
              <a:sym typeface="Arial"/>
            </a:endParaRPr>
          </a:p>
        </p:txBody>
      </p:sp>
      <p:pic>
        <p:nvPicPr>
          <p:cNvPr id="148" name="Google Shape;148;g84a5f67d05_0_0"/>
          <p:cNvPicPr preferRelativeResize="0"/>
          <p:nvPr/>
        </p:nvPicPr>
        <p:blipFill rotWithShape="1">
          <a:blip r:embed="rId3">
            <a:alphaModFix/>
          </a:blip>
          <a:srcRect b="0" l="5" r="48312" t="0"/>
          <a:stretch/>
        </p:blipFill>
        <p:spPr>
          <a:xfrm>
            <a:off x="127756" y="1424358"/>
            <a:ext cx="2517559" cy="2522380"/>
          </a:xfrm>
          <a:prstGeom prst="rect">
            <a:avLst/>
          </a:prstGeom>
          <a:noFill/>
          <a:ln>
            <a:noFill/>
          </a:ln>
        </p:spPr>
      </p:pic>
      <p:sp>
        <p:nvSpPr>
          <p:cNvPr id="149" name="Google Shape;149;g84a5f67d05_0_0"/>
          <p:cNvSpPr txBox="1"/>
          <p:nvPr>
            <p:ph idx="12" type="sldNum"/>
          </p:nvPr>
        </p:nvSpPr>
        <p:spPr>
          <a:xfrm>
            <a:off x="7086600" y="4869656"/>
            <a:ext cx="20574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50" name="Google Shape;150;g84a5f67d05_0_0"/>
          <p:cNvPicPr preferRelativeResize="0"/>
          <p:nvPr/>
        </p:nvPicPr>
        <p:blipFill rotWithShape="1">
          <a:blip r:embed="rId4">
            <a:alphaModFix/>
          </a:blip>
          <a:srcRect b="0" l="0" r="0" t="0"/>
          <a:stretch/>
        </p:blipFill>
        <p:spPr>
          <a:xfrm>
            <a:off x="5345300" y="1408950"/>
            <a:ext cx="3798600" cy="2642851"/>
          </a:xfrm>
          <a:prstGeom prst="rect">
            <a:avLst/>
          </a:prstGeom>
          <a:noFill/>
          <a:ln>
            <a:noFill/>
          </a:ln>
        </p:spPr>
      </p:pic>
      <p:sp>
        <p:nvSpPr>
          <p:cNvPr id="151" name="Google Shape;151;g84a5f67d05_0_0"/>
          <p:cNvSpPr txBox="1"/>
          <p:nvPr/>
        </p:nvSpPr>
        <p:spPr>
          <a:xfrm>
            <a:off x="5345300" y="638800"/>
            <a:ext cx="3798600" cy="869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90"/>
                </a:solidFill>
                <a:latin typeface="Calibri"/>
                <a:ea typeface="Calibri"/>
                <a:cs typeface="Calibri"/>
                <a:sym typeface="Calibri"/>
              </a:rPr>
              <a:t>Replace Zhao-Carr MP with GFDL MP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Five prognostics cloud species: Liquid, ice, snow, graupel, rain more sophisticated cloud processes</a:t>
            </a:r>
            <a:endParaRPr b="0" i="0" sz="1400" u="none" cap="none" strike="noStrike">
              <a:solidFill>
                <a:srgbClr val="000000"/>
              </a:solidFill>
              <a:latin typeface="Arial"/>
              <a:ea typeface="Arial"/>
              <a:cs typeface="Arial"/>
              <a:sym typeface="Arial"/>
            </a:endParaRPr>
          </a:p>
          <a:p>
            <a:pPr indent="-80962" lvl="0" marL="157162" marR="0" rtl="0" algn="l">
              <a:lnSpc>
                <a:spcPct val="100000"/>
              </a:lnSpc>
              <a:spcBef>
                <a:spcPts val="0"/>
              </a:spcBef>
              <a:spcAft>
                <a:spcPts val="0"/>
              </a:spcAft>
              <a:buClr>
                <a:schemeClr val="dk1"/>
              </a:buClr>
              <a:buSzPts val="1200"/>
              <a:buFont typeface="Arial"/>
              <a:buNone/>
            </a:pPr>
            <a:r>
              <a:t/>
            </a:r>
            <a:endParaRPr b="1" i="0" sz="1200" u="none" cap="none" strike="noStrike">
              <a:solidFill>
                <a:srgbClr val="FF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2018-10-05T17:29:18Z</dcterms:created>
  <dc:creator>Charles Bell</dc:creator>
</cp:coreProperties>
</file>