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96" r:id="rId5"/>
    <p:sldMasterId id="2147483697" r:id="rId6"/>
    <p:sldMasterId id="2147483698" r:id="rId7"/>
    <p:sldMasterId id="214748369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</p:sldIdLst>
  <p:sldSz cy="5143500" cx="9144000"/>
  <p:notesSz cx="6946900" cy="9220200"/>
  <p:embeddedFontLst>
    <p:embeddedFont>
      <p:font typeface="Roboto Slab"/>
      <p:regular r:id="rId65"/>
      <p:bold r:id="rId66"/>
    </p:embeddedFont>
    <p:embeddedFont>
      <p:font typeface="Roboto Slab Regular"/>
      <p:regular r:id="rId67"/>
      <p:bold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7282261-5193-4C9F-A4E6-0D775C4F8EB1}">
  <a:tblStyle styleId="{07282261-5193-4C9F-A4E6-0D775C4F8E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60E1813-EF11-4BCA-902A-1626E111101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font" Target="fonts/RobotoSlab-bold.fntdata"/><Relationship Id="rId21" Type="http://schemas.openxmlformats.org/officeDocument/2006/relationships/slide" Target="slides/slide12.xml"/><Relationship Id="rId65" Type="http://schemas.openxmlformats.org/officeDocument/2006/relationships/font" Target="fonts/RobotoSlab-regular.fntdata"/><Relationship Id="rId24" Type="http://schemas.openxmlformats.org/officeDocument/2006/relationships/slide" Target="slides/slide15.xml"/><Relationship Id="rId68" Type="http://schemas.openxmlformats.org/officeDocument/2006/relationships/font" Target="fonts/RobotoSlabRegular-bold.fntdata"/><Relationship Id="rId23" Type="http://schemas.openxmlformats.org/officeDocument/2006/relationships/slide" Target="slides/slide14.xml"/><Relationship Id="rId67" Type="http://schemas.openxmlformats.org/officeDocument/2006/relationships/font" Target="fonts/RobotoSlabRegular-regular.fntdata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3010323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4971" y="0"/>
            <a:ext cx="3010323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0050" y="692150"/>
            <a:ext cx="61467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8757592"/>
            <a:ext cx="3010323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75" lIns="92350" spcFirstLastPara="1" rIns="92350" wrap="square" tIns="46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/>
          <p:nvPr>
            <p:ph idx="2" type="sldImg"/>
          </p:nvPr>
        </p:nvSpPr>
        <p:spPr>
          <a:xfrm>
            <a:off x="40005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:notes"/>
          <p:cNvSpPr txBox="1"/>
          <p:nvPr>
            <p:ph idx="1" type="body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75" lIns="92350" spcFirstLastPara="1" rIns="92350" wrap="square" tIns="46175">
            <a:noAutofit/>
          </a:bodyPr>
          <a:lstStyle/>
          <a:p>
            <a:pPr indent="-93483" lvl="0" marL="16968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:notes"/>
          <p:cNvSpPr txBox="1"/>
          <p:nvPr>
            <p:ph idx="12" type="sldNum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75" lIns="92350" spcFirstLastPara="1" rIns="92350" wrap="square" tIns="461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3eaf2d9ac_0_735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Unfortunately, the retrospectives ended in Nov 2019.  Nov and Dec showed large variances in the GEFSv11 forecasts </a:t>
            </a:r>
            <a:r>
              <a:rPr lang="en-US"/>
              <a:t>longer than 10 days. But Nov is good enough to show this.</a:t>
            </a:r>
            <a:endParaRPr/>
          </a:p>
        </p:txBody>
      </p:sp>
      <p:sp>
        <p:nvSpPr>
          <p:cNvPr id="410" name="Google Shape;410;g83eaf2d9ac_0_735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3eaf2d9ac_0_743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Plotted are </a:t>
            </a:r>
            <a:r>
              <a:rPr lang="en-US"/>
              <a:t>anal</a:t>
            </a:r>
            <a:r>
              <a:rPr lang="en-US"/>
              <a:t>ysis, 96,192,288,384 hr fcsts beginning Nov 1 through Nov 30. The forecasts are at their validation date.</a:t>
            </a:r>
            <a:endParaRPr/>
          </a:p>
        </p:txBody>
      </p:sp>
      <p:sp>
        <p:nvSpPr>
          <p:cNvPr id="420" name="Google Shape;420;g83eaf2d9ac_0_743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3eaf2d9ac_1_247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Something special about this case study? (</a:t>
            </a:r>
            <a:r>
              <a:rPr lang="en-US"/>
              <a:t>Arun</a:t>
            </a:r>
            <a:r>
              <a:rPr lang="en-US"/>
              <a:t>)</a:t>
            </a:r>
            <a:endParaRPr/>
          </a:p>
        </p:txBody>
      </p:sp>
      <p:sp>
        <p:nvSpPr>
          <p:cNvPr id="437" name="Google Shape;437;g83eaf2d9ac_1_247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3eaf2d9ac_1_251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83eaf2d9ac_1_251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3eaf2d9ac_1_259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83eaf2d9ac_1_259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3eaf2d9ac_1_283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83eaf2d9ac_1_283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3eaf2d9ac_1_291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83eaf2d9ac_1_291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3eaf2d9ac_1_374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g83eaf2d9ac_1_374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plots show the growth of the temperature bias (F-A) using the once-per-week 35 day fcsts from 2000-2019. Daily differences are binned into 7 day periods to produce better stats for a total of 52 bins for the entire year.  The “interesting” +/-/+ structure occurs during the winter months.  The next slide addresses this.</a:t>
            </a:r>
            <a:endParaRPr/>
          </a:p>
        </p:txBody>
      </p:sp>
      <p:sp>
        <p:nvSpPr>
          <p:cNvPr id="484" name="Google Shape;484;g83eaf2d9ac_1_374:notes"/>
          <p:cNvSpPr txBox="1"/>
          <p:nvPr>
            <p:ph idx="12" type="sldNum"/>
          </p:nvPr>
        </p:nvSpPr>
        <p:spPr>
          <a:xfrm>
            <a:off x="3934969" y="8757590"/>
            <a:ext cx="3010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83eaf2d9ac_1_385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addresses the </a:t>
            </a:r>
            <a:r>
              <a:rPr lang="en-US"/>
              <a:t>peculiar forecast error structure in the previous slide.  During the summer months the F-A are consistent.  Here the bias is certain.  In the winter months each day-of-year may have large F-A due to winter warmings. Thus a mean bias has no meaning because the uncertainty is very large.  This uncertainty grows with forecast time.  The once-per-week 35 day fcst does not provide adequate numbers to perform meaningful statistics.</a:t>
            </a:r>
            <a:r>
              <a:rPr lang="en-US"/>
              <a:t>  In the SH, due to less temperatuere variability, the uncertainty at longer fcst times is smaller.  </a:t>
            </a:r>
            <a:endParaRPr/>
          </a:p>
        </p:txBody>
      </p:sp>
      <p:sp>
        <p:nvSpPr>
          <p:cNvPr id="500" name="Google Shape;500;g83eaf2d9ac_1_385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eaf2d9ac_1_80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83eaf2d9ac_1_80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3eaf2d9ac_0_14:notes"/>
          <p:cNvSpPr/>
          <p:nvPr>
            <p:ph idx="2" type="sldImg"/>
          </p:nvPr>
        </p:nvSpPr>
        <p:spPr>
          <a:xfrm>
            <a:off x="400050" y="692150"/>
            <a:ext cx="61467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83eaf2d9ac_0_14:notes"/>
          <p:cNvSpPr txBox="1"/>
          <p:nvPr>
            <p:ph idx="1" type="body"/>
          </p:nvPr>
        </p:nvSpPr>
        <p:spPr>
          <a:xfrm>
            <a:off x="694690" y="4379597"/>
            <a:ext cx="55575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83eaf2d9ac_0_14:notes"/>
          <p:cNvSpPr txBox="1"/>
          <p:nvPr>
            <p:ph idx="12" type="sldNum"/>
          </p:nvPr>
        </p:nvSpPr>
        <p:spPr>
          <a:xfrm>
            <a:off x="3934971" y="8757592"/>
            <a:ext cx="3010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3eaf2d9ac_0_953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3eaf2d9ac_0_953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83eaf2d9ac_0_840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83eaf2d9ac_0_840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3eaf2d9ac_0_846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3eaf2d9ac_0_846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83eaf2d9ac_0_852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83eaf2d9ac_0_852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If possible, include the mean over the entire peri</a:t>
            </a:r>
            <a:r>
              <a:rPr lang="en-US"/>
              <a:t>od (Arun)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3eaf2d9ac_0_859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3eaf2d9ac_0_859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83eaf2d9ac_0_866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83eaf2d9ac_0_866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3eaf2d9ac_0_870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3eaf2d9ac_0_870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83eaf2d9ac_0_876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83eaf2d9ac_0_876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If possible, include the mean over the entire period </a:t>
            </a:r>
            <a:r>
              <a:rPr lang="en-US"/>
              <a:t>(Arun)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/>
              <a:t>Just note that scales on y-axis are different from that for temperature (Arun)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3eaf2d9ac_0_883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3eaf2d9ac_0_883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83eaf2d9ac_1_662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83eaf2d9ac_1_662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50faf96f9_0_2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50faf96f9_0_2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83eaf2d9ac_1_712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83eaf2d9ac_1_712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HSS values are computed for each forecast over the entire map, weighted by cosine(latitude)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Calibrated numbers are not plotted because although our ensemble regression algorithm reduces probabilities, it rarely has an effect on their signs and the calibrated means are nearly identical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3eaf2d9ac_1_580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3eaf2d9ac_1_580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3eaf2d9ac_1_594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83eaf2d9ac_1_594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4e8ffc2bb_8_6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4e8ffc2bb_8_6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3eaf2d9ac_1_567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3eaf2d9ac_1_567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HSS values are computed for each forecast over the entire map, weighted by cosine(latitude)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Calibrated numbers are not plotted because although our ensemble regression algorithm reduces probabilities, it rarely has an effect on their signs and the calibrated means are nearly identical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/>
              <a:t>Intresting that forecast-to-forecast variability for GFSv12 is so much smaller than for CFSv2 (Arun))</a:t>
            </a:r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83eaf2d9ac_1_587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83eaf2d9ac_1_587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83eaf2d9ac_1_603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83eaf2d9ac_1_603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3eaf2d9ac_0_1017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g83eaf2d9ac_0_1017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3eaf2d9ac_0_1141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g83eaf2d9ac_0_1141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3eaf2d9ac_0_1146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g83eaf2d9ac_0_1146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3eaf2d9ac_0_256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83eaf2d9ac_0_256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83eaf2d9ac_0_1153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Needs reformatting (?) </a:t>
            </a:r>
            <a:endParaRPr/>
          </a:p>
        </p:txBody>
      </p:sp>
      <p:sp>
        <p:nvSpPr>
          <p:cNvPr id="694" name="Google Shape;694;g83eaf2d9ac_0_1153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83eaf2d9ac_0_1027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g83eaf2d9ac_0_1027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83eaf2d9ac_0_1033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g83eaf2d9ac_0_1033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83eaf2d9ac_0_1039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83eaf2d9ac_0_1039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3eaf2d9ac_0_1044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g83eaf2d9ac_0_1044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83eaf2d9ac_0_1049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g83eaf2d9ac_0_1049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83eaf2d9ac_0_1055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g83eaf2d9ac_0_1055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77aa407c63_0_232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g77aa407c63_0_232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7aa407c63_0_116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g77aa407c63_0_116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g77aa407c63_0_116:notes"/>
          <p:cNvSpPr txBox="1"/>
          <p:nvPr>
            <p:ph idx="12" type="sldNum"/>
          </p:nvPr>
        </p:nvSpPr>
        <p:spPr>
          <a:xfrm>
            <a:off x="3934969" y="8757590"/>
            <a:ext cx="30102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77aa407c63_0_122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g77aa407c63_0_122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3eaf2d9ac_0_441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83eaf2d9ac_0_441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77aa407c63_0_129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77aa407c63_0_129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7aa407c63_0_134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g77aa407c63_0_134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77aa407c63_0_144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g77aa407c63_0_144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7aa407c63_0_150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g77aa407c63_0_150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3eaf2d9ac_0_237:notes"/>
          <p:cNvSpPr/>
          <p:nvPr>
            <p:ph idx="2" type="sldImg"/>
          </p:nvPr>
        </p:nvSpPr>
        <p:spPr>
          <a:xfrm>
            <a:off x="400050" y="692150"/>
            <a:ext cx="61467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g83eaf2d9ac_0_237:notes"/>
          <p:cNvSpPr txBox="1"/>
          <p:nvPr>
            <p:ph idx="1" type="body"/>
          </p:nvPr>
        </p:nvSpPr>
        <p:spPr>
          <a:xfrm>
            <a:off x="694690" y="4379597"/>
            <a:ext cx="55575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g83eaf2d9ac_0_237:notes"/>
          <p:cNvSpPr txBox="1"/>
          <p:nvPr>
            <p:ph idx="12" type="sldNum"/>
          </p:nvPr>
        </p:nvSpPr>
        <p:spPr>
          <a:xfrm>
            <a:off x="3934971" y="8757592"/>
            <a:ext cx="3010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83eaf2d9ac_0_1239:notes"/>
          <p:cNvSpPr/>
          <p:nvPr>
            <p:ph idx="2" type="sldImg"/>
          </p:nvPr>
        </p:nvSpPr>
        <p:spPr>
          <a:xfrm>
            <a:off x="400050" y="692150"/>
            <a:ext cx="61467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g83eaf2d9ac_0_1239:notes"/>
          <p:cNvSpPr txBox="1"/>
          <p:nvPr>
            <p:ph idx="1" type="body"/>
          </p:nvPr>
        </p:nvSpPr>
        <p:spPr>
          <a:xfrm>
            <a:off x="694690" y="4379597"/>
            <a:ext cx="55575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g83eaf2d9ac_0_1239:notes"/>
          <p:cNvSpPr txBox="1"/>
          <p:nvPr>
            <p:ph idx="12" type="sldNum"/>
          </p:nvPr>
        </p:nvSpPr>
        <p:spPr>
          <a:xfrm>
            <a:off x="3934971" y="8757592"/>
            <a:ext cx="3010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175" lIns="92350" spcFirstLastPara="1" rIns="92350" wrap="square" tIns="4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3eaf2d9ac_0_431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GEFSv12 shows better time-averaged spatial correlation skill than GEFSsubx and CFSv2 for forecasts of Day 6-10, Day 8-14, and Weeks 3-4 over extra-tropical NH (20N-80N) and PNA sector.</a:t>
            </a:r>
            <a:endParaRPr/>
          </a:p>
        </p:txBody>
      </p:sp>
      <p:sp>
        <p:nvSpPr>
          <p:cNvPr id="345" name="Google Shape;345;g83eaf2d9ac_0_431:notes"/>
          <p:cNvSpPr/>
          <p:nvPr>
            <p:ph idx="2" type="sldImg"/>
          </p:nvPr>
        </p:nvSpPr>
        <p:spPr>
          <a:xfrm>
            <a:off x="386116" y="691515"/>
            <a:ext cx="61755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4e8ffc2bb_8_0:notes"/>
          <p:cNvSpPr/>
          <p:nvPr>
            <p:ph idx="2" type="sldImg"/>
          </p:nvPr>
        </p:nvSpPr>
        <p:spPr>
          <a:xfrm>
            <a:off x="386243" y="691515"/>
            <a:ext cx="6174900" cy="34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4e8ffc2bb_8_0:notes"/>
          <p:cNvSpPr txBox="1"/>
          <p:nvPr>
            <p:ph idx="1" type="body"/>
          </p:nvPr>
        </p:nvSpPr>
        <p:spPr>
          <a:xfrm>
            <a:off x="694690" y="4379595"/>
            <a:ext cx="5557500" cy="4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3eaf2d9ac_0_631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359" name="Google Shape;359;g83eaf2d9ac_0_631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3eaf2d9ac_0_538:notes"/>
          <p:cNvSpPr txBox="1"/>
          <p:nvPr>
            <p:ph idx="1" type="body"/>
          </p:nvPr>
        </p:nvSpPr>
        <p:spPr>
          <a:xfrm>
            <a:off x="694690" y="4437221"/>
            <a:ext cx="55575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83eaf2d9ac_0_538:notes"/>
          <p:cNvSpPr/>
          <p:nvPr>
            <p:ph idx="2" type="sldImg"/>
          </p:nvPr>
        </p:nvSpPr>
        <p:spPr>
          <a:xfrm>
            <a:off x="694690" y="1152525"/>
            <a:ext cx="5557500" cy="311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ntent">
  <p:cSld name="TWO_OBJECTS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457200" y="856200"/>
            <a:ext cx="8229600" cy="3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7" name="Google Shape;107;p21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2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5" name="Google Shape;115;p2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26"/>
          <p:cNvCxnSpPr/>
          <p:nvPr/>
        </p:nvCxnSpPr>
        <p:spPr>
          <a:xfrm>
            <a:off x="492563" y="11078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6"/>
          <p:cNvSpPr txBox="1"/>
          <p:nvPr>
            <p:ph type="title"/>
          </p:nvPr>
        </p:nvSpPr>
        <p:spPr>
          <a:xfrm>
            <a:off x="387900" y="229425"/>
            <a:ext cx="8368200" cy="68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87900" y="1161700"/>
            <a:ext cx="8368200" cy="340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2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7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2">
  <p:cSld name="SECTION_HEADER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8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8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31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35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35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4" name="Google Shape;204;p37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0" name="Google Shape;240;p4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2" name="Google Shape;252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p4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7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5" name="Google Shape;265;p47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4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7" name="Google Shape;267;p4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4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0" name="Google Shape;280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7" name="Google Shape;287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6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0" y="4884750"/>
            <a:ext cx="1909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CPC GEFSv12 Eval</a:t>
            </a:r>
            <a:endParaRPr sz="10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Relationship Id="rId6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Relationship Id="rId4" Type="http://schemas.openxmlformats.org/officeDocument/2006/relationships/image" Target="../media/image4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3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gif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gif"/><Relationship Id="rId4" Type="http://schemas.openxmlformats.org/officeDocument/2006/relationships/image" Target="../media/image4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gif"/><Relationship Id="rId4" Type="http://schemas.openxmlformats.org/officeDocument/2006/relationships/image" Target="../media/image48.gif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gif"/><Relationship Id="rId4" Type="http://schemas.openxmlformats.org/officeDocument/2006/relationships/image" Target="../media/image50.gif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7.gif"/><Relationship Id="rId4" Type="http://schemas.openxmlformats.org/officeDocument/2006/relationships/image" Target="../media/image52.gif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lang="en-US"/>
              <a:t>CPC Evaluation of GEFSv12</a:t>
            </a:r>
            <a:endParaRPr b="1"/>
          </a:p>
        </p:txBody>
      </p:sp>
      <p:sp>
        <p:nvSpPr>
          <p:cNvPr id="308" name="Google Shape;308;p5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308269"/>
            <a:ext cx="1372526" cy="137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6982" y="3314700"/>
            <a:ext cx="1297252" cy="129725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3"/>
          <p:cNvSpPr txBox="1"/>
          <p:nvPr/>
        </p:nvSpPr>
        <p:spPr>
          <a:xfrm>
            <a:off x="747475" y="3086100"/>
            <a:ext cx="41592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Mingyue Chen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Mike Charles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Lindsey Long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Craig Long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Kyle MacRitchie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Hui Wang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Matt Rosencrans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2"/>
          <p:cNvSpPr txBox="1"/>
          <p:nvPr>
            <p:ph type="title"/>
          </p:nvPr>
        </p:nvSpPr>
        <p:spPr>
          <a:xfrm>
            <a:off x="628650" y="273844"/>
            <a:ext cx="7886700" cy="548400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Evaluation of Retrospectives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62"/>
          <p:cNvSpPr txBox="1"/>
          <p:nvPr>
            <p:ph idx="1" type="body"/>
          </p:nvPr>
        </p:nvSpPr>
        <p:spPr>
          <a:xfrm>
            <a:off x="628650" y="935175"/>
            <a:ext cx="7886700" cy="39345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In Oct and Nov of 2019 NH polar temps progressively became colder but at the end of Nov there was a period of warming.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Daily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anal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ysis and forecasts (4, 8, 12, &amp; 16 day) are examined to see how well this event was captured.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4" name="Google Shape;414;p62"/>
          <p:cNvGrpSpPr/>
          <p:nvPr/>
        </p:nvGrpSpPr>
        <p:grpSpPr>
          <a:xfrm>
            <a:off x="2240279" y="2510373"/>
            <a:ext cx="4663440" cy="2331720"/>
            <a:chOff x="2229592" y="2887564"/>
            <a:chExt cx="4663440" cy="3108960"/>
          </a:xfrm>
        </p:grpSpPr>
        <p:pic>
          <p:nvPicPr>
            <p:cNvPr id="415" name="Google Shape;415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9592" y="2887564"/>
              <a:ext cx="4663440" cy="3108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62"/>
            <p:cNvSpPr/>
            <p:nvPr/>
          </p:nvSpPr>
          <p:spPr>
            <a:xfrm>
              <a:off x="3633849" y="4962698"/>
              <a:ext cx="618000" cy="463200"/>
            </a:xfrm>
            <a:prstGeom prst="rect">
              <a:avLst/>
            </a:prstGeom>
            <a:noFill/>
            <a:ln cap="flat" cmpd="sng" w="12700">
              <a:solidFill>
                <a:srgbClr val="0033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62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617217"/>
            <a:ext cx="3257786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284" y="617217"/>
            <a:ext cx="3257789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3"/>
          <p:cNvSpPr txBox="1"/>
          <p:nvPr/>
        </p:nvSpPr>
        <p:spPr>
          <a:xfrm>
            <a:off x="628650" y="104775"/>
            <a:ext cx="7886700" cy="455700"/>
          </a:xfrm>
          <a:prstGeom prst="rect">
            <a:avLst/>
          </a:prstGeom>
          <a:noFill/>
          <a:ln cap="flat" cmpd="sng" w="1270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Retrospectives : Temperature : 60-90N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5" name="Google Shape;42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969" y="2674617"/>
            <a:ext cx="3257550" cy="20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2674617"/>
            <a:ext cx="3257552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3"/>
          <p:cNvSpPr txBox="1"/>
          <p:nvPr/>
        </p:nvSpPr>
        <p:spPr>
          <a:xfrm>
            <a:off x="536871" y="2125753"/>
            <a:ext cx="1730100" cy="27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GEFSv11 10mb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63"/>
          <p:cNvSpPr txBox="1"/>
          <p:nvPr/>
        </p:nvSpPr>
        <p:spPr>
          <a:xfrm>
            <a:off x="536871" y="4195784"/>
            <a:ext cx="1730100" cy="27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GEFSv11 50mb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63"/>
          <p:cNvSpPr txBox="1"/>
          <p:nvPr/>
        </p:nvSpPr>
        <p:spPr>
          <a:xfrm>
            <a:off x="4890331" y="2125760"/>
            <a:ext cx="1742700" cy="27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GEFSv12 10mb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63"/>
          <p:cNvSpPr txBox="1"/>
          <p:nvPr/>
        </p:nvSpPr>
        <p:spPr>
          <a:xfrm>
            <a:off x="4890326" y="4195784"/>
            <a:ext cx="1742700" cy="27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GEFSv12 50mb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63"/>
          <p:cNvSpPr txBox="1"/>
          <p:nvPr/>
        </p:nvSpPr>
        <p:spPr>
          <a:xfrm>
            <a:off x="1446826" y="4764975"/>
            <a:ext cx="6752100" cy="276900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“Vast” improvement of GEFSv12 12 &amp; 16 day fcsts wrt GEFSv11</a:t>
            </a:r>
            <a:endParaRPr b="1" i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63"/>
          <p:cNvSpPr txBox="1"/>
          <p:nvPr/>
        </p:nvSpPr>
        <p:spPr>
          <a:xfrm>
            <a:off x="5912925" y="1049625"/>
            <a:ext cx="2221500" cy="512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day-to-day variability.  Better accuracy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63"/>
          <p:cNvSpPr txBox="1"/>
          <p:nvPr/>
        </p:nvSpPr>
        <p:spPr>
          <a:xfrm>
            <a:off x="3581400" y="981075"/>
            <a:ext cx="7524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Anl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96 hr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192 hr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288 hr</a:t>
            </a:r>
            <a:endParaRPr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384 hr</a:t>
            </a:r>
            <a:endParaRPr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3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/>
          <p:nvPr/>
        </p:nvSpPr>
        <p:spPr>
          <a:xfrm>
            <a:off x="1104400" y="1469575"/>
            <a:ext cx="6935100" cy="21939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slides show zonal mean forecast errors from day 1 to day 16 for the month of November 2019.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Shown are T and u at pressure levels 10, 50, and 100 mb.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slides show that the monthly mean forecast errors for GEFSv12 are smaller at most latitudes than GEFSv11.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64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350" y="821149"/>
            <a:ext cx="3086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821149"/>
            <a:ext cx="30861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5"/>
          <p:cNvSpPr txBox="1"/>
          <p:nvPr/>
        </p:nvSpPr>
        <p:spPr>
          <a:xfrm>
            <a:off x="2796715" y="0"/>
            <a:ext cx="3546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hPa </a:t>
            </a:r>
            <a:r>
              <a:rPr b="1" lang="en-US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Fcst Errors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day errors ending Nov 30, 2019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1984916" y="475095"/>
            <a:ext cx="98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5"/>
          <p:cNvSpPr txBox="1"/>
          <p:nvPr/>
        </p:nvSpPr>
        <p:spPr>
          <a:xfrm>
            <a:off x="5806935" y="475095"/>
            <a:ext cx="155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GEFSv12 Retro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5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6"/>
          <p:cNvSpPr txBox="1"/>
          <p:nvPr/>
        </p:nvSpPr>
        <p:spPr>
          <a:xfrm>
            <a:off x="2796715" y="0"/>
            <a:ext cx="3546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hPa </a:t>
            </a:r>
            <a:r>
              <a:rPr b="1" lang="en-US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Zonal Wind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Fcst Errors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day errors ending Nov 30, 2019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580" y="822264"/>
            <a:ext cx="3086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663" y="822264"/>
            <a:ext cx="30861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6"/>
          <p:cNvSpPr txBox="1"/>
          <p:nvPr/>
        </p:nvSpPr>
        <p:spPr>
          <a:xfrm>
            <a:off x="1984916" y="475095"/>
            <a:ext cx="98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6"/>
          <p:cNvSpPr txBox="1"/>
          <p:nvPr/>
        </p:nvSpPr>
        <p:spPr>
          <a:xfrm>
            <a:off x="5806935" y="475095"/>
            <a:ext cx="155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GEFSv12 Retro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6350" y="821162"/>
            <a:ext cx="3086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550" y="821162"/>
            <a:ext cx="30861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7"/>
          <p:cNvSpPr txBox="1"/>
          <p:nvPr/>
        </p:nvSpPr>
        <p:spPr>
          <a:xfrm>
            <a:off x="2796715" y="0"/>
            <a:ext cx="3546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hPa </a:t>
            </a:r>
            <a:r>
              <a:rPr b="1" lang="en-US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Fcst Errors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day errors ending Nov 30, 2019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67"/>
          <p:cNvSpPr txBox="1"/>
          <p:nvPr/>
        </p:nvSpPr>
        <p:spPr>
          <a:xfrm>
            <a:off x="1984916" y="475095"/>
            <a:ext cx="98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7"/>
          <p:cNvSpPr txBox="1"/>
          <p:nvPr/>
        </p:nvSpPr>
        <p:spPr>
          <a:xfrm>
            <a:off x="5806935" y="475095"/>
            <a:ext cx="155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GEFSv12 Retro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6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8"/>
          <p:cNvSpPr txBox="1"/>
          <p:nvPr/>
        </p:nvSpPr>
        <p:spPr>
          <a:xfrm>
            <a:off x="2796715" y="0"/>
            <a:ext cx="3546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hPa </a:t>
            </a:r>
            <a:r>
              <a:rPr b="1" lang="en-US" sz="180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Zonal Wind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Fcst Errors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day errors ending Nov 30, 2019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6" name="Google Shape;47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42" y="817748"/>
            <a:ext cx="3086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6342" y="817748"/>
            <a:ext cx="30861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8"/>
          <p:cNvSpPr txBox="1"/>
          <p:nvPr/>
        </p:nvSpPr>
        <p:spPr>
          <a:xfrm>
            <a:off x="1984916" y="475095"/>
            <a:ext cx="98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8"/>
          <p:cNvSpPr txBox="1"/>
          <p:nvPr/>
        </p:nvSpPr>
        <p:spPr>
          <a:xfrm>
            <a:off x="5806935" y="475095"/>
            <a:ext cx="155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GEFSv12 Retro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8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0124" y="631698"/>
            <a:ext cx="3360420" cy="2016252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9"/>
          <p:cNvSpPr txBox="1"/>
          <p:nvPr/>
        </p:nvSpPr>
        <p:spPr>
          <a:xfrm>
            <a:off x="1481125" y="0"/>
            <a:ext cx="574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0-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Day Temperature Bias (F-A) Growth (2000-2019)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69"/>
          <p:cNvSpPr txBox="1"/>
          <p:nvPr/>
        </p:nvSpPr>
        <p:spPr>
          <a:xfrm>
            <a:off x="1112818" y="353837"/>
            <a:ext cx="121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 60-90S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69"/>
          <p:cNvSpPr txBox="1"/>
          <p:nvPr/>
        </p:nvSpPr>
        <p:spPr>
          <a:xfrm>
            <a:off x="5596743" y="353837"/>
            <a:ext cx="1293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 60-90N</a:t>
            </a:r>
            <a:endParaRPr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0" name="Google Shape;49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76" y="631698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761857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4404" y="2761857"/>
            <a:ext cx="3429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9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p69"/>
          <p:cNvSpPr txBox="1"/>
          <p:nvPr/>
        </p:nvSpPr>
        <p:spPr>
          <a:xfrm>
            <a:off x="4570125" y="511650"/>
            <a:ext cx="655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10 mb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Google Shape;495;p69"/>
          <p:cNvSpPr txBox="1"/>
          <p:nvPr/>
        </p:nvSpPr>
        <p:spPr>
          <a:xfrm>
            <a:off x="0" y="2689100"/>
            <a:ext cx="655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0 mb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6" name="Google Shape;496;p69"/>
          <p:cNvSpPr txBox="1"/>
          <p:nvPr/>
        </p:nvSpPr>
        <p:spPr>
          <a:xfrm>
            <a:off x="4469875" y="2647950"/>
            <a:ext cx="655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50 mb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69"/>
          <p:cNvSpPr txBox="1"/>
          <p:nvPr/>
        </p:nvSpPr>
        <p:spPr>
          <a:xfrm>
            <a:off x="44700" y="551750"/>
            <a:ext cx="655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10 mb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 txBox="1"/>
          <p:nvPr/>
        </p:nvSpPr>
        <p:spPr>
          <a:xfrm>
            <a:off x="1629044" y="454230"/>
            <a:ext cx="5882100" cy="300300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Uncertainty in Determining Bias for Any Single Day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03" name="Google Shape;503;p70"/>
          <p:cNvGrpSpPr/>
          <p:nvPr/>
        </p:nvGrpSpPr>
        <p:grpSpPr>
          <a:xfrm>
            <a:off x="476319" y="1088007"/>
            <a:ext cx="8187636" cy="2967485"/>
            <a:chOff x="476319" y="1450676"/>
            <a:chExt cx="8187636" cy="3956646"/>
          </a:xfrm>
        </p:grpSpPr>
        <p:pic>
          <p:nvPicPr>
            <p:cNvPr id="504" name="Google Shape;504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319" y="1450676"/>
              <a:ext cx="8187636" cy="3956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70"/>
            <p:cNvSpPr txBox="1"/>
            <p:nvPr/>
          </p:nvSpPr>
          <p:spPr>
            <a:xfrm>
              <a:off x="3730198" y="2029593"/>
              <a:ext cx="1845300" cy="369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Small Uncertainty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0"/>
            <p:cNvSpPr txBox="1"/>
            <p:nvPr/>
          </p:nvSpPr>
          <p:spPr>
            <a:xfrm>
              <a:off x="3728851" y="3559537"/>
              <a:ext cx="1846500" cy="3693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Large Uncertainty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70"/>
            <p:cNvSpPr/>
            <p:nvPr/>
          </p:nvSpPr>
          <p:spPr>
            <a:xfrm rot="-5400000">
              <a:off x="4515015" y="990801"/>
              <a:ext cx="274200" cy="333690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8" name="Google Shape;508;p70"/>
            <p:cNvCxnSpPr/>
            <p:nvPr/>
          </p:nvCxnSpPr>
          <p:spPr>
            <a:xfrm flipH="1" rot="10800000">
              <a:off x="5575447" y="3559403"/>
              <a:ext cx="1632900" cy="184800"/>
            </a:xfrm>
            <a:prstGeom prst="straightConnector1">
              <a:avLst/>
            </a:pr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09" name="Google Shape;509;p70"/>
            <p:cNvCxnSpPr/>
            <p:nvPr/>
          </p:nvCxnSpPr>
          <p:spPr>
            <a:xfrm rot="10800000">
              <a:off x="2273251" y="3470410"/>
              <a:ext cx="1455600" cy="234000"/>
            </a:xfrm>
            <a:prstGeom prst="straightConnector1">
              <a:avLst/>
            </a:pr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510" name="Google Shape;510;p70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1"/>
          <p:cNvSpPr txBox="1"/>
          <p:nvPr>
            <p:ph type="title"/>
          </p:nvPr>
        </p:nvSpPr>
        <p:spPr>
          <a:xfrm>
            <a:off x="674550" y="131350"/>
            <a:ext cx="7840800" cy="496500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Stratosphere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1"/>
          <p:cNvSpPr txBox="1"/>
          <p:nvPr>
            <p:ph idx="1" type="body"/>
          </p:nvPr>
        </p:nvSpPr>
        <p:spPr>
          <a:xfrm>
            <a:off x="674550" y="679750"/>
            <a:ext cx="7840800" cy="42417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Temperatures</a:t>
            </a:r>
            <a:r>
              <a:rPr lang="en-US" sz="204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NH &amp; SH summer fcst temps increasingly are warmer than 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anal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ysis</a:t>
            </a:r>
            <a:endParaRPr sz="1400"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NH winter fcst temps also increasingly warmer than 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anal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ysis</a:t>
            </a:r>
            <a:endParaRPr sz="1400"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Longer forecasts miss sudden warmings in NH.</a:t>
            </a:r>
            <a:endParaRPr sz="14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Winds</a:t>
            </a:r>
            <a:r>
              <a:rPr lang="en-US" sz="204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NH winter max winds are under-forecast</a:t>
            </a:r>
            <a:endParaRPr sz="1400"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NH sudden warming wind deceleration not caught in longer forecasts</a:t>
            </a:r>
            <a:endParaRPr sz="14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QBO</a:t>
            </a:r>
            <a:r>
              <a:rPr lang="en-US" sz="204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Structure is maintained throughout the 35 forecast day period</a:t>
            </a:r>
            <a:endParaRPr sz="1400"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Intensity of both westerlies and easterlies become smaller with forecast time.</a:t>
            </a:r>
            <a:endParaRPr sz="14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Retrospectives</a:t>
            </a:r>
            <a:r>
              <a:rPr lang="en-US" sz="204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T and u - </a:t>
            </a: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Zonal mean forecast errors are smaller for GEFSv12 compared to GEFSv11.</a:t>
            </a:r>
            <a:endParaRPr sz="1400"/>
          </a:p>
          <a:p>
            <a:pPr indent="-213359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Long Term Statistics:</a:t>
            </a:r>
            <a:endParaRPr sz="1800"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Performing one 35 day run per week may hinder ability to determine Bias and rms errors</a:t>
            </a:r>
            <a:endParaRPr sz="1400"/>
          </a:p>
          <a:p>
            <a:pPr indent="-20955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10 Member spread increases during NH winter months and SH winter-to-spring transition.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71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Constraints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 txBox="1"/>
          <p:nvPr>
            <p:ph idx="1" type="body"/>
          </p:nvPr>
        </p:nvSpPr>
        <p:spPr>
          <a:xfrm>
            <a:off x="457200" y="856200"/>
            <a:ext cx="8229600" cy="3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Week - 2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Most of </a:t>
            </a:r>
            <a:r>
              <a:rPr lang="en-US"/>
              <a:t>GEFSv12 retrospective unusable for CPC (stop at fhr 240)</a:t>
            </a:r>
            <a:endParaRPr/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Used last years of GEFSv12 reforecast data instead. Adv: V12</a:t>
            </a:r>
            <a:endParaRPr/>
          </a:p>
          <a:p>
            <a: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Subset of 5 out of 21 GEFSv10 real-time members was used to make the two datasets more homogeneous.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Week - </a:t>
            </a:r>
            <a:r>
              <a:rPr lang="en-US"/>
              <a:t>3/4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No major issues noted</a:t>
            </a:r>
            <a:endParaRPr/>
          </a:p>
        </p:txBody>
      </p:sp>
      <p:sp>
        <p:nvSpPr>
          <p:cNvPr id="319" name="Google Shape;319;p54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Week-2 </a:t>
            </a:r>
            <a:r>
              <a:rPr lang="en-US"/>
              <a:t>Temperature</a:t>
            </a:r>
            <a:endParaRPr/>
          </a:p>
        </p:txBody>
      </p:sp>
      <p:sp>
        <p:nvSpPr>
          <p:cNvPr id="523" name="Google Shape;523;p72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4" name="Google Shape;524;p72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Mike Charles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3"/>
          <p:cNvSpPr txBox="1"/>
          <p:nvPr>
            <p:ph type="title"/>
          </p:nvPr>
        </p:nvSpPr>
        <p:spPr>
          <a:xfrm>
            <a:off x="387900" y="229425"/>
            <a:ext cx="8368200" cy="68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530" name="Google Shape;530;p73"/>
          <p:cNvSpPr txBox="1"/>
          <p:nvPr>
            <p:ph idx="1" type="body"/>
          </p:nvPr>
        </p:nvSpPr>
        <p:spPr>
          <a:xfrm>
            <a:off x="39700" y="1161700"/>
            <a:ext cx="9064500" cy="293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Forecast lead</a:t>
            </a:r>
            <a:r>
              <a:rPr lang="en-US" sz="1800"/>
              <a:t>: Week-2 (fhrs 198 to 360)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Spatial resolution</a:t>
            </a:r>
            <a:r>
              <a:rPr lang="en-US" sz="1800"/>
              <a:t>: 1° (GEFSv12 interpolated to 1°)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Calibration training data</a:t>
            </a:r>
            <a:r>
              <a:rPr lang="en-US" sz="1800"/>
              <a:t>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i="1" lang="en-US" sz="1800"/>
              <a:t>GEFSv10</a:t>
            </a:r>
            <a:r>
              <a:rPr lang="en-US" sz="1800"/>
              <a:t>: GEFSv10 reforecasts (11 members) from 1986 to 2015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i="1" lang="en-US" sz="1800"/>
              <a:t>GEFSv12</a:t>
            </a:r>
            <a:r>
              <a:rPr lang="en-US" sz="1800"/>
              <a:t>: GEFSv12 reforecasts (5 members) from 1989 to 2018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Forecasts verified</a:t>
            </a:r>
            <a:r>
              <a:rPr lang="en-US" sz="1800"/>
              <a:t>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Verification for 2016 to 2018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i="1" lang="en-US" sz="1800"/>
              <a:t>GEFSv10</a:t>
            </a:r>
            <a:r>
              <a:rPr lang="en-US" sz="1800"/>
              <a:t>: Independent real-time GEFSv10 forecasts (daily, subset of 5 members) *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i="1" lang="en-US" sz="1800"/>
              <a:t>GEFSv12</a:t>
            </a:r>
            <a:r>
              <a:rPr lang="en-US" sz="1800"/>
              <a:t>: Non-independent GEFSv12 reforecasts (daily, 5 members) *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Observations</a:t>
            </a:r>
            <a:r>
              <a:rPr lang="en-US" sz="1800"/>
              <a:t>: Subset of CADB stations available in the VWT</a:t>
            </a:r>
            <a:endParaRPr sz="1800"/>
          </a:p>
        </p:txBody>
      </p:sp>
      <p:sp>
        <p:nvSpPr>
          <p:cNvPr id="531" name="Google Shape;531;p73"/>
          <p:cNvSpPr txBox="1"/>
          <p:nvPr/>
        </p:nvSpPr>
        <p:spPr>
          <a:xfrm>
            <a:off x="387900" y="4093900"/>
            <a:ext cx="83682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91440" lvl="0" marL="9144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latin typeface="Roboto Slab Regular"/>
                <a:ea typeface="Roboto Slab Regular"/>
                <a:cs typeface="Roboto Slab Regular"/>
                <a:sym typeface="Roboto Slab Regular"/>
              </a:rPr>
              <a:t>* </a:t>
            </a:r>
            <a:r>
              <a:rPr b="1" i="1" lang="en-US" sz="1100">
                <a:latin typeface="Roboto Slab"/>
                <a:ea typeface="Roboto Slab"/>
                <a:cs typeface="Roboto Slab"/>
                <a:sym typeface="Roboto Slab"/>
              </a:rPr>
              <a:t>GEFSv12 retrospective runs unusable for CPC (stop at fhr 240)</a:t>
            </a:r>
            <a:r>
              <a:rPr i="1" lang="en-US" sz="1000">
                <a:latin typeface="Roboto Slab Regular"/>
                <a:ea typeface="Roboto Slab Regular"/>
                <a:cs typeface="Roboto Slab Regular"/>
                <a:sym typeface="Roboto Slab Regular"/>
              </a:rPr>
              <a:t> </a:t>
            </a:r>
            <a:r>
              <a:rPr i="1" lang="en-US" sz="1000">
                <a:latin typeface="Roboto Slab Regular"/>
                <a:ea typeface="Roboto Slab Regular"/>
                <a:cs typeface="Roboto Slab Regular"/>
                <a:sym typeface="Roboto Slab Regular"/>
              </a:rPr>
              <a:t>– needed to use GEFSv12 reforecast data instead. This gives GEFSv12 an advantage as the forecasts verified are not independent. A subset of 5 out of 21 GEFSv10 real-time members was used to make the </a:t>
            </a:r>
            <a:r>
              <a:rPr i="1" lang="en-US" sz="1000">
                <a:latin typeface="Roboto Slab Regular"/>
                <a:ea typeface="Roboto Slab Regular"/>
                <a:cs typeface="Roboto Slab Regular"/>
                <a:sym typeface="Roboto Slab Regular"/>
              </a:rPr>
              <a:t>two datasets more homogeneous.</a:t>
            </a:r>
            <a:endParaRPr i="1" sz="10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32" name="Google Shape;532;p73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Heidke Skill Score Timeseries</a:t>
            </a:r>
            <a:endParaRPr/>
          </a:p>
        </p:txBody>
      </p:sp>
      <p:pic>
        <p:nvPicPr>
          <p:cNvPr id="538" name="Google Shape;538;p74" title="Heidke Skill Sco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7925"/>
            <a:ext cx="8839201" cy="318456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4"/>
          <p:cNvSpPr txBox="1"/>
          <p:nvPr/>
        </p:nvSpPr>
        <p:spPr>
          <a:xfrm>
            <a:off x="152400" y="4252475"/>
            <a:ext cx="29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Temperature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40" name="Google Shape;540;p74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Average Heidke Skill Score</a:t>
            </a:r>
            <a:endParaRPr/>
          </a:p>
        </p:txBody>
      </p:sp>
      <p:sp>
        <p:nvSpPr>
          <p:cNvPr id="546" name="Google Shape;546;p75"/>
          <p:cNvSpPr txBox="1"/>
          <p:nvPr/>
        </p:nvSpPr>
        <p:spPr>
          <a:xfrm>
            <a:off x="225975" y="4533125"/>
            <a:ext cx="29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Temperature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547" name="Google Shape;547;p75" title="Heidke Skill Sco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5" y="915525"/>
            <a:ext cx="5853500" cy="36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5"/>
          <p:cNvSpPr txBox="1"/>
          <p:nvPr/>
        </p:nvSpPr>
        <p:spPr>
          <a:xfrm>
            <a:off x="6079475" y="1743600"/>
            <a:ext cx="30645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GEFSv12 HSS is higher in 8 out of 12 months – especially in May, June, and July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Overall GEFSv12 skill higher than GEFSv10 (95% sig.)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49" name="Google Shape;549;p75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Reliability</a:t>
            </a:r>
            <a:endParaRPr/>
          </a:p>
        </p:txBody>
      </p:sp>
      <p:sp>
        <p:nvSpPr>
          <p:cNvPr id="555" name="Google Shape;555;p76"/>
          <p:cNvSpPr txBox="1"/>
          <p:nvPr/>
        </p:nvSpPr>
        <p:spPr>
          <a:xfrm>
            <a:off x="3947050" y="4533225"/>
            <a:ext cx="29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Temperature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56" name="Google Shape;556;p76"/>
          <p:cNvSpPr txBox="1"/>
          <p:nvPr/>
        </p:nvSpPr>
        <p:spPr>
          <a:xfrm>
            <a:off x="4875750" y="2200488"/>
            <a:ext cx="39588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GEFSv12 slightly under-confident above 50% probs.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GEFSv10 overconfident above 60% probs.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b="1"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CAVEAT</a:t>
            </a: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– Both reliabilities are expected to be better if all members from each ensemble were used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557" name="Google Shape;557;p76" title="Reliabi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915525"/>
            <a:ext cx="3482950" cy="40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Week-2 </a:t>
            </a:r>
            <a:r>
              <a:rPr lang="en-US"/>
              <a:t>Precipitation</a:t>
            </a:r>
            <a:endParaRPr/>
          </a:p>
        </p:txBody>
      </p:sp>
      <p:sp>
        <p:nvSpPr>
          <p:cNvPr id="564" name="Google Shape;564;p7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5" name="Google Shape;565;p77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Mike Charles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Heidke Skill Score Timeseries</a:t>
            </a:r>
            <a:endParaRPr/>
          </a:p>
        </p:txBody>
      </p:sp>
      <p:sp>
        <p:nvSpPr>
          <p:cNvPr id="571" name="Google Shape;571;p78"/>
          <p:cNvSpPr txBox="1"/>
          <p:nvPr/>
        </p:nvSpPr>
        <p:spPr>
          <a:xfrm>
            <a:off x="152400" y="4252475"/>
            <a:ext cx="29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Precipitation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572" name="Google Shape;572;p78" title="Heidke Skill Sco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7925"/>
            <a:ext cx="8839143" cy="31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8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9" title="Heidke Skill Sco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8" y="915525"/>
            <a:ext cx="5853500" cy="36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Average Heidke Skill Score</a:t>
            </a:r>
            <a:endParaRPr/>
          </a:p>
        </p:txBody>
      </p:sp>
      <p:sp>
        <p:nvSpPr>
          <p:cNvPr id="580" name="Google Shape;580;p79"/>
          <p:cNvSpPr txBox="1"/>
          <p:nvPr/>
        </p:nvSpPr>
        <p:spPr>
          <a:xfrm>
            <a:off x="6076300" y="1743600"/>
            <a:ext cx="30645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GEFSv12 HSS is during 8 out of 12 months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Overall GEFSv12 skill higher than GEFSv10, but only 87% statistically significant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81" name="Google Shape;581;p79"/>
          <p:cNvSpPr txBox="1"/>
          <p:nvPr/>
        </p:nvSpPr>
        <p:spPr>
          <a:xfrm>
            <a:off x="225975" y="4533125"/>
            <a:ext cx="29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Precipitation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82" name="Google Shape;582;p79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3" name="Google Shape;583;p79"/>
          <p:cNvSpPr/>
          <p:nvPr/>
        </p:nvSpPr>
        <p:spPr>
          <a:xfrm>
            <a:off x="288500" y="1601750"/>
            <a:ext cx="318300" cy="2739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80" title="Reliabi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915525"/>
            <a:ext cx="3482950" cy="400749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Reliability</a:t>
            </a:r>
            <a:endParaRPr/>
          </a:p>
        </p:txBody>
      </p:sp>
      <p:sp>
        <p:nvSpPr>
          <p:cNvPr id="590" name="Google Shape;590;p80"/>
          <p:cNvSpPr txBox="1"/>
          <p:nvPr/>
        </p:nvSpPr>
        <p:spPr>
          <a:xfrm>
            <a:off x="3947050" y="4533225"/>
            <a:ext cx="294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Precipitation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91" name="Google Shape;591;p80"/>
          <p:cNvSpPr txBox="1"/>
          <p:nvPr/>
        </p:nvSpPr>
        <p:spPr>
          <a:xfrm>
            <a:off x="4875725" y="2198388"/>
            <a:ext cx="3681000" cy="1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Both models are overconfident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GEFSv10 less overconfident for probabilities less than 60%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134620" lvl="0" marL="1828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Char char="●"/>
            </a:pPr>
            <a:r>
              <a:rPr b="1"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CAVEAT</a:t>
            </a:r>
            <a:r>
              <a:rPr lang="en-US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 – Both reliabilities are expected to be better if all members from each ensemble were used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92" name="Google Shape;592;p80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Week 3/4 Temperature</a:t>
            </a:r>
            <a:endParaRPr sz="4800"/>
          </a:p>
        </p:txBody>
      </p:sp>
      <p:sp>
        <p:nvSpPr>
          <p:cNvPr id="598" name="Google Shape;598;p81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9" name="Google Shape;599;p81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Kyle MacRitchie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500 hPa Heights</a:t>
            </a:r>
            <a:endParaRPr/>
          </a:p>
        </p:txBody>
      </p:sp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55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Mingyue Chen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2"/>
          <p:cNvSpPr txBox="1"/>
          <p:nvPr>
            <p:ph type="title"/>
          </p:nvPr>
        </p:nvSpPr>
        <p:spPr>
          <a:xfrm>
            <a:off x="0" y="-12175"/>
            <a:ext cx="91629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t2m: GEFSv12 vs CFS for 2000-2010</a:t>
            </a:r>
            <a:endParaRPr b="1" sz="2400"/>
          </a:p>
        </p:txBody>
      </p:sp>
      <p:sp>
        <p:nvSpPr>
          <p:cNvPr id="605" name="Google Shape;605;p82"/>
          <p:cNvSpPr txBox="1"/>
          <p:nvPr/>
        </p:nvSpPr>
        <p:spPr>
          <a:xfrm>
            <a:off x="0" y="4166975"/>
            <a:ext cx="91440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Summary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GEFSv12 is noticeably better than the CFS over this time period.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difference between these means passes a t-test at 95%.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   </a:t>
            </a:r>
            <a:r>
              <a:rPr lang="en-US"/>
              <a:t>     	                                                  </a:t>
            </a:r>
            <a:endParaRPr i="1"/>
          </a:p>
        </p:txBody>
      </p:sp>
      <p:pic>
        <p:nvPicPr>
          <p:cNvPr id="606" name="Google Shape;606;p82"/>
          <p:cNvPicPr preferRelativeResize="0"/>
          <p:nvPr/>
        </p:nvPicPr>
        <p:blipFill rotWithShape="1">
          <a:blip r:embed="rId3">
            <a:alphaModFix/>
          </a:blip>
          <a:srcRect b="0" l="748" r="748" t="0"/>
          <a:stretch/>
        </p:blipFill>
        <p:spPr>
          <a:xfrm>
            <a:off x="248725" y="789025"/>
            <a:ext cx="4323283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3856" y="789025"/>
            <a:ext cx="438912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2"/>
          <p:cNvSpPr/>
          <p:nvPr/>
        </p:nvSpPr>
        <p:spPr>
          <a:xfrm>
            <a:off x="628725" y="3443675"/>
            <a:ext cx="1332600" cy="411000"/>
          </a:xfrm>
          <a:prstGeom prst="donut">
            <a:avLst>
              <a:gd fmla="val 784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09" name="Google Shape;609;p82"/>
          <p:cNvSpPr/>
          <p:nvPr/>
        </p:nvSpPr>
        <p:spPr>
          <a:xfrm>
            <a:off x="5150500" y="3443675"/>
            <a:ext cx="1332600" cy="411000"/>
          </a:xfrm>
          <a:prstGeom prst="donut">
            <a:avLst>
              <a:gd fmla="val 784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10" name="Google Shape;610;p82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3"/>
          <p:cNvSpPr txBox="1"/>
          <p:nvPr>
            <p:ph type="title"/>
          </p:nvPr>
        </p:nvSpPr>
        <p:spPr>
          <a:xfrm>
            <a:off x="0" y="-12175"/>
            <a:ext cx="91629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t2m: GEFSv12 vs CFS for 2000-2010</a:t>
            </a:r>
            <a:endParaRPr b="1" sz="2400"/>
          </a:p>
        </p:txBody>
      </p:sp>
      <p:sp>
        <p:nvSpPr>
          <p:cNvPr id="616" name="Google Shape;616;p83"/>
          <p:cNvSpPr txBox="1"/>
          <p:nvPr/>
        </p:nvSpPr>
        <p:spPr>
          <a:xfrm>
            <a:off x="0" y="4338900"/>
            <a:ext cx="91440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Summary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GEFSv12 is slightly better uncalibrated, and identical when calibrated.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   </a:t>
            </a:r>
            <a:r>
              <a:rPr lang="en-US"/>
              <a:t>     	                                                  </a:t>
            </a:r>
            <a:endParaRPr i="1"/>
          </a:p>
        </p:txBody>
      </p:sp>
      <p:pic>
        <p:nvPicPr>
          <p:cNvPr id="617" name="Google Shape;61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000" y="789025"/>
            <a:ext cx="4389000" cy="32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3"/>
          <p:cNvPicPr preferRelativeResize="0"/>
          <p:nvPr/>
        </p:nvPicPr>
        <p:blipFill rotWithShape="1">
          <a:blip r:embed="rId4">
            <a:alphaModFix/>
          </a:blip>
          <a:srcRect b="1709" l="0" r="0" t="1709"/>
          <a:stretch/>
        </p:blipFill>
        <p:spPr>
          <a:xfrm>
            <a:off x="4618300" y="789025"/>
            <a:ext cx="4544674" cy="329185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3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4"/>
          <p:cNvSpPr txBox="1"/>
          <p:nvPr>
            <p:ph type="title"/>
          </p:nvPr>
        </p:nvSpPr>
        <p:spPr>
          <a:xfrm>
            <a:off x="0" y="0"/>
            <a:ext cx="9144000" cy="63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Temperature: 2018 Comparison</a:t>
            </a:r>
            <a:endParaRPr b="1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625" name="Google Shape;625;p84"/>
          <p:cNvPicPr preferRelativeResize="0"/>
          <p:nvPr/>
        </p:nvPicPr>
        <p:blipFill rotWithShape="1">
          <a:blip r:embed="rId3">
            <a:alphaModFix/>
          </a:blip>
          <a:srcRect b="0" l="317" r="308" t="0"/>
          <a:stretch/>
        </p:blipFill>
        <p:spPr>
          <a:xfrm>
            <a:off x="76200" y="708900"/>
            <a:ext cx="4073653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053" y="750625"/>
            <a:ext cx="4765546" cy="357415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4"/>
          <p:cNvSpPr/>
          <p:nvPr/>
        </p:nvSpPr>
        <p:spPr>
          <a:xfrm>
            <a:off x="2440150" y="3159600"/>
            <a:ext cx="1999500" cy="1206900"/>
          </a:xfrm>
          <a:prstGeom prst="donut">
            <a:avLst>
              <a:gd fmla="val 4379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28" name="Google Shape;628;p84"/>
          <p:cNvSpPr/>
          <p:nvPr/>
        </p:nvSpPr>
        <p:spPr>
          <a:xfrm>
            <a:off x="4903750" y="3646275"/>
            <a:ext cx="1332600" cy="411000"/>
          </a:xfrm>
          <a:prstGeom prst="donut">
            <a:avLst>
              <a:gd fmla="val 784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29" name="Google Shape;629;p84"/>
          <p:cNvSpPr txBox="1"/>
          <p:nvPr/>
        </p:nvSpPr>
        <p:spPr>
          <a:xfrm>
            <a:off x="0" y="4436000"/>
            <a:ext cx="91440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Summary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The GEFSv12 holds its own among the other models and bests the CFS by about 3 points.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   </a:t>
            </a:r>
            <a:r>
              <a:rPr lang="en-US"/>
              <a:t>     	                                                  </a:t>
            </a:r>
            <a:endParaRPr i="1"/>
          </a:p>
        </p:txBody>
      </p:sp>
      <p:sp>
        <p:nvSpPr>
          <p:cNvPr id="630" name="Google Shape;630;p84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Week 3/4 </a:t>
            </a:r>
            <a:r>
              <a:rPr lang="en-US"/>
              <a:t>Precipitation</a:t>
            </a:r>
            <a:endParaRPr sz="4800"/>
          </a:p>
        </p:txBody>
      </p:sp>
      <p:sp>
        <p:nvSpPr>
          <p:cNvPr id="636" name="Google Shape;636;p85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7" name="Google Shape;637;p85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Kyle MacRitchie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6"/>
          <p:cNvSpPr txBox="1"/>
          <p:nvPr>
            <p:ph type="title"/>
          </p:nvPr>
        </p:nvSpPr>
        <p:spPr>
          <a:xfrm>
            <a:off x="0" y="-12175"/>
            <a:ext cx="91632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precip: GEFSv12 vs CFS for 2000-2010</a:t>
            </a:r>
            <a:endParaRPr b="1" sz="2400"/>
          </a:p>
        </p:txBody>
      </p:sp>
      <p:sp>
        <p:nvSpPr>
          <p:cNvPr id="643" name="Google Shape;643;p86"/>
          <p:cNvSpPr txBox="1"/>
          <p:nvPr/>
        </p:nvSpPr>
        <p:spPr>
          <a:xfrm>
            <a:off x="0" y="4166975"/>
            <a:ext cx="91440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Summary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GEFSv12 is slightly better than the CFS over this time period.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difference between these means </a:t>
            </a:r>
            <a:r>
              <a:rPr b="1" lang="en-US" u="sng"/>
              <a:t>does not</a:t>
            </a:r>
            <a:r>
              <a:rPr lang="en-US"/>
              <a:t> pass a t-test at 95%.</a:t>
            </a:r>
            <a:endParaRPr/>
          </a:p>
        </p:txBody>
      </p:sp>
      <p:pic>
        <p:nvPicPr>
          <p:cNvPr id="644" name="Google Shape;644;p86"/>
          <p:cNvPicPr preferRelativeResize="0"/>
          <p:nvPr/>
        </p:nvPicPr>
        <p:blipFill rotWithShape="1">
          <a:blip r:embed="rId3">
            <a:alphaModFix/>
          </a:blip>
          <a:srcRect b="0" l="748" r="748" t="0"/>
          <a:stretch/>
        </p:blipFill>
        <p:spPr>
          <a:xfrm>
            <a:off x="248725" y="789025"/>
            <a:ext cx="4323283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3856" y="789025"/>
            <a:ext cx="438912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6"/>
          <p:cNvSpPr/>
          <p:nvPr/>
        </p:nvSpPr>
        <p:spPr>
          <a:xfrm>
            <a:off x="628725" y="3443675"/>
            <a:ext cx="1332600" cy="411000"/>
          </a:xfrm>
          <a:prstGeom prst="donut">
            <a:avLst>
              <a:gd fmla="val 784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47" name="Google Shape;647;p86"/>
          <p:cNvSpPr/>
          <p:nvPr/>
        </p:nvSpPr>
        <p:spPr>
          <a:xfrm>
            <a:off x="5123975" y="3443675"/>
            <a:ext cx="1332600" cy="411000"/>
          </a:xfrm>
          <a:prstGeom prst="donut">
            <a:avLst>
              <a:gd fmla="val 784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48" name="Google Shape;648;p8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7"/>
          <p:cNvSpPr txBox="1"/>
          <p:nvPr>
            <p:ph type="title"/>
          </p:nvPr>
        </p:nvSpPr>
        <p:spPr>
          <a:xfrm>
            <a:off x="19325" y="-12175"/>
            <a:ext cx="91440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precip: GEFSv12 vs CFS for 2000-2010</a:t>
            </a:r>
            <a:endParaRPr b="1" sz="2400"/>
          </a:p>
        </p:txBody>
      </p:sp>
      <p:sp>
        <p:nvSpPr>
          <p:cNvPr id="654" name="Google Shape;654;p87"/>
          <p:cNvSpPr txBox="1"/>
          <p:nvPr/>
        </p:nvSpPr>
        <p:spPr>
          <a:xfrm>
            <a:off x="0" y="4332300"/>
            <a:ext cx="91440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Summary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GEFSv12 has higher BSS than the CFS and less variance.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   </a:t>
            </a:r>
            <a:r>
              <a:rPr lang="en-US"/>
              <a:t>     	                                                  </a:t>
            </a:r>
            <a:endParaRPr i="1"/>
          </a:p>
        </p:txBody>
      </p:sp>
      <p:pic>
        <p:nvPicPr>
          <p:cNvPr id="655" name="Google Shape;655;p87"/>
          <p:cNvPicPr preferRelativeResize="0"/>
          <p:nvPr/>
        </p:nvPicPr>
        <p:blipFill rotWithShape="1">
          <a:blip r:embed="rId3">
            <a:alphaModFix/>
          </a:blip>
          <a:srcRect b="0" l="748" r="748" t="0"/>
          <a:stretch/>
        </p:blipFill>
        <p:spPr>
          <a:xfrm>
            <a:off x="248725" y="789025"/>
            <a:ext cx="4323283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3856" y="789025"/>
            <a:ext cx="438912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8"/>
          <p:cNvPicPr preferRelativeResize="0"/>
          <p:nvPr/>
        </p:nvPicPr>
        <p:blipFill rotWithShape="1">
          <a:blip r:embed="rId3">
            <a:alphaModFix/>
          </a:blip>
          <a:srcRect b="0" l="298" r="298" t="0"/>
          <a:stretch/>
        </p:blipFill>
        <p:spPr>
          <a:xfrm>
            <a:off x="0" y="635775"/>
            <a:ext cx="407264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8"/>
          <p:cNvSpPr txBox="1"/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Precipitation: 2018 Comparison</a:t>
            </a:r>
            <a:endParaRPr b="1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664" name="Google Shape;66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1053" y="598225"/>
            <a:ext cx="4765546" cy="357415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8"/>
          <p:cNvSpPr/>
          <p:nvPr/>
        </p:nvSpPr>
        <p:spPr>
          <a:xfrm>
            <a:off x="2440150" y="3221550"/>
            <a:ext cx="1744200" cy="992700"/>
          </a:xfrm>
          <a:prstGeom prst="donut">
            <a:avLst>
              <a:gd fmla="val 4379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66" name="Google Shape;666;p88"/>
          <p:cNvSpPr/>
          <p:nvPr/>
        </p:nvSpPr>
        <p:spPr>
          <a:xfrm>
            <a:off x="4903750" y="3493875"/>
            <a:ext cx="1332600" cy="411000"/>
          </a:xfrm>
          <a:prstGeom prst="donut">
            <a:avLst>
              <a:gd fmla="val 7841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667" name="Google Shape;667;p88"/>
          <p:cNvSpPr txBox="1"/>
          <p:nvPr/>
        </p:nvSpPr>
        <p:spPr>
          <a:xfrm>
            <a:off x="0" y="4166975"/>
            <a:ext cx="91440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Summary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The GEFSv12 seems to do well with precipitation. One reason for this that the plot on the left measures precipitation against a climatology of median values whereas the one on the right uses mean values.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80000"/>
                </a:solidFill>
              </a:rPr>
              <a:t>   </a:t>
            </a:r>
            <a:r>
              <a:rPr lang="en-US"/>
              <a:t>     	                                                  </a:t>
            </a:r>
            <a:endParaRPr i="1"/>
          </a:p>
        </p:txBody>
      </p:sp>
      <p:sp>
        <p:nvSpPr>
          <p:cNvPr id="668" name="Google Shape;668;p88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9"/>
          <p:cNvSpPr txBox="1"/>
          <p:nvPr>
            <p:ph type="title"/>
          </p:nvPr>
        </p:nvSpPr>
        <p:spPr>
          <a:xfrm>
            <a:off x="31850" y="1764950"/>
            <a:ext cx="91122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   </a:t>
            </a:r>
            <a:r>
              <a:rPr lang="en-US">
                <a:solidFill>
                  <a:srgbClr val="000000"/>
                </a:solidFill>
              </a:rPr>
              <a:t>Tropical Cyclone Counts / Tracks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74" name="Google Shape;674;p89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5" name="Google Shape;675;p89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Lindsey Long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0"/>
          <p:cNvSpPr txBox="1"/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600"/>
              <a:t>Weekly Storm Count and Tracks</a:t>
            </a:r>
            <a:endParaRPr b="1" sz="3600"/>
          </a:p>
        </p:txBody>
      </p:sp>
      <p:sp>
        <p:nvSpPr>
          <p:cNvPr id="681" name="Google Shape;681;p90"/>
          <p:cNvSpPr txBox="1"/>
          <p:nvPr>
            <p:ph idx="1" type="body"/>
          </p:nvPr>
        </p:nvSpPr>
        <p:spPr>
          <a:xfrm>
            <a:off x="228600" y="976325"/>
            <a:ext cx="8807700" cy="4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Data are grouped into weekly forecast periods starting on Day +2, out to week 4.  </a:t>
            </a:r>
            <a:endParaRPr sz="3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Each week forecast represents how many storms are present during that weekly period, not just genesis.  </a:t>
            </a:r>
            <a:endParaRPr sz="2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One storm can be counted in multiple weeks.  </a:t>
            </a:r>
            <a:endParaRPr sz="24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Climatology based on week number (Weeks 1-22)</a:t>
            </a:r>
            <a:endParaRPr sz="3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Wednesday different each year</a:t>
            </a:r>
            <a:endParaRPr sz="2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ie.  Wk1: May 31 – Jun 6… Wk22: Oct 24 – Oct 31</a:t>
            </a:r>
            <a:endParaRPr sz="2400"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Tracks filtered using false alarm clim from reforecasts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82" name="Google Shape;682;p90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91"/>
          <p:cNvSpPr txBox="1"/>
          <p:nvPr>
            <p:ph type="title"/>
          </p:nvPr>
        </p:nvSpPr>
        <p:spPr>
          <a:xfrm>
            <a:off x="628650" y="92164"/>
            <a:ext cx="78867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Anomaly Correlations - WNP</a:t>
            </a:r>
            <a:endParaRPr/>
          </a:p>
        </p:txBody>
      </p:sp>
      <p:pic>
        <p:nvPicPr>
          <p:cNvPr id="688" name="Google Shape;688;p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6765" l="0" r="0" t="6034"/>
          <a:stretch/>
        </p:blipFill>
        <p:spPr>
          <a:xfrm>
            <a:off x="100932" y="692459"/>
            <a:ext cx="6480600" cy="42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91"/>
          <p:cNvSpPr txBox="1"/>
          <p:nvPr>
            <p:ph idx="2" type="body"/>
          </p:nvPr>
        </p:nvSpPr>
        <p:spPr>
          <a:xfrm>
            <a:off x="4172505" y="769976"/>
            <a:ext cx="46698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GEFS outperforms the other models in Weeks 1-2 and is on par with CFS in weeks 3-4.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690" name="Google Shape;690;p91"/>
          <p:cNvSpPr txBox="1"/>
          <p:nvPr/>
        </p:nvSpPr>
        <p:spPr>
          <a:xfrm>
            <a:off x="6581525" y="2494922"/>
            <a:ext cx="24615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of Note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Good: 2004, 2005?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Bad: 2006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91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07049" cy="34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3" name="Google Shape;33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1625" y="15100"/>
            <a:ext cx="4792376" cy="33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6"/>
          <p:cNvSpPr txBox="1"/>
          <p:nvPr/>
        </p:nvSpPr>
        <p:spPr>
          <a:xfrm>
            <a:off x="296025" y="3604150"/>
            <a:ext cx="41073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35" name="Google Shape;335;p56"/>
          <p:cNvGraphicFramePr/>
          <p:nvPr/>
        </p:nvGraphicFramePr>
        <p:xfrm>
          <a:off x="812925" y="349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{07282261-5193-4C9F-A4E6-0D775C4F8EB1}</a:tableStyleId>
              </a:tblPr>
              <a:tblGrid>
                <a:gridCol w="1536750"/>
                <a:gridCol w="153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GEFSv12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0.666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GEFSSubX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0.635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CFSv2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0.611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36" name="Google Shape;336;p56"/>
          <p:cNvGraphicFramePr/>
          <p:nvPr/>
        </p:nvGraphicFramePr>
        <p:xfrm>
          <a:off x="5211050" y="349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{07282261-5193-4C9F-A4E6-0D775C4F8EB1}</a:tableStyleId>
              </a:tblPr>
              <a:tblGrid>
                <a:gridCol w="1536750"/>
                <a:gridCol w="1536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GEFSv12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0.457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GEFSSubX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0.434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CFSv2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0.392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92"/>
          <p:cNvPicPr preferRelativeResize="0"/>
          <p:nvPr/>
        </p:nvPicPr>
        <p:blipFill rotWithShape="1">
          <a:blip r:embed="rId3">
            <a:alphaModFix/>
          </a:blip>
          <a:srcRect b="22585" l="0" r="0" t="9933"/>
          <a:stretch/>
        </p:blipFill>
        <p:spPr>
          <a:xfrm>
            <a:off x="2190016" y="567607"/>
            <a:ext cx="6910161" cy="4492296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92"/>
          <p:cNvSpPr txBox="1"/>
          <p:nvPr/>
        </p:nvSpPr>
        <p:spPr>
          <a:xfrm>
            <a:off x="2681056" y="159798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Anomaly Corr.</a:t>
            </a:r>
            <a:endParaRPr/>
          </a:p>
        </p:txBody>
      </p:sp>
      <p:sp>
        <p:nvSpPr>
          <p:cNvPr id="698" name="Google Shape;698;p92"/>
          <p:cNvSpPr txBox="1"/>
          <p:nvPr/>
        </p:nvSpPr>
        <p:spPr>
          <a:xfrm>
            <a:off x="4752219" y="6659"/>
            <a:ext cx="2201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 Difference from obs. seasonal cycle</a:t>
            </a:r>
            <a:endParaRPr/>
          </a:p>
        </p:txBody>
      </p:sp>
      <p:pic>
        <p:nvPicPr>
          <p:cNvPr id="699" name="Google Shape;699;p92"/>
          <p:cNvPicPr preferRelativeResize="0"/>
          <p:nvPr/>
        </p:nvPicPr>
        <p:blipFill rotWithShape="1">
          <a:blip r:embed="rId4">
            <a:alphaModFix/>
          </a:blip>
          <a:srcRect b="89776" l="65584" r="0" t="3746"/>
          <a:stretch/>
        </p:blipFill>
        <p:spPr>
          <a:xfrm>
            <a:off x="102275" y="99875"/>
            <a:ext cx="1872375" cy="54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92"/>
          <p:cNvSpPr txBox="1"/>
          <p:nvPr/>
        </p:nvSpPr>
        <p:spPr>
          <a:xfrm>
            <a:off x="7714871" y="159798"/>
            <a:ext cx="599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MSE</a:t>
            </a:r>
            <a:endParaRPr/>
          </a:p>
        </p:txBody>
      </p:sp>
      <p:sp>
        <p:nvSpPr>
          <p:cNvPr id="701" name="Google Shape;701;p92"/>
          <p:cNvSpPr txBox="1"/>
          <p:nvPr/>
        </p:nvSpPr>
        <p:spPr>
          <a:xfrm>
            <a:off x="656357" y="1046456"/>
            <a:ext cx="899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Atlantic</a:t>
            </a:r>
            <a:endParaRPr/>
          </a:p>
        </p:txBody>
      </p:sp>
      <p:sp>
        <p:nvSpPr>
          <p:cNvPr id="702" name="Google Shape;702;p92"/>
          <p:cNvSpPr txBox="1"/>
          <p:nvPr/>
        </p:nvSpPr>
        <p:spPr>
          <a:xfrm>
            <a:off x="660800" y="2550139"/>
            <a:ext cx="100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Pacific</a:t>
            </a:r>
            <a:endParaRPr/>
          </a:p>
        </p:txBody>
      </p:sp>
      <p:sp>
        <p:nvSpPr>
          <p:cNvPr id="703" name="Google Shape;703;p92"/>
          <p:cNvSpPr txBox="1"/>
          <p:nvPr/>
        </p:nvSpPr>
        <p:spPr>
          <a:xfrm>
            <a:off x="670939" y="4053822"/>
            <a:ext cx="1073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 Pacific</a:t>
            </a:r>
            <a:endParaRPr/>
          </a:p>
        </p:txBody>
      </p:sp>
      <p:sp>
        <p:nvSpPr>
          <p:cNvPr id="704" name="Google Shape;704;p92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016" l="0" r="0" t="0"/>
          <a:stretch/>
        </p:blipFill>
        <p:spPr>
          <a:xfrm>
            <a:off x="483467" y="526097"/>
            <a:ext cx="8264100" cy="40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93"/>
          <p:cNvSpPr txBox="1"/>
          <p:nvPr>
            <p:ph idx="2" type="body"/>
          </p:nvPr>
        </p:nvSpPr>
        <p:spPr>
          <a:xfrm>
            <a:off x="0" y="4378325"/>
            <a:ext cx="9144000" cy="50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844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GEFSv12 has very high hit rates, but also highest FA rates - Asian coast/N.Philippines.  High skill in WNP consistent with storm count scores.  Atlantic “patchy” compared to other basins.  </a:t>
            </a:r>
            <a:endParaRPr sz="1800"/>
          </a:p>
        </p:txBody>
      </p:sp>
      <p:sp>
        <p:nvSpPr>
          <p:cNvPr id="711" name="Google Shape;711;p93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2" name="Google Shape;712;p93"/>
          <p:cNvSpPr txBox="1"/>
          <p:nvPr>
            <p:ph type="title"/>
          </p:nvPr>
        </p:nvSpPr>
        <p:spPr>
          <a:xfrm>
            <a:off x="1198875" y="22575"/>
            <a:ext cx="6686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Hit and False Alarm Rates – Week1</a:t>
            </a:r>
            <a:endParaRPr sz="3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9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7239" l="0" r="0" t="0"/>
          <a:stretch/>
        </p:blipFill>
        <p:spPr>
          <a:xfrm>
            <a:off x="478555" y="525780"/>
            <a:ext cx="8295600" cy="3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94"/>
          <p:cNvSpPr txBox="1"/>
          <p:nvPr/>
        </p:nvSpPr>
        <p:spPr>
          <a:xfrm>
            <a:off x="0" y="4385200"/>
            <a:ext cx="9144000" cy="47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5105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GEFSv12 maintains better hit rate, but forecasts unreliable because of high FA rate, versus ECMWF which has a very low FA rate.  Trend continues in weeks 3 and 4 (next slides).</a:t>
            </a:r>
            <a:endParaRPr sz="1800"/>
          </a:p>
        </p:txBody>
      </p:sp>
      <p:sp>
        <p:nvSpPr>
          <p:cNvPr id="719" name="Google Shape;719;p94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0" name="Google Shape;720;p94"/>
          <p:cNvSpPr txBox="1"/>
          <p:nvPr>
            <p:ph type="title"/>
          </p:nvPr>
        </p:nvSpPr>
        <p:spPr>
          <a:xfrm>
            <a:off x="1198875" y="22575"/>
            <a:ext cx="6686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Hit and False Alarm Rates – Week2</a:t>
            </a:r>
            <a:endParaRPr sz="3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95"/>
          <p:cNvPicPr preferRelativeResize="0"/>
          <p:nvPr/>
        </p:nvPicPr>
        <p:blipFill rotWithShape="1">
          <a:blip r:embed="rId3">
            <a:alphaModFix/>
          </a:blip>
          <a:srcRect b="17122" l="0" r="0" t="0"/>
          <a:stretch/>
        </p:blipFill>
        <p:spPr>
          <a:xfrm>
            <a:off x="478550" y="525775"/>
            <a:ext cx="8295600" cy="3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95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7" name="Google Shape;727;p95"/>
          <p:cNvSpPr txBox="1"/>
          <p:nvPr>
            <p:ph type="title"/>
          </p:nvPr>
        </p:nvSpPr>
        <p:spPr>
          <a:xfrm>
            <a:off x="1198875" y="22575"/>
            <a:ext cx="6686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Hit and False Alarm Rates – Week3</a:t>
            </a:r>
            <a:endParaRPr sz="36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6"/>
          <p:cNvSpPr txBox="1"/>
          <p:nvPr>
            <p:ph type="title"/>
          </p:nvPr>
        </p:nvSpPr>
        <p:spPr>
          <a:xfrm>
            <a:off x="1198875" y="22575"/>
            <a:ext cx="6686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Hit and False Alarm Rates – Week4</a:t>
            </a:r>
            <a:endParaRPr sz="3600"/>
          </a:p>
        </p:txBody>
      </p:sp>
      <p:pic>
        <p:nvPicPr>
          <p:cNvPr id="733" name="Google Shape;733;p96"/>
          <p:cNvPicPr preferRelativeResize="0"/>
          <p:nvPr/>
        </p:nvPicPr>
        <p:blipFill rotWithShape="1">
          <a:blip r:embed="rId3">
            <a:alphaModFix/>
          </a:blip>
          <a:srcRect b="16429" l="0" r="0" t="0"/>
          <a:stretch/>
        </p:blipFill>
        <p:spPr>
          <a:xfrm>
            <a:off x="478550" y="525775"/>
            <a:ext cx="8295600" cy="40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9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7"/>
          <p:cNvPicPr preferRelativeResize="0"/>
          <p:nvPr/>
        </p:nvPicPr>
        <p:blipFill rotWithShape="1">
          <a:blip r:embed="rId3">
            <a:alphaModFix/>
          </a:blip>
          <a:srcRect b="16805" l="0" r="0" t="0"/>
          <a:stretch/>
        </p:blipFill>
        <p:spPr>
          <a:xfrm>
            <a:off x="401319" y="434340"/>
            <a:ext cx="8417562" cy="4057264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97"/>
          <p:cNvSpPr txBox="1"/>
          <p:nvPr/>
        </p:nvSpPr>
        <p:spPr>
          <a:xfrm>
            <a:off x="0" y="4351025"/>
            <a:ext cx="91440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SEDS combines hit and FA rates to better portray usefulness of forecasts.  </a:t>
            </a:r>
            <a:endParaRPr b="0" i="0" sz="21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Char char="•"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 is consistent with other models in forecasting prese</a:t>
            </a:r>
            <a:r>
              <a:rPr lang="en-US" sz="217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nce</a:t>
            </a: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storm.  </a:t>
            </a:r>
            <a:endParaRPr b="0" i="0" sz="217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371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Note, other months have similar results.</a:t>
            </a:r>
            <a:endParaRPr/>
          </a:p>
        </p:txBody>
      </p:sp>
      <p:sp>
        <p:nvSpPr>
          <p:cNvPr id="741" name="Google Shape;741;p9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2" name="Google Shape;742;p97"/>
          <p:cNvSpPr txBox="1"/>
          <p:nvPr>
            <p:ph type="title"/>
          </p:nvPr>
        </p:nvSpPr>
        <p:spPr>
          <a:xfrm>
            <a:off x="1650350" y="22575"/>
            <a:ext cx="56592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SEDS – Weeks 1&amp;2 for Sept</a:t>
            </a:r>
            <a:endParaRPr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98"/>
          <p:cNvPicPr preferRelativeResize="0"/>
          <p:nvPr/>
        </p:nvPicPr>
        <p:blipFill rotWithShape="1">
          <a:blip r:embed="rId3">
            <a:alphaModFix/>
          </a:blip>
          <a:srcRect b="17225" l="0" r="0" t="0"/>
          <a:stretch/>
        </p:blipFill>
        <p:spPr>
          <a:xfrm>
            <a:off x="394942" y="434340"/>
            <a:ext cx="8408142" cy="403249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98"/>
          <p:cNvSpPr txBox="1"/>
          <p:nvPr>
            <p:ph type="title"/>
          </p:nvPr>
        </p:nvSpPr>
        <p:spPr>
          <a:xfrm>
            <a:off x="1694775" y="22575"/>
            <a:ext cx="5570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/>
              <a:t>SEDS – Weeks 3&amp;4 for Sept</a:t>
            </a:r>
            <a:endParaRPr sz="3600"/>
          </a:p>
        </p:txBody>
      </p:sp>
      <p:sp>
        <p:nvSpPr>
          <p:cNvPr id="749" name="Google Shape;749;p98"/>
          <p:cNvSpPr txBox="1"/>
          <p:nvPr/>
        </p:nvSpPr>
        <p:spPr>
          <a:xfrm>
            <a:off x="0" y="4313400"/>
            <a:ext cx="83577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7325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show continued drop in skill in later leads.  </a:t>
            </a:r>
            <a:endParaRPr b="0" i="0" sz="2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7325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pockets of skill in Pacific.  </a:t>
            </a:r>
            <a:endParaRPr sz="2150"/>
          </a:p>
        </p:txBody>
      </p:sp>
      <p:sp>
        <p:nvSpPr>
          <p:cNvPr id="750" name="Google Shape;750;p98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9"/>
          <p:cNvSpPr txBox="1"/>
          <p:nvPr>
            <p:ph type="title"/>
          </p:nvPr>
        </p:nvSpPr>
        <p:spPr>
          <a:xfrm>
            <a:off x="31850" y="1764950"/>
            <a:ext cx="91122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Supercell Convective Parameter</a:t>
            </a:r>
            <a:endParaRPr/>
          </a:p>
        </p:txBody>
      </p:sp>
      <p:sp>
        <p:nvSpPr>
          <p:cNvPr id="756" name="Google Shape;756;p99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7" name="Google Shape;757;p99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Hui Wang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0"/>
          <p:cNvSpPr txBox="1"/>
          <p:nvPr/>
        </p:nvSpPr>
        <p:spPr>
          <a:xfrm>
            <a:off x="537210" y="520065"/>
            <a:ext cx="7814700" cy="3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Derived SCP (Supercell Composite Parameter) from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 (CFSR)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FV3 GEFS hindcast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1989 – 2019 (31 years)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hourly data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14-day hindcast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ensemble members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monthly climatology between GEFS and OBS over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1989 – 1999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– 2019</a:t>
            </a:r>
            <a:endParaRPr/>
          </a:p>
        </p:txBody>
      </p:sp>
      <p:sp>
        <p:nvSpPr>
          <p:cNvPr id="764" name="Google Shape;764;p10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101"/>
          <p:cNvPicPr preferRelativeResize="0"/>
          <p:nvPr/>
        </p:nvPicPr>
        <p:blipFill rotWithShape="1">
          <a:blip r:embed="rId3">
            <a:alphaModFix/>
          </a:blip>
          <a:srcRect b="0" l="5408" r="11258" t="0"/>
          <a:stretch/>
        </p:blipFill>
        <p:spPr>
          <a:xfrm>
            <a:off x="0" y="0"/>
            <a:ext cx="441630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4925" y="0"/>
            <a:ext cx="45790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101"/>
          <p:cNvSpPr txBox="1"/>
          <p:nvPr/>
        </p:nvSpPr>
        <p:spPr>
          <a:xfrm>
            <a:off x="2358900" y="4219200"/>
            <a:ext cx="2057400" cy="8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00–19 climo &gt; 89–99.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0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850" y="0"/>
            <a:ext cx="6656301" cy="486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02"/>
          <p:cNvSpPr txBox="1"/>
          <p:nvPr/>
        </p:nvSpPr>
        <p:spPr>
          <a:xfrm>
            <a:off x="2906126" y="1208722"/>
            <a:ext cx="33420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FV3 GEFS Climatology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1989 – 1999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– 2019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Day-1 forecast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0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925" y="0"/>
            <a:ext cx="45790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03"/>
          <p:cNvSpPr txBox="1"/>
          <p:nvPr/>
        </p:nvSpPr>
        <p:spPr>
          <a:xfrm>
            <a:off x="0" y="3515706"/>
            <a:ext cx="1846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OBS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Weaker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5" name="Google Shape;785;p103"/>
          <p:cNvCxnSpPr>
            <a:stCxn id="784" idx="3"/>
          </p:cNvCxnSpPr>
          <p:nvPr/>
        </p:nvCxnSpPr>
        <p:spPr>
          <a:xfrm flipH="1" rot="10800000">
            <a:off x="1846500" y="3129306"/>
            <a:ext cx="1327500" cy="732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86" name="Google Shape;786;p103"/>
          <p:cNvCxnSpPr/>
          <p:nvPr/>
        </p:nvCxnSpPr>
        <p:spPr>
          <a:xfrm>
            <a:off x="1814141" y="4064338"/>
            <a:ext cx="1359900" cy="530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87" name="Google Shape;787;p10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8" name="Google Shape;788;p103"/>
          <p:cNvPicPr preferRelativeResize="0"/>
          <p:nvPr/>
        </p:nvPicPr>
        <p:blipFill rotWithShape="1">
          <a:blip r:embed="rId4">
            <a:alphaModFix/>
          </a:blip>
          <a:srcRect b="0" l="5397" r="10263" t="0"/>
          <a:stretch/>
        </p:blipFill>
        <p:spPr>
          <a:xfrm>
            <a:off x="0" y="0"/>
            <a:ext cx="446937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03"/>
          <p:cNvSpPr txBox="1"/>
          <p:nvPr/>
        </p:nvSpPr>
        <p:spPr>
          <a:xfrm>
            <a:off x="2358900" y="4219200"/>
            <a:ext cx="2057400" cy="8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00–19 model climo &gt; 89–99.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104"/>
          <p:cNvPicPr preferRelativeResize="0"/>
          <p:nvPr/>
        </p:nvPicPr>
        <p:blipFill rotWithShape="1">
          <a:blip r:embed="rId3">
            <a:alphaModFix/>
          </a:blip>
          <a:srcRect b="0" l="4203" r="11058" t="0"/>
          <a:stretch/>
        </p:blipFill>
        <p:spPr>
          <a:xfrm>
            <a:off x="0" y="0"/>
            <a:ext cx="44906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0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6" name="Google Shape;796;p104"/>
          <p:cNvPicPr preferRelativeResize="0"/>
          <p:nvPr/>
        </p:nvPicPr>
        <p:blipFill rotWithShape="1">
          <a:blip r:embed="rId4">
            <a:alphaModFix/>
          </a:blip>
          <a:srcRect b="0" l="3996" r="2850" t="0"/>
          <a:stretch/>
        </p:blipFill>
        <p:spPr>
          <a:xfrm>
            <a:off x="4564925" y="0"/>
            <a:ext cx="457907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05"/>
          <p:cNvPicPr preferRelativeResize="0"/>
          <p:nvPr/>
        </p:nvPicPr>
        <p:blipFill rotWithShape="1">
          <a:blip r:embed="rId3">
            <a:alphaModFix/>
          </a:blip>
          <a:srcRect b="0" l="5214" r="9852" t="0"/>
          <a:stretch/>
        </p:blipFill>
        <p:spPr>
          <a:xfrm>
            <a:off x="0" y="0"/>
            <a:ext cx="450122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3" name="Google Shape;803;p105"/>
          <p:cNvPicPr preferRelativeResize="0"/>
          <p:nvPr/>
        </p:nvPicPr>
        <p:blipFill rotWithShape="1">
          <a:blip r:embed="rId4">
            <a:alphaModFix/>
          </a:blip>
          <a:srcRect b="0" l="5388" r="2657" t="0"/>
          <a:stretch/>
        </p:blipFill>
        <p:spPr>
          <a:xfrm>
            <a:off x="4543700" y="0"/>
            <a:ext cx="46003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105"/>
          <p:cNvSpPr txBox="1"/>
          <p:nvPr/>
        </p:nvSpPr>
        <p:spPr>
          <a:xfrm>
            <a:off x="4787900" y="41230"/>
            <a:ext cx="658200" cy="17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GEFSv11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6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Lessons Learned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106"/>
          <p:cNvSpPr txBox="1"/>
          <p:nvPr>
            <p:ph idx="1" type="body"/>
          </p:nvPr>
        </p:nvSpPr>
        <p:spPr>
          <a:xfrm>
            <a:off x="457200" y="856200"/>
            <a:ext cx="8229600" cy="3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Retrospectives are the independent data - need 3 years of retrospective, out to Week4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Need to better agree upon metrics ahead of time.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Even if agreed upon, familiarity is part of it.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CPC needs to systematize our evaluations to where we can drop new GEFS gribs into folder (rfcst, retro) and obs into another, and just let it run.  - Facilitate faster feedback.</a:t>
            </a:r>
            <a:endParaRPr sz="2400"/>
          </a:p>
        </p:txBody>
      </p:sp>
      <p:sp>
        <p:nvSpPr>
          <p:cNvPr id="812" name="Google Shape;812;p106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7"/>
          <p:cNvSpPr txBox="1"/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Summary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07"/>
          <p:cNvSpPr txBox="1"/>
          <p:nvPr>
            <p:ph idx="1" type="body"/>
          </p:nvPr>
        </p:nvSpPr>
        <p:spPr>
          <a:xfrm>
            <a:off x="457200" y="856200"/>
            <a:ext cx="8229600" cy="3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/>
              <a:t>T &amp; P </a:t>
            </a:r>
            <a:endParaRPr sz="2400"/>
          </a:p>
          <a:p>
            <a:pPr indent="-381000" lvl="1" marL="9144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Week 2 </a:t>
            </a:r>
            <a:r>
              <a:rPr lang="en-US" sz="2400"/>
              <a:t>- improved*</a:t>
            </a:r>
            <a:endParaRPr sz="2400"/>
          </a:p>
          <a:p>
            <a:pPr indent="-381000" lvl="1" marL="9144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Week </a:t>
            </a:r>
            <a:r>
              <a:rPr lang="en-US" sz="2400"/>
              <a:t>3/4</a:t>
            </a:r>
            <a:r>
              <a:rPr lang="en-US" sz="2400"/>
              <a:t> T &amp; P - improved</a:t>
            </a:r>
            <a:endParaRPr sz="2400"/>
          </a:p>
          <a:p>
            <a:pPr indent="-381000" lvl="0" marL="4572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Z500 </a:t>
            </a:r>
            <a:endParaRPr sz="2400"/>
          </a:p>
          <a:p>
            <a:pPr indent="-381000" lvl="1" marL="9144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Week 2,3/4 - </a:t>
            </a:r>
            <a:r>
              <a:rPr lang="en-US" sz="2400"/>
              <a:t>improved</a:t>
            </a:r>
            <a:endParaRPr sz="2400"/>
          </a:p>
          <a:p>
            <a:pPr indent="-381000" lvl="0" marL="4572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Tropical Cyclones</a:t>
            </a:r>
            <a:endParaRPr sz="2400"/>
          </a:p>
          <a:p>
            <a:pPr indent="-381000" lvl="1" marL="9144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Week 2 - improved vs CFSv2, similar to ECWMF</a:t>
            </a:r>
            <a:endParaRPr/>
          </a:p>
          <a:p>
            <a:pPr indent="-381000" lvl="1" marL="9144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Week </a:t>
            </a:r>
            <a:r>
              <a:rPr lang="en-US"/>
              <a:t>3/4</a:t>
            </a:r>
            <a:r>
              <a:rPr lang="en-US"/>
              <a:t> - improved - all models struggle</a:t>
            </a:r>
            <a:endParaRPr/>
          </a:p>
          <a:p>
            <a:pPr indent="-406400" lvl="0" marL="4572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Stratosphere</a:t>
            </a:r>
            <a:endParaRPr/>
          </a:p>
          <a:p>
            <a:pPr indent="-381000" lvl="1" marL="914400" rtl="0" algn="l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GEFSv12 - largely an improvement, still work to be done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en-US"/>
              <a:t>Overall - Recommend implementation</a:t>
            </a:r>
            <a:endParaRPr/>
          </a:p>
        </p:txBody>
      </p:sp>
      <p:sp>
        <p:nvSpPr>
          <p:cNvPr id="820" name="Google Shape;820;p107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850" y="0"/>
            <a:ext cx="6656301" cy="39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8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49" name="Google Shape;349;p58"/>
          <p:cNvGraphicFramePr/>
          <p:nvPr/>
        </p:nvGraphicFramePr>
        <p:xfrm>
          <a:off x="1479600" y="37341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{160E1813-EF11-4BCA-902A-1626E1111019}</a:tableStyleId>
              </a:tblPr>
              <a:tblGrid>
                <a:gridCol w="1524000"/>
                <a:gridCol w="548650"/>
                <a:gridCol w="548650"/>
                <a:gridCol w="548650"/>
                <a:gridCol w="548650"/>
                <a:gridCol w="548650"/>
                <a:gridCol w="548650"/>
                <a:gridCol w="548650"/>
                <a:gridCol w="548650"/>
              </a:tblGrid>
              <a:tr h="219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lt1"/>
                          </a:solidFill>
                        </a:rPr>
                        <a:t>Day which AC=0.5</a:t>
                      </a:r>
                      <a:endParaRPr sz="14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NH</a:t>
                      </a:r>
                      <a:endParaRPr sz="14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PNA</a:t>
                      </a:r>
                      <a:endParaRPr sz="14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DJF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MAM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JJA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SON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DJF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MAM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JJA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SON</a:t>
                      </a:r>
                      <a:endParaRPr b="1" sz="1100"/>
                    </a:p>
                  </a:txBody>
                  <a:tcPr marT="34300" marB="34300" marR="91450" marL="91450"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GEFSv12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B050"/>
                          </a:solidFill>
                        </a:rPr>
                        <a:t>12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B050"/>
                          </a:solidFill>
                        </a:rPr>
                        <a:t>10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9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10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12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10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9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10 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GEFSsubx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11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9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9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10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12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9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8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6AA84F"/>
                          </a:solidFill>
                        </a:rPr>
                        <a:t>10</a:t>
                      </a:r>
                      <a:endParaRPr sz="1400">
                        <a:solidFill>
                          <a:srgbClr val="6AA84F"/>
                        </a:solidFill>
                      </a:endParaRPr>
                    </a:p>
                  </a:txBody>
                  <a:tcPr marT="34300" marB="34300" marR="91450" marL="91450"/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CFSv2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11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9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8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9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11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9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8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</a:rPr>
                        <a:t>9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Stratosphere</a:t>
            </a:r>
            <a:endParaRPr/>
          </a:p>
        </p:txBody>
      </p:sp>
      <p:sp>
        <p:nvSpPr>
          <p:cNvPr id="355" name="Google Shape;355;p59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6" name="Google Shape;356;p59"/>
          <p:cNvSpPr txBox="1"/>
          <p:nvPr/>
        </p:nvSpPr>
        <p:spPr>
          <a:xfrm>
            <a:off x="3222750" y="3197100"/>
            <a:ext cx="27381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Craig Long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/>
          <p:nvPr/>
        </p:nvSpPr>
        <p:spPr>
          <a:xfrm>
            <a:off x="628650" y="48024"/>
            <a:ext cx="7886700" cy="426600"/>
          </a:xfrm>
          <a:prstGeom prst="rect">
            <a:avLst/>
          </a:prstGeom>
          <a:noFill/>
          <a:ln cap="flat" cmpd="sng" w="1270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Day ReFcsts : NH Polar Jet : 10mb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60"/>
          <p:cNvSpPr txBox="1"/>
          <p:nvPr/>
        </p:nvSpPr>
        <p:spPr>
          <a:xfrm>
            <a:off x="76100" y="4125450"/>
            <a:ext cx="63960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10 &amp; 50 mb time series show:</a:t>
            </a:r>
            <a:endParaRPr/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Winter max winds are under fcst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Sudden warmings (wind decelerate/reverse) under forecast/not forecasted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60"/>
          <p:cNvSpPr txBox="1"/>
          <p:nvPr/>
        </p:nvSpPr>
        <p:spPr>
          <a:xfrm>
            <a:off x="6472025" y="754375"/>
            <a:ext cx="2621100" cy="39045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time series set up as NH Polar Temps:</a:t>
            </a:r>
            <a:endParaRPr/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alysis and 16 day fcsts are shown in top plot.</a:t>
            </a:r>
            <a:endParaRPr/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ysis and 35 day fcsts are shown in bottom plot.</a:t>
            </a:r>
            <a:endParaRPr/>
          </a:p>
          <a:p>
            <a:pPr indent="-650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Sudden Warmings polar winds will decelerate and may become Easterly for a short period of time.</a:t>
            </a:r>
            <a:endParaRPr/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Commonly, 60N at 10 mb is used to denote a Major SSW if the winds become Easterly (denoted by   ).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4" name="Google Shape;36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50" y="2337052"/>
            <a:ext cx="6337599" cy="171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00" y="548650"/>
            <a:ext cx="6327266" cy="171449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0"/>
          <p:cNvSpPr txBox="1"/>
          <p:nvPr/>
        </p:nvSpPr>
        <p:spPr>
          <a:xfrm>
            <a:off x="393969" y="2026915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0"/>
          <p:cNvSpPr txBox="1"/>
          <p:nvPr/>
        </p:nvSpPr>
        <p:spPr>
          <a:xfrm>
            <a:off x="1784155" y="2028586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0"/>
          <p:cNvSpPr txBox="1"/>
          <p:nvPr/>
        </p:nvSpPr>
        <p:spPr>
          <a:xfrm>
            <a:off x="3250541" y="2026915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0"/>
          <p:cNvSpPr txBox="1"/>
          <p:nvPr/>
        </p:nvSpPr>
        <p:spPr>
          <a:xfrm>
            <a:off x="5975712" y="2026915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0"/>
          <p:cNvSpPr txBox="1"/>
          <p:nvPr/>
        </p:nvSpPr>
        <p:spPr>
          <a:xfrm>
            <a:off x="4640727" y="2026915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0"/>
          <p:cNvSpPr txBox="1"/>
          <p:nvPr/>
        </p:nvSpPr>
        <p:spPr>
          <a:xfrm>
            <a:off x="388326" y="380915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0"/>
          <p:cNvSpPr txBox="1"/>
          <p:nvPr/>
        </p:nvSpPr>
        <p:spPr>
          <a:xfrm>
            <a:off x="1778512" y="381082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0"/>
          <p:cNvSpPr txBox="1"/>
          <p:nvPr/>
        </p:nvSpPr>
        <p:spPr>
          <a:xfrm>
            <a:off x="3244898" y="380915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5970069" y="380915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4635084" y="380915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0"/>
          <p:cNvSpPr/>
          <p:nvPr/>
        </p:nvSpPr>
        <p:spPr>
          <a:xfrm>
            <a:off x="2333500" y="3714600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60"/>
          <p:cNvSpPr/>
          <p:nvPr/>
        </p:nvSpPr>
        <p:spPr>
          <a:xfrm>
            <a:off x="3163555" y="3706281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0"/>
          <p:cNvSpPr/>
          <p:nvPr/>
        </p:nvSpPr>
        <p:spPr>
          <a:xfrm>
            <a:off x="5159587" y="3749504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0"/>
          <p:cNvSpPr/>
          <p:nvPr/>
        </p:nvSpPr>
        <p:spPr>
          <a:xfrm>
            <a:off x="5743446" y="3714592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0"/>
          <p:cNvSpPr/>
          <p:nvPr/>
        </p:nvSpPr>
        <p:spPr>
          <a:xfrm>
            <a:off x="6007124" y="3712095"/>
            <a:ext cx="91500" cy="68700"/>
          </a:xfrm>
          <a:prstGeom prst="star4">
            <a:avLst>
              <a:gd fmla="val 17823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0"/>
          <p:cNvSpPr/>
          <p:nvPr/>
        </p:nvSpPr>
        <p:spPr>
          <a:xfrm>
            <a:off x="4283807" y="3714451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0"/>
          <p:cNvSpPr/>
          <p:nvPr/>
        </p:nvSpPr>
        <p:spPr>
          <a:xfrm>
            <a:off x="941116" y="3726683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0"/>
          <p:cNvSpPr/>
          <p:nvPr/>
        </p:nvSpPr>
        <p:spPr>
          <a:xfrm>
            <a:off x="1212225" y="3740571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0"/>
          <p:cNvSpPr/>
          <p:nvPr/>
        </p:nvSpPr>
        <p:spPr>
          <a:xfrm>
            <a:off x="1723900" y="3714600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0"/>
          <p:cNvSpPr/>
          <p:nvPr/>
        </p:nvSpPr>
        <p:spPr>
          <a:xfrm>
            <a:off x="8429500" y="4400400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0"/>
          <p:cNvSpPr/>
          <p:nvPr/>
        </p:nvSpPr>
        <p:spPr>
          <a:xfrm>
            <a:off x="3468355" y="3706281"/>
            <a:ext cx="91500" cy="68700"/>
          </a:xfrm>
          <a:prstGeom prst="star4">
            <a:avLst>
              <a:gd fmla="val 12500" name="adj"/>
            </a:avLst>
          </a:prstGeom>
          <a:solidFill>
            <a:srgbClr val="00B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0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"/>
          <p:cNvSpPr txBox="1"/>
          <p:nvPr/>
        </p:nvSpPr>
        <p:spPr>
          <a:xfrm>
            <a:off x="628650" y="48034"/>
            <a:ext cx="7886700" cy="411600"/>
          </a:xfrm>
          <a:prstGeom prst="rect">
            <a:avLst/>
          </a:prstGeom>
          <a:noFill/>
          <a:ln cap="flat" cmpd="sng" w="1270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Day ReFcsts : QBO zonal winds : 50mb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61"/>
          <p:cNvSpPr txBox="1"/>
          <p:nvPr/>
        </p:nvSpPr>
        <p:spPr>
          <a:xfrm>
            <a:off x="1378275" y="4112950"/>
            <a:ext cx="7009500" cy="9924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Notes:</a:t>
            </a:r>
            <a:endParaRPr/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Capturing QBO state well preserved out to 35 days.</a:t>
            </a:r>
            <a:endParaRPr/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Westerlies become more under forecast with time which did not happen at 10mb.</a:t>
            </a:r>
            <a:endParaRPr/>
          </a:p>
          <a:p>
            <a:pPr indent="-166687" lvl="0" marL="16668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Easterlies also become more under-forecast with time.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4" name="Google Shape;3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50" y="2331728"/>
            <a:ext cx="6326676" cy="171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50" y="548650"/>
            <a:ext cx="6319157" cy="171449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1"/>
          <p:cNvSpPr txBox="1"/>
          <p:nvPr/>
        </p:nvSpPr>
        <p:spPr>
          <a:xfrm>
            <a:off x="374075" y="205539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1"/>
          <p:cNvSpPr txBox="1"/>
          <p:nvPr/>
        </p:nvSpPr>
        <p:spPr>
          <a:xfrm>
            <a:off x="1704886" y="2057400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1"/>
          <p:cNvSpPr txBox="1"/>
          <p:nvPr/>
        </p:nvSpPr>
        <p:spPr>
          <a:xfrm>
            <a:off x="3230647" y="205539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1"/>
          <p:cNvSpPr txBox="1"/>
          <p:nvPr/>
        </p:nvSpPr>
        <p:spPr>
          <a:xfrm>
            <a:off x="5969930" y="2055390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1"/>
          <p:cNvSpPr txBox="1"/>
          <p:nvPr/>
        </p:nvSpPr>
        <p:spPr>
          <a:xfrm>
            <a:off x="4620833" y="2055390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1"/>
          <p:cNvSpPr txBox="1"/>
          <p:nvPr/>
        </p:nvSpPr>
        <p:spPr>
          <a:xfrm>
            <a:off x="283273" y="3840480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1"/>
          <p:cNvSpPr txBox="1"/>
          <p:nvPr/>
        </p:nvSpPr>
        <p:spPr>
          <a:xfrm>
            <a:off x="1704885" y="3840480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1"/>
          <p:cNvSpPr txBox="1"/>
          <p:nvPr/>
        </p:nvSpPr>
        <p:spPr>
          <a:xfrm>
            <a:off x="3230647" y="3840480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1"/>
          <p:cNvSpPr txBox="1"/>
          <p:nvPr/>
        </p:nvSpPr>
        <p:spPr>
          <a:xfrm>
            <a:off x="5969929" y="3838471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1"/>
          <p:cNvSpPr txBox="1"/>
          <p:nvPr/>
        </p:nvSpPr>
        <p:spPr>
          <a:xfrm>
            <a:off x="4620832" y="3840480"/>
            <a:ext cx="524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1"/>
          <p:cNvSpPr txBox="1"/>
          <p:nvPr/>
        </p:nvSpPr>
        <p:spPr>
          <a:xfrm>
            <a:off x="6604100" y="891550"/>
            <a:ext cx="2484000" cy="1074300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Retention of QBO structure is good.  Some S2S models relax their QBO winds to easterlies by 35 days.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61"/>
          <p:cNvSpPr txBox="1"/>
          <p:nvPr>
            <p:ph idx="12" type="sldNum"/>
          </p:nvPr>
        </p:nvSpPr>
        <p:spPr>
          <a:xfrm>
            <a:off x="7010400" y="4869588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