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57" r:id="rId2"/>
    <p:sldId id="372" r:id="rId3"/>
    <p:sldId id="370" r:id="rId4"/>
    <p:sldId id="376" r:id="rId5"/>
    <p:sldId id="377" r:id="rId6"/>
    <p:sldId id="399" r:id="rId7"/>
    <p:sldId id="398" r:id="rId8"/>
    <p:sldId id="374" r:id="rId9"/>
    <p:sldId id="378" r:id="rId10"/>
    <p:sldId id="379" r:id="rId11"/>
    <p:sldId id="384" r:id="rId12"/>
    <p:sldId id="382" r:id="rId13"/>
    <p:sldId id="389" r:id="rId14"/>
    <p:sldId id="383" r:id="rId15"/>
    <p:sldId id="407" r:id="rId16"/>
    <p:sldId id="411" r:id="rId17"/>
    <p:sldId id="394" r:id="rId18"/>
    <p:sldId id="395" r:id="rId19"/>
    <p:sldId id="396" r:id="rId20"/>
    <p:sldId id="409" r:id="rId21"/>
    <p:sldId id="408" r:id="rId22"/>
    <p:sldId id="381" r:id="rId23"/>
    <p:sldId id="385" r:id="rId24"/>
    <p:sldId id="386" r:id="rId25"/>
    <p:sldId id="387" r:id="rId26"/>
    <p:sldId id="388" r:id="rId27"/>
    <p:sldId id="400" r:id="rId28"/>
    <p:sldId id="401" r:id="rId29"/>
    <p:sldId id="402" r:id="rId30"/>
    <p:sldId id="403" r:id="rId31"/>
    <p:sldId id="406" r:id="rId32"/>
    <p:sldId id="405" r:id="rId33"/>
    <p:sldId id="390" r:id="rId34"/>
    <p:sldId id="380" r:id="rId35"/>
    <p:sldId id="392" r:id="rId36"/>
    <p:sldId id="393" r:id="rId37"/>
    <p:sldId id="412" r:id="rId38"/>
    <p:sldId id="413" r:id="rId39"/>
    <p:sldId id="414" r:id="rId40"/>
    <p:sldId id="415" r:id="rId41"/>
    <p:sldId id="416" r:id="rId42"/>
    <p:sldId id="417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D35E"/>
    <a:srgbClr val="4E81BD"/>
    <a:srgbClr val="437BF5"/>
    <a:srgbClr val="2A8FE3"/>
    <a:srgbClr val="EDF0F2"/>
    <a:srgbClr val="5ECFE0"/>
    <a:srgbClr val="5FD1E3"/>
    <a:srgbClr val="EFAA3B"/>
    <a:srgbClr val="82DA68"/>
    <a:srgbClr val="61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 autoAdjust="0"/>
    <p:restoredTop sz="96703" autoAdjust="0"/>
  </p:normalViewPr>
  <p:slideViewPr>
    <p:cSldViewPr snapToGrid="0" snapToObjects="1">
      <p:cViewPr varScale="1">
        <p:scale>
          <a:sx n="102" d="100"/>
          <a:sy n="102" d="100"/>
        </p:scale>
        <p:origin x="-120" y="-5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804DA-2E1C-6348-AC31-6297086998BF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D726B-0E91-474D-8440-F543D99AC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5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37a429d8f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37a429d8f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79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382f0aba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382f0aba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61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74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emc.ncep.noaa.gov/users/meg/gefsv12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55689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/>
                <a:cs typeface="Arial"/>
              </a:rPr>
              <a:t>GEFSv12 Field Evaluations (Days 1</a:t>
            </a:r>
            <a:r>
              <a:rPr lang="mr-IN" sz="26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600" b="1" dirty="0" smtClean="0">
                <a:solidFill>
                  <a:srgbClr val="FF0000"/>
                </a:solidFill>
                <a:latin typeface="Arial"/>
                <a:cs typeface="Arial"/>
              </a:rPr>
              <a:t>10 Weather)</a:t>
            </a:r>
            <a:endParaRPr lang="en-US" sz="2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547696" y="1562100"/>
            <a:ext cx="7921667" cy="2400300"/>
            <a:chOff x="2018377" y="2228042"/>
            <a:chExt cx="5869817" cy="1778580"/>
          </a:xfrm>
        </p:grpSpPr>
        <p:pic>
          <p:nvPicPr>
            <p:cNvPr id="29" name="Picture 28" descr="nhz500_5days_rms_all1719.gi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5" t="73461"/>
            <a:stretch/>
          </p:blipFill>
          <p:spPr>
            <a:xfrm>
              <a:off x="2018377" y="2641599"/>
              <a:ext cx="5869817" cy="1365023"/>
            </a:xfrm>
            <a:prstGeom prst="rect">
              <a:avLst/>
            </a:prstGeom>
          </p:spPr>
        </p:pic>
        <p:pic>
          <p:nvPicPr>
            <p:cNvPr id="30" name="Picture 29" descr="nhz500_5days_rms_all1719.gi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5" b="91960"/>
            <a:stretch/>
          </p:blipFill>
          <p:spPr>
            <a:xfrm>
              <a:off x="2425700" y="2228042"/>
              <a:ext cx="5462494" cy="413557"/>
            </a:xfrm>
            <a:prstGeom prst="rect">
              <a:avLst/>
            </a:prstGeom>
          </p:spPr>
        </p:pic>
      </p:grpSp>
      <p:cxnSp>
        <p:nvCxnSpPr>
          <p:cNvPr id="31" name="Straight Connector 30"/>
          <p:cNvCxnSpPr/>
          <p:nvPr/>
        </p:nvCxnSpPr>
        <p:spPr>
          <a:xfrm flipH="1">
            <a:off x="1110103" y="2946400"/>
            <a:ext cx="6953365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-1" y="3701823"/>
            <a:ext cx="916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Alicia Bentley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0D68B9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sz="2000" b="1" dirty="0" smtClean="0">
                <a:solidFill>
                  <a:srgbClr val="0D68B9"/>
                </a:solidFill>
                <a:latin typeface="Arial"/>
                <a:cs typeface="Arial"/>
              </a:rPr>
              <a:t>30 April 2020</a:t>
            </a:r>
          </a:p>
          <a:p>
            <a:pPr algn="ctr"/>
            <a:endParaRPr lang="en-US" sz="1000" b="1" dirty="0">
              <a:solidFill>
                <a:srgbClr val="0D68B9"/>
              </a:solidFill>
              <a:latin typeface="Arial"/>
              <a:cs typeface="Arial"/>
            </a:endParaRPr>
          </a:p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Special thanks to Yan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Luo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Jiayi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Peng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 for generating verification graphics</a:t>
            </a:r>
          </a:p>
        </p:txBody>
      </p:sp>
    </p:spTree>
    <p:extLst>
      <p:ext uri="{BB962C8B-B14F-4D97-AF65-F5344CB8AC3E}">
        <p14:creationId xmlns:p14="http://schemas.microsoft.com/office/powerpoint/2010/main" val="406722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Field Evaluations of GEFSv12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9" y="1131907"/>
            <a:ext cx="900321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/>
            <a:r>
              <a:rPr lang="en-US" sz="2500" b="1" dirty="0" smtClean="0">
                <a:solidFill>
                  <a:srgbClr val="FF0000"/>
                </a:solidFill>
                <a:latin typeface="Arial"/>
                <a:cs typeface="Arial"/>
              </a:rPr>
              <a:t>Information that users were asked to provide:</a:t>
            </a:r>
          </a:p>
          <a:p>
            <a:pPr marL="9144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34340" indent="-342900">
              <a:buFont typeface="Arial"/>
              <a:buChar char="•"/>
            </a:pP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What are your overall impressions of the weeks 1</a:t>
            </a:r>
            <a:r>
              <a:rPr lang="mr-IN" sz="2300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2 </a:t>
            </a:r>
            <a:b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atmospheric </a:t>
            </a: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performance in GEFSv12? </a:t>
            </a:r>
          </a:p>
          <a:p>
            <a:pPr marL="377190" indent="-285750">
              <a:buFont typeface="Arial"/>
              <a:buChar char="•"/>
            </a:pPr>
            <a:endParaRPr lang="en-US" sz="15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34340" indent="-342900">
              <a:buFont typeface="Arial"/>
              <a:buChar char="•"/>
            </a:pP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Comment on your overall synoptic impressions of GEFSv12.</a:t>
            </a:r>
          </a:p>
          <a:p>
            <a:pPr marL="377190" indent="-285750">
              <a:buFont typeface="Arial"/>
              <a:buChar char="•"/>
            </a:pPr>
            <a:endParaRPr lang="en-US" sz="15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34340" indent="-342900">
              <a:buFont typeface="Arial"/>
              <a:buChar char="•"/>
            </a:pP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Assess the amount/quality of spread in GEFSv12 vs. GEFSv11.</a:t>
            </a:r>
          </a:p>
          <a:p>
            <a:pPr marL="377190" indent="-285750">
              <a:buFont typeface="Arial"/>
              <a:buChar char="•"/>
            </a:pPr>
            <a:endParaRPr lang="en-US" sz="15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34340" indent="-342900">
              <a:buFont typeface="Arial"/>
              <a:buChar char="•"/>
            </a:pP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Comment on the overall spread </a:t>
            </a:r>
            <a:r>
              <a:rPr lang="en-US" sz="2300" dirty="0">
                <a:solidFill>
                  <a:srgbClr val="0000FF"/>
                </a:solidFill>
                <a:latin typeface="Arial"/>
                <a:cs typeface="Arial"/>
              </a:rPr>
              <a:t>of GEFSv12 vs. </a:t>
            </a: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GEFSv11.</a:t>
            </a:r>
          </a:p>
          <a:p>
            <a:pPr marL="377190" indent="-285750">
              <a:buFont typeface="Arial"/>
              <a:buChar char="•"/>
            </a:pPr>
            <a:endParaRPr lang="en-US" sz="15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34340" indent="-342900">
              <a:buFont typeface="Arial"/>
              <a:buChar char="•"/>
            </a:pPr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What is your recommendation?</a:t>
            </a:r>
          </a:p>
        </p:txBody>
      </p:sp>
    </p:spTree>
    <p:extLst>
      <p:ext uri="{BB962C8B-B14F-4D97-AF65-F5344CB8AC3E}">
        <p14:creationId xmlns:p14="http://schemas.microsoft.com/office/powerpoint/2010/main" val="381644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NWS Eastern Region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9" y="1054945"/>
            <a:ext cx="906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GEFSv12 is an overall improvement over the operational GEFSv11.</a:t>
            </a: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</a:t>
            </a:r>
            <a:r>
              <a:rPr lang="en-US" dirty="0" smtClean="0">
                <a:latin typeface="Arial"/>
                <a:cs typeface="Arial"/>
              </a:rPr>
              <a:t>often performed better synoptically, sometimes identifying winter storms 24-h before GEFSv11.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Noted tendency for GEFSv12 to be warmer than GEFSv11 during major cold air outbreaks, but remarked that GEFSv12 was overall more accurate during these events. 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The improved spread of </a:t>
            </a:r>
            <a:r>
              <a:rPr lang="en-US" dirty="0" smtClean="0">
                <a:latin typeface="Arial"/>
                <a:cs typeface="Arial"/>
              </a:rPr>
              <a:t>GEFSv12 </a:t>
            </a:r>
            <a:r>
              <a:rPr lang="en-US" dirty="0">
                <a:latin typeface="Arial"/>
                <a:cs typeface="Arial"/>
              </a:rPr>
              <a:t>shows-up particularly well in </a:t>
            </a:r>
            <a:r>
              <a:rPr lang="en-US" dirty="0" smtClean="0">
                <a:latin typeface="Arial"/>
                <a:cs typeface="Arial"/>
              </a:rPr>
              <a:t>tropical </a:t>
            </a:r>
            <a:r>
              <a:rPr lang="en-US" dirty="0">
                <a:latin typeface="Arial"/>
                <a:cs typeface="Arial"/>
              </a:rPr>
              <a:t>cyclone </a:t>
            </a:r>
            <a:r>
              <a:rPr lang="en-US" dirty="0" smtClean="0">
                <a:latin typeface="Arial"/>
                <a:cs typeface="Arial"/>
              </a:rPr>
              <a:t>track forecasts, </a:t>
            </a:r>
            <a:r>
              <a:rPr lang="en-US" dirty="0">
                <a:latin typeface="Arial"/>
                <a:cs typeface="Arial"/>
              </a:rPr>
              <a:t>though a notable </a:t>
            </a:r>
            <a:r>
              <a:rPr lang="en-US" dirty="0" smtClean="0">
                <a:latin typeface="Arial"/>
                <a:cs typeface="Arial"/>
              </a:rPr>
              <a:t>right-of-track </a:t>
            </a:r>
            <a:r>
              <a:rPr lang="en-US" dirty="0">
                <a:latin typeface="Arial"/>
                <a:cs typeface="Arial"/>
              </a:rPr>
              <a:t>bias </a:t>
            </a:r>
            <a:r>
              <a:rPr lang="en-US" dirty="0" smtClean="0">
                <a:latin typeface="Arial"/>
                <a:cs typeface="Arial"/>
              </a:rPr>
              <a:t>exists in GEFSv12.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09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6" y="118339"/>
            <a:ext cx="4565933" cy="49337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30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038" y="194830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9038" y="4458591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08" y="4458591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Mid-Atlantic Windstorm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2/23/2018 (F192)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1966" y="1290042"/>
            <a:ext cx="4320521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The majority of GEFSv12 members forecast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 strong cyclone off the East Coast prior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to the majority of GEFSv11 members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The majority of GEFSv11 shift to the west, forecasting a strong cyclone off the East Coast, by F168 (e.g., 24-h after GEFSv12)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52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5376148" y="1418875"/>
            <a:ext cx="3767852" cy="3592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700" dirty="0" err="1" smtClean="0">
                <a:solidFill>
                  <a:schemeClr val="dk1"/>
                </a:solidFill>
                <a:latin typeface="Arial"/>
                <a:cs typeface="Arial"/>
              </a:rPr>
              <a:t>GEFSv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12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is better </a:t>
            </a:r>
            <a:r>
              <a:rPr lang="en-US" sz="1700" dirty="0">
                <a:solidFill>
                  <a:schemeClr val="dk1"/>
                </a:solidFill>
                <a:latin typeface="Arial"/>
                <a:cs typeface="Arial"/>
              </a:rPr>
              <a:t>&amp;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GEFS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v11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is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too aggressive w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/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the cold dome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into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the Great Lakes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&amp;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 O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H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Valley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7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700" dirty="0">
                <a:solidFill>
                  <a:schemeClr val="dk1"/>
                </a:solidFill>
                <a:latin typeface="Arial"/>
                <a:cs typeface="Arial"/>
              </a:rPr>
              <a:t>v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11 </a:t>
            </a:r>
            <a:r>
              <a:rPr lang="en-US" sz="1700" dirty="0">
                <a:solidFill>
                  <a:schemeClr val="dk1"/>
                </a:solidFill>
                <a:latin typeface="Arial"/>
                <a:cs typeface="Arial"/>
              </a:rPr>
              <a:t>is overconfident in its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temps;</a:t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v12 </a:t>
            </a:r>
            <a:r>
              <a:rPr lang="en-US" sz="1700" dirty="0">
                <a:solidFill>
                  <a:schemeClr val="dk1"/>
                </a:solidFill>
                <a:latin typeface="Arial"/>
                <a:cs typeface="Arial"/>
              </a:rPr>
              <a:t>has more spread all along the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tight baroclinic zone</a:t>
            </a:r>
            <a:endParaRPr lang="en-US" sz="17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700" b="1" dirty="0">
              <a:solidFill>
                <a:schemeClr val="dk1"/>
              </a:solidFill>
              <a:latin typeface="Arial"/>
              <a:cs typeface="Arial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700" b="1" dirty="0" smtClean="0">
                <a:solidFill>
                  <a:schemeClr val="dk1"/>
                </a:solidFill>
                <a:latin typeface="Arial"/>
                <a:cs typeface="Arial"/>
              </a:rPr>
              <a:t>SOO T</a:t>
            </a:r>
            <a:r>
              <a:rPr lang="en-US" sz="1700" b="1" dirty="0" err="1" smtClean="0">
                <a:solidFill>
                  <a:schemeClr val="dk1"/>
                </a:solidFill>
                <a:latin typeface="Arial"/>
                <a:cs typeface="Arial"/>
              </a:rPr>
              <a:t>eam</a:t>
            </a:r>
            <a:r>
              <a:rPr lang="en-US" sz="1700" b="1" dirty="0" smtClean="0">
                <a:solidFill>
                  <a:schemeClr val="dk1"/>
                </a:solidFill>
                <a:latin typeface="Arial"/>
                <a:cs typeface="Arial"/>
              </a:rPr>
              <a:t> Finding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: GEFSv12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often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exhibited </a:t>
            </a:r>
            <a:r>
              <a:rPr lang="en" sz="1700" u="sng" dirty="0">
                <a:solidFill>
                  <a:schemeClr val="dk1"/>
                </a:solidFill>
                <a:latin typeface="Arial"/>
                <a:cs typeface="Arial"/>
              </a:rPr>
              <a:t>quality </a:t>
            </a:r>
            <a:r>
              <a:rPr lang="en" sz="1700" u="sng" dirty="0" smtClean="0">
                <a:solidFill>
                  <a:schemeClr val="dk1"/>
                </a:solidFill>
                <a:latin typeface="Arial"/>
                <a:cs typeface="Arial"/>
              </a:rPr>
              <a:t>spread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in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highlighting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areas of uncertainty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(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e.g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.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>,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baroclinic zones, noses of </a:t>
            </a:r>
            <a: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low level </a:t>
            </a:r>
            <a:r>
              <a:rPr lang="en" sz="1700" dirty="0">
                <a:solidFill>
                  <a:schemeClr val="dk1"/>
                </a:solidFill>
                <a:latin typeface="Arial"/>
                <a:cs typeface="Arial"/>
              </a:rPr>
              <a:t>jets/moisture </a:t>
            </a:r>
            <a:r>
              <a:rPr lang="en" sz="1700" dirty="0" smtClean="0">
                <a:solidFill>
                  <a:schemeClr val="dk1"/>
                </a:solidFill>
                <a:latin typeface="Arial"/>
                <a:cs typeface="Arial"/>
              </a:rPr>
              <a:t>plumes)</a:t>
            </a:r>
            <a:endParaRPr lang="en" sz="17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endParaRPr sz="1600" dirty="0">
              <a:solidFill>
                <a:schemeClr val="dk1"/>
              </a:solidFill>
              <a:latin typeface="Arial"/>
              <a:cs typeface="Arial"/>
            </a:endParaRPr>
          </a:p>
        </p:txBody>
      </p:sp>
      <p:pic>
        <p:nvPicPr>
          <p:cNvPr id="8" name="Google Shape;161;p29">
            <a:extLst>
              <a:ext uri="{FF2B5EF4-FFF2-40B4-BE49-F238E27FC236}">
                <a16:creationId xmlns="" xmlns:a16="http://schemas.microsoft.com/office/drawing/2014/main" id="{D566B36F-D9CA-7F4F-8F6A-97F7107323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06" y="737171"/>
            <a:ext cx="5213418" cy="44304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3;p17"/>
          <p:cNvSpPr txBox="1">
            <a:spLocks noGrp="1"/>
          </p:cNvSpPr>
          <p:nvPr>
            <p:ph type="title"/>
          </p:nvPr>
        </p:nvSpPr>
        <p:spPr>
          <a:xfrm>
            <a:off x="377975" y="-6244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latin typeface="Arial"/>
                <a:cs typeface="Arial"/>
              </a:rPr>
              <a:t>GEFSv1</a:t>
            </a:r>
            <a:r>
              <a:rPr lang="en-US" sz="2800" b="1" dirty="0" smtClean="0">
                <a:latin typeface="Arial"/>
                <a:cs typeface="Arial"/>
              </a:rPr>
              <a:t>1</a:t>
            </a:r>
            <a:r>
              <a:rPr lang="en" sz="2800" b="1" dirty="0" smtClean="0">
                <a:latin typeface="Arial"/>
                <a:cs typeface="Arial"/>
              </a:rPr>
              <a:t>/GEFSv1</a:t>
            </a:r>
            <a:r>
              <a:rPr lang="en-US" sz="2800" b="1" dirty="0" smtClean="0">
                <a:latin typeface="Arial"/>
                <a:cs typeface="Arial"/>
              </a:rPr>
              <a:t>2</a:t>
            </a:r>
            <a:r>
              <a:rPr lang="en" sz="2800" b="1" dirty="0" smtClean="0">
                <a:latin typeface="Arial"/>
                <a:cs typeface="Arial"/>
              </a:rPr>
              <a:t> </a:t>
            </a:r>
            <a:r>
              <a:rPr lang="en" sz="2800" b="1" dirty="0">
                <a:latin typeface="Arial"/>
                <a:cs typeface="Arial"/>
              </a:rPr>
              <a:t>Spread </a:t>
            </a:r>
            <a:r>
              <a:rPr lang="en" sz="2800" b="1" dirty="0" smtClean="0">
                <a:latin typeface="Arial"/>
                <a:cs typeface="Arial"/>
              </a:rPr>
              <a:t>Comparison</a:t>
            </a:r>
            <a:r>
              <a:rPr lang="en-US" sz="2800" b="1" dirty="0" smtClean="0">
                <a:latin typeface="Arial"/>
                <a:cs typeface="Arial"/>
              </a:rPr>
              <a:t> (SOOs)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10" name="Google Shape;87;p17"/>
          <p:cNvSpPr txBox="1"/>
          <p:nvPr/>
        </p:nvSpPr>
        <p:spPr>
          <a:xfrm>
            <a:off x="197715" y="514726"/>
            <a:ext cx="5129784" cy="313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120-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h f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cst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valid at 00Z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Jan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 201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endParaRPr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6928" y="655855"/>
            <a:ext cx="3301646" cy="769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FF0000"/>
                </a:solidFill>
                <a:latin typeface="Arial"/>
                <a:cs typeface="Arial"/>
              </a:rPr>
              <a:t>Arctic Air Outbreak</a:t>
            </a:r>
            <a:br>
              <a:rPr lang="en-US" sz="21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100" b="1" dirty="0" smtClean="0">
                <a:solidFill>
                  <a:srgbClr val="FF0000"/>
                </a:solidFill>
                <a:latin typeface="Arial"/>
                <a:cs typeface="Arial"/>
              </a:rPr>
              <a:t>(Jan/Feb 2019)</a:t>
            </a:r>
            <a:endParaRPr lang="en-US" sz="2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656" y="230645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4268" y="2306459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4268" y="45188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RAP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656" y="45188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85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Increased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Spread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9/06/18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latin typeface="Arial"/>
                <a:cs typeface="Arial"/>
              </a:rPr>
              <a:t>recurving</a:t>
            </a:r>
            <a:r>
              <a:rPr lang="en-US" sz="1700" dirty="0">
                <a:latin typeface="Arial"/>
                <a:cs typeface="Arial"/>
              </a:rPr>
              <a:t> off the East Coast, whereas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Best Track (no </a:t>
            </a:r>
            <a:r>
              <a:rPr lang="en-US" sz="1700" dirty="0" err="1">
                <a:latin typeface="Arial"/>
                <a:cs typeface="Arial"/>
              </a:rPr>
              <a:t>recurvature</a:t>
            </a:r>
            <a:r>
              <a:rPr lang="en-US" sz="1700" dirty="0">
                <a:latin typeface="Arial"/>
                <a:cs typeface="Arial"/>
              </a:rPr>
              <a:t>) is well within the GEFSv12 envelope of possible solutions</a:t>
            </a:r>
          </a:p>
        </p:txBody>
      </p:sp>
    </p:spTree>
    <p:extLst>
      <p:ext uri="{BB962C8B-B14F-4D97-AF65-F5344CB8AC3E}">
        <p14:creationId xmlns:p14="http://schemas.microsoft.com/office/powerpoint/2010/main" val="385754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NWS Central Region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8" y="1054945"/>
            <a:ext cx="9262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GEFSv12 often outperformed </a:t>
            </a:r>
            <a:r>
              <a:rPr lang="en-US" dirty="0">
                <a:latin typeface="Arial"/>
                <a:cs typeface="Arial"/>
              </a:rPr>
              <a:t>GEFSv11 </a:t>
            </a:r>
            <a:r>
              <a:rPr lang="en-US" dirty="0" smtClean="0">
                <a:latin typeface="Arial"/>
                <a:cs typeface="Arial"/>
              </a:rPr>
              <a:t>synoptically. GEFSv12 has considerably more spread</a:t>
            </a:r>
            <a:r>
              <a:rPr lang="en-US" dirty="0">
                <a:latin typeface="Arial"/>
                <a:cs typeface="Arial"/>
              </a:rPr>
              <a:t>, which better encapsulated the envelope </a:t>
            </a:r>
            <a:r>
              <a:rPr lang="en-US" dirty="0" smtClean="0">
                <a:latin typeface="Arial"/>
                <a:cs typeface="Arial"/>
              </a:rPr>
              <a:t>of possible solutions. GEFSv12 shows improved performance over complex terrain.</a:t>
            </a: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consistently showed more spread than GEFSv11. </a:t>
            </a: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spread </a:t>
            </a:r>
            <a:r>
              <a:rPr lang="en-US" dirty="0" smtClean="0">
                <a:latin typeface="Arial"/>
                <a:cs typeface="Arial"/>
              </a:rPr>
              <a:t>was more meaningful because it highlighted </a:t>
            </a:r>
            <a:r>
              <a:rPr lang="en-US" dirty="0">
                <a:latin typeface="Arial"/>
                <a:cs typeface="Arial"/>
              </a:rPr>
              <a:t>important gradients (e.g., nose of a LLJ, sharp baroclinic </a:t>
            </a:r>
            <a:r>
              <a:rPr lang="en-US" dirty="0" smtClean="0">
                <a:latin typeface="Arial"/>
                <a:cs typeface="Arial"/>
              </a:rPr>
              <a:t>zones) where </a:t>
            </a:r>
            <a:r>
              <a:rPr lang="en-US" dirty="0">
                <a:latin typeface="Arial"/>
                <a:cs typeface="Arial"/>
              </a:rPr>
              <a:t>one would expect more uncertainty. </a:t>
            </a: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90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NWS Central Region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" name="Google Shape;120;p2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6" y="1304825"/>
            <a:ext cx="4879075" cy="374822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771342" y="3132667"/>
            <a:ext cx="157890" cy="143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22167" y="3132667"/>
            <a:ext cx="157890" cy="143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18;p20"/>
          <p:cNvSpPr txBox="1">
            <a:spLocks/>
          </p:cNvSpPr>
          <p:nvPr/>
        </p:nvSpPr>
        <p:spPr>
          <a:xfrm>
            <a:off x="5036574" y="2071580"/>
            <a:ext cx="4021419" cy="29127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algn="l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sz="1600" dirty="0" smtClean="0">
                <a:solidFill>
                  <a:schemeClr val="dk1"/>
                </a:solidFill>
                <a:latin typeface="Arial"/>
                <a:cs typeface="Arial"/>
              </a:rPr>
              <a:t>GEFSv12 did a considerably better job with the precipitable water (PW) plume</a:t>
            </a:r>
            <a:br>
              <a:rPr lang="en" sz="1600" dirty="0" smtClean="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en" sz="1600" dirty="0" smtClean="0">
                <a:solidFill>
                  <a:schemeClr val="dk1"/>
                </a:solidFill>
                <a:latin typeface="Arial"/>
                <a:cs typeface="Arial"/>
              </a:rPr>
              <a:t>than GEFSv11</a:t>
            </a:r>
          </a:p>
          <a:p>
            <a:pPr marL="425450" indent="-285750" algn="l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600" dirty="0" smtClean="0">
                <a:solidFill>
                  <a:schemeClr val="tx1"/>
                </a:solidFill>
                <a:latin typeface="Arial"/>
                <a:cs typeface="Arial"/>
              </a:rPr>
              <a:t>Had 0.2</a:t>
            </a:r>
            <a:r>
              <a:rPr lang="mr-IN" sz="1600" dirty="0" smtClean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en" sz="1600" dirty="0" smtClean="0">
                <a:solidFill>
                  <a:schemeClr val="tx1"/>
                </a:solidFill>
                <a:latin typeface="Arial"/>
                <a:cs typeface="Arial"/>
              </a:rPr>
              <a:t>.3” </a:t>
            </a:r>
            <a:r>
              <a:rPr lang="en" sz="1600" dirty="0" smtClean="0">
                <a:solidFill>
                  <a:schemeClr val="dk1"/>
                </a:solidFill>
                <a:latin typeface="Arial"/>
                <a:cs typeface="Arial"/>
              </a:rPr>
              <a:t>more PW in central U.S. </a:t>
            </a:r>
          </a:p>
          <a:p>
            <a:pPr marL="425450" indent="-285750" algn="l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600" dirty="0" smtClean="0">
                <a:solidFill>
                  <a:schemeClr val="dk1"/>
                </a:solidFill>
                <a:latin typeface="Arial"/>
                <a:cs typeface="Arial"/>
              </a:rPr>
              <a:t>Noticably better with 0.75” contour  </a:t>
            </a:r>
          </a:p>
          <a:p>
            <a:pPr marL="457200" algn="l">
              <a:spcBef>
                <a:spcPts val="0"/>
              </a:spcBef>
              <a:buClr>
                <a:schemeClr val="dk1"/>
              </a:buClr>
              <a:buSzPts val="1100"/>
            </a:pPr>
            <a:endParaRPr lang="en" sz="100" dirty="0" smtClean="0">
              <a:solidFill>
                <a:schemeClr val="dk1"/>
              </a:solidFill>
            </a:endParaRPr>
          </a:p>
          <a:p>
            <a:pPr marL="457200" algn="l">
              <a:spcBef>
                <a:spcPts val="1600"/>
              </a:spcBef>
              <a:spcAft>
                <a:spcPts val="1600"/>
              </a:spcAft>
            </a:pPr>
            <a:endParaRPr lang="en" sz="1100" i="1" dirty="0">
              <a:solidFill>
                <a:schemeClr val="dk1"/>
              </a:solidFill>
            </a:endParaRPr>
          </a:p>
        </p:txBody>
      </p:sp>
      <p:sp>
        <p:nvSpPr>
          <p:cNvPr id="25" name="Google Shape;122;p20"/>
          <p:cNvSpPr txBox="1"/>
          <p:nvPr/>
        </p:nvSpPr>
        <p:spPr>
          <a:xfrm>
            <a:off x="5135214" y="3869151"/>
            <a:ext cx="3685574" cy="96615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Arial"/>
                <a:cs typeface="Arial"/>
              </a:rPr>
              <a:t>GEFSv</a:t>
            </a:r>
            <a:r>
              <a:rPr lang="en" dirty="0" smtClean="0">
                <a:latin typeface="Arial"/>
                <a:cs typeface="Arial"/>
              </a:rPr>
              <a:t>12 </a:t>
            </a:r>
            <a:r>
              <a:rPr lang="en" dirty="0">
                <a:latin typeface="Arial"/>
                <a:cs typeface="Arial"/>
              </a:rPr>
              <a:t>had more </a:t>
            </a:r>
            <a:r>
              <a:rPr lang="en" dirty="0" smtClean="0">
                <a:latin typeface="Arial"/>
                <a:cs typeface="Arial"/>
              </a:rPr>
              <a:t>spread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n" dirty="0" smtClean="0">
                <a:latin typeface="Arial"/>
                <a:cs typeface="Arial"/>
              </a:rPr>
              <a:t> </a:t>
            </a:r>
            <a:r>
              <a:rPr lang="en" dirty="0">
                <a:latin typeface="Arial"/>
                <a:cs typeface="Arial"/>
              </a:rPr>
              <a:t>and </a:t>
            </a:r>
            <a:r>
              <a:rPr lang="en" dirty="0" smtClean="0">
                <a:latin typeface="Arial"/>
                <a:cs typeface="Arial"/>
              </a:rPr>
              <a:t>it</a:t>
            </a:r>
            <a:endParaRPr lang="en-US" dirty="0" smtClean="0">
              <a:latin typeface="Arial"/>
              <a:cs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Arial"/>
                <a:cs typeface="Arial"/>
              </a:rPr>
              <a:t>is </a:t>
            </a:r>
            <a:r>
              <a:rPr lang="en" dirty="0">
                <a:latin typeface="Arial"/>
                <a:cs typeface="Arial"/>
              </a:rPr>
              <a:t>at </a:t>
            </a: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" dirty="0" smtClean="0">
                <a:latin typeface="Arial"/>
                <a:cs typeface="Arial"/>
              </a:rPr>
              <a:t>leading </a:t>
            </a:r>
            <a:r>
              <a:rPr lang="en" dirty="0">
                <a:latin typeface="Arial"/>
                <a:cs typeface="Arial"/>
              </a:rPr>
              <a:t>edge of </a:t>
            </a:r>
            <a:r>
              <a:rPr lang="en-US" dirty="0" smtClean="0">
                <a:latin typeface="Arial"/>
                <a:cs typeface="Arial"/>
              </a:rPr>
              <a:t>0</a:t>
            </a:r>
            <a:r>
              <a:rPr lang="en" dirty="0" smtClean="0">
                <a:latin typeface="Arial"/>
                <a:cs typeface="Arial"/>
              </a:rPr>
              <a:t>.75</a:t>
            </a:r>
            <a:r>
              <a:rPr lang="en" dirty="0">
                <a:latin typeface="Arial"/>
                <a:cs typeface="Arial"/>
              </a:rPr>
              <a:t>”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PW </a:t>
            </a:r>
            <a:r>
              <a:rPr lang="en" dirty="0" smtClean="0">
                <a:latin typeface="Arial"/>
                <a:cs typeface="Arial"/>
              </a:rPr>
              <a:t>plume,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" dirty="0" smtClean="0">
                <a:latin typeface="Arial"/>
                <a:cs typeface="Arial"/>
              </a:rPr>
              <a:t>which </a:t>
            </a:r>
            <a:r>
              <a:rPr lang="en" dirty="0">
                <a:latin typeface="Arial"/>
                <a:cs typeface="Arial"/>
              </a:rPr>
              <a:t>is </a:t>
            </a:r>
            <a:r>
              <a:rPr lang="en-US" dirty="0" smtClean="0">
                <a:latin typeface="Arial"/>
                <a:cs typeface="Arial"/>
              </a:rPr>
              <a:t>more useful</a:t>
            </a:r>
            <a:endParaRPr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5214" y="1034647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Central U.S.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3480" y="1508292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4/02/2019 (F210)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8" name="Google Shape;119;p20"/>
          <p:cNvSpPr txBox="1"/>
          <p:nvPr/>
        </p:nvSpPr>
        <p:spPr>
          <a:xfrm>
            <a:off x="50032" y="1001207"/>
            <a:ext cx="4879200" cy="38828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alid 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1800 UTC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 1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" dirty="0">
                <a:solidFill>
                  <a:srgbClr val="FF0000"/>
                </a:solidFill>
                <a:latin typeface="Arial"/>
                <a:cs typeface="Arial"/>
              </a:rPr>
              <a:t>April </a:t>
            </a:r>
            <a:r>
              <a:rPr lang="en" dirty="0" smtClean="0">
                <a:solidFill>
                  <a:srgbClr val="FF0000"/>
                </a:solidFill>
                <a:latin typeface="Arial"/>
                <a:cs typeface="Arial"/>
              </a:rPr>
              <a:t>2019</a:t>
            </a:r>
            <a:endParaRPr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54" y="140466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8805" y="140466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8805" y="329331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54" y="3293312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49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NWS Southern Region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9" y="1054945"/>
            <a:ext cx="900321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Agree </a:t>
            </a:r>
            <a:r>
              <a:rPr lang="en-US" dirty="0">
                <a:latin typeface="Arial"/>
                <a:cs typeface="Arial"/>
              </a:rPr>
              <a:t>with the </a:t>
            </a:r>
            <a:r>
              <a:rPr lang="en-US" dirty="0" smtClean="0">
                <a:latin typeface="Arial"/>
                <a:cs typeface="Arial"/>
              </a:rPr>
              <a:t>the EMC Model Evaluation Group's assessment: </a:t>
            </a:r>
            <a:r>
              <a:rPr lang="en-US" dirty="0">
                <a:latin typeface="Arial"/>
                <a:cs typeface="Arial"/>
              </a:rPr>
              <a:t>a noticeable step forward in ensemble modeling will be realized with the new </a:t>
            </a:r>
            <a:r>
              <a:rPr lang="en-US" dirty="0" smtClean="0">
                <a:latin typeface="Arial"/>
                <a:cs typeface="Arial"/>
              </a:rPr>
              <a:t>GEFSv12 </a:t>
            </a:r>
            <a:r>
              <a:rPr lang="en-US" dirty="0">
                <a:latin typeface="Arial"/>
                <a:cs typeface="Arial"/>
              </a:rPr>
              <a:t>system. </a:t>
            </a: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Overall </a:t>
            </a:r>
            <a:r>
              <a:rPr lang="en-US" dirty="0">
                <a:latin typeface="Arial"/>
                <a:cs typeface="Arial"/>
              </a:rPr>
              <a:t>improved spread in nearly all </a:t>
            </a:r>
            <a:r>
              <a:rPr lang="en-US" dirty="0" smtClean="0">
                <a:latin typeface="Arial"/>
                <a:cs typeface="Arial"/>
              </a:rPr>
              <a:t>of the fields examined</a:t>
            </a:r>
            <a:r>
              <a:rPr lang="en-US" dirty="0">
                <a:latin typeface="Arial"/>
                <a:cs typeface="Arial"/>
              </a:rPr>
              <a:t>. </a:t>
            </a: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30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NWS Western Region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9" y="1054945"/>
            <a:ext cx="90032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Overall improvement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areas </a:t>
            </a:r>
            <a:r>
              <a:rPr lang="en-US" dirty="0">
                <a:latin typeface="Arial"/>
                <a:cs typeface="Arial"/>
              </a:rPr>
              <a:t>such as </a:t>
            </a:r>
            <a:r>
              <a:rPr lang="en-US" dirty="0" smtClean="0">
                <a:latin typeface="Arial"/>
                <a:cs typeface="Arial"/>
              </a:rPr>
              <a:t>500-hPa AC </a:t>
            </a:r>
            <a:r>
              <a:rPr lang="en-US" dirty="0">
                <a:latin typeface="Arial"/>
                <a:cs typeface="Arial"/>
              </a:rPr>
              <a:t>scores, </a:t>
            </a:r>
            <a:r>
              <a:rPr lang="en-US" dirty="0" smtClean="0">
                <a:latin typeface="Arial"/>
                <a:cs typeface="Arial"/>
              </a:rPr>
              <a:t>increased dispersion</a:t>
            </a:r>
            <a:r>
              <a:rPr lang="en-US" dirty="0">
                <a:latin typeface="Arial"/>
                <a:cs typeface="Arial"/>
              </a:rPr>
              <a:t>, improved terrain resolved features, </a:t>
            </a:r>
            <a:r>
              <a:rPr lang="en-US" dirty="0" smtClean="0">
                <a:latin typeface="Arial"/>
                <a:cs typeface="Arial"/>
              </a:rPr>
              <a:t>QPF, </a:t>
            </a:r>
            <a:r>
              <a:rPr lang="en-US" dirty="0">
                <a:latin typeface="Arial"/>
                <a:cs typeface="Arial"/>
              </a:rPr>
              <a:t>temperatures in basins, etc. </a:t>
            </a:r>
            <a:r>
              <a:rPr lang="en-US" dirty="0" smtClean="0">
                <a:latin typeface="Arial"/>
                <a:cs typeface="Arial"/>
              </a:rPr>
              <a:t>Somewhat concerned </a:t>
            </a:r>
            <a:r>
              <a:rPr lang="en-US" dirty="0">
                <a:latin typeface="Arial"/>
                <a:cs typeface="Arial"/>
              </a:rPr>
              <a:t>with </a:t>
            </a:r>
            <a:r>
              <a:rPr lang="en-US" dirty="0" smtClean="0">
                <a:latin typeface="Arial"/>
                <a:cs typeface="Arial"/>
              </a:rPr>
              <a:t>poor long-range performance in </a:t>
            </a:r>
            <a:r>
              <a:rPr lang="en-US" dirty="0">
                <a:latin typeface="Arial"/>
                <a:cs typeface="Arial"/>
              </a:rPr>
              <a:t>a few </a:t>
            </a:r>
            <a:r>
              <a:rPr lang="en-US" dirty="0" smtClean="0">
                <a:latin typeface="Arial"/>
                <a:cs typeface="Arial"/>
              </a:rPr>
              <a:t>Western U.S. case studies. 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More </a:t>
            </a:r>
            <a:r>
              <a:rPr lang="en-US" dirty="0">
                <a:latin typeface="Arial"/>
                <a:cs typeface="Arial"/>
              </a:rPr>
              <a:t>of the cases showed </a:t>
            </a:r>
            <a:r>
              <a:rPr lang="en-US" dirty="0" smtClean="0">
                <a:latin typeface="Arial"/>
                <a:cs typeface="Arial"/>
              </a:rPr>
              <a:t>valuable spread in </a:t>
            </a:r>
            <a:r>
              <a:rPr lang="en-US" dirty="0">
                <a:latin typeface="Arial"/>
                <a:cs typeface="Arial"/>
              </a:rPr>
              <a:t>terms of uncertainty and also for better messaging capabilities. </a:t>
            </a:r>
            <a:r>
              <a:rPr lang="en-US" dirty="0" smtClean="0">
                <a:latin typeface="Arial"/>
                <a:cs typeface="Arial"/>
              </a:rPr>
              <a:t>A few cases possibly showed too much spread, but too early to tell if </a:t>
            </a:r>
            <a:r>
              <a:rPr lang="en-US" dirty="0">
                <a:latin typeface="Arial"/>
                <a:cs typeface="Arial"/>
              </a:rPr>
              <a:t>this is an issue or just a result of a more dispersive </a:t>
            </a:r>
            <a:r>
              <a:rPr lang="en-US" dirty="0" smtClean="0">
                <a:latin typeface="Arial"/>
                <a:cs typeface="Arial"/>
              </a:rPr>
              <a:t>ensemble. 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13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4" name="Google Shape;224;p34"/>
          <p:cNvSpPr txBox="1"/>
          <p:nvPr/>
        </p:nvSpPr>
        <p:spPr>
          <a:xfrm>
            <a:off x="4922540" y="1237094"/>
            <a:ext cx="4105800" cy="404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Arial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Arial"/>
              <a:cs typeface="Arial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dirty="0" smtClean="0">
                <a:solidFill>
                  <a:schemeClr val="dk1"/>
                </a:solidFill>
                <a:latin typeface="Arial"/>
                <a:cs typeface="Arial"/>
              </a:rPr>
              <a:t>Example </a:t>
            </a: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of GEFSv12 having some issues in the eastern Pacific, complicating attempts to </a:t>
            </a:r>
            <a:r>
              <a:rPr lang="en-US" sz="1600" dirty="0" smtClean="0">
                <a:solidFill>
                  <a:schemeClr val="dk1"/>
                </a:solidFill>
                <a:latin typeface="Arial"/>
                <a:cs typeface="Arial"/>
              </a:rPr>
              <a:t>identify the </a:t>
            </a: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medium range pattern changes in the western U.S.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lang="en-US" sz="16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While SOO team ratings for GEFSv12 were overall very good, problems with longer range forecasts (and lower ratings) along the </a:t>
            </a:r>
            <a:r>
              <a:rPr lang="en-US" sz="1600" dirty="0" smtClean="0">
                <a:solidFill>
                  <a:schemeClr val="dk1"/>
                </a:solidFill>
                <a:latin typeface="Arial"/>
                <a:cs typeface="Arial"/>
              </a:rPr>
              <a:t>West </a:t>
            </a: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C</a:t>
            </a:r>
            <a:r>
              <a:rPr lang="en-US" sz="1600" dirty="0" smtClean="0">
                <a:solidFill>
                  <a:schemeClr val="dk1"/>
                </a:solidFill>
                <a:latin typeface="Arial"/>
                <a:cs typeface="Arial"/>
              </a:rPr>
              <a:t>oast </a:t>
            </a: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were a consistent finding in the cases examined</a:t>
            </a:r>
            <a:endParaRPr sz="16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cxnSp>
        <p:nvCxnSpPr>
          <p:cNvPr id="7" name="Google Shape;226;p34">
            <a:extLst>
              <a:ext uri="{FF2B5EF4-FFF2-40B4-BE49-F238E27FC236}">
                <a16:creationId xmlns="" xmlns:a16="http://schemas.microsoft.com/office/drawing/2014/main" id="{E6B081BB-C55C-6849-98C6-734F6FA8DA45}"/>
              </a:ext>
            </a:extLst>
          </p:cNvPr>
          <p:cNvCxnSpPr>
            <a:cxnSpLocks/>
          </p:cNvCxnSpPr>
          <p:nvPr/>
        </p:nvCxnSpPr>
        <p:spPr>
          <a:xfrm flipV="1">
            <a:off x="3130555" y="2061925"/>
            <a:ext cx="0" cy="313942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41C2C7-808F-7344-8C69-915D0166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65151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710C721-DC5E-8044-98E7-5DB799FE5FFB}"/>
              </a:ext>
            </a:extLst>
          </p:cNvPr>
          <p:cNvSpPr txBox="1"/>
          <p:nvPr/>
        </p:nvSpPr>
        <p:spPr>
          <a:xfrm>
            <a:off x="4823480" y="715731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0000 UTC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1/26/2018 (F192)</a:t>
            </a:r>
          </a:p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Val.: 0000 UTC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/03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/2018</a:t>
            </a:r>
          </a:p>
        </p:txBody>
      </p:sp>
      <p:sp>
        <p:nvSpPr>
          <p:cNvPr id="10" name="Connector 9">
            <a:extLst>
              <a:ext uri="{FF2B5EF4-FFF2-40B4-BE49-F238E27FC236}">
                <a16:creationId xmlns="" xmlns:a16="http://schemas.microsoft.com/office/drawing/2014/main" id="{9009B275-6E99-604B-BF1D-CE25B5E6FA03}"/>
              </a:ext>
            </a:extLst>
          </p:cNvPr>
          <p:cNvSpPr/>
          <p:nvPr/>
        </p:nvSpPr>
        <p:spPr>
          <a:xfrm rot="616920">
            <a:off x="2735553" y="1381026"/>
            <a:ext cx="790003" cy="850564"/>
          </a:xfrm>
          <a:prstGeom prst="flowChartConnector">
            <a:avLst/>
          </a:prstGeom>
          <a:noFill/>
          <a:ln w="38100" cmpd="sng">
            <a:solidFill>
              <a:srgbClr val="1BD3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nector 10">
            <a:extLst>
              <a:ext uri="{FF2B5EF4-FFF2-40B4-BE49-F238E27FC236}">
                <a16:creationId xmlns="" xmlns:a16="http://schemas.microsoft.com/office/drawing/2014/main" id="{E85352A8-F45A-A241-9BD6-58590EC20EAA}"/>
              </a:ext>
            </a:extLst>
          </p:cNvPr>
          <p:cNvSpPr/>
          <p:nvPr/>
        </p:nvSpPr>
        <p:spPr>
          <a:xfrm rot="616920">
            <a:off x="381259" y="1365450"/>
            <a:ext cx="790003" cy="850564"/>
          </a:xfrm>
          <a:prstGeom prst="flowChartConnector">
            <a:avLst/>
          </a:prstGeom>
          <a:noFill/>
          <a:ln w="38100" cmpd="sng">
            <a:solidFill>
              <a:srgbClr val="1BD3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nector 11">
            <a:extLst>
              <a:ext uri="{FF2B5EF4-FFF2-40B4-BE49-F238E27FC236}">
                <a16:creationId xmlns="" xmlns:a16="http://schemas.microsoft.com/office/drawing/2014/main" id="{84581DA1-453C-E84C-B10E-D655B9D103A2}"/>
              </a:ext>
            </a:extLst>
          </p:cNvPr>
          <p:cNvSpPr/>
          <p:nvPr/>
        </p:nvSpPr>
        <p:spPr>
          <a:xfrm rot="616920">
            <a:off x="2982326" y="4083842"/>
            <a:ext cx="435941" cy="479926"/>
          </a:xfrm>
          <a:prstGeom prst="flowChartConnector">
            <a:avLst/>
          </a:prstGeom>
          <a:noFill/>
          <a:ln w="38100" cmpd="sng">
            <a:solidFill>
              <a:srgbClr val="1BD3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Low Skill Period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54" y="22191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8805" y="22191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8805" y="2782862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</a:t>
            </a:r>
            <a:r>
              <a:rPr lang="en-US" sz="1400" b="1" dirty="0" err="1" smtClean="0">
                <a:latin typeface="Arial"/>
                <a:cs typeface="Arial"/>
              </a:rPr>
              <a:t>Anl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54" y="2782862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13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960" y="1144766"/>
            <a:ext cx="6312948" cy="46301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248" y="1131907"/>
            <a:ext cx="941041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Summary of GEFSv12 verification </a:t>
            </a:r>
            <a:r>
              <a:rPr lang="en-US" sz="2300" dirty="0">
                <a:latin typeface="Arial"/>
                <a:cs typeface="Arial"/>
              </a:rPr>
              <a:t>s</a:t>
            </a:r>
            <a:r>
              <a:rPr lang="en-US" sz="2300" dirty="0" smtClean="0">
                <a:latin typeface="Arial"/>
                <a:cs typeface="Arial"/>
              </a:rPr>
              <a:t>tatistics</a:t>
            </a:r>
          </a:p>
          <a:p>
            <a:pPr marL="434340" indent="-342900">
              <a:buFont typeface="Arial"/>
              <a:buChar char="•"/>
            </a:pPr>
            <a:endParaRPr lang="en-US" sz="23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Summary </a:t>
            </a:r>
            <a:r>
              <a:rPr lang="en-US" sz="2300" dirty="0">
                <a:latin typeface="Arial"/>
                <a:cs typeface="Arial"/>
              </a:rPr>
              <a:t>of </a:t>
            </a:r>
            <a:r>
              <a:rPr lang="en-US" sz="2300" dirty="0" smtClean="0">
                <a:latin typeface="Arial"/>
                <a:cs typeface="Arial"/>
              </a:rPr>
              <a:t>GEFSv12 evaluation comments/recommendations </a:t>
            </a:r>
            <a:r>
              <a:rPr lang="en-US" sz="2300" dirty="0">
                <a:latin typeface="Arial"/>
                <a:cs typeface="Arial"/>
              </a:rPr>
              <a:t/>
            </a:r>
            <a:br>
              <a:rPr lang="en-US" sz="2300" dirty="0">
                <a:latin typeface="Arial"/>
                <a:cs typeface="Arial"/>
              </a:rPr>
            </a:br>
            <a:r>
              <a:rPr lang="en-US" sz="2300" dirty="0" smtClean="0">
                <a:latin typeface="Arial"/>
                <a:cs typeface="Arial"/>
              </a:rPr>
              <a:t>from the field (e.g., NWS Regions and Centers)</a:t>
            </a:r>
          </a:p>
          <a:p>
            <a:pPr marL="91440"/>
            <a:endParaRPr lang="en-US" sz="2000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Overall impressions of GEFSv12</a:t>
            </a:r>
          </a:p>
        </p:txBody>
      </p:sp>
    </p:spTree>
    <p:extLst>
      <p:ext uri="{BB962C8B-B14F-4D97-AF65-F5344CB8AC3E}">
        <p14:creationId xmlns:p14="http://schemas.microsoft.com/office/powerpoint/2010/main" val="186414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NWS Alaska Region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9" y="1054945"/>
            <a:ext cx="906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GEFSv12 </a:t>
            </a:r>
            <a:r>
              <a:rPr lang="en-US" dirty="0">
                <a:latin typeface="Arial"/>
                <a:cs typeface="Arial"/>
              </a:rPr>
              <a:t>shows some definite benefits over </a:t>
            </a:r>
            <a:r>
              <a:rPr lang="en-US" dirty="0" smtClean="0">
                <a:latin typeface="Arial"/>
                <a:cs typeface="Arial"/>
              </a:rPr>
              <a:t>GEFSv11</a:t>
            </a:r>
            <a:r>
              <a:rPr lang="en-US" dirty="0">
                <a:latin typeface="Arial"/>
                <a:cs typeface="Arial"/>
              </a:rPr>
              <a:t>, mainly due to </a:t>
            </a:r>
            <a:r>
              <a:rPr lang="en-US" dirty="0" smtClean="0">
                <a:latin typeface="Arial"/>
                <a:cs typeface="Arial"/>
              </a:rPr>
              <a:t>increased </a:t>
            </a:r>
            <a:r>
              <a:rPr lang="en-US" dirty="0">
                <a:latin typeface="Arial"/>
                <a:cs typeface="Arial"/>
              </a:rPr>
              <a:t>spread </a:t>
            </a:r>
            <a:r>
              <a:rPr lang="en-US" dirty="0" smtClean="0">
                <a:latin typeface="Arial"/>
                <a:cs typeface="Arial"/>
              </a:rPr>
              <a:t>(allowing </a:t>
            </a:r>
            <a:r>
              <a:rPr lang="en-US" dirty="0">
                <a:latin typeface="Arial"/>
                <a:cs typeface="Arial"/>
              </a:rPr>
              <a:t>the envelope of </a:t>
            </a:r>
            <a:r>
              <a:rPr lang="en-US" dirty="0" smtClean="0">
                <a:latin typeface="Arial"/>
                <a:cs typeface="Arial"/>
              </a:rPr>
              <a:t>possible solutions </a:t>
            </a:r>
            <a:r>
              <a:rPr lang="en-US" dirty="0">
                <a:latin typeface="Arial"/>
                <a:cs typeface="Arial"/>
              </a:rPr>
              <a:t>to include reality </a:t>
            </a:r>
            <a:r>
              <a:rPr lang="en-US" dirty="0" smtClean="0">
                <a:latin typeface="Arial"/>
                <a:cs typeface="Arial"/>
              </a:rPr>
              <a:t>more often).  </a:t>
            </a:r>
            <a:r>
              <a:rPr lang="en-US" dirty="0">
                <a:latin typeface="Arial"/>
                <a:cs typeface="Arial"/>
              </a:rPr>
              <a:t>One potential negative </a:t>
            </a:r>
            <a:r>
              <a:rPr lang="en-US" dirty="0" smtClean="0">
                <a:latin typeface="Arial"/>
                <a:cs typeface="Arial"/>
              </a:rPr>
              <a:t>is </a:t>
            </a:r>
            <a:r>
              <a:rPr lang="en-US" dirty="0">
                <a:latin typeface="Arial"/>
                <a:cs typeface="Arial"/>
              </a:rPr>
              <a:t>the progressive bias </a:t>
            </a:r>
            <a:r>
              <a:rPr lang="en-US" dirty="0" smtClean="0">
                <a:latin typeface="Arial"/>
                <a:cs typeface="Arial"/>
              </a:rPr>
              <a:t>that is more </a:t>
            </a:r>
            <a:r>
              <a:rPr lang="en-US" dirty="0">
                <a:latin typeface="Arial"/>
                <a:cs typeface="Arial"/>
              </a:rPr>
              <a:t>pronounced in v12.</a:t>
            </a: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GEFSv12 shows an increase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spread. Mean signals may appear more washed out due to this increase, but that doesn’t </a:t>
            </a:r>
            <a:r>
              <a:rPr lang="en-US" dirty="0">
                <a:latin typeface="Arial"/>
                <a:cs typeface="Arial"/>
              </a:rPr>
              <a:t>necessarily </a:t>
            </a:r>
            <a:r>
              <a:rPr lang="en-US" dirty="0" smtClean="0">
                <a:latin typeface="Arial"/>
                <a:cs typeface="Arial"/>
              </a:rPr>
              <a:t>indicate an </a:t>
            </a:r>
            <a:r>
              <a:rPr lang="en-US" dirty="0">
                <a:latin typeface="Arial"/>
                <a:cs typeface="Arial"/>
              </a:rPr>
              <a:t>inferior forecast. 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It will </a:t>
            </a:r>
            <a:r>
              <a:rPr lang="en-US" dirty="0">
                <a:latin typeface="Arial"/>
                <a:cs typeface="Arial"/>
              </a:rPr>
              <a:t>be important to </a:t>
            </a:r>
            <a:r>
              <a:rPr lang="en-US" dirty="0" smtClean="0">
                <a:latin typeface="Arial"/>
                <a:cs typeface="Arial"/>
              </a:rPr>
              <a:t>have </a:t>
            </a:r>
            <a:r>
              <a:rPr lang="en-US" dirty="0">
                <a:latin typeface="Arial"/>
                <a:cs typeface="Arial"/>
              </a:rPr>
              <a:t>the right tools to diagnose the </a:t>
            </a:r>
            <a:r>
              <a:rPr lang="en-US" dirty="0" smtClean="0">
                <a:latin typeface="Arial"/>
                <a:cs typeface="Arial"/>
              </a:rPr>
              <a:t>spread/possible solutions.</a:t>
            </a:r>
          </a:p>
          <a:p>
            <a:pPr marL="37719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48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efs_ak_spag_arctic_cyclone_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3" t="1154" r="964" b="64754"/>
          <a:stretch/>
        </p:blipFill>
        <p:spPr>
          <a:xfrm>
            <a:off x="609368" y="2343039"/>
            <a:ext cx="3611820" cy="23855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Picture 2" descr="gefs_ak_spag_arctic_cyclone_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350" r="50962" b="64362"/>
          <a:stretch/>
        </p:blipFill>
        <p:spPr>
          <a:xfrm>
            <a:off x="609368" y="1"/>
            <a:ext cx="3611820" cy="239925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Picture 12" descr="gefs_us_spag_springCAstorm_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994" b="50516"/>
          <a:stretch/>
        </p:blipFill>
        <p:spPr>
          <a:xfrm>
            <a:off x="578011" y="4876700"/>
            <a:ext cx="3656689" cy="26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0123" y="139015"/>
            <a:ext cx="4039877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Alaskan Cyclone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8259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09/23/2017 (F144)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368" y="2080951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368" y="4410284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80" y="1227318"/>
            <a:ext cx="4320520" cy="4647404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GEFSv12 </a:t>
            </a:r>
            <a:r>
              <a:rPr lang="en-US" sz="1600" dirty="0">
                <a:latin typeface="Arial"/>
                <a:cs typeface="Arial"/>
              </a:rPr>
              <a:t>was able to forecast the overall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synoptic </a:t>
            </a:r>
            <a:r>
              <a:rPr lang="en-US" sz="1600" dirty="0">
                <a:latin typeface="Arial"/>
                <a:cs typeface="Arial"/>
              </a:rPr>
              <a:t>pattern earlier &amp; more accurately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than </a:t>
            </a:r>
            <a:r>
              <a:rPr lang="en-US" sz="1600" dirty="0">
                <a:latin typeface="Arial"/>
                <a:cs typeface="Arial"/>
              </a:rPr>
              <a:t>GEFSv11, resulting in more accurate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extratropical </a:t>
            </a:r>
            <a:r>
              <a:rPr lang="en-US" sz="1600" dirty="0">
                <a:latin typeface="Arial"/>
                <a:cs typeface="Arial"/>
              </a:rPr>
              <a:t>cyclone track and intensity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forecasts </a:t>
            </a:r>
            <a:r>
              <a:rPr lang="en-US" sz="1600" dirty="0">
                <a:latin typeface="Arial"/>
                <a:cs typeface="Arial"/>
              </a:rPr>
              <a:t>in the long and medium range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400" i="1" dirty="0">
                <a:latin typeface="Arial"/>
                <a:cs typeface="Arial"/>
              </a:rPr>
              <a:t>Example of 500-hPa spaghetti plots (also    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   available online), with </a:t>
            </a:r>
            <a:r>
              <a:rPr lang="en-US" sz="1400" b="1" i="1" dirty="0">
                <a:latin typeface="Arial"/>
                <a:cs typeface="Arial"/>
              </a:rPr>
              <a:t>analyzed 576-dam </a:t>
            </a:r>
            <a:br>
              <a:rPr lang="en-US" sz="1400" b="1" i="1" dirty="0">
                <a:latin typeface="Arial"/>
                <a:cs typeface="Arial"/>
              </a:rPr>
            </a:br>
            <a:r>
              <a:rPr lang="en-US" sz="1400" b="1" i="1" dirty="0">
                <a:latin typeface="Arial"/>
                <a:cs typeface="Arial"/>
              </a:rPr>
              <a:t>   and 534-dam contours (black)</a:t>
            </a:r>
            <a:r>
              <a:rPr lang="en-US" sz="1400" i="1" dirty="0">
                <a:latin typeface="Arial"/>
                <a:cs typeface="Arial"/>
              </a:rPr>
              <a:t>,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ensemble </a:t>
            </a:r>
            <a:b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   mean (red)</a:t>
            </a:r>
            <a:r>
              <a:rPr lang="en-US" sz="1400" i="1" dirty="0">
                <a:latin typeface="Arial"/>
                <a:cs typeface="Arial"/>
              </a:rPr>
              <a:t>, and </a:t>
            </a:r>
            <a:r>
              <a:rPr lang="en-US" sz="1400" i="1" dirty="0">
                <a:solidFill>
                  <a:srgbClr val="0000FF"/>
                </a:solidFill>
                <a:latin typeface="Arial"/>
                <a:cs typeface="Arial"/>
              </a:rPr>
              <a:t>ensemble members (blue)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81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Weather Prediction Center (WPC)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8" y="1054945"/>
            <a:ext cx="94931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ajor improvement in QPF reliability. Probabilistic </a:t>
            </a:r>
            <a:r>
              <a:rPr lang="en-US" dirty="0">
                <a:latin typeface="Arial"/>
                <a:cs typeface="Arial"/>
              </a:rPr>
              <a:t>fields will </a:t>
            </a:r>
            <a:r>
              <a:rPr lang="en-US" dirty="0" smtClean="0">
                <a:latin typeface="Arial"/>
                <a:cs typeface="Arial"/>
              </a:rPr>
              <a:t>provide </a:t>
            </a:r>
            <a:r>
              <a:rPr lang="en-US" dirty="0">
                <a:latin typeface="Arial"/>
                <a:cs typeface="Arial"/>
              </a:rPr>
              <a:t>more useful guidance.  </a:t>
            </a:r>
            <a:r>
              <a:rPr lang="en-US" dirty="0" smtClean="0">
                <a:latin typeface="Arial"/>
                <a:cs typeface="Arial"/>
              </a:rPr>
              <a:t>More </a:t>
            </a:r>
            <a:r>
              <a:rPr lang="en-US" dirty="0">
                <a:latin typeface="Arial"/>
                <a:cs typeface="Arial"/>
              </a:rPr>
              <a:t>realistic </a:t>
            </a:r>
            <a:r>
              <a:rPr lang="en-US" dirty="0" smtClean="0">
                <a:latin typeface="Arial"/>
                <a:cs typeface="Arial"/>
              </a:rPr>
              <a:t>depictions </a:t>
            </a:r>
            <a:r>
              <a:rPr lang="en-US" dirty="0">
                <a:latin typeface="Arial"/>
                <a:cs typeface="Arial"/>
              </a:rPr>
              <a:t>of </a:t>
            </a:r>
            <a:r>
              <a:rPr lang="en-US" dirty="0" smtClean="0">
                <a:latin typeface="Arial"/>
                <a:cs typeface="Arial"/>
              </a:rPr>
              <a:t>QPF and snow </a:t>
            </a:r>
            <a:r>
              <a:rPr lang="en-US" dirty="0">
                <a:latin typeface="Arial"/>
                <a:cs typeface="Arial"/>
              </a:rPr>
              <a:t>at higher elevations. </a:t>
            </a:r>
            <a:r>
              <a:rPr lang="en-US" dirty="0" smtClean="0">
                <a:latin typeface="Arial"/>
                <a:cs typeface="Arial"/>
              </a:rPr>
              <a:t>One </a:t>
            </a:r>
            <a:r>
              <a:rPr lang="en-US" dirty="0">
                <a:latin typeface="Arial"/>
                <a:cs typeface="Arial"/>
              </a:rPr>
              <a:t>concern is the low </a:t>
            </a:r>
            <a:r>
              <a:rPr lang="en-US" dirty="0" smtClean="0">
                <a:latin typeface="Arial"/>
                <a:cs typeface="Arial"/>
              </a:rPr>
              <a:t>mean-QPF </a:t>
            </a:r>
            <a:r>
              <a:rPr lang="en-US" dirty="0">
                <a:latin typeface="Arial"/>
                <a:cs typeface="Arial"/>
              </a:rPr>
              <a:t>bias at </a:t>
            </a:r>
            <a:r>
              <a:rPr lang="en-US" dirty="0" smtClean="0">
                <a:latin typeface="Arial"/>
                <a:cs typeface="Arial"/>
              </a:rPr>
              <a:t>moderate to heavy amounts.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Increased spread proved useful to the forecasting process. Fewer forecasts where </a:t>
            </a:r>
            <a:r>
              <a:rPr lang="en-US" dirty="0">
                <a:latin typeface="Arial"/>
                <a:cs typeface="Arial"/>
              </a:rPr>
              <a:t>observations </a:t>
            </a:r>
            <a:r>
              <a:rPr lang="en-US" dirty="0" smtClean="0">
                <a:latin typeface="Arial"/>
                <a:cs typeface="Arial"/>
              </a:rPr>
              <a:t>fell </a:t>
            </a:r>
            <a:r>
              <a:rPr lang="en-US" dirty="0">
                <a:latin typeface="Arial"/>
                <a:cs typeface="Arial"/>
              </a:rPr>
              <a:t>outside the </a:t>
            </a:r>
            <a:r>
              <a:rPr lang="en-US" dirty="0" smtClean="0">
                <a:latin typeface="Arial"/>
                <a:cs typeface="Arial"/>
              </a:rPr>
              <a:t>envelope. Spread </a:t>
            </a:r>
            <a:r>
              <a:rPr lang="en-US" dirty="0">
                <a:latin typeface="Arial"/>
                <a:cs typeface="Arial"/>
              </a:rPr>
              <a:t>maxima </a:t>
            </a:r>
            <a:r>
              <a:rPr lang="en-US" dirty="0" smtClean="0">
                <a:latin typeface="Arial"/>
                <a:cs typeface="Arial"/>
              </a:rPr>
              <a:t>were able to indicate the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clustering </a:t>
            </a:r>
            <a:r>
              <a:rPr lang="en-US" dirty="0">
                <a:latin typeface="Arial"/>
                <a:cs typeface="Arial"/>
              </a:rPr>
              <a:t>of members around different </a:t>
            </a:r>
            <a:r>
              <a:rPr lang="en-US" dirty="0" smtClean="0">
                <a:latin typeface="Arial"/>
                <a:cs typeface="Arial"/>
              </a:rPr>
              <a:t>solutions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(important to convey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dirty="0" smtClean="0">
                <a:latin typeface="Arial"/>
                <a:cs typeface="Arial"/>
              </a:rPr>
              <a:t>partners).  </a:t>
            </a:r>
            <a:r>
              <a:rPr lang="en-US" dirty="0">
                <a:latin typeface="Arial"/>
                <a:cs typeface="Arial"/>
              </a:rPr>
              <a:t>Spread </a:t>
            </a:r>
            <a:r>
              <a:rPr lang="en-US" dirty="0" smtClean="0">
                <a:latin typeface="Arial"/>
                <a:cs typeface="Arial"/>
              </a:rPr>
              <a:t>often located in tight gradients, </a:t>
            </a:r>
            <a:r>
              <a:rPr lang="en-US" dirty="0">
                <a:latin typeface="Arial"/>
                <a:cs typeface="Arial"/>
              </a:rPr>
              <a:t>providing better uncertainty </a:t>
            </a:r>
            <a:r>
              <a:rPr lang="en-US" dirty="0" smtClean="0">
                <a:latin typeface="Arial"/>
                <a:cs typeface="Arial"/>
              </a:rPr>
              <a:t>information.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3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18132"/>
          <a:stretch/>
        </p:blipFill>
        <p:spPr>
          <a:xfrm>
            <a:off x="3132667" y="989928"/>
            <a:ext cx="2963333" cy="33279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r="19902"/>
          <a:stretch/>
        </p:blipFill>
        <p:spPr>
          <a:xfrm>
            <a:off x="6152445" y="990120"/>
            <a:ext cx="2878667" cy="3327976"/>
          </a:xfrm>
          <a:prstGeom prst="rect">
            <a:avLst/>
          </a:prstGeom>
        </p:spPr>
      </p:pic>
      <p:pic>
        <p:nvPicPr>
          <p:cNvPr id="3" name="Picture 2" descr="CONUSprcp_RELI_5.00_day3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18350"/>
          <a:stretch/>
        </p:blipFill>
        <p:spPr>
          <a:xfrm>
            <a:off x="0" y="990120"/>
            <a:ext cx="3132667" cy="3327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" y="40810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 smtClean="0">
                <a:latin typeface="Arial"/>
                <a:cs typeface="Arial"/>
              </a:rPr>
              <a:t> precipitation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forecasts are more reliable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precipitation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forecasts (red line closer to diagonal blue line) at all lead times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26747" y="1381668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DAY 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87258" y="1381668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DAY 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5634" y="1381668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DAY 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GEFSv12 CONUS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Precip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.: Reliability Diagrams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23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18350"/>
          <a:stretch/>
        </p:blipFill>
        <p:spPr>
          <a:xfrm>
            <a:off x="0" y="990120"/>
            <a:ext cx="3132667" cy="3327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19115"/>
          <a:stretch/>
        </p:blipFill>
        <p:spPr>
          <a:xfrm>
            <a:off x="3132668" y="989928"/>
            <a:ext cx="2921000" cy="33279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r="18454"/>
          <a:stretch/>
        </p:blipFill>
        <p:spPr>
          <a:xfrm>
            <a:off x="6053667" y="990120"/>
            <a:ext cx="3039795" cy="3327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6747" y="1381668"/>
            <a:ext cx="107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5mm/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24h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7258" y="1381668"/>
            <a:ext cx="107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10mm/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24h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75634" y="1381668"/>
            <a:ext cx="107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20mm/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24h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GEFSv12 CONUS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Precip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.: Reliability Diagrams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40810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 smtClean="0">
                <a:latin typeface="Arial"/>
                <a:cs typeface="Arial"/>
              </a:rPr>
              <a:t> precipitation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forecasts are more reliable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precipitation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forecasts (red line closer to diagonal blue line) at all precipitation thresholds</a:t>
            </a:r>
          </a:p>
        </p:txBody>
      </p:sp>
    </p:spTree>
    <p:extLst>
      <p:ext uri="{BB962C8B-B14F-4D97-AF65-F5344CB8AC3E}">
        <p14:creationId xmlns:p14="http://schemas.microsoft.com/office/powerpoint/2010/main" val="344261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AB8B63-C400-3A41-B269-477487C96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1"/>
          <a:stretch/>
        </p:blipFill>
        <p:spPr>
          <a:xfrm>
            <a:off x="78387" y="0"/>
            <a:ext cx="2586817" cy="533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West Coast </a:t>
            </a:r>
            <a:r>
              <a:rPr lang="en-US" sz="2200" b="1" dirty="0" err="1" smtClean="0">
                <a:solidFill>
                  <a:srgbClr val="FF0000"/>
                </a:solidFill>
                <a:latin typeface="Arial"/>
                <a:cs typeface="Arial"/>
              </a:rPr>
              <a:t>Atmo</a:t>
            </a:r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. River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Arial"/>
                <a:cs typeface="Arial"/>
              </a:rPr>
              <a:t>Init.</a:t>
            </a:r>
            <a:r>
              <a:rPr lang="en-US" sz="2000" dirty="0" smtClean="0">
                <a:latin typeface="Arial"/>
                <a:cs typeface="Arial"/>
              </a:rPr>
              <a:t>: 0000 UTC 3/20/2018 (F084)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8AB8B63-C400-3A41-B269-477487C96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40"/>
          <a:stretch/>
        </p:blipFill>
        <p:spPr>
          <a:xfrm>
            <a:off x="2539782" y="0"/>
            <a:ext cx="2434787" cy="5331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74570" y="1290042"/>
            <a:ext cx="4275272" cy="135419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dirty="0" err="1" smtClean="0">
                <a:latin typeface="Arial"/>
                <a:cs typeface="Arial"/>
              </a:rPr>
              <a:t>precip</a:t>
            </a:r>
            <a:r>
              <a:rPr lang="en-US" sz="1600" dirty="0" smtClean="0">
                <a:latin typeface="Arial"/>
                <a:cs typeface="Arial"/>
              </a:rPr>
              <a:t>. maxima over the Sierra Nevada Mountains correctly has higher magnitude</a:t>
            </a:r>
            <a:r>
              <a:rPr lang="en-US" sz="1600" dirty="0">
                <a:latin typeface="Arial"/>
                <a:cs typeface="Arial"/>
              </a:rPr>
              <a:t>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in GEFSv12, likely due to GEFSv12 being run at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higher model resolution, leading to a better representation of terrain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0853" y="190739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1993" y="190739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GEFSv12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1993" y="448707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Stage IV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4921" y="4476550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</a:t>
            </a:r>
            <a:r>
              <a:rPr lang="en-US" sz="1400" b="1" dirty="0" smtClean="0">
                <a:latin typeface="Arial"/>
                <a:cs typeface="Arial"/>
              </a:rPr>
              <a:t>12−v11</a:t>
            </a:r>
            <a:endParaRPr lang="en-US" sz="1400" b="1" dirty="0" smtClean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64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93305"/>
          <a:stretch/>
        </p:blipFill>
        <p:spPr>
          <a:xfrm>
            <a:off x="172139" y="3527777"/>
            <a:ext cx="4738529" cy="486605"/>
          </a:xfrm>
          <a:prstGeom prst="rect">
            <a:avLst/>
          </a:prstGeom>
        </p:spPr>
      </p:pic>
      <p:pic>
        <p:nvPicPr>
          <p:cNvPr id="38" name="Picture 37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b="90427"/>
          <a:stretch/>
        </p:blipFill>
        <p:spPr>
          <a:xfrm>
            <a:off x="5277555" y="828216"/>
            <a:ext cx="4131749" cy="695786"/>
          </a:xfrm>
          <a:prstGeom prst="rect">
            <a:avLst/>
          </a:prstGeom>
        </p:spPr>
      </p:pic>
      <p:pic>
        <p:nvPicPr>
          <p:cNvPr id="3" name="Picture 2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57"/>
          <a:stretch/>
        </p:blipFill>
        <p:spPr>
          <a:xfrm>
            <a:off x="-705554" y="828215"/>
            <a:ext cx="5616222" cy="26995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296332" y="4081073"/>
            <a:ext cx="97056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mean has 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higher ETS values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mean at lower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precip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thresholds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mean has a </a:t>
            </a:r>
            <a:r>
              <a:rPr lang="en-US" u="sng" dirty="0" smtClean="0">
                <a:solidFill>
                  <a:srgbClr val="000000"/>
                </a:solidFill>
                <a:latin typeface="Arial"/>
                <a:cs typeface="Arial"/>
              </a:rPr>
              <a:t>larger low bias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than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GEFSv11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mean at higher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precip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thresholds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5" name="Picture 24" descr="etsbis.fday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65735"/>
          <a:stretch/>
        </p:blipFill>
        <p:spPr>
          <a:xfrm>
            <a:off x="4670776" y="1524001"/>
            <a:ext cx="4738529" cy="249038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GEFSv12 CONUS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Precip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.: Equitable Threat Score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-804776" y="2369447"/>
            <a:ext cx="19473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ETS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3750293" y="2369445"/>
            <a:ext cx="19473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BIAS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39293" y="1580446"/>
            <a:ext cx="0" cy="1933220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101316" y="2565638"/>
            <a:ext cx="3992146" cy="0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08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Storm Prediction Center (SPC)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8" y="1054945"/>
            <a:ext cx="94931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Impressive statistical </a:t>
            </a:r>
            <a:r>
              <a:rPr lang="en-US" dirty="0">
                <a:latin typeface="Arial"/>
                <a:cs typeface="Arial"/>
              </a:rPr>
              <a:t>improvement of GEFSv12 over </a:t>
            </a:r>
            <a:r>
              <a:rPr lang="en-US" dirty="0" smtClean="0">
                <a:latin typeface="Arial"/>
                <a:cs typeface="Arial"/>
              </a:rPr>
              <a:t>GEFSv11.  The </a:t>
            </a:r>
            <a:r>
              <a:rPr lang="en-US" dirty="0">
                <a:latin typeface="Arial"/>
                <a:cs typeface="Arial"/>
              </a:rPr>
              <a:t>practical improvement </a:t>
            </a:r>
            <a:r>
              <a:rPr lang="en-US" dirty="0" smtClean="0">
                <a:latin typeface="Arial"/>
                <a:cs typeface="Arial"/>
              </a:rPr>
              <a:t>is somewhat masked </a:t>
            </a:r>
            <a:r>
              <a:rPr lang="en-US" dirty="0">
                <a:latin typeface="Arial"/>
                <a:cs typeface="Arial"/>
              </a:rPr>
              <a:t>for severe weather forecasting by </a:t>
            </a:r>
            <a:r>
              <a:rPr lang="en-US" dirty="0" smtClean="0">
                <a:latin typeface="Arial"/>
                <a:cs typeface="Arial"/>
              </a:rPr>
              <a:t>systematic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biases </a:t>
            </a:r>
            <a:r>
              <a:rPr lang="en-US" dirty="0">
                <a:latin typeface="Arial"/>
                <a:cs typeface="Arial"/>
              </a:rPr>
              <a:t>inherited from the GFS: progressive nature of shortwave troughs and </a:t>
            </a: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 err="1" smtClean="0">
                <a:latin typeface="Arial"/>
                <a:cs typeface="Arial"/>
              </a:rPr>
              <a:t>overmixing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in the PBL </a:t>
            </a:r>
            <a:r>
              <a:rPr lang="en-US" dirty="0" smtClean="0">
                <a:latin typeface="Arial"/>
                <a:cs typeface="Arial"/>
              </a:rPr>
              <a:t>along and near </a:t>
            </a:r>
            <a:r>
              <a:rPr lang="en-US" dirty="0">
                <a:latin typeface="Arial"/>
                <a:cs typeface="Arial"/>
              </a:rPr>
              <a:t>moisture </a:t>
            </a:r>
            <a:r>
              <a:rPr lang="en-US" dirty="0" smtClean="0">
                <a:latin typeface="Arial"/>
                <a:cs typeface="Arial"/>
              </a:rPr>
              <a:t>gradients.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Improved dispersion results in improved </a:t>
            </a:r>
            <a:r>
              <a:rPr lang="en-US" dirty="0">
                <a:latin typeface="Arial"/>
                <a:cs typeface="Arial"/>
              </a:rPr>
              <a:t>probabilistic </a:t>
            </a:r>
            <a:r>
              <a:rPr lang="en-US" dirty="0" smtClean="0">
                <a:latin typeface="Arial"/>
                <a:cs typeface="Arial"/>
              </a:rPr>
              <a:t>thunderstorm </a:t>
            </a:r>
            <a:r>
              <a:rPr lang="en-US" dirty="0">
                <a:latin typeface="Arial"/>
                <a:cs typeface="Arial"/>
              </a:rPr>
              <a:t>proxy forecasts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improved 2-m </a:t>
            </a:r>
            <a:r>
              <a:rPr lang="en-US" dirty="0" err="1" smtClean="0">
                <a:latin typeface="Arial"/>
                <a:cs typeface="Arial"/>
              </a:rPr>
              <a:t>dewpoint</a:t>
            </a:r>
            <a:r>
              <a:rPr lang="en-US" dirty="0" smtClean="0">
                <a:latin typeface="Arial"/>
                <a:cs typeface="Arial"/>
              </a:rPr>
              <a:t> z</a:t>
            </a:r>
            <a:r>
              <a:rPr lang="en-US" dirty="0">
                <a:latin typeface="Arial"/>
                <a:cs typeface="Arial"/>
              </a:rPr>
              <a:t>-scores </a:t>
            </a:r>
            <a:r>
              <a:rPr lang="en-US" dirty="0" smtClean="0">
                <a:latin typeface="Arial"/>
                <a:cs typeface="Arial"/>
              </a:rPr>
              <a:t>(beyond F36). </a:t>
            </a:r>
            <a:r>
              <a:rPr lang="en-US" dirty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ignificant </a:t>
            </a:r>
            <a:r>
              <a:rPr lang="en-US" dirty="0">
                <a:latin typeface="Arial"/>
                <a:cs typeface="Arial"/>
              </a:rPr>
              <a:t>improvement seen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in precipitation forecast reliability diagrams.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32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8 at 2.00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1" b="5792"/>
          <a:stretch/>
        </p:blipFill>
        <p:spPr>
          <a:xfrm>
            <a:off x="256584" y="1376649"/>
            <a:ext cx="8672528" cy="3699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99581" y="512879"/>
            <a:ext cx="1731940" cy="863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Storm Prediction Center (SPC)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35723"/>
            <a:ext cx="2872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Thanks to Israel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Jirak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Andy Dean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791" y="895557"/>
            <a:ext cx="7420587" cy="52319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600" dirty="0" err="1" smtClean="0">
                <a:latin typeface="Arial"/>
                <a:cs typeface="Arial"/>
              </a:rPr>
              <a:t>ArkLaTex</a:t>
            </a:r>
            <a:r>
              <a:rPr lang="en-US" sz="2600" dirty="0" smtClean="0">
                <a:latin typeface="Arial"/>
                <a:cs typeface="Arial"/>
              </a:rPr>
              <a:t> Event (13 April 2018): Overview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69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4-28 at 2.00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6" b="4563"/>
          <a:stretch/>
        </p:blipFill>
        <p:spPr>
          <a:xfrm>
            <a:off x="256584" y="1424745"/>
            <a:ext cx="8672528" cy="3718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99581" y="512879"/>
            <a:ext cx="1731940" cy="863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Storm Prediction Center (SPC)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6335889" y="1552222"/>
            <a:ext cx="2593223" cy="1806222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791" y="895557"/>
            <a:ext cx="7420587" cy="52319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600" dirty="0" err="1" smtClean="0">
                <a:latin typeface="Arial"/>
                <a:cs typeface="Arial"/>
              </a:rPr>
              <a:t>ArkLaTex</a:t>
            </a:r>
            <a:r>
              <a:rPr lang="en-US" sz="2600" dirty="0" smtClean="0">
                <a:latin typeface="Arial"/>
                <a:cs typeface="Arial"/>
              </a:rPr>
              <a:t> Event (13 April 2018): Predictability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0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532478"/>
              </p:ext>
            </p:extLst>
          </p:nvPr>
        </p:nvGraphicFramePr>
        <p:xfrm>
          <a:off x="50032" y="957490"/>
          <a:ext cx="9043431" cy="4186011"/>
        </p:xfrm>
        <a:graphic>
          <a:graphicData uri="http://schemas.openxmlformats.org/drawingml/2006/table">
            <a:tbl>
              <a:tblPr/>
              <a:tblGrid>
                <a:gridCol w="23875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53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07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29850"/>
              </a:tblGrid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PARAMETER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SKILL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SPREAD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BIAS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250-hPa winds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500-hPa height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5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850-hPa winds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Neutral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850-hPa temp.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36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1000-hPa height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32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10-m winds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Neutral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2-m temp.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Precipitation (NH)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(higher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amts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)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TC Tracks (N. Atlantic)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(across track)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TC Tracks (E. Pacific)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(across track)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Summary of GEFSv12 Verification Statistics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13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8 at 2.01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8" b="4301"/>
          <a:stretch/>
        </p:blipFill>
        <p:spPr>
          <a:xfrm>
            <a:off x="252110" y="1376648"/>
            <a:ext cx="8672528" cy="3766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99581" y="512879"/>
            <a:ext cx="1731940" cy="863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Storm Prediction Center (SPC)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0596" y="1875215"/>
            <a:ext cx="796174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GEFSv12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553" y="1875215"/>
            <a:ext cx="785704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GEFSv11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596" y="3482653"/>
            <a:ext cx="749130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GFS </a:t>
            </a:r>
            <a:r>
              <a:rPr lang="en-US" sz="1100" dirty="0" err="1" smtClean="0">
                <a:latin typeface="Arial"/>
                <a:cs typeface="Arial"/>
              </a:rPr>
              <a:t>Anl</a:t>
            </a:r>
            <a:r>
              <a:rPr lang="en-US" sz="1100" dirty="0" smtClean="0">
                <a:latin typeface="Arial"/>
                <a:cs typeface="Arial"/>
              </a:rPr>
              <a:t>.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553" y="3482653"/>
            <a:ext cx="711453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v12−v11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4066" y="1870904"/>
            <a:ext cx="796174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GEFSv12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5023" y="1870904"/>
            <a:ext cx="785704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GEFSv11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4066" y="3478342"/>
            <a:ext cx="746650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RAP </a:t>
            </a:r>
            <a:r>
              <a:rPr lang="en-US" sz="1100" dirty="0" err="1" smtClean="0">
                <a:latin typeface="Arial"/>
                <a:cs typeface="Arial"/>
              </a:rPr>
              <a:t>Anl</a:t>
            </a:r>
            <a:r>
              <a:rPr lang="en-US" sz="1100" dirty="0" smtClean="0">
                <a:latin typeface="Arial"/>
                <a:cs typeface="Arial"/>
              </a:rPr>
              <a:t>.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5023" y="3478342"/>
            <a:ext cx="711453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v12−v11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791" y="895557"/>
            <a:ext cx="7420587" cy="52319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600" dirty="0" err="1" smtClean="0">
                <a:latin typeface="Arial"/>
                <a:cs typeface="Arial"/>
              </a:rPr>
              <a:t>ArkLaTex</a:t>
            </a:r>
            <a:r>
              <a:rPr lang="en-US" sz="2600" dirty="0" smtClean="0">
                <a:latin typeface="Arial"/>
                <a:cs typeface="Arial"/>
              </a:rPr>
              <a:t> Event (13 April 2018): Day 6 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07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4-28 at 1.5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0" y="450913"/>
            <a:ext cx="8883295" cy="4692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4342" y="662605"/>
            <a:ext cx="1731940" cy="863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Storm Prediction Center (SPC)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74475" y="3122707"/>
            <a:ext cx="6976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ROC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95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4-28 at 2.21.1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"/>
          <a:stretch/>
        </p:blipFill>
        <p:spPr>
          <a:xfrm>
            <a:off x="248969" y="450913"/>
            <a:ext cx="8907664" cy="4692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4342" y="662605"/>
            <a:ext cx="1731940" cy="863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Storm Prediction Center (SPC)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1750432" y="1842277"/>
            <a:ext cx="0" cy="2906449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-806561" y="3122707"/>
            <a:ext cx="26597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Dewpoint</a:t>
            </a:r>
            <a:r>
              <a:rPr lang="en-US" b="1" dirty="0" smtClean="0">
                <a:latin typeface="Arial"/>
                <a:cs typeface="Arial"/>
              </a:rPr>
              <a:t> (Td) z-score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0622" y="4338867"/>
            <a:ext cx="2640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([OBS−MEAN]/</a:t>
            </a:r>
            <a:r>
              <a:rPr lang="en-US" dirty="0" smtClean="0">
                <a:latin typeface="Arial"/>
                <a:cs typeface="Arial"/>
              </a:rPr>
              <a:t>STDEV)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14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National Hurricane Center (NHC)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9" y="1054945"/>
            <a:ext cx="9307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an overall improvement over the operational GEFSv11.</a:t>
            </a:r>
            <a:endParaRPr lang="en-US" dirty="0" smtClean="0">
              <a:latin typeface="Arial"/>
              <a:cs typeface="Arial"/>
            </a:endParaRPr>
          </a:p>
          <a:p>
            <a:pPr marL="37719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Hurricane track skill is improved for </a:t>
            </a:r>
            <a:r>
              <a:rPr lang="en-US" dirty="0" smtClean="0">
                <a:latin typeface="Arial"/>
                <a:cs typeface="Arial"/>
              </a:rPr>
              <a:t>N. Atlantic </a:t>
            </a:r>
            <a:r>
              <a:rPr lang="en-US" dirty="0">
                <a:latin typeface="Arial"/>
                <a:cs typeface="Arial"/>
              </a:rPr>
              <a:t>forecasts </a:t>
            </a:r>
            <a:r>
              <a:rPr lang="en-US" dirty="0" smtClean="0">
                <a:latin typeface="Arial"/>
                <a:cs typeface="Arial"/>
              </a:rPr>
              <a:t>from 12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132 h by </a:t>
            </a:r>
            <a:r>
              <a:rPr lang="en-US" dirty="0" smtClean="0">
                <a:latin typeface="Arial"/>
                <a:cs typeface="Arial"/>
              </a:rPr>
              <a:t>~10%. </a:t>
            </a:r>
            <a:r>
              <a:rPr lang="en-US" dirty="0">
                <a:latin typeface="Arial"/>
                <a:cs typeface="Arial"/>
              </a:rPr>
              <a:t>Hurricane </a:t>
            </a:r>
            <a:r>
              <a:rPr lang="en-US" dirty="0" smtClean="0">
                <a:latin typeface="Arial"/>
                <a:cs typeface="Arial"/>
              </a:rPr>
              <a:t>track </a:t>
            </a:r>
            <a:r>
              <a:rPr lang="en-US" dirty="0">
                <a:latin typeface="Arial"/>
                <a:cs typeface="Arial"/>
              </a:rPr>
              <a:t>skill is degraded for </a:t>
            </a:r>
            <a:r>
              <a:rPr lang="en-US" dirty="0" smtClean="0">
                <a:latin typeface="Arial"/>
                <a:cs typeface="Arial"/>
              </a:rPr>
              <a:t>E. Pacific </a:t>
            </a:r>
            <a:r>
              <a:rPr lang="en-US" dirty="0">
                <a:latin typeface="Arial"/>
                <a:cs typeface="Arial"/>
              </a:rPr>
              <a:t>forecasts from </a:t>
            </a:r>
            <a:r>
              <a:rPr lang="en-US" dirty="0" smtClean="0">
                <a:latin typeface="Arial"/>
                <a:cs typeface="Arial"/>
              </a:rPr>
              <a:t>60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168 </a:t>
            </a:r>
            <a:r>
              <a:rPr lang="en-US" dirty="0">
                <a:latin typeface="Arial"/>
                <a:cs typeface="Arial"/>
              </a:rPr>
              <a:t>h by </a:t>
            </a:r>
            <a:r>
              <a:rPr lang="en-US" dirty="0" smtClean="0">
                <a:latin typeface="Arial"/>
                <a:cs typeface="Arial"/>
              </a:rPr>
              <a:t>~8</a:t>
            </a:r>
            <a:r>
              <a:rPr lang="en-US" dirty="0">
                <a:latin typeface="Arial"/>
                <a:cs typeface="Arial"/>
              </a:rPr>
              <a:t>%.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Right-of-track </a:t>
            </a:r>
            <a:r>
              <a:rPr lang="en-US" dirty="0">
                <a:latin typeface="Arial"/>
                <a:cs typeface="Arial"/>
              </a:rPr>
              <a:t>track bias </a:t>
            </a:r>
            <a:r>
              <a:rPr lang="en-US" dirty="0" smtClean="0">
                <a:latin typeface="Arial"/>
                <a:cs typeface="Arial"/>
              </a:rPr>
              <a:t>gets </a:t>
            </a:r>
            <a:r>
              <a:rPr lang="en-US" dirty="0">
                <a:latin typeface="Arial"/>
                <a:cs typeface="Arial"/>
              </a:rPr>
              <a:t>worse at longer lead times. GEFSv12 has large improvements in </a:t>
            </a:r>
            <a:r>
              <a:rPr lang="en-US" dirty="0" smtClean="0">
                <a:latin typeface="Arial"/>
                <a:cs typeface="Arial"/>
              </a:rPr>
              <a:t>hurricane </a:t>
            </a:r>
            <a:r>
              <a:rPr lang="en-US" dirty="0">
                <a:latin typeface="Arial"/>
                <a:cs typeface="Arial"/>
              </a:rPr>
              <a:t>intensity skill for both </a:t>
            </a:r>
            <a:r>
              <a:rPr lang="en-US" dirty="0" smtClean="0">
                <a:latin typeface="Arial"/>
                <a:cs typeface="Arial"/>
              </a:rPr>
              <a:t>basins.</a:t>
            </a:r>
          </a:p>
          <a:p>
            <a:pPr marL="37719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GEFSv12 is more dispersive relative to GEFSv11 in a meaningful </a:t>
            </a:r>
            <a:r>
              <a:rPr lang="en-US" dirty="0" smtClean="0">
                <a:latin typeface="Arial"/>
                <a:cs typeface="Arial"/>
              </a:rPr>
              <a:t>way.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Larger spread in GEFSv12 better captures range of potential </a:t>
            </a:r>
            <a:r>
              <a:rPr lang="en-US" dirty="0" smtClean="0">
                <a:latin typeface="Arial"/>
                <a:cs typeface="Arial"/>
              </a:rPr>
              <a:t>tracks. Spread </a:t>
            </a:r>
            <a:r>
              <a:rPr lang="en-US" dirty="0">
                <a:latin typeface="Arial"/>
                <a:cs typeface="Arial"/>
              </a:rPr>
              <a:t>has a better correlation with track errors through </a:t>
            </a:r>
            <a:r>
              <a:rPr lang="en-US" dirty="0" smtClean="0">
                <a:latin typeface="Arial"/>
                <a:cs typeface="Arial"/>
              </a:rPr>
              <a:t>Day </a:t>
            </a:r>
            <a:r>
              <a:rPr lang="en-US" dirty="0">
                <a:latin typeface="Arial"/>
                <a:cs typeface="Arial"/>
              </a:rPr>
              <a:t>4 in the </a:t>
            </a:r>
            <a:r>
              <a:rPr lang="en-US" dirty="0" smtClean="0">
                <a:latin typeface="Arial"/>
                <a:cs typeface="Arial"/>
              </a:rPr>
              <a:t>N. Atlantic </a:t>
            </a:r>
            <a:r>
              <a:rPr lang="en-US" dirty="0">
                <a:latin typeface="Arial"/>
                <a:cs typeface="Arial"/>
              </a:rPr>
              <a:t>and at all </a:t>
            </a:r>
            <a:r>
              <a:rPr lang="en-US" dirty="0" smtClean="0">
                <a:latin typeface="Arial"/>
                <a:cs typeface="Arial"/>
              </a:rPr>
              <a:t>times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in </a:t>
            </a:r>
            <a:r>
              <a:rPr lang="en-US" dirty="0">
                <a:latin typeface="Arial"/>
                <a:cs typeface="Arial"/>
              </a:rPr>
              <a:t>the </a:t>
            </a:r>
            <a:r>
              <a:rPr lang="en-US" dirty="0" smtClean="0">
                <a:latin typeface="Arial"/>
                <a:cs typeface="Arial"/>
              </a:rPr>
              <a:t>E. </a:t>
            </a:r>
            <a:r>
              <a:rPr lang="en-US" dirty="0">
                <a:latin typeface="Arial"/>
                <a:cs typeface="Arial"/>
              </a:rPr>
              <a:t>Pacific, suggesting that larger spread is communicating larger </a:t>
            </a:r>
            <a:r>
              <a:rPr lang="en-US" dirty="0" smtClean="0">
                <a:latin typeface="Arial"/>
                <a:cs typeface="Arial"/>
              </a:rPr>
              <a:t>uncertainty.</a:t>
            </a:r>
          </a:p>
          <a:p>
            <a:pPr marL="457200" indent="-36576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Supports the implementation of GEFSv12.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91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5C93960-86DA-440D-8EC9-E446EC3C93B1}"/>
              </a:ext>
            </a:extLst>
          </p:cNvPr>
          <p:cNvGrpSpPr/>
          <p:nvPr/>
        </p:nvGrpSpPr>
        <p:grpSpPr>
          <a:xfrm>
            <a:off x="169335" y="1058334"/>
            <a:ext cx="4279464" cy="3142348"/>
            <a:chOff x="169335" y="1058334"/>
            <a:chExt cx="4279464" cy="314234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35" y="1058334"/>
              <a:ext cx="4279464" cy="31423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98889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N. Atlantic </a:t>
              </a:r>
              <a:br>
                <a:rPr lang="en-US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Track</a:t>
              </a:r>
              <a:r>
                <a:rPr lang="en-US" dirty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Error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2" y="1058334"/>
            <a:ext cx="4279464" cy="3139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12536" y="1423571"/>
            <a:ext cx="184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E. Pacific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Track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Error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429273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comparable or slightly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less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 N. Atlantic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comparable or slightly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more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 E. Pacific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49242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1058376"/>
            <a:ext cx="4279464" cy="3142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93" y="1058334"/>
            <a:ext cx="4274074" cy="31423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" y="429273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has more right-of-track error than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at longer lead times in the North Atlantic and East Pacific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650182" y="1865949"/>
            <a:ext cx="1220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Right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4633305" y="3059015"/>
            <a:ext cx="1220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Left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7241" y="1477709"/>
            <a:ext cx="1983604" cy="2542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90907" y="1477709"/>
            <a:ext cx="1846463" cy="2542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7241" y="1425224"/>
            <a:ext cx="377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N. Atlantic Across-Track Error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90907" y="1430246"/>
            <a:ext cx="377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E. Pacific </a:t>
            </a:r>
            <a:r>
              <a:rPr lang="en-US" dirty="0">
                <a:latin typeface="Arial"/>
                <a:cs typeface="Arial"/>
              </a:rPr>
              <a:t>Across-Track Error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59984" y="2966805"/>
            <a:ext cx="1831481" cy="738664"/>
          </a:xfrm>
          <a:prstGeom prst="rect">
            <a:avLst/>
          </a:prstGeom>
          <a:solidFill>
            <a:srgbClr val="F0EABA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1400" i="1" dirty="0">
                <a:latin typeface="Arial"/>
                <a:cs typeface="Arial"/>
              </a:rPr>
              <a:t> bias is 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shifted to the right 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relative to </a:t>
            </a:r>
            <a:r>
              <a:rPr lang="en-US" sz="1400" b="1" i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135264" y="1891602"/>
            <a:ext cx="1220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Right</a:t>
            </a:r>
          </a:p>
        </p:txBody>
      </p:sp>
      <p:sp>
        <p:nvSpPr>
          <p:cNvPr id="27" name="Rectangle 26"/>
          <p:cNvSpPr/>
          <p:nvPr/>
        </p:nvSpPr>
        <p:spPr>
          <a:xfrm rot="16200000">
            <a:off x="118387" y="3084668"/>
            <a:ext cx="1220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348564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Improved spread, but right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-of-track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7" y="1028601"/>
            <a:ext cx="4371035" cy="3255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1028601"/>
            <a:ext cx="4371035" cy="3255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41888"/>
            <a:ext cx="13620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9/05/17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in good agreement with Best Track at shorter lead times, but becomes right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of Best Track at longer lead times. GEFSv12 is further right than GEFSv11 at all lead times.</a:t>
            </a:r>
          </a:p>
        </p:txBody>
      </p:sp>
    </p:spTree>
    <p:extLst>
      <p:ext uri="{BB962C8B-B14F-4D97-AF65-F5344CB8AC3E}">
        <p14:creationId xmlns:p14="http://schemas.microsoft.com/office/powerpoint/2010/main" val="325992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0248" y="1131907"/>
            <a:ext cx="941041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Summary of GEFSv12 verification </a:t>
            </a:r>
            <a:r>
              <a:rPr lang="en-US" sz="2300" dirty="0">
                <a:latin typeface="Arial"/>
                <a:cs typeface="Arial"/>
              </a:rPr>
              <a:t>s</a:t>
            </a:r>
            <a:r>
              <a:rPr lang="en-US" sz="2300" dirty="0" smtClean="0">
                <a:latin typeface="Arial"/>
                <a:cs typeface="Arial"/>
              </a:rPr>
              <a:t>tatistics</a:t>
            </a:r>
          </a:p>
          <a:p>
            <a:pPr marL="434340" indent="-342900">
              <a:buFont typeface="Arial"/>
              <a:buChar char="•"/>
            </a:pPr>
            <a:endParaRPr lang="en-US" sz="23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Summary </a:t>
            </a:r>
            <a:r>
              <a:rPr lang="en-US" sz="2300" dirty="0">
                <a:latin typeface="Arial"/>
                <a:cs typeface="Arial"/>
              </a:rPr>
              <a:t>of </a:t>
            </a:r>
            <a:r>
              <a:rPr lang="en-US" sz="2300" dirty="0" smtClean="0">
                <a:latin typeface="Arial"/>
                <a:cs typeface="Arial"/>
              </a:rPr>
              <a:t>GEFSv12 evaluation comments/recommendations </a:t>
            </a:r>
            <a:r>
              <a:rPr lang="en-US" sz="2300" dirty="0">
                <a:latin typeface="Arial"/>
                <a:cs typeface="Arial"/>
              </a:rPr>
              <a:t/>
            </a:r>
            <a:br>
              <a:rPr lang="en-US" sz="2300" dirty="0">
                <a:latin typeface="Arial"/>
                <a:cs typeface="Arial"/>
              </a:rPr>
            </a:br>
            <a:r>
              <a:rPr lang="en-US" sz="2300" dirty="0" smtClean="0">
                <a:latin typeface="Arial"/>
                <a:cs typeface="Arial"/>
              </a:rPr>
              <a:t>from the field (e.g., NWS Regions and Centers)</a:t>
            </a:r>
          </a:p>
          <a:p>
            <a:pPr marL="91440"/>
            <a:endParaRPr lang="en-US" sz="2000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Overall impressions of GEFSv12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960" y="2838713"/>
            <a:ext cx="4855186" cy="46301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5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Overall Impressions of GEFSv12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18173"/>
              </p:ext>
            </p:extLst>
          </p:nvPr>
        </p:nvGraphicFramePr>
        <p:xfrm>
          <a:off x="0" y="957490"/>
          <a:ext cx="9144000" cy="4186011"/>
        </p:xfrm>
        <a:graphic>
          <a:graphicData uri="http://schemas.openxmlformats.org/drawingml/2006/table">
            <a:tbl>
              <a:tblPr/>
              <a:tblGrid>
                <a:gridCol w="1713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4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957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108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Region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Recommendation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Key Remarks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1538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Eastern Region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GEFSv12 had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significantly better synoptic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performance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Improved spread in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TC tracks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, with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increased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right-of-track bias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945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Central Region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lvl="1" indent="0" algn="ctr">
                        <a:buFont typeface="Arial"/>
                        <a:buNone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GEFSv12 outperformed GEFSv11 synoptically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Improved spread, which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better encapsulated the envelope of potential solutions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highlighted important gradients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Improved performance in areas of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complex terrain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2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Southern Region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n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oticeable step forward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in ensemble modeling. </a:t>
                      </a:r>
                      <a:br>
                        <a:rPr lang="en-US" sz="1400" dirty="0" smtClean="0">
                          <a:latin typeface="Arial"/>
                          <a:cs typeface="Arial"/>
                        </a:rPr>
                      </a:br>
                      <a:r>
                        <a:rPr lang="en-US" sz="1400" dirty="0" smtClean="0">
                          <a:latin typeface="Arial"/>
                          <a:cs typeface="Arial"/>
                        </a:rPr>
                        <a:t>Overall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improved spread in nearly all fields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03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Western Region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Overall improvements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in 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AC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scores, dispersion, terrain resolved features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etc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Concerned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with the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performance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of a few of the cases in the West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showing long-range forecast degradation.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157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Alaska Region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GEFSv12 shows definite benefits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over GEFSv11, mainly due to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its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increased spread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GEFSv12 can have a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progressive bias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26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Overall Impressions of GEFSv12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21730"/>
              </p:ext>
            </p:extLst>
          </p:nvPr>
        </p:nvGraphicFramePr>
        <p:xfrm>
          <a:off x="0" y="957490"/>
          <a:ext cx="9144000" cy="4173869"/>
        </p:xfrm>
        <a:graphic>
          <a:graphicData uri="http://schemas.openxmlformats.org/drawingml/2006/table">
            <a:tbl>
              <a:tblPr/>
              <a:tblGrid>
                <a:gridCol w="1713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4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957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87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Center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Recommendation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Key Remarks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023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WPC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Major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improvements in QPF reliability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over complex terrain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Probabilistic fields will provide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more useful guidance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Concerned about the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 mean QPF bias at moderate to heavy amounts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Increased spread (particularly in regions with tight gradients)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provides better uncertainty information to forecasters.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781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SPC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9144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Impressive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general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statistical improvement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Systematic biases: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progressive shortwave troughs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overmixing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in the PBL along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near moisture gradients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Improved dispersion,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probabilistic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thunderstorm proxy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forecasts, and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2-m </a:t>
                      </a:r>
                      <a:r>
                        <a:rPr lang="en-US" sz="1400" dirty="0" err="1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dewpoint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z-scores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Significant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i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mprovement in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precipitation reliability diagrams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029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NHC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Implement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91440" indent="0" algn="ctr">
                        <a:buFont typeface="+mj-lt"/>
                        <a:buNone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Large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improvements in hurricane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intensity skill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Hurricane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track forecasts are 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improved in the NATL 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and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degraded in the EPAC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Right-of-track track bias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gets worse at longer lead times.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Larger spread in GEFSv12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better captures range of potential tracks. 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>
          <a:xfrm>
            <a:off x="3850304" y="868564"/>
            <a:ext cx="5293696" cy="4198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Summary of GEFSv12 Verification Statistics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/>
          <a:stretch/>
        </p:blipFill>
        <p:spPr>
          <a:xfrm>
            <a:off x="-768" y="1130300"/>
            <a:ext cx="4676064" cy="39227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76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June 2017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4104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Dec 2019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148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Sep 2018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9704" y="2142132"/>
            <a:ext cx="387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has lower RMSE and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more spread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the medium range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8348" y="1502786"/>
            <a:ext cx="38707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has lower RMSE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Day 5 and a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RMSE-to-Spread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ratio closer to 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5344" y="1049874"/>
            <a:ext cx="403806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DAY 5 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NH 500-hPa Z Time Series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38700" y="1051987"/>
            <a:ext cx="4206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NH by Lead Time (6/2017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11/2019)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510744" y="4467074"/>
            <a:ext cx="3922776" cy="127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18117" y="4067072"/>
            <a:ext cx="245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RMSE = solid</a:t>
            </a:r>
          </a:p>
          <a:p>
            <a:pPr algn="r"/>
            <a:r>
              <a:rPr lang="en-US" dirty="0" smtClean="0">
                <a:latin typeface="Arial"/>
                <a:cs typeface="Arial"/>
              </a:rPr>
              <a:t>Spread = dashed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27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9659" y="1923780"/>
            <a:ext cx="89169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2100" b="1" u="sng" dirty="0" smtClean="0">
                <a:latin typeface="Arial"/>
                <a:cs typeface="Arial"/>
              </a:rPr>
              <a:t>Common Concerns</a:t>
            </a:r>
          </a:p>
          <a:p>
            <a:pPr marL="434340" indent="-342900">
              <a:buFont typeface="Arial"/>
              <a:buChar char="•"/>
            </a:pPr>
            <a:endParaRPr lang="en-US" sz="800" dirty="0" smtClean="0"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GEFSv12 can be too progressive with cutoff lows/shortwave troughs</a:t>
            </a:r>
          </a:p>
          <a:p>
            <a:pPr marL="347472" indent="-256032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Increased right-of-track bias in tropical cyclone track forecasts</a:t>
            </a:r>
          </a:p>
          <a:p>
            <a:pPr marL="347472" indent="-256032">
              <a:buFont typeface="Arial"/>
              <a:buChar char="•"/>
            </a:pPr>
            <a:endParaRPr lang="en-US" sz="21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err="1" smtClean="0">
                <a:latin typeface="Arial"/>
                <a:cs typeface="Arial"/>
              </a:rPr>
              <a:t>Overmixing</a:t>
            </a:r>
            <a:r>
              <a:rPr lang="en-US" sz="2100" dirty="0" smtClean="0">
                <a:latin typeface="Arial"/>
                <a:cs typeface="Arial"/>
              </a:rPr>
              <a:t> </a:t>
            </a:r>
            <a:r>
              <a:rPr lang="en-US" sz="2100" dirty="0">
                <a:latin typeface="Arial"/>
                <a:cs typeface="Arial"/>
              </a:rPr>
              <a:t>in the PBL </a:t>
            </a:r>
            <a:r>
              <a:rPr lang="en-US" sz="2100" dirty="0" smtClean="0">
                <a:latin typeface="Arial"/>
                <a:cs typeface="Arial"/>
              </a:rPr>
              <a:t>along/near </a:t>
            </a:r>
            <a:r>
              <a:rPr lang="en-US" sz="2100" dirty="0">
                <a:latin typeface="Arial"/>
                <a:cs typeface="Arial"/>
              </a:rPr>
              <a:t>moisture </a:t>
            </a:r>
            <a:r>
              <a:rPr lang="en-US" sz="2100" dirty="0" smtClean="0">
                <a:latin typeface="Arial"/>
                <a:cs typeface="Arial"/>
              </a:rPr>
              <a:t>gradients (reduced CAPE)</a:t>
            </a:r>
          </a:p>
          <a:p>
            <a:pPr marL="347472" indent="-256032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Low mean-QPF </a:t>
            </a:r>
            <a:r>
              <a:rPr lang="en-US" sz="2100" dirty="0">
                <a:solidFill>
                  <a:srgbClr val="000000"/>
                </a:solidFill>
                <a:latin typeface="Arial"/>
                <a:cs typeface="Arial"/>
              </a:rPr>
              <a:t>bias at </a:t>
            </a: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moderate to</a:t>
            </a:r>
            <a:r>
              <a:rPr lang="en-US" sz="2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heavy precipitation thresholds</a:t>
            </a:r>
            <a:endParaRPr lang="en-US" sz="2100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Overall Impressions of GEFSv12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44205"/>
            <a:ext cx="91566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008000"/>
                </a:solidFill>
                <a:latin typeface="Arial"/>
                <a:cs typeface="Arial"/>
              </a:rPr>
              <a:t>All participating evaluators support implementation</a:t>
            </a:r>
            <a:endParaRPr lang="en-US" sz="23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6856" y="1144766"/>
            <a:ext cx="7355358" cy="463019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8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9659" y="1012379"/>
            <a:ext cx="8916974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/>
            <a:r>
              <a:rPr lang="en-US" sz="2100" b="1" u="sng" dirty="0" smtClean="0">
                <a:latin typeface="Arial"/>
                <a:cs typeface="Arial"/>
              </a:rPr>
              <a:t>Common Strengths</a:t>
            </a:r>
          </a:p>
          <a:p>
            <a:pPr marL="434340" indent="-342900">
              <a:buFont typeface="Arial"/>
              <a:buChar char="•"/>
            </a:pPr>
            <a:endParaRPr lang="en-US" sz="800" dirty="0" smtClean="0"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Improved synoptic performance</a:t>
            </a:r>
          </a:p>
          <a:p>
            <a:pPr marL="347472" indent="-256032">
              <a:buFont typeface="Arial"/>
              <a:buChar char="•"/>
            </a:pPr>
            <a:endParaRPr lang="en-US" sz="1900" dirty="0"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More dispersive (</a:t>
            </a:r>
            <a:r>
              <a:rPr lang="en-US" sz="21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100" dirty="0">
                <a:latin typeface="Arial"/>
                <a:cs typeface="Arial"/>
                <a:sym typeface="Wingdings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spread); captures envelope of possible solutions</a:t>
            </a:r>
          </a:p>
          <a:p>
            <a:pPr marL="347472" indent="-256032">
              <a:buFont typeface="Arial"/>
              <a:buChar char="•"/>
            </a:pPr>
            <a:endParaRPr lang="en-US" sz="1900" dirty="0"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latin typeface="Arial"/>
                <a:cs typeface="Arial"/>
              </a:rPr>
              <a:t>Higher spread is located in meaningful areas (</a:t>
            </a:r>
            <a:r>
              <a:rPr lang="en-US" sz="2100" dirty="0">
                <a:latin typeface="Arial"/>
                <a:cs typeface="Arial"/>
              </a:rPr>
              <a:t>e</a:t>
            </a:r>
            <a:r>
              <a:rPr lang="en-US" sz="2100" dirty="0" smtClean="0">
                <a:latin typeface="Arial"/>
                <a:cs typeface="Arial"/>
              </a:rPr>
              <a:t>.g., tight gradients) </a:t>
            </a:r>
          </a:p>
          <a:p>
            <a:pPr marL="347472" indent="-256032">
              <a:buFont typeface="Arial"/>
              <a:buChar char="•"/>
            </a:pPr>
            <a:endParaRPr lang="en-US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Improved tropical cyclone track forecasts in the North Atlantic</a:t>
            </a:r>
          </a:p>
          <a:p>
            <a:pPr marL="347472" indent="-256032">
              <a:buFont typeface="Arial"/>
              <a:buChar char="•"/>
            </a:pPr>
            <a:endParaRPr lang="en-US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Improved and more reliable precipitation forecasts</a:t>
            </a:r>
          </a:p>
          <a:p>
            <a:pPr marL="347472" indent="-256032">
              <a:buFont typeface="Arial"/>
              <a:buChar char="•"/>
            </a:pPr>
            <a:endParaRPr lang="en-US" sz="19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7472" indent="-256032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Improved precipitation forecasts over complex terrain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Overall Impressions of GEFSv12 </a:t>
            </a:r>
          </a:p>
        </p:txBody>
      </p:sp>
    </p:spTree>
    <p:extLst>
      <p:ext uri="{BB962C8B-B14F-4D97-AF65-F5344CB8AC3E}">
        <p14:creationId xmlns:p14="http://schemas.microsoft.com/office/powerpoint/2010/main" val="100405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Next Steps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345" y="1135999"/>
            <a:ext cx="9066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EMC CCB meeting on 5/1/20</a:t>
            </a:r>
          </a:p>
          <a:p>
            <a:pPr indent="274320">
              <a:buFont typeface="Arial"/>
              <a:buChar char="•"/>
            </a:pPr>
            <a:endParaRPr lang="en-US" sz="2200" dirty="0" smtClean="0">
              <a:latin typeface="Arial"/>
              <a:cs typeface="Arial"/>
            </a:endParaRPr>
          </a:p>
          <a:p>
            <a:pPr indent="27432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NCEP Director briefing on 5/5/20</a:t>
            </a:r>
          </a:p>
          <a:p>
            <a:pPr indent="27432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indent="27432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Code handoff to NCO on 5/15/20</a:t>
            </a:r>
          </a:p>
          <a:p>
            <a:pPr indent="27432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indent="27432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NCO 30-day IT test from ~7/27/20 to 8/26/20</a:t>
            </a:r>
          </a:p>
          <a:p>
            <a:pPr indent="27432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indent="27432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Implementation date on ~9/7/20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4431261"/>
            <a:ext cx="9156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err="1">
                <a:latin typeface="Arial"/>
                <a:cs typeface="Arial"/>
                <a:hlinkClick r:id="rId4"/>
              </a:rPr>
              <a:t>www.emc.ncep.noaa.gov</a:t>
            </a:r>
            <a:r>
              <a:rPr lang="en-US" sz="2200" dirty="0">
                <a:latin typeface="Arial"/>
                <a:cs typeface="Arial"/>
                <a:hlinkClick r:id="rId4"/>
              </a:rPr>
              <a:t>/users/meg/gefsv12/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72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3-23 at 1.12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6" b="5014"/>
          <a:stretch/>
        </p:blipFill>
        <p:spPr>
          <a:xfrm>
            <a:off x="65582" y="880629"/>
            <a:ext cx="5502779" cy="4112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8194" y="3943464"/>
            <a:ext cx="129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latin typeface="Arial"/>
                <a:cs typeface="Arial"/>
              </a:rPr>
              <a:t>Image provided </a:t>
            </a:r>
            <a:br>
              <a:rPr lang="en-US" sz="1200" i="1" dirty="0">
                <a:latin typeface="Arial"/>
                <a:cs typeface="Arial"/>
              </a:rPr>
            </a:br>
            <a:r>
              <a:rPr lang="en-US" sz="1200" i="1" dirty="0">
                <a:latin typeface="Arial"/>
                <a:cs typeface="Arial"/>
              </a:rPr>
              <a:t>by </a:t>
            </a:r>
            <a:r>
              <a:rPr lang="en-US" sz="1200" i="1" dirty="0" err="1">
                <a:latin typeface="Arial"/>
                <a:cs typeface="Arial"/>
              </a:rPr>
              <a:t>Jiayi</a:t>
            </a:r>
            <a:r>
              <a:rPr lang="en-US" sz="1200" i="1" dirty="0">
                <a:latin typeface="Arial"/>
                <a:cs typeface="Arial"/>
              </a:rPr>
              <a:t> </a:t>
            </a:r>
            <a:r>
              <a:rPr lang="en-US" sz="1200" i="1" dirty="0" err="1">
                <a:latin typeface="Arial"/>
                <a:cs typeface="Arial"/>
              </a:rPr>
              <a:t>Peng</a:t>
            </a:r>
            <a:endParaRPr lang="en-US" sz="1200" i="1" dirty="0"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03085" y="1353376"/>
            <a:ext cx="0" cy="3081146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0668" y="1540839"/>
            <a:ext cx="2141100" cy="1579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4279" y="1401668"/>
            <a:ext cx="2184953" cy="1273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>
                <a:latin typeface="Arial"/>
                <a:cs typeface="Arial"/>
              </a:rPr>
              <a:t>GEFSv11 </a:t>
            </a:r>
            <a:r>
              <a:rPr lang="en-US" sz="1400" i="1" dirty="0" smtClean="0">
                <a:latin typeface="Arial"/>
                <a:cs typeface="Arial"/>
              </a:rPr>
              <a:t>Track Error</a:t>
            </a:r>
            <a:endParaRPr lang="en-US" sz="1400" i="1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400" i="1" dirty="0">
                <a:latin typeface="Arial"/>
                <a:cs typeface="Arial"/>
              </a:rPr>
              <a:t>GEFSv11 Spread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GEFSv12 </a:t>
            </a:r>
            <a:r>
              <a:rPr lang="en-US" sz="1400" i="1" smtClean="0">
                <a:latin typeface="Arial"/>
                <a:cs typeface="Arial"/>
              </a:rPr>
              <a:t>Track Error</a:t>
            </a:r>
            <a:endParaRPr lang="en-US" sz="1400" i="1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400" i="1" dirty="0">
                <a:latin typeface="Arial"/>
                <a:cs typeface="Arial"/>
              </a:rPr>
              <a:t>GEFSv12 Spread</a:t>
            </a:r>
          </a:p>
          <a:p>
            <a:pPr>
              <a:lnSpc>
                <a:spcPct val="110000"/>
              </a:lnSpc>
            </a:pP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59403" y="1572434"/>
            <a:ext cx="254877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59403" y="1813297"/>
            <a:ext cx="254877" cy="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59403" y="2040774"/>
            <a:ext cx="254877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59403" y="2281637"/>
            <a:ext cx="254877" cy="0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452901" y="1247989"/>
            <a:ext cx="3912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Lower RMSE in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latin typeface="Arial"/>
                <a:cs typeface="Arial"/>
              </a:rPr>
              <a:t> at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Increased spread in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C20105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at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GEFSv11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is underdispersive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(separation between black lines)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C20105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is </a:t>
            </a:r>
            <a:r>
              <a:rPr lang="en-US" dirty="0" smtClean="0">
                <a:latin typeface="Arial"/>
                <a:cs typeface="Arial"/>
              </a:rPr>
              <a:t>more dispersive,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giving a better representation of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range of possible outcomes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(red lines on top of each other)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Summary of GEFSv12 Verification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70612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8EFE5F3-3D2E-F648-B635-726186AC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" y="863399"/>
            <a:ext cx="4433766" cy="342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5A88998-3705-B44C-A6D8-6719EFC1E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607" y="863399"/>
            <a:ext cx="4413333" cy="3410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xmlns="" id="{D3E630DD-098F-014C-B8F5-3FDA78E81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382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8443469-968B-764B-8183-E1B8B25DAF21}" type="slidenum">
              <a:rPr lang="en-US" altLang="en-US" sz="1800"/>
              <a:pPr/>
              <a:t>6</a:t>
            </a:fld>
            <a:endParaRPr lang="en-US" altLang="en-US" sz="1800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3194E1E7-63BD-B24D-96D3-141C572D1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6383338"/>
            <a:ext cx="434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u="sng" dirty="0">
                <a:solidFill>
                  <a:srgbClr val="0000FF"/>
                </a:solidFill>
              </a:rPr>
              <a:t>STTP has minor contribution to tropics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xmlns="" id="{30201C59-8C62-D641-AA12-DA2787A37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63" y="6400800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u="sng">
                <a:solidFill>
                  <a:srgbClr val="0000FF"/>
                </a:solidFill>
              </a:rPr>
              <a:t>STTP overdispersion in winter hemisphere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032" y="4037698"/>
            <a:ext cx="9043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has a colder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850-hPa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temperature bias than 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  <a:cs typeface="Arial"/>
              </a:rPr>
              <a:t>GEFSv11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, but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b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mean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has a warmer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2-m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temperature bias than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GEFSv11 (changes to ground heat flux?), significantly mitigating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an existing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2-m temperature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cold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bias in 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  <a:cs typeface="Arial"/>
              </a:rPr>
              <a:t>GEFSv11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.    </a:t>
            </a:r>
            <a:endParaRPr lang="en-US"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Summary of GEFSv12 Verification Statistics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5503" y="1508456"/>
            <a:ext cx="21989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NH 850-hPa temp.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0784" y="1508456"/>
            <a:ext cx="17645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NH 2-m temp.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43054" y="3241815"/>
            <a:ext cx="3428081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13117" y="3235024"/>
            <a:ext cx="3428081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10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D6CEE93-591E-6D4C-A716-3EA3119EC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566150"/>
              </p:ext>
            </p:extLst>
          </p:nvPr>
        </p:nvGraphicFramePr>
        <p:xfrm>
          <a:off x="50032" y="957490"/>
          <a:ext cx="9043431" cy="4186011"/>
        </p:xfrm>
        <a:graphic>
          <a:graphicData uri="http://schemas.openxmlformats.org/drawingml/2006/table">
            <a:tbl>
              <a:tblPr/>
              <a:tblGrid>
                <a:gridCol w="23875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53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07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29850"/>
              </a:tblGrid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PARAMETER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SKILL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SPREAD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BIAS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250-hPa winds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Neutral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500-hPa height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Neutral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5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850-hPa winds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850-hPa temp.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36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1000-hPa height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32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10-m winds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Neutral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2-m temp. (SH)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34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250-hPa winds (Tropics)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Considerably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Neutral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850-hPa winds (Tropics)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Considerably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10-m winds (Tropics)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Considerably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Improved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/>
                        <a:ea typeface="MS PGothic" pitchFamily="34" charset="-128"/>
                        <a:cs typeface="Arial"/>
                      </a:endParaRP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Somewhat 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 pitchFamily="34" charset="-128"/>
                          <a:cs typeface="Arial"/>
                        </a:rPr>
                        <a:t>Degraded</a:t>
                      </a:r>
                    </a:p>
                  </a:txBody>
                  <a:tcPr marL="121920" marR="12192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Summary of GEFSv12 Verification Statistics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79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/>
          <a:stretch/>
        </p:blipFill>
        <p:spPr>
          <a:xfrm>
            <a:off x="3850304" y="868564"/>
            <a:ext cx="5306329" cy="41987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Summary of GEFSv12 Verification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Statistics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/>
          <a:stretch/>
        </p:blipFill>
        <p:spPr>
          <a:xfrm>
            <a:off x="-1" y="1130300"/>
            <a:ext cx="4675295" cy="3922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76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June 2017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4104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Dec 2019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1488" y="4800600"/>
            <a:ext cx="141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Sep 2018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9704" y="2163322"/>
            <a:ext cx="387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has lower RMSE and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more spread 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almost all forecast lead times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8348" y="1502786"/>
            <a:ext cx="38707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has lower RMSE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than </a:t>
            </a:r>
            <a:r>
              <a:rPr lang="en-US" b="1" dirty="0" smtClean="0">
                <a:latin typeface="Arial"/>
                <a:cs typeface="Arial"/>
              </a:rPr>
              <a:t>GEFSv11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Day 5 and a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RMSE-to-Spread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ratio closer to 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768" y="1049874"/>
            <a:ext cx="467606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DAY 5 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Tropics 10-m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vwind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Time Series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1882" y="1051987"/>
            <a:ext cx="47269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Tropics by Lead Time (6/2017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11/2019)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510744" y="4350434"/>
            <a:ext cx="3922776" cy="127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18117" y="4067072"/>
            <a:ext cx="245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RMSE = solid</a:t>
            </a:r>
          </a:p>
          <a:p>
            <a:pPr algn="r"/>
            <a:r>
              <a:rPr lang="en-US" dirty="0" smtClean="0">
                <a:latin typeface="Arial"/>
                <a:cs typeface="Arial"/>
              </a:rPr>
              <a:t>Spread = dashed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6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48" y="1131907"/>
            <a:ext cx="941041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Summary of GEFSv12 verification </a:t>
            </a:r>
            <a:r>
              <a:rPr lang="en-US" sz="2300" dirty="0">
                <a:latin typeface="Arial"/>
                <a:cs typeface="Arial"/>
              </a:rPr>
              <a:t>s</a:t>
            </a:r>
            <a:r>
              <a:rPr lang="en-US" sz="2300" dirty="0" smtClean="0">
                <a:latin typeface="Arial"/>
                <a:cs typeface="Arial"/>
              </a:rPr>
              <a:t>tatistics</a:t>
            </a:r>
          </a:p>
          <a:p>
            <a:pPr marL="434340" indent="-342900">
              <a:buFont typeface="Arial"/>
              <a:buChar char="•"/>
            </a:pPr>
            <a:endParaRPr lang="en-US" sz="2300" dirty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Summary </a:t>
            </a:r>
            <a:r>
              <a:rPr lang="en-US" sz="2300" dirty="0">
                <a:latin typeface="Arial"/>
                <a:cs typeface="Arial"/>
              </a:rPr>
              <a:t>of </a:t>
            </a:r>
            <a:r>
              <a:rPr lang="en-US" sz="2300" dirty="0" smtClean="0">
                <a:latin typeface="Arial"/>
                <a:cs typeface="Arial"/>
              </a:rPr>
              <a:t>GEFSv12 evaluation comments/recommendations </a:t>
            </a:r>
            <a:r>
              <a:rPr lang="en-US" sz="2300" dirty="0">
                <a:latin typeface="Arial"/>
                <a:cs typeface="Arial"/>
              </a:rPr>
              <a:t/>
            </a:r>
            <a:br>
              <a:rPr lang="en-US" sz="2300" dirty="0">
                <a:latin typeface="Arial"/>
                <a:cs typeface="Arial"/>
              </a:rPr>
            </a:br>
            <a:r>
              <a:rPr lang="en-US" sz="2300" dirty="0" smtClean="0">
                <a:latin typeface="Arial"/>
                <a:cs typeface="Arial"/>
              </a:rPr>
              <a:t>from the field (e.g., NWS Regions and Centers)</a:t>
            </a:r>
          </a:p>
          <a:p>
            <a:pPr marL="91440"/>
            <a:endParaRPr lang="en-US" sz="2000" dirty="0" smtClean="0">
              <a:latin typeface="Arial"/>
              <a:cs typeface="Arial"/>
            </a:endParaRPr>
          </a:p>
          <a:p>
            <a:pPr marL="457200" indent="-365760">
              <a:buFont typeface="Arial"/>
              <a:buChar char="•"/>
            </a:pPr>
            <a:r>
              <a:rPr lang="en-US" sz="2300" dirty="0" smtClean="0">
                <a:latin typeface="Arial"/>
                <a:cs typeface="Arial"/>
              </a:rPr>
              <a:t>Overall impressions of GEFSv12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958" y="1826341"/>
            <a:ext cx="8781866" cy="82878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425E9D-6A5B-B747-938F-A1482D62D88C}"/>
              </a:ext>
            </a:extLst>
          </p:cNvPr>
          <p:cNvSpPr txBox="1"/>
          <p:nvPr/>
        </p:nvSpPr>
        <p:spPr>
          <a:xfrm>
            <a:off x="0" y="3688158"/>
            <a:ext cx="9156633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latin typeface="Arial"/>
                <a:cs typeface="Arial"/>
              </a:rPr>
              <a:t>Thank you to </a:t>
            </a:r>
            <a:r>
              <a:rPr lang="en-US" sz="2100" b="1" i="1" dirty="0" smtClean="0">
                <a:latin typeface="Arial"/>
                <a:cs typeface="Arial"/>
              </a:rPr>
              <a:t>those </a:t>
            </a:r>
            <a:r>
              <a:rPr lang="en-US" sz="2100" b="1" i="1" dirty="0">
                <a:latin typeface="Arial"/>
                <a:cs typeface="Arial"/>
              </a:rPr>
              <a:t>who submitted formal evaluations and </a:t>
            </a:r>
            <a:r>
              <a:rPr lang="en-US" sz="2100" b="1" i="1" dirty="0" smtClean="0">
                <a:latin typeface="Arial"/>
                <a:cs typeface="Arial"/>
              </a:rPr>
              <a:t>those </a:t>
            </a:r>
            <a:br>
              <a:rPr lang="en-US" sz="2100" b="1" i="1" dirty="0" smtClean="0">
                <a:latin typeface="Arial"/>
                <a:cs typeface="Arial"/>
              </a:rPr>
            </a:br>
            <a:r>
              <a:rPr lang="en-US" sz="2100" b="1" i="1" dirty="0" smtClean="0">
                <a:latin typeface="Arial"/>
                <a:cs typeface="Arial"/>
              </a:rPr>
              <a:t>who </a:t>
            </a:r>
            <a:r>
              <a:rPr lang="en-US" sz="2100" b="1" i="1" dirty="0">
                <a:latin typeface="Arial"/>
                <a:cs typeface="Arial"/>
              </a:rPr>
              <a:t>provided subjective feedback during the evaluation period </a:t>
            </a:r>
          </a:p>
        </p:txBody>
      </p:sp>
    </p:spTree>
    <p:extLst>
      <p:ext uri="{BB962C8B-B14F-4D97-AF65-F5344CB8AC3E}">
        <p14:creationId xmlns:p14="http://schemas.microsoft.com/office/powerpoint/2010/main" val="383068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50044</TotalTime>
  <Words>2472</Words>
  <Application>Microsoft Macintosh PowerPoint</Application>
  <PresentationFormat>On-screen Show (16:9)</PresentationFormat>
  <Paragraphs>484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GEFSv11/GEFSv12 Spread Comparison (SOOs)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1058</cp:revision>
  <dcterms:created xsi:type="dcterms:W3CDTF">2019-12-12T20:05:14Z</dcterms:created>
  <dcterms:modified xsi:type="dcterms:W3CDTF">2020-04-30T18:30:06Z</dcterms:modified>
</cp:coreProperties>
</file>