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52" r:id="rId2"/>
    <p:sldId id="295" r:id="rId3"/>
    <p:sldId id="473" r:id="rId4"/>
    <p:sldId id="474" r:id="rId5"/>
    <p:sldId id="475" r:id="rId6"/>
    <p:sldId id="297" r:id="rId7"/>
    <p:sldId id="506" r:id="rId8"/>
    <p:sldId id="298" r:id="rId9"/>
    <p:sldId id="477" r:id="rId10"/>
    <p:sldId id="479" r:id="rId11"/>
    <p:sldId id="478" r:id="rId12"/>
    <p:sldId id="484" r:id="rId13"/>
    <p:sldId id="485" r:id="rId14"/>
    <p:sldId id="486" r:id="rId15"/>
    <p:sldId id="487" r:id="rId16"/>
    <p:sldId id="488" r:id="rId17"/>
    <p:sldId id="480" r:id="rId18"/>
    <p:sldId id="518" r:id="rId19"/>
    <p:sldId id="483" r:id="rId20"/>
    <p:sldId id="507" r:id="rId21"/>
    <p:sldId id="508" r:id="rId22"/>
    <p:sldId id="509" r:id="rId23"/>
    <p:sldId id="489" r:id="rId24"/>
    <p:sldId id="491" r:id="rId25"/>
    <p:sldId id="492" r:id="rId26"/>
    <p:sldId id="493" r:id="rId27"/>
    <p:sldId id="494" r:id="rId28"/>
    <p:sldId id="495" r:id="rId29"/>
    <p:sldId id="496" r:id="rId30"/>
    <p:sldId id="497" r:id="rId31"/>
    <p:sldId id="501" r:id="rId32"/>
    <p:sldId id="515" r:id="rId33"/>
    <p:sldId id="516" r:id="rId34"/>
    <p:sldId id="502" r:id="rId35"/>
    <p:sldId id="503" r:id="rId36"/>
    <p:sldId id="504" r:id="rId37"/>
    <p:sldId id="510" r:id="rId38"/>
    <p:sldId id="511" r:id="rId39"/>
    <p:sldId id="512" r:id="rId40"/>
    <p:sldId id="513" r:id="rId41"/>
    <p:sldId id="514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D0004"/>
    <a:srgbClr val="C20105"/>
    <a:srgbClr val="437BF5"/>
    <a:srgbClr val="2A8FE3"/>
    <a:srgbClr val="EDF0F2"/>
    <a:srgbClr val="5ECFE0"/>
    <a:srgbClr val="5FD1E3"/>
    <a:srgbClr val="EFAA3B"/>
    <a:srgbClr val="82D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8" autoAdjust="0"/>
    <p:restoredTop sz="96703" autoAdjust="0"/>
  </p:normalViewPr>
  <p:slideViewPr>
    <p:cSldViewPr snapToGrid="0" snapToObjects="1">
      <p:cViewPr varScale="1">
        <p:scale>
          <a:sx n="168" d="100"/>
          <a:sy n="168" d="100"/>
        </p:scale>
        <p:origin x="208" y="-7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mc.ncep.noaa.gov/users/meg/gefsv12/retro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169769"/>
            <a:ext cx="9167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Logan Dawson</a:t>
            </a:r>
            <a:endParaRPr lang="en-US" b="1" dirty="0">
              <a:solidFill>
                <a:srgbClr val="0D68B9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2 April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6919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GEFSv12 Retrospective Case Studies: Severe Weather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B78FFC-2682-AB4E-B1CE-D8AFAAF3E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599" b="49859"/>
          <a:stretch/>
        </p:blipFill>
        <p:spPr>
          <a:xfrm>
            <a:off x="79314" y="1667509"/>
            <a:ext cx="3009326" cy="24280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B8536B-4BA4-E346-A02B-FEF2A5CAC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99" b="49860"/>
          <a:stretch/>
        </p:blipFill>
        <p:spPr>
          <a:xfrm>
            <a:off x="3058160" y="1667509"/>
            <a:ext cx="3009326" cy="2428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8A403C-3ED9-2349-A9FC-FF49B16D4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99" t="49859"/>
          <a:stretch/>
        </p:blipFill>
        <p:spPr>
          <a:xfrm>
            <a:off x="6058149" y="1667509"/>
            <a:ext cx="3009326" cy="24280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5853E0-BCA1-EC4A-A105-18DE0A0998E3}"/>
              </a:ext>
            </a:extLst>
          </p:cNvPr>
          <p:cNvSpPr txBox="1"/>
          <p:nvPr/>
        </p:nvSpPr>
        <p:spPr>
          <a:xfrm>
            <a:off x="134182" y="3358013"/>
            <a:ext cx="1030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B8A03B-4D81-A64F-B73F-1D51909B6347}"/>
              </a:ext>
            </a:extLst>
          </p:cNvPr>
          <p:cNvSpPr txBox="1"/>
          <p:nvPr/>
        </p:nvSpPr>
        <p:spPr>
          <a:xfrm>
            <a:off x="3143508" y="3358012"/>
            <a:ext cx="1030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F354A7-3E53-FE44-9225-7B987A37B0BE}"/>
              </a:ext>
            </a:extLst>
          </p:cNvPr>
          <p:cNvSpPr txBox="1"/>
          <p:nvPr/>
        </p:nvSpPr>
        <p:spPr>
          <a:xfrm>
            <a:off x="6122354" y="3358011"/>
            <a:ext cx="10308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65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60" cy="3933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Early November (2017)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11/1/2017 </a:t>
            </a:r>
          </a:p>
          <a:p>
            <a:r>
              <a:rPr lang="en-US" sz="2000" dirty="0">
                <a:latin typeface="Arial"/>
                <a:cs typeface="Arial"/>
              </a:rPr>
              <a:t>  Valid: 0000 UTC 1/6/2017 (F120)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5BA02-4FCF-2947-8A1B-DA50E568FC0F}"/>
              </a:ext>
            </a:extLst>
          </p:cNvPr>
          <p:cNvSpPr txBox="1"/>
          <p:nvPr/>
        </p:nvSpPr>
        <p:spPr>
          <a:xfrm>
            <a:off x="4823480" y="1442442"/>
            <a:ext cx="4588276" cy="36931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Going back to the F120 forecast…</a:t>
            </a:r>
          </a:p>
        </p:txBody>
      </p:sp>
    </p:spTree>
    <p:extLst>
      <p:ext uri="{BB962C8B-B14F-4D97-AF65-F5344CB8AC3E}">
        <p14:creationId xmlns:p14="http://schemas.microsoft.com/office/powerpoint/2010/main" val="1072305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60" cy="3933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Early November (2017)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46B35-354F-5D41-95DB-B4D07796A1AE}"/>
              </a:ext>
            </a:extLst>
          </p:cNvPr>
          <p:cNvSpPr txBox="1"/>
          <p:nvPr/>
        </p:nvSpPr>
        <p:spPr>
          <a:xfrm>
            <a:off x="4823480" y="1442442"/>
            <a:ext cx="4588276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Going back to the F120 forecast, GEFSv12</a:t>
            </a:r>
          </a:p>
          <a:p>
            <a:r>
              <a:rPr lang="en-US" sz="1600" dirty="0">
                <a:latin typeface="Arial"/>
                <a:cs typeface="Arial"/>
              </a:rPr>
              <a:t>   better predicted the shortwave trough over</a:t>
            </a:r>
          </a:p>
          <a:p>
            <a:r>
              <a:rPr lang="en-US" sz="1600" dirty="0">
                <a:latin typeface="Arial"/>
                <a:cs typeface="Arial"/>
              </a:rPr>
              <a:t>   southern Canada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AE3BCC-CA69-AF4F-97C8-6FFADD29DE25}"/>
              </a:ext>
            </a:extLst>
          </p:cNvPr>
          <p:cNvSpPr/>
          <p:nvPr/>
        </p:nvSpPr>
        <p:spPr>
          <a:xfrm>
            <a:off x="1072222" y="2666332"/>
            <a:ext cx="624498" cy="7730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6703D-BB64-0A4F-AEF2-A5A90830959B}"/>
              </a:ext>
            </a:extLst>
          </p:cNvPr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11/1/2017 </a:t>
            </a:r>
          </a:p>
          <a:p>
            <a:r>
              <a:rPr lang="en-US" sz="2000" dirty="0">
                <a:latin typeface="Arial"/>
                <a:cs typeface="Arial"/>
              </a:rPr>
              <a:t>  Valid: 0000 UTC 11/6/2017 (F120)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598B5-B4DD-8D44-9381-CE850792F3AC}"/>
              </a:ext>
            </a:extLst>
          </p:cNvPr>
          <p:cNvSpPr txBox="1"/>
          <p:nvPr/>
        </p:nvSpPr>
        <p:spPr>
          <a:xfrm>
            <a:off x="91949" y="4516744"/>
            <a:ext cx="700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500-hPa spaghetti plot with 576-dam and 534-dam </a:t>
            </a:r>
          </a:p>
          <a:p>
            <a:r>
              <a:rPr lang="en-US" sz="1600" i="1" dirty="0">
                <a:latin typeface="Arial"/>
                <a:cs typeface="Arial"/>
              </a:rPr>
              <a:t>member (blue) and mean (red) forecast and analysis (black) contours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80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60" cy="37237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40352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403525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4/4/2018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4/14/2018 (F240)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46B35-354F-5D41-95DB-B4D07796A1AE}"/>
              </a:ext>
            </a:extLst>
          </p:cNvPr>
          <p:cNvSpPr txBox="1"/>
          <p:nvPr/>
        </p:nvSpPr>
        <p:spPr>
          <a:xfrm>
            <a:off x="4823480" y="1442442"/>
            <a:ext cx="4588276" cy="233908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As expected, both versions had large</a:t>
            </a:r>
          </a:p>
          <a:p>
            <a:r>
              <a:rPr lang="en-US" sz="1600" dirty="0">
                <a:latin typeface="Arial"/>
                <a:cs typeface="Arial"/>
              </a:rPr>
              <a:t>   spread, but GEFSv12 mean had lower</a:t>
            </a:r>
          </a:p>
          <a:p>
            <a:r>
              <a:rPr lang="en-US" sz="1600" dirty="0">
                <a:latin typeface="Arial"/>
                <a:cs typeface="Arial"/>
              </a:rPr>
              <a:t>   heights than GEFSv11 over central CONUS</a:t>
            </a:r>
          </a:p>
          <a:p>
            <a:r>
              <a:rPr lang="en-US" sz="1600" dirty="0">
                <a:latin typeface="Arial"/>
                <a:cs typeface="Arial"/>
              </a:rPr>
              <a:t>   and higher heights over coasts where ridges</a:t>
            </a:r>
          </a:p>
          <a:p>
            <a:r>
              <a:rPr lang="en-US" sz="1600" dirty="0">
                <a:latin typeface="Arial"/>
                <a:cs typeface="Arial"/>
              </a:rPr>
              <a:t>   were located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did slightly better predicting the</a:t>
            </a:r>
          </a:p>
          <a:p>
            <a:r>
              <a:rPr lang="en-US" sz="1600" dirty="0">
                <a:latin typeface="Arial"/>
                <a:cs typeface="Arial"/>
              </a:rPr>
              <a:t>   ridge-trough-ridge pattern 10 days in </a:t>
            </a:r>
          </a:p>
          <a:p>
            <a:r>
              <a:rPr lang="en-US" sz="1600" dirty="0">
                <a:latin typeface="Arial"/>
                <a:cs typeface="Arial"/>
              </a:rPr>
              <a:t>   advance of the outbreak</a:t>
            </a:r>
          </a:p>
        </p:txBody>
      </p:sp>
    </p:spTree>
    <p:extLst>
      <p:ext uri="{BB962C8B-B14F-4D97-AF65-F5344CB8AC3E}">
        <p14:creationId xmlns:p14="http://schemas.microsoft.com/office/powerpoint/2010/main" val="91952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59" cy="37237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40352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403525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01794-C4F9-9E44-A476-BF8F8190C32F}"/>
              </a:ext>
            </a:extLst>
          </p:cNvPr>
          <p:cNvSpPr txBox="1"/>
          <p:nvPr/>
        </p:nvSpPr>
        <p:spPr>
          <a:xfrm>
            <a:off x="4823480" y="1442442"/>
            <a:ext cx="4588276" cy="33239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As expected, both versions had large</a:t>
            </a:r>
          </a:p>
          <a:p>
            <a:r>
              <a:rPr lang="en-US" sz="1600" dirty="0">
                <a:latin typeface="Arial"/>
                <a:cs typeface="Arial"/>
              </a:rPr>
              <a:t>   spread, but GEFSv12 mean had lower</a:t>
            </a:r>
          </a:p>
          <a:p>
            <a:r>
              <a:rPr lang="en-US" sz="1600" dirty="0">
                <a:latin typeface="Arial"/>
                <a:cs typeface="Arial"/>
              </a:rPr>
              <a:t>   heights than GEFSv11 over central CONUS</a:t>
            </a:r>
          </a:p>
          <a:p>
            <a:r>
              <a:rPr lang="en-US" sz="1600" dirty="0">
                <a:latin typeface="Arial"/>
                <a:cs typeface="Arial"/>
              </a:rPr>
              <a:t>   and higher heights over coasts where ridges</a:t>
            </a:r>
          </a:p>
          <a:p>
            <a:r>
              <a:rPr lang="en-US" sz="1600" dirty="0">
                <a:latin typeface="Arial"/>
                <a:cs typeface="Arial"/>
              </a:rPr>
              <a:t>   were located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F216 through F120</a:t>
            </a:r>
            <a:r>
              <a:rPr lang="en-US" sz="1600" dirty="0">
                <a:latin typeface="Arial"/>
                <a:cs typeface="Arial"/>
              </a:rPr>
              <a:t>: GEFSv12 continued </a:t>
            </a:r>
          </a:p>
          <a:p>
            <a:r>
              <a:rPr lang="en-US" sz="1600" dirty="0">
                <a:latin typeface="Arial"/>
                <a:cs typeface="Arial"/>
              </a:rPr>
              <a:t>   predicting lower heights than GEFSv11</a:t>
            </a:r>
          </a:p>
          <a:p>
            <a:r>
              <a:rPr lang="en-US" sz="1600" dirty="0">
                <a:latin typeface="Arial"/>
                <a:cs typeface="Arial"/>
              </a:rPr>
              <a:t>   over the central CONUS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F168 through F120: </a:t>
            </a:r>
            <a:r>
              <a:rPr lang="en-US" sz="1600" dirty="0">
                <a:latin typeface="Arial"/>
                <a:cs typeface="Arial"/>
              </a:rPr>
              <a:t>Relative to the GFS</a:t>
            </a:r>
          </a:p>
          <a:p>
            <a:r>
              <a:rPr lang="en-US" sz="1600" dirty="0">
                <a:latin typeface="Arial"/>
                <a:cs typeface="Arial"/>
              </a:rPr>
              <a:t>   analysis, GEFSv12 predicted heights that </a:t>
            </a:r>
          </a:p>
          <a:p>
            <a:r>
              <a:rPr lang="en-US" sz="1600" dirty="0">
                <a:latin typeface="Arial"/>
                <a:cs typeface="Arial"/>
              </a:rPr>
              <a:t>   were too low over the Upper Midwest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B124D-7D70-284A-8E25-6A797BB52EEC}"/>
              </a:ext>
            </a:extLst>
          </p:cNvPr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4/7/2018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4/14/2018 (F168) </a:t>
            </a:r>
          </a:p>
        </p:txBody>
      </p:sp>
    </p:spTree>
    <p:extLst>
      <p:ext uri="{BB962C8B-B14F-4D97-AF65-F5344CB8AC3E}">
        <p14:creationId xmlns:p14="http://schemas.microsoft.com/office/powerpoint/2010/main" val="105160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59" cy="37237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40352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403525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FFA6DA-98E3-4C49-AD47-1542858591A0}"/>
              </a:ext>
            </a:extLst>
          </p:cNvPr>
          <p:cNvSpPr txBox="1"/>
          <p:nvPr/>
        </p:nvSpPr>
        <p:spPr>
          <a:xfrm>
            <a:off x="4823480" y="1442442"/>
            <a:ext cx="4588276" cy="33239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As expected, both versions had large</a:t>
            </a:r>
          </a:p>
          <a:p>
            <a:r>
              <a:rPr lang="en-US" sz="1600" dirty="0">
                <a:latin typeface="Arial"/>
                <a:cs typeface="Arial"/>
              </a:rPr>
              <a:t>   spread, but GEFSv12 mean had lower</a:t>
            </a:r>
          </a:p>
          <a:p>
            <a:r>
              <a:rPr lang="en-US" sz="1600" dirty="0">
                <a:latin typeface="Arial"/>
                <a:cs typeface="Arial"/>
              </a:rPr>
              <a:t>   heights than GEFSv11 over central CONUS</a:t>
            </a:r>
          </a:p>
          <a:p>
            <a:r>
              <a:rPr lang="en-US" sz="1600" dirty="0">
                <a:latin typeface="Arial"/>
                <a:cs typeface="Arial"/>
              </a:rPr>
              <a:t>   and higher heights over coasts where ridges</a:t>
            </a:r>
          </a:p>
          <a:p>
            <a:r>
              <a:rPr lang="en-US" sz="1600" dirty="0">
                <a:latin typeface="Arial"/>
                <a:cs typeface="Arial"/>
              </a:rPr>
              <a:t>   were located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F216 through F120</a:t>
            </a:r>
            <a:r>
              <a:rPr lang="en-US" sz="1600" dirty="0">
                <a:latin typeface="Arial"/>
                <a:cs typeface="Arial"/>
              </a:rPr>
              <a:t>: GEFSv12 continued </a:t>
            </a:r>
          </a:p>
          <a:p>
            <a:r>
              <a:rPr lang="en-US" sz="1600" dirty="0">
                <a:latin typeface="Arial"/>
                <a:cs typeface="Arial"/>
              </a:rPr>
              <a:t>   predicting lower heights than GEFSv11</a:t>
            </a:r>
          </a:p>
          <a:p>
            <a:r>
              <a:rPr lang="en-US" sz="1600" dirty="0">
                <a:latin typeface="Arial"/>
                <a:cs typeface="Arial"/>
              </a:rPr>
              <a:t>   over the central CONUS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F168 through F120: </a:t>
            </a:r>
            <a:r>
              <a:rPr lang="en-US" sz="1600" dirty="0">
                <a:latin typeface="Arial"/>
                <a:cs typeface="Arial"/>
              </a:rPr>
              <a:t>Relative to the GFS</a:t>
            </a:r>
          </a:p>
          <a:p>
            <a:r>
              <a:rPr lang="en-US" sz="1600" dirty="0">
                <a:latin typeface="Arial"/>
                <a:cs typeface="Arial"/>
              </a:rPr>
              <a:t>   analysis, GEFSv12 predicted heights that </a:t>
            </a:r>
          </a:p>
          <a:p>
            <a:r>
              <a:rPr lang="en-US" sz="1600" dirty="0">
                <a:latin typeface="Arial"/>
                <a:cs typeface="Arial"/>
              </a:rPr>
              <a:t>   were too low over the Upper Midwest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F6DC0-E0E1-184A-86E0-332CACE5F148}"/>
              </a:ext>
            </a:extLst>
          </p:cNvPr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4/9/2018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4/14/2018 (F120) </a:t>
            </a:r>
          </a:p>
        </p:txBody>
      </p:sp>
    </p:spTree>
    <p:extLst>
      <p:ext uri="{BB962C8B-B14F-4D97-AF65-F5344CB8AC3E}">
        <p14:creationId xmlns:p14="http://schemas.microsoft.com/office/powerpoint/2010/main" val="195141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58" cy="37237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40352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403525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4/8/2018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4/14/2018 (F144)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0D9D7-8DE9-4448-A995-0973F220488E}"/>
              </a:ext>
            </a:extLst>
          </p:cNvPr>
          <p:cNvSpPr txBox="1"/>
          <p:nvPr/>
        </p:nvSpPr>
        <p:spPr>
          <a:xfrm>
            <a:off x="4823480" y="1523722"/>
            <a:ext cx="4588276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GEFSv12 mean correctly showed</a:t>
            </a:r>
          </a:p>
          <a:p>
            <a:r>
              <a:rPr lang="en-US" sz="1600" dirty="0">
                <a:latin typeface="Arial"/>
                <a:cs typeface="Arial"/>
              </a:rPr>
              <a:t>   a 500 mb cutoff low located over the central</a:t>
            </a:r>
          </a:p>
          <a:p>
            <a:r>
              <a:rPr lang="en-US" sz="1600" dirty="0">
                <a:latin typeface="Arial"/>
                <a:cs typeface="Arial"/>
              </a:rPr>
              <a:t>   CONUS. The mean cutoff was positioned</a:t>
            </a:r>
          </a:p>
          <a:p>
            <a:r>
              <a:rPr lang="en-US" sz="1600" dirty="0">
                <a:latin typeface="Arial"/>
                <a:cs typeface="Arial"/>
              </a:rPr>
              <a:t>   slightly north and east of the analyzed cutoff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BDAF4-B3AE-3942-BF8C-5F7F69E51042}"/>
              </a:ext>
            </a:extLst>
          </p:cNvPr>
          <p:cNvSpPr txBox="1"/>
          <p:nvPr/>
        </p:nvSpPr>
        <p:spPr>
          <a:xfrm>
            <a:off x="50800" y="4488940"/>
            <a:ext cx="90424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>
                <a:latin typeface="Arial"/>
                <a:cs typeface="Arial"/>
              </a:rPr>
              <a:t>Progressive cutoff lows noted in some of the winter storms cases </a:t>
            </a:r>
          </a:p>
          <a:p>
            <a:pPr algn="ctr"/>
            <a:r>
              <a:rPr lang="en-US" sz="1700" i="1" dirty="0">
                <a:latin typeface="Arial"/>
                <a:cs typeface="Arial"/>
              </a:rPr>
              <a:t>was noted in the </a:t>
            </a:r>
            <a:r>
              <a:rPr lang="en-US" sz="1700" i="1" dirty="0" err="1">
                <a:latin typeface="Arial"/>
                <a:cs typeface="Arial"/>
              </a:rPr>
              <a:t>ArkLaTex</a:t>
            </a:r>
            <a:r>
              <a:rPr lang="en-US" sz="1700" i="1" dirty="0">
                <a:latin typeface="Arial"/>
                <a:cs typeface="Arial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130569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58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208630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403525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403525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4/8/2018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4/15/2018 (F168)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179484-9007-2A40-8EE4-A7F0650B66F2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GEFSv12 mean correctly showed</a:t>
            </a:r>
          </a:p>
          <a:p>
            <a:r>
              <a:rPr lang="en-US" sz="1600" dirty="0">
                <a:latin typeface="Arial"/>
                <a:cs typeface="Arial"/>
              </a:rPr>
              <a:t>   a 500 mb cutoff low located over the central</a:t>
            </a:r>
          </a:p>
          <a:p>
            <a:r>
              <a:rPr lang="en-US" sz="1600" dirty="0">
                <a:latin typeface="Arial"/>
                <a:cs typeface="Arial"/>
              </a:rPr>
              <a:t>   CONUS. The mean cutoff was positioned</a:t>
            </a:r>
          </a:p>
          <a:p>
            <a:r>
              <a:rPr lang="en-US" sz="1600" dirty="0">
                <a:latin typeface="Arial"/>
                <a:cs typeface="Arial"/>
              </a:rPr>
              <a:t>   slightly north and east of the analyzed cutoff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F168</a:t>
            </a:r>
            <a:r>
              <a:rPr lang="en-US" sz="1600" dirty="0">
                <a:latin typeface="Arial"/>
                <a:cs typeface="Arial"/>
              </a:rPr>
              <a:t>: Many GEFSv12 members incorrectly</a:t>
            </a:r>
          </a:p>
          <a:p>
            <a:r>
              <a:rPr lang="en-US" sz="1600" dirty="0">
                <a:latin typeface="Arial"/>
                <a:cs typeface="Arial"/>
              </a:rPr>
              <a:t>   showed the cutoff rejoining the midlatitude</a:t>
            </a:r>
          </a:p>
          <a:p>
            <a:r>
              <a:rPr lang="en-US" sz="1600" dirty="0">
                <a:latin typeface="Arial"/>
                <a:cs typeface="Arial"/>
              </a:rPr>
              <a:t>   flow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83441-65D3-9B41-9D7A-5F1D3D1A8B04}"/>
              </a:ext>
            </a:extLst>
          </p:cNvPr>
          <p:cNvSpPr txBox="1"/>
          <p:nvPr/>
        </p:nvSpPr>
        <p:spPr>
          <a:xfrm>
            <a:off x="50800" y="4488940"/>
            <a:ext cx="90424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>
                <a:latin typeface="Arial"/>
                <a:cs typeface="Arial"/>
              </a:rPr>
              <a:t>Progressive cutoff lows noted in some of the winter storms cases </a:t>
            </a:r>
          </a:p>
          <a:p>
            <a:pPr algn="ctr"/>
            <a:r>
              <a:rPr lang="en-US" sz="1700" i="1" dirty="0">
                <a:latin typeface="Arial"/>
                <a:cs typeface="Arial"/>
              </a:rPr>
              <a:t>was noted in the </a:t>
            </a:r>
            <a:r>
              <a:rPr lang="en-US" sz="1700" i="1" dirty="0" err="1">
                <a:latin typeface="Arial"/>
                <a:cs typeface="Arial"/>
              </a:rPr>
              <a:t>ArkLaTex</a:t>
            </a:r>
            <a:r>
              <a:rPr lang="en-US" sz="1700" i="1" dirty="0">
                <a:latin typeface="Arial"/>
                <a:cs typeface="Arial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3722344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b="1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GEFSv12 has a tendency to overmix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</p:spTree>
    <p:extLst>
      <p:ext uri="{BB962C8B-B14F-4D97-AF65-F5344CB8AC3E}">
        <p14:creationId xmlns:p14="http://schemas.microsoft.com/office/powerpoint/2010/main" val="17023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May 2019 Pattern 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8D143-1BBA-2543-ABFB-C243D507B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3" t="18293" r="8580" b="17802"/>
          <a:stretch/>
        </p:blipFill>
        <p:spPr>
          <a:xfrm>
            <a:off x="4540617" y="1325657"/>
            <a:ext cx="4345206" cy="3177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125F34-B157-A945-A15C-749E5C185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8" t="18293" r="8186" b="17802"/>
          <a:stretch/>
        </p:blipFill>
        <p:spPr>
          <a:xfrm>
            <a:off x="151497" y="1325657"/>
            <a:ext cx="4345206" cy="3177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8099D-A11E-3841-B2AC-532913A98B1A}"/>
              </a:ext>
            </a:extLst>
          </p:cNvPr>
          <p:cNvSpPr txBox="1"/>
          <p:nvPr/>
        </p:nvSpPr>
        <p:spPr>
          <a:xfrm>
            <a:off x="708661" y="1055683"/>
            <a:ext cx="35489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Time Mean of 500mb GFS Analyses: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00Z 8 May to 18Z 17 May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BAC037-39F6-4341-A3CA-5948D8695B5C}"/>
              </a:ext>
            </a:extLst>
          </p:cNvPr>
          <p:cNvSpPr/>
          <p:nvPr/>
        </p:nvSpPr>
        <p:spPr>
          <a:xfrm>
            <a:off x="151497" y="4480782"/>
            <a:ext cx="915562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Synoptic pattern became much more favorable for repeated rounds of severe </a:t>
            </a:r>
          </a:p>
          <a:p>
            <a:pPr marL="0" lvl="1"/>
            <a:r>
              <a:rPr lang="en-US" dirty="0">
                <a:latin typeface="Arial"/>
                <a:cs typeface="Arial"/>
              </a:rPr>
              <a:t>    </a:t>
            </a:r>
            <a:r>
              <a:rPr lang="en-US">
                <a:latin typeface="Arial"/>
                <a:cs typeface="Arial"/>
              </a:rPr>
              <a:t>weather across the </a:t>
            </a:r>
            <a:r>
              <a:rPr lang="en-US" dirty="0">
                <a:latin typeface="Arial"/>
                <a:cs typeface="Arial"/>
              </a:rPr>
              <a:t>central CONUS during the latter half of the month</a:t>
            </a: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B245C4-AD97-D24E-8984-31E04D6FBD1E}"/>
              </a:ext>
            </a:extLst>
          </p:cNvPr>
          <p:cNvSpPr txBox="1"/>
          <p:nvPr/>
        </p:nvSpPr>
        <p:spPr>
          <a:xfrm>
            <a:off x="5053867" y="1055683"/>
            <a:ext cx="35489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Time Mean of 500mb GFS Analyses: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00Z 18 May to 18Z 27 May</a:t>
            </a:r>
          </a:p>
        </p:txBody>
      </p:sp>
    </p:spTree>
    <p:extLst>
      <p:ext uri="{BB962C8B-B14F-4D97-AF65-F5344CB8AC3E}">
        <p14:creationId xmlns:p14="http://schemas.microsoft.com/office/powerpoint/2010/main" val="3500304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60" cy="3933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5/8/2019</a:t>
            </a:r>
          </a:p>
          <a:p>
            <a:r>
              <a:rPr lang="en-US" sz="2000" dirty="0">
                <a:latin typeface="Arial"/>
                <a:cs typeface="Arial"/>
              </a:rPr>
              <a:t>  Valid: 0000 UTC 5/18/2019 (F240)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D4A699-A505-3E4D-A1E0-AAC2AFCAFEE4}"/>
              </a:ext>
            </a:extLst>
          </p:cNvPr>
          <p:cNvSpPr txBox="1"/>
          <p:nvPr/>
        </p:nvSpPr>
        <p:spPr>
          <a:xfrm>
            <a:off x="4823480" y="1523722"/>
            <a:ext cx="4588276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18 May was the first day with a </a:t>
            </a:r>
          </a:p>
          <a:p>
            <a:r>
              <a:rPr lang="en-US" sz="1600" dirty="0">
                <a:latin typeface="Arial"/>
                <a:cs typeface="Arial"/>
              </a:rPr>
              <a:t>   predominant western US trough, and</a:t>
            </a:r>
          </a:p>
          <a:p>
            <a:r>
              <a:rPr lang="en-US" sz="1600" dirty="0">
                <a:latin typeface="Arial"/>
                <a:cs typeface="Arial"/>
              </a:rPr>
              <a:t>   GEFSv12 better predicted this pattern on</a:t>
            </a:r>
          </a:p>
          <a:p>
            <a:r>
              <a:rPr lang="en-US" sz="1600" dirty="0">
                <a:latin typeface="Arial"/>
                <a:cs typeface="Arial"/>
              </a:rPr>
              <a:t>   Day 10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predicted the pattern slightly </a:t>
            </a:r>
          </a:p>
          <a:p>
            <a:r>
              <a:rPr lang="en-US" sz="1600" dirty="0">
                <a:latin typeface="Arial"/>
                <a:cs typeface="Arial"/>
              </a:rPr>
              <a:t>   better on Days 7 and 8 though</a:t>
            </a:r>
          </a:p>
        </p:txBody>
      </p:sp>
    </p:spTree>
    <p:extLst>
      <p:ext uri="{BB962C8B-B14F-4D97-AF65-F5344CB8AC3E}">
        <p14:creationId xmlns:p14="http://schemas.microsoft.com/office/powerpoint/2010/main" val="3182660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7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285750" lvl="1" indent="-285750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807" y="1093041"/>
            <a:ext cx="915663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retrospectives initialized at 0000 UTC during 6/1/17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en-US" sz="2000" dirty="0">
                <a:latin typeface="Arial"/>
                <a:cs typeface="Arial"/>
              </a:rPr>
              <a:t>11/30/19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Extra hurricane initializations at 1200 UTC during 6/1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9/30 (2017, 2018, 2019) </a:t>
            </a:r>
          </a:p>
          <a:p>
            <a:pPr marL="742950" lvl="2" indent="-285750">
              <a:buFont typeface="Arial"/>
              <a:buChar char="•"/>
            </a:pPr>
            <a:endParaRPr lang="en-US" b="1" i="1" dirty="0">
              <a:latin typeface="Arial"/>
              <a:cs typeface="Arial"/>
            </a:endParaRPr>
          </a:p>
          <a:p>
            <a:pPr marL="285750" lvl="1" indent="-285750"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severe weather case studies: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Early November (5–6 November 2017)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OH Valley Outbreak (24–25 February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ArkLaTex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Event (13–14 April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Negatively-Tilted Trough (1–2 May 2018)</a:t>
            </a:r>
          </a:p>
          <a:p>
            <a:pPr marL="742950" lvl="2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Late May (11–28 May 2019)</a:t>
            </a: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Retrospectives: Severe Weather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110C5-088B-DD4C-97C9-02F331FB445F}"/>
              </a:ext>
            </a:extLst>
          </p:cNvPr>
          <p:cNvSpPr/>
          <p:nvPr/>
        </p:nvSpPr>
        <p:spPr>
          <a:xfrm>
            <a:off x="0" y="4175419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</a:pPr>
            <a:r>
              <a:rPr lang="en-US" sz="2200" dirty="0">
                <a:latin typeface="Arial"/>
                <a:cs typeface="Arial"/>
                <a:hlinkClick r:id="rId4"/>
              </a:rPr>
              <a:t>https://www.emc.ncep.noaa.gov/users/meg/gefsv12/retros/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732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59" cy="3933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5/11/2019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5/21/2019 (F240)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5E076F-4397-0944-A273-C1939A4A89B5}"/>
              </a:ext>
            </a:extLst>
          </p:cNvPr>
          <p:cNvSpPr/>
          <p:nvPr/>
        </p:nvSpPr>
        <p:spPr>
          <a:xfrm>
            <a:off x="372602" y="3119227"/>
            <a:ext cx="964553" cy="6925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0138E5-2B78-B644-B6BF-F69B02B65CA3}"/>
              </a:ext>
            </a:extLst>
          </p:cNvPr>
          <p:cNvSpPr/>
          <p:nvPr/>
        </p:nvSpPr>
        <p:spPr>
          <a:xfrm>
            <a:off x="372602" y="1099165"/>
            <a:ext cx="964553" cy="6925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EC38E3-14B9-DC4D-B552-2842B8A13709}"/>
              </a:ext>
            </a:extLst>
          </p:cNvPr>
          <p:cNvSpPr/>
          <p:nvPr/>
        </p:nvSpPr>
        <p:spPr>
          <a:xfrm>
            <a:off x="2864342" y="1099165"/>
            <a:ext cx="964553" cy="6925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9489A-3897-8446-880C-DC10E6CF053C}"/>
              </a:ext>
            </a:extLst>
          </p:cNvPr>
          <p:cNvSpPr txBox="1"/>
          <p:nvPr/>
        </p:nvSpPr>
        <p:spPr>
          <a:xfrm>
            <a:off x="4823480" y="1523722"/>
            <a:ext cx="4588276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Both means suggested a western US</a:t>
            </a:r>
          </a:p>
          <a:p>
            <a:r>
              <a:rPr lang="en-US" sz="1600" dirty="0">
                <a:latin typeface="Arial"/>
                <a:cs typeface="Arial"/>
              </a:rPr>
              <a:t>   trough. More agreement among GEFSv11</a:t>
            </a:r>
          </a:p>
          <a:p>
            <a:r>
              <a:rPr lang="en-US" sz="1600" dirty="0">
                <a:latin typeface="Arial"/>
                <a:cs typeface="Arial"/>
              </a:rPr>
              <a:t>   members led to a deeper western trough</a:t>
            </a:r>
          </a:p>
          <a:p>
            <a:r>
              <a:rPr lang="en-US" sz="1600" dirty="0">
                <a:latin typeface="Arial"/>
                <a:cs typeface="Arial"/>
              </a:rPr>
              <a:t>   in its mean</a:t>
            </a:r>
          </a:p>
        </p:txBody>
      </p:sp>
    </p:spTree>
    <p:extLst>
      <p:ext uri="{BB962C8B-B14F-4D97-AF65-F5344CB8AC3E}">
        <p14:creationId xmlns:p14="http://schemas.microsoft.com/office/powerpoint/2010/main" val="35343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59" cy="3933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5/13/2019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5/21/2019 (F192)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A5ACE-2958-EA48-8E80-C1A63AF59D14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Both means suggested a western US</a:t>
            </a:r>
          </a:p>
          <a:p>
            <a:r>
              <a:rPr lang="en-US" sz="1600" dirty="0">
                <a:latin typeface="Arial"/>
                <a:cs typeface="Arial"/>
              </a:rPr>
              <a:t>   trough. More agreement among GEFSv11</a:t>
            </a:r>
          </a:p>
          <a:p>
            <a:r>
              <a:rPr lang="en-US" sz="1600" dirty="0">
                <a:latin typeface="Arial"/>
                <a:cs typeface="Arial"/>
              </a:rPr>
              <a:t>   members led to a deeper western trough</a:t>
            </a:r>
          </a:p>
          <a:p>
            <a:r>
              <a:rPr lang="en-US" sz="1600" dirty="0">
                <a:latin typeface="Arial"/>
                <a:cs typeface="Arial"/>
              </a:rPr>
              <a:t>   in its mean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F192</a:t>
            </a:r>
            <a:r>
              <a:rPr lang="en-US" sz="1600" dirty="0">
                <a:latin typeface="Arial"/>
                <a:cs typeface="Arial"/>
              </a:rPr>
              <a:t>: GEFSv12 members &amp; mean showed</a:t>
            </a:r>
          </a:p>
          <a:p>
            <a:r>
              <a:rPr lang="en-US" sz="1600" dirty="0">
                <a:latin typeface="Arial"/>
                <a:cs typeface="Arial"/>
              </a:rPr>
              <a:t>   a more amplified pattern than GEFSv11.</a:t>
            </a:r>
          </a:p>
          <a:p>
            <a:r>
              <a:rPr lang="en-US" sz="1600" dirty="0">
                <a:latin typeface="Arial"/>
                <a:cs typeface="Arial"/>
              </a:rPr>
              <a:t>   Both versions were slightly slow with timing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4ABA28-E844-CC43-9D80-9CB3F8AE90A7}"/>
              </a:ext>
            </a:extLst>
          </p:cNvPr>
          <p:cNvSpPr/>
          <p:nvPr/>
        </p:nvSpPr>
        <p:spPr>
          <a:xfrm>
            <a:off x="49218" y="2926080"/>
            <a:ext cx="1698301" cy="8856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502920"/>
            <a:ext cx="4850457" cy="3933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5/15/2019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5/21/2019 (F144)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2CA33-09FA-5944-8341-033131332916}"/>
              </a:ext>
            </a:extLst>
          </p:cNvPr>
          <p:cNvSpPr txBox="1"/>
          <p:nvPr/>
        </p:nvSpPr>
        <p:spPr>
          <a:xfrm>
            <a:off x="4823480" y="1523722"/>
            <a:ext cx="4588276" cy="307774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F240</a:t>
            </a:r>
            <a:r>
              <a:rPr lang="en-US" sz="1600" dirty="0">
                <a:latin typeface="Arial"/>
                <a:cs typeface="Arial"/>
              </a:rPr>
              <a:t>: Both means suggested a western US</a:t>
            </a:r>
          </a:p>
          <a:p>
            <a:r>
              <a:rPr lang="en-US" sz="1600" dirty="0">
                <a:latin typeface="Arial"/>
                <a:cs typeface="Arial"/>
              </a:rPr>
              <a:t>   trough. More agreement among GEFSv11</a:t>
            </a:r>
          </a:p>
          <a:p>
            <a:r>
              <a:rPr lang="en-US" sz="1600" dirty="0">
                <a:latin typeface="Arial"/>
                <a:cs typeface="Arial"/>
              </a:rPr>
              <a:t>   members led to a deeper western trough</a:t>
            </a:r>
          </a:p>
          <a:p>
            <a:r>
              <a:rPr lang="en-US" sz="1600" dirty="0">
                <a:latin typeface="Arial"/>
                <a:cs typeface="Arial"/>
              </a:rPr>
              <a:t>   in its mean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F192</a:t>
            </a:r>
            <a:r>
              <a:rPr lang="en-US" sz="1600" dirty="0">
                <a:latin typeface="Arial"/>
                <a:cs typeface="Arial"/>
              </a:rPr>
              <a:t>: GEFSv12 members &amp; mean showed</a:t>
            </a:r>
          </a:p>
          <a:p>
            <a:r>
              <a:rPr lang="en-US" sz="1600" dirty="0">
                <a:latin typeface="Arial"/>
                <a:cs typeface="Arial"/>
              </a:rPr>
              <a:t>   a more amplified pattern than GEFSv11.</a:t>
            </a:r>
          </a:p>
          <a:p>
            <a:r>
              <a:rPr lang="en-US" sz="1600" dirty="0">
                <a:latin typeface="Arial"/>
                <a:cs typeface="Arial"/>
              </a:rPr>
              <a:t>   Both versions were slightly slow with timing.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Both versions had good forecasts, </a:t>
            </a:r>
          </a:p>
          <a:p>
            <a:r>
              <a:rPr lang="en-US" sz="1600" dirty="0">
                <a:latin typeface="Arial"/>
                <a:cs typeface="Arial"/>
              </a:rPr>
              <a:t>   but GEFSv12 mean was slightly better with</a:t>
            </a:r>
          </a:p>
          <a:p>
            <a:r>
              <a:rPr lang="en-US" sz="1600" dirty="0">
                <a:latin typeface="Arial"/>
                <a:cs typeface="Arial"/>
              </a:rPr>
              <a:t>   the amplitude and position of the trough axis</a:t>
            </a:r>
          </a:p>
        </p:txBody>
      </p:sp>
    </p:spTree>
    <p:extLst>
      <p:ext uri="{BB962C8B-B14F-4D97-AF65-F5344CB8AC3E}">
        <p14:creationId xmlns:p14="http://schemas.microsoft.com/office/powerpoint/2010/main" val="1547186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4834E-6A76-284E-9681-58C357DB2E39}"/>
              </a:ext>
            </a:extLst>
          </p:cNvPr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GEFSv12 has a tendency to overmix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976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607950"/>
            <a:ext cx="4850458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5/26/2019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5/28/2019 (F066)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0D9D7-8DE9-4448-A995-0973F220488E}"/>
              </a:ext>
            </a:extLst>
          </p:cNvPr>
          <p:cNvSpPr txBox="1"/>
          <p:nvPr/>
        </p:nvSpPr>
        <p:spPr>
          <a:xfrm>
            <a:off x="4823480" y="1523722"/>
            <a:ext cx="4588276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At 18Z valid times, GEFSv12 </a:t>
            </a:r>
            <a:r>
              <a:rPr lang="en-US" sz="1600" b="1" i="1" u="sng" dirty="0">
                <a:latin typeface="Arial"/>
                <a:cs typeface="Arial"/>
              </a:rPr>
              <a:t>mean</a:t>
            </a:r>
            <a:r>
              <a:rPr lang="en-US" sz="1600" dirty="0">
                <a:latin typeface="Arial"/>
                <a:cs typeface="Arial"/>
              </a:rPr>
              <a:t> tended</a:t>
            </a:r>
          </a:p>
          <a:p>
            <a:r>
              <a:rPr lang="en-US" sz="1600" dirty="0">
                <a:latin typeface="Arial"/>
                <a:cs typeface="Arial"/>
              </a:rPr>
              <a:t>   to show lower CAPE magnitudes than</a:t>
            </a:r>
          </a:p>
          <a:p>
            <a:r>
              <a:rPr lang="en-US" sz="1600" dirty="0">
                <a:latin typeface="Arial"/>
                <a:cs typeface="Arial"/>
              </a:rPr>
              <a:t>   GEFSv11 mean</a:t>
            </a:r>
          </a:p>
          <a:p>
            <a:r>
              <a:rPr lang="en-US" sz="1600" dirty="0">
                <a:latin typeface="Arial"/>
                <a:cs typeface="Arial"/>
              </a:rPr>
              <a:t>   (note broad areas of blue in diff. field)</a:t>
            </a:r>
          </a:p>
        </p:txBody>
      </p:sp>
    </p:spTree>
    <p:extLst>
      <p:ext uri="{BB962C8B-B14F-4D97-AF65-F5344CB8AC3E}">
        <p14:creationId xmlns:p14="http://schemas.microsoft.com/office/powerpoint/2010/main" val="1235710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5/18/2019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5/20/2019 (F066)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EB751-6D4C-6247-9146-05CAEA33DBFC}"/>
              </a:ext>
            </a:extLst>
          </p:cNvPr>
          <p:cNvSpPr txBox="1"/>
          <p:nvPr/>
        </p:nvSpPr>
        <p:spPr>
          <a:xfrm>
            <a:off x="4823480" y="1523722"/>
            <a:ext cx="4588276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At 18Z valid times, GEFSv12 </a:t>
            </a:r>
            <a:r>
              <a:rPr lang="en-US" sz="1600" b="1" i="1" u="sng" dirty="0">
                <a:latin typeface="Arial"/>
                <a:cs typeface="Arial"/>
              </a:rPr>
              <a:t>mean</a:t>
            </a:r>
            <a:r>
              <a:rPr lang="en-US" sz="1600" dirty="0">
                <a:latin typeface="Arial"/>
                <a:cs typeface="Arial"/>
              </a:rPr>
              <a:t> tended</a:t>
            </a:r>
          </a:p>
          <a:p>
            <a:r>
              <a:rPr lang="en-US" sz="1600" dirty="0">
                <a:latin typeface="Arial"/>
                <a:cs typeface="Arial"/>
              </a:rPr>
              <a:t>   to show lower CAPE magnitudes than</a:t>
            </a:r>
          </a:p>
          <a:p>
            <a:r>
              <a:rPr lang="en-US" sz="1600" dirty="0">
                <a:latin typeface="Arial"/>
                <a:cs typeface="Arial"/>
              </a:rPr>
              <a:t>   GEFSv11 mean</a:t>
            </a:r>
          </a:p>
          <a:p>
            <a:r>
              <a:rPr lang="en-US" sz="1600" dirty="0">
                <a:latin typeface="Arial"/>
                <a:cs typeface="Arial"/>
              </a:rPr>
              <a:t>   (note broad areas of blue in diff. field)</a:t>
            </a:r>
          </a:p>
        </p:txBody>
      </p:sp>
    </p:spTree>
    <p:extLst>
      <p:ext uri="{BB962C8B-B14F-4D97-AF65-F5344CB8AC3E}">
        <p14:creationId xmlns:p14="http://schemas.microsoft.com/office/powerpoint/2010/main" val="1686075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5/22/2019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5/26/2019 (F114)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0D9D7-8DE9-4448-A995-0973F220488E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At 18Z valid times, GEFSv12 </a:t>
            </a:r>
            <a:r>
              <a:rPr lang="en-US" sz="1600" b="1" i="1" u="sng" dirty="0">
                <a:latin typeface="Arial"/>
                <a:cs typeface="Arial"/>
              </a:rPr>
              <a:t>mean</a:t>
            </a:r>
            <a:r>
              <a:rPr lang="en-US" sz="1600" dirty="0">
                <a:latin typeface="Arial"/>
                <a:cs typeface="Arial"/>
              </a:rPr>
              <a:t> tended</a:t>
            </a:r>
          </a:p>
          <a:p>
            <a:r>
              <a:rPr lang="en-US" sz="1600" dirty="0">
                <a:latin typeface="Arial"/>
                <a:cs typeface="Arial"/>
              </a:rPr>
              <a:t>   to show lower CAPE magnitudes than</a:t>
            </a:r>
          </a:p>
          <a:p>
            <a:r>
              <a:rPr lang="en-US" sz="1600" dirty="0">
                <a:latin typeface="Arial"/>
                <a:cs typeface="Arial"/>
              </a:rPr>
              <a:t>   GEFSv11 mean</a:t>
            </a:r>
          </a:p>
          <a:p>
            <a:r>
              <a:rPr lang="en-US" sz="1600" dirty="0">
                <a:latin typeface="Arial"/>
                <a:cs typeface="Arial"/>
              </a:rPr>
              <a:t>   (note broad areas of blue in diff. field)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Lower mean CAPE magnitudes are often</a:t>
            </a:r>
          </a:p>
          <a:p>
            <a:r>
              <a:rPr lang="en-US" sz="1600" dirty="0">
                <a:latin typeface="Arial"/>
                <a:cs typeface="Arial"/>
              </a:rPr>
              <a:t>   more prominent in medium-range forecasts</a:t>
            </a:r>
          </a:p>
          <a:p>
            <a:r>
              <a:rPr lang="en-US" sz="1600" dirty="0">
                <a:latin typeface="Arial"/>
                <a:cs typeface="Arial"/>
              </a:rPr>
              <a:t>   beyond Day 3</a:t>
            </a:r>
          </a:p>
        </p:txBody>
      </p:sp>
    </p:spTree>
    <p:extLst>
      <p:ext uri="{BB962C8B-B14F-4D97-AF65-F5344CB8AC3E}">
        <p14:creationId xmlns:p14="http://schemas.microsoft.com/office/powerpoint/2010/main" val="68841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5/20/2019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5/25/2019 (F138)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94C3-204D-A64F-A862-CEDAE32593AD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At 18Z valid times, GEFSv12 </a:t>
            </a:r>
            <a:r>
              <a:rPr lang="en-US" sz="1600" b="1" i="1" u="sng" dirty="0">
                <a:latin typeface="Arial"/>
                <a:cs typeface="Arial"/>
              </a:rPr>
              <a:t>mean</a:t>
            </a:r>
            <a:r>
              <a:rPr lang="en-US" sz="1600" dirty="0">
                <a:latin typeface="Arial"/>
                <a:cs typeface="Arial"/>
              </a:rPr>
              <a:t> tended</a:t>
            </a:r>
          </a:p>
          <a:p>
            <a:r>
              <a:rPr lang="en-US" sz="1600" dirty="0">
                <a:latin typeface="Arial"/>
                <a:cs typeface="Arial"/>
              </a:rPr>
              <a:t>   to show lower CAPE magnitudes than</a:t>
            </a:r>
          </a:p>
          <a:p>
            <a:r>
              <a:rPr lang="en-US" sz="1600" dirty="0">
                <a:latin typeface="Arial"/>
                <a:cs typeface="Arial"/>
              </a:rPr>
              <a:t>   GEFSv11 mean</a:t>
            </a:r>
          </a:p>
          <a:p>
            <a:r>
              <a:rPr lang="en-US" sz="1600" dirty="0">
                <a:latin typeface="Arial"/>
                <a:cs typeface="Arial"/>
              </a:rPr>
              <a:t>   (note broad areas of blue in diff. field)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Lower mean CAPE magnitudes are often</a:t>
            </a:r>
          </a:p>
          <a:p>
            <a:r>
              <a:rPr lang="en-US" sz="1600" dirty="0">
                <a:latin typeface="Arial"/>
                <a:cs typeface="Arial"/>
              </a:rPr>
              <a:t>   more prominent in medium-range forecasts</a:t>
            </a:r>
          </a:p>
          <a:p>
            <a:r>
              <a:rPr lang="en-US" sz="1600" dirty="0">
                <a:latin typeface="Arial"/>
                <a:cs typeface="Arial"/>
              </a:rPr>
              <a:t>   beyond Day 3</a:t>
            </a:r>
          </a:p>
        </p:txBody>
      </p:sp>
    </p:spTree>
    <p:extLst>
      <p:ext uri="{BB962C8B-B14F-4D97-AF65-F5344CB8AC3E}">
        <p14:creationId xmlns:p14="http://schemas.microsoft.com/office/powerpoint/2010/main" val="3235404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5/18/2019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5/26/2019 (F210)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927292-4F30-CE44-8236-146EF5B8EB8B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At 18Z valid times, GEFSv12 </a:t>
            </a:r>
            <a:r>
              <a:rPr lang="en-US" sz="1600" b="1" i="1" u="sng" dirty="0">
                <a:latin typeface="Arial"/>
                <a:cs typeface="Arial"/>
              </a:rPr>
              <a:t>mean</a:t>
            </a:r>
            <a:r>
              <a:rPr lang="en-US" sz="1600" dirty="0">
                <a:latin typeface="Arial"/>
                <a:cs typeface="Arial"/>
              </a:rPr>
              <a:t> tended</a:t>
            </a:r>
          </a:p>
          <a:p>
            <a:r>
              <a:rPr lang="en-US" sz="1600" dirty="0">
                <a:latin typeface="Arial"/>
                <a:cs typeface="Arial"/>
              </a:rPr>
              <a:t>   to show lower CAPE magnitudes than</a:t>
            </a:r>
          </a:p>
          <a:p>
            <a:r>
              <a:rPr lang="en-US" sz="1600" dirty="0">
                <a:latin typeface="Arial"/>
                <a:cs typeface="Arial"/>
              </a:rPr>
              <a:t>   GEFSv11 mean</a:t>
            </a:r>
          </a:p>
          <a:p>
            <a:r>
              <a:rPr lang="en-US" sz="1600" dirty="0">
                <a:latin typeface="Arial"/>
                <a:cs typeface="Arial"/>
              </a:rPr>
              <a:t>   (note broad areas of blue in diff. field)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Lower mean CAPE magnitudes are often</a:t>
            </a:r>
          </a:p>
          <a:p>
            <a:r>
              <a:rPr lang="en-US" sz="1600" dirty="0">
                <a:latin typeface="Arial"/>
                <a:cs typeface="Arial"/>
              </a:rPr>
              <a:t>   more prominent in medium-range forecasts</a:t>
            </a:r>
          </a:p>
          <a:p>
            <a:r>
              <a:rPr lang="en-US" sz="1600" dirty="0">
                <a:latin typeface="Arial"/>
                <a:cs typeface="Arial"/>
              </a:rPr>
              <a:t>   beyond Day 3</a:t>
            </a:r>
          </a:p>
        </p:txBody>
      </p:sp>
    </p:spTree>
    <p:extLst>
      <p:ext uri="{BB962C8B-B14F-4D97-AF65-F5344CB8AC3E}">
        <p14:creationId xmlns:p14="http://schemas.microsoft.com/office/powerpoint/2010/main" val="401064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Outbreak (2018)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4/8/2018 </a:t>
            </a:r>
          </a:p>
          <a:p>
            <a:r>
              <a:rPr lang="en-US" sz="2000" dirty="0">
                <a:latin typeface="Arial"/>
                <a:cs typeface="Arial"/>
              </a:rPr>
              <a:t>  Valid: 0000 UTC 4/14/2019 (F144)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0D9D7-8DE9-4448-A995-0973F220488E}"/>
              </a:ext>
            </a:extLst>
          </p:cNvPr>
          <p:cNvSpPr txBox="1"/>
          <p:nvPr/>
        </p:nvSpPr>
        <p:spPr>
          <a:xfrm>
            <a:off x="4823480" y="1523722"/>
            <a:ext cx="4588276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This signal can also show up at 00Z valid</a:t>
            </a:r>
          </a:p>
          <a:p>
            <a:r>
              <a:rPr lang="en-US" sz="1600" dirty="0">
                <a:latin typeface="Arial"/>
                <a:cs typeface="Arial"/>
              </a:rPr>
              <a:t>    times and in associated probability fields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829BC-AFBA-2B4B-87E8-9BF02D355B9A}"/>
              </a:ext>
            </a:extLst>
          </p:cNvPr>
          <p:cNvSpPr txBox="1"/>
          <p:nvPr/>
        </p:nvSpPr>
        <p:spPr>
          <a:xfrm>
            <a:off x="5217698" y="2469837"/>
            <a:ext cx="3799840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i="1" dirty="0">
                <a:solidFill>
                  <a:srgbClr val="0432FF"/>
                </a:solidFill>
                <a:latin typeface="Arial"/>
                <a:cs typeface="Arial"/>
              </a:rPr>
              <a:t>Seeing the impact of </a:t>
            </a:r>
          </a:p>
          <a:p>
            <a:pPr algn="ctr"/>
            <a:r>
              <a:rPr lang="en-US" sz="1700" b="1" i="1" dirty="0">
                <a:solidFill>
                  <a:srgbClr val="0432FF"/>
                </a:solidFill>
                <a:latin typeface="Arial"/>
                <a:cs typeface="Arial"/>
              </a:rPr>
              <a:t>increased spread?</a:t>
            </a:r>
          </a:p>
          <a:p>
            <a:pPr algn="ctr"/>
            <a:endParaRPr lang="en-US" sz="1700" b="1" i="1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lang="en-US" sz="1700" b="1" i="1" dirty="0">
                <a:solidFill>
                  <a:srgbClr val="0432FF"/>
                </a:solidFill>
                <a:latin typeface="Arial"/>
                <a:cs typeface="Arial"/>
              </a:rPr>
              <a:t>Synoptic differences?</a:t>
            </a:r>
          </a:p>
          <a:p>
            <a:pPr algn="ctr"/>
            <a:endParaRPr lang="en-US" sz="1700" b="1" i="1" dirty="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r>
              <a:rPr lang="en-US" sz="1700" b="1" i="1" dirty="0">
                <a:solidFill>
                  <a:srgbClr val="0432FF"/>
                </a:solidFill>
                <a:latin typeface="Arial"/>
                <a:cs typeface="Arial"/>
              </a:rPr>
              <a:t>Thermodynamic differences?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794CA-9FA8-5F4A-BE34-9DB0F9DBC92E}"/>
              </a:ext>
            </a:extLst>
          </p:cNvPr>
          <p:cNvSpPr txBox="1"/>
          <p:nvPr/>
        </p:nvSpPr>
        <p:spPr>
          <a:xfrm>
            <a:off x="91949" y="4516744"/>
            <a:ext cx="735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/>
                <a:cs typeface="Arial"/>
              </a:rPr>
              <a:t>Top: CAPE probability (shaded) and CAPE mean (contoured)</a:t>
            </a:r>
          </a:p>
          <a:p>
            <a:r>
              <a:rPr lang="en-US" sz="1600" i="1" dirty="0">
                <a:latin typeface="Arial"/>
                <a:cs typeface="Arial"/>
              </a:rPr>
              <a:t>Bottom Left: GEFSv12–GEFSv11 probability difference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6A6044-C280-A242-AD33-978A0102362C}"/>
              </a:ext>
            </a:extLst>
          </p:cNvPr>
          <p:cNvSpPr txBox="1"/>
          <p:nvPr/>
        </p:nvSpPr>
        <p:spPr>
          <a:xfrm>
            <a:off x="576891" y="156414"/>
            <a:ext cx="379984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rial"/>
                <a:cs typeface="Arial"/>
              </a:rPr>
              <a:t>Probability of CAPE &gt; 1000 J/kg</a:t>
            </a:r>
          </a:p>
        </p:txBody>
      </p:sp>
    </p:spTree>
    <p:extLst>
      <p:ext uri="{BB962C8B-B14F-4D97-AF65-F5344CB8AC3E}">
        <p14:creationId xmlns:p14="http://schemas.microsoft.com/office/powerpoint/2010/main" val="25550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5361" y="318633"/>
            <a:ext cx="3892366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OH Valley Outbreak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(24–25 February 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255B6-0ADB-0C49-8B44-F4B806BE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57" y="1398560"/>
            <a:ext cx="4316796" cy="3026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DF212-8254-8140-B984-2E56EB56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3146" y="1398560"/>
            <a:ext cx="4316796" cy="3026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7A5E8A-4C24-A34E-812F-2FCE7DD7A71D}"/>
              </a:ext>
            </a:extLst>
          </p:cNvPr>
          <p:cNvSpPr txBox="1"/>
          <p:nvPr/>
        </p:nvSpPr>
        <p:spPr>
          <a:xfrm>
            <a:off x="266273" y="318633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Early November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(5–6 November 2017)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61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5/18/2019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5/26/2019 (F162)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85421-1DC5-9646-B9C1-F6F1CDEEA4C9}"/>
              </a:ext>
            </a:extLst>
          </p:cNvPr>
          <p:cNvSpPr txBox="1"/>
          <p:nvPr/>
        </p:nvSpPr>
        <p:spPr>
          <a:xfrm>
            <a:off x="4823480" y="1523722"/>
            <a:ext cx="4588276" cy="3570186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Individual member forecasts indicate that</a:t>
            </a:r>
          </a:p>
          <a:p>
            <a:r>
              <a:rPr lang="en-US" sz="1600" dirty="0">
                <a:latin typeface="Arial"/>
                <a:cs typeface="Arial"/>
              </a:rPr>
              <a:t>   increased spread in GEFSv12 leads to </a:t>
            </a:r>
          </a:p>
          <a:p>
            <a:r>
              <a:rPr lang="en-US" sz="1600" dirty="0">
                <a:latin typeface="Arial"/>
                <a:cs typeface="Arial"/>
              </a:rPr>
              <a:t>   lower means and probabilities for </a:t>
            </a:r>
          </a:p>
          <a:p>
            <a:r>
              <a:rPr lang="en-US" sz="1600" dirty="0">
                <a:latin typeface="Arial"/>
                <a:cs typeface="Arial"/>
              </a:rPr>
              <a:t>   medium-range CAPE forecasts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Control</a:t>
            </a:r>
            <a:r>
              <a:rPr lang="en-US" sz="1600" dirty="0">
                <a:latin typeface="Arial"/>
                <a:cs typeface="Arial"/>
              </a:rPr>
              <a:t>: Similar forecasts, and max CAPE</a:t>
            </a:r>
          </a:p>
          <a:p>
            <a:r>
              <a:rPr lang="en-US" sz="1600" dirty="0">
                <a:latin typeface="Arial"/>
                <a:cs typeface="Arial"/>
              </a:rPr>
              <a:t>    is higher in GEFSv12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Member 2</a:t>
            </a:r>
            <a:r>
              <a:rPr lang="en-US" sz="1600" dirty="0">
                <a:latin typeface="Arial"/>
                <a:cs typeface="Arial"/>
              </a:rPr>
              <a:t>: GEFSv12 clearly has large</a:t>
            </a:r>
          </a:p>
          <a:p>
            <a:r>
              <a:rPr lang="en-US" sz="1600" dirty="0">
                <a:latin typeface="Arial"/>
                <a:cs typeface="Arial"/>
              </a:rPr>
              <a:t>   synoptic differences from GEFSv11 and </a:t>
            </a:r>
          </a:p>
          <a:p>
            <a:r>
              <a:rPr lang="en-US" sz="1600" dirty="0">
                <a:latin typeface="Arial"/>
                <a:cs typeface="Arial"/>
              </a:rPr>
              <a:t>   the RAP analysis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Instances like the control member diffs</a:t>
            </a:r>
          </a:p>
          <a:p>
            <a:r>
              <a:rPr lang="en-US" sz="1600" dirty="0">
                <a:latin typeface="Arial"/>
                <a:cs typeface="Arial"/>
              </a:rPr>
              <a:t>   may be more common than instances like</a:t>
            </a:r>
          </a:p>
          <a:p>
            <a:r>
              <a:rPr lang="en-US" sz="1600" dirty="0">
                <a:latin typeface="Arial"/>
                <a:cs typeface="Arial"/>
              </a:rPr>
              <a:t>   the Member 2 differences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487FFC-0A1A-BD42-AB49-440E76E56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218"/>
          <a:stretch/>
        </p:blipFill>
        <p:spPr>
          <a:xfrm>
            <a:off x="103606" y="195987"/>
            <a:ext cx="4761407" cy="160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2E620E-274C-A14B-9271-C612769C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218"/>
          <a:stretch/>
        </p:blipFill>
        <p:spPr>
          <a:xfrm>
            <a:off x="103606" y="1887854"/>
            <a:ext cx="4761407" cy="160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0663C5-2870-3949-A6E4-9DF50003B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30" t="50454"/>
          <a:stretch/>
        </p:blipFill>
        <p:spPr>
          <a:xfrm>
            <a:off x="1435289" y="3488269"/>
            <a:ext cx="2098039" cy="15938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2A25ED-A6B0-0541-875B-21EA22F4934D}"/>
              </a:ext>
            </a:extLst>
          </p:cNvPr>
          <p:cNvSpPr txBox="1"/>
          <p:nvPr/>
        </p:nvSpPr>
        <p:spPr>
          <a:xfrm>
            <a:off x="148308" y="290216"/>
            <a:ext cx="10632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Control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E5F094-A1DD-D64B-9E2A-A4D8C5E1F7ED}"/>
              </a:ext>
            </a:extLst>
          </p:cNvPr>
          <p:cNvSpPr txBox="1"/>
          <p:nvPr/>
        </p:nvSpPr>
        <p:spPr>
          <a:xfrm>
            <a:off x="2579198" y="290217"/>
            <a:ext cx="10632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Control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06C6FC-AE68-FE47-AB26-BA1A3D82B8A3}"/>
              </a:ext>
            </a:extLst>
          </p:cNvPr>
          <p:cNvSpPr txBox="1"/>
          <p:nvPr/>
        </p:nvSpPr>
        <p:spPr>
          <a:xfrm>
            <a:off x="148308" y="1973843"/>
            <a:ext cx="10632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Mem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F785A0-C768-4C4F-89F2-7BC7FC02704A}"/>
              </a:ext>
            </a:extLst>
          </p:cNvPr>
          <p:cNvSpPr txBox="1"/>
          <p:nvPr/>
        </p:nvSpPr>
        <p:spPr>
          <a:xfrm>
            <a:off x="2579198" y="1973844"/>
            <a:ext cx="10632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Mem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1B8E1-DA2A-6D49-8690-0EB02E15859F}"/>
              </a:ext>
            </a:extLst>
          </p:cNvPr>
          <p:cNvSpPr txBox="1"/>
          <p:nvPr/>
        </p:nvSpPr>
        <p:spPr>
          <a:xfrm>
            <a:off x="1495627" y="3594579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0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4834E-6A76-284E-9681-58C357DB2E39}"/>
              </a:ext>
            </a:extLst>
          </p:cNvPr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GEFSv12 has a tendency to overmix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960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5/27/2019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5/28/2019 (F042)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85421-1DC5-9646-B9C1-F6F1CDEEA4C9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 In some short-range forecasts for </a:t>
            </a:r>
          </a:p>
          <a:p>
            <a:r>
              <a:rPr lang="en-US" sz="1600" dirty="0">
                <a:latin typeface="Arial"/>
                <a:cs typeface="Arial"/>
              </a:rPr>
              <a:t>    days with prominent drylines, mean</a:t>
            </a:r>
          </a:p>
          <a:p>
            <a:r>
              <a:rPr lang="en-US" sz="1600" dirty="0">
                <a:latin typeface="Arial"/>
                <a:cs typeface="Arial"/>
              </a:rPr>
              <a:t>    difference fields show a dipole along the</a:t>
            </a:r>
          </a:p>
          <a:p>
            <a:r>
              <a:rPr lang="en-US" sz="1600" dirty="0">
                <a:latin typeface="Arial"/>
                <a:cs typeface="Arial"/>
              </a:rPr>
              <a:t>    western edge of the instability axis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This dryline position bias is due to</a:t>
            </a:r>
          </a:p>
          <a:p>
            <a:r>
              <a:rPr lang="en-US" sz="1600" dirty="0">
                <a:latin typeface="Arial"/>
                <a:cs typeface="Arial"/>
              </a:rPr>
              <a:t>    overmixing of the PBL, which appears more</a:t>
            </a:r>
          </a:p>
          <a:p>
            <a:r>
              <a:rPr lang="en-US" sz="1600" dirty="0">
                <a:latin typeface="Arial"/>
                <a:cs typeface="Arial"/>
              </a:rPr>
              <a:t>    pronounced in GEFSv12 than GEFSv11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5CBFF7-7D61-3B4B-8A81-2FBBB483DFF2}"/>
              </a:ext>
            </a:extLst>
          </p:cNvPr>
          <p:cNvSpPr/>
          <p:nvPr/>
        </p:nvSpPr>
        <p:spPr>
          <a:xfrm>
            <a:off x="904240" y="2910612"/>
            <a:ext cx="538480" cy="11250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6" cy="37237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5/27/2019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5/28/2019 (F042)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85421-1DC5-9646-B9C1-F6F1CDEEA4C9}"/>
              </a:ext>
            </a:extLst>
          </p:cNvPr>
          <p:cNvSpPr txBox="1"/>
          <p:nvPr/>
        </p:nvSpPr>
        <p:spPr>
          <a:xfrm>
            <a:off x="4823480" y="1523722"/>
            <a:ext cx="4588276" cy="258530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During the evaluation of GFSv15, examples</a:t>
            </a:r>
          </a:p>
          <a:p>
            <a:r>
              <a:rPr lang="en-US" sz="1600" dirty="0">
                <a:latin typeface="Arial"/>
                <a:cs typeface="Arial"/>
              </a:rPr>
              <a:t>   of similar dipoles were seen indicating the</a:t>
            </a:r>
          </a:p>
          <a:p>
            <a:r>
              <a:rPr lang="en-US" sz="1600" dirty="0">
                <a:latin typeface="Arial"/>
                <a:cs typeface="Arial"/>
              </a:rPr>
              <a:t>   PBL overmixed to a greater degree in</a:t>
            </a:r>
          </a:p>
          <a:p>
            <a:r>
              <a:rPr lang="en-US" sz="1600" dirty="0">
                <a:latin typeface="Arial"/>
                <a:cs typeface="Arial"/>
              </a:rPr>
              <a:t>   GFSv15 than in GFSv14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The signal of a dryline position bias in</a:t>
            </a:r>
          </a:p>
          <a:p>
            <a:r>
              <a:rPr lang="en-US" sz="1600" dirty="0">
                <a:latin typeface="Arial"/>
                <a:cs typeface="Arial"/>
              </a:rPr>
              <a:t>    GEFSv12 and GFSv15 is likely attributable</a:t>
            </a:r>
          </a:p>
          <a:p>
            <a:r>
              <a:rPr lang="en-US" sz="1600" dirty="0">
                <a:latin typeface="Arial"/>
                <a:cs typeface="Arial"/>
              </a:rPr>
              <a:t>    to the combination of the physics (land </a:t>
            </a:r>
            <a:r>
              <a:rPr lang="en-US" sz="1600" dirty="0" err="1">
                <a:latin typeface="Arial"/>
                <a:cs typeface="Arial"/>
              </a:rPr>
              <a:t>sfc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   and PBL schemes) being used along</a:t>
            </a:r>
          </a:p>
          <a:p>
            <a:r>
              <a:rPr lang="en-US" sz="1600" dirty="0">
                <a:latin typeface="Arial"/>
                <a:cs typeface="Arial"/>
              </a:rPr>
              <a:t>    with the FV3 </a:t>
            </a:r>
            <a:r>
              <a:rPr lang="en-US" sz="1600" dirty="0" err="1">
                <a:latin typeface="Arial"/>
                <a:cs typeface="Arial"/>
              </a:rPr>
              <a:t>dycore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5CBFF7-7D61-3B4B-8A81-2FBBB483DFF2}"/>
              </a:ext>
            </a:extLst>
          </p:cNvPr>
          <p:cNvSpPr/>
          <p:nvPr/>
        </p:nvSpPr>
        <p:spPr>
          <a:xfrm>
            <a:off x="904240" y="2910612"/>
            <a:ext cx="538480" cy="11250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7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5" cy="37237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5/27/2019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5/28/2019 (F042)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85421-1DC5-9646-B9C1-F6F1CDEEA4C9}"/>
              </a:ext>
            </a:extLst>
          </p:cNvPr>
          <p:cNvSpPr txBox="1"/>
          <p:nvPr/>
        </p:nvSpPr>
        <p:spPr>
          <a:xfrm>
            <a:off x="4823480" y="1523722"/>
            <a:ext cx="4588276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Member forecasts confirm that the dryline</a:t>
            </a:r>
          </a:p>
          <a:p>
            <a:r>
              <a:rPr lang="en-US" sz="1600" dirty="0">
                <a:latin typeface="Arial"/>
                <a:cs typeface="Arial"/>
              </a:rPr>
              <a:t>   position tended to be incorrectly further</a:t>
            </a:r>
          </a:p>
          <a:p>
            <a:r>
              <a:rPr lang="en-US" sz="1600" dirty="0">
                <a:latin typeface="Arial"/>
                <a:cs typeface="Arial"/>
              </a:rPr>
              <a:t>   east relative to GEFSv11 and RAP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96A60D-ADCE-044F-B94D-FC9509EA2C61}"/>
              </a:ext>
            </a:extLst>
          </p:cNvPr>
          <p:cNvSpPr txBox="1"/>
          <p:nvPr/>
        </p:nvSpPr>
        <p:spPr>
          <a:xfrm>
            <a:off x="77188" y="706776"/>
            <a:ext cx="163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Mem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A70FE1-FB93-4846-9093-81971DB16EAB}"/>
              </a:ext>
            </a:extLst>
          </p:cNvPr>
          <p:cNvSpPr txBox="1"/>
          <p:nvPr/>
        </p:nvSpPr>
        <p:spPr>
          <a:xfrm>
            <a:off x="2508078" y="706777"/>
            <a:ext cx="163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Mem 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782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20" y="607950"/>
            <a:ext cx="4850455" cy="37237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188" y="706776"/>
            <a:ext cx="163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Mem 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8078" y="706777"/>
            <a:ext cx="163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Mem 7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078" y="259230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RAP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88" y="259230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5/27/2019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5/28/2019 (F042)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D795B5-3A02-7647-B521-7F372B016FBC}"/>
              </a:ext>
            </a:extLst>
          </p:cNvPr>
          <p:cNvSpPr txBox="1"/>
          <p:nvPr/>
        </p:nvSpPr>
        <p:spPr>
          <a:xfrm>
            <a:off x="4823480" y="1523722"/>
            <a:ext cx="4588276" cy="233908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Member forecasts confirm that the dryline</a:t>
            </a:r>
          </a:p>
          <a:p>
            <a:r>
              <a:rPr lang="en-US" sz="1600" dirty="0">
                <a:latin typeface="Arial"/>
                <a:cs typeface="Arial"/>
              </a:rPr>
              <a:t>   position tended to be incorrectly further</a:t>
            </a:r>
          </a:p>
          <a:p>
            <a:r>
              <a:rPr lang="en-US" sz="1600" dirty="0">
                <a:latin typeface="Arial"/>
                <a:cs typeface="Arial"/>
              </a:rPr>
              <a:t>   east relative to GEFSv11 and RAP analysis</a:t>
            </a:r>
          </a:p>
          <a:p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While it’s not seen in every member</a:t>
            </a:r>
          </a:p>
          <a:p>
            <a:r>
              <a:rPr lang="en-US" sz="1600" dirty="0">
                <a:latin typeface="Arial"/>
                <a:cs typeface="Arial"/>
              </a:rPr>
              <a:t>    comparison or every cycle, this was a</a:t>
            </a:r>
          </a:p>
          <a:p>
            <a:r>
              <a:rPr lang="en-US" sz="1600" dirty="0">
                <a:latin typeface="Arial"/>
                <a:cs typeface="Arial"/>
              </a:rPr>
              <a:t>   common occurrence at this valid time and</a:t>
            </a:r>
          </a:p>
          <a:p>
            <a:r>
              <a:rPr lang="en-US" sz="1600" dirty="0">
                <a:latin typeface="Arial"/>
                <a:cs typeface="Arial"/>
              </a:rPr>
              <a:t>   on other prominent dryline days</a:t>
            </a:r>
          </a:p>
          <a:p>
            <a:r>
              <a:rPr lang="en-US" sz="1600" dirty="0">
                <a:latin typeface="Arial"/>
                <a:cs typeface="Arial"/>
              </a:rPr>
              <a:t>   (e.g., 17 May and 25 May 2019)</a:t>
            </a:r>
          </a:p>
        </p:txBody>
      </p:sp>
    </p:spTree>
    <p:extLst>
      <p:ext uri="{BB962C8B-B14F-4D97-AF65-F5344CB8AC3E}">
        <p14:creationId xmlns:p14="http://schemas.microsoft.com/office/powerpoint/2010/main" val="3974838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4834E-6A76-284E-9681-58C357DB2E39}"/>
              </a:ext>
            </a:extLst>
          </p:cNvPr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GEFSv12 has a tendency to overmix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73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80" y="374025"/>
            <a:ext cx="4789200" cy="42547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1200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6304" y="385214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ST4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3188" y="385214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5/24/2019 </a:t>
            </a:r>
          </a:p>
          <a:p>
            <a:r>
              <a:rPr lang="en-US" sz="2000" dirty="0">
                <a:latin typeface="Arial"/>
                <a:cs typeface="Arial"/>
              </a:rPr>
              <a:t>  Valid: 1200 UTC 5/24/2019 (F012)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D795B5-3A02-7647-B521-7F372B016FBC}"/>
              </a:ext>
            </a:extLst>
          </p:cNvPr>
          <p:cNvSpPr txBox="1"/>
          <p:nvPr/>
        </p:nvSpPr>
        <p:spPr>
          <a:xfrm>
            <a:off x="4823480" y="1523722"/>
            <a:ext cx="4588276" cy="135419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F012</a:t>
            </a:r>
            <a:r>
              <a:rPr lang="en-US" sz="1600" dirty="0">
                <a:latin typeface="Arial"/>
                <a:cs typeface="Arial"/>
              </a:rPr>
              <a:t>: GEFSv11 mean QPF shows localized</a:t>
            </a:r>
          </a:p>
          <a:p>
            <a:r>
              <a:rPr lang="en-US" sz="1600" dirty="0">
                <a:latin typeface="Arial"/>
                <a:cs typeface="Arial"/>
              </a:rPr>
              <a:t>   maxima while GEFSv12 mean has a</a:t>
            </a:r>
          </a:p>
          <a:p>
            <a:r>
              <a:rPr lang="en-US" sz="1600" dirty="0">
                <a:latin typeface="Arial"/>
                <a:cs typeface="Arial"/>
              </a:rPr>
              <a:t>   smoother appearance. GEFSv12 better</a:t>
            </a:r>
          </a:p>
          <a:p>
            <a:r>
              <a:rPr lang="en-US" sz="1600" dirty="0">
                <a:latin typeface="Arial"/>
                <a:cs typeface="Arial"/>
              </a:rPr>
              <a:t>   shows the heaviest amounts would be</a:t>
            </a:r>
          </a:p>
          <a:p>
            <a:r>
              <a:rPr lang="en-US" sz="1600" dirty="0">
                <a:latin typeface="Arial"/>
                <a:cs typeface="Arial"/>
              </a:rPr>
              <a:t>   located near Omaha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640F6-5F4E-254C-AC27-4444C570C455}"/>
              </a:ext>
            </a:extLst>
          </p:cNvPr>
          <p:cNvSpPr txBox="1"/>
          <p:nvPr/>
        </p:nvSpPr>
        <p:spPr>
          <a:xfrm>
            <a:off x="587061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643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80" y="374025"/>
            <a:ext cx="4789200" cy="42547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1200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6304" y="385214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ST4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3188" y="385214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5/24/2019 </a:t>
            </a:r>
          </a:p>
          <a:p>
            <a:r>
              <a:rPr lang="en-US" sz="2000" dirty="0">
                <a:latin typeface="Arial"/>
                <a:cs typeface="Arial"/>
              </a:rPr>
              <a:t>  Valid: 1200 UTC 5/24/2019 (F024)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640F6-5F4E-254C-AC27-4444C570C455}"/>
              </a:ext>
            </a:extLst>
          </p:cNvPr>
          <p:cNvSpPr txBox="1"/>
          <p:nvPr/>
        </p:nvSpPr>
        <p:spPr>
          <a:xfrm>
            <a:off x="587061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3F46C-5CEA-2245-9460-8A046C82FC0F}"/>
              </a:ext>
            </a:extLst>
          </p:cNvPr>
          <p:cNvSpPr txBox="1"/>
          <p:nvPr/>
        </p:nvSpPr>
        <p:spPr>
          <a:xfrm>
            <a:off x="4823480" y="1523722"/>
            <a:ext cx="4588276" cy="406262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F012</a:t>
            </a:r>
            <a:r>
              <a:rPr lang="en-US" sz="1600" dirty="0">
                <a:latin typeface="Arial"/>
                <a:cs typeface="Arial"/>
              </a:rPr>
              <a:t>: GEFSv11 mean QPF shows localized</a:t>
            </a:r>
          </a:p>
          <a:p>
            <a:r>
              <a:rPr lang="en-US" sz="1600" dirty="0">
                <a:latin typeface="Arial"/>
                <a:cs typeface="Arial"/>
              </a:rPr>
              <a:t>   maxima while GEFSv12 mean has a</a:t>
            </a:r>
          </a:p>
          <a:p>
            <a:r>
              <a:rPr lang="en-US" sz="1600" dirty="0">
                <a:latin typeface="Arial"/>
                <a:cs typeface="Arial"/>
              </a:rPr>
              <a:t>   smoother appearance. GEFSv12 better</a:t>
            </a:r>
          </a:p>
          <a:p>
            <a:r>
              <a:rPr lang="en-US" sz="1600" dirty="0">
                <a:latin typeface="Arial"/>
                <a:cs typeface="Arial"/>
              </a:rPr>
              <a:t>   shows the heaviest amounts would be </a:t>
            </a:r>
          </a:p>
          <a:p>
            <a:r>
              <a:rPr lang="en-US" sz="1600" dirty="0">
                <a:latin typeface="Arial"/>
                <a:cs typeface="Arial"/>
              </a:rPr>
              <a:t>   located near Omaha</a:t>
            </a:r>
          </a:p>
          <a:p>
            <a:r>
              <a:rPr lang="en-US" sz="1600" dirty="0">
                <a:latin typeface="Arial"/>
                <a:cs typeface="Arial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F024</a:t>
            </a:r>
            <a:r>
              <a:rPr lang="en-US" sz="1600" dirty="0">
                <a:latin typeface="Arial"/>
                <a:cs typeface="Arial"/>
              </a:rPr>
              <a:t>: GEFSv11 mean QPF local maxima</a:t>
            </a:r>
          </a:p>
          <a:p>
            <a:r>
              <a:rPr lang="en-US" sz="1600" dirty="0">
                <a:latin typeface="Arial"/>
                <a:cs typeface="Arial"/>
              </a:rPr>
              <a:t>   exceeded 2”, but are not necessarily</a:t>
            </a:r>
          </a:p>
          <a:p>
            <a:r>
              <a:rPr lang="en-US" sz="1600" dirty="0">
                <a:latin typeface="Arial"/>
                <a:cs typeface="Arial"/>
              </a:rPr>
              <a:t>   correctly located. GEFSv12 mean shows</a:t>
            </a:r>
          </a:p>
          <a:p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dirty="0" err="1">
                <a:latin typeface="Arial"/>
                <a:cs typeface="Arial"/>
              </a:rPr>
              <a:t>broadbrushed</a:t>
            </a:r>
            <a:r>
              <a:rPr lang="en-US" sz="1600" dirty="0">
                <a:latin typeface="Arial"/>
                <a:cs typeface="Arial"/>
              </a:rPr>
              <a:t> 1”+ accumulations</a:t>
            </a:r>
          </a:p>
          <a:p>
            <a:r>
              <a:rPr lang="en-US" sz="1600" b="1" dirty="0">
                <a:latin typeface="Arial"/>
                <a:cs typeface="Arial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1600" i="1" dirty="0">
                <a:latin typeface="Arial"/>
                <a:cs typeface="Arial"/>
              </a:rPr>
              <a:t>  </a:t>
            </a:r>
            <a:r>
              <a:rPr lang="en-US" sz="1600" b="1" i="1" dirty="0">
                <a:latin typeface="Arial"/>
                <a:cs typeface="Arial"/>
              </a:rPr>
              <a:t>QPF stats show that the GEFSv11 mean </a:t>
            </a:r>
          </a:p>
          <a:p>
            <a:r>
              <a:rPr lang="en-US" sz="1600" b="1" i="1" dirty="0">
                <a:latin typeface="Arial"/>
                <a:cs typeface="Arial"/>
              </a:rPr>
              <a:t>   is overconfident and the GEFSv12 mean</a:t>
            </a:r>
          </a:p>
          <a:p>
            <a:r>
              <a:rPr lang="en-US" sz="1600" b="1" i="1" dirty="0">
                <a:latin typeface="Arial"/>
                <a:cs typeface="Arial"/>
              </a:rPr>
              <a:t>   is more reliable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8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80" y="374025"/>
            <a:ext cx="4789199" cy="42547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1200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6304" y="385214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ST4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3188" y="385214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5/24/2019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5/25/2019 (F048)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640F6-5F4E-254C-AC27-4444C570C455}"/>
              </a:ext>
            </a:extLst>
          </p:cNvPr>
          <p:cNvSpPr txBox="1"/>
          <p:nvPr/>
        </p:nvSpPr>
        <p:spPr>
          <a:xfrm>
            <a:off x="587061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DE4B1-AC04-8247-940C-9C0D48FD41C9}"/>
              </a:ext>
            </a:extLst>
          </p:cNvPr>
          <p:cNvSpPr txBox="1"/>
          <p:nvPr/>
        </p:nvSpPr>
        <p:spPr>
          <a:xfrm>
            <a:off x="4823480" y="1523722"/>
            <a:ext cx="4588276" cy="1846637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F048</a:t>
            </a:r>
            <a:r>
              <a:rPr lang="en-US" sz="1600" dirty="0">
                <a:latin typeface="Arial"/>
                <a:cs typeface="Arial"/>
              </a:rPr>
              <a:t>: GEFSv11 mean continued showing</a:t>
            </a:r>
          </a:p>
          <a:p>
            <a:r>
              <a:rPr lang="en-US" sz="1600" dirty="0">
                <a:latin typeface="Arial"/>
                <a:cs typeface="Arial"/>
              </a:rPr>
              <a:t>   localized QPF maxima, and GEFSv12 mean</a:t>
            </a:r>
          </a:p>
          <a:p>
            <a:r>
              <a:rPr lang="en-US" sz="1600" dirty="0">
                <a:latin typeface="Arial"/>
                <a:cs typeface="Arial"/>
              </a:rPr>
              <a:t>   continued its smoother appearance</a:t>
            </a:r>
          </a:p>
          <a:p>
            <a:r>
              <a:rPr lang="en-US" sz="1600" dirty="0">
                <a:latin typeface="Arial"/>
                <a:cs typeface="Arial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mean QPF better indicated the</a:t>
            </a:r>
          </a:p>
          <a:p>
            <a:r>
              <a:rPr lang="en-US" sz="1600" dirty="0">
                <a:latin typeface="Arial"/>
                <a:cs typeface="Arial"/>
              </a:rPr>
              <a:t>   heaviest QPF amounts from KC metro</a:t>
            </a:r>
          </a:p>
          <a:p>
            <a:r>
              <a:rPr lang="en-US" sz="1600" dirty="0">
                <a:latin typeface="Arial"/>
                <a:cs typeface="Arial"/>
              </a:rPr>
              <a:t>   into southeast Kansas</a:t>
            </a:r>
          </a:p>
        </p:txBody>
      </p:sp>
    </p:spTree>
    <p:extLst>
      <p:ext uri="{BB962C8B-B14F-4D97-AF65-F5344CB8AC3E}">
        <p14:creationId xmlns:p14="http://schemas.microsoft.com/office/powerpoint/2010/main" val="308208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255B6-0ADB-0C49-8B44-F4B806BE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57" y="1398560"/>
            <a:ext cx="4316796" cy="3026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DF212-8254-8140-B984-2E56EB56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3146" y="1398560"/>
            <a:ext cx="4316795" cy="302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0CBD43-6E79-9345-9E9D-3F654F9ADAD3}"/>
              </a:ext>
            </a:extLst>
          </p:cNvPr>
          <p:cNvSpPr txBox="1"/>
          <p:nvPr/>
        </p:nvSpPr>
        <p:spPr>
          <a:xfrm>
            <a:off x="4985361" y="318633"/>
            <a:ext cx="3892366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Negatively Tilted Trough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(1–2 May 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7917A-6E6F-214D-BA0B-89320DD5F4D4}"/>
              </a:ext>
            </a:extLst>
          </p:cNvPr>
          <p:cNvSpPr txBox="1"/>
          <p:nvPr/>
        </p:nvSpPr>
        <p:spPr>
          <a:xfrm>
            <a:off x="266273" y="318633"/>
            <a:ext cx="3685574" cy="800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ArkLaTex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 Event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(13–14 April 2018)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374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79" y="490345"/>
            <a:ext cx="4896357" cy="41121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73120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8224" y="3852147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ST4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5108" y="3852147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6413" y="143205"/>
            <a:ext cx="3874653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5/24/2019 </a:t>
            </a:r>
          </a:p>
          <a:p>
            <a:r>
              <a:rPr lang="en-US" sz="2000" dirty="0">
                <a:latin typeface="Arial"/>
                <a:cs typeface="Arial"/>
              </a:rPr>
              <a:t>  Valid: 0000 UTC 5/25/2019 (F048)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640F6-5F4E-254C-AC27-4444C570C455}"/>
              </a:ext>
            </a:extLst>
          </p:cNvPr>
          <p:cNvSpPr txBox="1"/>
          <p:nvPr/>
        </p:nvSpPr>
        <p:spPr>
          <a:xfrm>
            <a:off x="708981" y="1805309"/>
            <a:ext cx="14706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 Mean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17B53-9A29-C94B-A2E4-D4666EFABFCC}"/>
              </a:ext>
            </a:extLst>
          </p:cNvPr>
          <p:cNvSpPr txBox="1"/>
          <p:nvPr/>
        </p:nvSpPr>
        <p:spPr>
          <a:xfrm>
            <a:off x="4823480" y="1523722"/>
            <a:ext cx="4588276" cy="2092858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F048</a:t>
            </a:r>
            <a:r>
              <a:rPr lang="en-US" sz="1600" dirty="0">
                <a:latin typeface="Arial"/>
                <a:cs typeface="Arial"/>
              </a:rPr>
              <a:t>: On the CONUS scale, GEFSv12</a:t>
            </a:r>
          </a:p>
          <a:p>
            <a:r>
              <a:rPr lang="en-US" sz="1600" dirty="0">
                <a:latin typeface="Arial"/>
                <a:cs typeface="Arial"/>
              </a:rPr>
              <a:t>   mean forecast provides a more realistic</a:t>
            </a:r>
          </a:p>
          <a:p>
            <a:r>
              <a:rPr lang="en-US" sz="1600" dirty="0">
                <a:latin typeface="Arial"/>
                <a:cs typeface="Arial"/>
              </a:rPr>
              <a:t>   appearance overall</a:t>
            </a:r>
          </a:p>
          <a:p>
            <a:r>
              <a:rPr lang="en-US" sz="1600" dirty="0">
                <a:latin typeface="Arial"/>
                <a:cs typeface="Arial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As discussed in previous presentations </a:t>
            </a:r>
          </a:p>
          <a:p>
            <a:r>
              <a:rPr lang="en-US" sz="1600" dirty="0">
                <a:latin typeface="Arial"/>
                <a:cs typeface="Arial"/>
              </a:rPr>
              <a:t>   about the GEFSv12 retros, probability-</a:t>
            </a:r>
          </a:p>
          <a:p>
            <a:r>
              <a:rPr lang="en-US" sz="1600" dirty="0">
                <a:latin typeface="Arial"/>
                <a:cs typeface="Arial"/>
              </a:rPr>
              <a:t>   mean QPF would likely show better</a:t>
            </a:r>
          </a:p>
          <a:p>
            <a:r>
              <a:rPr lang="en-US" sz="1600" dirty="0">
                <a:latin typeface="Arial"/>
                <a:cs typeface="Arial"/>
              </a:rPr>
              <a:t>   amplitude in the GEFSv12 accumulations</a:t>
            </a:r>
          </a:p>
        </p:txBody>
      </p:sp>
    </p:spTree>
    <p:extLst>
      <p:ext uri="{BB962C8B-B14F-4D97-AF65-F5344CB8AC3E}">
        <p14:creationId xmlns:p14="http://schemas.microsoft.com/office/powerpoint/2010/main" val="1782847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4834E-6A76-284E-9681-58C357DB2E39}"/>
              </a:ext>
            </a:extLst>
          </p:cNvPr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of overmixing in GEFSv12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505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255B6-0ADB-0C49-8B44-F4B806BE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60" y="1005680"/>
            <a:ext cx="3023481" cy="21195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7917A-6E6F-214D-BA0B-89320DD5F4D4}"/>
              </a:ext>
            </a:extLst>
          </p:cNvPr>
          <p:cNvSpPr txBox="1"/>
          <p:nvPr/>
        </p:nvSpPr>
        <p:spPr>
          <a:xfrm>
            <a:off x="2729213" y="297619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Late May (2019)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206DB-18DF-064A-952E-2A7F7E23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5894" y="1005680"/>
            <a:ext cx="3023481" cy="2119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D543A2-8D05-C645-A1D9-4690C4AEB2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00848" y="1005679"/>
            <a:ext cx="3023481" cy="2119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B5FC4D-9BED-F145-B897-E02EB41E1B3D}"/>
              </a:ext>
            </a:extLst>
          </p:cNvPr>
          <p:cNvSpPr txBox="1"/>
          <p:nvPr/>
        </p:nvSpPr>
        <p:spPr>
          <a:xfrm>
            <a:off x="-223520" y="4707529"/>
            <a:ext cx="960120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Sampling of outbreaks that occurred in late May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44706-7F98-C54D-9EB2-8C495ABC8B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560" y="2589168"/>
            <a:ext cx="3023481" cy="211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C425D-0163-144F-AF95-76131E7D77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65894" y="2589168"/>
            <a:ext cx="3023481" cy="2119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D44E3-BAC3-E74D-960D-3F466477C8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00848" y="2589167"/>
            <a:ext cx="3023481" cy="21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3835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Retrospectives: Severe Weather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85641" y="1201119"/>
            <a:ext cx="4580929" cy="37152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14758" y="2344630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u="sng" dirty="0">
                <a:latin typeface="Arial"/>
                <a:cs typeface="Arial"/>
              </a:rPr>
              <a:t>Graphics Setup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2095" y="1309714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0497" y="1310194"/>
            <a:ext cx="10230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0497" y="3216515"/>
            <a:ext cx="9594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095" y="3216515"/>
            <a:ext cx="8703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210" y="1042049"/>
            <a:ext cx="3041424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Top:</a:t>
            </a:r>
            <a:br>
              <a:rPr lang="en-US" sz="2200" b="1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Mean (contours)</a:t>
            </a:r>
          </a:p>
          <a:p>
            <a:pPr algn="ctr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Spread (shaded)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Low Locations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5210" y="2474384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Bottom Left:</a:t>
            </a:r>
            <a:br>
              <a:rPr lang="en-US" sz="2200" b="1" dirty="0"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GEFSv12−GEFSv11</a:t>
            </a:r>
            <a:br>
              <a:rPr lang="en-US" dirty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mean (shaded)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7967" y="3621552"/>
            <a:ext cx="3348100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latin typeface="Arial"/>
                <a:cs typeface="Arial"/>
              </a:rPr>
              <a:t>Bottom Right:</a:t>
            </a:r>
            <a:br>
              <a:rPr lang="en-US" sz="2200" b="1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GFS analysis (contours)</a:t>
            </a:r>
          </a:p>
          <a:p>
            <a:pPr algn="ctr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GEFSv12−GFS analysis (shaded)</a:t>
            </a:r>
          </a:p>
        </p:txBody>
      </p:sp>
    </p:spTree>
    <p:extLst>
      <p:ext uri="{BB962C8B-B14F-4D97-AF65-F5344CB8AC3E}">
        <p14:creationId xmlns:p14="http://schemas.microsoft.com/office/powerpoint/2010/main" val="216076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Severe Weather: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4834E-6A76-284E-9681-58C357DB2E39}"/>
              </a:ext>
            </a:extLst>
          </p:cNvPr>
          <p:cNvSpPr/>
          <p:nvPr/>
        </p:nvSpPr>
        <p:spPr>
          <a:xfrm>
            <a:off x="236526" y="1229312"/>
            <a:ext cx="9155622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GEFSv12 typically predicts synoptic forcing as well as or better than</a:t>
            </a:r>
          </a:p>
          <a:p>
            <a:pPr marL="0" lvl="1"/>
            <a:r>
              <a:rPr lang="en-US" sz="2000" b="1" dirty="0">
                <a:latin typeface="Arial"/>
                <a:cs typeface="Arial"/>
              </a:rPr>
              <a:t>    GEFSv11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The big pattern change in the second half of May 2019 was well-</a:t>
            </a:r>
          </a:p>
          <a:p>
            <a:pPr marL="0" lvl="1"/>
            <a:r>
              <a:rPr lang="en-US" sz="2000" dirty="0">
                <a:latin typeface="Arial"/>
                <a:cs typeface="Arial"/>
              </a:rPr>
              <a:t>    predicted in GEFSv11 and GEFSv12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Increased spread has impact on CAPE mean and probability fields</a:t>
            </a:r>
          </a:p>
          <a:p>
            <a:pPr marL="0" lvl="1" indent="27432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GEFSv12 has a tendency to overmix on prominent drylines days</a:t>
            </a:r>
          </a:p>
          <a:p>
            <a:pPr marL="0" lvl="1"/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Some indication that GEFSv12 spins up convection better than</a:t>
            </a:r>
          </a:p>
          <a:p>
            <a:pPr marL="0" lvl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   GEFSv11, leading to improvement in short-range QPF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46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454B31-08FB-3C4E-9F38-3A79E685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60" cy="3933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Early November (2017)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11/1/2017 </a:t>
            </a:r>
          </a:p>
          <a:p>
            <a:r>
              <a:rPr lang="en-US" sz="2000" dirty="0">
                <a:latin typeface="Arial"/>
                <a:cs typeface="Arial"/>
              </a:rPr>
              <a:t>  Valid: 0000 UTC 11/6/2017 (F120)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61D3DF-F6B8-A54A-94CF-EA3B549F9EC2}"/>
              </a:ext>
            </a:extLst>
          </p:cNvPr>
          <p:cNvSpPr/>
          <p:nvPr/>
        </p:nvSpPr>
        <p:spPr>
          <a:xfrm>
            <a:off x="3710939" y="706777"/>
            <a:ext cx="609581" cy="5022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C03EB5-ADA4-C14C-82E5-0C77D83CB91F}"/>
              </a:ext>
            </a:extLst>
          </p:cNvPr>
          <p:cNvSpPr/>
          <p:nvPr/>
        </p:nvSpPr>
        <p:spPr>
          <a:xfrm>
            <a:off x="1270498" y="671077"/>
            <a:ext cx="609581" cy="5022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668191-BD0D-4643-BA03-AD888B23B3A2}"/>
              </a:ext>
            </a:extLst>
          </p:cNvPr>
          <p:cNvSpPr/>
          <p:nvPr/>
        </p:nvSpPr>
        <p:spPr>
          <a:xfrm>
            <a:off x="3710939" y="2702032"/>
            <a:ext cx="609581" cy="5022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457612-3C5A-F444-950F-50A9B828CA4B}"/>
              </a:ext>
            </a:extLst>
          </p:cNvPr>
          <p:cNvSpPr/>
          <p:nvPr/>
        </p:nvSpPr>
        <p:spPr>
          <a:xfrm>
            <a:off x="1270498" y="2666332"/>
            <a:ext cx="609581" cy="5022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2B991B-2AED-0D4A-BC46-21FB15815FBE}"/>
              </a:ext>
            </a:extLst>
          </p:cNvPr>
          <p:cNvSpPr txBox="1"/>
          <p:nvPr/>
        </p:nvSpPr>
        <p:spPr>
          <a:xfrm>
            <a:off x="4823480" y="1442442"/>
            <a:ext cx="4588276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F120</a:t>
            </a:r>
            <a:r>
              <a:rPr lang="en-US" sz="1600" dirty="0">
                <a:latin typeface="Arial"/>
                <a:cs typeface="Arial"/>
              </a:rPr>
              <a:t>: Many GEFSv12 members correctly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forecasted a low near Hudson Bay while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only one GEFSv11 member did</a:t>
            </a:r>
          </a:p>
        </p:txBody>
      </p:sp>
    </p:spTree>
    <p:extLst>
      <p:ext uri="{BB962C8B-B14F-4D97-AF65-F5344CB8AC3E}">
        <p14:creationId xmlns:p14="http://schemas.microsoft.com/office/powerpoint/2010/main" val="4837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19" y="502920"/>
            <a:ext cx="4850461" cy="3933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66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558" y="1811988"/>
            <a:ext cx="1063251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8558" y="3811735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GFS </a:t>
            </a:r>
            <a:r>
              <a:rPr lang="en-US" sz="1400" b="1" dirty="0" err="1">
                <a:latin typeface="Arial"/>
                <a:cs typeface="Arial"/>
              </a:rPr>
              <a:t>Anl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68" y="3811735"/>
            <a:ext cx="964553" cy="3183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v12−v11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Early November (2017)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73864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0000 UTC 11/2/2017 </a:t>
            </a:r>
          </a:p>
          <a:p>
            <a:r>
              <a:rPr lang="en-US" sz="2000" dirty="0">
                <a:latin typeface="Arial"/>
                <a:cs typeface="Arial"/>
              </a:rPr>
              <a:t>  Valid: 0000 UTC 11/6/2017 (F096)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427FE-9061-8649-812E-B7889A27D9DC}"/>
              </a:ext>
            </a:extLst>
          </p:cNvPr>
          <p:cNvSpPr txBox="1"/>
          <p:nvPr/>
        </p:nvSpPr>
        <p:spPr>
          <a:xfrm>
            <a:off x="4823480" y="1442442"/>
            <a:ext cx="4588276" cy="2339080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F120</a:t>
            </a:r>
            <a:r>
              <a:rPr lang="en-US" sz="1600" dirty="0">
                <a:latin typeface="Arial"/>
                <a:cs typeface="Arial"/>
              </a:rPr>
              <a:t>: Many GEFSv12 members correctly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forecasted a low near Hudson Bay while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only one GEFSv11 member did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F096</a:t>
            </a:r>
            <a:r>
              <a:rPr lang="en-US" sz="1600" dirty="0">
                <a:latin typeface="Arial"/>
                <a:cs typeface="Arial"/>
              </a:rPr>
              <a:t>: GEFSv12 members were all in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agreement with the low location and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associated frontal boundary. GEFSv11</a:t>
            </a:r>
          </a:p>
          <a:p>
            <a:r>
              <a:rPr lang="en-US" sz="1600" dirty="0">
                <a:latin typeface="Arial"/>
                <a:cs typeface="Arial"/>
              </a:rPr>
              <a:t>   members slowly began catching on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939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47947</TotalTime>
  <Words>3008</Words>
  <Application>Microsoft Macintosh PowerPoint</Application>
  <PresentationFormat>On-screen Show (16:9)</PresentationFormat>
  <Paragraphs>559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Logan Dawson</cp:lastModifiedBy>
  <cp:revision>1002</cp:revision>
  <dcterms:created xsi:type="dcterms:W3CDTF">2019-12-12T20:05:14Z</dcterms:created>
  <dcterms:modified xsi:type="dcterms:W3CDTF">2020-04-02T13:50:30Z</dcterms:modified>
</cp:coreProperties>
</file>