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51" r:id="rId2"/>
    <p:sldId id="320" r:id="rId3"/>
    <p:sldId id="321" r:id="rId4"/>
    <p:sldId id="322" r:id="rId5"/>
    <p:sldId id="411" r:id="rId6"/>
    <p:sldId id="324" r:id="rId7"/>
    <p:sldId id="325" r:id="rId8"/>
    <p:sldId id="350" r:id="rId9"/>
    <p:sldId id="352" r:id="rId10"/>
    <p:sldId id="353" r:id="rId11"/>
    <p:sldId id="354" r:id="rId12"/>
    <p:sldId id="410" r:id="rId13"/>
    <p:sldId id="355" r:id="rId14"/>
    <p:sldId id="412" r:id="rId15"/>
    <p:sldId id="432" r:id="rId16"/>
    <p:sldId id="428" r:id="rId17"/>
    <p:sldId id="402" r:id="rId18"/>
    <p:sldId id="415" r:id="rId19"/>
    <p:sldId id="429" r:id="rId20"/>
    <p:sldId id="417" r:id="rId21"/>
    <p:sldId id="418" r:id="rId22"/>
    <p:sldId id="419" r:id="rId23"/>
    <p:sldId id="430" r:id="rId24"/>
    <p:sldId id="421" r:id="rId25"/>
    <p:sldId id="422" r:id="rId26"/>
    <p:sldId id="423" r:id="rId27"/>
    <p:sldId id="431" r:id="rId28"/>
    <p:sldId id="425" r:id="rId29"/>
    <p:sldId id="426" r:id="rId30"/>
    <p:sldId id="427" r:id="rId31"/>
    <p:sldId id="392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DF0F2"/>
    <a:srgbClr val="E9EEF4"/>
    <a:srgbClr val="D0D8E8"/>
    <a:srgbClr val="2A8FE3"/>
    <a:srgbClr val="5ECFE0"/>
    <a:srgbClr val="5FD1E3"/>
    <a:srgbClr val="EFAA3B"/>
    <a:srgbClr val="82DA68"/>
    <a:srgbClr val="61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6703" autoAdjust="0"/>
  </p:normalViewPr>
  <p:slideViewPr>
    <p:cSldViewPr snapToGrid="0" snapToObjects="1">
      <p:cViewPr varScale="1">
        <p:scale>
          <a:sx n="109" d="100"/>
          <a:sy n="109" d="100"/>
        </p:scale>
        <p:origin x="643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B43D3-DAFD-4D6F-BE98-FE0DC420C5B4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D46DB-AEEC-40BE-9778-DF033C22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6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3A75-1111-4941-A3EF-DE76C498D397}" type="datetime1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7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84842-F967-45CD-8D95-DC0E3C8DA39D}" type="datetime1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6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63BA-61E9-4AA8-8BBA-BAEED35936ED}" type="datetime1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3125-A335-4EF2-BB85-CA4E68F40DB2}" type="datetime1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68F2-B81A-4228-B2D6-932DD98DA09C}" type="datetime1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7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9C01-A468-4E5B-A7FD-A19B63806FB0}" type="datetime1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8F0BA-1EDE-4EFD-99F3-C146FFB40235}" type="datetime1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0DEAC-33E5-4E65-922C-A4CF279A1CAF}" type="datetime1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8EEEC-DD34-4171-8B30-8204E4845D88}" type="datetime1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53AE-7D51-43C9-90EA-55ACF3945145}" type="datetime1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A977C-F5B8-4AD0-9AB0-BBF0016EEE43}" type="datetime1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C8B7E-74D7-47E9-B1B5-EDFA2A163302}" type="datetime1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mc.ncep.noaa.gov/users/meg/gefsv12/retros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169769"/>
            <a:ext cx="9167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Shannon Shields</a:t>
            </a:r>
            <a:endParaRPr lang="en-US" b="1" dirty="0">
              <a:solidFill>
                <a:srgbClr val="0D68B9"/>
              </a:solidFill>
              <a:latin typeface="Arial"/>
              <a:cs typeface="Arial"/>
            </a:endParaRPr>
          </a:p>
          <a:p>
            <a:pPr algn="ctr" defTabSz="457189"/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EMC MEG Meeting</a:t>
            </a:r>
          </a:p>
          <a:p>
            <a:pPr algn="ctr" defTabSz="457189"/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2 April 2020</a:t>
            </a:r>
          </a:p>
        </p:txBody>
      </p:sp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93349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/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GEFSv12 Retrospective Case Studies: Low Skill/Dropouts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F8D4F47-E35B-4F2E-8B15-39BCC2772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32"/>
          <a:stretch/>
        </p:blipFill>
        <p:spPr bwMode="auto">
          <a:xfrm>
            <a:off x="488796" y="1381016"/>
            <a:ext cx="5282747" cy="28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3811105-1A75-4BEF-A298-A59B0F901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6" t="49727"/>
          <a:stretch/>
        </p:blipFill>
        <p:spPr bwMode="auto">
          <a:xfrm>
            <a:off x="5991629" y="1340782"/>
            <a:ext cx="2649295" cy="287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B1A78C-D41C-47A0-8CA2-28D2CDE86D38}"/>
              </a:ext>
            </a:extLst>
          </p:cNvPr>
          <p:cNvSpPr txBox="1"/>
          <p:nvPr/>
        </p:nvSpPr>
        <p:spPr>
          <a:xfrm>
            <a:off x="609220" y="1427349"/>
            <a:ext cx="924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2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93D4CC-CE3C-43FD-9A58-2C7E610ABAFE}"/>
              </a:ext>
            </a:extLst>
          </p:cNvPr>
          <p:cNvSpPr txBox="1"/>
          <p:nvPr/>
        </p:nvSpPr>
        <p:spPr>
          <a:xfrm>
            <a:off x="3289340" y="1427349"/>
            <a:ext cx="924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2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59C436-63C0-445E-B4AC-F67E89E5D645}"/>
              </a:ext>
            </a:extLst>
          </p:cNvPr>
          <p:cNvSpPr txBox="1"/>
          <p:nvPr/>
        </p:nvSpPr>
        <p:spPr>
          <a:xfrm>
            <a:off x="6170872" y="1460243"/>
            <a:ext cx="924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GFS </a:t>
            </a:r>
            <a:r>
              <a:rPr lang="en-US" sz="1200" b="1" dirty="0" err="1">
                <a:solidFill>
                  <a:prstClr val="black"/>
                </a:solidFill>
                <a:latin typeface="Arial"/>
                <a:cs typeface="Arial"/>
              </a:rPr>
              <a:t>Anl</a:t>
            </a: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en-US" sz="12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09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95340"/>
            <a:ext cx="91566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457189"/>
            <a:r>
              <a:rPr lang="en-US" sz="2200" dirty="0">
                <a:solidFill>
                  <a:prstClr val="black"/>
                </a:solidFill>
                <a:latin typeface="Arial"/>
                <a:cs typeface="Arial"/>
                <a:hlinkClick r:id="rId2"/>
              </a:rPr>
              <a:t>https://www.emc.ncep.noaa.gov/users/meg/gefsv12/retros/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31" lvl="2" indent="-285743" defTabSz="457189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31" lvl="2" indent="-285743" defTabSz="457189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Retrospectives: Low Skill/Dropouts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4F5B38FC-790B-4CA4-B981-1E06CE631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650" y="1333953"/>
            <a:ext cx="5370699" cy="380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01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583EA2-EA04-45AE-A2A2-BF6201462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28" y="976941"/>
            <a:ext cx="3882682" cy="419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3805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Retrospectives: Low Skill/Dropouts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" y="2341037"/>
            <a:ext cx="2229500" cy="923307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u="sng" dirty="0">
                <a:solidFill>
                  <a:prstClr val="black"/>
                </a:solidFill>
                <a:latin typeface="Arial"/>
                <a:cs typeface="Arial"/>
              </a:rPr>
              <a:t>Graphics Setup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15210" y="1042049"/>
            <a:ext cx="3041424" cy="1015640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  <a:t>Top:</a:t>
            </a:r>
            <a:b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Mean (contours)</a:t>
            </a:r>
          </a:p>
          <a:p>
            <a:pPr algn="ctr" defTabSz="457189"/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Spread (shaded)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15210" y="2474385"/>
            <a:ext cx="3041424" cy="1015640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  <a:t>Bottom Left:</a:t>
            </a:r>
            <a:b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GEFSv12−GEFSv11</a:t>
            </a:r>
            <a:br>
              <a:rPr lang="en-US" dirty="0">
                <a:solidFill>
                  <a:srgbClr val="437BF5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(shaded)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67968" y="3621552"/>
            <a:ext cx="3348100" cy="129263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  <a:t>Bottom Right:</a:t>
            </a:r>
            <a:b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GFS analysis (contours)</a:t>
            </a:r>
          </a:p>
          <a:p>
            <a:pPr algn="ctr" defTabSz="457189"/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GEFSv12−GFS analysis (shaded)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11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02A3CE-F0F4-4D90-BD6E-F524699F4A82}"/>
              </a:ext>
            </a:extLst>
          </p:cNvPr>
          <p:cNvSpPr txBox="1"/>
          <p:nvPr/>
        </p:nvSpPr>
        <p:spPr>
          <a:xfrm>
            <a:off x="2229501" y="99012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532E2A-159E-4896-AA38-C3AA9F52FA2C}"/>
              </a:ext>
            </a:extLst>
          </p:cNvPr>
          <p:cNvSpPr txBox="1"/>
          <p:nvPr/>
        </p:nvSpPr>
        <p:spPr>
          <a:xfrm>
            <a:off x="4269541" y="995479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3849D6-1BDD-4BAE-B1D6-147005B12BA2}"/>
              </a:ext>
            </a:extLst>
          </p:cNvPr>
          <p:cNvSpPr txBox="1"/>
          <p:nvPr/>
        </p:nvSpPr>
        <p:spPr>
          <a:xfrm>
            <a:off x="4269541" y="311045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GFS </a:t>
            </a:r>
            <a:r>
              <a:rPr lang="en-US" sz="1400" b="1" dirty="0" err="1">
                <a:solidFill>
                  <a:prstClr val="black"/>
                </a:solidFill>
                <a:latin typeface="Arial"/>
                <a:cs typeface="Arial"/>
              </a:rPr>
              <a:t>Anl</a:t>
            </a:r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A6EBA7-EDCC-486E-A92D-A65713550C17}"/>
              </a:ext>
            </a:extLst>
          </p:cNvPr>
          <p:cNvSpPr txBox="1"/>
          <p:nvPr/>
        </p:nvSpPr>
        <p:spPr>
          <a:xfrm>
            <a:off x="2232528" y="3110455"/>
            <a:ext cx="96455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928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23805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Retrospectives: Low Skill/Dropouts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" y="1590918"/>
            <a:ext cx="2229500" cy="923307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u="sng" dirty="0">
                <a:solidFill>
                  <a:prstClr val="black"/>
                </a:solidFill>
                <a:latin typeface="Arial"/>
                <a:cs typeface="Arial"/>
              </a:rPr>
              <a:t>Graphics Setup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C114C53-88A0-406B-B087-1AE99C355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936" y="952313"/>
            <a:ext cx="3870838" cy="418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ED2FB-BD07-42C1-B66A-1644EC4CCE89}"/>
              </a:ext>
            </a:extLst>
          </p:cNvPr>
          <p:cNvSpPr txBox="1"/>
          <p:nvPr/>
        </p:nvSpPr>
        <p:spPr>
          <a:xfrm>
            <a:off x="6115210" y="974110"/>
            <a:ext cx="3041424" cy="1846637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  <a:t>Top:</a:t>
            </a:r>
            <a:b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Ensemble Mean (contours)</a:t>
            </a:r>
          </a:p>
          <a:p>
            <a:pPr algn="ctr" defTabSz="457189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Ensemble Members (contours)</a:t>
            </a:r>
          </a:p>
          <a:p>
            <a:pPr algn="ctr" defTabSz="457189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GFS analysis (contours)</a:t>
            </a:r>
          </a:p>
          <a:p>
            <a:pPr algn="ctr" defTabSz="457189"/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Spread (shaded)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EC630E-B115-498A-844B-B13E61DDAD6A}"/>
              </a:ext>
            </a:extLst>
          </p:cNvPr>
          <p:cNvSpPr txBox="1"/>
          <p:nvPr/>
        </p:nvSpPr>
        <p:spPr>
          <a:xfrm>
            <a:off x="6115210" y="2749754"/>
            <a:ext cx="3041424" cy="1015640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  <a:t>Bottom Left:</a:t>
            </a:r>
            <a:b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GEFSv12−GEFSv11</a:t>
            </a:r>
            <a:br>
              <a:rPr lang="en-US" dirty="0">
                <a:solidFill>
                  <a:srgbClr val="437BF5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(shaded)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6BC2AE-3479-4326-AF27-6552F6C9299C}"/>
              </a:ext>
            </a:extLst>
          </p:cNvPr>
          <p:cNvSpPr txBox="1"/>
          <p:nvPr/>
        </p:nvSpPr>
        <p:spPr>
          <a:xfrm>
            <a:off x="5967968" y="3734973"/>
            <a:ext cx="3188666" cy="129263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  <a:t>Bottom Right:</a:t>
            </a:r>
            <a:b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GFS analysis (contours)</a:t>
            </a:r>
          </a:p>
          <a:p>
            <a:pPr algn="ctr" defTabSz="457189"/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GEFSv12−GFS analysis (shaded)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DBFE4B-5291-43F5-BA05-2BBEB74344B9}"/>
              </a:ext>
            </a:extLst>
          </p:cNvPr>
          <p:cNvSpPr txBox="1"/>
          <p:nvPr/>
        </p:nvSpPr>
        <p:spPr>
          <a:xfrm>
            <a:off x="2229501" y="99012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5B14DF-135D-4A1A-A4CA-AF407851099F}"/>
              </a:ext>
            </a:extLst>
          </p:cNvPr>
          <p:cNvSpPr txBox="1"/>
          <p:nvPr/>
        </p:nvSpPr>
        <p:spPr>
          <a:xfrm>
            <a:off x="4269541" y="995479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42AFE8-E4F3-4D00-8211-0C61758636BD}"/>
              </a:ext>
            </a:extLst>
          </p:cNvPr>
          <p:cNvSpPr txBox="1"/>
          <p:nvPr/>
        </p:nvSpPr>
        <p:spPr>
          <a:xfrm>
            <a:off x="4269541" y="311045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GFS </a:t>
            </a:r>
            <a:r>
              <a:rPr lang="en-US" sz="1400" b="1" dirty="0" err="1">
                <a:solidFill>
                  <a:prstClr val="black"/>
                </a:solidFill>
                <a:latin typeface="Arial"/>
                <a:cs typeface="Arial"/>
              </a:rPr>
              <a:t>Anl</a:t>
            </a:r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3DBB41-FB62-4804-80FE-1DA38DA4900F}"/>
              </a:ext>
            </a:extLst>
          </p:cNvPr>
          <p:cNvSpPr txBox="1"/>
          <p:nvPr/>
        </p:nvSpPr>
        <p:spPr>
          <a:xfrm>
            <a:off x="2232528" y="3110455"/>
            <a:ext cx="96455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229CB5-9A2F-4880-BB9A-318784852675}"/>
              </a:ext>
            </a:extLst>
          </p:cNvPr>
          <p:cNvSpPr txBox="1"/>
          <p:nvPr/>
        </p:nvSpPr>
        <p:spPr>
          <a:xfrm>
            <a:off x="3029" y="2879623"/>
            <a:ext cx="2229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rial"/>
                <a:cs typeface="Arial"/>
              </a:rPr>
              <a:t>Example of 500-hPa spaghetti plot with 576-dam and 534-dam forecast and analysis contours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4348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Retrospectives: Low Skill/Dropouts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2E286-0EE4-4886-9967-C957B8835FC0}"/>
              </a:ext>
            </a:extLst>
          </p:cNvPr>
          <p:cNvSpPr txBox="1"/>
          <p:nvPr/>
        </p:nvSpPr>
        <p:spPr>
          <a:xfrm>
            <a:off x="611945" y="1188720"/>
            <a:ext cx="807485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Cases</a:t>
            </a:r>
          </a:p>
          <a:p>
            <a:endParaRPr lang="en-US" dirty="0"/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Pattern Issues (Aug 2017)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America Pattern Issues (Sep 2017)     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Period (Feb 2018)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U.S. Pattern Issues (Dec 2018)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Period (Jan 2019)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766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mc.ncep.noaa.gov/users/meg/gefsv12/retros/Aug2017lowskill/p048/gefs_us_500g_Aug2017lowskill_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659"/>
            <a:ext cx="4809884" cy="428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9" y="139016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Atlantic Pattern Issues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1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8/27/2017 (F192)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3942" y="1151720"/>
            <a:ext cx="4320520" cy="110797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GEFSv12 has a more accurate trough/ridge/trough pattern over North America/Atlantic than GEFSv11 (accurately more progressive)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14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145" y="62467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0264" y="626122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1063" y="281534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GFS </a:t>
            </a:r>
            <a:r>
              <a:rPr lang="en-US" sz="1400" b="1" dirty="0" err="1">
                <a:solidFill>
                  <a:prstClr val="black"/>
                </a:solidFill>
                <a:latin typeface="Arial"/>
                <a:cs typeface="Arial"/>
              </a:rPr>
              <a:t>Anl</a:t>
            </a:r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45" y="2810649"/>
            <a:ext cx="96455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 rot="18948188">
            <a:off x="626982" y="1207906"/>
            <a:ext cx="1533840" cy="10975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18948188">
            <a:off x="3049823" y="1207906"/>
            <a:ext cx="1533840" cy="10975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8948188">
            <a:off x="598605" y="3370557"/>
            <a:ext cx="1533840" cy="10975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rot="18948188">
            <a:off x="3049823" y="3370557"/>
            <a:ext cx="1533840" cy="10975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58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emc.ncep.noaa.gov/users/meg/gefsv12/retros/Aug2017lowskill/p000/gefs_us_500g_Aug2017lowskill_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659"/>
            <a:ext cx="4823942" cy="430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9" y="139016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Atlantic Pattern Issues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1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8/29/2017 (F144)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3942" y="1151720"/>
            <a:ext cx="4320520" cy="86175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The GEFSv11 pattern is more tilted, but GEFSv12 is better with the location of the ridge and trough in the North Atlantic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15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145" y="62467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0264" y="626122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1063" y="281534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GFS </a:t>
            </a:r>
            <a:r>
              <a:rPr lang="en-US" sz="1400" b="1" dirty="0" err="1">
                <a:solidFill>
                  <a:prstClr val="black"/>
                </a:solidFill>
                <a:latin typeface="Arial"/>
                <a:cs typeface="Arial"/>
              </a:rPr>
              <a:t>Anl</a:t>
            </a:r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45" y="2810649"/>
            <a:ext cx="96455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 rot="18948188">
            <a:off x="626982" y="1207906"/>
            <a:ext cx="1533840" cy="10975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18948188">
            <a:off x="3049823" y="1207906"/>
            <a:ext cx="1533840" cy="10975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8948188">
            <a:off x="598605" y="3370557"/>
            <a:ext cx="1533840" cy="10975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rot="18948188">
            <a:off x="3049823" y="3370557"/>
            <a:ext cx="1533840" cy="10975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45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Retrospectives: Low Skill/Dropouts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2E286-0EE4-4886-9967-C957B8835FC0}"/>
              </a:ext>
            </a:extLst>
          </p:cNvPr>
          <p:cNvSpPr txBox="1"/>
          <p:nvPr/>
        </p:nvSpPr>
        <p:spPr>
          <a:xfrm>
            <a:off x="611945" y="1188720"/>
            <a:ext cx="807485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Cases</a:t>
            </a:r>
          </a:p>
          <a:p>
            <a:endParaRPr lang="en-US" dirty="0"/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Pattern Issues (Aug 2017)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America Pattern Issues (Sep 2017)     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Period (Feb 2018)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U.S. Pattern Issues (Dec 2018)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Period (Jan 2019)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73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D8EB56-7646-4A04-9059-A4BDF0F6F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38423" y="564465"/>
            <a:ext cx="7356008" cy="397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84398" y="1513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N. America Pattern Issues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9840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9/3/2017 (F240)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" y="4509473"/>
            <a:ext cx="914400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GEFSv11 mean forecasts a cutoff over OH while GEFSv12 does not (observed from F240-F192)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One GEFSv12 member correctly forecasts a small cutoff near CA coast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EC909-6844-44EC-A292-904CB4016597}"/>
              </a:ext>
            </a:extLst>
          </p:cNvPr>
          <p:cNvSpPr txBox="1"/>
          <p:nvPr/>
        </p:nvSpPr>
        <p:spPr>
          <a:xfrm>
            <a:off x="1036511" y="660906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A9E0FA-C8CE-48E0-841D-EBC6E6FB83C0}"/>
              </a:ext>
            </a:extLst>
          </p:cNvPr>
          <p:cNvSpPr txBox="1"/>
          <p:nvPr/>
        </p:nvSpPr>
        <p:spPr>
          <a:xfrm>
            <a:off x="4760176" y="658918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286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1D506F51-517D-4F64-9B8A-778D5C1F1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1" y="0"/>
            <a:ext cx="47609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9" y="139016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N. America Pattern Issues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1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9/8/2017 (F120)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3481" y="1137642"/>
            <a:ext cx="4320520" cy="209285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GEFSv12 and GEFSv11 have similar cutoff/trough features over eastern and western North America</a:t>
            </a:r>
          </a:p>
          <a:p>
            <a:pPr defTabSz="457189">
              <a:buFont typeface="Arial"/>
              <a:buChar char="•"/>
            </a:pP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189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srgbClr val="C00000"/>
                </a:solidFill>
                <a:latin typeface="Arial"/>
                <a:cs typeface="Arial"/>
              </a:rPr>
              <a:t>However, GEFSv11 forecasts a cutoff feature within the trough over the SE U.S. (slightly more indication of a cyclone) while GEFSv12 only forecasts the trough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18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5599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4717" y="5599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4716" y="266614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GFS </a:t>
            </a:r>
            <a:r>
              <a:rPr lang="en-US" sz="1400" b="1" dirty="0" err="1">
                <a:solidFill>
                  <a:prstClr val="black"/>
                </a:solidFill>
                <a:latin typeface="Arial"/>
                <a:cs typeface="Arial"/>
              </a:rPr>
              <a:t>Anl</a:t>
            </a:r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666145"/>
            <a:ext cx="96455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DC87AE-09AC-447B-9BFF-87C1312CAA3A}"/>
              </a:ext>
            </a:extLst>
          </p:cNvPr>
          <p:cNvSpPr/>
          <p:nvPr/>
        </p:nvSpPr>
        <p:spPr>
          <a:xfrm>
            <a:off x="450166" y="1484142"/>
            <a:ext cx="1247337" cy="62857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FE543A-7BF1-48C7-B465-D337D113E892}"/>
              </a:ext>
            </a:extLst>
          </p:cNvPr>
          <p:cNvSpPr/>
          <p:nvPr/>
        </p:nvSpPr>
        <p:spPr>
          <a:xfrm>
            <a:off x="2893691" y="1484142"/>
            <a:ext cx="1247337" cy="62857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0DF6D3-0D1B-44C3-BA3F-569104727979}"/>
              </a:ext>
            </a:extLst>
          </p:cNvPr>
          <p:cNvSpPr/>
          <p:nvPr/>
        </p:nvSpPr>
        <p:spPr>
          <a:xfrm>
            <a:off x="450165" y="4043101"/>
            <a:ext cx="1247337" cy="62857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50CFB4-9042-4443-BAB9-63CE7680E5D9}"/>
              </a:ext>
            </a:extLst>
          </p:cNvPr>
          <p:cNvSpPr/>
          <p:nvPr/>
        </p:nvSpPr>
        <p:spPr>
          <a:xfrm>
            <a:off x="2893691" y="4043100"/>
            <a:ext cx="1247337" cy="62857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1098042" y="1716258"/>
            <a:ext cx="364997" cy="3964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3498850" y="1716257"/>
            <a:ext cx="364997" cy="3964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0601A11-2AC1-4CC7-B77D-B95A5E639AE5}"/>
              </a:ext>
            </a:extLst>
          </p:cNvPr>
          <p:cNvSpPr/>
          <p:nvPr/>
        </p:nvSpPr>
        <p:spPr>
          <a:xfrm>
            <a:off x="3498849" y="4275216"/>
            <a:ext cx="364997" cy="3964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05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Retrospectives: Low Skill/Dropouts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2E286-0EE4-4886-9967-C957B8835FC0}"/>
              </a:ext>
            </a:extLst>
          </p:cNvPr>
          <p:cNvSpPr txBox="1"/>
          <p:nvPr/>
        </p:nvSpPr>
        <p:spPr>
          <a:xfrm>
            <a:off x="611945" y="1188720"/>
            <a:ext cx="807485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Cases</a:t>
            </a:r>
          </a:p>
          <a:p>
            <a:endParaRPr lang="en-US" dirty="0"/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Pattern Issues (Aug 2017)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America Pattern Issues (Sep 2017)     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Period (Feb 2018)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U.S. Pattern Issues (Dec 2018)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Period (Jan 2019)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5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hz500_pac_all1719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6"/>
          <a:stretch/>
        </p:blipFill>
        <p:spPr>
          <a:xfrm>
            <a:off x="3850305" y="868564"/>
            <a:ext cx="5293696" cy="4198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Anomaly Correlation (AC) Scores</a:t>
            </a:r>
          </a:p>
        </p:txBody>
      </p:sp>
      <p:pic>
        <p:nvPicPr>
          <p:cNvPr id="3" name="Picture 2" descr="nhz500_5days_ac_all1719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/>
          <a:stretch/>
        </p:blipFill>
        <p:spPr>
          <a:xfrm>
            <a:off x="-768" y="1130300"/>
            <a:ext cx="4676065" cy="3922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8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June 2017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74104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Dec 2019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1488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Sep 2018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844" y="4275723"/>
            <a:ext cx="387075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 = .908 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= .917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9704" y="2859157"/>
            <a:ext cx="3870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higher NH 500-hPa AC scores than </a:t>
            </a:r>
            <a:r>
              <a:rPr lang="en-US" b="1" dirty="0">
                <a:latin typeface="Arial"/>
                <a:cs typeface="Arial"/>
              </a:rPr>
              <a:t>GEFSv11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at all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lead times from Day 0 to Day 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5648" y="2884845"/>
            <a:ext cx="3870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higher 500-hPa AC scores than </a:t>
            </a:r>
            <a:r>
              <a:rPr lang="en-US" b="1" dirty="0">
                <a:latin typeface="Arial"/>
                <a:cs typeface="Arial"/>
              </a:rPr>
              <a:t>GEFSv11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at Day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5344" y="1049874"/>
            <a:ext cx="403806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DAY 5 </a:t>
            </a:r>
            <a:r>
              <a:rPr lang="mr-IN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 NH 500-hPa Time Series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38700" y="2768600"/>
            <a:ext cx="4206240" cy="1270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38700" y="1051987"/>
            <a:ext cx="420624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NH by Lead Time (6/2017</a:t>
            </a:r>
            <a:r>
              <a:rPr lang="mr-IN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11/2019) 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708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mc.ncep.noaa.gov/users/meg/gefsv12/retros/Feb2018lowskill/p240/gefs_nh_500g_Feb2018lowskill_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1" y="0"/>
            <a:ext cx="47604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9" y="139016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Feb 2018 Low Skill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1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1/24/2018 (F240)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3481" y="1137642"/>
            <a:ext cx="4320520" cy="283152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GEFSv11 forecasts a cutoff low south of the Aleutian Islands while GEFSv12 does not</a:t>
            </a:r>
          </a:p>
          <a:p>
            <a:pPr defTabSz="457189">
              <a:buFont typeface="Arial"/>
              <a:buChar char="•"/>
            </a:pP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189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1600" dirty="0">
                <a:latin typeface="Arial"/>
                <a:cs typeface="Arial"/>
              </a:rPr>
              <a:t>GEFSv12 is more progressive with the ridge/trough pattern in the Atlantic while GEFSv11 pattern is out-of-phase; both too slow with trough over NW Africa</a:t>
            </a:r>
          </a:p>
          <a:p>
            <a:pPr defTabSz="457189"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defTabSz="457189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Neither GEFSv12 nor GEFSv11 forecast the narrow trough near the Caspian Sea</a:t>
            </a:r>
          </a:p>
          <a:p>
            <a:pPr defTabSz="457189">
              <a:buFont typeface="Arial"/>
              <a:buChar char="•"/>
            </a:pPr>
            <a:endParaRPr lang="en-US" sz="16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20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5599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4717" y="5599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4716" y="266614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GFS </a:t>
            </a:r>
            <a:r>
              <a:rPr lang="en-US" sz="1400" b="1" dirty="0" err="1">
                <a:solidFill>
                  <a:prstClr val="black"/>
                </a:solidFill>
                <a:latin typeface="Arial"/>
                <a:cs typeface="Arial"/>
              </a:rPr>
              <a:t>Anl</a:t>
            </a:r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666145"/>
            <a:ext cx="96455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497484" y="1054615"/>
            <a:ext cx="364997" cy="396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2883842" y="1052097"/>
            <a:ext cx="364997" cy="396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0601A11-2AC1-4CC7-B77D-B95A5E639AE5}"/>
              </a:ext>
            </a:extLst>
          </p:cNvPr>
          <p:cNvSpPr/>
          <p:nvPr/>
        </p:nvSpPr>
        <p:spPr>
          <a:xfrm>
            <a:off x="2883842" y="3709472"/>
            <a:ext cx="364997" cy="396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3970731" y="1118552"/>
            <a:ext cx="561798" cy="743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1566305" y="1118551"/>
            <a:ext cx="561798" cy="743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3970731" y="3734365"/>
            <a:ext cx="561798" cy="743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1566305" y="3734364"/>
            <a:ext cx="561798" cy="743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497483" y="3709472"/>
            <a:ext cx="364997" cy="396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3662799" y="3151062"/>
            <a:ext cx="364997" cy="491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3662799" y="531068"/>
            <a:ext cx="364997" cy="491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1282224" y="3151061"/>
            <a:ext cx="364997" cy="491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1282223" y="532165"/>
            <a:ext cx="364997" cy="491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2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4" grpId="0" animBg="1"/>
      <p:bldP spid="45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emc.ncep.noaa.gov/users/meg/gefsv12/retros/Feb2018lowskill/p144/gefs_nh_500g_Feb2018lowskill_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6041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9" y="139016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Feb 2018 Low Skill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1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1/28/2018 (F144)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3481" y="1137642"/>
            <a:ext cx="4320520" cy="307774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Both GEFSv12 and GEFSv11 forecast a cutoff low south of the Aleutian Islands</a:t>
            </a:r>
          </a:p>
          <a:p>
            <a:pPr defTabSz="457189">
              <a:buFont typeface="Arial"/>
              <a:buChar char="•"/>
            </a:pP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189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1600" dirty="0">
                <a:latin typeface="Arial"/>
                <a:cs typeface="Arial"/>
              </a:rPr>
              <a:t>GEFSv11 is slightly better with the ridge/trough pattern orientation in the Atlantic, although GEFSv12 indicates cutoff within trough; both too slow with trough over NW Africa</a:t>
            </a:r>
          </a:p>
          <a:p>
            <a:pPr defTabSz="457189"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defTabSz="457189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GEFSv11 has a slightly more defined trough near the Caspian Sea than GEFSv12</a:t>
            </a:r>
          </a:p>
          <a:p>
            <a:pPr defTabSz="457189">
              <a:buFont typeface="Arial"/>
              <a:buChar char="•"/>
            </a:pPr>
            <a:endParaRPr lang="en-US" sz="16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21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5599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4717" y="5599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4716" y="266614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GFS </a:t>
            </a:r>
            <a:r>
              <a:rPr lang="en-US" sz="1400" b="1" dirty="0" err="1">
                <a:solidFill>
                  <a:prstClr val="black"/>
                </a:solidFill>
                <a:latin typeface="Arial"/>
                <a:cs typeface="Arial"/>
              </a:rPr>
              <a:t>Anl</a:t>
            </a:r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666145"/>
            <a:ext cx="96455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497484" y="1054615"/>
            <a:ext cx="364997" cy="396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2883842" y="1052097"/>
            <a:ext cx="364997" cy="396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0601A11-2AC1-4CC7-B77D-B95A5E639AE5}"/>
              </a:ext>
            </a:extLst>
          </p:cNvPr>
          <p:cNvSpPr/>
          <p:nvPr/>
        </p:nvSpPr>
        <p:spPr>
          <a:xfrm>
            <a:off x="2883842" y="3709472"/>
            <a:ext cx="364997" cy="396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3970731" y="1118552"/>
            <a:ext cx="561798" cy="743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1566305" y="1118551"/>
            <a:ext cx="561798" cy="743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3970731" y="3734365"/>
            <a:ext cx="561798" cy="743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1566305" y="3734364"/>
            <a:ext cx="561798" cy="743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497483" y="3709472"/>
            <a:ext cx="364997" cy="396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3662799" y="3151062"/>
            <a:ext cx="364997" cy="491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3662799" y="531068"/>
            <a:ext cx="364997" cy="491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1282224" y="3151061"/>
            <a:ext cx="364997" cy="491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1282223" y="532165"/>
            <a:ext cx="364997" cy="491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2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4" grpId="0" animBg="1"/>
      <p:bldP spid="45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emc.ncep.noaa.gov/users/meg/gefsv12/retros/Feb2018lowskill/p120/gefs_nh_500g_Feb2018lowskill_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041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9" y="139016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Feb 2018 Low Skill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1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1/29/2018 (F120)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3481" y="1137642"/>
            <a:ext cx="4320520" cy="307774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GEFSv12 forecasts a more defined cutoff low south of the Aleutian Islands than GEFSv11 </a:t>
            </a:r>
          </a:p>
          <a:p>
            <a:pPr defTabSz="457189">
              <a:buFont typeface="Arial"/>
              <a:buChar char="•"/>
            </a:pP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189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GEFSv11 indicates cutoff within trough while GEFSv12 interior trough contour is better placed inland; both too slow with trough over NW Africa</a:t>
            </a:r>
          </a:p>
          <a:p>
            <a:pPr defTabSz="457189"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defTabSz="457189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GEFSv11 has a slightly more defined trough near the Caspian Sea than GEFSv12</a:t>
            </a:r>
          </a:p>
          <a:p>
            <a:pPr defTabSz="457189">
              <a:buFont typeface="Arial"/>
              <a:buChar char="•"/>
            </a:pPr>
            <a:endParaRPr lang="en-US" sz="16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22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5599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4717" y="5599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4716" y="266614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GFS </a:t>
            </a:r>
            <a:r>
              <a:rPr lang="en-US" sz="1400" b="1" dirty="0" err="1">
                <a:solidFill>
                  <a:prstClr val="black"/>
                </a:solidFill>
                <a:latin typeface="Arial"/>
                <a:cs typeface="Arial"/>
              </a:rPr>
              <a:t>Anl</a:t>
            </a:r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666145"/>
            <a:ext cx="96455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497484" y="1054615"/>
            <a:ext cx="364997" cy="396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2883842" y="1052097"/>
            <a:ext cx="364997" cy="396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0601A11-2AC1-4CC7-B77D-B95A5E639AE5}"/>
              </a:ext>
            </a:extLst>
          </p:cNvPr>
          <p:cNvSpPr/>
          <p:nvPr/>
        </p:nvSpPr>
        <p:spPr>
          <a:xfrm>
            <a:off x="2883842" y="3709472"/>
            <a:ext cx="364997" cy="396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3970731" y="1118552"/>
            <a:ext cx="561798" cy="743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1566305" y="1118551"/>
            <a:ext cx="561798" cy="743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3970731" y="3734365"/>
            <a:ext cx="561798" cy="743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4362F-8B74-482B-9020-B2AD561C6A0C}"/>
              </a:ext>
            </a:extLst>
          </p:cNvPr>
          <p:cNvSpPr/>
          <p:nvPr/>
        </p:nvSpPr>
        <p:spPr>
          <a:xfrm>
            <a:off x="1566305" y="3734364"/>
            <a:ext cx="561798" cy="743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497483" y="3709472"/>
            <a:ext cx="364997" cy="396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3662799" y="3151062"/>
            <a:ext cx="364997" cy="491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3662799" y="531068"/>
            <a:ext cx="364997" cy="491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1282224" y="3151061"/>
            <a:ext cx="364997" cy="491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A3414DE-7D02-4773-8F9E-BA9D8EB0AE06}"/>
              </a:ext>
            </a:extLst>
          </p:cNvPr>
          <p:cNvSpPr/>
          <p:nvPr/>
        </p:nvSpPr>
        <p:spPr>
          <a:xfrm>
            <a:off x="1282223" y="532165"/>
            <a:ext cx="364997" cy="491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5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4" grpId="0" animBg="1"/>
      <p:bldP spid="45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Retrospectives: Low Skill/Dropouts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2E286-0EE4-4886-9967-C957B8835FC0}"/>
              </a:ext>
            </a:extLst>
          </p:cNvPr>
          <p:cNvSpPr txBox="1"/>
          <p:nvPr/>
        </p:nvSpPr>
        <p:spPr>
          <a:xfrm>
            <a:off x="611945" y="1188720"/>
            <a:ext cx="807485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Cases</a:t>
            </a:r>
          </a:p>
          <a:p>
            <a:endParaRPr lang="en-US" dirty="0"/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Pattern Issues (Aug 2017)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America Pattern Issues (Sep 2017)     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Period (Feb 2018)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U.S. Pattern Issues (Dec 2018)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Period (Jan 2019)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08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emc.ncep.noaa.gov/users/meg/gefsv12/retros/Dec2018lowskill/dprogdt/gefs_nh_spag_Dec2018lowskill_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08"/>
          <a:stretch/>
        </p:blipFill>
        <p:spPr bwMode="auto">
          <a:xfrm>
            <a:off x="838423" y="564465"/>
            <a:ext cx="7351706" cy="40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14440" y="15135"/>
            <a:ext cx="3955532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Western U.S. Pattern Issues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9840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12/20/2018 (F240)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" y="4509473"/>
            <a:ext cx="914400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Both GEFSv12 and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GEFSv11 completely miss the trough/ridge pattern off the U.S. west coast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Both </a:t>
            </a:r>
            <a:r>
              <a:rPr lang="en-US" sz="1600" dirty="0">
                <a:latin typeface="Arial"/>
                <a:cs typeface="Arial"/>
              </a:rPr>
              <a:t>GEFSv12 and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GEFSv11 are too progressive with 534-dam ridge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EC909-6844-44EC-A292-904CB4016597}"/>
              </a:ext>
            </a:extLst>
          </p:cNvPr>
          <p:cNvSpPr txBox="1"/>
          <p:nvPr/>
        </p:nvSpPr>
        <p:spPr>
          <a:xfrm>
            <a:off x="1036511" y="660906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A9E0FA-C8CE-48E0-841D-EBC6E6FB83C0}"/>
              </a:ext>
            </a:extLst>
          </p:cNvPr>
          <p:cNvSpPr txBox="1"/>
          <p:nvPr/>
        </p:nvSpPr>
        <p:spPr>
          <a:xfrm>
            <a:off x="4760176" y="658918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869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emc.ncep.noaa.gov/users/meg/gefsv12/retros/Dec2018lowskill/dprogdt/gefs_nh_spag_Dec2018lowskill_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01"/>
          <a:stretch/>
        </p:blipFill>
        <p:spPr bwMode="auto">
          <a:xfrm>
            <a:off x="838423" y="564465"/>
            <a:ext cx="7397755" cy="40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14440" y="15135"/>
            <a:ext cx="3955532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Western U.S. Pattern Issues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9840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12/23/2018 (F168)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" y="4509473"/>
            <a:ext cx="914400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GEFSv11 576-dam mean better forecasts the trough/ridge pattern off the U.S. west coast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GEFSv12 trough/ridge pattern is much less amplified (almost zonal)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EC909-6844-44EC-A292-904CB4016597}"/>
              </a:ext>
            </a:extLst>
          </p:cNvPr>
          <p:cNvSpPr txBox="1"/>
          <p:nvPr/>
        </p:nvSpPr>
        <p:spPr>
          <a:xfrm>
            <a:off x="1036511" y="660906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A9E0FA-C8CE-48E0-841D-EBC6E6FB83C0}"/>
              </a:ext>
            </a:extLst>
          </p:cNvPr>
          <p:cNvSpPr txBox="1"/>
          <p:nvPr/>
        </p:nvSpPr>
        <p:spPr>
          <a:xfrm>
            <a:off x="4760176" y="658918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5571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emc.ncep.noaa.gov/users/meg/gefsv12/retros/Dec2018lowskill/dprogdt/gefs_nh_spag_Dec2018lowskill_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61"/>
          <a:stretch/>
        </p:blipFill>
        <p:spPr bwMode="auto">
          <a:xfrm>
            <a:off x="838422" y="564464"/>
            <a:ext cx="7384599" cy="40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14440" y="15135"/>
            <a:ext cx="3955532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Western U.S. Pattern Issues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9840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12/25/2018 (F120)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" y="4509473"/>
            <a:ext cx="914400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GEFSv12 576-dam trough axis better aligns with analysis; slightly wider ridge than GEFSv11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GEFSv11 trough base is displaced and ridge is more narrow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EC909-6844-44EC-A292-904CB4016597}"/>
              </a:ext>
            </a:extLst>
          </p:cNvPr>
          <p:cNvSpPr txBox="1"/>
          <p:nvPr/>
        </p:nvSpPr>
        <p:spPr>
          <a:xfrm>
            <a:off x="1036511" y="660906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A9E0FA-C8CE-48E0-841D-EBC6E6FB83C0}"/>
              </a:ext>
            </a:extLst>
          </p:cNvPr>
          <p:cNvSpPr txBox="1"/>
          <p:nvPr/>
        </p:nvSpPr>
        <p:spPr>
          <a:xfrm>
            <a:off x="4760176" y="658918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936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Retrospectives: Low Skill/Dropouts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2E286-0EE4-4886-9967-C957B8835FC0}"/>
              </a:ext>
            </a:extLst>
          </p:cNvPr>
          <p:cNvSpPr txBox="1"/>
          <p:nvPr/>
        </p:nvSpPr>
        <p:spPr>
          <a:xfrm>
            <a:off x="611945" y="1188720"/>
            <a:ext cx="807485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Cases</a:t>
            </a:r>
          </a:p>
          <a:p>
            <a:endParaRPr lang="en-US" dirty="0"/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Pattern Issues (Aug 2017)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America Pattern Issues (Sep 2017)     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Period (Feb 2018)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U.S. Pattern Issues (Dec 2018)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Period (Jan 2019)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41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emc.ncep.noaa.gov/users/meg/gefsv12/retros/Jan2019lowskill/dprogdt/gefs_nh_spag_Jan2019lowskill_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81"/>
          <a:stretch/>
        </p:blipFill>
        <p:spPr bwMode="auto">
          <a:xfrm>
            <a:off x="834845" y="564465"/>
            <a:ext cx="7375019" cy="40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14440" y="15135"/>
            <a:ext cx="3955532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Jan 2019 Low Skill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9840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1/12/2019 (F240)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" y="4509473"/>
            <a:ext cx="914400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GEFSv12 and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GEFSv11 have similar broad trough over North America (534-dam mean)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GEFSv11 has more amplified 576-dam ridge in the Atlantic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28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EC909-6844-44EC-A292-904CB4016597}"/>
              </a:ext>
            </a:extLst>
          </p:cNvPr>
          <p:cNvSpPr txBox="1"/>
          <p:nvPr/>
        </p:nvSpPr>
        <p:spPr>
          <a:xfrm>
            <a:off x="1036511" y="660906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A9E0FA-C8CE-48E0-841D-EBC6E6FB83C0}"/>
              </a:ext>
            </a:extLst>
          </p:cNvPr>
          <p:cNvSpPr txBox="1"/>
          <p:nvPr/>
        </p:nvSpPr>
        <p:spPr>
          <a:xfrm>
            <a:off x="4760176" y="658918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10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emc.ncep.noaa.gov/users/meg/gefsv12/retros/Jan2019lowskill/dprogdt/gefs_nh_spag_Jan2019lowskill_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99"/>
          <a:stretch/>
        </p:blipFill>
        <p:spPr bwMode="auto">
          <a:xfrm>
            <a:off x="834845" y="564464"/>
            <a:ext cx="7355284" cy="402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14440" y="15135"/>
            <a:ext cx="3955532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Jan 2019 Low Skill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9840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1/15/2019 (F168)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" y="4509473"/>
            <a:ext cx="914400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The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534-dam trough axis over North America in</a:t>
            </a:r>
            <a:r>
              <a:rPr lang="en-US" sz="1600" dirty="0">
                <a:latin typeface="Arial"/>
                <a:cs typeface="Arial"/>
              </a:rPr>
              <a:t> GEFSv12 is more accurately shifted to the east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GEFSv12 has a 576-dam pattern closer to analysis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29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EC909-6844-44EC-A292-904CB4016597}"/>
              </a:ext>
            </a:extLst>
          </p:cNvPr>
          <p:cNvSpPr txBox="1"/>
          <p:nvPr/>
        </p:nvSpPr>
        <p:spPr>
          <a:xfrm>
            <a:off x="1036511" y="660906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A9E0FA-C8CE-48E0-841D-EBC6E6FB83C0}"/>
              </a:ext>
            </a:extLst>
          </p:cNvPr>
          <p:cNvSpPr txBox="1"/>
          <p:nvPr/>
        </p:nvSpPr>
        <p:spPr>
          <a:xfrm>
            <a:off x="4760176" y="658918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995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hz500_pac_all1719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6"/>
          <a:stretch/>
        </p:blipFill>
        <p:spPr>
          <a:xfrm>
            <a:off x="3850304" y="868564"/>
            <a:ext cx="5293696" cy="4198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Anomaly Correlation (AC) Scores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/>
          <a:stretch/>
        </p:blipFill>
        <p:spPr>
          <a:xfrm>
            <a:off x="-768" y="1130300"/>
            <a:ext cx="4676064" cy="3922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8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June 2017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74104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Dec 2019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1488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Sep 2018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9704" y="2859157"/>
            <a:ext cx="3870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higher NH 500-hPa AC scores than </a:t>
            </a:r>
            <a:r>
              <a:rPr lang="en-US" b="1" dirty="0">
                <a:latin typeface="Arial"/>
                <a:cs typeface="Arial"/>
              </a:rPr>
              <a:t>GEFSv11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at all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lead times from Day 0 to Day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8844" y="4275723"/>
            <a:ext cx="387075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 = .583 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= .603 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4838700" y="2768600"/>
            <a:ext cx="4206240" cy="1270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5344" y="1049874"/>
            <a:ext cx="403806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DAY 10 </a:t>
            </a:r>
            <a:r>
              <a:rPr lang="mr-IN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 NH 500-hPa Time Series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38700" y="1051987"/>
            <a:ext cx="420624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NH by Lead Time (6/2017</a:t>
            </a:r>
            <a:r>
              <a:rPr lang="mr-IN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11/2019) 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648" y="1424345"/>
            <a:ext cx="3870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higher 500-hPa AC scores than </a:t>
            </a:r>
            <a:r>
              <a:rPr lang="en-US" b="1" dirty="0">
                <a:latin typeface="Arial"/>
                <a:cs typeface="Arial"/>
              </a:rPr>
              <a:t>GEFSv11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at Day 10</a:t>
            </a:r>
          </a:p>
        </p:txBody>
      </p:sp>
    </p:spTree>
    <p:extLst>
      <p:ext uri="{BB962C8B-B14F-4D97-AF65-F5344CB8AC3E}">
        <p14:creationId xmlns:p14="http://schemas.microsoft.com/office/powerpoint/2010/main" val="350216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emc.ncep.noaa.gov/users/meg/gefsv12/retros/Jan2019lowskill/dprogdt/gefs_nh_spag_Jan2019lowskill_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69"/>
          <a:stretch/>
        </p:blipFill>
        <p:spPr bwMode="auto">
          <a:xfrm>
            <a:off x="834846" y="564463"/>
            <a:ext cx="7342128" cy="400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14440" y="15135"/>
            <a:ext cx="3955532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Jan 2019 Low Skill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9840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1/17/2019 (F120)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" y="4509473"/>
            <a:ext cx="914400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The base of the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534-dam trough in</a:t>
            </a:r>
            <a:r>
              <a:rPr lang="en-US" sz="1600" dirty="0">
                <a:latin typeface="Arial"/>
                <a:cs typeface="Arial"/>
              </a:rPr>
              <a:t> GEFSv11 is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closer to analysis over NE U.S.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GEFSv11 has a more accurate 576-dam ridge pattern in the Atlantic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30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EC909-6844-44EC-A292-904CB4016597}"/>
              </a:ext>
            </a:extLst>
          </p:cNvPr>
          <p:cNvSpPr txBox="1"/>
          <p:nvPr/>
        </p:nvSpPr>
        <p:spPr>
          <a:xfrm>
            <a:off x="1036511" y="660906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A9E0FA-C8CE-48E0-841D-EBC6E6FB83C0}"/>
              </a:ext>
            </a:extLst>
          </p:cNvPr>
          <p:cNvSpPr txBox="1"/>
          <p:nvPr/>
        </p:nvSpPr>
        <p:spPr>
          <a:xfrm>
            <a:off x="4760176" y="658918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1748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68808" y="2168911"/>
            <a:ext cx="9156633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lvl="1" indent="-285743" defTabSz="457189">
              <a:spcAft>
                <a:spcPts val="10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Consolidates NCEP/EMC verification and evaluation functions to efficiently and consistently support all modeling groups </a:t>
            </a:r>
          </a:p>
          <a:p>
            <a:pPr marL="285743" lvl="1" indent="-285743" defTabSz="457189">
              <a:spcAft>
                <a:spcPts val="10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Removes evaluation functions from the model science chain of command, ensuring </a:t>
            </a:r>
            <a:r>
              <a:rPr lang="en-US" sz="2000" b="1" i="1" dirty="0">
                <a:solidFill>
                  <a:prstClr val="white"/>
                </a:solidFill>
                <a:latin typeface="Arial"/>
                <a:cs typeface="Arial"/>
              </a:rPr>
              <a:t>independent</a:t>
            </a:r>
            <a:r>
              <a:rPr lang="en-US" sz="2000" b="1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model evaluations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1021658"/>
            <a:ext cx="9055985" cy="4300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lvl="1" indent="-192020" defTabSz="457189">
              <a:buFont typeface="Arial"/>
              <a:buChar char="•"/>
              <a:defRPr/>
            </a:pPr>
            <a:r>
              <a:rPr lang="en-US" sz="1823" dirty="0">
                <a:solidFill>
                  <a:prstClr val="black"/>
                </a:solidFill>
                <a:latin typeface="Arial"/>
                <a:cs typeface="Arial"/>
              </a:rPr>
              <a:t>Overall, GEFSv12 forecasted the synoptic pattern as well or slightly better than GEFSv11 in the examined cases</a:t>
            </a:r>
          </a:p>
          <a:p>
            <a:pPr marL="742943" lvl="2" indent="-192020" defTabSz="457189">
              <a:buFont typeface="Arial"/>
              <a:buChar char="•"/>
              <a:defRPr/>
            </a:pPr>
            <a:r>
              <a:rPr lang="en-US" sz="1823" dirty="0">
                <a:solidFill>
                  <a:srgbClr val="0000FF"/>
                </a:solidFill>
                <a:latin typeface="Arial"/>
                <a:cs typeface="Arial"/>
              </a:rPr>
              <a:t>For the Atlantic Pattern Issues case, GEFSv12 was more progressive than GEFSv11 which improved the forecast</a:t>
            </a:r>
          </a:p>
          <a:p>
            <a:pPr marL="112712" lvl="2" defTabSz="457189">
              <a:defRPr/>
            </a:pPr>
            <a:endParaRPr lang="en-US" sz="1823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8925" lvl="2" indent="-176213" defTabSz="457189">
              <a:buFont typeface="Arial"/>
              <a:buChar char="•"/>
              <a:defRPr/>
            </a:pPr>
            <a:r>
              <a:rPr lang="en-US" sz="1823" dirty="0">
                <a:solidFill>
                  <a:prstClr val="black"/>
                </a:solidFill>
                <a:latin typeface="Arial"/>
                <a:cs typeface="Arial"/>
              </a:rPr>
              <a:t>GEFSv12 and GEFSv11 forecast errors were commonly associated with trough/ridge/trough patterns over the northeast U.S. and Atlantic</a:t>
            </a:r>
          </a:p>
          <a:p>
            <a:pPr marL="288925" lvl="2" indent="-176213" defTabSz="457189">
              <a:buFont typeface="Arial"/>
              <a:buChar char="•"/>
              <a:defRPr/>
            </a:pPr>
            <a:endParaRPr lang="en-US" sz="1823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8925" lvl="2" indent="-176213" defTabSz="457189">
              <a:buFont typeface="Arial"/>
              <a:buChar char="•"/>
              <a:defRPr/>
            </a:pPr>
            <a:r>
              <a:rPr lang="en-US" sz="1823" dirty="0">
                <a:solidFill>
                  <a:prstClr val="black"/>
                </a:solidFill>
                <a:latin typeface="Arial"/>
                <a:cs typeface="Arial"/>
              </a:rPr>
              <a:t>In these examined cases, increased spread in GEFSv12 sometimes improved and sometimes degraded the synoptic pattern forecast (varied from cycle to cycle)</a:t>
            </a:r>
          </a:p>
          <a:p>
            <a:pPr marL="746125" lvl="3" indent="-176213" defTabSz="457189">
              <a:buFont typeface="Arial"/>
              <a:buChar char="•"/>
              <a:defRPr/>
            </a:pPr>
            <a:r>
              <a:rPr lang="en-US" sz="1823" dirty="0">
                <a:solidFill>
                  <a:srgbClr val="0000FF"/>
                </a:solidFill>
                <a:latin typeface="Arial"/>
                <a:cs typeface="Arial"/>
              </a:rPr>
              <a:t>Improvements due to increased spread were more subtle in GEFSv12</a:t>
            </a:r>
          </a:p>
          <a:p>
            <a:pPr marL="746125" lvl="3" indent="-176213" defTabSz="457189">
              <a:buFont typeface="Arial"/>
              <a:buChar char="•"/>
              <a:defRPr/>
            </a:pPr>
            <a:r>
              <a:rPr lang="en-US" sz="1823" dirty="0">
                <a:solidFill>
                  <a:srgbClr val="0000FF"/>
                </a:solidFill>
                <a:latin typeface="Arial"/>
                <a:cs typeface="Arial"/>
              </a:rPr>
              <a:t>Less spread in GEFSv11 sometimes worked to its advantage when members agreed on the correct solution</a:t>
            </a:r>
            <a:endParaRPr lang="en-US" sz="1823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43" lvl="1" indent="-192020" defTabSz="457189">
              <a:buFont typeface="Arial"/>
              <a:buChar char="•"/>
              <a:defRPr/>
            </a:pPr>
            <a:endParaRPr lang="en-US" sz="1823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0247" lvl="2" defTabSz="457189">
              <a:defRPr/>
            </a:pPr>
            <a:endParaRPr lang="en-US" sz="1823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>
              <a:defRPr/>
            </a:pPr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>
              <a:defRPr/>
            </a:pPr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>
              <a:defRPr/>
            </a:pPr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19184"/>
            <a:ext cx="9156633" cy="55397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lvl="0" algn="ctr" defTabSz="609585">
              <a:defRPr/>
            </a:pPr>
            <a:r>
              <a:rPr lang="en-US" sz="2800" b="1" dirty="0">
                <a:solidFill>
                  <a:prstClr val="white"/>
                </a:solidFill>
                <a:latin typeface="Arial"/>
                <a:cs typeface="Arial"/>
              </a:rPr>
              <a:t>GEFSv12 Low Skill/Dropouts: Summary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17792" y="4773476"/>
            <a:ext cx="2133600" cy="273844"/>
          </a:xfrm>
        </p:spPr>
        <p:txBody>
          <a:bodyPr/>
          <a:lstStyle/>
          <a:p>
            <a:pPr defTabSz="685800">
              <a:defRPr/>
            </a:pPr>
            <a:fld id="{364423BE-BAF9-5447-BAF7-CF3FF830840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290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6"/>
          <a:stretch/>
        </p:blipFill>
        <p:spPr>
          <a:xfrm>
            <a:off x="3850304" y="868564"/>
            <a:ext cx="5293696" cy="41987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Anomaly Correlation (AC) Scores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/>
          <a:stretch/>
        </p:blipFill>
        <p:spPr>
          <a:xfrm>
            <a:off x="-769" y="1130300"/>
            <a:ext cx="4676063" cy="3922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8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June 2017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74104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Dec 2019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1488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Sep 2018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9704" y="2859157"/>
            <a:ext cx="3870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higher SH 500-hPa AC scores than </a:t>
            </a:r>
            <a:r>
              <a:rPr lang="en-US" b="1" dirty="0">
                <a:latin typeface="Arial"/>
                <a:cs typeface="Arial"/>
              </a:rPr>
              <a:t>GEFSv11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at all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lead times from Day 0 to Day 10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838700" y="2768600"/>
            <a:ext cx="4206240" cy="1270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8844" y="4275723"/>
            <a:ext cx="387075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 = .894 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= .903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5344" y="1049874"/>
            <a:ext cx="403806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DAY 5 </a:t>
            </a:r>
            <a:r>
              <a:rPr lang="mr-IN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 SH 500-hPa Time Series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38700" y="1051987"/>
            <a:ext cx="420624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SH by Lead Time (6/2017</a:t>
            </a:r>
            <a:r>
              <a:rPr lang="mr-IN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11/2019) 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648" y="2884845"/>
            <a:ext cx="3870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higher 500-hPa AC scores than </a:t>
            </a:r>
            <a:r>
              <a:rPr lang="en-US" b="1" dirty="0">
                <a:latin typeface="Arial"/>
                <a:cs typeface="Arial"/>
              </a:rPr>
              <a:t>GEFSv11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at Day 5</a:t>
            </a:r>
          </a:p>
        </p:txBody>
      </p:sp>
    </p:spTree>
    <p:extLst>
      <p:ext uri="{BB962C8B-B14F-4D97-AF65-F5344CB8AC3E}">
        <p14:creationId xmlns:p14="http://schemas.microsoft.com/office/powerpoint/2010/main" val="2534881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6"/>
          <a:stretch/>
        </p:blipFill>
        <p:spPr>
          <a:xfrm>
            <a:off x="3850304" y="868564"/>
            <a:ext cx="5293696" cy="41987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Anomaly Correlation (AC) Scores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/>
          <a:stretch/>
        </p:blipFill>
        <p:spPr>
          <a:xfrm>
            <a:off x="-768" y="1130300"/>
            <a:ext cx="4676064" cy="3922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8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June 2017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74104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Dec 2019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1488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Sep 2018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9704" y="2859157"/>
            <a:ext cx="3870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higher SH 500-hPa AC scores than </a:t>
            </a:r>
            <a:r>
              <a:rPr lang="en-US" b="1" dirty="0">
                <a:latin typeface="Arial"/>
                <a:cs typeface="Arial"/>
              </a:rPr>
              <a:t>GEFSv11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at all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lead times from Day 0 to Day 10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838700" y="2768600"/>
            <a:ext cx="4206240" cy="1270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8844" y="4275723"/>
            <a:ext cx="387075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 = .542 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= .576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5344" y="1049874"/>
            <a:ext cx="403806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DAY 10 </a:t>
            </a:r>
            <a:r>
              <a:rPr lang="mr-IN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 SH 500-hPa Time Series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38700" y="1051987"/>
            <a:ext cx="420624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SH by Lead Time (6/2017</a:t>
            </a:r>
            <a:r>
              <a:rPr lang="mr-IN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11/2019) 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648" y="1424345"/>
            <a:ext cx="3870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higher 500-hPa AC scores than </a:t>
            </a:r>
            <a:r>
              <a:rPr lang="en-US" b="1" dirty="0">
                <a:latin typeface="Arial"/>
                <a:cs typeface="Arial"/>
              </a:rPr>
              <a:t>GEFSv11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at Day 10</a:t>
            </a:r>
          </a:p>
        </p:txBody>
      </p:sp>
    </p:spTree>
    <p:extLst>
      <p:ext uri="{BB962C8B-B14F-4D97-AF65-F5344CB8AC3E}">
        <p14:creationId xmlns:p14="http://schemas.microsoft.com/office/powerpoint/2010/main" val="8251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D6CEE93-591E-6D4C-A716-3EA3119EC50D}"/>
              </a:ext>
            </a:extLst>
          </p:cNvPr>
          <p:cNvGraphicFramePr>
            <a:graphicFrameLocks noGrp="1"/>
          </p:cNvGraphicFramePr>
          <p:nvPr/>
        </p:nvGraphicFramePr>
        <p:xfrm>
          <a:off x="50032" y="957490"/>
          <a:ext cx="9043430" cy="4186011"/>
        </p:xfrm>
        <a:graphic>
          <a:graphicData uri="http://schemas.openxmlformats.org/drawingml/2006/table">
            <a:tbl>
              <a:tblPr/>
              <a:tblGrid>
                <a:gridCol w="2082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3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7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GEFSv11 (PROD)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GEFSv12 (RETRO)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Fall 2019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0.909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0.920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Summer 2019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0.902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0.912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5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Spring 2019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0.901 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0.912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3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Winter 2018/2019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0.910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0.918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361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Fall 2018</a:t>
                      </a: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0.923</a:t>
                      </a: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0.928</a:t>
                      </a: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324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Summer 2018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0.899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0.908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Spring 2018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0.907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0.916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Winter 2017/2018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0.929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0.939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34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Fall 2017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0.913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0.921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34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Summer 2017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0.884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0.896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NH AC Scores (500-hPa Z at Day 5)</a:t>
            </a:r>
          </a:p>
        </p:txBody>
      </p:sp>
    </p:spTree>
    <p:extLst>
      <p:ext uri="{BB962C8B-B14F-4D97-AF65-F5344CB8AC3E}">
        <p14:creationId xmlns:p14="http://schemas.microsoft.com/office/powerpoint/2010/main" val="863160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D6CEE93-591E-6D4C-A716-3EA3119EC50D}"/>
              </a:ext>
            </a:extLst>
          </p:cNvPr>
          <p:cNvGraphicFramePr>
            <a:graphicFrameLocks noGrp="1"/>
          </p:cNvGraphicFramePr>
          <p:nvPr/>
        </p:nvGraphicFramePr>
        <p:xfrm>
          <a:off x="50032" y="957490"/>
          <a:ext cx="9043430" cy="4186011"/>
        </p:xfrm>
        <a:graphic>
          <a:graphicData uri="http://schemas.openxmlformats.org/drawingml/2006/table">
            <a:tbl>
              <a:tblPr/>
              <a:tblGrid>
                <a:gridCol w="2082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3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7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GEFSv11 (PROD)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GEFSv12 (RETRO)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Fall 2019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0.564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0.589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Summer 2019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0.575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0.594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5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Spring 2019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0.537 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0.573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3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Winter 2018/2019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0.621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0.620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361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Fall 2018</a:t>
                      </a: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0.607</a:t>
                      </a: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0.604</a:t>
                      </a: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324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Summer 2018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0.590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0.608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Spring 2018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0.574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0.588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Winter 2017/2018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0.671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0.706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34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Fall 2017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0.560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0.577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34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Summer 2017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0.538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0.578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NH AC Scores (500-hPa Z at Day 10)</a:t>
            </a:r>
          </a:p>
        </p:txBody>
      </p:sp>
    </p:spTree>
    <p:extLst>
      <p:ext uri="{BB962C8B-B14F-4D97-AF65-F5344CB8AC3E}">
        <p14:creationId xmlns:p14="http://schemas.microsoft.com/office/powerpoint/2010/main" val="3448222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86" y="1046400"/>
            <a:ext cx="91566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192024">
              <a:spcBef>
                <a:spcPts val="0"/>
              </a:spcBef>
              <a:spcAft>
                <a:spcPts val="1600"/>
              </a:spcAft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sz="2000" dirty="0">
                <a:latin typeface="Arial"/>
                <a:cs typeface="Arial"/>
              </a:rPr>
              <a:t> has higher 500-hPa AC scores than </a:t>
            </a:r>
            <a:r>
              <a:rPr lang="en-US" sz="2000" b="1" dirty="0">
                <a:latin typeface="Arial"/>
                <a:cs typeface="Arial"/>
              </a:rPr>
              <a:t>GEFSv11</a:t>
            </a:r>
            <a:r>
              <a:rPr lang="en-US" sz="2000" dirty="0">
                <a:latin typeface="Arial"/>
                <a:cs typeface="Arial"/>
              </a:rPr>
              <a:t> at all lead times (Days 0-10) for NH and SH</a:t>
            </a:r>
          </a:p>
          <a:p>
            <a:pPr marL="285750" lvl="1" indent="-192024">
              <a:spcBef>
                <a:spcPts val="0"/>
              </a:spcBef>
              <a:spcAft>
                <a:spcPts val="1600"/>
              </a:spcAft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sz="2000" dirty="0">
                <a:latin typeface="Arial"/>
                <a:cs typeface="Arial"/>
              </a:rPr>
              <a:t> has higher 500-hPa AC scores than </a:t>
            </a:r>
            <a:r>
              <a:rPr lang="en-US" sz="2000" b="1" dirty="0">
                <a:latin typeface="Arial"/>
                <a:cs typeface="Arial"/>
              </a:rPr>
              <a:t>GEFSv11 </a:t>
            </a:r>
            <a:r>
              <a:rPr lang="en-US" sz="2000" dirty="0">
                <a:latin typeface="Arial"/>
                <a:cs typeface="Arial"/>
              </a:rPr>
              <a:t>at Day 5 during 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all seasons between Summer 2017 and Fall 2019 for NH</a:t>
            </a:r>
          </a:p>
          <a:p>
            <a:pPr marL="285750" lvl="1" indent="-192024">
              <a:spcAft>
                <a:spcPts val="1600"/>
              </a:spcAft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GEFSv12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 has as good or higher 500-hPa AC scores than </a:t>
            </a:r>
            <a:r>
              <a:rPr lang="en-US" sz="2000" b="1" dirty="0">
                <a:solidFill>
                  <a:srgbClr val="222222"/>
                </a:solidFill>
                <a:latin typeface="Arial" panose="020B0604020202020204" pitchFamily="34" charset="0"/>
              </a:rPr>
              <a:t>GEFSv11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 at Day 10 during all seasons for NH</a:t>
            </a:r>
            <a:endParaRPr lang="en-US" sz="2000" dirty="0">
              <a:latin typeface="Arial"/>
              <a:cs typeface="Arial"/>
            </a:endParaRPr>
          </a:p>
          <a:p>
            <a:pPr marL="285750" lvl="1" indent="-192024">
              <a:spcAft>
                <a:spcPts val="1600"/>
              </a:spcAft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Verification Statistics: Summary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90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68808" y="2168911"/>
            <a:ext cx="9156633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lvl="1" indent="-285743" defTabSz="457189"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Consolidates NCEP/EMC verification and evaluation functions to efficiently and consistently support all modeling groups </a:t>
            </a:r>
          </a:p>
          <a:p>
            <a:pPr marL="285743" lvl="1" indent="-285743" defTabSz="457189"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Removes evaluation functions from the model science chain of command, ensuring </a:t>
            </a:r>
            <a:r>
              <a:rPr lang="en-US" sz="2000" b="1" i="1" dirty="0">
                <a:solidFill>
                  <a:prstClr val="white"/>
                </a:solidFill>
                <a:latin typeface="Arial"/>
                <a:cs typeface="Arial"/>
              </a:rPr>
              <a:t>independent</a:t>
            </a:r>
            <a:r>
              <a:rPr lang="en-US" sz="2000" b="1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model evaluations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808" y="1093041"/>
            <a:ext cx="892465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lvl="1" indent="-285743" defTabSz="457189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GEFSv12 retrospectives initialized at 0000 UTC during 6/1/17</a:t>
            </a:r>
            <a:r>
              <a:rPr lang="mr-IN" sz="2000" dirty="0">
                <a:solidFill>
                  <a:prstClr val="black"/>
                </a:solidFill>
                <a:latin typeface="Arial"/>
                <a:cs typeface="Arial"/>
              </a:rPr>
              <a:t>–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11/30/19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Extra hurricane initializations at 1200 UTC during 6/1</a:t>
            </a:r>
            <a:r>
              <a:rPr lang="mr-IN" dirty="0">
                <a:solidFill>
                  <a:prstClr val="black"/>
                </a:solidFill>
                <a:latin typeface="Arial"/>
                <a:cs typeface="Arial"/>
              </a:rPr>
              <a:t>–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9/30 (2017, 2018, 2019) </a:t>
            </a:r>
          </a:p>
          <a:p>
            <a:pPr marL="742931" lvl="2" indent="-285743" defTabSz="457189">
              <a:buFont typeface="Arial"/>
              <a:buChar char="•"/>
            </a:pPr>
            <a:endParaRPr lang="en-US" b="1" i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43" lvl="1" indent="-285743" defTabSz="457189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GEFSv12 Low Skill case studies: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Atlantic Pattern Issues (Aug 2017) 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North America Pattern Issues (Sep 2017)      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Low Skill Period (Feb 2018)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Western U.S. Pattern Issues (Dec 2018)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Low Skill Period (Jan 2019)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Retrospectives: Low Skill/Dropouts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41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50730</TotalTime>
  <Words>1955</Words>
  <Application>Microsoft Office PowerPoint</Application>
  <PresentationFormat>On-screen Show (16:9)</PresentationFormat>
  <Paragraphs>343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Avenir Book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Shannon</cp:lastModifiedBy>
  <cp:revision>779</cp:revision>
  <dcterms:created xsi:type="dcterms:W3CDTF">2019-12-12T20:05:14Z</dcterms:created>
  <dcterms:modified xsi:type="dcterms:W3CDTF">2020-04-02T15:09:53Z</dcterms:modified>
</cp:coreProperties>
</file>