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  <p:sldId id="511" r:id="rId40"/>
    <p:sldId id="512" r:id="rId41"/>
    <p:sldId id="472" r:id="rId42"/>
    <p:sldId id="367" r:id="rId43"/>
    <p:sldId id="368" r:id="rId44"/>
    <p:sldId id="390" r:id="rId45"/>
    <p:sldId id="391" r:id="rId46"/>
    <p:sldId id="455" r:id="rId47"/>
    <p:sldId id="456" r:id="rId48"/>
    <p:sldId id="457" r:id="rId49"/>
    <p:sldId id="392" r:id="rId50"/>
    <p:sldId id="395" r:id="rId51"/>
    <p:sldId id="394" r:id="rId52"/>
    <p:sldId id="458" r:id="rId53"/>
    <p:sldId id="389" r:id="rId54"/>
    <p:sldId id="397" r:id="rId55"/>
    <p:sldId id="399" r:id="rId56"/>
    <p:sldId id="400" r:id="rId57"/>
    <p:sldId id="459" r:id="rId58"/>
    <p:sldId id="401" r:id="rId59"/>
    <p:sldId id="402" r:id="rId60"/>
    <p:sldId id="403" r:id="rId61"/>
    <p:sldId id="416" r:id="rId62"/>
    <p:sldId id="460" r:id="rId63"/>
    <p:sldId id="404" r:id="rId64"/>
    <p:sldId id="409" r:id="rId65"/>
    <p:sldId id="410" r:id="rId66"/>
    <p:sldId id="414" r:id="rId67"/>
    <p:sldId id="415" r:id="rId68"/>
    <p:sldId id="418" r:id="rId69"/>
    <p:sldId id="419" r:id="rId70"/>
    <p:sldId id="420" r:id="rId71"/>
    <p:sldId id="421" r:id="rId72"/>
    <p:sldId id="422" r:id="rId73"/>
    <p:sldId id="426" r:id="rId74"/>
    <p:sldId id="450" r:id="rId75"/>
    <p:sldId id="441" r:id="rId76"/>
    <p:sldId id="442" r:id="rId77"/>
    <p:sldId id="443" r:id="rId78"/>
    <p:sldId id="440" r:id="rId79"/>
    <p:sldId id="428" r:id="rId80"/>
    <p:sldId id="429" r:id="rId81"/>
    <p:sldId id="435" r:id="rId82"/>
    <p:sldId id="433" r:id="rId83"/>
    <p:sldId id="451" r:id="rId84"/>
    <p:sldId id="439" r:id="rId85"/>
    <p:sldId id="436" r:id="rId86"/>
    <p:sldId id="471" r:id="rId87"/>
    <p:sldId id="444" r:id="rId88"/>
    <p:sldId id="445" r:id="rId89"/>
    <p:sldId id="446" r:id="rId90"/>
    <p:sldId id="447" r:id="rId91"/>
    <p:sldId id="448" r:id="rId92"/>
    <p:sldId id="449" r:id="rId93"/>
    <p:sldId id="461" r:id="rId94"/>
    <p:sldId id="462" r:id="rId95"/>
    <p:sldId id="463" r:id="rId96"/>
    <p:sldId id="464" r:id="rId97"/>
    <p:sldId id="466" r:id="rId98"/>
    <p:sldId id="465" r:id="rId99"/>
    <p:sldId id="467" r:id="rId100"/>
    <p:sldId id="468" r:id="rId101"/>
    <p:sldId id="470" r:id="rId10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004"/>
    <a:srgbClr val="C20105"/>
    <a:srgbClr val="437BF5"/>
    <a:srgbClr val="2A8FE3"/>
    <a:srgbClr val="EDF0F2"/>
    <a:srgbClr val="5ECFE0"/>
    <a:srgbClr val="5FD1E3"/>
    <a:srgbClr val="EFAA3B"/>
    <a:srgbClr val="82DA68"/>
    <a:srgbClr val="61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4" autoAdjust="0"/>
    <p:restoredTop sz="96703" autoAdjust="0"/>
  </p:normalViewPr>
  <p:slideViewPr>
    <p:cSldViewPr snapToGrid="0" snapToObjects="1">
      <p:cViewPr varScale="1">
        <p:scale>
          <a:sx n="127" d="100"/>
          <a:sy n="127" d="100"/>
        </p:scale>
        <p:origin x="-33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1.gif"/><Relationship Id="rId5" Type="http://schemas.openxmlformats.org/officeDocument/2006/relationships/image" Target="../media/image122.gif"/><Relationship Id="rId6" Type="http://schemas.openxmlformats.org/officeDocument/2006/relationships/image" Target="../media/image12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mc.ncep.noaa.gov/users/meg/gefsv12/retro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4229769"/>
            <a:ext cx="916797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700" b="1" dirty="0">
                <a:solidFill>
                  <a:prstClr val="black"/>
                </a:solidFill>
                <a:latin typeface="Arial"/>
                <a:cs typeface="Arial"/>
              </a:rPr>
              <a:t>Shannon </a:t>
            </a:r>
            <a:r>
              <a:rPr lang="en-US" sz="1700" b="1" dirty="0" smtClean="0">
                <a:solidFill>
                  <a:prstClr val="black"/>
                </a:solidFill>
                <a:latin typeface="Arial"/>
                <a:cs typeface="Arial"/>
              </a:rPr>
              <a:t>Shields and Alicia Bentley</a:t>
            </a:r>
            <a:endParaRPr lang="en-US" sz="1700" b="1" dirty="0">
              <a:solidFill>
                <a:srgbClr val="0D68B9"/>
              </a:solidFill>
              <a:latin typeface="Arial"/>
              <a:cs typeface="Arial"/>
            </a:endParaRPr>
          </a:p>
          <a:p>
            <a:pPr algn="ctr" defTabSz="457189"/>
            <a:r>
              <a:rPr lang="en-US" sz="1700" b="1" dirty="0">
                <a:solidFill>
                  <a:srgbClr val="0000FF"/>
                </a:solidFill>
                <a:latin typeface="Arial"/>
                <a:cs typeface="Arial"/>
              </a:rPr>
              <a:t>EMC </a:t>
            </a:r>
            <a:r>
              <a:rPr lang="en-US" sz="1700" b="1" dirty="0" smtClean="0">
                <a:solidFill>
                  <a:srgbClr val="0000FF"/>
                </a:solidFill>
                <a:latin typeface="Arial"/>
                <a:cs typeface="Arial"/>
              </a:rPr>
              <a:t>Model Evaluation Group Webinar</a:t>
            </a:r>
            <a:endParaRPr lang="en-US" sz="17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 defTabSz="457189"/>
            <a:r>
              <a:rPr lang="en-US" sz="1700" b="1" dirty="0">
                <a:solidFill>
                  <a:srgbClr val="0000FF"/>
                </a:solidFill>
                <a:latin typeface="Arial"/>
                <a:cs typeface="Arial"/>
              </a:rPr>
              <a:t>26 March 2020</a:t>
            </a:r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0349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Retrospective Case Studies: Tropical Cyclones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B6D5779-086B-48A4-9301-A9FB1A94EF77}"/>
              </a:ext>
            </a:extLst>
          </p:cNvPr>
          <p:cNvGrpSpPr/>
          <p:nvPr/>
        </p:nvGrpSpPr>
        <p:grpSpPr>
          <a:xfrm>
            <a:off x="358811" y="1344436"/>
            <a:ext cx="8298386" cy="2900534"/>
            <a:chOff x="358811" y="1344436"/>
            <a:chExt cx="8298386" cy="290053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774" y="1344436"/>
              <a:ext cx="3894423" cy="29005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11" y="1344436"/>
              <a:ext cx="3893188" cy="28996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10850" y="3434846"/>
              <a:ext cx="95943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11811" y="3428803"/>
              <a:ext cx="100611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35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6" y="1046400"/>
            <a:ext cx="91566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2000" dirty="0">
                <a:latin typeface="Arial"/>
                <a:cs typeface="Arial"/>
              </a:rPr>
              <a:t> has comparable or less TC track error than </a:t>
            </a:r>
            <a:r>
              <a:rPr lang="en-US" sz="2000" b="1" dirty="0">
                <a:latin typeface="Arial"/>
                <a:cs typeface="Arial"/>
              </a:rPr>
              <a:t>GEFSv11</a:t>
            </a:r>
            <a:r>
              <a:rPr lang="en-US" sz="2000" dirty="0">
                <a:latin typeface="Arial"/>
                <a:cs typeface="Arial"/>
              </a:rPr>
              <a:t> in the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NATL/WPAC, and comparable or slightly more track error in the EPAC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2000" dirty="0">
                <a:latin typeface="Arial"/>
                <a:cs typeface="Arial"/>
              </a:rPr>
              <a:t> has comparable or more right-of-track error than </a:t>
            </a:r>
            <a:r>
              <a:rPr lang="en-US" sz="2000" b="1" dirty="0">
                <a:latin typeface="Arial"/>
                <a:cs typeface="Arial"/>
              </a:rPr>
              <a:t>GEFSv11</a:t>
            </a:r>
            <a:r>
              <a:rPr lang="en-US" sz="2000" dirty="0">
                <a:latin typeface="Arial"/>
                <a:cs typeface="Arial"/>
              </a:rPr>
              <a:t> in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the NATL/EPAC, and comparable or less right-of-track error in the WPAC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2000" dirty="0">
                <a:latin typeface="Arial"/>
                <a:cs typeface="Arial"/>
              </a:rPr>
              <a:t> has more spread than </a:t>
            </a:r>
            <a:r>
              <a:rPr lang="en-US" sz="2000" b="1" dirty="0">
                <a:latin typeface="Arial"/>
                <a:cs typeface="Arial"/>
              </a:rPr>
              <a:t>GEFSv11</a:t>
            </a:r>
            <a:r>
              <a:rPr lang="en-US" sz="2000" dirty="0">
                <a:latin typeface="Arial"/>
                <a:cs typeface="Arial"/>
              </a:rPr>
              <a:t> at most lead times for the combined NATL/EPAC/WPAC basins</a:t>
            </a:r>
          </a:p>
          <a:p>
            <a:pPr marL="285750" lvl="1" indent="-192024">
              <a:spcAft>
                <a:spcPts val="1600"/>
              </a:spcAft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Verification Statistics: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50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117C65-32B8-B243-801D-375B1BE30FCC}"/>
              </a:ext>
            </a:extLst>
          </p:cNvPr>
          <p:cNvSpPr txBox="1"/>
          <p:nvPr/>
        </p:nvSpPr>
        <p:spPr>
          <a:xfrm>
            <a:off x="143146" y="1071914"/>
            <a:ext cx="9032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The low </a:t>
            </a:r>
            <a:r>
              <a:rPr lang="en-US" dirty="0">
                <a:latin typeface="Arial"/>
                <a:cs typeface="Arial"/>
              </a:rPr>
              <a:t>bias </a:t>
            </a:r>
            <a:r>
              <a:rPr lang="en-US" dirty="0" smtClean="0">
                <a:latin typeface="Arial"/>
                <a:cs typeface="Arial"/>
              </a:rPr>
              <a:t>at </a:t>
            </a:r>
            <a:r>
              <a:rPr lang="en-US" dirty="0">
                <a:latin typeface="Arial"/>
                <a:cs typeface="Arial"/>
              </a:rPr>
              <a:t>high QPF thresholds in GEFSv12 accentuates the need for probability</a:t>
            </a:r>
            <a:r>
              <a:rPr lang="en-US" dirty="0" smtClean="0">
                <a:latin typeface="Arial"/>
                <a:cs typeface="Arial"/>
              </a:rPr>
              <a:t>-matched </a:t>
            </a:r>
            <a:r>
              <a:rPr lang="en-US" dirty="0">
                <a:latin typeface="Arial"/>
                <a:cs typeface="Arial"/>
              </a:rPr>
              <a:t>mean QPF products in future versions of the GEFS, similar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to </a:t>
            </a:r>
            <a:r>
              <a:rPr lang="en-US" dirty="0">
                <a:latin typeface="Arial"/>
                <a:cs typeface="Arial"/>
              </a:rPr>
              <a:t>what it currently </a:t>
            </a:r>
            <a:r>
              <a:rPr lang="en-US" dirty="0" smtClean="0">
                <a:latin typeface="Arial"/>
                <a:cs typeface="Arial"/>
              </a:rPr>
              <a:t>generated </a:t>
            </a:r>
            <a:r>
              <a:rPr lang="en-US" dirty="0">
                <a:latin typeface="Arial"/>
                <a:cs typeface="Arial"/>
              </a:rPr>
              <a:t>in the operational HREF </a:t>
            </a:r>
          </a:p>
        </p:txBody>
      </p:sp>
      <p:sp>
        <p:nvSpPr>
          <p:cNvPr id="14" name="Shape 339">
            <a:extLst>
              <a:ext uri="{FF2B5EF4-FFF2-40B4-BE49-F238E27FC236}">
                <a16:creationId xmlns:a16="http://schemas.microsoft.com/office/drawing/2014/main" xmlns="" id="{E18C7A7F-D836-CC47-A98C-D27AC3E72B8B}"/>
              </a:ext>
            </a:extLst>
          </p:cNvPr>
          <p:cNvSpPr txBox="1">
            <a:spLocks/>
          </p:cNvSpPr>
          <p:nvPr/>
        </p:nvSpPr>
        <p:spPr>
          <a:xfrm>
            <a:off x="0" y="1646778"/>
            <a:ext cx="9143999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500" dirty="0" smtClean="0">
                <a:solidFill>
                  <a:srgbClr val="FF0000"/>
                </a:solidFill>
                <a:latin typeface="Arial"/>
                <a:ea typeface="Calibri"/>
                <a:cs typeface="Arial"/>
                <a:sym typeface="Calibri"/>
              </a:rPr>
              <a:t>Probability-Matched (PM) Mean</a:t>
            </a:r>
            <a:endParaRPr lang="en-US" sz="2500" dirty="0">
              <a:solidFill>
                <a:srgbClr val="FF0000"/>
              </a:solidFill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16" name="Shape 340">
            <a:extLst>
              <a:ext uri="{FF2B5EF4-FFF2-40B4-BE49-F238E27FC236}">
                <a16:creationId xmlns:a16="http://schemas.microsoft.com/office/drawing/2014/main" xmlns="" id="{37729826-E071-5C4D-97AA-11E8C73211BD}"/>
              </a:ext>
            </a:extLst>
          </p:cNvPr>
          <p:cNvSpPr txBox="1">
            <a:spLocks/>
          </p:cNvSpPr>
          <p:nvPr/>
        </p:nvSpPr>
        <p:spPr>
          <a:xfrm>
            <a:off x="1" y="2384481"/>
            <a:ext cx="9176028" cy="101217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100208"/>
            </a:pPr>
            <a:r>
              <a:rPr lang="en-US" sz="2000" i="1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Restores amplitude from the individual ensemble member forecasts</a:t>
            </a:r>
            <a:r>
              <a:rPr lang="en-US" sz="200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, but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guided </a:t>
            </a:r>
            <a:r>
              <a:rPr lang="en-US" sz="200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by the skill of the arithmetic mean (which typically highlights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proper regions, </a:t>
            </a:r>
            <a:r>
              <a:rPr lang="en-US" sz="2000" dirty="0">
                <a:solidFill>
                  <a:schemeClr val="tx1"/>
                </a:solidFill>
                <a:latin typeface="Arial"/>
                <a:ea typeface="Calibri"/>
                <a:cs typeface="Arial"/>
                <a:sym typeface="Calibri"/>
              </a:rPr>
              <a:t>but underdoes amounts).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99705C-1DD3-A742-A60F-24BAC67DD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398" y="3341122"/>
            <a:ext cx="1797354" cy="1603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264007F-47F9-4347-A2C9-7D07B8E9C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2" y="3353438"/>
            <a:ext cx="1797562" cy="1603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AE42B33-7D44-9D47-80FF-8D75EB02DE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54" y="3341122"/>
            <a:ext cx="1816167" cy="1620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6DD5AED-F856-AD49-AB7A-0BBB1D94D69B}"/>
              </a:ext>
            </a:extLst>
          </p:cNvPr>
          <p:cNvSpPr txBox="1"/>
          <p:nvPr/>
        </p:nvSpPr>
        <p:spPr>
          <a:xfrm>
            <a:off x="2560291" y="4441356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Mean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7853A6-94B2-304F-BDE9-29C1DB973C01}"/>
              </a:ext>
            </a:extLst>
          </p:cNvPr>
          <p:cNvSpPr txBox="1"/>
          <p:nvPr/>
        </p:nvSpPr>
        <p:spPr>
          <a:xfrm>
            <a:off x="4798119" y="4446303"/>
            <a:ext cx="11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PM Mean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D3FB34-5D9B-9845-BF81-CF67A15E32C8}"/>
              </a:ext>
            </a:extLst>
          </p:cNvPr>
          <p:cNvSpPr txBox="1"/>
          <p:nvPr/>
        </p:nvSpPr>
        <p:spPr>
          <a:xfrm>
            <a:off x="289876" y="4441356"/>
            <a:ext cx="84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CCPA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A34361-BCBC-574D-AE63-A35408412371}"/>
              </a:ext>
            </a:extLst>
          </p:cNvPr>
          <p:cNvSpPr txBox="1"/>
          <p:nvPr/>
        </p:nvSpPr>
        <p:spPr>
          <a:xfrm>
            <a:off x="750849" y="-802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8D369D-C2BC-B243-A205-FE70834E31D7}"/>
              </a:ext>
            </a:extLst>
          </p:cNvPr>
          <p:cNvSpPr txBox="1"/>
          <p:nvPr/>
        </p:nvSpPr>
        <p:spPr>
          <a:xfrm>
            <a:off x="6555857" y="3488606"/>
            <a:ext cx="237863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A global system would</a:t>
            </a:r>
          </a:p>
          <a:p>
            <a:r>
              <a:rPr lang="en-US" sz="1500" dirty="0" smtClean="0">
                <a:latin typeface="Arial"/>
                <a:cs typeface="Arial"/>
              </a:rPr>
              <a:t>actually </a:t>
            </a:r>
            <a:r>
              <a:rPr lang="en-US" sz="1500" dirty="0">
                <a:latin typeface="Arial"/>
                <a:cs typeface="Arial"/>
              </a:rPr>
              <a:t>likely need</a:t>
            </a:r>
          </a:p>
          <a:p>
            <a:r>
              <a:rPr lang="en-US" sz="1500" u="sng" dirty="0" smtClean="0">
                <a:latin typeface="Arial"/>
                <a:cs typeface="Arial"/>
              </a:rPr>
              <a:t>Local</a:t>
            </a:r>
            <a:r>
              <a:rPr lang="en-US" sz="1500" dirty="0" smtClean="0">
                <a:latin typeface="Arial"/>
                <a:cs typeface="Arial"/>
              </a:rPr>
              <a:t> PM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Mean </a:t>
            </a:r>
            <a:r>
              <a:rPr lang="en-US" sz="1500" dirty="0" smtClean="0">
                <a:latin typeface="Arial"/>
                <a:cs typeface="Arial"/>
              </a:rPr>
              <a:t>p</a:t>
            </a:r>
            <a:r>
              <a:rPr lang="en-US" sz="1500" dirty="0" smtClean="0">
                <a:latin typeface="Arial"/>
                <a:cs typeface="Arial"/>
              </a:rPr>
              <a:t>roducts,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which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would </a:t>
            </a:r>
            <a:r>
              <a:rPr lang="en-US" sz="1500" dirty="0" smtClean="0">
                <a:latin typeface="Arial"/>
                <a:cs typeface="Arial"/>
              </a:rPr>
              <a:t>restore </a:t>
            </a:r>
            <a:br>
              <a:rPr lang="en-US" sz="1500" dirty="0" smtClean="0">
                <a:latin typeface="Arial"/>
                <a:cs typeface="Arial"/>
              </a:rPr>
            </a:br>
            <a:r>
              <a:rPr lang="en-US" sz="1500" dirty="0" smtClean="0">
                <a:latin typeface="Arial"/>
                <a:cs typeface="Arial"/>
              </a:rPr>
              <a:t>amplitude </a:t>
            </a:r>
            <a:r>
              <a:rPr lang="en-US" sz="1500" dirty="0">
                <a:latin typeface="Arial"/>
                <a:cs typeface="Arial"/>
              </a:rPr>
              <a:t>regionally</a:t>
            </a:r>
          </a:p>
        </p:txBody>
      </p:sp>
    </p:spTree>
    <p:extLst>
      <p:ext uri="{BB962C8B-B14F-4D97-AF65-F5344CB8AC3E}">
        <p14:creationId xmlns:p14="http://schemas.microsoft.com/office/powerpoint/2010/main" val="93758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/>
      <p:bldP spid="22" grpId="0"/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215" y="1093041"/>
            <a:ext cx="931877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192024">
              <a:spcBef>
                <a:spcPts val="0"/>
              </a:spcBef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GEFSv12 Strengths:</a:t>
            </a:r>
          </a:p>
          <a:p>
            <a:pPr marL="742950" lvl="2" indent="-192024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Increased spread in TC tracks (GEFSv11 was underdispersive)</a:t>
            </a:r>
          </a:p>
          <a:p>
            <a:pPr marL="742950" lvl="2" indent="-192024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the threats from TCs are captured at longer lead times</a:t>
            </a:r>
          </a:p>
          <a:p>
            <a:pPr marL="742950" lvl="2" indent="-192024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improved location of QPF maxima</a:t>
            </a:r>
          </a:p>
          <a:p>
            <a:pPr marL="742950" lvl="2" indent="-192024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spcBef>
                <a:spcPts val="0"/>
              </a:spcBef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GEFSv12 Concerns:</a:t>
            </a:r>
          </a:p>
          <a:p>
            <a:pPr marL="742950" lvl="2" indent="-192024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Increased right-of-track bias in TC tracks at longer lead times</a:t>
            </a:r>
          </a:p>
          <a:p>
            <a:pPr marL="742950" lvl="2" indent="-192024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Low bias in mean QPF amounts associated with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</a:rPr>
              <a:t>landfalling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 TCs</a:t>
            </a:r>
          </a:p>
          <a:p>
            <a:pPr marL="1351026" lvl="3" indent="-342900">
              <a:buFont typeface="Wingdings" charset="2"/>
              <a:buChar char="Ø"/>
            </a:pPr>
            <a:r>
              <a:rPr lang="en-US" sz="2200" i="1" dirty="0">
                <a:solidFill>
                  <a:srgbClr val="0000FF"/>
                </a:solidFill>
                <a:latin typeface="Arial"/>
                <a:cs typeface="Arial"/>
              </a:rPr>
              <a:t>Reduction in mean is likely due to increased spread</a:t>
            </a:r>
          </a:p>
          <a:p>
            <a:pPr marL="1351026" lvl="3" indent="-342900">
              <a:buFont typeface="Wingdings" charset="2"/>
              <a:buChar char="Ø"/>
            </a:pPr>
            <a:r>
              <a:rPr lang="en-US" sz="2200" i="1" dirty="0">
                <a:solidFill>
                  <a:srgbClr val="0000FF"/>
                </a:solidFill>
                <a:latin typeface="Arial"/>
                <a:cs typeface="Arial"/>
              </a:rPr>
              <a:t>Need to have </a:t>
            </a:r>
            <a:r>
              <a:rPr lang="en-US" sz="2200" i="1" dirty="0" smtClean="0">
                <a:solidFill>
                  <a:srgbClr val="0000FF"/>
                </a:solidFill>
                <a:latin typeface="Arial"/>
                <a:cs typeface="Arial"/>
              </a:rPr>
              <a:t>Probability-Matched </a:t>
            </a:r>
            <a:r>
              <a:rPr lang="en-US" sz="2200" i="1" dirty="0">
                <a:solidFill>
                  <a:srgbClr val="0000FF"/>
                </a:solidFill>
                <a:latin typeface="Arial"/>
                <a:cs typeface="Arial"/>
              </a:rPr>
              <a:t>Mean products available </a:t>
            </a:r>
            <a:r>
              <a:rPr lang="en-US" sz="2200" i="1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i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i="1" dirty="0" smtClean="0">
                <a:solidFill>
                  <a:srgbClr val="0000FF"/>
                </a:solidFill>
                <a:latin typeface="Arial"/>
                <a:cs typeface="Arial"/>
              </a:rPr>
              <a:t>in </a:t>
            </a:r>
            <a:r>
              <a:rPr lang="en-US" sz="2200" i="1" dirty="0">
                <a:solidFill>
                  <a:srgbClr val="0000FF"/>
                </a:solidFill>
                <a:latin typeface="Arial"/>
                <a:cs typeface="Arial"/>
              </a:rPr>
              <a:t>future GEFS versions</a:t>
            </a:r>
          </a:p>
          <a:p>
            <a:pPr marL="742950" lvl="2" indent="-192024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50" lvl="2" indent="-192024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Summary</a:t>
            </a:r>
          </a:p>
        </p:txBody>
      </p:sp>
    </p:spTree>
    <p:extLst>
      <p:ext uri="{BB962C8B-B14F-4D97-AF65-F5344CB8AC3E}">
        <p14:creationId xmlns:p14="http://schemas.microsoft.com/office/powerpoint/2010/main" val="1216700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8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285743" lvl="1" indent="-285743" defTabSz="457189">
              <a:spcAft>
                <a:spcPts val="1000"/>
              </a:spcAft>
              <a:buFont typeface="Arial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808" y="1093041"/>
            <a:ext cx="89246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GEFSv12 retrospectives initialized at 0000 UTC during 6/1/17</a:t>
            </a:r>
            <a:r>
              <a:rPr lang="mr-IN" sz="2000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11/30/19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Extra hurricane initializations at 1200 UTC during 6/1</a:t>
            </a:r>
            <a:r>
              <a:rPr lang="mr-IN" dirty="0">
                <a:solidFill>
                  <a:prstClr val="black"/>
                </a:solidFill>
                <a:latin typeface="Arial"/>
                <a:cs typeface="Arial"/>
              </a:rPr>
              <a:t>–</a:t>
            </a: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9/30 (2017, 2018, 2019) </a:t>
            </a:r>
          </a:p>
          <a:p>
            <a:pPr marL="742931" lvl="2" indent="-285743" defTabSz="457189">
              <a:buFont typeface="Arial"/>
              <a:buChar char="•"/>
            </a:pPr>
            <a:endParaRPr lang="en-US" b="1" i="1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43" lvl="1" indent="-285743" defTabSz="457189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GEFSv12 TC case studies: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Noru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(Jul/Aug 2017)                 Hurricane Barry (July 2019)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Harvey (Aug 2017)                   Hurricane Dorian (Aug/Sep 2019)     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Irma (Sep 2017)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Maria (Sep 2017)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Nate (Sep/Oct 2017)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Tropical Storm Alberto (May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Lane (Aug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Florence (Sep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Walaka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(Sep/Oct 2018)</a:t>
            </a:r>
          </a:p>
          <a:p>
            <a:pPr marL="742931" lvl="2" indent="-285743" defTabSz="457189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Hurricane Michael (Oct 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Tropical Cyclones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95340"/>
            <a:ext cx="91566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457189"/>
            <a:r>
              <a:rPr lang="en-US" sz="2200" dirty="0">
                <a:solidFill>
                  <a:prstClr val="black"/>
                </a:solidFill>
                <a:latin typeface="Arial"/>
                <a:cs typeface="Arial"/>
                <a:hlinkClick r:id="rId2"/>
              </a:rPr>
              <a:t>https://www.emc.ncep.noaa.gov/users/meg/gefsv12/retros/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31" lvl="2" indent="-285743" defTabSz="457189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42931" lvl="2" indent="-285743" defTabSz="457189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Tropical Cyclones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77" y="1386996"/>
            <a:ext cx="5711233" cy="37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6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3805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Tropical Cyclones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2341037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210" y="1042049"/>
            <a:ext cx="3041424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Top: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Mean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Spread (shaded)</a:t>
            </a:r>
          </a:p>
          <a:p>
            <a:pPr algn="ctr" defTabSz="457189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Low Locations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5210" y="2474385"/>
            <a:ext cx="3041424" cy="101564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Left: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GEFSv12−GEFSv11</a:t>
            </a:r>
            <a:br>
              <a:rPr lang="en-US" dirty="0">
                <a:solidFill>
                  <a:srgbClr val="437BF5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(shaded)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67968" y="3621552"/>
            <a:ext cx="3348100" cy="129263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  <a:t>Bottom Right:</a:t>
            </a:r>
            <a:br>
              <a:rPr lang="en-US" sz="2200" b="1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GFS analysis (contours)</a:t>
            </a:r>
          </a:p>
          <a:p>
            <a:pPr algn="ctr" defTabSz="457189"/>
            <a:r>
              <a:rPr lang="en-US" dirty="0">
                <a:solidFill>
                  <a:srgbClr val="437BF5"/>
                </a:solidFill>
                <a:latin typeface="Arial"/>
                <a:cs typeface="Arial"/>
              </a:rPr>
              <a:t>GEFSv12−GFS analysis (shaded)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9E9021-1C9A-4E47-9854-428DD5040AF8}"/>
              </a:ext>
            </a:extLst>
          </p:cNvPr>
          <p:cNvGrpSpPr/>
          <p:nvPr/>
        </p:nvGrpSpPr>
        <p:grpSpPr>
          <a:xfrm>
            <a:off x="2003531" y="1138906"/>
            <a:ext cx="4257053" cy="3780360"/>
            <a:chOff x="2003531" y="1138906"/>
            <a:chExt cx="4257053" cy="3780360"/>
          </a:xfrm>
        </p:grpSpPr>
        <p:pic>
          <p:nvPicPr>
            <p:cNvPr id="4098" name="Picture 2" descr="https://www.emc.ncep.noaa.gov/users/meg/gefsv12/retros/Michael2018/dprogdt/gefs_gom_lows_Michael2018_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156" y="1138906"/>
              <a:ext cx="4253428" cy="378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003531" y="245272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56702" y="245182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56702" y="4380301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GFS </a:t>
              </a:r>
              <a:r>
                <a:rPr lang="en-US" sz="1400" b="1" dirty="0" err="1">
                  <a:solidFill>
                    <a:prstClr val="black"/>
                  </a:solidFill>
                  <a:latin typeface="Arial"/>
                  <a:cs typeface="Arial"/>
                </a:rPr>
                <a:t>Anl</a:t>
              </a:r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07156" y="4380302"/>
              <a:ext cx="9645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v12−v11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84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3805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Retrospectives: Tropical Cyclones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" y="2341037"/>
            <a:ext cx="2229500" cy="923307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u="sng" dirty="0">
                <a:solidFill>
                  <a:prstClr val="black"/>
                </a:solidFill>
                <a:latin typeface="Arial"/>
                <a:cs typeface="Arial"/>
              </a:rPr>
              <a:t>Graphics Setup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14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2F69EB6-A495-454D-B41D-E938DCD967B6}"/>
              </a:ext>
            </a:extLst>
          </p:cNvPr>
          <p:cNvGrpSpPr/>
          <p:nvPr/>
        </p:nvGrpSpPr>
        <p:grpSpPr>
          <a:xfrm>
            <a:off x="1892058" y="1073909"/>
            <a:ext cx="4791178" cy="3568429"/>
            <a:chOff x="1892058" y="1073909"/>
            <a:chExt cx="4791178" cy="35684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746FB0B-B51E-4CC9-B767-FB5434A73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058" y="1073909"/>
              <a:ext cx="4791178" cy="35684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2D4082-DB49-43F1-94C3-1246B00F0FDF}"/>
                </a:ext>
              </a:extLst>
            </p:cNvPr>
            <p:cNvSpPr txBox="1"/>
            <p:nvPr/>
          </p:nvSpPr>
          <p:spPr>
            <a:xfrm>
              <a:off x="2279974" y="115293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54CEAC7-48E9-4617-8F4E-D423D747907E}"/>
              </a:ext>
            </a:extLst>
          </p:cNvPr>
          <p:cNvGrpSpPr/>
          <p:nvPr/>
        </p:nvGrpSpPr>
        <p:grpSpPr>
          <a:xfrm>
            <a:off x="6787662" y="2099838"/>
            <a:ext cx="2305800" cy="1454593"/>
            <a:chOff x="6787662" y="2099838"/>
            <a:chExt cx="2305800" cy="1454593"/>
          </a:xfrm>
        </p:grpSpPr>
        <p:pic>
          <p:nvPicPr>
            <p:cNvPr id="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xmlns="" id="{98E08B73-2891-4BDA-A09E-F7E7ABA7B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7662" y="2099838"/>
              <a:ext cx="2305800" cy="14545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5AFD1A0-E0D0-4A42-916D-A06052183382}"/>
                </a:ext>
              </a:extLst>
            </p:cNvPr>
            <p:cNvSpPr txBox="1"/>
            <p:nvPr/>
          </p:nvSpPr>
          <p:spPr>
            <a:xfrm>
              <a:off x="7163971" y="2654957"/>
              <a:ext cx="1918939" cy="276999"/>
            </a:xfrm>
            <a:prstGeom prst="rect">
              <a:avLst/>
            </a:prstGeom>
            <a:solidFill>
              <a:srgbClr val="E9EEF4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Ensemble Member Track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62C1A9C-FEC5-40B9-9B14-AA91557A7F6C}"/>
                </a:ext>
              </a:extLst>
            </p:cNvPr>
            <p:cNvSpPr txBox="1"/>
            <p:nvPr/>
          </p:nvSpPr>
          <p:spPr>
            <a:xfrm rot="5400000">
              <a:off x="6962707" y="2675697"/>
              <a:ext cx="104425" cy="276999"/>
            </a:xfrm>
            <a:prstGeom prst="rect">
              <a:avLst/>
            </a:prstGeom>
            <a:solidFill>
              <a:srgbClr val="EDF0F2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12A2AC6-C9CC-4369-9033-29B119CFB71C}"/>
                </a:ext>
              </a:extLst>
            </p:cNvPr>
            <p:cNvCxnSpPr>
              <a:cxnSpLocks/>
            </p:cNvCxnSpPr>
            <p:nvPr/>
          </p:nvCxnSpPr>
          <p:spPr>
            <a:xfrm>
              <a:off x="6898396" y="2809252"/>
              <a:ext cx="23304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785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GEFSv12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	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Harvey (Aug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      Hurricane Dorian (Aug/Sep 2019)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  Hurricane </a:t>
            </a:r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Noru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(Jul/Aug 2017)</a:t>
            </a:r>
          </a:p>
          <a:p>
            <a:pPr marL="457189" lvl="2" defTabSz="457189"/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5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Harvey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8/21/2017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mean track is an improvement over GEFSv11 and captures landfall better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Best Track is contained within GEFSv12 envelope vs. outside GEFSv11 envelope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8766CE-A3AC-48B7-86BE-8D5F0E909D68}"/>
              </a:ext>
            </a:extLst>
          </p:cNvPr>
          <p:cNvGrpSpPr/>
          <p:nvPr/>
        </p:nvGrpSpPr>
        <p:grpSpPr>
          <a:xfrm>
            <a:off x="225294" y="769276"/>
            <a:ext cx="8461506" cy="3127475"/>
            <a:chOff x="225294" y="769276"/>
            <a:chExt cx="8461506" cy="3127475"/>
          </a:xfrm>
        </p:grpSpPr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xmlns="" id="{255B7530-B7DA-4267-A916-32A2B675C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4" y="769276"/>
              <a:ext cx="4198925" cy="312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xmlns="" id="{890BB1EA-9842-436E-BD9B-BC84D68A1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876" y="769277"/>
              <a:ext cx="4198924" cy="312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9140" y="842513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75893" y="84332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8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Harvey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12Z 8/21/2017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Many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members cross the Yucatan and track north towards TX, while only a few GEFSv11 members make it across the Yucatan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contains the Best Track in its envelope better than GEFSv11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E880BC7-B93A-4D9D-8155-52D70D313BC5}"/>
              </a:ext>
            </a:extLst>
          </p:cNvPr>
          <p:cNvGrpSpPr/>
          <p:nvPr/>
        </p:nvGrpSpPr>
        <p:grpSpPr>
          <a:xfrm>
            <a:off x="225295" y="769277"/>
            <a:ext cx="8789418" cy="3255739"/>
            <a:chOff x="225295" y="769277"/>
            <a:chExt cx="8789418" cy="3255739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2CBAEFB3-2125-47FC-BA25-96DEC0008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582" y="769277"/>
              <a:ext cx="4371131" cy="325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FEE7306-13B4-488C-985B-2F7340DDE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5" y="769277"/>
              <a:ext cx="4371131" cy="3255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9140" y="854323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0637" y="85432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Harvey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8/29/2017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After Harvey goes back out over the Gulf, GEFSv12 is much better with track; Best Track ends up almost outside of the GEFSv11 envelope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9102376-AB90-4498-AC13-5773DBB91832}"/>
              </a:ext>
            </a:extLst>
          </p:cNvPr>
          <p:cNvGrpSpPr/>
          <p:nvPr/>
        </p:nvGrpSpPr>
        <p:grpSpPr>
          <a:xfrm>
            <a:off x="225295" y="769278"/>
            <a:ext cx="8789417" cy="3251463"/>
            <a:chOff x="225295" y="769278"/>
            <a:chExt cx="8789417" cy="32514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95" y="769278"/>
              <a:ext cx="4076990" cy="32514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022" y="769279"/>
              <a:ext cx="4076690" cy="32512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140" y="8557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6059" y="85432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7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GEFSv12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	   Hurricane Harvey (Aug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Dorian (Aug/Sep 2019)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  Hurricane </a:t>
            </a:r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Noru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(Jul/Aug 2017)</a:t>
            </a:r>
          </a:p>
          <a:p>
            <a:pPr marL="457189" lvl="2" defTabSz="457189"/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5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0" y="984188"/>
            <a:ext cx="9156633" cy="4159311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>
                <a:solidFill>
                  <a:srgbClr val="FF0000"/>
                </a:solidFill>
                <a:latin typeface="Arial"/>
                <a:cs typeface="Arial"/>
              </a:rPr>
              <a:t>Periods of TC Verification</a:t>
            </a:r>
          </a:p>
          <a:p>
            <a:r>
              <a:rPr lang="pl-PL" sz="9600" b="1" dirty="0">
                <a:solidFill>
                  <a:schemeClr val="tx1"/>
                </a:solidFill>
                <a:latin typeface="Arial"/>
                <a:cs typeface="Arial"/>
              </a:rPr>
              <a:t>2017: </a:t>
            </a:r>
            <a:br>
              <a:rPr lang="pl-PL" sz="9600" b="1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0000 UTC  (06/01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11/30) </a:t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1200 UTC  (07/01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10/31) </a:t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b="1" dirty="0">
                <a:solidFill>
                  <a:schemeClr val="tx1"/>
                </a:solidFill>
                <a:latin typeface="Arial"/>
                <a:cs typeface="Arial"/>
              </a:rPr>
              <a:t>2018: 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0000 UTC  (05/01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11/30) </a:t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1200 UTC  (07/01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10/31) </a:t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b="1" dirty="0">
                <a:solidFill>
                  <a:schemeClr val="tx1"/>
                </a:solidFill>
                <a:latin typeface="Arial"/>
                <a:cs typeface="Arial"/>
              </a:rPr>
              <a:t>2019: 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0000 UTC  (05/01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11/30) </a:t>
            </a:r>
            <a:b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1200 UTC  (07/01</a:t>
            </a:r>
            <a:r>
              <a:rPr lang="mr-IN" sz="9600" dirty="0">
                <a:solidFill>
                  <a:schemeClr val="tx1"/>
                </a:solidFill>
                <a:latin typeface="Arial"/>
                <a:cs typeface="Arial"/>
              </a:rPr>
              <a:t>–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10/31)</a:t>
            </a:r>
            <a:endParaRPr lang="en-US" sz="96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5600" i="1" dirty="0">
                <a:solidFill>
                  <a:srgbClr val="000000"/>
                </a:solidFill>
                <a:latin typeface="Arial"/>
                <a:cs typeface="Arial"/>
              </a:rPr>
              <a:t>Special thanks to </a:t>
            </a:r>
            <a:r>
              <a:rPr lang="en-US" sz="5600" i="1" dirty="0" err="1">
                <a:solidFill>
                  <a:srgbClr val="000000"/>
                </a:solidFill>
                <a:latin typeface="Arial"/>
                <a:cs typeface="Arial"/>
              </a:rPr>
              <a:t>Jiayi</a:t>
            </a:r>
            <a:r>
              <a:rPr lang="en-US" sz="5600" i="1" dirty="0">
                <a:solidFill>
                  <a:srgbClr val="000000"/>
                </a:solidFill>
                <a:latin typeface="Arial"/>
                <a:cs typeface="Arial"/>
              </a:rPr>
              <a:t> Peng for generating the following graphics</a:t>
            </a:r>
            <a:r>
              <a:rPr lang="pl-PL" sz="9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endParaRPr lang="en-US" sz="9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48A2785-7A36-4AA0-A534-F7665A8548F1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47394AF-203A-44D2-BE20-03368FE3583E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9377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Dorian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12Z 8/28/2019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is overconfident in an incorrect solution (Florida &amp; Gulf Coast landfalls)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Even though the mean shows FL landfall, GEFSv12 has more spread with some</a:t>
            </a:r>
          </a:p>
          <a:p>
            <a:r>
              <a:rPr lang="en-US" sz="1600" dirty="0">
                <a:latin typeface="Arial"/>
                <a:cs typeface="Arial"/>
              </a:rPr>
              <a:t>   members beginning to show a totally offshore solution</a:t>
            </a:r>
          </a:p>
          <a:p>
            <a:pPr>
              <a:buFont typeface="Arial"/>
              <a:buChar char="•"/>
            </a:pP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81CF36-EBCB-43E6-87E7-112BF57B113D}"/>
              </a:ext>
            </a:extLst>
          </p:cNvPr>
          <p:cNvGrpSpPr/>
          <p:nvPr/>
        </p:nvGrpSpPr>
        <p:grpSpPr>
          <a:xfrm>
            <a:off x="225295" y="769279"/>
            <a:ext cx="8789417" cy="3246459"/>
            <a:chOff x="225295" y="769279"/>
            <a:chExt cx="8789417" cy="32464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9C455B4-AEDE-014C-A9EC-ADF1B6C1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25295" y="769279"/>
              <a:ext cx="4358882" cy="32464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2070B5A-F38E-6E4C-B863-4186ABD9D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55830" y="769279"/>
              <a:ext cx="4358882" cy="324645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140" y="8514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43187" y="8514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23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Dorian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12Z 8/30/2019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0" y="3973971"/>
            <a:ext cx="8153380" cy="1169529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is overconfident in an incorrect forecast showing FL landfall</a:t>
            </a:r>
            <a:r>
              <a:rPr lang="en-US" dirty="0"/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part of the Best Track is outside of the envelope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still shows potential for a FL/Gulf Coast landfall, but the mean track correctly stays offshore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EC4BBFC-CD31-49D9-9501-7597963828B7}"/>
              </a:ext>
            </a:extLst>
          </p:cNvPr>
          <p:cNvGrpSpPr/>
          <p:nvPr/>
        </p:nvGrpSpPr>
        <p:grpSpPr>
          <a:xfrm>
            <a:off x="225295" y="730367"/>
            <a:ext cx="8789417" cy="3056994"/>
            <a:chOff x="225295" y="730367"/>
            <a:chExt cx="8789417" cy="30569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9C455B4-AEDE-014C-A9EC-ADF1B6C1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25295" y="730368"/>
              <a:ext cx="4358882" cy="305699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2070B5A-F38E-6E4C-B863-4186ABD9D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655830" y="730367"/>
              <a:ext cx="4358882" cy="30569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9140" y="78726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91818" y="78726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13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GEFSv12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	   Hurricane Harvey (Aug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      Hurricane Dorian (Aug/Sep 2019)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Noru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(Jul/Aug 2017)</a:t>
            </a:r>
          </a:p>
          <a:p>
            <a:pPr marL="457189" lvl="2" defTabSz="457189"/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Noru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8/5/2017 (F084)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243859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GEFSv12 mean low is more similar to analysis in terms of location while GEFSv11 mean is incorrectly west of Japan</a:t>
            </a:r>
          </a:p>
          <a:p>
            <a:pPr defTabSz="457189">
              <a:buFont typeface="Arial"/>
              <a:buChar char="•"/>
            </a:pP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23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E28990A-D3CF-4CBE-B14E-6664F057EF73}"/>
              </a:ext>
            </a:extLst>
          </p:cNvPr>
          <p:cNvGrpSpPr/>
          <p:nvPr/>
        </p:nvGrpSpPr>
        <p:grpSpPr>
          <a:xfrm>
            <a:off x="245985" y="342856"/>
            <a:ext cx="4577465" cy="4364731"/>
            <a:chOff x="245985" y="342856"/>
            <a:chExt cx="4577465" cy="4364731"/>
          </a:xfrm>
        </p:grpSpPr>
        <p:pic>
          <p:nvPicPr>
            <p:cNvPr id="4" name="Picture 2" descr="https://lh5.googleusercontent.com/9tq0Q2Bf_3d5UUXXhE2HNsFTJ4TeaqpEpiH5DnL9_fhyaGFco_ZN_gVMJ1jaX1_Gsf8gz42_T6KJHRlcTDDZbrYKlv4H6DwoGSN6p4mshuoJb272HFNt8ChDwZ7GsFwFkytrTXT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85" y="342856"/>
              <a:ext cx="4577465" cy="4364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9977" y="1929919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34717" y="193527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34717" y="4143252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GFS </a:t>
              </a:r>
              <a:r>
                <a:rPr lang="en-US" sz="1400" b="1" dirty="0" err="1">
                  <a:solidFill>
                    <a:prstClr val="black"/>
                  </a:solidFill>
                  <a:latin typeface="Arial"/>
                  <a:cs typeface="Arial"/>
                </a:rPr>
                <a:t>Anl</a:t>
              </a:r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9977" y="4143252"/>
              <a:ext cx="9645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v12−v11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41836" y="920978"/>
              <a:ext cx="467068" cy="5394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27329" y="920978"/>
              <a:ext cx="467068" cy="5394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41836" y="3090891"/>
              <a:ext cx="467068" cy="5394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655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Noru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12Z 7/28/2017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mean track is more accurate than GEFSv11 and has Best Track within envelope (more members tracking NW)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01A801-9D10-4212-8B43-79FCD9B7EAAA}"/>
              </a:ext>
            </a:extLst>
          </p:cNvPr>
          <p:cNvGrpSpPr/>
          <p:nvPr/>
        </p:nvGrpSpPr>
        <p:grpSpPr>
          <a:xfrm>
            <a:off x="225295" y="769275"/>
            <a:ext cx="8789417" cy="3256709"/>
            <a:chOff x="225295" y="769275"/>
            <a:chExt cx="8789417" cy="3256709"/>
          </a:xfrm>
        </p:grpSpPr>
        <p:pic>
          <p:nvPicPr>
            <p:cNvPr id="19" name="Picture 4" descr="https://www.emc.ncep.noaa.gov/users/meg/gefsv12/retros/Noru2017/tracks/gefsv11_track_density_Noru2017_japan_1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5" y="769275"/>
              <a:ext cx="4191286" cy="325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www.emc.ncep.noaa.gov/users/meg/gefsv12/retros/Noru2017/tracks/gefsv12_track_density_Noru2017_japan_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423" y="769275"/>
              <a:ext cx="4191289" cy="325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189" y="8557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0804" y="85432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10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Noru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12Z 8/1/2017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mean track is more accurate than GEFSv11, especially at NE turn towards Japan, whereas GEFSv11 mean track veers off to NW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C9F80B-C332-4111-AD0C-E1306A080B69}"/>
              </a:ext>
            </a:extLst>
          </p:cNvPr>
          <p:cNvGrpSpPr/>
          <p:nvPr/>
        </p:nvGrpSpPr>
        <p:grpSpPr>
          <a:xfrm>
            <a:off x="225295" y="769275"/>
            <a:ext cx="8789417" cy="3256709"/>
            <a:chOff x="225295" y="769275"/>
            <a:chExt cx="8789417" cy="3256709"/>
          </a:xfrm>
        </p:grpSpPr>
        <p:pic>
          <p:nvPicPr>
            <p:cNvPr id="17" name="Picture 4" descr="https://www.emc.ncep.noaa.gov/users/meg/gefsv12/retros/Noru2017/tracks/gefsv11_track_density_Noru2017_japan_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5" y="769275"/>
              <a:ext cx="4191286" cy="325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www.emc.ncep.noaa.gov/users/meg/gefsv12/retros/Noru2017/tracks/gefsv12_track_density_Noru2017_japan_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425" y="769275"/>
              <a:ext cx="4191287" cy="325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189" y="8557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0804" y="85432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58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GEFSv11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Barry (July 2019)	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    </a:t>
            </a:r>
          </a:p>
          <a:p>
            <a:pPr marL="457189" lvl="2" defTabSz="457189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                        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Lane (Aug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	Hurricane </a:t>
            </a:r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Walaka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(Sep/Oct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85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74EAD2B-4B98-4DCC-85C3-74EAE3A799D2}"/>
              </a:ext>
            </a:extLst>
          </p:cNvPr>
          <p:cNvGrpSpPr/>
          <p:nvPr/>
        </p:nvGrpSpPr>
        <p:grpSpPr>
          <a:xfrm>
            <a:off x="100048" y="377132"/>
            <a:ext cx="4806171" cy="4266895"/>
            <a:chOff x="100048" y="377132"/>
            <a:chExt cx="4806171" cy="42668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00048" y="377132"/>
              <a:ext cx="4806171" cy="426689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048" y="1889644"/>
              <a:ext cx="1063251" cy="318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8078" y="1889644"/>
              <a:ext cx="1063251" cy="318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8078" y="407583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GFS </a:t>
              </a:r>
              <a:r>
                <a:rPr lang="en-US" sz="1400" b="1" dirty="0" err="1">
                  <a:latin typeface="Arial"/>
                  <a:cs typeface="Arial"/>
                </a:rPr>
                <a:t>Anl</a:t>
              </a:r>
              <a:r>
                <a:rPr lang="en-US" sz="1400" b="1" dirty="0">
                  <a:latin typeface="Arial"/>
                  <a:cs typeface="Arial"/>
                </a:rPr>
                <a:t>.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048" y="4055949"/>
              <a:ext cx="964553" cy="3183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/>
                  <a:cs typeface="Arial"/>
                </a:rPr>
                <a:t>v12−v11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08875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Barry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12Z 7/8/2019 (F144)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23479" y="1290042"/>
            <a:ext cx="4320521" cy="283152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b="1" dirty="0">
                <a:latin typeface="Arial"/>
                <a:cs typeface="Arial"/>
              </a:rPr>
              <a:t>F144</a:t>
            </a:r>
            <a:r>
              <a:rPr lang="en-US" sz="1600" dirty="0">
                <a:latin typeface="Arial"/>
                <a:cs typeface="Arial"/>
              </a:rPr>
              <a:t>: Many more GEFSv11 members   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forecast Barry’s approximate location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   compared to GEFSv12 members</a:t>
            </a:r>
          </a:p>
          <a:p>
            <a:pPr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Arial"/>
                <a:cs typeface="Arial"/>
              </a:rPr>
              <a:t>  </a:t>
            </a:r>
            <a:r>
              <a:rPr lang="en-US" sz="1600" dirty="0">
                <a:latin typeface="Arial"/>
                <a:cs typeface="Arial"/>
              </a:rPr>
              <a:t>F120-F072: GEFSv11 continues to better forecast Barry’s location while some GEFSv12 members indicate landfall in southern TX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/>
            </a:r>
            <a:br>
              <a:rPr lang="en-US" sz="1600" dirty="0">
                <a:latin typeface="Arial"/>
                <a:cs typeface="Arial"/>
              </a:rPr>
            </a:b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62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Barry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7/11/2019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GEFSv11 mean track and landfall location are much more accurate than GEFSv12</a:t>
            </a:r>
          </a:p>
          <a:p>
            <a:pPr defTabSz="457189">
              <a:buFont typeface="Arial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mean track is too far east, incorrectly tracking over MS</a:t>
            </a: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AA204BD-058F-45A4-BEA3-8A5E7A92C54D}"/>
              </a:ext>
            </a:extLst>
          </p:cNvPr>
          <p:cNvGrpSpPr/>
          <p:nvPr/>
        </p:nvGrpSpPr>
        <p:grpSpPr>
          <a:xfrm>
            <a:off x="225295" y="769274"/>
            <a:ext cx="8789417" cy="3340558"/>
            <a:chOff x="225295" y="769274"/>
            <a:chExt cx="8789417" cy="334055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495029F2-0B38-4348-A581-46E87C4C1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935" y="769274"/>
              <a:ext cx="3945777" cy="334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xmlns="" id="{C31AEABC-2AF2-4470-8CD8-E035135B6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5" y="769274"/>
              <a:ext cx="3945776" cy="334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189" y="8557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89949" y="855770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53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GEFSv11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   Hurricane Barry (July 2019)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    </a:t>
            </a:r>
          </a:p>
          <a:p>
            <a:pPr marL="457189" lvl="2" defTabSz="457189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                        Hurricane Lane (Aug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	Hurricane </a:t>
            </a:r>
            <a:r>
              <a:rPr lang="en-US" sz="2400" dirty="0" err="1">
                <a:solidFill>
                  <a:srgbClr val="0000FF"/>
                </a:solidFill>
                <a:latin typeface="Arial"/>
                <a:cs typeface="Arial"/>
              </a:rPr>
              <a:t>Walaka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(Sep/Oct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1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90668" y="1540839"/>
            <a:ext cx="2141100" cy="1579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52901" y="1247989"/>
            <a:ext cx="36910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Lower RMSE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dirty="0">
                <a:latin typeface="Arial"/>
                <a:cs typeface="Arial"/>
              </a:rPr>
              <a:t> at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most lead times (Days 2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6)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Increased spread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C20105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at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C0190C8-91A2-4DE4-ACB0-BFF3E94AFF80}"/>
              </a:ext>
            </a:extLst>
          </p:cNvPr>
          <p:cNvGrpSpPr/>
          <p:nvPr/>
        </p:nvGrpSpPr>
        <p:grpSpPr>
          <a:xfrm>
            <a:off x="0" y="972838"/>
            <a:ext cx="5555760" cy="4114800"/>
            <a:chOff x="0" y="972838"/>
            <a:chExt cx="5555760" cy="4114800"/>
          </a:xfrm>
        </p:grpSpPr>
        <p:pic>
          <p:nvPicPr>
            <p:cNvPr id="16" name="Picture 15" descr="A picture containing star&#10;&#10;Description automatically generated">
              <a:extLst>
                <a:ext uri="{FF2B5EF4-FFF2-40B4-BE49-F238E27FC236}">
                  <a16:creationId xmlns:a16="http://schemas.microsoft.com/office/drawing/2014/main" xmlns="" id="{E1F41413-64A1-404F-829E-DB4BBEA5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72838"/>
              <a:ext cx="5555760" cy="41148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652F99E-1925-4CBA-829A-9C6C3937BCB6}"/>
                </a:ext>
              </a:extLst>
            </p:cNvPr>
            <p:cNvGrpSpPr/>
            <p:nvPr/>
          </p:nvGrpSpPr>
          <p:grpSpPr>
            <a:xfrm>
              <a:off x="959403" y="1540839"/>
              <a:ext cx="2072365" cy="1273682"/>
              <a:chOff x="959403" y="1401668"/>
              <a:chExt cx="2072365" cy="127368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6456F0B-2A7C-4441-8C5E-25050E33E81E}"/>
                  </a:ext>
                </a:extLst>
              </p:cNvPr>
              <p:cNvSpPr/>
              <p:nvPr/>
            </p:nvSpPr>
            <p:spPr>
              <a:xfrm>
                <a:off x="1214280" y="1401668"/>
                <a:ext cx="1817488" cy="127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GEFSv11 RMSE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GEFSv11 Spread</a:t>
                </a:r>
                <a:br>
                  <a:rPr lang="en-US" sz="1400" i="1" dirty="0">
                    <a:latin typeface="Arial"/>
                    <a:cs typeface="Arial"/>
                  </a:rPr>
                </a:br>
                <a:r>
                  <a:rPr lang="en-US" sz="1400" i="1" dirty="0">
                    <a:latin typeface="Arial"/>
                    <a:cs typeface="Arial"/>
                  </a:rPr>
                  <a:t>GEFSv12 RMSE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GEFSv12 Spread</a:t>
                </a:r>
              </a:p>
              <a:p>
                <a:pPr>
                  <a:lnSpc>
                    <a:spcPct val="110000"/>
                  </a:lnSpc>
                </a:pPr>
                <a:endParaRPr lang="en-US" sz="1400" i="1" dirty="0"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84FE3B88-C843-4C20-AA1A-DED7FF9AFB2A}"/>
                  </a:ext>
                </a:extLst>
              </p:cNvPr>
              <p:cNvCxnSpPr/>
              <p:nvPr/>
            </p:nvCxnSpPr>
            <p:spPr>
              <a:xfrm flipH="1">
                <a:off x="959403" y="1572434"/>
                <a:ext cx="254877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52B30D9A-F313-4600-8E4F-68BF01AAA0DE}"/>
                  </a:ext>
                </a:extLst>
              </p:cNvPr>
              <p:cNvCxnSpPr/>
              <p:nvPr/>
            </p:nvCxnSpPr>
            <p:spPr>
              <a:xfrm flipH="1">
                <a:off x="959403" y="1813297"/>
                <a:ext cx="254877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4EB884FB-1791-4A58-BEF6-D52DE3E7B770}"/>
                  </a:ext>
                </a:extLst>
              </p:cNvPr>
              <p:cNvCxnSpPr/>
              <p:nvPr/>
            </p:nvCxnSpPr>
            <p:spPr>
              <a:xfrm flipH="1">
                <a:off x="959403" y="2040774"/>
                <a:ext cx="254877" cy="0"/>
              </a:xfrm>
              <a:prstGeom prst="line">
                <a:avLst/>
              </a:prstGeom>
              <a:ln w="19050" cmpd="sng">
                <a:solidFill>
                  <a:srgbClr val="C2010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795CBC8E-DC02-470F-BB2E-F66404511765}"/>
                  </a:ext>
                </a:extLst>
              </p:cNvPr>
              <p:cNvCxnSpPr/>
              <p:nvPr/>
            </p:nvCxnSpPr>
            <p:spPr>
              <a:xfrm flipH="1">
                <a:off x="959403" y="2281637"/>
                <a:ext cx="254877" cy="0"/>
              </a:xfrm>
              <a:prstGeom prst="line">
                <a:avLst/>
              </a:prstGeom>
              <a:ln w="19050" cmpd="sng">
                <a:solidFill>
                  <a:srgbClr val="C20105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</p:spTree>
    <p:extLst>
      <p:ext uri="{BB962C8B-B14F-4D97-AF65-F5344CB8AC3E}">
        <p14:creationId xmlns:p14="http://schemas.microsoft.com/office/powerpoint/2010/main" val="392995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88759" y="139016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Lane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1" y="70677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8/18/2018 (F192)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3481" y="1243859"/>
            <a:ext cx="432052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members have better focus on cyclone location near Hawaii; GEFSv12 members are very spread out</a:t>
            </a:r>
          </a:p>
          <a:p>
            <a:pPr defTabSz="457189">
              <a:buFont typeface="Arial"/>
              <a:buChar char="•"/>
            </a:pPr>
            <a:endParaRPr lang="en-US" sz="16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A980832-4095-4A45-8C8C-3F6D199142D3}"/>
              </a:ext>
            </a:extLst>
          </p:cNvPr>
          <p:cNvGrpSpPr/>
          <p:nvPr/>
        </p:nvGrpSpPr>
        <p:grpSpPr>
          <a:xfrm>
            <a:off x="226775" y="219292"/>
            <a:ext cx="4093743" cy="4828282"/>
            <a:chOff x="226775" y="219292"/>
            <a:chExt cx="4093743" cy="4828282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6AD5CB31-65AF-4096-9E40-6485B43F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54" y="219292"/>
              <a:ext cx="3993764" cy="4828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26755" y="292882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23637" y="292881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23636" y="2757349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GFS </a:t>
              </a:r>
              <a:r>
                <a:rPr lang="en-US" sz="1400" b="1" dirty="0" err="1">
                  <a:solidFill>
                    <a:prstClr val="black"/>
                  </a:solidFill>
                  <a:latin typeface="Arial"/>
                  <a:cs typeface="Arial"/>
                </a:rPr>
                <a:t>Anl</a:t>
              </a:r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.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755" y="2757349"/>
              <a:ext cx="96455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v12−v11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95C66DD-7E76-4158-A4D1-D1EE71CC0E60}"/>
                </a:ext>
              </a:extLst>
            </p:cNvPr>
            <p:cNvSpPr/>
            <p:nvPr/>
          </p:nvSpPr>
          <p:spPr>
            <a:xfrm>
              <a:off x="2253298" y="1498209"/>
              <a:ext cx="1063251" cy="4987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F6122D7-1639-4C94-BEED-D0EBEC9ED2C1}"/>
                </a:ext>
              </a:extLst>
            </p:cNvPr>
            <p:cNvSpPr/>
            <p:nvPr/>
          </p:nvSpPr>
          <p:spPr>
            <a:xfrm>
              <a:off x="226775" y="1498209"/>
              <a:ext cx="1063251" cy="49879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4165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Lane</a:t>
            </a:r>
            <a:endParaRPr lang="en-US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Init.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: 00Z 8/22/2018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 defTabSz="457189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GEFSv12 mean track and members indicate a much stronger (and incorrect) threat to the Hawaiian Islands </a:t>
            </a:r>
          </a:p>
          <a:p>
            <a:pPr defTabSz="457189">
              <a:buFont typeface="Arial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 GEFSv11 mean is closer to Best Track at peak of turn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9D0D87-C64A-444B-81C8-C7788077CB06}"/>
              </a:ext>
            </a:extLst>
          </p:cNvPr>
          <p:cNvGrpSpPr/>
          <p:nvPr/>
        </p:nvGrpSpPr>
        <p:grpSpPr>
          <a:xfrm>
            <a:off x="225294" y="769274"/>
            <a:ext cx="8754293" cy="3340557"/>
            <a:chOff x="225294" y="769274"/>
            <a:chExt cx="8754293" cy="3340557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xmlns="" id="{77C4CBAA-F58E-40B7-ABFE-A23B7CC4F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480" y="769274"/>
              <a:ext cx="4156107" cy="334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>
              <a:extLst>
                <a:ext uri="{FF2B5EF4-FFF2-40B4-BE49-F238E27FC236}">
                  <a16:creationId xmlns:a16="http://schemas.microsoft.com/office/drawing/2014/main" xmlns="" id="{B0D645E7-E37F-4BC9-B7C4-EB601A23B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94" y="769274"/>
              <a:ext cx="4156107" cy="334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189" y="85576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50798" y="85576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98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GEFSv11 Wins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                        Hurricane Barry (July 2019)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    </a:t>
            </a:r>
          </a:p>
          <a:p>
            <a:pPr marL="457189" lvl="2" defTabSz="457189"/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                        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Hurricane Lane (Aug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cs typeface="Arial"/>
              </a:rPr>
              <a:t>Walaka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 (Sep/Oct 2018)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0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Walaka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00Z 9/28/2018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861752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and GEFSv11 both signal little to no threat to the main Hawaiian Islands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mean better matches Best Track, with GEFSv12 mean being too far west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track forecasts have higher spread than GEFSv11 track forecasts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35C739-4500-4A36-9CF0-939CF8B08A8A}"/>
              </a:ext>
            </a:extLst>
          </p:cNvPr>
          <p:cNvGrpSpPr/>
          <p:nvPr/>
        </p:nvGrpSpPr>
        <p:grpSpPr>
          <a:xfrm>
            <a:off x="71731" y="769280"/>
            <a:ext cx="8954817" cy="3246459"/>
            <a:chOff x="71731" y="769280"/>
            <a:chExt cx="8954817" cy="32464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9C455B4-AEDE-014C-A9EC-ADF1B6C1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1731" y="769280"/>
              <a:ext cx="4477408" cy="32464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DFB1C6C-33BF-ED45-9C7A-BBB22306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9139" y="769280"/>
              <a:ext cx="4477409" cy="324645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4150" y="85804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2875" y="85804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0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Walaka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00Z 9/30/2018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96A830-7A3E-A945-A6B1-A8BB5B2CAF9E}"/>
              </a:ext>
            </a:extLst>
          </p:cNvPr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mean better matches Best Track, even capturing turns later in track 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mean is still too far west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2172FB-2629-4DB2-999D-E2886B2CC6CD}"/>
              </a:ext>
            </a:extLst>
          </p:cNvPr>
          <p:cNvGrpSpPr/>
          <p:nvPr/>
        </p:nvGrpSpPr>
        <p:grpSpPr>
          <a:xfrm>
            <a:off x="71731" y="769280"/>
            <a:ext cx="8954816" cy="3246459"/>
            <a:chOff x="71731" y="769280"/>
            <a:chExt cx="8954816" cy="32464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9C455B4-AEDE-014C-A9EC-ADF1B6C1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1731" y="769280"/>
              <a:ext cx="4477408" cy="32464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DFB1C6C-33BF-ED45-9C7A-BBB22306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549139" y="769280"/>
              <a:ext cx="4477408" cy="32464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60729" y="858048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8137" y="856559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33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Mixed Results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	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Irma (Sep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         Hurricane Maria (Sep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9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Irma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12Z 9/3/2017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mean track is correctly further left, capturing landfall and track through FL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mean track is too far east of Best Track, missing FL landfall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46DF48B-38B8-42D6-9BA7-B7074AFCDEB3}"/>
              </a:ext>
            </a:extLst>
          </p:cNvPr>
          <p:cNvGrpSpPr/>
          <p:nvPr/>
        </p:nvGrpSpPr>
        <p:grpSpPr>
          <a:xfrm>
            <a:off x="2" y="764828"/>
            <a:ext cx="9143996" cy="3174526"/>
            <a:chOff x="2" y="764828"/>
            <a:chExt cx="9143996" cy="317452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9E8AAF1C-E505-4A6F-8DD7-3FF83FD47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765961"/>
              <a:ext cx="4524044" cy="3173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4F465369-83FC-45D2-A5CE-520E7B32A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339" y="764828"/>
              <a:ext cx="4525659" cy="317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1312" y="85865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5536" y="858656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2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Irma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00Z 9/5/2017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0" y="4132302"/>
            <a:ext cx="8153380" cy="615531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mean track is correctly further left, capturing landfall and track through FL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GEFSv12 mean track and many members are too far east, missing FL landfall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52C7425-8372-4A58-91FF-922D97B3C202}"/>
              </a:ext>
            </a:extLst>
          </p:cNvPr>
          <p:cNvGrpSpPr/>
          <p:nvPr/>
        </p:nvGrpSpPr>
        <p:grpSpPr>
          <a:xfrm>
            <a:off x="2" y="765962"/>
            <a:ext cx="9143998" cy="3180025"/>
            <a:chOff x="2" y="765962"/>
            <a:chExt cx="9143998" cy="3180025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xmlns="" id="{F1342AFF-296D-4BBA-BD5A-CCDA74625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228" y="769278"/>
              <a:ext cx="4528772" cy="317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>
              <a:extLst>
                <a:ext uri="{FF2B5EF4-FFF2-40B4-BE49-F238E27FC236}">
                  <a16:creationId xmlns:a16="http://schemas.microsoft.com/office/drawing/2014/main" xmlns="" id="{2B168CC1-F43D-4210-B531-1ED10F1F5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765962"/>
              <a:ext cx="4528771" cy="317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1312" y="858657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2626" y="858656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46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" y="419184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 defTabSz="457189"/>
            <a:r>
              <a:rPr lang="en-US" sz="2600" b="1" dirty="0">
                <a:solidFill>
                  <a:prstClr val="white"/>
                </a:solidFill>
                <a:latin typeface="Arial"/>
                <a:cs typeface="Arial"/>
              </a:rPr>
              <a:t>GEFSv12 Tropical Cyclone Highlights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208508"/>
            <a:ext cx="915663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457189"/>
            <a:r>
              <a:rPr lang="en-US" sz="3000" b="1" u="sng" dirty="0">
                <a:solidFill>
                  <a:srgbClr val="FF0000"/>
                </a:solidFill>
                <a:latin typeface="Arial"/>
                <a:cs typeface="Arial"/>
              </a:rPr>
              <a:t>Mixed Results </a:t>
            </a:r>
          </a:p>
          <a:p>
            <a:pPr marL="0" lvl="2" algn="ctr" defTabSz="457189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				    Hurricane Irma (Sep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       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Hurricane Maria (Sep 2017)</a:t>
            </a:r>
          </a:p>
          <a:p>
            <a:pPr marL="457189" lvl="2" defTabSz="457189"/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			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84398" y="139015"/>
            <a:ext cx="3685574" cy="4616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Hurricane Maria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23480" y="150517"/>
            <a:ext cx="4320520" cy="430865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  </a:t>
            </a:r>
            <a:r>
              <a:rPr lang="en-US" sz="2000" dirty="0" err="1">
                <a:latin typeface="Arial"/>
                <a:cs typeface="Arial"/>
              </a:rPr>
              <a:t>Init.</a:t>
            </a:r>
            <a:r>
              <a:rPr lang="en-US" sz="2000" dirty="0">
                <a:latin typeface="Arial"/>
                <a:cs typeface="Arial"/>
              </a:rPr>
              <a:t>: 12Z 9/17/2017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41" y="4102525"/>
            <a:ext cx="8153380" cy="1107973"/>
          </a:xfrm>
          <a:prstGeom prst="rect">
            <a:avLst/>
          </a:prstGeom>
          <a:noFill/>
          <a:ln>
            <a:noFill/>
          </a:ln>
        </p:spPr>
        <p:txBody>
          <a:bodyPr wrap="square" lIns="121899" tIns="60949" rIns="121899" bIns="60949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GEFSv11 mean track is closer to Best Track near Puerto Rico while GEFSv12 has right-of-track bias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  However, GEFSv12 mean track north of Dominican Republic is closer to Best Track while GEFSv11 has left-of-track 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091" y="859493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GEFSv11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3748" y="858658"/>
            <a:ext cx="10632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1400" b="1" dirty="0">
                <a:solidFill>
                  <a:prstClr val="black"/>
                </a:solidFill>
                <a:latin typeface="Arial"/>
                <a:cs typeface="Arial"/>
              </a:rPr>
              <a:t>GEFSv12</a:t>
            </a:r>
            <a:endParaRPr lang="en-US" sz="1400" b="1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39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9FA71B1-A145-4E6E-BD18-5C75C2FDDE92}"/>
              </a:ext>
            </a:extLst>
          </p:cNvPr>
          <p:cNvGrpSpPr/>
          <p:nvPr/>
        </p:nvGrpSpPr>
        <p:grpSpPr>
          <a:xfrm>
            <a:off x="156112" y="769278"/>
            <a:ext cx="8858601" cy="3246460"/>
            <a:chOff x="156112" y="769278"/>
            <a:chExt cx="8858601" cy="32464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31" y="769279"/>
              <a:ext cx="4358882" cy="32464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12" y="769278"/>
              <a:ext cx="4358881" cy="324645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3091" y="856066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GEFSv11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3747" y="848304"/>
              <a:ext cx="10632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400" b="1" dirty="0">
                  <a:solidFill>
                    <a:prstClr val="black"/>
                  </a:solidFill>
                  <a:latin typeface="Arial"/>
                  <a:cs typeface="Arial"/>
                </a:rPr>
                <a:t>GEFSv12</a:t>
              </a:r>
              <a:endParaRPr lang="en-US" sz="1400" b="1" dirty="0">
                <a:solidFill>
                  <a:srgbClr val="0D68B9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23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90668" y="1540839"/>
            <a:ext cx="2141100" cy="1579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52901" y="1247989"/>
            <a:ext cx="36910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Lower RMSE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dirty="0">
                <a:latin typeface="Arial"/>
                <a:cs typeface="Arial"/>
              </a:rPr>
              <a:t> at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Increased spread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C20105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at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B2985B-7D9C-4097-B36C-CC8809D415D6}"/>
              </a:ext>
            </a:extLst>
          </p:cNvPr>
          <p:cNvGrpSpPr/>
          <p:nvPr/>
        </p:nvGrpSpPr>
        <p:grpSpPr>
          <a:xfrm>
            <a:off x="0" y="1021849"/>
            <a:ext cx="5458622" cy="4114800"/>
            <a:chOff x="0" y="1021849"/>
            <a:chExt cx="5458622" cy="4114800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BEF73F46-2FBC-4B58-8F07-8F136838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21849"/>
              <a:ext cx="5458622" cy="41148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B652F99E-1925-4CBA-829A-9C6C3937BCB6}"/>
                </a:ext>
              </a:extLst>
            </p:cNvPr>
            <p:cNvGrpSpPr/>
            <p:nvPr/>
          </p:nvGrpSpPr>
          <p:grpSpPr>
            <a:xfrm>
              <a:off x="959403" y="1580958"/>
              <a:ext cx="2072365" cy="1273682"/>
              <a:chOff x="959403" y="1401668"/>
              <a:chExt cx="2072365" cy="127368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C6456F0B-2A7C-4441-8C5E-25050E33E81E}"/>
                  </a:ext>
                </a:extLst>
              </p:cNvPr>
              <p:cNvSpPr/>
              <p:nvPr/>
            </p:nvSpPr>
            <p:spPr>
              <a:xfrm>
                <a:off x="1214280" y="1401668"/>
                <a:ext cx="1817488" cy="127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GEFSv11 RMSE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GEFSv11 Spread</a:t>
                </a:r>
                <a:br>
                  <a:rPr lang="en-US" sz="1400" i="1" dirty="0">
                    <a:latin typeface="Arial"/>
                    <a:cs typeface="Arial"/>
                  </a:rPr>
                </a:br>
                <a:r>
                  <a:rPr lang="en-US" sz="1400" i="1" dirty="0">
                    <a:latin typeface="Arial"/>
                    <a:cs typeface="Arial"/>
                  </a:rPr>
                  <a:t>GEFSv12 RMSE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i="1" dirty="0">
                    <a:latin typeface="Arial"/>
                    <a:cs typeface="Arial"/>
                  </a:rPr>
                  <a:t>GEFSv12 Spread</a:t>
                </a:r>
              </a:p>
              <a:p>
                <a:pPr>
                  <a:lnSpc>
                    <a:spcPct val="110000"/>
                  </a:lnSpc>
                </a:pPr>
                <a:endParaRPr lang="en-US" sz="1400" i="1" dirty="0"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84FE3B88-C843-4C20-AA1A-DED7FF9AFB2A}"/>
                  </a:ext>
                </a:extLst>
              </p:cNvPr>
              <p:cNvCxnSpPr/>
              <p:nvPr/>
            </p:nvCxnSpPr>
            <p:spPr>
              <a:xfrm flipH="1">
                <a:off x="959403" y="1572434"/>
                <a:ext cx="254877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52B30D9A-F313-4600-8E4F-68BF01AAA0DE}"/>
                  </a:ext>
                </a:extLst>
              </p:cNvPr>
              <p:cNvCxnSpPr/>
              <p:nvPr/>
            </p:nvCxnSpPr>
            <p:spPr>
              <a:xfrm flipH="1">
                <a:off x="959403" y="1813297"/>
                <a:ext cx="254877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4EB884FB-1791-4A58-BEF6-D52DE3E7B770}"/>
                  </a:ext>
                </a:extLst>
              </p:cNvPr>
              <p:cNvCxnSpPr/>
              <p:nvPr/>
            </p:nvCxnSpPr>
            <p:spPr>
              <a:xfrm flipH="1">
                <a:off x="959403" y="2040774"/>
                <a:ext cx="254877" cy="0"/>
              </a:xfrm>
              <a:prstGeom prst="line">
                <a:avLst/>
              </a:prstGeom>
              <a:ln w="19050" cmpd="sng">
                <a:solidFill>
                  <a:srgbClr val="C2010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795CBC8E-DC02-470F-BB2E-F66404511765}"/>
                  </a:ext>
                </a:extLst>
              </p:cNvPr>
              <p:cNvCxnSpPr/>
              <p:nvPr/>
            </p:nvCxnSpPr>
            <p:spPr>
              <a:xfrm flipH="1">
                <a:off x="959403" y="2281637"/>
                <a:ext cx="254877" cy="0"/>
              </a:xfrm>
              <a:prstGeom prst="line">
                <a:avLst/>
              </a:prstGeom>
              <a:ln w="19050" cmpd="sng">
                <a:solidFill>
                  <a:srgbClr val="C20105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</p:spTree>
    <p:extLst>
      <p:ext uri="{BB962C8B-B14F-4D97-AF65-F5344CB8AC3E}">
        <p14:creationId xmlns:p14="http://schemas.microsoft.com/office/powerpoint/2010/main" val="87500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68808" y="2168911"/>
            <a:ext cx="915663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285743" defTabSz="457189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Consolidates NCEP/EMC verification and evaluation functions to efficiently and consistently support all modeling groups </a:t>
            </a:r>
          </a:p>
          <a:p>
            <a:pPr marL="285743" lvl="1" indent="-285743" defTabSz="457189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Removes evaluation functions from the model science chain of command, ensuring </a:t>
            </a:r>
            <a:r>
              <a:rPr lang="en-US" sz="2000" b="1" i="1" dirty="0">
                <a:solidFill>
                  <a:prstClr val="white"/>
                </a:solidFill>
                <a:latin typeface="Arial"/>
                <a:cs typeface="Arial"/>
              </a:rPr>
              <a:t>independent</a:t>
            </a:r>
            <a:r>
              <a:rPr lang="en-US" sz="2000" b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model evaluations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021658"/>
            <a:ext cx="9055985" cy="401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lvl="1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Overall, GEFSv12 forecasted TC track better than GEFSv11 for Hurricanes Harvey, Dorian, and </a:t>
            </a:r>
            <a:r>
              <a:rPr lang="en-US" sz="1823" dirty="0" err="1">
                <a:solidFill>
                  <a:prstClr val="black"/>
                </a:solidFill>
                <a:latin typeface="Arial"/>
                <a:cs typeface="Arial"/>
              </a:rPr>
              <a:t>Noru</a:t>
            </a: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742943" lvl="2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srgbClr val="0000FF"/>
                </a:solidFill>
                <a:latin typeface="Arial"/>
                <a:cs typeface="Arial"/>
              </a:rPr>
              <a:t>With increased spread, GEFSv12 more frequently captured the Best Track within its envelope</a:t>
            </a:r>
          </a:p>
          <a:p>
            <a:pPr marL="742943" lvl="2" indent="-192020" defTabSz="457189">
              <a:buFont typeface="Arial"/>
              <a:buChar char="•"/>
              <a:defRPr/>
            </a:pP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43" lvl="1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Overall, GEFSv11 forecasted TC track better than GEFSv12 for Hurricanes Lane, </a:t>
            </a:r>
            <a:r>
              <a:rPr lang="en-US" sz="1823" dirty="0" err="1">
                <a:solidFill>
                  <a:prstClr val="black"/>
                </a:solidFill>
                <a:latin typeface="Arial"/>
                <a:cs typeface="Arial"/>
              </a:rPr>
              <a:t>Walaka</a:t>
            </a: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, and Barry</a:t>
            </a:r>
          </a:p>
          <a:p>
            <a:pPr marL="742943" lvl="2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srgbClr val="0000FF"/>
                </a:solidFill>
                <a:latin typeface="Arial"/>
                <a:cs typeface="Arial"/>
              </a:rPr>
              <a:t>With reduced spread (and a correct forecast), GEFSv11 provided a more useful forecast</a:t>
            </a:r>
          </a:p>
          <a:p>
            <a:pPr marL="742943" lvl="2" indent="-192020" defTabSz="457189">
              <a:buFont typeface="Arial"/>
              <a:buChar char="•"/>
              <a:defRPr/>
            </a:pPr>
            <a:endParaRPr lang="en-US" sz="1823" dirty="0">
              <a:solidFill>
                <a:prstClr val="black"/>
              </a:solidFill>
              <a:latin typeface="Arial"/>
              <a:cs typeface="Arial"/>
            </a:endParaRPr>
          </a:p>
          <a:p>
            <a:pPr marL="285743" lvl="1" indent="-192020" defTabSz="457189">
              <a:buFont typeface="Arial"/>
              <a:buChar char="•"/>
              <a:defRPr/>
            </a:pPr>
            <a:r>
              <a:rPr lang="en-US" sz="1823" dirty="0">
                <a:solidFill>
                  <a:prstClr val="black"/>
                </a:solidFill>
                <a:latin typeface="Arial"/>
                <a:cs typeface="Arial"/>
              </a:rPr>
              <a:t>For some cases such as Hurricanes Irma and Maria, GEFSv12 did not provide consistently better or worse guidance than GEFSv11</a:t>
            </a:r>
          </a:p>
          <a:p>
            <a:pPr marL="550912" lvl="2" defTabSz="457189">
              <a:defRPr/>
            </a:pPr>
            <a:endParaRPr lang="en-US" sz="1823" dirty="0">
              <a:solidFill>
                <a:srgbClr val="0000FF"/>
              </a:solidFill>
              <a:latin typeface="Arial"/>
              <a:cs typeface="Arial"/>
            </a:endParaRPr>
          </a:p>
          <a:p>
            <a:pPr marL="70247" lvl="2" defTabSz="457189">
              <a:defRPr/>
            </a:pPr>
            <a:endParaRPr lang="en-US" sz="1823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50" y="160778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>
              <a:defRPr/>
            </a:pPr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5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 sz="3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5" y="48931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 defTabSz="457189">
              <a:defRPr/>
            </a:pPr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3" y="27614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3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9" y="38954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19184"/>
            <a:ext cx="9156633" cy="553976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lvl="0" algn="ctr" defTabSz="609585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  <a:cs typeface="Arial"/>
              </a:rPr>
              <a:t>GEFSv12 TC Highlights: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17792" y="4773476"/>
            <a:ext cx="2133600" cy="273844"/>
          </a:xfrm>
        </p:spPr>
        <p:txBody>
          <a:bodyPr/>
          <a:lstStyle/>
          <a:p>
            <a:pPr defTabSz="685800">
              <a:defRPr/>
            </a:pPr>
            <a:fld id="{364423BE-BAF9-5447-BAF7-CF3FF830840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defRPr/>
              </a:pPr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344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041993"/>
            <a:ext cx="9156633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GEFSv12 Tropical Cyclones:</a:t>
            </a:r>
          </a:p>
          <a:p>
            <a:pPr algn="ctr"/>
            <a:r>
              <a:rPr lang="en-US" sz="4000" i="1" dirty="0" smtClean="0">
                <a:solidFill>
                  <a:srgbClr val="FF0000"/>
                </a:solidFill>
                <a:latin typeface="Arial"/>
                <a:cs typeface="Arial"/>
              </a:rPr>
              <a:t>Strengths and Concerns</a:t>
            </a:r>
            <a:endParaRPr lang="en-US" sz="40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68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59792"/>
            <a:ext cx="915562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Increased spread in tropical cyclone (TC) tracks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threats from TCs at longer lead times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Overall, improved location of QPF maxima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745" y="1236272"/>
            <a:ext cx="6164244" cy="5147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3-23 at 1.12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6" b="5014"/>
          <a:stretch/>
        </p:blipFill>
        <p:spPr>
          <a:xfrm>
            <a:off x="65582" y="880629"/>
            <a:ext cx="5502779" cy="4112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8194" y="3943464"/>
            <a:ext cx="129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latin typeface="Arial"/>
                <a:cs typeface="Arial"/>
              </a:rPr>
              <a:t>Image provided </a:t>
            </a:r>
            <a:br>
              <a:rPr lang="en-US" sz="1200" i="1" dirty="0">
                <a:latin typeface="Arial"/>
                <a:cs typeface="Arial"/>
              </a:rPr>
            </a:br>
            <a:r>
              <a:rPr lang="en-US" sz="1200" i="1" dirty="0">
                <a:latin typeface="Arial"/>
                <a:cs typeface="Arial"/>
              </a:rPr>
              <a:t>by </a:t>
            </a:r>
            <a:r>
              <a:rPr lang="en-US" sz="1200" i="1" dirty="0" err="1">
                <a:latin typeface="Arial"/>
                <a:cs typeface="Arial"/>
              </a:rPr>
              <a:t>Jiayi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i="1" dirty="0" err="1">
                <a:latin typeface="Arial"/>
                <a:cs typeface="Arial"/>
              </a:rPr>
              <a:t>Peng</a:t>
            </a:r>
            <a:endParaRPr lang="en-US" sz="1200" i="1" dirty="0"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03085" y="1353376"/>
            <a:ext cx="0" cy="3081146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90668" y="1540839"/>
            <a:ext cx="2141100" cy="1579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4280" y="1401668"/>
            <a:ext cx="1817488" cy="1273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GEFSv11 RMSE</a:t>
            </a:r>
          </a:p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GEFSv11 Spread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GEFSv12 RMSE</a:t>
            </a:r>
          </a:p>
          <a:p>
            <a:pPr>
              <a:lnSpc>
                <a:spcPct val="110000"/>
              </a:lnSpc>
            </a:pPr>
            <a:r>
              <a:rPr lang="en-US" sz="1400" i="1" dirty="0">
                <a:latin typeface="Arial"/>
                <a:cs typeface="Arial"/>
              </a:rPr>
              <a:t>GEFSv12 Spread</a:t>
            </a:r>
          </a:p>
          <a:p>
            <a:pPr>
              <a:lnSpc>
                <a:spcPct val="110000"/>
              </a:lnSpc>
            </a:pPr>
            <a:endParaRPr lang="en-US" sz="1400" i="1" dirty="0">
              <a:latin typeface="Arial"/>
              <a:cs typeface="Arial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59403" y="1572434"/>
            <a:ext cx="254877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59403" y="1813297"/>
            <a:ext cx="254877" cy="0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59403" y="2040774"/>
            <a:ext cx="254877" cy="0"/>
          </a:xfrm>
          <a:prstGeom prst="line">
            <a:avLst/>
          </a:prstGeom>
          <a:ln w="19050" cmpd="sng">
            <a:solidFill>
              <a:srgbClr val="C201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59403" y="2281637"/>
            <a:ext cx="254877" cy="0"/>
          </a:xfrm>
          <a:prstGeom prst="line">
            <a:avLst/>
          </a:prstGeom>
          <a:ln w="19050" cmpd="sng">
            <a:solidFill>
              <a:srgbClr val="C20105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452901" y="1247989"/>
            <a:ext cx="391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Lower RMSE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dirty="0">
                <a:latin typeface="Arial"/>
                <a:cs typeface="Arial"/>
              </a:rPr>
              <a:t> at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Increased spread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C20105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at most lead times (Days 3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GEFSv11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is underdispersive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  (separation between black lines)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C20105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is not underdispersive,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giving a better representation of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range of possible outcomes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(red lines on top of each other)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</p:spTree>
    <p:extLst>
      <p:ext uri="{BB962C8B-B14F-4D97-AF65-F5344CB8AC3E}">
        <p14:creationId xmlns:p14="http://schemas.microsoft.com/office/powerpoint/2010/main" val="37307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6" y="1028601"/>
            <a:ext cx="4371037" cy="32555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" y="1028601"/>
            <a:ext cx="4371037" cy="3255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8/31/17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does not capture the Best Track of Irma within its envelope of possible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solutions, whereas GEFSv12 does (and continues to improve in subsequent cycles)</a:t>
            </a:r>
          </a:p>
        </p:txBody>
      </p:sp>
    </p:spTree>
    <p:extLst>
      <p:ext uri="{BB962C8B-B14F-4D97-AF65-F5344CB8AC3E}">
        <p14:creationId xmlns:p14="http://schemas.microsoft.com/office/powerpoint/2010/main" val="136201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6" y="1028601"/>
            <a:ext cx="4371038" cy="32555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" y="1028601"/>
            <a:ext cx="4371038" cy="3255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9/03/17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21920" y="4379869"/>
            <a:ext cx="941832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appears fairly certain of East Coast landfall, whereas GEFSv12 suggests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the possibility of a sharp turn to the north over Florida or the eastern Gulf of Mexico</a:t>
            </a:r>
          </a:p>
        </p:txBody>
      </p:sp>
    </p:spTree>
    <p:extLst>
      <p:ext uri="{BB962C8B-B14F-4D97-AF65-F5344CB8AC3E}">
        <p14:creationId xmlns:p14="http://schemas.microsoft.com/office/powerpoint/2010/main" val="367566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9/06/18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latin typeface="Arial"/>
                <a:cs typeface="Arial"/>
              </a:rPr>
              <a:t>recurving</a:t>
            </a:r>
            <a:r>
              <a:rPr lang="en-US" sz="1700" dirty="0">
                <a:latin typeface="Arial"/>
                <a:cs typeface="Arial"/>
              </a:rPr>
              <a:t> off the East Coast, whereas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Best Track (no </a:t>
            </a:r>
            <a:r>
              <a:rPr lang="en-US" sz="1700" dirty="0" err="1">
                <a:latin typeface="Arial"/>
                <a:cs typeface="Arial"/>
              </a:rPr>
              <a:t>recurvature</a:t>
            </a:r>
            <a:r>
              <a:rPr lang="en-US" sz="1700" dirty="0">
                <a:latin typeface="Arial"/>
                <a:cs typeface="Arial"/>
              </a:rPr>
              <a:t>) is well within the GEFSv12 envelope of possible solutions</a:t>
            </a:r>
          </a:p>
        </p:txBody>
      </p:sp>
    </p:spTree>
    <p:extLst>
      <p:ext uri="{BB962C8B-B14F-4D97-AF65-F5344CB8AC3E}">
        <p14:creationId xmlns:p14="http://schemas.microsoft.com/office/powerpoint/2010/main" val="36372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9/07/18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latin typeface="Arial"/>
                <a:cs typeface="Arial"/>
              </a:rPr>
              <a:t>recurving</a:t>
            </a:r>
            <a:r>
              <a:rPr lang="en-US" sz="1700" dirty="0">
                <a:latin typeface="Arial"/>
                <a:cs typeface="Arial"/>
              </a:rPr>
              <a:t> off the East Coast, whereas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Best Track (no </a:t>
            </a:r>
            <a:r>
              <a:rPr lang="en-US" sz="1700" dirty="0" err="1">
                <a:latin typeface="Arial"/>
                <a:cs typeface="Arial"/>
              </a:rPr>
              <a:t>recurvature</a:t>
            </a:r>
            <a:r>
              <a:rPr lang="en-US" sz="1700" dirty="0">
                <a:latin typeface="Arial"/>
                <a:cs typeface="Arial"/>
              </a:rPr>
              <a:t>) is well within the GEFSv12 envelope of possible solutions</a:t>
            </a:r>
          </a:p>
        </p:txBody>
      </p:sp>
    </p:spTree>
    <p:extLst>
      <p:ext uri="{BB962C8B-B14F-4D97-AF65-F5344CB8AC3E}">
        <p14:creationId xmlns:p14="http://schemas.microsoft.com/office/powerpoint/2010/main" val="261657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efsv11_track_density_Florence2018_carolinas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6" y="962530"/>
            <a:ext cx="4163915" cy="3297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9" y="962530"/>
            <a:ext cx="4163914" cy="3297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9/07/18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latin typeface="Arial"/>
                <a:cs typeface="Arial"/>
              </a:rPr>
              <a:t>recurving</a:t>
            </a:r>
            <a:r>
              <a:rPr lang="en-US" sz="1700" dirty="0">
                <a:latin typeface="Arial"/>
                <a:cs typeface="Arial"/>
              </a:rPr>
              <a:t> off the East Coast, whereas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Best Track (no </a:t>
            </a:r>
            <a:r>
              <a:rPr lang="en-US" sz="1700" dirty="0" err="1">
                <a:latin typeface="Arial"/>
                <a:cs typeface="Arial"/>
              </a:rPr>
              <a:t>recurvature</a:t>
            </a:r>
            <a:r>
              <a:rPr lang="en-US" sz="1700" dirty="0">
                <a:latin typeface="Arial"/>
                <a:cs typeface="Arial"/>
              </a:rPr>
              <a:t>) is well within the GEFSv12 envelope of possible solutions</a:t>
            </a:r>
          </a:p>
        </p:txBody>
      </p:sp>
    </p:spTree>
    <p:extLst>
      <p:ext uri="{BB962C8B-B14F-4D97-AF65-F5344CB8AC3E}">
        <p14:creationId xmlns:p14="http://schemas.microsoft.com/office/powerpoint/2010/main" val="21850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4" y="1007607"/>
            <a:ext cx="4386162" cy="3354314"/>
          </a:xfrm>
          <a:prstGeom prst="rect">
            <a:avLst/>
          </a:prstGeom>
          <a:ln w="28575" cmpd="sng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" y="1007607"/>
            <a:ext cx="4386162" cy="3354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3817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6824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/>
                <a:cs typeface="Arial"/>
              </a:rPr>
              <a:t>Noru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7/29/17 </a:t>
            </a:r>
          </a:p>
        </p:txBody>
      </p:sp>
      <p:sp>
        <p:nvSpPr>
          <p:cNvPr id="2" name="Left Arrow 1"/>
          <p:cNvSpPr/>
          <p:nvPr/>
        </p:nvSpPr>
        <p:spPr>
          <a:xfrm rot="2225628">
            <a:off x="1081012" y="3128090"/>
            <a:ext cx="713678" cy="304411"/>
          </a:xfrm>
          <a:prstGeom prst="leftArrow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2225628">
            <a:off x="5536470" y="3128089"/>
            <a:ext cx="713678" cy="304411"/>
          </a:xfrm>
          <a:prstGeom prst="leftArrow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</a:t>
            </a:r>
            <a:r>
              <a:rPr lang="en-US" sz="1700" dirty="0" err="1">
                <a:latin typeface="Arial"/>
                <a:cs typeface="Arial"/>
              </a:rPr>
              <a:t>Noru</a:t>
            </a:r>
            <a:r>
              <a:rPr lang="en-US" sz="1700" dirty="0">
                <a:latin typeface="Arial"/>
                <a:cs typeface="Arial"/>
              </a:rPr>
              <a:t> not making landfall in southern Japan,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whereas </a:t>
            </a:r>
            <a:r>
              <a:rPr lang="en-US" sz="1700" dirty="0" smtClean="0">
                <a:latin typeface="Arial"/>
                <a:cs typeface="Arial"/>
              </a:rPr>
              <a:t>its </a:t>
            </a:r>
            <a:r>
              <a:rPr lang="en-US" sz="1700" dirty="0">
                <a:latin typeface="Arial"/>
                <a:cs typeface="Arial"/>
              </a:rPr>
              <a:t>turn to the northwest is within the GEFSv12 envelope of possible solutions</a:t>
            </a:r>
          </a:p>
        </p:txBody>
      </p:sp>
    </p:spTree>
    <p:extLst>
      <p:ext uri="{BB962C8B-B14F-4D97-AF65-F5344CB8AC3E}">
        <p14:creationId xmlns:p14="http://schemas.microsoft.com/office/powerpoint/2010/main" val="391468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90668" y="1540839"/>
            <a:ext cx="2141100" cy="1579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52901" y="1247989"/>
            <a:ext cx="36910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Lower RMSE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dirty="0">
                <a:latin typeface="Arial"/>
                <a:cs typeface="Arial"/>
              </a:rPr>
              <a:t> at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longer lead times (Days 5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Increased spread in </a:t>
            </a:r>
            <a:r>
              <a:rPr lang="en-US" b="1" dirty="0">
                <a:solidFill>
                  <a:srgbClr val="CD0004"/>
                </a:solidFill>
                <a:latin typeface="Arial"/>
                <a:cs typeface="Arial"/>
              </a:rPr>
              <a:t>GEFSv12</a:t>
            </a: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C20105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C20105"/>
                </a:solidFill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at most lead times (Days 2</a:t>
            </a:r>
            <a:r>
              <a:rPr lang="mr-IN" dirty="0">
                <a:latin typeface="Arial"/>
                <a:cs typeface="Arial"/>
              </a:rPr>
              <a:t>–</a:t>
            </a:r>
            <a:r>
              <a:rPr lang="en-US" dirty="0">
                <a:latin typeface="Arial"/>
                <a:cs typeface="Arial"/>
              </a:rPr>
              <a:t>7)</a:t>
            </a:r>
          </a:p>
          <a:p>
            <a:pPr marL="0" lvl="1" indent="18288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652F99E-1925-4CBA-829A-9C6C3937BCB6}"/>
              </a:ext>
            </a:extLst>
          </p:cNvPr>
          <p:cNvGrpSpPr/>
          <p:nvPr/>
        </p:nvGrpSpPr>
        <p:grpSpPr>
          <a:xfrm>
            <a:off x="959403" y="1580958"/>
            <a:ext cx="2072365" cy="1273682"/>
            <a:chOff x="959403" y="1401668"/>
            <a:chExt cx="2072365" cy="127368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6456F0B-2A7C-4441-8C5E-25050E33E81E}"/>
                </a:ext>
              </a:extLst>
            </p:cNvPr>
            <p:cNvSpPr/>
            <p:nvPr/>
          </p:nvSpPr>
          <p:spPr>
            <a:xfrm>
              <a:off x="1214280" y="1401668"/>
              <a:ext cx="1817488" cy="1273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400" i="1" dirty="0">
                  <a:latin typeface="Arial"/>
                  <a:cs typeface="Arial"/>
                </a:rPr>
                <a:t>GEFSv11 RMSE</a:t>
              </a:r>
            </a:p>
            <a:p>
              <a:pPr>
                <a:lnSpc>
                  <a:spcPct val="110000"/>
                </a:lnSpc>
              </a:pPr>
              <a:r>
                <a:rPr lang="en-US" sz="1400" i="1" dirty="0">
                  <a:latin typeface="Arial"/>
                  <a:cs typeface="Arial"/>
                </a:rPr>
                <a:t>GEFSv11 Spread</a:t>
              </a:r>
              <a:br>
                <a:rPr lang="en-US" sz="1400" i="1" dirty="0">
                  <a:latin typeface="Arial"/>
                  <a:cs typeface="Arial"/>
                </a:rPr>
              </a:br>
              <a:r>
                <a:rPr lang="en-US" sz="1400" i="1" dirty="0">
                  <a:latin typeface="Arial"/>
                  <a:cs typeface="Arial"/>
                </a:rPr>
                <a:t>GEFSv12 RMSE</a:t>
              </a:r>
            </a:p>
            <a:p>
              <a:pPr>
                <a:lnSpc>
                  <a:spcPct val="110000"/>
                </a:lnSpc>
              </a:pPr>
              <a:r>
                <a:rPr lang="en-US" sz="1400" i="1" dirty="0">
                  <a:latin typeface="Arial"/>
                  <a:cs typeface="Arial"/>
                </a:rPr>
                <a:t>GEFSv12 Spread</a:t>
              </a:r>
            </a:p>
            <a:p>
              <a:pPr>
                <a:lnSpc>
                  <a:spcPct val="110000"/>
                </a:lnSpc>
              </a:pPr>
              <a:endParaRPr lang="en-US" sz="1400" i="1" dirty="0">
                <a:latin typeface="Arial"/>
                <a:cs typeface="Arial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4FE3B88-C843-4C20-AA1A-DED7FF9AFB2A}"/>
                </a:ext>
              </a:extLst>
            </p:cNvPr>
            <p:cNvCxnSpPr/>
            <p:nvPr/>
          </p:nvCxnSpPr>
          <p:spPr>
            <a:xfrm flipH="1">
              <a:off x="959403" y="1572434"/>
              <a:ext cx="254877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52B30D9A-F313-4600-8E4F-68BF01AAA0DE}"/>
                </a:ext>
              </a:extLst>
            </p:cNvPr>
            <p:cNvCxnSpPr/>
            <p:nvPr/>
          </p:nvCxnSpPr>
          <p:spPr>
            <a:xfrm flipH="1">
              <a:off x="959403" y="1813297"/>
              <a:ext cx="254877" cy="0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4EB884FB-1791-4A58-BEF6-D52DE3E7B770}"/>
                </a:ext>
              </a:extLst>
            </p:cNvPr>
            <p:cNvCxnSpPr/>
            <p:nvPr/>
          </p:nvCxnSpPr>
          <p:spPr>
            <a:xfrm flipH="1">
              <a:off x="959403" y="2040774"/>
              <a:ext cx="254877" cy="0"/>
            </a:xfrm>
            <a:prstGeom prst="line">
              <a:avLst/>
            </a:prstGeom>
            <a:ln w="19050" cmpd="sng">
              <a:solidFill>
                <a:srgbClr val="C201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795CBC8E-DC02-470F-BB2E-F66404511765}"/>
                </a:ext>
              </a:extLst>
            </p:cNvPr>
            <p:cNvCxnSpPr/>
            <p:nvPr/>
          </p:nvCxnSpPr>
          <p:spPr>
            <a:xfrm flipH="1">
              <a:off x="959403" y="2281637"/>
              <a:ext cx="254877" cy="0"/>
            </a:xfrm>
            <a:prstGeom prst="line">
              <a:avLst/>
            </a:prstGeom>
            <a:ln w="19050" cmpd="sng">
              <a:solidFill>
                <a:srgbClr val="C20105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1B7F969-FA8C-4E51-B31B-C19D237A8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020520"/>
            <a:ext cx="5458621" cy="4114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</p:spTree>
    <p:extLst>
      <p:ext uri="{BB962C8B-B14F-4D97-AF65-F5344CB8AC3E}">
        <p14:creationId xmlns:p14="http://schemas.microsoft.com/office/powerpoint/2010/main" val="288957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37" y="827283"/>
            <a:ext cx="4163020" cy="3524141"/>
          </a:xfrm>
          <a:prstGeom prst="rect">
            <a:avLst/>
          </a:prstGeom>
          <a:ln w="28575" cmpd="sng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6" y="827283"/>
            <a:ext cx="4163020" cy="35241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817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76824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Barry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7/10/19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There are cases </a:t>
            </a:r>
            <a:r>
              <a:rPr lang="en-US" sz="1700" dirty="0" smtClean="0">
                <a:latin typeface="Arial"/>
                <a:cs typeface="Arial"/>
              </a:rPr>
              <a:t>where </a:t>
            </a:r>
            <a:r>
              <a:rPr lang="en-US" sz="1700" dirty="0">
                <a:latin typeface="Arial"/>
                <a:cs typeface="Arial"/>
              </a:rPr>
              <a:t>GEFSv11 locks in to a solution that verifies well. </a:t>
            </a:r>
            <a:r>
              <a:rPr lang="en-US" sz="1700" dirty="0" smtClean="0">
                <a:latin typeface="Arial"/>
                <a:cs typeface="Arial"/>
              </a:rPr>
              <a:t>Here</a:t>
            </a:r>
            <a:r>
              <a:rPr lang="en-US" sz="1700" dirty="0">
                <a:latin typeface="Arial"/>
                <a:cs typeface="Arial"/>
              </a:rPr>
              <a:t>, the </a:t>
            </a:r>
            <a:r>
              <a:rPr lang="en-US" sz="1700" dirty="0" smtClean="0">
                <a:latin typeface="Arial"/>
                <a:cs typeface="Arial"/>
              </a:rPr>
              <a:t>increased </a:t>
            </a:r>
            <a:r>
              <a:rPr lang="en-US" sz="1700" dirty="0">
                <a:latin typeface="Arial"/>
                <a:cs typeface="Arial"/>
              </a:rPr>
              <a:t>spread (and large number of </a:t>
            </a:r>
            <a:r>
              <a:rPr lang="en-US" sz="1700" dirty="0" smtClean="0">
                <a:latin typeface="Arial"/>
                <a:cs typeface="Arial"/>
              </a:rPr>
              <a:t>eastward </a:t>
            </a:r>
            <a:r>
              <a:rPr lang="en-US" sz="1700" dirty="0">
                <a:latin typeface="Arial"/>
                <a:cs typeface="Arial"/>
              </a:rPr>
              <a:t>tracks) in GEFSv12 leads to </a:t>
            </a:r>
            <a:r>
              <a:rPr lang="en-US" sz="1700" dirty="0" smtClean="0">
                <a:latin typeface="Arial"/>
                <a:cs typeface="Arial"/>
              </a:rPr>
              <a:t>inferior </a:t>
            </a:r>
            <a:r>
              <a:rPr lang="en-US" sz="1700" dirty="0">
                <a:latin typeface="Arial"/>
                <a:cs typeface="Arial"/>
              </a:rPr>
              <a:t>guidance.</a:t>
            </a:r>
          </a:p>
        </p:txBody>
      </p:sp>
    </p:spTree>
    <p:extLst>
      <p:ext uri="{BB962C8B-B14F-4D97-AF65-F5344CB8AC3E}">
        <p14:creationId xmlns:p14="http://schemas.microsoft.com/office/powerpoint/2010/main" val="418362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36526" y="1032182"/>
            <a:ext cx="915562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GEFSv11 is notably underdispersive with TC tracks. GEFSv12 </a:t>
            </a:r>
            <a:b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gives a better representation of the range of possible outcomes. </a:t>
            </a:r>
          </a:p>
          <a:p>
            <a:pPr marL="0" lvl="1" indent="27432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GEFSv11’s </a:t>
            </a:r>
            <a:r>
              <a:rPr lang="en-US" sz="2200" dirty="0" err="1">
                <a:solidFill>
                  <a:schemeClr val="bg1"/>
                </a:solidFill>
                <a:latin typeface="Arial"/>
                <a:cs typeface="Arial"/>
              </a:rPr>
              <a:t>underdispersiveness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 can make the model look overly </a:t>
            </a:r>
            <a:b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certain of a particular outcome </a:t>
            </a:r>
          </a:p>
          <a:p>
            <a:pPr marL="0" lvl="1" indent="274320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When GEFSv11 is underdispersive and wrong, it looks terrible.</a:t>
            </a:r>
          </a:p>
          <a:p>
            <a:pPr marL="0" lvl="1" indent="27432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When GEFSv11 is underdispersive and right, it looks amazing.</a:t>
            </a:r>
          </a:p>
          <a:p>
            <a:pPr marL="0" lvl="1" indent="27432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GEFSv12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subjectively and objectively offers improved guidance </a:t>
            </a:r>
            <a:b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</a:rPr>
              <a:t>relative to GEFSv11 in terms of forecast spread.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Increased Spread in TC tracks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6526" y="1033012"/>
            <a:ext cx="915562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GEFSv11 is notably underdispersive. GEFSv12 gives a better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   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representation of the range of possible outcomes. </a:t>
            </a:r>
          </a:p>
          <a:p>
            <a:pPr marL="0" lvl="1" indent="27432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GEFSv11’s </a:t>
            </a:r>
            <a:r>
              <a:rPr lang="en-US" sz="2200" dirty="0" err="1">
                <a:latin typeface="Arial"/>
                <a:cs typeface="Arial"/>
              </a:rPr>
              <a:t>underdispersiveness</a:t>
            </a:r>
            <a:r>
              <a:rPr lang="en-US" sz="2200" dirty="0">
                <a:latin typeface="Arial"/>
                <a:cs typeface="Arial"/>
              </a:rPr>
              <a:t> can make the ensemble look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   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en-US" sz="2200" dirty="0">
                <a:latin typeface="Arial"/>
                <a:cs typeface="Arial"/>
              </a:rPr>
              <a:t>overly certain of a particular outcome. </a:t>
            </a:r>
          </a:p>
        </p:txBody>
      </p:sp>
    </p:spTree>
    <p:extLst>
      <p:ext uri="{BB962C8B-B14F-4D97-AF65-F5344CB8AC3E}">
        <p14:creationId xmlns:p14="http://schemas.microsoft.com/office/powerpoint/2010/main" val="371099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59792"/>
            <a:ext cx="915562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Increased spread in tropical cyclone (TC) tracks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threats from TCs at longer lead times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Overall, improved location of QPF maxima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744" y="1887082"/>
            <a:ext cx="7098324" cy="5147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6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pic>
        <p:nvPicPr>
          <p:cNvPr id="4" name="Picture 3" descr="gefs_pr_lows_Maria2017_8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6" y="979431"/>
            <a:ext cx="5090204" cy="41483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52901" y="1898801"/>
            <a:ext cx="3912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F192</a:t>
            </a:r>
            <a:r>
              <a:rPr lang="en-US" dirty="0">
                <a:latin typeface="Arial"/>
                <a:cs typeface="Arial"/>
              </a:rPr>
              <a:t>: GEFSv12 indicates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potential for Maria to impact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Caribbean earlier than GEFSv11 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5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51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(F192)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9/20/17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65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51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68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6" y="979431"/>
            <a:ext cx="5090204" cy="41483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52901" y="1898801"/>
            <a:ext cx="39124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F192</a:t>
            </a:r>
            <a:r>
              <a:rPr lang="en-US" dirty="0">
                <a:latin typeface="Arial"/>
                <a:cs typeface="Arial"/>
              </a:rPr>
              <a:t>: GEFSv12 indicates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potential for Maria to impact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Caribbean earlier than GEFSv11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F168</a:t>
            </a:r>
            <a:r>
              <a:rPr lang="en-US" dirty="0">
                <a:latin typeface="Arial"/>
                <a:cs typeface="Arial"/>
              </a:rPr>
              <a:t>: GEFSv12 continues to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indicate the potential for Maria to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impact the Caribbean. GEFSv11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begins to increase the number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of members that include Maria.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5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51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(F168)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9/20/17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65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51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72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3" y="979431"/>
            <a:ext cx="4667429" cy="41483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58128" y="1898801"/>
            <a:ext cx="410717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F144</a:t>
            </a:r>
            <a:r>
              <a:rPr lang="en-US" dirty="0">
                <a:latin typeface="Arial"/>
                <a:cs typeface="Arial"/>
              </a:rPr>
              <a:t>: GEFSv12 indicates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potential for a TC to approach the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Texas coast. GEFSv11 is further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south, and with only 2 members.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8/26/17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89501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2471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89501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2471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773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6" y="1028601"/>
            <a:ext cx="4371037" cy="32555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" y="1028601"/>
            <a:ext cx="4371037" cy="3255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8/20/17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21920" y="4379869"/>
            <a:ext cx="941832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Six days prior to landfall, no GEFSv11 member has Harvey making landfall in Texas.</a:t>
            </a:r>
            <a:r>
              <a:rPr lang="en-US" sz="1700" dirty="0">
                <a:latin typeface="Arial"/>
                <a:cs typeface="Arial"/>
              </a:rPr>
              <a:t/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GEFSv12 is able to </a:t>
            </a:r>
            <a:r>
              <a:rPr lang="en-US" sz="1700" dirty="0" smtClean="0">
                <a:latin typeface="Arial"/>
                <a:cs typeface="Arial"/>
              </a:rPr>
              <a:t>indicate </a:t>
            </a:r>
            <a:r>
              <a:rPr lang="en-US" sz="1700" dirty="0">
                <a:latin typeface="Arial"/>
                <a:cs typeface="Arial"/>
              </a:rPr>
              <a:t>a potential threat </a:t>
            </a:r>
            <a:r>
              <a:rPr lang="en-US" sz="1700" dirty="0" smtClean="0">
                <a:latin typeface="Arial"/>
                <a:cs typeface="Arial"/>
              </a:rPr>
              <a:t>to Texas </a:t>
            </a:r>
            <a:r>
              <a:rPr lang="en-US" sz="1700" dirty="0">
                <a:latin typeface="Arial"/>
                <a:cs typeface="Arial"/>
              </a:rPr>
              <a:t>days in advance.   </a:t>
            </a:r>
          </a:p>
        </p:txBody>
      </p:sp>
    </p:spTree>
    <p:extLst>
      <p:ext uri="{BB962C8B-B14F-4D97-AF65-F5344CB8AC3E}">
        <p14:creationId xmlns:p14="http://schemas.microsoft.com/office/powerpoint/2010/main" val="218129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6" y="1028601"/>
            <a:ext cx="4371037" cy="325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" y="1028601"/>
            <a:ext cx="4371037" cy="32555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8/20/17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21920" y="4379869"/>
            <a:ext cx="941832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takes Harvey west into central America, with a few members crossing </a:t>
            </a:r>
            <a:r>
              <a:rPr lang="en-US" sz="1700" dirty="0" smtClean="0">
                <a:latin typeface="Arial"/>
                <a:cs typeface="Arial"/>
              </a:rPr>
              <a:t/>
            </a:r>
            <a:br>
              <a:rPr lang="en-US" sz="1700" dirty="0" smtClean="0">
                <a:latin typeface="Arial"/>
                <a:cs typeface="Arial"/>
              </a:rPr>
            </a:br>
            <a:r>
              <a:rPr lang="en-US" sz="1700" dirty="0" smtClean="0">
                <a:latin typeface="Arial"/>
                <a:cs typeface="Arial"/>
              </a:rPr>
              <a:t>the Yucatan. GEFSv12 </a:t>
            </a:r>
            <a:r>
              <a:rPr lang="en-US" sz="1700" dirty="0">
                <a:latin typeface="Arial"/>
                <a:cs typeface="Arial"/>
              </a:rPr>
              <a:t>is able to </a:t>
            </a:r>
            <a:r>
              <a:rPr lang="en-US" sz="1700" dirty="0" smtClean="0">
                <a:latin typeface="Arial"/>
                <a:cs typeface="Arial"/>
              </a:rPr>
              <a:t>indicate </a:t>
            </a:r>
            <a:r>
              <a:rPr lang="en-US" sz="1700" dirty="0">
                <a:latin typeface="Arial"/>
                <a:cs typeface="Arial"/>
              </a:rPr>
              <a:t>a potential threat to </a:t>
            </a:r>
            <a:r>
              <a:rPr lang="en-US" sz="1700" dirty="0" smtClean="0">
                <a:latin typeface="Arial"/>
                <a:cs typeface="Arial"/>
              </a:rPr>
              <a:t>Texas </a:t>
            </a:r>
            <a:r>
              <a:rPr lang="en-US" sz="1700" dirty="0">
                <a:latin typeface="Arial"/>
                <a:cs typeface="Arial"/>
              </a:rPr>
              <a:t>days in advance.   </a:t>
            </a:r>
          </a:p>
        </p:txBody>
      </p:sp>
    </p:spTree>
    <p:extLst>
      <p:ext uri="{BB962C8B-B14F-4D97-AF65-F5344CB8AC3E}">
        <p14:creationId xmlns:p14="http://schemas.microsoft.com/office/powerpoint/2010/main" val="1835609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9/06/18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latin typeface="Arial"/>
                <a:cs typeface="Arial"/>
              </a:rPr>
              <a:t>recurving</a:t>
            </a:r>
            <a:r>
              <a:rPr lang="en-US" sz="1700" dirty="0">
                <a:latin typeface="Arial"/>
                <a:cs typeface="Arial"/>
              </a:rPr>
              <a:t> off the East Coast, whereas </a:t>
            </a:r>
            <a:br>
              <a:rPr lang="en-US" sz="1700" dirty="0">
                <a:latin typeface="Arial"/>
                <a:cs typeface="Arial"/>
              </a:rPr>
            </a:br>
            <a:r>
              <a:rPr lang="en-US" sz="1700" dirty="0">
                <a:latin typeface="Arial"/>
                <a:cs typeface="Arial"/>
              </a:rPr>
              <a:t>GEFSv12 begins to suggest the possibility of an East Coast landfall (more like Best Track)</a:t>
            </a:r>
          </a:p>
        </p:txBody>
      </p:sp>
    </p:spTree>
    <p:extLst>
      <p:ext uri="{BB962C8B-B14F-4D97-AF65-F5344CB8AC3E}">
        <p14:creationId xmlns:p14="http://schemas.microsoft.com/office/powerpoint/2010/main" val="50404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9/07/18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solidFill>
                  <a:srgbClr val="000000"/>
                </a:solidFill>
                <a:latin typeface="Arial"/>
                <a:cs typeface="Arial"/>
              </a:rPr>
              <a:t>recurving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 off the East Coast, whereas 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has landfall or a brush with the East Coast looking increasing likely</a:t>
            </a:r>
          </a:p>
        </p:txBody>
      </p:sp>
    </p:spTree>
    <p:extLst>
      <p:ext uri="{BB962C8B-B14F-4D97-AF65-F5344CB8AC3E}">
        <p14:creationId xmlns:p14="http://schemas.microsoft.com/office/powerpoint/2010/main" val="381083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C93960-86DA-440D-8EC9-E446EC3C93B1}"/>
              </a:ext>
            </a:extLst>
          </p:cNvPr>
          <p:cNvGrpSpPr/>
          <p:nvPr/>
        </p:nvGrpSpPr>
        <p:grpSpPr>
          <a:xfrm>
            <a:off x="169335" y="1058334"/>
            <a:ext cx="8786423" cy="3142348"/>
            <a:chOff x="169335" y="1058334"/>
            <a:chExt cx="8786423" cy="314234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35" y="1058334"/>
              <a:ext cx="4279464" cy="31423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504" y="1058334"/>
              <a:ext cx="4277254" cy="314234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8889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NATL Track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Error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11188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NATL Intensity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Error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less track and intensity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lead times</a:t>
            </a: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intensity forecasts are S.S. better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at shorter lead times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3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efsv11_track_density_Florence2018_carolinas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6" y="962530"/>
            <a:ext cx="4163915" cy="3297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9" y="962530"/>
            <a:ext cx="4163914" cy="32972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9/07/18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indicates a high probability of Florence </a:t>
            </a:r>
            <a:r>
              <a:rPr lang="en-US" sz="1700" dirty="0" err="1">
                <a:solidFill>
                  <a:srgbClr val="000000"/>
                </a:solidFill>
                <a:latin typeface="Arial"/>
                <a:cs typeface="Arial"/>
              </a:rPr>
              <a:t>recurving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 off the East Coast, whereas 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has landfall or a brush with the East Coast looking increasing likely</a:t>
            </a:r>
          </a:p>
        </p:txBody>
      </p:sp>
    </p:spTree>
    <p:extLst>
      <p:ext uri="{BB962C8B-B14F-4D97-AF65-F5344CB8AC3E}">
        <p14:creationId xmlns:p14="http://schemas.microsoft.com/office/powerpoint/2010/main" val="156776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6" y="962530"/>
            <a:ext cx="4163914" cy="32972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9" y="962530"/>
            <a:ext cx="4163914" cy="3297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9/09/18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brings Florence close to the Outer Banks and stalls, whereas the GEFSv12 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mean (and the vast majority of individual members) suggest landfall in the Carolinas</a:t>
            </a:r>
          </a:p>
        </p:txBody>
      </p:sp>
    </p:spTree>
    <p:extLst>
      <p:ext uri="{BB962C8B-B14F-4D97-AF65-F5344CB8AC3E}">
        <p14:creationId xmlns:p14="http://schemas.microsoft.com/office/powerpoint/2010/main" val="416549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6" y="962530"/>
            <a:ext cx="4163914" cy="32972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9" y="962530"/>
            <a:ext cx="4163913" cy="3297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Captures Threats at Longer Leads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9/11/18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still showing Florence stalling along the Outer Banks before a NC/VA landfall,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whereas GEFSv12 becomes more locked in on a central NC landfall (spread decreases) </a:t>
            </a:r>
          </a:p>
        </p:txBody>
      </p:sp>
    </p:spTree>
    <p:extLst>
      <p:ext uri="{BB962C8B-B14F-4D97-AF65-F5344CB8AC3E}">
        <p14:creationId xmlns:p14="http://schemas.microsoft.com/office/powerpoint/2010/main" val="290656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59792"/>
            <a:ext cx="915562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Increased spread in tropical cyclone (TC) tracks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threats from TCs at longer lead times</a:t>
            </a:r>
          </a:p>
          <a:p>
            <a:pPr marL="0" lvl="1" indent="274320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</a:rPr>
              <a:t>Overall, improved location of QPF maxima</a:t>
            </a: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744" y="2569383"/>
            <a:ext cx="5555520" cy="5147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47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Michael (F156)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F156</a:t>
            </a:r>
            <a:r>
              <a:rPr lang="en-US" dirty="0">
                <a:latin typeface="Arial"/>
                <a:cs typeface="Arial"/>
              </a:rPr>
              <a:t>: GEFSv12 indicates potential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for higher 24-h QPF totals from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FL panhandle, across AL/GA/SC,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whereas GEFSv11 does not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67162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Michael (F132)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F156</a:t>
            </a:r>
            <a:r>
              <a:rPr lang="en-US" dirty="0">
                <a:latin typeface="Arial"/>
                <a:cs typeface="Arial"/>
              </a:rPr>
              <a:t>: GEFSv12 indicates potential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for higher 24-h QPF totals from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FL panhandle, across AL/GA/SC,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whereas GEFSv11 does not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F132</a:t>
            </a:r>
            <a:r>
              <a:rPr lang="en-US" dirty="0">
                <a:latin typeface="Arial"/>
                <a:cs typeface="Arial"/>
              </a:rPr>
              <a:t>: GEFSv12 continues to have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24-h QPF totals located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over FL panhandle and AL/GA/SC.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GEFSv11 QPF max. off the coast. 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38786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09/15/18 </a:t>
            </a:r>
          </a:p>
        </p:txBody>
      </p:sp>
      <p:pic>
        <p:nvPicPr>
          <p:cNvPr id="2" name="Picture 1" descr="gefs_NC_24hqpf_Florence2018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1" cy="4377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indicates that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24-h QPF totals will be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along the NC/SC coast earlier than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GEFSv11 (too far to the northeast)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246769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09/15/18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indicates that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24-h QPF totals will be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along the NC/SC coast earlier than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GEFSv11 (too far to the northeast)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F048</a:t>
            </a:r>
            <a:r>
              <a:rPr lang="en-US" dirty="0">
                <a:latin typeface="Arial"/>
                <a:cs typeface="Arial"/>
              </a:rPr>
              <a:t>: GEFSv12 correctly forecasts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&gt;2.5”/24 h totals from northeast NC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into </a:t>
            </a:r>
            <a:r>
              <a:rPr lang="en-US" dirty="0" smtClean="0">
                <a:latin typeface="Arial"/>
                <a:cs typeface="Arial"/>
              </a:rPr>
              <a:t>eastern </a:t>
            </a:r>
            <a:r>
              <a:rPr lang="en-US" dirty="0">
                <a:latin typeface="Arial"/>
                <a:cs typeface="Arial"/>
              </a:rPr>
              <a:t>SC, while GEFSv11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forecasts &gt;2.5”/24 h in NC only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161019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Alberto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05/30/18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correctly indicates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QPF totals across AL,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while GEFSv11 keeps max offshore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237804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Alberto (F072)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05/30/18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correctly indicates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QPF totals across AL,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while GEFSv11 keeps max offshore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F072</a:t>
            </a:r>
            <a:r>
              <a:rPr lang="en-US" dirty="0">
                <a:latin typeface="Arial"/>
                <a:cs typeface="Arial"/>
              </a:rPr>
              <a:t>: GEFSv12 correctly indicates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QPF totals across AL.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Both GEFSv11/GEFSv12 show an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extension into Appalachians.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15109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B4413D8-2DC7-448D-9B7F-DD4127FE7B49}"/>
              </a:ext>
            </a:extLst>
          </p:cNvPr>
          <p:cNvGrpSpPr/>
          <p:nvPr/>
        </p:nvGrpSpPr>
        <p:grpSpPr>
          <a:xfrm>
            <a:off x="169335" y="1058376"/>
            <a:ext cx="8786423" cy="3142263"/>
            <a:chOff x="169335" y="1058376"/>
            <a:chExt cx="8786423" cy="31422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35" y="1058376"/>
              <a:ext cx="4279464" cy="314226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504" y="1059187"/>
              <a:ext cx="4277254" cy="31406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8889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NATL Along Track Error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11188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NATL Across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Track Error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less along-track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(less of a slow bias)</a:t>
            </a: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has more right-of-track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dirty="0">
                <a:latin typeface="Arial"/>
                <a:cs typeface="Arial"/>
              </a:rPr>
              <a:t> at longer lead times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1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Alberto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05/30/18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39" cy="43771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153178" y="1898801"/>
            <a:ext cx="4107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correctly indicates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QPF totals across AL,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while GEFSv11 keeps max offshore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F072</a:t>
            </a:r>
            <a:r>
              <a:rPr lang="en-US" dirty="0">
                <a:latin typeface="Arial"/>
                <a:cs typeface="Arial"/>
              </a:rPr>
              <a:t>: GEFSv12 correctly indicates   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the highest QPF totals across AL.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Both GEFSv11/GEFSv12 show an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extension into Appalachians.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F048</a:t>
            </a:r>
            <a:r>
              <a:rPr lang="en-US" dirty="0">
                <a:latin typeface="Arial"/>
                <a:cs typeface="Arial"/>
              </a:rPr>
              <a:t>: GEFSv12 doesn’t extend far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enough N, but GEFSv11 too far E 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105819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09/12/17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correctly shifts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QPF totals more inland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compared to GEFSv11 (offshore)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28703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Improved Location of max QPF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39" cy="43771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 (F072)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09/12/17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53178" y="1898801"/>
            <a:ext cx="41071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correctly shifts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QPF totals more inland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compared to GEFSv11 (offshore)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F072</a:t>
            </a:r>
            <a:r>
              <a:rPr lang="en-US" dirty="0">
                <a:latin typeface="Arial"/>
                <a:cs typeface="Arial"/>
              </a:rPr>
              <a:t>: GEFSv12 and GEFSv11 both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shift to the southwest. GEFSv12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correctly cuts off the highest QPF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totals (&gt;2”/24 h) in central SC and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extends into Alabama.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82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59792"/>
            <a:ext cx="915562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Right-of-track bias in TC tracks at longer lead times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al"/>
                <a:cs typeface="Arial"/>
              </a:rPr>
              <a:t>Low bias in mean QPF amounts associated with landfalling TCs</a:t>
            </a:r>
          </a:p>
          <a:p>
            <a:pPr marL="457200" lvl="2" indent="274320">
              <a:buFont typeface="Arial"/>
              <a:buChar char="•"/>
            </a:pPr>
            <a:r>
              <a:rPr lang="en-US" sz="2100">
                <a:solidFill>
                  <a:srgbClr val="0000FF"/>
                </a:solidFill>
                <a:latin typeface="Arial"/>
                <a:cs typeface="Arial"/>
              </a:rPr>
              <a:t>Likely due to increased spread (not necessarily a weakness)  </a:t>
            </a: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  <a:p>
            <a:pPr marL="285750" lvl="1" indent="-192024">
              <a:buFont typeface="Arial"/>
              <a:buChar char="•"/>
            </a:pPr>
            <a:endParaRPr lang="en-US" sz="21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Concerns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747" y="1228301"/>
            <a:ext cx="6594548" cy="5147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492420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5" y="1058334"/>
            <a:ext cx="4279464" cy="31423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22" y="1058334"/>
            <a:ext cx="4277217" cy="31423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less 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at all lead times</a:t>
            </a: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has more right-of-track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dirty="0">
                <a:latin typeface="Arial"/>
                <a:cs typeface="Arial"/>
              </a:rPr>
              <a:t> at longer lead times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8544" y="3383743"/>
            <a:ext cx="1360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latin typeface="Arial"/>
                <a:cs typeface="Arial"/>
              </a:rPr>
              <a:t>Images provided </a:t>
            </a:r>
            <a:br>
              <a:rPr lang="en-US" sz="1200" i="1" dirty="0">
                <a:latin typeface="Arial"/>
                <a:cs typeface="Arial"/>
              </a:rPr>
            </a:br>
            <a:r>
              <a:rPr lang="en-US" sz="1200" i="1" dirty="0">
                <a:latin typeface="Arial"/>
                <a:cs typeface="Arial"/>
              </a:rPr>
              <a:t>by </a:t>
            </a:r>
            <a:r>
              <a:rPr lang="en-US" sz="1200" i="1" dirty="0" err="1">
                <a:latin typeface="Arial"/>
                <a:cs typeface="Arial"/>
              </a:rPr>
              <a:t>Jiayi</a:t>
            </a:r>
            <a:r>
              <a:rPr lang="en-US" sz="1200" i="1" dirty="0">
                <a:latin typeface="Arial"/>
                <a:cs typeface="Arial"/>
              </a:rPr>
              <a:t> </a:t>
            </a:r>
            <a:r>
              <a:rPr lang="en-US" sz="1200" i="1" dirty="0" err="1">
                <a:latin typeface="Arial"/>
                <a:cs typeface="Arial"/>
              </a:rPr>
              <a:t>Peng</a:t>
            </a:r>
            <a:endParaRPr lang="en-US" sz="1200" i="1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4650182" y="1865949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Right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4633305" y="3059015"/>
            <a:ext cx="12200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Left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7241" y="1477709"/>
            <a:ext cx="1983604" cy="2542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090907" y="1477709"/>
            <a:ext cx="1846463" cy="2542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7241" y="1425224"/>
            <a:ext cx="37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N. Atlantic Track Error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90907" y="1430246"/>
            <a:ext cx="377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N. Atlantic Across-Track Error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90195" y="2846459"/>
            <a:ext cx="18314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sz="1400" i="1" dirty="0">
                <a:latin typeface="Arial"/>
                <a:cs typeface="Arial"/>
              </a:rPr>
              <a:t> bias is 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shifted to the right </a:t>
            </a:r>
            <a:br>
              <a:rPr lang="en-US" sz="1400" i="1" dirty="0">
                <a:latin typeface="Arial"/>
                <a:cs typeface="Arial"/>
              </a:rPr>
            </a:br>
            <a:r>
              <a:rPr lang="en-US" sz="1400" i="1" dirty="0">
                <a:latin typeface="Arial"/>
                <a:cs typeface="Arial"/>
              </a:rPr>
              <a:t>relative to </a:t>
            </a:r>
            <a:r>
              <a:rPr lang="en-US" sz="1400" b="1" i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21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6" y="979431"/>
            <a:ext cx="5090204" cy="41483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00426" y="1898801"/>
            <a:ext cx="3912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F144</a:t>
            </a:r>
            <a:r>
              <a:rPr lang="en-US" dirty="0">
                <a:latin typeface="Arial"/>
                <a:cs typeface="Arial"/>
              </a:rPr>
              <a:t>: GEFSv12 </a:t>
            </a:r>
            <a:r>
              <a:rPr lang="en-US" dirty="0" smtClean="0">
                <a:latin typeface="Arial"/>
                <a:cs typeface="Arial"/>
              </a:rPr>
              <a:t>exhibits a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   right-of</a:t>
            </a:r>
            <a:r>
              <a:rPr lang="en-US" dirty="0">
                <a:latin typeface="Arial"/>
                <a:cs typeface="Arial"/>
              </a:rPr>
              <a:t>-track bias at </a:t>
            </a:r>
            <a:r>
              <a:rPr lang="en-US" dirty="0" smtClean="0">
                <a:latin typeface="Arial"/>
                <a:cs typeface="Arial"/>
              </a:rPr>
              <a:t>longer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lead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   times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consistent </a:t>
            </a:r>
            <a:r>
              <a:rPr lang="en-US" dirty="0">
                <a:latin typeface="Arial"/>
                <a:cs typeface="Arial"/>
              </a:rPr>
              <a:t>with </a:t>
            </a:r>
            <a:r>
              <a:rPr lang="en-US" dirty="0">
                <a:latin typeface="Arial"/>
                <a:cs typeface="Arial"/>
              </a:rPr>
              <a:t>statistics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5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51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(F144)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9/20/17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65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51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25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7" y="979431"/>
            <a:ext cx="5090202" cy="41483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00426" y="1898801"/>
            <a:ext cx="3912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F144</a:t>
            </a:r>
            <a:r>
              <a:rPr lang="en-US" dirty="0">
                <a:latin typeface="Arial"/>
                <a:cs typeface="Arial"/>
              </a:rPr>
              <a:t>: GEFSv12 exhibits a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right-of-track bias at longer lead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times, consistent with statistics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F072</a:t>
            </a:r>
            <a:r>
              <a:rPr lang="en-US" dirty="0">
                <a:latin typeface="Arial"/>
                <a:cs typeface="Arial"/>
              </a:rPr>
              <a:t>: As lead time decreases,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GEFSv12 retains a small right-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of-track bias (see diff. fields)</a:t>
            </a:r>
          </a:p>
          <a:p>
            <a:pPr marL="0" lvl="1"/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5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51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(F072)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9/20/17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65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51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88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7" y="979431"/>
            <a:ext cx="5090202" cy="4148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00426" y="1898801"/>
            <a:ext cx="391240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F144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smtClean="0">
                <a:latin typeface="Arial"/>
                <a:cs typeface="Arial"/>
              </a:rPr>
              <a:t>GEFSv12 </a:t>
            </a:r>
            <a:r>
              <a:rPr lang="en-US" dirty="0">
                <a:latin typeface="Arial"/>
                <a:cs typeface="Arial"/>
              </a:rPr>
              <a:t>exhibits a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right-of-track bias at longer lead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times, consistent with </a:t>
            </a:r>
            <a:r>
              <a:rPr lang="en-US" dirty="0" smtClean="0">
                <a:latin typeface="Arial"/>
                <a:cs typeface="Arial"/>
              </a:rPr>
              <a:t>statistics</a:t>
            </a: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F072</a:t>
            </a:r>
            <a:r>
              <a:rPr lang="en-US" dirty="0">
                <a:latin typeface="Arial"/>
                <a:cs typeface="Arial"/>
              </a:rPr>
              <a:t>: As lead time decreases,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GEFSv12 retains a small right-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of-track bias (see diff. fields)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F048</a:t>
            </a:r>
            <a:r>
              <a:rPr lang="en-US" dirty="0">
                <a:latin typeface="Arial"/>
                <a:cs typeface="Arial"/>
              </a:rPr>
              <a:t>: As lead time decreases,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GEFSv12 still retains a small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right-of-track bias (see diff. fields)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65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88516" y="107021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9/20/17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465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516" y="3185545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466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6" y="1028601"/>
            <a:ext cx="4371037" cy="325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" y="1028601"/>
            <a:ext cx="4371037" cy="3255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9/18/17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in line with Best Track early on and is left of Best Track at longer lead times. 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right of Best Track immediately and remains so for the majority of the forecast.</a:t>
            </a:r>
          </a:p>
        </p:txBody>
      </p:sp>
    </p:spTree>
    <p:extLst>
      <p:ext uri="{BB962C8B-B14F-4D97-AF65-F5344CB8AC3E}">
        <p14:creationId xmlns:p14="http://schemas.microsoft.com/office/powerpoint/2010/main" val="66194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7" y="1028601"/>
            <a:ext cx="4371035" cy="325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1028601"/>
            <a:ext cx="4371035" cy="3255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9/19/17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closer to Best Track than GEFSv12, especially early in the forecast.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right of Best Track immediately and remains so for the majority of the forecast.</a:t>
            </a:r>
          </a:p>
        </p:txBody>
      </p:sp>
    </p:spTree>
    <p:extLst>
      <p:ext uri="{BB962C8B-B14F-4D97-AF65-F5344CB8AC3E}">
        <p14:creationId xmlns:p14="http://schemas.microsoft.com/office/powerpoint/2010/main" val="196540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" y="429273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comparable or slightly more 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(not SS) for EPAC</a:t>
            </a:r>
          </a:p>
          <a:p>
            <a:pPr algn="ctr"/>
            <a:endParaRPr lang="en-US" sz="6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has comparable or slightly less 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(not SS) for WPAC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28581E-EA20-4CC0-9656-7EC49EE5C340}"/>
              </a:ext>
            </a:extLst>
          </p:cNvPr>
          <p:cNvGrpSpPr/>
          <p:nvPr/>
        </p:nvGrpSpPr>
        <p:grpSpPr>
          <a:xfrm>
            <a:off x="169335" y="1059987"/>
            <a:ext cx="8772589" cy="3139041"/>
            <a:chOff x="169335" y="1059987"/>
            <a:chExt cx="8772589" cy="313904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35" y="1059987"/>
              <a:ext cx="4279464" cy="313904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8889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EPAC Track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Error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3834796-0CCD-4641-B2CE-E9F8F6A6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122" y="1059987"/>
              <a:ext cx="4269802" cy="31390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6568A0C-7625-4176-A156-B86E5B958733}"/>
                </a:ext>
              </a:extLst>
            </p:cNvPr>
            <p:cNvSpPr txBox="1"/>
            <p:nvPr/>
          </p:nvSpPr>
          <p:spPr>
            <a:xfrm>
              <a:off x="6896845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WPAC Track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17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7" y="1028601"/>
            <a:ext cx="4371035" cy="3255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1028601"/>
            <a:ext cx="4371035" cy="3255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Maria 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9/19/17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closer to Best Track than GEFSv12, especially early in the forecast.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right of Best Track immediately and remains so for the majority of the forecast.</a:t>
            </a:r>
          </a:p>
        </p:txBody>
      </p:sp>
    </p:spTree>
    <p:extLst>
      <p:ext uri="{BB962C8B-B14F-4D97-AF65-F5344CB8AC3E}">
        <p14:creationId xmlns:p14="http://schemas.microsoft.com/office/powerpoint/2010/main" val="152602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9/04/18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Best Track (BT) at shorter lead times and right of BT at longer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closer to BT at shorter lead times and more right of BT at longer lead times.</a:t>
            </a:r>
          </a:p>
        </p:txBody>
      </p:sp>
    </p:spTree>
    <p:extLst>
      <p:ext uri="{BB962C8B-B14F-4D97-AF65-F5344CB8AC3E}">
        <p14:creationId xmlns:p14="http://schemas.microsoft.com/office/powerpoint/2010/main" val="262883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8" cy="3231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8" cy="3231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9/05/18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Best Track (BT) at shorter lead times and right of BT at longer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closer to BT at shorter lead times and more right of BT at longer lead times.</a:t>
            </a:r>
          </a:p>
        </p:txBody>
      </p:sp>
    </p:spTree>
    <p:extLst>
      <p:ext uri="{BB962C8B-B14F-4D97-AF65-F5344CB8AC3E}">
        <p14:creationId xmlns:p14="http://schemas.microsoft.com/office/powerpoint/2010/main" val="327812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76" y="1042605"/>
            <a:ext cx="4242387" cy="32313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" y="1042605"/>
            <a:ext cx="4242387" cy="32313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9/06/18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As Florence approaches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its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left turn, GEFSv11 and GEFSv12 flip-flop. GEFSv12 becomes 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closer to BT than GEFSv11, and the GEFSv12 mean remains left of GEFSv11 until landfall.</a:t>
            </a:r>
          </a:p>
        </p:txBody>
      </p:sp>
    </p:spTree>
    <p:extLst>
      <p:ext uri="{BB962C8B-B14F-4D97-AF65-F5344CB8AC3E}">
        <p14:creationId xmlns:p14="http://schemas.microsoft.com/office/powerpoint/2010/main" val="331948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24" y="990120"/>
            <a:ext cx="4422702" cy="3293992"/>
          </a:xfrm>
          <a:prstGeom prst="rect">
            <a:avLst/>
          </a:prstGeom>
        </p:spPr>
      </p:pic>
      <p:pic>
        <p:nvPicPr>
          <p:cNvPr id="2" name="Picture 1" descr="gefsv11_track_density_Alberto2018_carib_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990120"/>
            <a:ext cx="4422703" cy="3293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Alberto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5/26/18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lead times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closer to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all lead times, but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also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leads.</a:t>
            </a: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46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7" y="1028601"/>
            <a:ext cx="4371035" cy="32555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1028601"/>
            <a:ext cx="4371035" cy="3255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9/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05/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17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is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in good agreement with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lead times, but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becomes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 GEFSv12 is further right than GEFSv11 at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all lead times.</a:t>
            </a: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62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447" y="1028601"/>
            <a:ext cx="4371035" cy="3255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1028601"/>
            <a:ext cx="4371035" cy="3255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Irma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9/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05/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17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is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in good agreement with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lead times, but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becomes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 GEFSv12 is further right than GEFSv11 at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all lead times.</a:t>
            </a:r>
            <a:endParaRPr lang="en-US" sz="17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03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24" y="990120"/>
            <a:ext cx="4422702" cy="3293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990120"/>
            <a:ext cx="4422702" cy="32939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Nate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10/04/18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the majority of forecast lead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times. GEFSv12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is closer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to Best Track at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shorter lead times, and 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</a:t>
            </a:r>
          </a:p>
        </p:txBody>
      </p:sp>
    </p:spTree>
    <p:extLst>
      <p:ext uri="{BB962C8B-B14F-4D97-AF65-F5344CB8AC3E}">
        <p14:creationId xmlns:p14="http://schemas.microsoft.com/office/powerpoint/2010/main" val="331209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24" y="990120"/>
            <a:ext cx="4422701" cy="3293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990120"/>
            <a:ext cx="4422702" cy="3293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Nate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10/05/17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lead times,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closer to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leads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more right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of Best Track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at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longer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leads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15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24" y="990120"/>
            <a:ext cx="4422701" cy="3293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6" y="990120"/>
            <a:ext cx="4422701" cy="3293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Nate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12Z 10/06/17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is left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lead times,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is closer to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shorter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leads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&amp;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more 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longer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leads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867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33294"/>
            <a:ext cx="9156633" cy="507809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GEFSv12 Tropical Cyclone Statistics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" y="42927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has more right-of-track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for EPAC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GEFSv12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has comparable or less right-of-track error than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GEFSv11 </a:t>
            </a:r>
            <a:r>
              <a:rPr lang="en-US" dirty="0">
                <a:latin typeface="Arial"/>
                <a:cs typeface="Arial"/>
              </a:rPr>
              <a:t>for WPAC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45EF5CB-5916-468A-99B0-F11652B40CA0}"/>
              </a:ext>
            </a:extLst>
          </p:cNvPr>
          <p:cNvGrpSpPr/>
          <p:nvPr/>
        </p:nvGrpSpPr>
        <p:grpSpPr>
          <a:xfrm>
            <a:off x="215445" y="1060598"/>
            <a:ext cx="8737562" cy="3161694"/>
            <a:chOff x="215445" y="1060598"/>
            <a:chExt cx="8737562" cy="316169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45" y="1081651"/>
              <a:ext cx="4271753" cy="314064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635560" y="1430506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EPAC Across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Track Error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B7DD915-1762-4FA8-81BB-1C271BA76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254" y="1060598"/>
              <a:ext cx="4271753" cy="313781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719F76A-69BF-4AC7-891F-2A921E09AB07}"/>
                </a:ext>
              </a:extLst>
            </p:cNvPr>
            <p:cNvSpPr txBox="1"/>
            <p:nvPr/>
          </p:nvSpPr>
          <p:spPr>
            <a:xfrm>
              <a:off x="6727745" y="1425224"/>
              <a:ext cx="1848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WPAC Across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Track Error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17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80" y="811800"/>
            <a:ext cx="4360535" cy="3505087"/>
          </a:xfrm>
          <a:prstGeom prst="rect">
            <a:avLst/>
          </a:prstGeom>
        </p:spPr>
      </p:pic>
      <p:pic>
        <p:nvPicPr>
          <p:cNvPr id="3" name="Picture 2" descr="gefsv11_track_density_Lane2018_hawaii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" y="811800"/>
            <a:ext cx="4360536" cy="35050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Lane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8/21/18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and GEFSv12 are both right of Best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the majority of lead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times. GEFSv12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becomes right of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Best 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immediately, with the largest separation at longer lead times.   </a:t>
            </a:r>
          </a:p>
        </p:txBody>
      </p:sp>
    </p:spTree>
    <p:extLst>
      <p:ext uri="{BB962C8B-B14F-4D97-AF65-F5344CB8AC3E}">
        <p14:creationId xmlns:p14="http://schemas.microsoft.com/office/powerpoint/2010/main" val="372515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80" y="811800"/>
            <a:ext cx="4360535" cy="3505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" y="811800"/>
            <a:ext cx="4360535" cy="35050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Right-of-track bias in TC tracks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402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99409" y="3373418"/>
            <a:ext cx="12700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86906" y="98040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Lane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Init: 00Z 8/23/18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223520" y="4379869"/>
            <a:ext cx="96012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GEFSv11 and GEFSv12 are both right of Best </a:t>
            </a:r>
            <a:r>
              <a:rPr lang="en-US" sz="1700" dirty="0" smtClean="0">
                <a:solidFill>
                  <a:srgbClr val="000000"/>
                </a:solidFill>
                <a:latin typeface="Arial"/>
                <a:cs typeface="Arial"/>
              </a:rPr>
              <a:t>Track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at all lead times.</a:t>
            </a:r>
            <a:b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GEFSv12 brings Lane further to the right (closer to Hawaii) than GEFSv11.</a:t>
            </a:r>
          </a:p>
        </p:txBody>
      </p:sp>
    </p:spTree>
    <p:extLst>
      <p:ext uri="{BB962C8B-B14F-4D97-AF65-F5344CB8AC3E}">
        <p14:creationId xmlns:p14="http://schemas.microsoft.com/office/powerpoint/2010/main" val="389956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26" y="1259792"/>
            <a:ext cx="9155622" cy="1738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27432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Right-of-track bias in TC tracks at longer lead times</a:t>
            </a:r>
          </a:p>
          <a:p>
            <a:pPr marL="0" lvl="1" indent="274320">
              <a:buFont typeface="Arial"/>
              <a:buChar char="•"/>
            </a:pP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274320"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/>
                <a:cs typeface="Arial"/>
              </a:rPr>
              <a:t>Low bias in mean QPF amounts associated with </a:t>
            </a:r>
            <a:r>
              <a:rPr lang="en-US" sz="2100" dirty="0" err="1">
                <a:solidFill>
                  <a:srgbClr val="000000"/>
                </a:solidFill>
                <a:latin typeface="Arial"/>
                <a:cs typeface="Arial"/>
              </a:rPr>
              <a:t>landfalling</a:t>
            </a:r>
            <a:r>
              <a:rPr lang="en-US" sz="2100" dirty="0">
                <a:solidFill>
                  <a:srgbClr val="000000"/>
                </a:solidFill>
                <a:latin typeface="Arial"/>
                <a:cs typeface="Arial"/>
              </a:rPr>
              <a:t> TCs</a:t>
            </a:r>
          </a:p>
          <a:p>
            <a:pPr marL="457200" lvl="2" indent="274320">
              <a:buFont typeface="Arial"/>
              <a:buChar char="•"/>
            </a:pPr>
            <a:r>
              <a:rPr lang="en-US" sz="2100" dirty="0">
                <a:solidFill>
                  <a:srgbClr val="0000FF"/>
                </a:solidFill>
                <a:latin typeface="Arial"/>
                <a:cs typeface="Arial"/>
              </a:rPr>
              <a:t>Likely due to increased spread (not necessarily a weakness)  </a:t>
            </a:r>
          </a:p>
          <a:p>
            <a:pPr marL="285750" lvl="1" indent="-192024">
              <a:buFont typeface="Arial"/>
              <a:buChar char="•"/>
            </a:pPr>
            <a:endParaRPr lang="en-US" sz="21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GEFSv12 Tropical Cyclones: Concerns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746" y="1879114"/>
            <a:ext cx="7916952" cy="89207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3300317"/>
            <a:ext cx="9156632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latin typeface="Arial"/>
                <a:cs typeface="Arial"/>
              </a:rPr>
              <a:t>Concern</a:t>
            </a:r>
            <a:r>
              <a:rPr lang="en-US" i="1" dirty="0">
                <a:latin typeface="Arial"/>
                <a:cs typeface="Arial"/>
              </a:rPr>
              <a:t>: </a:t>
            </a:r>
          </a:p>
          <a:p>
            <a:pPr algn="ctr"/>
            <a:r>
              <a:rPr lang="en-US" i="1" dirty="0">
                <a:latin typeface="Arial"/>
                <a:cs typeface="Arial"/>
              </a:rPr>
              <a:t>Will forecasters understand that reduced mean QPF amounts in GEFSv12 are </a:t>
            </a:r>
            <a:br>
              <a:rPr lang="en-US" i="1" dirty="0">
                <a:latin typeface="Arial"/>
                <a:cs typeface="Arial"/>
              </a:rPr>
            </a:br>
            <a:r>
              <a:rPr lang="en-US" i="1" dirty="0">
                <a:latin typeface="Arial"/>
                <a:cs typeface="Arial"/>
              </a:rPr>
              <a:t>likely the result of increased ensemble spread and not necessarily due to </a:t>
            </a:r>
            <a:br>
              <a:rPr lang="en-US" i="1" dirty="0">
                <a:latin typeface="Arial"/>
                <a:cs typeface="Arial"/>
              </a:rPr>
            </a:br>
            <a:r>
              <a:rPr lang="en-US" i="1" dirty="0">
                <a:latin typeface="Arial"/>
                <a:cs typeface="Arial"/>
              </a:rPr>
              <a:t>less precipitation in the forecast (especially at longer lead times)?  </a:t>
            </a:r>
          </a:p>
        </p:txBody>
      </p:sp>
    </p:spTree>
    <p:extLst>
      <p:ext uri="{BB962C8B-B14F-4D97-AF65-F5344CB8AC3E}">
        <p14:creationId xmlns:p14="http://schemas.microsoft.com/office/powerpoint/2010/main" val="408843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09/15/18 </a:t>
            </a:r>
          </a:p>
        </p:txBody>
      </p:sp>
      <p:pic>
        <p:nvPicPr>
          <p:cNvPr id="2" name="Picture 1" descr="gefs_NC_24hqpf_Florence2018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1" cy="43771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53178" y="1898801"/>
            <a:ext cx="41071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indicates that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mean 24-h QPF totals will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be along the NC/SC coast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than GEFSv11, but mean amounts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are lower than GEFSv11/Stage IV 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88864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_NC_slp_Florence2018_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4" y="944765"/>
            <a:ext cx="4406938" cy="4198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09/15/18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53178" y="1898801"/>
            <a:ext cx="41071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indicates that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mean 24-h QPF totals will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be along the NC/SC coast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than GEFSv11, but mean amounts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are lower than GEFSv11/Stage IV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has considerably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more spread in the MSLP field and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6-h QPF field than GEFSv11,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suggesting that the highest mean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QPF amounts would be washed out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70446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549" y="2470446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96270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1549" y="4596270"/>
            <a:ext cx="1021570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GFS </a:t>
            </a:r>
            <a:r>
              <a:rPr lang="en-US" sz="1300" b="1" dirty="0" err="1">
                <a:latin typeface="Arial"/>
                <a:cs typeface="Arial"/>
              </a:rPr>
              <a:t>Anl</a:t>
            </a:r>
            <a:r>
              <a:rPr lang="en-US" sz="13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1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4" y="944765"/>
            <a:ext cx="4406937" cy="4198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Florence (F096)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09/15/18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53178" y="1898801"/>
            <a:ext cx="41071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indicates that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highest mean 24-h QPF totals will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be along the NC/SC coast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than GEFSv11, but mean amounts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are lower than GEFSv11/Stage IV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F096</a:t>
            </a:r>
            <a:r>
              <a:rPr lang="en-US" dirty="0">
                <a:latin typeface="Arial"/>
                <a:cs typeface="Arial"/>
              </a:rPr>
              <a:t>: GEFSv12 has considerably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more spread in the MSLP field and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6-h QPF field than GEFSv11,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suggesting that the highest mean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   QPF amounts would be washed out</a:t>
            </a:r>
          </a:p>
          <a:p>
            <a:pPr marL="0" lvl="1" indent="18288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0" lvl="1"/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lvl="1" indent="182880">
              <a:buFont typeface="Arial"/>
              <a:buChar char="•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744" y="2470446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549" y="2470446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96270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1549" y="4596270"/>
            <a:ext cx="1021570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GFS </a:t>
            </a:r>
            <a:r>
              <a:rPr lang="en-US" sz="1300" b="1" dirty="0" err="1">
                <a:latin typeface="Arial"/>
                <a:cs typeface="Arial"/>
              </a:rPr>
              <a:t>Anl</a:t>
            </a:r>
            <a:r>
              <a:rPr lang="en-US" sz="13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12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_t_24hqpf_Harvey2017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3" y="933258"/>
            <a:ext cx="5194105" cy="43781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(F030)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06Z 08/27/17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744" y="2449452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6299" y="2449452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6629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</p:spTree>
    <p:extLst>
      <p:ext uri="{BB962C8B-B14F-4D97-AF65-F5344CB8AC3E}">
        <p14:creationId xmlns:p14="http://schemas.microsoft.com/office/powerpoint/2010/main" val="356775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(F030)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06Z 08/27/17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0722" y="2064018"/>
            <a:ext cx="2334911" cy="64633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Michael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10/12/18 </a:t>
            </a:r>
          </a:p>
        </p:txBody>
      </p:sp>
    </p:spTree>
    <p:extLst>
      <p:ext uri="{BB962C8B-B14F-4D97-AF65-F5344CB8AC3E}">
        <p14:creationId xmlns:p14="http://schemas.microsoft.com/office/powerpoint/2010/main" val="242114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40" cy="437718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(F030)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06Z 08/27/17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0722" y="2064018"/>
            <a:ext cx="23349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Michael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10/12/18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10722" y="3087663"/>
            <a:ext cx="2334911" cy="64633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Barry (F024)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07/15/19 </a:t>
            </a:r>
          </a:p>
        </p:txBody>
      </p:sp>
    </p:spTree>
    <p:extLst>
      <p:ext uri="{BB962C8B-B14F-4D97-AF65-F5344CB8AC3E}">
        <p14:creationId xmlns:p14="http://schemas.microsoft.com/office/powerpoint/2010/main" val="171086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Concerns: Low bias in mean QPF amounts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5" y="944764"/>
            <a:ext cx="4784239" cy="43771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44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45309" y="248094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GEFSv12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023" y="4585773"/>
            <a:ext cx="1021569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v12−v11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5309" y="4585773"/>
            <a:ext cx="876144" cy="2923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Arial"/>
                <a:cs typeface="Arial"/>
              </a:rPr>
              <a:t>Stage IV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10722" y="4126146"/>
            <a:ext cx="2334911" cy="646331"/>
          </a:xfrm>
          <a:prstGeom prst="rect">
            <a:avLst/>
          </a:prstGeom>
          <a:solidFill>
            <a:srgbClr val="D9D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Dorian (F060)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09/06/12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0722" y="1074875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Harvey (F030)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06Z 08/27/17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10722" y="2064018"/>
            <a:ext cx="23349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Michael (F048)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00Z 10/12/18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0722" y="3087663"/>
            <a:ext cx="233491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Barry (F024)</a:t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07/15/19 </a:t>
            </a:r>
          </a:p>
        </p:txBody>
      </p:sp>
    </p:spTree>
    <p:extLst>
      <p:ext uri="{BB962C8B-B14F-4D97-AF65-F5344CB8AC3E}">
        <p14:creationId xmlns:p14="http://schemas.microsoft.com/office/powerpoint/2010/main" val="166639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46617</TotalTime>
  <Words>3720</Words>
  <Application>Microsoft Macintosh PowerPoint</Application>
  <PresentationFormat>On-screen Show (16:9)</PresentationFormat>
  <Paragraphs>841</Paragraphs>
  <Slides>101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958</cp:revision>
  <dcterms:created xsi:type="dcterms:W3CDTF">2019-12-12T20:05:14Z</dcterms:created>
  <dcterms:modified xsi:type="dcterms:W3CDTF">2020-03-26T17:44:16Z</dcterms:modified>
</cp:coreProperties>
</file>