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54" r:id="rId3"/>
    <p:sldId id="355" r:id="rId4"/>
    <p:sldId id="356" r:id="rId5"/>
    <p:sldId id="357" r:id="rId6"/>
    <p:sldId id="359" r:id="rId7"/>
    <p:sldId id="361" r:id="rId8"/>
    <p:sldId id="295" r:id="rId9"/>
    <p:sldId id="296" r:id="rId10"/>
    <p:sldId id="297" r:id="rId11"/>
    <p:sldId id="299" r:id="rId12"/>
    <p:sldId id="366" r:id="rId13"/>
    <p:sldId id="298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64" r:id="rId30"/>
    <p:sldId id="363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6" r:id="rId48"/>
    <p:sldId id="337" r:id="rId49"/>
    <p:sldId id="334" r:id="rId50"/>
    <p:sldId id="333" r:id="rId51"/>
    <p:sldId id="332" r:id="rId52"/>
    <p:sldId id="365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BF5"/>
    <a:srgbClr val="2A8FE3"/>
    <a:srgbClr val="EDF0F2"/>
    <a:srgbClr val="5ECFE0"/>
    <a:srgbClr val="5FD1E3"/>
    <a:srgbClr val="EFAA3B"/>
    <a:srgbClr val="82DA68"/>
    <a:srgbClr val="61D4E7"/>
    <a:srgbClr val="EE9141"/>
    <a:srgbClr val="1FD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5" autoAdjust="0"/>
    <p:restoredTop sz="96703" autoAdjust="0"/>
  </p:normalViewPr>
  <p:slideViewPr>
    <p:cSldViewPr snapToGrid="0" snapToObjects="1">
      <p:cViewPr>
        <p:scale>
          <a:sx n="121" d="100"/>
          <a:sy n="121" d="100"/>
        </p:scale>
        <p:origin x="-336" y="-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mc.ncep.noaa.gov/users/meg/gefsv12/retro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169769"/>
            <a:ext cx="916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Alicia Bentley</a:t>
            </a:r>
            <a:endParaRPr lang="en-US" b="1" dirty="0" smtClean="0">
              <a:solidFill>
                <a:srgbClr val="0D68B9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19 March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6919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GEFSv12 Retrospective Case Studies: Winter Storms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gefs_nwatl_lows_march2018wind_8 (4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3"/>
          <a:stretch/>
        </p:blipFill>
        <p:spPr>
          <a:xfrm>
            <a:off x="923317" y="1532697"/>
            <a:ext cx="4760038" cy="2527340"/>
          </a:xfrm>
          <a:prstGeom prst="rect">
            <a:avLst/>
          </a:prstGeom>
        </p:spPr>
      </p:pic>
      <p:pic>
        <p:nvPicPr>
          <p:cNvPr id="13" name="Picture 12" descr="gefs_nwatl_lows_march2018wind_8 (4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4" t="50863"/>
          <a:stretch/>
        </p:blipFill>
        <p:spPr>
          <a:xfrm>
            <a:off x="5719306" y="1532697"/>
            <a:ext cx="2372197" cy="2527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4762" y="3461703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31468" y="3461703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7068" y="3460214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7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3835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gefs_nwatl_lows_march2018wind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01" y="933258"/>
            <a:ext cx="3885709" cy="41987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341036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u="sng" dirty="0" smtClean="0">
                <a:latin typeface="Arial"/>
                <a:cs typeface="Arial"/>
              </a:rPr>
              <a:t>Graphics Setup</a:t>
            </a:r>
            <a:endParaRPr lang="en-US" sz="2600" b="1" u="sng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7939" y="2449212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99924" y="2449212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9924" y="4588165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37939" y="4582932"/>
            <a:ext cx="8703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210" y="1042049"/>
            <a:ext cx="3041424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Top:</a:t>
            </a:r>
            <a:br>
              <a:rPr lang="en-US" sz="2200" b="1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Mean (contours)</a:t>
            </a:r>
          </a:p>
          <a:p>
            <a:pPr algn="ctr"/>
            <a:r>
              <a:rPr lang="en-US" dirty="0" smtClean="0">
                <a:solidFill>
                  <a:srgbClr val="437BF5"/>
                </a:solidFill>
                <a:latin typeface="Arial"/>
                <a:cs typeface="Arial"/>
              </a:rPr>
              <a:t>Spread (shaded)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 Locations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210" y="2474384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Bottom Left:</a:t>
            </a:r>
            <a:br>
              <a:rPr lang="en-US" sz="2200" b="1" dirty="0" smtClean="0">
                <a:latin typeface="Arial"/>
                <a:cs typeface="Arial"/>
              </a:rPr>
            </a:br>
            <a:r>
              <a:rPr lang="en-US" dirty="0" smtClean="0">
                <a:solidFill>
                  <a:srgbClr val="437BF5"/>
                </a:solidFill>
                <a:latin typeface="Arial"/>
                <a:cs typeface="Arial"/>
              </a:rPr>
              <a:t>GEFSv12−GEFSv11</a:t>
            </a:r>
            <a:br>
              <a:rPr lang="en-US" dirty="0" smtClean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437BF5"/>
                </a:solidFill>
                <a:latin typeface="Arial"/>
                <a:cs typeface="Arial"/>
              </a:rPr>
              <a:t>(shaded) </a:t>
            </a:r>
            <a:endParaRPr lang="en-US" dirty="0">
              <a:solidFill>
                <a:srgbClr val="437BF5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7967" y="3621552"/>
            <a:ext cx="3348100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Bottom Right:</a:t>
            </a:r>
            <a:br>
              <a:rPr lang="en-US" sz="2200" b="1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GFS analysis (contours)</a:t>
            </a:r>
          </a:p>
          <a:p>
            <a:pPr algn="ctr"/>
            <a:r>
              <a:rPr lang="en-US" dirty="0" smtClean="0">
                <a:solidFill>
                  <a:srgbClr val="437BF5"/>
                </a:solidFill>
                <a:latin typeface="Arial"/>
                <a:cs typeface="Arial"/>
              </a:rPr>
              <a:t>GEFSv12−GFS analysis (shaded)</a:t>
            </a:r>
            <a:endParaRPr lang="en-US" dirty="0">
              <a:solidFill>
                <a:srgbClr val="437BF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41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81986"/>
            <a:ext cx="915663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dirty="0" smtClean="0">
                <a:solidFill>
                  <a:srgbClr val="FF0000"/>
                </a:solidFill>
                <a:latin typeface="Arial"/>
                <a:cs typeface="Arial"/>
              </a:rPr>
              <a:t>Reminder of different ways to display snowfall:</a:t>
            </a:r>
          </a:p>
          <a:p>
            <a:pPr marL="0" lvl="2" algn="ctr"/>
            <a:endParaRPr lang="en-US" sz="3000" dirty="0">
              <a:latin typeface="Arial"/>
              <a:cs typeface="Arial"/>
            </a:endParaRPr>
          </a:p>
          <a:p>
            <a:pPr marL="0" lvl="2" algn="ctr"/>
            <a:r>
              <a:rPr lang="en-US" sz="3000" b="1" dirty="0" smtClean="0">
                <a:latin typeface="Arial"/>
                <a:cs typeface="Arial"/>
              </a:rPr>
              <a:t>SNOD</a:t>
            </a:r>
            <a:r>
              <a:rPr lang="en-US" sz="3000" dirty="0" smtClean="0">
                <a:latin typeface="Arial"/>
                <a:cs typeface="Arial"/>
              </a:rPr>
              <a:t> = Accumulated Snow Depth</a:t>
            </a:r>
          </a:p>
          <a:p>
            <a:pPr marL="0" lvl="2" algn="ctr"/>
            <a:endParaRPr lang="en-US" sz="3000" dirty="0">
              <a:latin typeface="Arial"/>
              <a:cs typeface="Arial"/>
            </a:endParaRPr>
          </a:p>
          <a:p>
            <a:pPr marL="0" lvl="2" algn="ctr"/>
            <a:r>
              <a:rPr lang="en-US" sz="3000" b="1" dirty="0" smtClean="0">
                <a:latin typeface="Arial"/>
                <a:cs typeface="Arial"/>
              </a:rPr>
              <a:t>WEASD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= </a:t>
            </a:r>
            <a:r>
              <a:rPr lang="en-US" sz="3000" dirty="0" smtClean="0">
                <a:latin typeface="Arial"/>
                <a:cs typeface="Arial"/>
              </a:rPr>
              <a:t>Water Equivalent Snow Depth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3000" i="1" dirty="0" smtClean="0">
                <a:latin typeface="Arial"/>
                <a:cs typeface="Arial"/>
              </a:rPr>
              <a:t>(10:1 snow-liquid ratio is usually applied)</a:t>
            </a:r>
            <a:endParaRPr lang="en-US" sz="3000" i="1" dirty="0">
              <a:latin typeface="Arial"/>
              <a:cs typeface="Arial"/>
            </a:endParaRPr>
          </a:p>
          <a:p>
            <a:pPr marL="0" lvl="2" algn="ctr"/>
            <a:endParaRPr lang="en-US" sz="3000" b="1" dirty="0" smtClean="0">
              <a:latin typeface="Arial"/>
              <a:cs typeface="Arial"/>
            </a:endParaRP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10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East Coast Extratropical Cyclones 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Mid-Atlantic Windstorm (Mar 2018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East Coast “Bomb” Cyclone (Jan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Mid-Atlantic Snowstorm (Nov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Southeast U.S. Snowstorm (Dec 2017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26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4" cy="49337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2/21/2018 (F240)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588276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GEFSv12 and GEFSv11 forecast 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the cyclone too far E, but a few GEFSv12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members suggest a possible coastal low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40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2/23/2018 (F192)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3479" y="1290042"/>
            <a:ext cx="4559843" cy="233907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and GEFSv11 forecast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the cyclone too far E, but a few GEFSv12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suggest a possible coastal low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F192</a:t>
            </a:r>
            <a:r>
              <a:rPr lang="en-US" sz="1600" dirty="0" smtClean="0">
                <a:latin typeface="Arial"/>
                <a:cs typeface="Arial"/>
              </a:rPr>
              <a:t>: GEFSv12 members correctly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the cyclone closer to the East Coast, while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does not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91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2/24/2018 (F168)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3479" y="1290042"/>
            <a:ext cx="4607233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and GEFSv11 forecast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the cyclone too far E, but a few GEFSv12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suggest a possible coastal low 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F192</a:t>
            </a:r>
            <a:r>
              <a:rPr lang="en-US" sz="1600" dirty="0" smtClean="0">
                <a:latin typeface="Arial"/>
                <a:cs typeface="Arial"/>
              </a:rPr>
              <a:t>: GEFSv12 members correctly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the cyclone closer to the East Coast, while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does not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F168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starts to shift from E to W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90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2/25/2018 (F144)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550364" cy="357018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and GEFSv11 forecast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the cyclone too far E, but a few GEFSv12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suggest a possible coastal low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F192</a:t>
            </a:r>
            <a:r>
              <a:rPr lang="en-US" sz="1600" dirty="0" smtClean="0">
                <a:latin typeface="Arial"/>
                <a:cs typeface="Arial"/>
              </a:rPr>
              <a:t>: GEFSv12 members correctly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the cyclone closer to the East Coast, while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does not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F168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starts to shift from </a:t>
            </a:r>
            <a:r>
              <a:rPr lang="en-US" sz="1600" dirty="0" smtClean="0">
                <a:latin typeface="Arial"/>
                <a:cs typeface="Arial"/>
              </a:rPr>
              <a:t>E </a:t>
            </a:r>
            <a:r>
              <a:rPr lang="en-US" sz="1600" dirty="0">
                <a:latin typeface="Arial"/>
                <a:cs typeface="Arial"/>
              </a:rPr>
              <a:t>to </a:t>
            </a:r>
            <a:r>
              <a:rPr lang="en-US" sz="1600" dirty="0" smtClean="0">
                <a:latin typeface="Arial"/>
                <a:cs typeface="Arial"/>
              </a:rPr>
              <a:t>W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F144</a:t>
            </a:r>
            <a:r>
              <a:rPr lang="en-US" sz="1600" dirty="0" smtClean="0">
                <a:latin typeface="Arial"/>
                <a:cs typeface="Arial"/>
              </a:rPr>
              <a:t>: GEFSv12 and GEFSv11 both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west, </a:t>
            </a:r>
            <a:r>
              <a:rPr lang="en-US" sz="1600" dirty="0" smtClean="0">
                <a:latin typeface="Arial"/>
                <a:cs typeface="Arial"/>
              </a:rPr>
              <a:t>but GEFSv12 is (correctly) deeper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10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2" cy="4933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2/28/2018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540886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and GEFSv11 forecast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the cyclone too far E, but a few GEFSv12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suggest a possible coastal </a:t>
            </a:r>
            <a:r>
              <a:rPr lang="en-US" sz="1600" dirty="0" smtClean="0">
                <a:latin typeface="Arial"/>
                <a:cs typeface="Arial"/>
              </a:rPr>
              <a:t>low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F192</a:t>
            </a:r>
            <a:r>
              <a:rPr lang="en-US" sz="1600" dirty="0" smtClean="0">
                <a:latin typeface="Arial"/>
                <a:cs typeface="Arial"/>
              </a:rPr>
              <a:t>: GEFSv12 members correctly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the cyclone closer to the East Coast, while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does not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F168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starts to shift from </a:t>
            </a:r>
            <a:r>
              <a:rPr lang="en-US" sz="1600" dirty="0" smtClean="0">
                <a:latin typeface="Arial"/>
                <a:cs typeface="Arial"/>
              </a:rPr>
              <a:t>E </a:t>
            </a:r>
            <a:r>
              <a:rPr lang="en-US" sz="1600" dirty="0">
                <a:latin typeface="Arial"/>
                <a:cs typeface="Arial"/>
              </a:rPr>
              <a:t>to </a:t>
            </a:r>
            <a:r>
              <a:rPr lang="en-US" sz="1600" dirty="0" smtClean="0">
                <a:latin typeface="Arial"/>
                <a:cs typeface="Arial"/>
              </a:rPr>
              <a:t>W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F144</a:t>
            </a:r>
            <a:r>
              <a:rPr lang="en-US" sz="1600" dirty="0">
                <a:latin typeface="Arial"/>
                <a:cs typeface="Arial"/>
              </a:rPr>
              <a:t>: GEFSv12 and GEFSv11 both shift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 smtClean="0">
                <a:latin typeface="Arial"/>
                <a:cs typeface="Arial"/>
              </a:rPr>
              <a:t> west, </a:t>
            </a:r>
            <a:r>
              <a:rPr lang="en-US" sz="1600" dirty="0">
                <a:latin typeface="Arial"/>
                <a:cs typeface="Arial"/>
              </a:rPr>
              <a:t>but GEFSv12 is (correctly) </a:t>
            </a:r>
            <a:r>
              <a:rPr lang="en-US" sz="1600" dirty="0" smtClean="0">
                <a:latin typeface="Arial"/>
                <a:cs typeface="Arial"/>
              </a:rPr>
              <a:t>deeper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F072</a:t>
            </a:r>
            <a:r>
              <a:rPr lang="en-US" sz="1600" dirty="0" smtClean="0">
                <a:latin typeface="Arial"/>
                <a:cs typeface="Arial"/>
              </a:rPr>
              <a:t>: GEFSv12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and GEFSv11 </a:t>
            </a:r>
            <a:r>
              <a:rPr lang="en-US" sz="1600" dirty="0" smtClean="0">
                <a:latin typeface="Arial"/>
                <a:cs typeface="Arial"/>
              </a:rPr>
              <a:t>both shift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west and lock onto the correct low location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68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2" cy="49337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2/25/2018 (F144)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3480" y="1290042"/>
            <a:ext cx="4320520" cy="446273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GEFSv12 was able to forecast the overall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synoptic pattern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(e.g., cutoff low formation)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earlier than GEFSv11, resulting in more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accurate cyclone track and intensity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forecasts in the long and medium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range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400" i="1" dirty="0" smtClean="0">
                <a:latin typeface="Arial"/>
                <a:cs typeface="Arial"/>
              </a:rPr>
              <a:t>Example of 500-hPa spaghetti plots (also    </a:t>
            </a:r>
            <a:br>
              <a:rPr lang="en-US" sz="1400" i="1" dirty="0" smtClean="0">
                <a:latin typeface="Arial"/>
                <a:cs typeface="Arial"/>
              </a:rPr>
            </a:br>
            <a:r>
              <a:rPr lang="en-US" sz="1400" i="1" dirty="0" smtClean="0">
                <a:latin typeface="Arial"/>
                <a:cs typeface="Arial"/>
              </a:rPr>
              <a:t>   available online), with </a:t>
            </a:r>
            <a:r>
              <a:rPr lang="en-US" sz="1400" b="1" i="1" dirty="0" smtClean="0">
                <a:latin typeface="Arial"/>
                <a:cs typeface="Arial"/>
              </a:rPr>
              <a:t>analyzed 576-dam </a:t>
            </a:r>
            <a:br>
              <a:rPr lang="en-US" sz="1400" b="1" i="1" dirty="0" smtClean="0">
                <a:latin typeface="Arial"/>
                <a:cs typeface="Arial"/>
              </a:rPr>
            </a:br>
            <a:r>
              <a:rPr lang="en-US" sz="1400" b="1" i="1" dirty="0" smtClean="0">
                <a:latin typeface="Arial"/>
                <a:cs typeface="Arial"/>
              </a:rPr>
              <a:t>   and 534-dam contours (black)</a:t>
            </a:r>
            <a:r>
              <a:rPr lang="en-US" sz="1400" i="1" dirty="0" smtClean="0">
                <a:latin typeface="Arial"/>
                <a:cs typeface="Arial"/>
              </a:rPr>
              <a:t>,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ensemble </a:t>
            </a:r>
            <a:b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   mean (red)</a:t>
            </a:r>
            <a:r>
              <a:rPr lang="en-US" sz="1400" i="1" dirty="0" smtClean="0">
                <a:latin typeface="Arial"/>
                <a:cs typeface="Arial"/>
              </a:rPr>
              <a:t>, and </a:t>
            </a:r>
            <a:r>
              <a:rPr lang="en-US" sz="1400" i="1" dirty="0" smtClean="0">
                <a:solidFill>
                  <a:srgbClr val="0000FF"/>
                </a:solidFill>
                <a:latin typeface="Arial"/>
                <a:cs typeface="Arial"/>
              </a:rPr>
              <a:t>ensemble members (blue)</a:t>
            </a:r>
            <a:endParaRPr lang="en-US" sz="1400" i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96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East Coast Extratropical Cyclones 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Mid-Atlantic Windstorm (Mar 2018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East Coast “Bomb” Cyclone (Jan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Mid-Atlantic Snowstorm (Nov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Southeast U.S. Snowstorm (Dec 2017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79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808007"/>
              </p:ext>
            </p:extLst>
          </p:nvPr>
        </p:nvGraphicFramePr>
        <p:xfrm>
          <a:off x="50032" y="957490"/>
          <a:ext cx="9043430" cy="4160429"/>
        </p:xfrm>
        <a:graphic>
          <a:graphicData uri="http://schemas.openxmlformats.org/drawingml/2006/table">
            <a:tbl>
              <a:tblPr/>
              <a:tblGrid>
                <a:gridCol w="2082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63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978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79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GEFSv11 (PROD)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GEFSv12 (RETRO)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9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Model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GSM (hydro)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FV3 (non-hydro)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9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Microphysics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ZHAO-CARR MP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GFDL MP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1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IC uncertainty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EnKF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TC perturbed after relocation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EnKF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No relocation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51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Model uncertainty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STTP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Stochastic physics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(SPPT + SKEB)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518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Resolution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TL574L64 (~33km), 0-8 days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TL382L64 (~50km), 8-16 days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C384L64 (~25km)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51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Forecast days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16 days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16 days (06Z, 12Z and 18Z)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35 days (00Z)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79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Ensemble size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21 members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31 members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795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Ocean forcing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Persistent + relaxation SST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NSST and 2-tiered SST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Quick Facts about GEFSv12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06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12/27/2017 (F216)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F216</a:t>
            </a:r>
            <a:r>
              <a:rPr lang="en-US" sz="1600" dirty="0">
                <a:latin typeface="Arial"/>
                <a:cs typeface="Arial"/>
              </a:rPr>
              <a:t>: GEFSv12 has </a:t>
            </a:r>
            <a:r>
              <a:rPr lang="en-US" sz="1600" dirty="0" smtClean="0">
                <a:latin typeface="Arial"/>
                <a:cs typeface="Arial"/>
              </a:rPr>
              <a:t>larger </a:t>
            </a:r>
            <a:r>
              <a:rPr lang="en-US" sz="1600" dirty="0">
                <a:latin typeface="Arial"/>
                <a:cs typeface="Arial"/>
              </a:rPr>
              <a:t>percentage of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</a:t>
            </a:r>
            <a:r>
              <a:rPr lang="en-US" sz="1600" dirty="0" smtClean="0">
                <a:latin typeface="Arial"/>
                <a:cs typeface="Arial"/>
              </a:rPr>
              <a:t>forecasting </a:t>
            </a:r>
            <a:r>
              <a:rPr lang="en-US" sz="1600" dirty="0">
                <a:latin typeface="Arial"/>
                <a:cs typeface="Arial"/>
              </a:rPr>
              <a:t>a coastal </a:t>
            </a:r>
            <a:r>
              <a:rPr lang="en-US" sz="1600" dirty="0" smtClean="0">
                <a:latin typeface="Arial"/>
                <a:cs typeface="Arial"/>
              </a:rPr>
              <a:t>low. Most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members in both versions are too weak.  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55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12/29/2017 (F168)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79" y="1290042"/>
            <a:ext cx="4422849" cy="160041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F216</a:t>
            </a:r>
            <a:r>
              <a:rPr lang="en-US" sz="1600" dirty="0">
                <a:latin typeface="Arial"/>
                <a:cs typeface="Arial"/>
              </a:rPr>
              <a:t>: GEFSv12 has larger percentage of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forecasting a coastal low. Most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in both </a:t>
            </a:r>
            <a:r>
              <a:rPr lang="en-US" sz="1600" dirty="0" smtClean="0">
                <a:latin typeface="Arial"/>
                <a:cs typeface="Arial"/>
              </a:rPr>
              <a:t>versions </a:t>
            </a:r>
            <a:r>
              <a:rPr lang="en-US" sz="1600" dirty="0">
                <a:latin typeface="Arial"/>
                <a:cs typeface="Arial"/>
              </a:rPr>
              <a:t>are too weak.   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>
                <a:latin typeface="Arial"/>
                <a:cs typeface="Arial"/>
              </a:rPr>
              <a:t>: GEFSv12 forecasts location/intensity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of “bomb” cyclone </a:t>
            </a:r>
            <a:r>
              <a:rPr lang="en-US" sz="1600" dirty="0" smtClean="0">
                <a:latin typeface="Arial"/>
                <a:cs typeface="Arial"/>
              </a:rPr>
              <a:t>earlier </a:t>
            </a:r>
            <a:r>
              <a:rPr lang="en-US" sz="1600" dirty="0">
                <a:latin typeface="Arial"/>
                <a:cs typeface="Arial"/>
              </a:rPr>
              <a:t>than GEFSv11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92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2" cy="49337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12/30/2017 (F144)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79" y="1290042"/>
            <a:ext cx="4510349" cy="283152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F216</a:t>
            </a:r>
            <a:r>
              <a:rPr lang="en-US" sz="1600" dirty="0">
                <a:latin typeface="Arial"/>
                <a:cs typeface="Arial"/>
              </a:rPr>
              <a:t>: GEFSv12 has larger percentage of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forecasting a coastal low. Most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in both </a:t>
            </a:r>
            <a:r>
              <a:rPr lang="en-US" sz="1600" dirty="0" smtClean="0">
                <a:latin typeface="Arial"/>
                <a:cs typeface="Arial"/>
              </a:rPr>
              <a:t>versions </a:t>
            </a:r>
            <a:r>
              <a:rPr lang="en-US" sz="1600" dirty="0">
                <a:latin typeface="Arial"/>
                <a:cs typeface="Arial"/>
              </a:rPr>
              <a:t>are too weak.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F168</a:t>
            </a:r>
            <a:r>
              <a:rPr lang="en-US" sz="1600" dirty="0">
                <a:latin typeface="Arial"/>
                <a:cs typeface="Arial"/>
              </a:rPr>
              <a:t>: GEFSv12 </a:t>
            </a:r>
            <a:r>
              <a:rPr lang="en-US" sz="1600" dirty="0" smtClean="0">
                <a:latin typeface="Arial"/>
                <a:cs typeface="Arial"/>
              </a:rPr>
              <a:t>forecasts location/intensity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of </a:t>
            </a:r>
            <a:r>
              <a:rPr lang="en-US" sz="1600" dirty="0">
                <a:latin typeface="Arial"/>
                <a:cs typeface="Arial"/>
              </a:rPr>
              <a:t>“bomb” cyclone </a:t>
            </a:r>
            <a:r>
              <a:rPr lang="en-US" sz="1600" dirty="0" smtClean="0">
                <a:latin typeface="Arial"/>
                <a:cs typeface="Arial"/>
              </a:rPr>
              <a:t>earlier than GEFSv11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F144</a:t>
            </a:r>
            <a:r>
              <a:rPr lang="en-US" sz="1600" dirty="0" smtClean="0">
                <a:latin typeface="Arial"/>
                <a:cs typeface="Arial"/>
              </a:rPr>
              <a:t>: GEFSv11 forecasts a few lows much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too far south; GEFSv12 closer to analysis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02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2" cy="49337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12/31/2017 (F120)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519230" cy="3323964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F216</a:t>
            </a:r>
            <a:r>
              <a:rPr lang="en-US" sz="1600" dirty="0">
                <a:latin typeface="Arial"/>
                <a:cs typeface="Arial"/>
              </a:rPr>
              <a:t>: GEFSv12 has larger percentage of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forecasting a coastal low. Most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in both </a:t>
            </a:r>
            <a:r>
              <a:rPr lang="en-US" sz="1600" dirty="0" smtClean="0">
                <a:latin typeface="Arial"/>
                <a:cs typeface="Arial"/>
              </a:rPr>
              <a:t>versions </a:t>
            </a:r>
            <a:r>
              <a:rPr lang="en-US" sz="1600" dirty="0">
                <a:latin typeface="Arial"/>
                <a:cs typeface="Arial"/>
              </a:rPr>
              <a:t>are too weak.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>
                <a:latin typeface="Arial"/>
                <a:cs typeface="Arial"/>
              </a:rPr>
              <a:t>: GEFSv12 forecasts location/intensity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of “bomb” cyclone earlier than GEFSv11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F144</a:t>
            </a:r>
            <a:r>
              <a:rPr lang="en-US" sz="1600" dirty="0">
                <a:latin typeface="Arial"/>
                <a:cs typeface="Arial"/>
              </a:rPr>
              <a:t>: GEFSv11 forecasts a few lows much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too far south; GEFSv12 closer to </a:t>
            </a:r>
            <a:r>
              <a:rPr lang="en-US" sz="1600" dirty="0" smtClean="0">
                <a:latin typeface="Arial"/>
                <a:cs typeface="Arial"/>
              </a:rPr>
              <a:t>analysis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F120</a:t>
            </a:r>
            <a:r>
              <a:rPr lang="en-US" sz="1600" dirty="0" smtClean="0">
                <a:latin typeface="Arial"/>
                <a:cs typeface="Arial"/>
              </a:rPr>
              <a:t>: GEFSv11 comes inline w/ GEFSv12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90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1" cy="49337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01/03/2018 (F048)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F216</a:t>
            </a:r>
            <a:r>
              <a:rPr lang="en-US" sz="1600" dirty="0">
                <a:latin typeface="Arial"/>
                <a:cs typeface="Arial"/>
              </a:rPr>
              <a:t>: GEFSv12 has larger percentage of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forecasting a coastal low. Most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members in both </a:t>
            </a:r>
            <a:r>
              <a:rPr lang="en-US" sz="1600" dirty="0" smtClean="0">
                <a:latin typeface="Arial"/>
                <a:cs typeface="Arial"/>
              </a:rPr>
              <a:t>versions </a:t>
            </a:r>
            <a:r>
              <a:rPr lang="en-US" sz="1600" dirty="0">
                <a:latin typeface="Arial"/>
                <a:cs typeface="Arial"/>
              </a:rPr>
              <a:t>are too weak.  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F168</a:t>
            </a:r>
            <a:r>
              <a:rPr lang="en-US" sz="1600" dirty="0">
                <a:latin typeface="Arial"/>
                <a:cs typeface="Arial"/>
              </a:rPr>
              <a:t>: GEFSv12 forecasts location/intensity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of “bomb” cyclone earlier than GEFSv11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F144</a:t>
            </a:r>
            <a:r>
              <a:rPr lang="en-US" sz="1600" dirty="0">
                <a:latin typeface="Arial"/>
                <a:cs typeface="Arial"/>
              </a:rPr>
              <a:t>: GEFSv11 forecasts a few lows much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too far south; GEFSv12 closer to </a:t>
            </a:r>
            <a:r>
              <a:rPr lang="en-US" sz="1600" dirty="0" smtClean="0">
                <a:latin typeface="Arial"/>
                <a:cs typeface="Arial"/>
              </a:rPr>
              <a:t>analysis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F120</a:t>
            </a:r>
            <a:r>
              <a:rPr lang="en-US" sz="1600" dirty="0">
                <a:latin typeface="Arial"/>
                <a:cs typeface="Arial"/>
              </a:rPr>
              <a:t>: GEFSv11 comes inline w/ GEFSv12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F048</a:t>
            </a:r>
            <a:r>
              <a:rPr lang="en-US" sz="1600" dirty="0" smtClean="0">
                <a:latin typeface="Arial"/>
                <a:cs typeface="Arial"/>
              </a:rPr>
              <a:t>: GEFSv12 and GEFSv11 shift west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w/ shorter lead time toward GFS analysis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0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1" cy="49337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East Coast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12/30/2017 (F144)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446273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GEFSv12 was able to forecast the overall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synoptic pattern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earlier &amp; more accurately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than GEFSv11, resulting in more accurate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extratropical cyclone track and intensity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forecasts in the long and medium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range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400" i="1" dirty="0" smtClean="0">
                <a:latin typeface="Arial"/>
                <a:cs typeface="Arial"/>
              </a:rPr>
              <a:t>Example of 500-hPa spaghetti plots (also    </a:t>
            </a:r>
            <a:br>
              <a:rPr lang="en-US" sz="1400" i="1" dirty="0" smtClean="0">
                <a:latin typeface="Arial"/>
                <a:cs typeface="Arial"/>
              </a:rPr>
            </a:br>
            <a:r>
              <a:rPr lang="en-US" sz="1400" i="1" dirty="0" smtClean="0">
                <a:latin typeface="Arial"/>
                <a:cs typeface="Arial"/>
              </a:rPr>
              <a:t>   available online), with </a:t>
            </a:r>
            <a:r>
              <a:rPr lang="en-US" sz="1400" b="1" i="1" dirty="0" smtClean="0">
                <a:latin typeface="Arial"/>
                <a:cs typeface="Arial"/>
              </a:rPr>
              <a:t>analyzed 576-dam </a:t>
            </a:r>
            <a:br>
              <a:rPr lang="en-US" sz="1400" b="1" i="1" dirty="0" smtClean="0">
                <a:latin typeface="Arial"/>
                <a:cs typeface="Arial"/>
              </a:rPr>
            </a:br>
            <a:r>
              <a:rPr lang="en-US" sz="1400" b="1" i="1" dirty="0" smtClean="0">
                <a:latin typeface="Arial"/>
                <a:cs typeface="Arial"/>
              </a:rPr>
              <a:t>   and 534-dam contours (black)</a:t>
            </a:r>
            <a:r>
              <a:rPr lang="en-US" sz="1400" i="1" dirty="0" smtClean="0">
                <a:latin typeface="Arial"/>
                <a:cs typeface="Arial"/>
              </a:rPr>
              <a:t>,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ensemble </a:t>
            </a:r>
            <a:b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   mean (red)</a:t>
            </a:r>
            <a:r>
              <a:rPr lang="en-US" sz="1400" i="1" dirty="0" smtClean="0">
                <a:latin typeface="Arial"/>
                <a:cs typeface="Arial"/>
              </a:rPr>
              <a:t>, and </a:t>
            </a:r>
            <a:r>
              <a:rPr lang="en-US" sz="1400" i="1" dirty="0" smtClean="0">
                <a:solidFill>
                  <a:srgbClr val="0000FF"/>
                </a:solidFill>
                <a:latin typeface="Arial"/>
                <a:cs typeface="Arial"/>
              </a:rPr>
              <a:t>ensemble members (blue)</a:t>
            </a:r>
            <a:endParaRPr lang="en-US" sz="1400" i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5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East Coast Extratropical Cyclones 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Mid-Atlantic Windstorm (Mar 2018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East Coast “Bomb” Cyclone (Jan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Mid-Atlantic Snowstorm (Nov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Southeast U.S. Snowstorm (Dec 2017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69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6" cy="4689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11/12/2018 (F096)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GEFSv12 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start forecasting snow 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 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999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86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5" cy="4689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11/13/2018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start </a:t>
            </a:r>
            <a:r>
              <a:rPr lang="en-US" sz="1600" dirty="0" smtClean="0">
                <a:latin typeface="Arial"/>
                <a:cs typeface="Arial"/>
              </a:rPr>
              <a:t>forecasting snow 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>
                <a:latin typeface="Arial"/>
                <a:cs typeface="Arial"/>
              </a:rPr>
              <a:t>: GEFSv12 forecasts higher 6-h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snowfall totals over a more accurate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footprint than GEFSv11 (more surface lows)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999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27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11/13/2018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start </a:t>
            </a:r>
            <a:r>
              <a:rPr lang="en-US" sz="1600" dirty="0" smtClean="0">
                <a:latin typeface="Arial"/>
                <a:cs typeface="Arial"/>
              </a:rPr>
              <a:t>forecasting snow 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>
                <a:latin typeface="Arial"/>
                <a:cs typeface="Arial"/>
              </a:rPr>
              <a:t>: GEFSv12 forecasts higher 6-h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snowfall totals over a more accurate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footprint than </a:t>
            </a:r>
            <a:r>
              <a:rPr lang="en-US" sz="1600" dirty="0" smtClean="0">
                <a:latin typeface="Arial"/>
                <a:cs typeface="Arial"/>
              </a:rPr>
              <a:t>GEFSv11 (more surface lows) 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8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17" y="1130300"/>
            <a:ext cx="5076533" cy="39227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Winter AC Scores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237" y="1130300"/>
            <a:ext cx="5076533" cy="3922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752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12/2017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7149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3/2018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8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GEFSv11 = .929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= .939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5289" y="2691322"/>
            <a:ext cx="485677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higher NH Winter 500-hPa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AC scores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Day 5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17101" y="1049874"/>
            <a:ext cx="93737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DAY 5 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NH Winter 500-hPa Anomaly Correlation (AC) Scores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192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GEFSv11 = .910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= .918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6493" y="4794439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12/2018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64130" y="4794439"/>
            <a:ext cx="100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3/2019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24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5" cy="4689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11/13/2018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start </a:t>
            </a:r>
            <a:r>
              <a:rPr lang="en-US" sz="1600" dirty="0" smtClean="0">
                <a:latin typeface="Arial"/>
                <a:cs typeface="Arial"/>
              </a:rPr>
              <a:t>forecasting snow 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>
                <a:latin typeface="Arial"/>
                <a:cs typeface="Arial"/>
              </a:rPr>
              <a:t>: GEFSv12 forecasts higher 6-h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snowfall totals over a more accurate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footprint than GEFSv11 (more surface lows)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999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5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5" cy="46894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11/14/2018 (F048)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start </a:t>
            </a:r>
            <a:r>
              <a:rPr lang="en-US" sz="1600" dirty="0" smtClean="0">
                <a:latin typeface="Arial"/>
                <a:cs typeface="Arial"/>
              </a:rPr>
              <a:t>forecasting snow 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forecasts higher 6-h 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snowfall totals over a more accurate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footprint than</a:t>
            </a:r>
            <a:r>
              <a:rPr lang="en-US" sz="1600" dirty="0">
                <a:latin typeface="Arial"/>
                <a:cs typeface="Arial"/>
              </a:rPr>
              <a:t> GEFSv11 (more surface lows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F048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continues to forecast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higher </a:t>
            </a:r>
            <a:r>
              <a:rPr lang="en-US" sz="1600" dirty="0" smtClean="0">
                <a:latin typeface="Arial"/>
                <a:cs typeface="Arial"/>
              </a:rPr>
              <a:t>6-h snowfall </a:t>
            </a:r>
            <a:r>
              <a:rPr lang="en-US" sz="1600" dirty="0">
                <a:latin typeface="Arial"/>
                <a:cs typeface="Arial"/>
              </a:rPr>
              <a:t>totals over a more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accurate footprint </a:t>
            </a:r>
            <a:r>
              <a:rPr lang="en-US" sz="1600" dirty="0">
                <a:latin typeface="Arial"/>
                <a:cs typeface="Arial"/>
              </a:rPr>
              <a:t>than GEFSv11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999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95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4" cy="46894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11/15/2018 (F024)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F096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GEFSv11 ens. means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start forecasting snow </a:t>
            </a:r>
            <a:r>
              <a:rPr lang="en-US" sz="1600" dirty="0" smtClean="0">
                <a:latin typeface="Arial"/>
                <a:cs typeface="Arial"/>
              </a:rPr>
              <a:t>in the Mid-Atlantic.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forecasts more than GEFSv11.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forecasts higher 6-h 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snowfall totals over a more accurate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footprint than</a:t>
            </a:r>
            <a:r>
              <a:rPr lang="en-US" sz="1600" dirty="0">
                <a:latin typeface="Arial"/>
                <a:cs typeface="Arial"/>
              </a:rPr>
              <a:t> GEFSv11 (more surface lows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F048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continues to forecast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higher </a:t>
            </a:r>
            <a:r>
              <a:rPr lang="en-US" sz="1600" dirty="0" smtClean="0">
                <a:latin typeface="Arial"/>
                <a:cs typeface="Arial"/>
              </a:rPr>
              <a:t>6-h snowfall </a:t>
            </a:r>
            <a:r>
              <a:rPr lang="en-US" sz="1600" dirty="0">
                <a:latin typeface="Arial"/>
                <a:cs typeface="Arial"/>
              </a:rPr>
              <a:t>totals over a more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accurate footprint </a:t>
            </a:r>
            <a:r>
              <a:rPr lang="en-US" sz="1600" dirty="0">
                <a:latin typeface="Arial"/>
                <a:cs typeface="Arial"/>
              </a:rPr>
              <a:t>than </a:t>
            </a:r>
            <a:r>
              <a:rPr lang="en-US" sz="1600" dirty="0" smtClean="0">
                <a:latin typeface="Arial"/>
                <a:cs typeface="Arial"/>
              </a:rPr>
              <a:t>GEFSv11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F024</a:t>
            </a:r>
            <a:r>
              <a:rPr lang="en-US" sz="1600" dirty="0" smtClean="0">
                <a:latin typeface="Arial"/>
                <a:cs typeface="Arial"/>
              </a:rPr>
              <a:t>: GEFSv12 has a more accurate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6-h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snowfall forecast than GEFSv11 in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the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short range (lead-time ≤24 h)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999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7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" y="230918"/>
            <a:ext cx="4722094" cy="46894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11/15/2018 (F024)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446273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GEFSv12 was able to forecast much 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higher probabilities of </a:t>
            </a:r>
            <a:r>
              <a:rPr lang="en-US" sz="1600" b="1" dirty="0" smtClean="0">
                <a:latin typeface="Arial"/>
                <a:cs typeface="Arial"/>
              </a:rPr>
              <a:t>≥5” of snow in 6 h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than GEFSv11, even as late as F024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 NOHRSC </a:t>
            </a:r>
            <a:r>
              <a:rPr lang="en-US" sz="1600" dirty="0">
                <a:latin typeface="Arial"/>
                <a:cs typeface="Arial"/>
              </a:rPr>
              <a:t>regions with ≥5” of snow in 6 h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are shaded in purple (bottom right), which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matches well w/ higher </a:t>
            </a:r>
            <a:r>
              <a:rPr lang="en-US" sz="1600" dirty="0">
                <a:latin typeface="Arial"/>
                <a:cs typeface="Arial"/>
              </a:rPr>
              <a:t>probabilities of </a:t>
            </a:r>
            <a:r>
              <a:rPr lang="en-US" sz="1600" dirty="0" smtClean="0">
                <a:latin typeface="Arial"/>
                <a:cs typeface="Arial"/>
              </a:rPr>
              <a:t>≥</a:t>
            </a:r>
            <a:r>
              <a:rPr lang="en-US" sz="1600" dirty="0">
                <a:latin typeface="Arial"/>
                <a:cs typeface="Arial"/>
              </a:rPr>
              <a:t>5”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 of snow in 6 h in GEFSv12 (upper right)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400" i="1" dirty="0" smtClean="0">
                <a:latin typeface="Arial"/>
                <a:cs typeface="Arial"/>
              </a:rPr>
              <a:t>Example of plots depicting the probability of </a:t>
            </a:r>
            <a:br>
              <a:rPr lang="en-US" sz="1400" i="1" dirty="0" smtClean="0">
                <a:latin typeface="Arial"/>
                <a:cs typeface="Arial"/>
              </a:rPr>
            </a:br>
            <a:r>
              <a:rPr lang="en-US" sz="1400" i="1" dirty="0" smtClean="0">
                <a:latin typeface="Arial"/>
                <a:cs typeface="Arial"/>
              </a:rPr>
              <a:t>   ≥</a:t>
            </a:r>
            <a:r>
              <a:rPr lang="en-US" sz="1400" i="1" dirty="0">
                <a:latin typeface="Arial"/>
                <a:cs typeface="Arial"/>
              </a:rPr>
              <a:t>5” of snow in 6 h </a:t>
            </a:r>
            <a:r>
              <a:rPr lang="en-US" sz="1400" i="1" dirty="0" smtClean="0">
                <a:latin typeface="Arial"/>
                <a:cs typeface="Arial"/>
              </a:rPr>
              <a:t>(also available online), with </a:t>
            </a:r>
            <a:br>
              <a:rPr lang="en-US" sz="1400" i="1" dirty="0" smtClean="0">
                <a:latin typeface="Arial"/>
                <a:cs typeface="Arial"/>
              </a:rPr>
            </a:br>
            <a:r>
              <a:rPr lang="en-US" sz="1400" i="1" dirty="0" smtClean="0">
                <a:latin typeface="Arial"/>
                <a:cs typeface="Arial"/>
              </a:rPr>
              <a:t>   the </a:t>
            </a:r>
            <a:r>
              <a:rPr lang="en-US" sz="1400" b="1" i="1" dirty="0" smtClean="0">
                <a:latin typeface="Arial"/>
                <a:cs typeface="Arial"/>
              </a:rPr>
              <a:t>ensemble mean (contoured)</a:t>
            </a:r>
            <a:r>
              <a:rPr lang="en-US" sz="1400" i="1" dirty="0" smtClean="0">
                <a:latin typeface="Arial"/>
                <a:cs typeface="Arial"/>
              </a:rPr>
              <a:t>, </a:t>
            </a:r>
            <a:r>
              <a:rPr lang="en-US" sz="1400" i="1" dirty="0" smtClean="0">
                <a:solidFill>
                  <a:srgbClr val="437BF5"/>
                </a:solidFill>
                <a:latin typeface="Arial"/>
                <a:cs typeface="Arial"/>
              </a:rPr>
              <a:t>probability of </a:t>
            </a:r>
            <a:br>
              <a:rPr lang="en-US" sz="1400" i="1" dirty="0" smtClean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sz="1400" i="1" dirty="0" smtClean="0">
                <a:solidFill>
                  <a:srgbClr val="437BF5"/>
                </a:solidFill>
                <a:latin typeface="Arial"/>
                <a:cs typeface="Arial"/>
              </a:rPr>
              <a:t>   occurrence (%; shaded)</a:t>
            </a:r>
            <a:r>
              <a:rPr lang="en-US" sz="1400" i="1" dirty="0" smtClean="0">
                <a:latin typeface="Arial"/>
                <a:cs typeface="Arial"/>
              </a:rPr>
              <a:t>, and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prob. diff. (shaded)  </a:t>
            </a:r>
            <a:endParaRPr lang="en-US" sz="1400" i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18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East Coast Extratropical Cyclones 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Mid-Atlantic Windstorm (Mar 2018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East Coast “Bomb” Cyclone (Jan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Mid-Atlantic Snowstorm (Nov 2018)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Southeast U.S. Snowstorm (Dec 2017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28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353589"/>
            <a:ext cx="4823480" cy="4619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Southeast U.S. </a:t>
            </a:r>
            <a:r>
              <a:rPr lang="en-US" sz="2200" b="1" smtClean="0">
                <a:solidFill>
                  <a:srgbClr val="FF0000"/>
                </a:solidFill>
                <a:latin typeface="Arial"/>
                <a:cs typeface="Arial"/>
              </a:rPr>
              <a:t>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12/05/2017 (F108)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35419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 smtClean="0">
                <a:latin typeface="Arial"/>
                <a:cs typeface="Arial"/>
              </a:rPr>
              <a:t>: Neither GEFSv11 </a:t>
            </a:r>
            <a:r>
              <a:rPr lang="en-US" sz="1600" dirty="0">
                <a:latin typeface="Arial"/>
                <a:cs typeface="Arial"/>
              </a:rPr>
              <a:t>n</a:t>
            </a:r>
            <a:r>
              <a:rPr lang="en-US" sz="1600" dirty="0" smtClean="0">
                <a:latin typeface="Arial"/>
                <a:cs typeface="Arial"/>
              </a:rPr>
              <a:t>or GEFSv12 has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24-h snowfall totals across the Southeast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3644" y="69800"/>
            <a:ext cx="11940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24-h WEASD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7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353589"/>
            <a:ext cx="4823479" cy="4619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Southeast U.S. </a:t>
            </a:r>
            <a:r>
              <a:rPr lang="en-US" sz="2200" b="1" smtClean="0">
                <a:solidFill>
                  <a:srgbClr val="FF0000"/>
                </a:solidFill>
                <a:latin typeface="Arial"/>
                <a:cs typeface="Arial"/>
              </a:rPr>
              <a:t>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12/06/2017 (F084)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492588" cy="160041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 smtClean="0">
                <a:latin typeface="Arial"/>
                <a:cs typeface="Arial"/>
              </a:rPr>
              <a:t>: Neither GEFSv11 nor GEFSv12 has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24-h snowfall totals across the Southeast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F084</a:t>
            </a:r>
            <a:r>
              <a:rPr lang="en-US" sz="1600" dirty="0" smtClean="0">
                <a:latin typeface="Arial"/>
                <a:cs typeface="Arial"/>
              </a:rPr>
              <a:t>: Both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begin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to forecast 24</a:t>
            </a:r>
            <a:r>
              <a:rPr lang="en-US" sz="1600" dirty="0">
                <a:latin typeface="Arial"/>
                <a:cs typeface="Arial"/>
              </a:rPr>
              <a:t>-h snowfall </a:t>
            </a:r>
            <a:r>
              <a:rPr lang="en-US" sz="1600" dirty="0" smtClean="0">
                <a:latin typeface="Arial"/>
                <a:cs typeface="Arial"/>
              </a:rPr>
              <a:t>totals across the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Southeast. GEFSv12 has higher totals.  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3644" y="69800"/>
            <a:ext cx="11940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24-h WEASD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81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353589"/>
            <a:ext cx="4823479" cy="46193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Southeast U.S. </a:t>
            </a:r>
            <a:r>
              <a:rPr lang="en-US" sz="2200" b="1" smtClean="0">
                <a:solidFill>
                  <a:srgbClr val="FF0000"/>
                </a:solidFill>
                <a:latin typeface="Arial"/>
                <a:cs typeface="Arial"/>
              </a:rPr>
              <a:t>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12/07/2017 (F060)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492588" cy="258530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 smtClean="0">
                <a:latin typeface="Arial"/>
                <a:cs typeface="Arial"/>
              </a:rPr>
              <a:t>: Neither GEFSv11 nor GEFSv12 has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24-h snowfall totals across the Southeast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F084</a:t>
            </a:r>
            <a:r>
              <a:rPr lang="en-US" sz="1600" dirty="0" smtClean="0">
                <a:latin typeface="Arial"/>
                <a:cs typeface="Arial"/>
              </a:rPr>
              <a:t>: Both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begin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to forecast 24</a:t>
            </a:r>
            <a:r>
              <a:rPr lang="en-US" sz="1600" dirty="0">
                <a:latin typeface="Arial"/>
                <a:cs typeface="Arial"/>
              </a:rPr>
              <a:t>-h snowfall </a:t>
            </a:r>
            <a:r>
              <a:rPr lang="en-US" sz="1600" dirty="0" smtClean="0">
                <a:latin typeface="Arial"/>
                <a:cs typeface="Arial"/>
              </a:rPr>
              <a:t>totals across the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Southeast. GEFSv12 has higher totals. 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Both GEFSv11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have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</a:t>
            </a:r>
            <a:r>
              <a:rPr lang="en-US" sz="1600" dirty="0">
                <a:latin typeface="Arial"/>
                <a:cs typeface="Arial"/>
              </a:rPr>
              <a:t>-h snowfall totals </a:t>
            </a:r>
            <a:r>
              <a:rPr lang="en-US" sz="1600" dirty="0" smtClean="0">
                <a:latin typeface="Arial"/>
                <a:cs typeface="Arial"/>
              </a:rPr>
              <a:t>&gt;1” across Alabama.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GEFSv12 has </a:t>
            </a:r>
            <a:r>
              <a:rPr lang="en-US" sz="1600" dirty="0">
                <a:latin typeface="Arial"/>
                <a:cs typeface="Arial"/>
              </a:rPr>
              <a:t>higher </a:t>
            </a:r>
            <a:r>
              <a:rPr lang="en-US" sz="1600" dirty="0" smtClean="0">
                <a:latin typeface="Arial"/>
                <a:cs typeface="Arial"/>
              </a:rPr>
              <a:t>totals in Carolinas.  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3644" y="69800"/>
            <a:ext cx="11940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24-h WEASD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3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353589"/>
            <a:ext cx="4823478" cy="46193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265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9109" y="1939422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109" y="43366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265" y="4326084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24392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Southeast U.S. </a:t>
            </a:r>
            <a:r>
              <a:rPr lang="en-US" sz="2200" b="1" smtClean="0">
                <a:solidFill>
                  <a:srgbClr val="FF0000"/>
                </a:solidFill>
                <a:latin typeface="Arial"/>
                <a:cs typeface="Arial"/>
              </a:rPr>
              <a:t>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12/08/2017 (F036)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492588" cy="381640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 smtClean="0">
                <a:latin typeface="Arial"/>
                <a:cs typeface="Arial"/>
              </a:rPr>
              <a:t>: Neither GEFSv11 nor GEFSv12 has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24-h snowfall totals across the Southeast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F084</a:t>
            </a:r>
            <a:r>
              <a:rPr lang="en-US" sz="1600" dirty="0" smtClean="0">
                <a:latin typeface="Arial"/>
                <a:cs typeface="Arial"/>
              </a:rPr>
              <a:t>: Both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begin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to forecast 24</a:t>
            </a:r>
            <a:r>
              <a:rPr lang="en-US" sz="1600" dirty="0">
                <a:latin typeface="Arial"/>
                <a:cs typeface="Arial"/>
              </a:rPr>
              <a:t>-h snowfall </a:t>
            </a:r>
            <a:r>
              <a:rPr lang="en-US" sz="1600" dirty="0" smtClean="0">
                <a:latin typeface="Arial"/>
                <a:cs typeface="Arial"/>
              </a:rPr>
              <a:t>totals across the 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Southeast. GEFSv12 has higher totals. 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Both GEFSv11 </a:t>
            </a:r>
            <a:r>
              <a:rPr lang="en-US" sz="1600" dirty="0" smtClean="0">
                <a:latin typeface="Arial"/>
                <a:cs typeface="Arial"/>
              </a:rPr>
              <a:t>and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have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24</a:t>
            </a:r>
            <a:r>
              <a:rPr lang="en-US" sz="1600" dirty="0">
                <a:latin typeface="Arial"/>
                <a:cs typeface="Arial"/>
              </a:rPr>
              <a:t>-h snowfall totals </a:t>
            </a:r>
            <a:r>
              <a:rPr lang="en-US" sz="1600" dirty="0" smtClean="0">
                <a:latin typeface="Arial"/>
                <a:cs typeface="Arial"/>
              </a:rPr>
              <a:t>&gt;1” across Alabama.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GEFSv12 has higher totals in Carolinas. 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F036</a:t>
            </a:r>
            <a:r>
              <a:rPr lang="en-US" sz="1600" dirty="0" smtClean="0">
                <a:latin typeface="Arial"/>
                <a:cs typeface="Arial"/>
              </a:rPr>
              <a:t>: GEFSv12 correctly forecasts &gt;</a:t>
            </a:r>
            <a:r>
              <a:rPr lang="en-US" sz="1600" dirty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” of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snow in 24 h for southwest Alabama/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Mississippi. GEFSv11 does not, but does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 better job with snow in </a:t>
            </a:r>
            <a:r>
              <a:rPr lang="en-US" sz="1600" dirty="0" smtClean="0">
                <a:latin typeface="Arial"/>
                <a:cs typeface="Arial"/>
              </a:rPr>
              <a:t>Carolinas</a:t>
            </a:r>
            <a:r>
              <a:rPr lang="en-US" sz="1600" dirty="0" smtClean="0">
                <a:latin typeface="Arial"/>
                <a:cs typeface="Arial"/>
              </a:rPr>
              <a:t>.  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3644" y="69800"/>
            <a:ext cx="11940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24-h WEASD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4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Central/Western U.S. Winter Storms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Central U.S. “Bomb” Cyclone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(Mar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2019)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West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Coast Atmospheric River (Mar 2018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Pacific Northwest Snowstorm (Feb 2019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Alaskan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Cyclone (Apr 2018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31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807957"/>
              </p:ext>
            </p:extLst>
          </p:nvPr>
        </p:nvGraphicFramePr>
        <p:xfrm>
          <a:off x="50032" y="957490"/>
          <a:ext cx="9043430" cy="4186011"/>
        </p:xfrm>
        <a:graphic>
          <a:graphicData uri="http://schemas.openxmlformats.org/drawingml/2006/table">
            <a:tbl>
              <a:tblPr/>
              <a:tblGrid>
                <a:gridCol w="2082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63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978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GEFSv11 (PROD)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GEFSv12 (RETRO)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0.909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0.920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0.902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0.912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0.901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0.912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2018/2019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36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0.923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3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0.899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0.907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0.916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2017/2018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0.929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0.939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2017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0.913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0.921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2017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0.884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0.896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AC Scores (500-hPa Z at Day 5)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032" y="1354667"/>
            <a:ext cx="9043430" cy="36285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032" y="2111829"/>
            <a:ext cx="9043430" cy="111760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032" y="3630991"/>
            <a:ext cx="9043430" cy="111760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8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fs_uszoom_lows_centralUSbomb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9" cy="4422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03/04/2018 (F240)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2422" y="752747"/>
            <a:ext cx="3390191" cy="135419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forecasts </a:t>
            </a:r>
            <a:r>
              <a:rPr lang="en-US" sz="1600" dirty="0" smtClean="0">
                <a:latin typeface="Arial"/>
                <a:cs typeface="Arial"/>
              </a:rPr>
              <a:t>a potential cyclone over </a:t>
            </a:r>
            <a:r>
              <a:rPr lang="en-US" sz="1600" dirty="0">
                <a:latin typeface="Arial"/>
                <a:cs typeface="Arial"/>
              </a:rPr>
              <a:t>the upper </a:t>
            </a:r>
            <a:r>
              <a:rPr lang="en-US" sz="1600" dirty="0" smtClean="0">
                <a:latin typeface="Arial"/>
                <a:cs typeface="Arial"/>
              </a:rPr>
              <a:t>Midwest. GEFSv11 is further S.</a:t>
            </a:r>
            <a:endParaRPr lang="en-US" sz="1600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1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9" cy="442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03/06/2018 (F192)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422" y="752747"/>
            <a:ext cx="3520099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forecasts a potential cyclone </a:t>
            </a:r>
            <a:r>
              <a:rPr lang="en-US" sz="1600" dirty="0" smtClean="0">
                <a:latin typeface="Arial"/>
                <a:cs typeface="Arial"/>
              </a:rPr>
              <a:t>over </a:t>
            </a:r>
            <a:r>
              <a:rPr lang="en-US" sz="1600" dirty="0">
                <a:latin typeface="Arial"/>
                <a:cs typeface="Arial"/>
              </a:rPr>
              <a:t>the upper Midwest. GEFSv11 is further </a:t>
            </a:r>
            <a:r>
              <a:rPr lang="en-US" sz="1600" dirty="0" smtClean="0">
                <a:latin typeface="Arial"/>
                <a:cs typeface="Arial"/>
              </a:rPr>
              <a:t>S.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F192</a:t>
            </a:r>
            <a:r>
              <a:rPr lang="en-US" sz="1600" dirty="0" smtClean="0">
                <a:latin typeface="Arial"/>
                <a:cs typeface="Arial"/>
              </a:rPr>
              <a:t>: GEFSv11 starts to forecast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 cyclone over the upper Midwest,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&amp; both have lows over central U.S.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8" cy="442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03/08/2018 (F144)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422" y="752747"/>
            <a:ext cx="3656175" cy="3323964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forecasts a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potential </a:t>
            </a:r>
            <a:r>
              <a:rPr lang="en-US" sz="1600" dirty="0">
                <a:latin typeface="Arial"/>
                <a:cs typeface="Arial"/>
              </a:rPr>
              <a:t>cyclone </a:t>
            </a:r>
            <a:r>
              <a:rPr lang="en-US" sz="1600" dirty="0" smtClean="0">
                <a:latin typeface="Arial"/>
                <a:cs typeface="Arial"/>
              </a:rPr>
              <a:t>over </a:t>
            </a:r>
            <a:r>
              <a:rPr lang="en-US" sz="1600" dirty="0">
                <a:latin typeface="Arial"/>
                <a:cs typeface="Arial"/>
              </a:rPr>
              <a:t>the upper Midwest. GEFSv11 is further S.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F192</a:t>
            </a:r>
            <a:r>
              <a:rPr lang="en-US" sz="1600" dirty="0">
                <a:latin typeface="Arial"/>
                <a:cs typeface="Arial"/>
              </a:rPr>
              <a:t>: GEFSv11 starts to forecast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 cyclone over the upper Midwest,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&amp; both have lows over central U.S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F144</a:t>
            </a:r>
            <a:r>
              <a:rPr lang="en-US" sz="1600" dirty="0" smtClean="0">
                <a:latin typeface="Arial"/>
                <a:cs typeface="Arial"/>
              </a:rPr>
              <a:t>: GEFSv12 and GEFSv11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start to shift cyclones to the SW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33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8" cy="4422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03/09/2018 (F120)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422" y="752747"/>
            <a:ext cx="3678854" cy="430885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forecasts a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potential </a:t>
            </a:r>
            <a:r>
              <a:rPr lang="en-US" sz="1600" dirty="0">
                <a:latin typeface="Arial"/>
                <a:cs typeface="Arial"/>
              </a:rPr>
              <a:t>cyclone </a:t>
            </a:r>
            <a:r>
              <a:rPr lang="en-US" sz="1600" dirty="0" smtClean="0">
                <a:latin typeface="Arial"/>
                <a:cs typeface="Arial"/>
              </a:rPr>
              <a:t>over </a:t>
            </a:r>
            <a:r>
              <a:rPr lang="en-US" sz="1600" dirty="0">
                <a:latin typeface="Arial"/>
                <a:cs typeface="Arial"/>
              </a:rPr>
              <a:t>the upper Midwest. GEFSv11 is further S.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F192</a:t>
            </a:r>
            <a:r>
              <a:rPr lang="en-US" sz="1600" dirty="0">
                <a:latin typeface="Arial"/>
                <a:cs typeface="Arial"/>
              </a:rPr>
              <a:t>: GEFSv11 starts to forecast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 cyclone over the upper Midwest,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&amp; both have lows over central U.S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GEFSv12 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start to shift cyclones to the SW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F120</a:t>
            </a:r>
            <a:r>
              <a:rPr lang="en-US" sz="1600" dirty="0" smtClean="0">
                <a:latin typeface="Arial"/>
                <a:cs typeface="Arial"/>
              </a:rPr>
              <a:t>: GEFSv11 correctly shifts cyclone over </a:t>
            </a:r>
            <a:r>
              <a:rPr lang="en-US" sz="1600" dirty="0" smtClean="0">
                <a:latin typeface="Arial"/>
                <a:cs typeface="Arial"/>
              </a:rPr>
              <a:t>Kansas/Oklahoma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before </a:t>
            </a:r>
            <a:r>
              <a:rPr lang="en-US" sz="1600" dirty="0" smtClean="0">
                <a:latin typeface="Arial"/>
                <a:cs typeface="Arial"/>
              </a:rPr>
              <a:t>GEFSv12 does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3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7" cy="4422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03/11/2018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422" y="752747"/>
            <a:ext cx="3690194" cy="578617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GEFSv12 forecasts a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potential </a:t>
            </a:r>
            <a:r>
              <a:rPr lang="en-US" sz="1600" dirty="0">
                <a:latin typeface="Arial"/>
                <a:cs typeface="Arial"/>
              </a:rPr>
              <a:t>cyclone </a:t>
            </a:r>
            <a:r>
              <a:rPr lang="en-US" sz="1600" dirty="0" smtClean="0">
                <a:latin typeface="Arial"/>
                <a:cs typeface="Arial"/>
              </a:rPr>
              <a:t>over </a:t>
            </a:r>
            <a:r>
              <a:rPr lang="en-US" sz="1600" dirty="0">
                <a:latin typeface="Arial"/>
                <a:cs typeface="Arial"/>
              </a:rPr>
              <a:t>the upper Midwest. GEFSv11 is further S.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F192</a:t>
            </a:r>
            <a:r>
              <a:rPr lang="en-US" sz="1600" dirty="0">
                <a:latin typeface="Arial"/>
                <a:cs typeface="Arial"/>
              </a:rPr>
              <a:t>: GEFSv11 starts to forecast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 cyclone over the upper Midwest,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&amp; both have lows over central U.S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GEFSv12 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start to shift cyclones to the SW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F120</a:t>
            </a:r>
            <a:r>
              <a:rPr lang="en-US" sz="1600" dirty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correctly shifts cyclone over Kansas/Oklahoma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before GEFSv12 does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GEFSv12 takes another 48h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to correctly shift to the southwest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66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81"/>
            <a:ext cx="5753807" cy="4422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80" y="139015"/>
            <a:ext cx="4320519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“Bomb”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474" y="102101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03/09/2018 (F120)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422" y="752747"/>
            <a:ext cx="3390191" cy="538606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GEFSv12 took longer to shift the cyclone </a:t>
            </a:r>
            <a:r>
              <a:rPr lang="en-US" sz="1600" dirty="0" smtClean="0">
                <a:latin typeface="Arial"/>
                <a:cs typeface="Arial"/>
              </a:rPr>
              <a:t>to the SW </a:t>
            </a:r>
            <a:r>
              <a:rPr lang="en-US" sz="1600" dirty="0" smtClean="0">
                <a:latin typeface="Arial"/>
                <a:cs typeface="Arial"/>
              </a:rPr>
              <a:t>due to the presence of a progressive 500-hPa cutoff low that tried to rapidly rejoin the midlatitude waveguide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Cutoff lows trying to rapidly rejoin the midlatitude waveguide is a known bias of the FV3-based global models (i.e., progressive)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400" i="1" dirty="0" smtClean="0">
                <a:latin typeface="Arial"/>
                <a:cs typeface="Arial"/>
              </a:rPr>
              <a:t>Example </a:t>
            </a:r>
            <a:r>
              <a:rPr lang="en-US" sz="1400" i="1" dirty="0">
                <a:latin typeface="Arial"/>
                <a:cs typeface="Arial"/>
              </a:rPr>
              <a:t>of 500-hPa spaghetti plots (</a:t>
            </a:r>
            <a:r>
              <a:rPr lang="en-US" sz="1400" i="1" dirty="0" smtClean="0">
                <a:latin typeface="Arial"/>
                <a:cs typeface="Arial"/>
              </a:rPr>
              <a:t>also available </a:t>
            </a:r>
            <a:r>
              <a:rPr lang="en-US" sz="1400" i="1" dirty="0">
                <a:latin typeface="Arial"/>
                <a:cs typeface="Arial"/>
              </a:rPr>
              <a:t>online), with </a:t>
            </a:r>
            <a:r>
              <a:rPr lang="en-US" sz="1400" b="1" i="1" dirty="0">
                <a:latin typeface="Arial"/>
                <a:cs typeface="Arial"/>
              </a:rPr>
              <a:t>analyzed 576-dam </a:t>
            </a:r>
            <a:r>
              <a:rPr lang="en-US" sz="1400" b="1" i="1" dirty="0" smtClean="0">
                <a:latin typeface="Arial"/>
                <a:cs typeface="Arial"/>
              </a:rPr>
              <a:t>and </a:t>
            </a:r>
            <a:r>
              <a:rPr lang="en-US" sz="1400" b="1" i="1" dirty="0">
                <a:latin typeface="Arial"/>
                <a:cs typeface="Arial"/>
              </a:rPr>
              <a:t>534-dam contours (black)</a:t>
            </a:r>
            <a:r>
              <a:rPr lang="en-US" sz="1400" i="1" dirty="0"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ensemble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mean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(red)</a:t>
            </a:r>
            <a:r>
              <a:rPr lang="en-US" sz="1400" i="1" dirty="0">
                <a:latin typeface="Arial"/>
                <a:cs typeface="Arial"/>
              </a:rPr>
              <a:t>, and </a:t>
            </a:r>
            <a:r>
              <a:rPr lang="en-US" sz="1400" i="1" dirty="0">
                <a:solidFill>
                  <a:srgbClr val="0000FF"/>
                </a:solidFill>
                <a:latin typeface="Arial"/>
                <a:cs typeface="Arial"/>
              </a:rPr>
              <a:t>ensemble members (blue)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491" y="21925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0491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21" y="444806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9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Central/Western U.S. Winter Storms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Central U.S. “Bomb” Cyclone </a:t>
            </a: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(Mar 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2019)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West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Coast Atmospheric River (Mar 2018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Pacific Northwest Snowstorm (Feb 2019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Alaskan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Cyclone (Apr 2018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29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5517"/>
            <a:ext cx="4864158" cy="48209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943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7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9470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 IV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34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/15/2018 (F186)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   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81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5517"/>
            <a:ext cx="4864158" cy="48209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943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7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9470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 IV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34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/17/2018 (F138)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1290042"/>
            <a:ext cx="4320520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F138</a:t>
            </a:r>
            <a:r>
              <a:rPr lang="en-US" sz="1600" dirty="0" smtClean="0">
                <a:latin typeface="Arial"/>
                <a:cs typeface="Arial"/>
              </a:rPr>
              <a:t>: GEFSv11 shifts highest precipitation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amounts south toward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76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5517"/>
            <a:ext cx="4864158" cy="48209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943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7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9470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 IV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34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258530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F138</a:t>
            </a:r>
            <a:r>
              <a:rPr lang="en-US" sz="1600" dirty="0" smtClean="0">
                <a:latin typeface="Arial"/>
                <a:cs typeface="Arial"/>
              </a:rPr>
              <a:t>: GEFSv11 shifts highest precipitation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amounts south toward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F090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increase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</a:t>
            </a:r>
            <a:r>
              <a:rPr lang="en-US" sz="1600" dirty="0" smtClean="0">
                <a:latin typeface="Arial"/>
                <a:cs typeface="Arial"/>
              </a:rPr>
              <a:t>along Santa Barbara coast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/19/2018 (F090)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3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38" y="1030876"/>
            <a:ext cx="3603373" cy="27025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54" y="1031068"/>
            <a:ext cx="3603373" cy="27025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.: Brier Skill Score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="" xmlns:a16="http://schemas.microsoft.com/office/drawing/2014/main" id="{D3E630DD-098F-014C-B8F5-3FDA78E81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382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8443469-968B-764B-8183-E1B8B25DAF21}" type="slidenum">
              <a:rPr lang="en-US" altLang="en-US" sz="1800"/>
              <a:pPr/>
              <a:t>5</a:t>
            </a:fld>
            <a:endParaRPr lang="en-US" altLang="en-US" sz="1800"/>
          </a:p>
        </p:txBody>
      </p:sp>
      <p:sp>
        <p:nvSpPr>
          <p:cNvPr id="29" name="TextBox 5">
            <a:extLst>
              <a:ext uri="{FF2B5EF4-FFF2-40B4-BE49-F238E27FC236}">
                <a16:creationId xmlns="" xmlns:a16="http://schemas.microsoft.com/office/drawing/2014/main" id="{3194E1E7-63BD-B24D-96D3-141C572D1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6383338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u="sng" dirty="0">
                <a:solidFill>
                  <a:srgbClr val="0000FF"/>
                </a:solidFill>
              </a:rPr>
              <a:t>STTP has minor contribution to </a:t>
            </a:r>
            <a:r>
              <a:rPr lang="en-US" altLang="en-US" sz="1800" b="1" u="sng" dirty="0" smtClean="0">
                <a:solidFill>
                  <a:srgbClr val="0000FF"/>
                </a:solidFill>
              </a:rPr>
              <a:t>tropics</a:t>
            </a:r>
            <a:endParaRPr lang="en-US" altLang="en-US" sz="1800" b="1" u="sng" dirty="0">
              <a:solidFill>
                <a:srgbClr val="0000FF"/>
              </a:solidFill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="" xmlns:a16="http://schemas.microsoft.com/office/drawing/2014/main" id="{30201C59-8C62-D641-AA12-DA2787A37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6400800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u="sng">
                <a:solidFill>
                  <a:srgbClr val="0000FF"/>
                </a:solidFill>
              </a:rPr>
              <a:t>STTP overdispersion in winter hemisphere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97" y="1031067"/>
            <a:ext cx="3603374" cy="2702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355550" y="2336642"/>
            <a:ext cx="293446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Brier Skill Score (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)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559" y="1379267"/>
            <a:ext cx="274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5mm/24h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97817" y="1377778"/>
            <a:ext cx="274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10mm/24h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2837" y="1376289"/>
            <a:ext cx="274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20mm/24h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264" y="3608325"/>
            <a:ext cx="293446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 Lead Time (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)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9053" y="3608325"/>
            <a:ext cx="293446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 Lead Time (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)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5755" y="3608325"/>
            <a:ext cx="293446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 Lead Time (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)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0810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 smtClean="0">
                <a:latin typeface="Arial"/>
                <a:cs typeface="Arial"/>
              </a:rPr>
              <a:t> mean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higher Brier Skill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cores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than </a:t>
            </a:r>
            <a:r>
              <a:rPr lang="en-US" b="1" dirty="0" smtClean="0">
                <a:latin typeface="Arial"/>
                <a:cs typeface="Arial"/>
              </a:rPr>
              <a:t>GEFSv11 </a:t>
            </a:r>
            <a:r>
              <a:rPr lang="en-US" dirty="0" smtClean="0">
                <a:latin typeface="Arial"/>
                <a:cs typeface="Arial"/>
              </a:rPr>
              <a:t>mean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all lead times and thresholds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56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5517"/>
            <a:ext cx="4864158" cy="48209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943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7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9470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 IV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34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3323964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F138</a:t>
            </a:r>
            <a:r>
              <a:rPr lang="en-US" sz="1600" dirty="0" smtClean="0">
                <a:latin typeface="Arial"/>
                <a:cs typeface="Arial"/>
              </a:rPr>
              <a:t>: GEFSv11 shifts highest precipitation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amounts south toward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F090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increase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</a:t>
            </a:r>
            <a:r>
              <a:rPr lang="en-US" sz="1600" dirty="0" smtClean="0">
                <a:latin typeface="Arial"/>
                <a:cs typeface="Arial"/>
              </a:rPr>
              <a:t>along Santa Barbara coast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correctly forecasts higher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across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/20/2018 (F066)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51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5517"/>
            <a:ext cx="4864159" cy="48209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943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7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9470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Stage IV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34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F138</a:t>
            </a:r>
            <a:r>
              <a:rPr lang="en-US" sz="1600" dirty="0" smtClean="0">
                <a:latin typeface="Arial"/>
                <a:cs typeface="Arial"/>
              </a:rPr>
              <a:t>: GEFSv11 shifts highest precipitation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amounts south toward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F090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increase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</a:t>
            </a:r>
            <a:r>
              <a:rPr lang="en-US" sz="1600" dirty="0" smtClean="0">
                <a:latin typeface="Arial"/>
                <a:cs typeface="Arial"/>
              </a:rPr>
              <a:t>along Santa Barbara coast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correctly forecasts higher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across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F018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correctly forecasts higher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across Sierra Nevada </a:t>
            </a:r>
            <a:r>
              <a:rPr lang="en-US" sz="1600" dirty="0" err="1">
                <a:latin typeface="Arial"/>
                <a:cs typeface="Arial"/>
              </a:rPr>
              <a:t>Mtns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/20/2018 (F066)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6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efs_sw_24hqpf_atmo_river_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2"/>
          <a:stretch/>
        </p:blipFill>
        <p:spPr>
          <a:xfrm>
            <a:off x="2528734" y="158739"/>
            <a:ext cx="2388129" cy="5125897"/>
          </a:xfrm>
          <a:prstGeom prst="rect">
            <a:avLst/>
          </a:prstGeom>
        </p:spPr>
      </p:pic>
      <p:pic>
        <p:nvPicPr>
          <p:cNvPr id="2" name="Picture 1" descr="gefs_sw_24hqpf_atmo_river_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63"/>
          <a:stretch/>
        </p:blipFill>
        <p:spPr>
          <a:xfrm>
            <a:off x="19389" y="158739"/>
            <a:ext cx="2395946" cy="512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142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7376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7410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7410" y="443632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 IV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6074" y="4425793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8146" y="139015"/>
            <a:ext cx="391116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F186</a:t>
            </a:r>
            <a:r>
              <a:rPr lang="en-US" sz="1600" dirty="0" smtClean="0">
                <a:latin typeface="Arial"/>
                <a:cs typeface="Arial"/>
              </a:rPr>
              <a:t>: GEFSv12 &amp; GEFSv11 forecast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in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, but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GEFSv11 has highest amounts shifted N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F138</a:t>
            </a:r>
            <a:r>
              <a:rPr lang="en-US" sz="1600" dirty="0" smtClean="0">
                <a:latin typeface="Arial"/>
                <a:cs typeface="Arial"/>
              </a:rPr>
              <a:t>: GEFSv11 shifts highest precipitation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amounts south toward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F090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GEFSv11 </a:t>
            </a:r>
            <a:r>
              <a:rPr lang="en-US" sz="1600" dirty="0" smtClean="0">
                <a:latin typeface="Arial"/>
                <a:cs typeface="Arial"/>
              </a:rPr>
              <a:t>increase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</a:t>
            </a:r>
            <a:r>
              <a:rPr lang="en-US" sz="1600" dirty="0" smtClean="0">
                <a:latin typeface="Arial"/>
                <a:cs typeface="Arial"/>
              </a:rPr>
              <a:t>along Santa Barbara coast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</a:t>
            </a:r>
            <a:r>
              <a:rPr lang="en-US" sz="1600" dirty="0" smtClean="0">
                <a:latin typeface="Arial"/>
                <a:cs typeface="Arial"/>
              </a:rPr>
              <a:t>correctly forecasts higher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 totals across Sierra Nevada </a:t>
            </a:r>
            <a:r>
              <a:rPr lang="en-US" sz="1600" dirty="0" err="1" smtClean="0">
                <a:latin typeface="Arial"/>
                <a:cs typeface="Arial"/>
              </a:rPr>
              <a:t>Mtns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F018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GEFSv12 correctly forecasts higher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precip</a:t>
            </a:r>
            <a:r>
              <a:rPr lang="en-US" sz="1600" dirty="0">
                <a:latin typeface="Arial"/>
                <a:cs typeface="Arial"/>
              </a:rPr>
              <a:t> totals across Sierra Nevada </a:t>
            </a:r>
            <a:r>
              <a:rPr lang="en-US" sz="1600" dirty="0" err="1">
                <a:latin typeface="Arial"/>
                <a:cs typeface="Arial"/>
              </a:rPr>
              <a:t>Mtns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/20/2018 (F066)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475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24-h QPF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23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Central/Western U.S. Winter Storms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Central U.S. “Bomb” Cyclone </a:t>
            </a: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(Mar 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2019)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West </a:t>
            </a: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Coast Atmospheric River (Mar 2018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Pacific Northwest Snowstorm (Feb 2019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Alaskan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Cyclone (Apr 2018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1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5" cy="48774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2/04/2019 (F132)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80" y="1290042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Neither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</a:t>
            </a:r>
            <a:r>
              <a:rPr lang="en-US" sz="1600" dirty="0" smtClean="0">
                <a:latin typeface="Arial"/>
                <a:cs typeface="Arial"/>
              </a:rPr>
              <a:t>shows </a:t>
            </a:r>
            <a:r>
              <a:rPr lang="en-US" sz="1600" dirty="0">
                <a:latin typeface="Arial"/>
                <a:cs typeface="Arial"/>
              </a:rPr>
              <a:t>a cyclone off the W</a:t>
            </a:r>
            <a:r>
              <a:rPr lang="en-US" sz="1600" dirty="0" smtClean="0">
                <a:latin typeface="Arial"/>
                <a:cs typeface="Arial"/>
              </a:rPr>
              <a:t>est </a:t>
            </a:r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oast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4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5" cy="48774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2/05/2019 (F108)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3480" y="1290042"/>
            <a:ext cx="4320520" cy="160041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Neither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shows a cyclone off the West Coast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 smtClean="0">
                <a:latin typeface="Arial"/>
                <a:cs typeface="Arial"/>
              </a:rPr>
              <a:t>: Both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 smtClean="0">
                <a:latin typeface="Arial"/>
                <a:cs typeface="Arial"/>
              </a:rPr>
              <a:t>and GEFSv11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mean show a cyclone </a:t>
            </a:r>
            <a:r>
              <a:rPr lang="en-US" sz="1600" dirty="0">
                <a:latin typeface="Arial"/>
                <a:cs typeface="Arial"/>
              </a:rPr>
              <a:t>off the </a:t>
            </a:r>
            <a:r>
              <a:rPr lang="en-US" sz="1600" dirty="0" smtClean="0">
                <a:latin typeface="Arial"/>
                <a:cs typeface="Arial"/>
              </a:rPr>
              <a:t>West Coast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&amp; start to forecast snow for interior WA/OR 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25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4" cy="48774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NOHRSC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2/05/2019 (F108)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160041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>
                <a:latin typeface="Arial"/>
                <a:cs typeface="Arial"/>
              </a:rPr>
              <a:t>: Neither the GEFSv12 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shows a cyclone off the West Coast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F108</a:t>
            </a:r>
            <a:r>
              <a:rPr lang="en-US" sz="1600" dirty="0">
                <a:latin typeface="Arial"/>
                <a:cs typeface="Arial"/>
              </a:rPr>
              <a:t>: Both the GEFSv12 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 a cyclone off the West Coast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&amp; start to forecast snow for interior WA/OR 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341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06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4" cy="48774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NOHRSC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2/07/2019 (F060)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480" y="1290042"/>
            <a:ext cx="4320520" cy="233907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Neither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shows a cyclone off the West </a:t>
            </a:r>
            <a:r>
              <a:rPr lang="en-US" sz="1600" dirty="0" smtClean="0">
                <a:latin typeface="Arial"/>
                <a:cs typeface="Arial"/>
              </a:rPr>
              <a:t>Coast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>
                <a:latin typeface="Arial"/>
                <a:cs typeface="Arial"/>
              </a:rPr>
              <a:t>: Both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 a cyclone off the West Coast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&amp; start to forecast snow for interior WA/OR 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F060</a:t>
            </a:r>
            <a:r>
              <a:rPr lang="en-US" sz="1600" dirty="0" smtClean="0">
                <a:latin typeface="Arial"/>
                <a:cs typeface="Arial"/>
              </a:rPr>
              <a:t>: GEFSv11 correctly has slightly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higher totals than GEFSv12 across WA/OR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341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73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3" cy="48774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NOHRSC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2/08/2019 (F036)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3480" y="1290042"/>
            <a:ext cx="4320520" cy="357018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>
                <a:latin typeface="Arial"/>
                <a:cs typeface="Arial"/>
              </a:rPr>
              <a:t>: Neither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shows a cyclone off the West </a:t>
            </a:r>
            <a:r>
              <a:rPr lang="en-US" sz="1600" dirty="0" smtClean="0">
                <a:latin typeface="Arial"/>
                <a:cs typeface="Arial"/>
              </a:rPr>
              <a:t>Coast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>
                <a:latin typeface="Arial"/>
                <a:cs typeface="Arial"/>
              </a:rPr>
              <a:t>: Both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 a cyclone off the West Coast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&amp; start to forecast snow for interior WA/OR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F060</a:t>
            </a:r>
            <a:r>
              <a:rPr lang="en-US" sz="1600" dirty="0" smtClean="0">
                <a:latin typeface="Arial"/>
                <a:cs typeface="Arial"/>
              </a:rPr>
              <a:t>: GEFSv11 correctly has slightly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higher totals than GEFSv12 across WA/OR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F036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correctly has </a:t>
            </a:r>
            <a:r>
              <a:rPr lang="en-US" sz="1600" dirty="0" smtClean="0">
                <a:latin typeface="Arial"/>
                <a:cs typeface="Arial"/>
              </a:rPr>
              <a:t>slightly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higher </a:t>
            </a:r>
            <a:r>
              <a:rPr lang="en-US" sz="1600" dirty="0">
                <a:latin typeface="Arial"/>
                <a:cs typeface="Arial"/>
              </a:rPr>
              <a:t>totals </a:t>
            </a:r>
            <a:r>
              <a:rPr lang="en-US" sz="1600" dirty="0" smtClean="0">
                <a:latin typeface="Arial"/>
                <a:cs typeface="Arial"/>
              </a:rPr>
              <a:t>than </a:t>
            </a:r>
            <a:r>
              <a:rPr lang="en-US" sz="1600" dirty="0">
                <a:latin typeface="Arial"/>
                <a:cs typeface="Arial"/>
              </a:rPr>
              <a:t>GEFSv12 across </a:t>
            </a:r>
            <a:r>
              <a:rPr lang="en-US" sz="1600" dirty="0" smtClean="0">
                <a:latin typeface="Arial"/>
                <a:cs typeface="Arial"/>
              </a:rPr>
              <a:t>WA</a:t>
            </a:r>
            <a:r>
              <a:rPr lang="en-US" sz="1600" dirty="0">
                <a:latin typeface="Arial"/>
                <a:cs typeface="Arial"/>
              </a:rPr>
              <a:t>/OR 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341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17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" y="139015"/>
            <a:ext cx="4785273" cy="48774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874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0163" y="191899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0163" y="439096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NOHRSC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2/09/2019 (F012)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90042"/>
            <a:ext cx="4320520" cy="430885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F132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Neither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nor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shows a cyclone off the West Coast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F108</a:t>
            </a:r>
            <a:r>
              <a:rPr lang="en-US" sz="1600" dirty="0">
                <a:latin typeface="Arial"/>
                <a:cs typeface="Arial"/>
              </a:rPr>
              <a:t>: Both </a:t>
            </a:r>
            <a:r>
              <a:rPr lang="en-US" sz="1600" dirty="0" smtClean="0">
                <a:latin typeface="Arial"/>
                <a:cs typeface="Arial"/>
              </a:rPr>
              <a:t>the GEFSv12 </a:t>
            </a:r>
            <a:r>
              <a:rPr lang="en-US" sz="1600" dirty="0">
                <a:latin typeface="Arial"/>
                <a:cs typeface="Arial"/>
              </a:rPr>
              <a:t>and GEFSv11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mean show a cyclone off the West Coast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&amp; start to forecast snow for interior WA/OR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F060</a:t>
            </a:r>
            <a:r>
              <a:rPr lang="en-US" sz="1600" dirty="0" smtClean="0">
                <a:latin typeface="Arial"/>
                <a:cs typeface="Arial"/>
              </a:rPr>
              <a:t>: GEFSv11 correctly has slightly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higher totals than GEFSv12 across WA/OR 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 smtClean="0">
                <a:latin typeface="Arial"/>
                <a:cs typeface="Arial"/>
              </a:rPr>
              <a:t>  F036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GEFSv11 correctly has </a:t>
            </a:r>
            <a:r>
              <a:rPr lang="en-US" sz="1600" dirty="0" smtClean="0">
                <a:latin typeface="Arial"/>
                <a:cs typeface="Arial"/>
              </a:rPr>
              <a:t>slightly 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higher </a:t>
            </a:r>
            <a:r>
              <a:rPr lang="en-US" sz="1600" dirty="0">
                <a:latin typeface="Arial"/>
                <a:cs typeface="Arial"/>
              </a:rPr>
              <a:t>totals </a:t>
            </a:r>
            <a:r>
              <a:rPr lang="en-US" sz="1600" dirty="0" smtClean="0">
                <a:latin typeface="Arial"/>
                <a:cs typeface="Arial"/>
              </a:rPr>
              <a:t>than </a:t>
            </a:r>
            <a:r>
              <a:rPr lang="en-US" sz="1600" dirty="0">
                <a:latin typeface="Arial"/>
                <a:cs typeface="Arial"/>
              </a:rPr>
              <a:t>GEFSv12 across </a:t>
            </a:r>
            <a:r>
              <a:rPr lang="en-US" sz="1600" dirty="0" smtClean="0">
                <a:latin typeface="Arial"/>
                <a:cs typeface="Arial"/>
              </a:rPr>
              <a:t>WA</a:t>
            </a:r>
            <a:r>
              <a:rPr lang="en-US" sz="1600" dirty="0">
                <a:latin typeface="Arial"/>
                <a:cs typeface="Arial"/>
              </a:rPr>
              <a:t>/OR </a:t>
            </a: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 F012</a:t>
            </a:r>
            <a:r>
              <a:rPr lang="en-US" sz="1600" dirty="0" smtClean="0">
                <a:latin typeface="Arial"/>
                <a:cs typeface="Arial"/>
              </a:rPr>
              <a:t>: GEFSv12 correctly increases totals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   across WA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dirty="0" smtClean="0">
                <a:latin typeface="Arial"/>
                <a:cs typeface="Arial"/>
              </a:rPr>
              <a:t>OR above the GEFSv11 totals  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3412" y="70710"/>
            <a:ext cx="106513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6-h SNOD</a:t>
            </a:r>
            <a:endParaRPr lang="en-US" sz="12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63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93305"/>
          <a:stretch/>
        </p:blipFill>
        <p:spPr>
          <a:xfrm>
            <a:off x="172139" y="3527777"/>
            <a:ext cx="4738529" cy="486605"/>
          </a:xfrm>
          <a:prstGeom prst="rect">
            <a:avLst/>
          </a:prstGeom>
        </p:spPr>
      </p:pic>
      <p:pic>
        <p:nvPicPr>
          <p:cNvPr id="38" name="Picture 37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b="90427"/>
          <a:stretch/>
        </p:blipFill>
        <p:spPr>
          <a:xfrm>
            <a:off x="5277555" y="828216"/>
            <a:ext cx="4131749" cy="695786"/>
          </a:xfrm>
          <a:prstGeom prst="rect">
            <a:avLst/>
          </a:prstGeom>
        </p:spPr>
      </p:pic>
      <p:pic>
        <p:nvPicPr>
          <p:cNvPr id="3" name="Picture 2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7"/>
          <a:stretch/>
        </p:blipFill>
        <p:spPr>
          <a:xfrm>
            <a:off x="-705554" y="828215"/>
            <a:ext cx="5616222" cy="2699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296332" y="4081073"/>
            <a:ext cx="97056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mean has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higher ETS values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at lower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thresholds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has a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larger low bias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than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at higher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thresholds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5" name="Picture 24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65735"/>
          <a:stretch/>
        </p:blipFill>
        <p:spPr>
          <a:xfrm>
            <a:off x="4670776" y="1524001"/>
            <a:ext cx="4738529" cy="249038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.: Equitable Threat Score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-1303169" y="2424345"/>
            <a:ext cx="294412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 Equitable Threat Score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750293" y="2369445"/>
            <a:ext cx="19473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BIAS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39293" y="1580446"/>
            <a:ext cx="0" cy="1933220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01316" y="2565638"/>
            <a:ext cx="3992146" cy="0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5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fs_us_spag_seattlesnow_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 b="50132"/>
          <a:stretch/>
        </p:blipFill>
        <p:spPr>
          <a:xfrm>
            <a:off x="771756" y="70633"/>
            <a:ext cx="3458308" cy="28210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7968" y="209768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7968" y="438043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41" y="438043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675" y="139015"/>
            <a:ext cx="4244326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Snowstorm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2/03/2019 (F144)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gefs_us_spag_seattlesnow_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 t="2101" b="50841"/>
          <a:stretch/>
        </p:blipFill>
        <p:spPr>
          <a:xfrm>
            <a:off x="771756" y="2481383"/>
            <a:ext cx="3458308" cy="2662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7968" y="440882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1524" y="1202121"/>
            <a:ext cx="4302938" cy="467818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GEFSv12 and GEFSv11 both struggled to capture the 500-hPa flow pattern associated with this event in the long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even </a:t>
            </a:r>
            <a:r>
              <a:rPr lang="en-US" sz="1600" dirty="0" smtClean="0">
                <a:latin typeface="Arial"/>
                <a:cs typeface="Arial"/>
              </a:rPr>
              <a:t>medium </a:t>
            </a:r>
            <a:r>
              <a:rPr lang="en-US" sz="1600" dirty="0" smtClean="0">
                <a:latin typeface="Arial"/>
                <a:cs typeface="Arial"/>
              </a:rPr>
              <a:t>range, causing the Pacific NW cyclone and its associated snowfall to be misplaced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400" i="1" dirty="0" smtClean="0">
                <a:latin typeface="Arial"/>
                <a:cs typeface="Arial"/>
              </a:rPr>
              <a:t>Example </a:t>
            </a:r>
            <a:r>
              <a:rPr lang="en-US" sz="1400" i="1" dirty="0">
                <a:latin typeface="Arial"/>
                <a:cs typeface="Arial"/>
              </a:rPr>
              <a:t>of 500-hPa spaghetti plots (</a:t>
            </a:r>
            <a:r>
              <a:rPr lang="en-US" sz="1400" i="1" dirty="0" smtClean="0">
                <a:latin typeface="Arial"/>
                <a:cs typeface="Arial"/>
              </a:rPr>
              <a:t>also available </a:t>
            </a:r>
            <a:r>
              <a:rPr lang="en-US" sz="1400" i="1" dirty="0">
                <a:latin typeface="Arial"/>
                <a:cs typeface="Arial"/>
              </a:rPr>
              <a:t>online), with </a:t>
            </a:r>
            <a:r>
              <a:rPr lang="en-US" sz="1400" b="1" i="1" dirty="0">
                <a:latin typeface="Arial"/>
                <a:cs typeface="Arial"/>
              </a:rPr>
              <a:t>analyzed 576-dam </a:t>
            </a:r>
            <a:r>
              <a:rPr lang="en-US" sz="1400" b="1" i="1" dirty="0" smtClean="0">
                <a:latin typeface="Arial"/>
                <a:cs typeface="Arial"/>
              </a:rPr>
              <a:t>and </a:t>
            </a:r>
            <a:r>
              <a:rPr lang="en-US" sz="1400" b="1" i="1" dirty="0">
                <a:latin typeface="Arial"/>
                <a:cs typeface="Arial"/>
              </a:rPr>
              <a:t>534-dam contours (black)</a:t>
            </a:r>
            <a:r>
              <a:rPr lang="en-US" sz="1400" i="1" dirty="0"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ensemble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mean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(red)</a:t>
            </a:r>
            <a:r>
              <a:rPr lang="en-US" sz="1400" i="1" dirty="0">
                <a:latin typeface="Arial"/>
                <a:cs typeface="Arial"/>
              </a:rPr>
              <a:t>, and </a:t>
            </a:r>
            <a:r>
              <a:rPr lang="en-US" sz="1400" i="1" dirty="0">
                <a:solidFill>
                  <a:srgbClr val="0000FF"/>
                </a:solidFill>
                <a:latin typeface="Arial"/>
                <a:cs typeface="Arial"/>
              </a:rPr>
              <a:t>ensemble members (blue)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94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08507"/>
            <a:ext cx="915663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3000" b="1" u="sng" dirty="0" smtClean="0">
                <a:solidFill>
                  <a:srgbClr val="FF0000"/>
                </a:solidFill>
                <a:latin typeface="Arial"/>
                <a:cs typeface="Arial"/>
              </a:rPr>
              <a:t>Central/Western U.S. Winter Storms</a:t>
            </a:r>
          </a:p>
          <a:p>
            <a:pPr marL="0" lvl="2" algn="ctr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Central U.S. “Bomb” Cyclone </a:t>
            </a: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(Mar 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2019)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West </a:t>
            </a: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Coast Atmospheric River (Mar 2018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strike="sngStrike" dirty="0">
                <a:solidFill>
                  <a:srgbClr val="0000FF"/>
                </a:solidFill>
                <a:latin typeface="Arial"/>
                <a:cs typeface="Arial"/>
              </a:rPr>
              <a:t>Pacific Northwest Snowstorm (Feb 2019</a:t>
            </a:r>
            <a:r>
              <a:rPr lang="en-US" sz="2400" strike="sngStrike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0" lvl="2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Alaskan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Cyclone (Apr 2018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5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4" cy="458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4/15/2018 (F240)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135419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1315398" y="998956"/>
            <a:ext cx="442245" cy="45124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/>
          <p:cNvSpPr/>
          <p:nvPr/>
        </p:nvSpPr>
        <p:spPr>
          <a:xfrm rot="1242876">
            <a:off x="546486" y="1128909"/>
            <a:ext cx="1485785" cy="886129"/>
          </a:xfrm>
          <a:prstGeom prst="flowChartConnector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053236" y="998956"/>
            <a:ext cx="442245" cy="45124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nector 2"/>
          <p:cNvSpPr/>
          <p:nvPr/>
        </p:nvSpPr>
        <p:spPr>
          <a:xfrm rot="1242876">
            <a:off x="3369216" y="1128911"/>
            <a:ext cx="1485785" cy="886129"/>
          </a:xfrm>
          <a:prstGeom prst="flowChartConnector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4" cy="4584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4/18/2018 (F168)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 smtClean="0">
                <a:latin typeface="Arial"/>
                <a:cs typeface="Arial"/>
              </a:rPr>
              <a:t>: Placement of Alaskan cyclone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improves in GEFSv12 and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39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3" cy="4584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4/20/2018 (F120)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283152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 smtClean="0">
                <a:latin typeface="Arial"/>
                <a:cs typeface="Arial"/>
              </a:rPr>
              <a:t>: Placement of Alaskan cyclone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improves in GEFSv12 and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F120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correctly shift cyclone N of Aleutians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96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3" cy="4584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4/22/2018 (F072)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40626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 smtClean="0">
                <a:latin typeface="Arial"/>
                <a:cs typeface="Arial"/>
              </a:rPr>
              <a:t>: Placement of Alaskan cyclone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improves in GEFSv12 and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F120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correctly shift cyclone N of Aleutians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Both GEFSv12 and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split into two camps for low location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(near Aleutians or W central Alaska)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50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2" cy="4584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4/23/2018 (F048)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480129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 smtClean="0">
                <a:latin typeface="Arial"/>
                <a:cs typeface="Arial"/>
              </a:rPr>
              <a:t>: Placement of Alaskan cyclone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improves in GEFSv12 and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F120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correctly shift cyclone N of Aleutians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Both GEFSv12 and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split into two camps for low location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(near Aleutians or W central Alaska)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F048</a:t>
            </a:r>
            <a:r>
              <a:rPr lang="en-US" sz="1600" dirty="0" smtClean="0">
                <a:latin typeface="Arial"/>
                <a:cs typeface="Arial"/>
              </a:rPr>
              <a:t>: GEFSv12 correctly shifts all members northward before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60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" y="495406"/>
            <a:ext cx="5460352" cy="4584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16" y="33718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4/24/2018 (F024)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281" y="742978"/>
            <a:ext cx="3633025" cy="5047514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F240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 a potential Alaskan cyclone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F168</a:t>
            </a:r>
            <a:r>
              <a:rPr lang="en-US" sz="1600" dirty="0" smtClean="0">
                <a:latin typeface="Arial"/>
                <a:cs typeface="Arial"/>
              </a:rPr>
              <a:t>: Placement of Alaskan cyclone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improves in GEFSv12 and GEFSv11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F120</a:t>
            </a:r>
            <a:r>
              <a:rPr lang="en-US" sz="1600" dirty="0" smtClean="0">
                <a:latin typeface="Arial"/>
                <a:cs typeface="Arial"/>
              </a:rPr>
              <a:t>: Both GEFSv12 and GEFSv11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correctly shift cyclone N of Aleutians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F072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>
                <a:latin typeface="Arial"/>
                <a:cs typeface="Arial"/>
              </a:rPr>
              <a:t>Both GEFSv12 and GEFSv11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split into two camps for low location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(near Aleutians or W central Alaska)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F048</a:t>
            </a:r>
            <a:r>
              <a:rPr lang="en-US" sz="1600" dirty="0">
                <a:latin typeface="Arial"/>
                <a:cs typeface="Arial"/>
              </a:rPr>
              <a:t>: GEFSv12 correctly shifts all </a:t>
            </a:r>
            <a:r>
              <a:rPr lang="en-US" sz="1600" dirty="0" smtClean="0">
                <a:latin typeface="Arial"/>
                <a:cs typeface="Arial"/>
              </a:rPr>
              <a:t>members northward </a:t>
            </a:r>
            <a:r>
              <a:rPr lang="en-US" sz="1600" dirty="0">
                <a:latin typeface="Arial"/>
                <a:cs typeface="Arial"/>
              </a:rPr>
              <a:t>before GEFSv11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F024</a:t>
            </a:r>
            <a:r>
              <a:rPr lang="en-US" sz="1600" dirty="0" smtClean="0">
                <a:latin typeface="Arial"/>
                <a:cs typeface="Arial"/>
              </a:rPr>
              <a:t>: GEFSv11 </a:t>
            </a:r>
            <a:r>
              <a:rPr lang="en-US" sz="1600" dirty="0">
                <a:latin typeface="Arial"/>
                <a:cs typeface="Arial"/>
              </a:rPr>
              <a:t>correctly shifts </a:t>
            </a:r>
            <a:r>
              <a:rPr lang="en-US" sz="1600" dirty="0" smtClean="0">
                <a:latin typeface="Arial"/>
                <a:cs typeface="Arial"/>
              </a:rPr>
              <a:t>N too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22" y="139015"/>
            <a:ext cx="3048270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90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263" y="2133915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263" y="4477114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90" y="4466586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30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7215" y="1098047"/>
            <a:ext cx="931877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buFont typeface="Arial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Overall, GEFSv12 produces </a:t>
            </a:r>
            <a:r>
              <a:rPr lang="en-US" sz="1900" u="sng" dirty="0" smtClean="0">
                <a:solidFill>
                  <a:schemeClr val="bg1"/>
                </a:solidFill>
                <a:latin typeface="Arial"/>
                <a:cs typeface="Arial"/>
              </a:rPr>
              <a:t>as good or better cyclone forecasts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than GEFSv11</a:t>
            </a:r>
          </a:p>
          <a:p>
            <a:pPr marL="742950" lvl="2" indent="-192024">
              <a:buFont typeface="Arial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Cyclones are often forecast at longer lead times in GEFSv12 than </a:t>
            </a:r>
            <a:b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they are in GEFSv11 due to a better handling of the synoptic pattern</a:t>
            </a:r>
          </a:p>
          <a:p>
            <a:pPr marL="742950" lvl="2" indent="-192024">
              <a:buFont typeface="Arial"/>
              <a:buChar char="•"/>
            </a:pPr>
            <a:endParaRPr lang="en-US" sz="19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Overall, GEFSv12 produces </a:t>
            </a:r>
            <a:r>
              <a:rPr lang="en-US" sz="1900" u="sng" dirty="0" smtClean="0">
                <a:solidFill>
                  <a:schemeClr val="bg1"/>
                </a:solidFill>
                <a:latin typeface="Arial"/>
                <a:cs typeface="Arial"/>
              </a:rPr>
              <a:t>as good or better snowfall forecasts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than GEFSv11</a:t>
            </a:r>
          </a:p>
          <a:p>
            <a:pPr marL="742950" lvl="2" indent="-192024">
              <a:buFont typeface="Arial"/>
              <a:buChar char="•"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Snow events are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often forecast at longer lead times in GEFSv12 than </a:t>
            </a:r>
            <a:b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they are in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GEFSv11, and snow totals tend to be (correctly) larger </a:t>
            </a:r>
            <a:endParaRPr lang="en-US" sz="1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93726" lvl="1"/>
            <a:endParaRPr lang="en-US" sz="19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r>
              <a:rPr lang="en-US" sz="1900" dirty="0" smtClean="0">
                <a:latin typeface="Arial"/>
                <a:cs typeface="Arial"/>
              </a:rPr>
              <a:t>Like GEFSv11, GEFSv12 tends to shift cyclone tracks from east to west (</a:t>
            </a:r>
            <a:r>
              <a:rPr lang="en-US" sz="1900" dirty="0" smtClean="0">
                <a:latin typeface="Arial"/>
                <a:cs typeface="Arial"/>
                <a:sym typeface="Wingdings"/>
              </a:rPr>
              <a:t>) </a:t>
            </a:r>
            <a:br>
              <a:rPr lang="en-US" sz="1900" dirty="0" smtClean="0">
                <a:latin typeface="Arial"/>
                <a:cs typeface="Arial"/>
                <a:sym typeface="Wingdings"/>
              </a:rPr>
            </a:br>
            <a:r>
              <a:rPr lang="en-US" sz="1900" dirty="0" smtClean="0">
                <a:latin typeface="Arial"/>
                <a:cs typeface="Arial"/>
              </a:rPr>
              <a:t>as forecast lead </a:t>
            </a:r>
            <a:r>
              <a:rPr lang="en-US" sz="1900" dirty="0">
                <a:latin typeface="Arial"/>
                <a:cs typeface="Arial"/>
              </a:rPr>
              <a:t>time </a:t>
            </a:r>
            <a:r>
              <a:rPr lang="en-US" sz="1900" dirty="0" smtClean="0">
                <a:latin typeface="Arial"/>
                <a:cs typeface="Arial"/>
              </a:rPr>
              <a:t>decreases</a:t>
            </a:r>
          </a:p>
          <a:p>
            <a:pPr marL="285750" lvl="1" indent="-192024">
              <a:buFont typeface="Arial"/>
              <a:buChar char="•"/>
            </a:pPr>
            <a:endParaRPr lang="en-US" sz="19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r>
              <a:rPr lang="en-US" sz="1900" dirty="0">
                <a:latin typeface="Arial"/>
                <a:cs typeface="Arial"/>
              </a:rPr>
              <a:t>GEFSv12 can be too progressive in situations where a cutoff low </a:t>
            </a:r>
            <a:r>
              <a:rPr lang="en-US" sz="1900" dirty="0" smtClean="0">
                <a:latin typeface="Arial"/>
                <a:cs typeface="Arial"/>
              </a:rPr>
              <a:t>rejoins the </a:t>
            </a:r>
            <a:r>
              <a:rPr lang="en-US" sz="1900" dirty="0">
                <a:latin typeface="Arial"/>
                <a:cs typeface="Arial"/>
              </a:rPr>
              <a:t>midlatitude waveguide during the forecast </a:t>
            </a:r>
            <a:r>
              <a:rPr lang="en-US" sz="1900" dirty="0" smtClean="0">
                <a:latin typeface="Arial"/>
                <a:cs typeface="Arial"/>
              </a:rPr>
              <a:t>(similar to the FV3</a:t>
            </a:r>
            <a:r>
              <a:rPr lang="en-US" sz="1900" dirty="0">
                <a:latin typeface="Arial"/>
                <a:cs typeface="Arial"/>
              </a:rPr>
              <a:t>-based GFSv15)  </a:t>
            </a:r>
          </a:p>
          <a:p>
            <a:pPr marL="285750" lvl="1" indent="-192024">
              <a:buFont typeface="Arial"/>
              <a:buChar char="•"/>
            </a:pP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215" y="1093041"/>
            <a:ext cx="931877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buFont typeface="Arial"/>
              <a:buChar char="•"/>
            </a:pPr>
            <a:r>
              <a:rPr lang="en-US" sz="1900" dirty="0" smtClean="0">
                <a:latin typeface="Arial"/>
                <a:cs typeface="Arial"/>
              </a:rPr>
              <a:t>Overall, GEFSv12 produces </a:t>
            </a:r>
            <a:r>
              <a:rPr lang="en-US" sz="1900" u="sng" dirty="0" smtClean="0">
                <a:latin typeface="Arial"/>
                <a:cs typeface="Arial"/>
              </a:rPr>
              <a:t>as good or better cyclone forecasts</a:t>
            </a:r>
            <a:r>
              <a:rPr lang="en-US" sz="1900" dirty="0" smtClean="0">
                <a:latin typeface="Arial"/>
                <a:cs typeface="Arial"/>
              </a:rPr>
              <a:t> than GEFSv11</a:t>
            </a:r>
          </a:p>
          <a:p>
            <a:pPr marL="742950" lvl="2" indent="-192024">
              <a:buFont typeface="Arial"/>
              <a:buChar char="•"/>
            </a:pPr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Cyclones are often forecast at longer lead times in GEFSv12 than </a:t>
            </a:r>
            <a:b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they are in GEFSv11 due to a better handling of the synoptic pattern</a:t>
            </a:r>
          </a:p>
          <a:p>
            <a:pPr marL="742950" lvl="2" indent="-192024">
              <a:buFont typeface="Arial"/>
              <a:buChar char="•"/>
            </a:pPr>
            <a:endParaRPr lang="en-US" sz="19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r>
              <a:rPr lang="en-US" sz="1900" dirty="0" smtClean="0">
                <a:latin typeface="Arial"/>
                <a:cs typeface="Arial"/>
              </a:rPr>
              <a:t>Overall, GEFSv12 produces </a:t>
            </a:r>
            <a:r>
              <a:rPr lang="en-US" sz="1900" u="sng" dirty="0" smtClean="0">
                <a:latin typeface="Arial"/>
                <a:cs typeface="Arial"/>
              </a:rPr>
              <a:t>as good or better snowfall forecasts</a:t>
            </a:r>
            <a:r>
              <a:rPr lang="en-US" sz="1900" dirty="0" smtClean="0">
                <a:latin typeface="Arial"/>
                <a:cs typeface="Arial"/>
              </a:rPr>
              <a:t> than GEFSv11</a:t>
            </a:r>
          </a:p>
          <a:p>
            <a:pPr marL="742950" lvl="2" indent="-192024">
              <a:buFont typeface="Arial"/>
              <a:buChar char="•"/>
            </a:pPr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Snow events are </a:t>
            </a:r>
            <a:r>
              <a:rPr lang="en-US" sz="1900" dirty="0">
                <a:solidFill>
                  <a:srgbClr val="0000FF"/>
                </a:solidFill>
                <a:latin typeface="Arial"/>
                <a:cs typeface="Arial"/>
              </a:rPr>
              <a:t>often forecast at longer lead times in GEFSv12 than </a:t>
            </a:r>
            <a:br>
              <a:rPr lang="en-US" sz="19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900" dirty="0">
                <a:solidFill>
                  <a:srgbClr val="0000FF"/>
                </a:solidFill>
                <a:latin typeface="Arial"/>
                <a:cs typeface="Arial"/>
              </a:rPr>
              <a:t>they are in </a:t>
            </a:r>
            <a:r>
              <a:rPr lang="en-US" sz="1900" dirty="0" smtClean="0">
                <a:solidFill>
                  <a:srgbClr val="0000FF"/>
                </a:solidFill>
                <a:latin typeface="Arial"/>
                <a:cs typeface="Arial"/>
              </a:rPr>
              <a:t>GEFSv11, and snow totals tend to be (correctly) larger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Winter Storms: Summary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56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8350"/>
          <a:stretch/>
        </p:blipFill>
        <p:spPr>
          <a:xfrm>
            <a:off x="0" y="990120"/>
            <a:ext cx="3132667" cy="3327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19115"/>
          <a:stretch/>
        </p:blipFill>
        <p:spPr>
          <a:xfrm>
            <a:off x="3132668" y="989928"/>
            <a:ext cx="2921000" cy="33279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r="18454"/>
          <a:stretch/>
        </p:blipFill>
        <p:spPr>
          <a:xfrm>
            <a:off x="6053667" y="990120"/>
            <a:ext cx="3039795" cy="33279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40810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is “more reliable”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(red line closer to diagonal blue line)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all precipitation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thresholds at Day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5 (F108-F132)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6747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7258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10mm/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75634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20mm/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.: Reliability Diagrams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45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7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Consolidates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NCEP/EMC verification and evaluation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functions to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efficiently and consistently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support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all modeling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groups 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emoves evaluation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functions from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the model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science chain of command, ensuring </a:t>
            </a: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807" y="1093041"/>
            <a:ext cx="915663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GEFSv12 retrospectives initialized at 0000 UTC during 6/1/17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11/30/19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Extra hurricane initializations at 1200 UTC during 6/1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9/30 (2017, 2018, 2019) </a:t>
            </a:r>
          </a:p>
          <a:p>
            <a:pPr marL="742950" lvl="2" indent="-285750">
              <a:buFont typeface="Arial"/>
              <a:buChar char="•"/>
            </a:pPr>
            <a:endParaRPr lang="en-US" b="1" i="1" dirty="0" smtClean="0">
              <a:latin typeface="Arial"/>
              <a:cs typeface="Arial"/>
            </a:endParaRPr>
          </a:p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GEFSv12 Winter Storm case studies include: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Alaskan Cyclone (Sep 2017)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Southeast U.S. Snowstorm (Dec 2017)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East Coast “Bomb” Cyclone (Jan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West Coast Atmospheric River (Mar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Mid-Atlantic Windstorm (Mar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Alaskan Cyclone (Apr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Mid-Atlantic Snowstorm (Nov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Pacific Northwest Snowstorm (Feb 2019)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Central U.S. “Bomb” Cyclone (Mar 2019)</a:t>
            </a:r>
          </a:p>
          <a:p>
            <a:pPr marL="742950" lvl="2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32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9533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2"/>
              </a:rPr>
              <a:t>https://www.emc.ncep.noaa.gov/users/meg/gefsv12/retros</a:t>
            </a:r>
            <a:r>
              <a:rPr lang="en-US" sz="2200" dirty="0" smtClean="0">
                <a:latin typeface="Arial"/>
                <a:cs typeface="Arial"/>
                <a:hlinkClick r:id="rId2"/>
              </a:rPr>
              <a:t>/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Retrospectives: Winter Storms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Screen Shot 2020-02-11 at 10.03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71" y="1488547"/>
            <a:ext cx="6435573" cy="3669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71" y="1488547"/>
            <a:ext cx="6435572" cy="36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42914</TotalTime>
  <Words>2867</Words>
  <Application>Microsoft Macintosh PowerPoint</Application>
  <PresentationFormat>On-screen Show (16:9)</PresentationFormat>
  <Paragraphs>801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623</cp:revision>
  <dcterms:created xsi:type="dcterms:W3CDTF">2019-12-12T20:05:14Z</dcterms:created>
  <dcterms:modified xsi:type="dcterms:W3CDTF">2020-03-19T16:48:52Z</dcterms:modified>
</cp:coreProperties>
</file>