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318" r:id="rId3"/>
    <p:sldId id="319" r:id="rId4"/>
    <p:sldId id="320" r:id="rId5"/>
    <p:sldId id="321" r:id="rId6"/>
    <p:sldId id="322" r:id="rId7"/>
    <p:sldId id="351" r:id="rId8"/>
    <p:sldId id="324" r:id="rId9"/>
    <p:sldId id="325" r:id="rId10"/>
    <p:sldId id="323" r:id="rId11"/>
    <p:sldId id="326" r:id="rId12"/>
    <p:sldId id="327" r:id="rId13"/>
    <p:sldId id="328" r:id="rId14"/>
    <p:sldId id="330" r:id="rId15"/>
    <p:sldId id="331" r:id="rId16"/>
    <p:sldId id="332" r:id="rId17"/>
    <p:sldId id="329" r:id="rId18"/>
    <p:sldId id="334" r:id="rId19"/>
    <p:sldId id="333" r:id="rId20"/>
    <p:sldId id="337" r:id="rId21"/>
    <p:sldId id="335" r:id="rId22"/>
    <p:sldId id="336" r:id="rId23"/>
    <p:sldId id="338" r:id="rId24"/>
    <p:sldId id="352" r:id="rId25"/>
    <p:sldId id="354" r:id="rId26"/>
    <p:sldId id="355" r:id="rId27"/>
    <p:sldId id="356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39" r:id="rId39"/>
    <p:sldId id="350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EF4"/>
    <a:srgbClr val="2A8FE3"/>
    <a:srgbClr val="EDF0F2"/>
    <a:srgbClr val="5ECFE0"/>
    <a:srgbClr val="5FD1E3"/>
    <a:srgbClr val="EFAA3B"/>
    <a:srgbClr val="82DA68"/>
    <a:srgbClr val="61D4E7"/>
    <a:srgbClr val="EE9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0" autoAdjust="0"/>
    <p:restoredTop sz="96703" autoAdjust="0"/>
  </p:normalViewPr>
  <p:slideViewPr>
    <p:cSldViewPr snapToGrid="0" snapToObjects="1">
      <p:cViewPr>
        <p:scale>
          <a:sx n="90" d="100"/>
          <a:sy n="90" d="100"/>
        </p:scale>
        <p:origin x="-800" y="-3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8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8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5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9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18D4-8213-954F-80DF-CA9DD708A32A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4.gif"/><Relationship Id="rId6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6.tiff"/><Relationship Id="rId5" Type="http://schemas.openxmlformats.org/officeDocument/2006/relationships/image" Target="../media/image3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emc.ncep.noaa.gov/users/meg/gefsv12/verif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50328" y="1562100"/>
            <a:ext cx="7921667" cy="2400300"/>
            <a:chOff x="2018377" y="2228042"/>
            <a:chExt cx="5869817" cy="1778580"/>
          </a:xfrm>
        </p:grpSpPr>
        <p:pic>
          <p:nvPicPr>
            <p:cNvPr id="3" name="Picture 2" descr="nhz500_5days_rms_all1719.gif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73461"/>
            <a:stretch/>
          </p:blipFill>
          <p:spPr>
            <a:xfrm>
              <a:off x="2018377" y="2641599"/>
              <a:ext cx="5869817" cy="1365023"/>
            </a:xfrm>
            <a:prstGeom prst="rect">
              <a:avLst/>
            </a:prstGeom>
          </p:spPr>
        </p:pic>
        <p:pic>
          <p:nvPicPr>
            <p:cNvPr id="13" name="Picture 12" descr="nhz500_5days_rms_all1719.gif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5" b="91960"/>
            <a:stretch/>
          </p:blipFill>
          <p:spPr>
            <a:xfrm>
              <a:off x="2425700" y="2228042"/>
              <a:ext cx="5462494" cy="41355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" y="3701823"/>
            <a:ext cx="9167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D68B9"/>
                </a:solidFill>
                <a:latin typeface="Arial"/>
                <a:cs typeface="Arial"/>
              </a:rPr>
              <a:t>Alicia Bentley</a:t>
            </a:r>
            <a:r>
              <a:rPr lang="en-US" sz="2000" b="1" dirty="0">
                <a:solidFill>
                  <a:srgbClr val="0D68B9"/>
                </a:solidFill>
                <a:latin typeface="Arial"/>
                <a:cs typeface="Arial"/>
              </a:rPr>
              <a:t/>
            </a:r>
            <a:br>
              <a:rPr lang="en-US" sz="2000" b="1" dirty="0">
                <a:solidFill>
                  <a:srgbClr val="0D68B9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0D68B9"/>
                </a:solidFill>
                <a:latin typeface="Arial"/>
                <a:cs typeface="Arial"/>
              </a:rPr>
              <a:t>EMC Model Evaluation Group Webinar</a:t>
            </a:r>
          </a:p>
          <a:p>
            <a:pPr algn="ctr"/>
            <a:r>
              <a:rPr lang="en-US" sz="2000" b="1" dirty="0" smtClean="0">
                <a:solidFill>
                  <a:srgbClr val="0D68B9"/>
                </a:solidFill>
                <a:latin typeface="Arial"/>
                <a:cs typeface="Arial"/>
              </a:rPr>
              <a:t>12 March 2020</a:t>
            </a:r>
          </a:p>
          <a:p>
            <a:pPr algn="ctr"/>
            <a:endParaRPr lang="en-US" sz="1000" b="1" dirty="0">
              <a:solidFill>
                <a:srgbClr val="0D68B9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Special thanks to Yan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Luo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Jiayi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Peng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for generating these graphics</a:t>
            </a: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97161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Overview of GEFSv12 Verification Statistics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12735" y="2946400"/>
            <a:ext cx="6953365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0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4" y="868564"/>
            <a:ext cx="5433658" cy="41987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RMSE and Spread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7" y="1130300"/>
            <a:ext cx="5076533" cy="39227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June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4104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148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Sep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9704" y="2052343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 and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more spread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the medium range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348" y="1502786"/>
            <a:ext cx="38707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Day 5 and a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RMSE-to-Spread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ratio closer to 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344" y="1049874"/>
            <a:ext cx="40380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5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NH 500-hPa Time Series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38700" y="1051987"/>
            <a:ext cx="42062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NH by Lead Time (6/2017</a:t>
            </a:r>
            <a:r>
              <a:rPr lang="mr-IN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11/2019)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10744" y="4467074"/>
            <a:ext cx="3922776" cy="127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8117" y="4067072"/>
            <a:ext cx="245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RMSE = solid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Spread = dashed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26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4" y="868564"/>
            <a:ext cx="5433657" cy="41987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RMSE and Spread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7" y="1130300"/>
            <a:ext cx="5076533" cy="39227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June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4104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148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Sep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9704" y="2052343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 and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more spread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almost all forecast lead times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348" y="1502786"/>
            <a:ext cx="38707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Day 5 and a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RMSE-to-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Spread ratio closer to 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68" y="1049874"/>
            <a:ext cx="46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5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Tropics 10-m </a:t>
            </a: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</a:rPr>
              <a:t>wind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Time Series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1882" y="1051987"/>
            <a:ext cx="472690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Tropics by Lead Time (6/2017</a:t>
            </a:r>
            <a:r>
              <a:rPr lang="mr-IN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11/2019)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10744" y="4467074"/>
            <a:ext cx="3922776" cy="127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8117" y="4067072"/>
            <a:ext cx="245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RMSE = solid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Spread = dashed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48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4" y="868564"/>
            <a:ext cx="5433657" cy="4198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RMSE and Spread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7" y="1130300"/>
            <a:ext cx="5076532" cy="39227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June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4104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148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Sep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9704" y="2052343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 and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more spread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almost all forecast lead times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348" y="1502786"/>
            <a:ext cx="38707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Day 5 and a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RMSE-to-Spread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ratio closer to 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68" y="1049874"/>
            <a:ext cx="46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5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Tropics 10-m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</a:rPr>
              <a:t>vwind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Time Series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1882" y="1051987"/>
            <a:ext cx="472690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Tropics by Lead Time (6/2017</a:t>
            </a:r>
            <a:r>
              <a:rPr lang="mr-IN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11/2019)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10744" y="4467074"/>
            <a:ext cx="3922776" cy="127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8117" y="4067072"/>
            <a:ext cx="245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RMSE = solid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Spread = dashed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91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8 at 2.3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3" y="975179"/>
            <a:ext cx="7545293" cy="4169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RMSE and Spread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xmlns="" id="{D3E630DD-098F-014C-B8F5-3FDA78E81C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2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8443469-968B-764B-8183-E1B8B25DAF21}" type="slidenum">
              <a:rPr lang="en-US" altLang="en-US" sz="1800"/>
              <a:pPr/>
              <a:t>13</a:t>
            </a:fld>
            <a:endParaRPr lang="en-US" altLang="en-US" sz="1800"/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xmlns="" id="{3194E1E7-63BD-B24D-96D3-141C572D1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638333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u="sng" dirty="0">
                <a:solidFill>
                  <a:srgbClr val="0000FF"/>
                </a:solidFill>
              </a:rPr>
              <a:t>STTP has minor contribution to </a:t>
            </a:r>
            <a:r>
              <a:rPr lang="en-US" altLang="en-US" sz="1800" b="1" u="sng" dirty="0" smtClean="0">
                <a:solidFill>
                  <a:srgbClr val="0000FF"/>
                </a:solidFill>
              </a:rPr>
              <a:t>tropics</a:t>
            </a:r>
            <a:endParaRPr lang="en-US" altLang="en-US" sz="1800" b="1" u="sng" dirty="0">
              <a:solidFill>
                <a:srgbClr val="0000FF"/>
              </a:solidFill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xmlns="" id="{30201C59-8C62-D641-AA12-DA2787A37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64008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u="sng">
                <a:solidFill>
                  <a:srgbClr val="0000FF"/>
                </a:solidFill>
              </a:rPr>
              <a:t>STTP overdispersion in winter hemisphere </a:t>
            </a:r>
          </a:p>
        </p:txBody>
      </p:sp>
    </p:spTree>
    <p:extLst>
      <p:ext uri="{BB962C8B-B14F-4D97-AF65-F5344CB8AC3E}">
        <p14:creationId xmlns:p14="http://schemas.microsoft.com/office/powerpoint/2010/main" val="211386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5" y="868564"/>
            <a:ext cx="5433655" cy="4198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RMSE and Spread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7" y="1130300"/>
            <a:ext cx="5076532" cy="39227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June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4104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148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Sep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8154" y="2089336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 and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more spread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almost all lead times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348" y="1502786"/>
            <a:ext cx="38707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Day 5 and a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RMSE-to-Spread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ratio closer to 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68" y="1049874"/>
            <a:ext cx="46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5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NH 2-m temps Time Series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1882" y="1051987"/>
            <a:ext cx="472690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NH 850-hPa temps (6/2017</a:t>
            </a:r>
            <a:r>
              <a:rPr lang="mr-IN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11/2019)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10744" y="4349899"/>
            <a:ext cx="3922776" cy="127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8117" y="4067072"/>
            <a:ext cx="245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RMSE = solid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Spread = dashed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02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5" y="868564"/>
            <a:ext cx="5433655" cy="4198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RMSE and Spread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7" y="1130300"/>
            <a:ext cx="5076531" cy="39227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June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4104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148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Sep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8154" y="2089336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 and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more spread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almost all lead times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348" y="1502786"/>
            <a:ext cx="38707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Day 5 and a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RMSE-to-Spread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ratio closer to 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68" y="1049874"/>
            <a:ext cx="46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10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NH 2-m temps Time Series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1882" y="1051987"/>
            <a:ext cx="472690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NH 850-hPa temps (6/2017</a:t>
            </a:r>
            <a:r>
              <a:rPr lang="mr-IN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11/2019)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10744" y="4349899"/>
            <a:ext cx="3922776" cy="127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8117" y="4067072"/>
            <a:ext cx="245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RMSE = solid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Spread = dashed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35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5" y="868564"/>
            <a:ext cx="5433655" cy="4198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RMSE and Spread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7" y="1130300"/>
            <a:ext cx="5076531" cy="39227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June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4104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148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Sep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8154" y="2089336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lower RMSE and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more spread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shorter lead times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348" y="1502786"/>
            <a:ext cx="38707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slightly lower RMSE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Day 5 and a RMSE-to-Spread ratio closer to 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68" y="1049874"/>
            <a:ext cx="46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10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SH 2-m temps Time Series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1882" y="1051987"/>
            <a:ext cx="472690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H 850-hPa temps (6/2017</a:t>
            </a:r>
            <a:r>
              <a:rPr lang="mr-IN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11/2019)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10744" y="4349899"/>
            <a:ext cx="3922776" cy="127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8117" y="4067072"/>
            <a:ext cx="245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RMSE = solid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Spread = dashed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79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38" y="989928"/>
            <a:ext cx="3603373" cy="2784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54" y="990120"/>
            <a:ext cx="3603373" cy="2784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ROC Area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xmlns="" id="{D3E630DD-098F-014C-B8F5-3FDA78E81C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2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8443469-968B-764B-8183-E1B8B25DAF21}" type="slidenum">
              <a:rPr lang="en-US" altLang="en-US" sz="1800"/>
              <a:pPr/>
              <a:t>17</a:t>
            </a:fld>
            <a:endParaRPr lang="en-US" altLang="en-US" sz="1800"/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xmlns="" id="{3194E1E7-63BD-B24D-96D3-141C572D1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638333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u="sng" dirty="0">
                <a:solidFill>
                  <a:srgbClr val="0000FF"/>
                </a:solidFill>
              </a:rPr>
              <a:t>STTP has minor contribution to </a:t>
            </a:r>
            <a:r>
              <a:rPr lang="en-US" altLang="en-US" sz="1800" b="1" u="sng" dirty="0" smtClean="0">
                <a:solidFill>
                  <a:srgbClr val="0000FF"/>
                </a:solidFill>
              </a:rPr>
              <a:t>tropics</a:t>
            </a:r>
            <a:endParaRPr lang="en-US" altLang="en-US" sz="1800" b="1" u="sng" dirty="0">
              <a:solidFill>
                <a:srgbClr val="0000FF"/>
              </a:solidFill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xmlns="" id="{30201C59-8C62-D641-AA12-DA2787A37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64008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u="sng">
                <a:solidFill>
                  <a:srgbClr val="0000FF"/>
                </a:solidFill>
              </a:rPr>
              <a:t>STTP overdispersion in winter hemisphere </a:t>
            </a:r>
          </a:p>
        </p:txBody>
      </p:sp>
      <p:pic>
        <p:nvPicPr>
          <p:cNvPr id="3" name="Picture 2" descr="nhu250_roc_all1719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97" y="990120"/>
            <a:ext cx="3603374" cy="2784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355550" y="2336642"/>
            <a:ext cx="293446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Better (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)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879" y="1379267"/>
            <a:ext cx="2749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250-hPa u wind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137" y="1377778"/>
            <a:ext cx="2749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8</a:t>
            </a:r>
            <a:r>
              <a:rPr lang="en-US" sz="1400" dirty="0" smtClean="0">
                <a:latin typeface="Arial"/>
                <a:cs typeface="Arial"/>
              </a:rPr>
              <a:t>50-hPa u wind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2157" y="1376289"/>
            <a:ext cx="2749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1000-hPa height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264" y="3608325"/>
            <a:ext cx="293446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Forecast Lead Time (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)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9053" y="3608325"/>
            <a:ext cx="293446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Forecast Lead Time (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)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5755" y="3608325"/>
            <a:ext cx="293446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Forecast Lead Time (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)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" y="40810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</a:t>
            </a:r>
            <a:r>
              <a:rPr lang="en-US" u="sng" dirty="0" smtClean="0">
                <a:solidFill>
                  <a:srgbClr val="000000"/>
                </a:solidFill>
                <a:latin typeface="Arial"/>
                <a:cs typeface="Arial"/>
              </a:rPr>
              <a:t>higher ROC area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almost all lead times (Days 0</a:t>
            </a:r>
            <a:r>
              <a:rPr lang="mr-IN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10)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and for all of the variables examined (250 u/v, 500 g, 850 u/v/t, 1000 g, 10-m u/v)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69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38" y="1030876"/>
            <a:ext cx="3603373" cy="27025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54" y="1031068"/>
            <a:ext cx="3603373" cy="27025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CONUS </a:t>
            </a:r>
            <a:r>
              <a:rPr lang="en-US" sz="2600" b="1" dirty="0" err="1" smtClean="0">
                <a:solidFill>
                  <a:schemeClr val="bg1"/>
                </a:solidFill>
                <a:latin typeface="Arial"/>
                <a:cs typeface="Arial"/>
              </a:rPr>
              <a:t>Precip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.: Brier Skill Score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xmlns="" id="{D3E630DD-098F-014C-B8F5-3FDA78E81C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2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8443469-968B-764B-8183-E1B8B25DAF21}" type="slidenum">
              <a:rPr lang="en-US" altLang="en-US" sz="1800"/>
              <a:pPr/>
              <a:t>18</a:t>
            </a:fld>
            <a:endParaRPr lang="en-US" altLang="en-US" sz="1800"/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xmlns="" id="{3194E1E7-63BD-B24D-96D3-141C572D1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638333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u="sng" dirty="0">
                <a:solidFill>
                  <a:srgbClr val="0000FF"/>
                </a:solidFill>
              </a:rPr>
              <a:t>STTP has minor contribution to </a:t>
            </a:r>
            <a:r>
              <a:rPr lang="en-US" altLang="en-US" sz="1800" b="1" u="sng" dirty="0" smtClean="0">
                <a:solidFill>
                  <a:srgbClr val="0000FF"/>
                </a:solidFill>
              </a:rPr>
              <a:t>tropics</a:t>
            </a:r>
            <a:endParaRPr lang="en-US" altLang="en-US" sz="1800" b="1" u="sng" dirty="0">
              <a:solidFill>
                <a:srgbClr val="0000FF"/>
              </a:solidFill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xmlns="" id="{30201C59-8C62-D641-AA12-DA2787A37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64008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u="sng">
                <a:solidFill>
                  <a:srgbClr val="0000FF"/>
                </a:solidFill>
              </a:rPr>
              <a:t>STTP overdispersion in winter hemisphere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97" y="1031067"/>
            <a:ext cx="3603374" cy="2702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355550" y="2336642"/>
            <a:ext cx="293446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Brier Skill Score (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)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559" y="1379267"/>
            <a:ext cx="2749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5mm/24h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7817" y="1377778"/>
            <a:ext cx="2749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10mm/24h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2837" y="1376289"/>
            <a:ext cx="2749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20mm/24h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264" y="3608325"/>
            <a:ext cx="293446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Forecast Lead Time (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)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9053" y="3608325"/>
            <a:ext cx="293446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Forecast Lead Time (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)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5755" y="3608325"/>
            <a:ext cx="293446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Forecast Lead Time (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)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" y="40810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mean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</a:t>
            </a:r>
            <a:r>
              <a:rPr lang="en-US" u="sng" dirty="0" smtClean="0">
                <a:solidFill>
                  <a:srgbClr val="000000"/>
                </a:solidFill>
                <a:latin typeface="Arial"/>
                <a:cs typeface="Arial"/>
              </a:rPr>
              <a:t>higher Brier Skill </a:t>
            </a:r>
            <a:r>
              <a:rPr lang="en-US" u="sng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u="sng" dirty="0" smtClean="0">
                <a:solidFill>
                  <a:srgbClr val="000000"/>
                </a:solidFill>
                <a:latin typeface="Arial"/>
                <a:cs typeface="Arial"/>
              </a:rPr>
              <a:t>cores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than </a:t>
            </a:r>
            <a:r>
              <a:rPr lang="en-US" b="1" dirty="0" smtClean="0">
                <a:latin typeface="Arial"/>
                <a:cs typeface="Arial"/>
              </a:rPr>
              <a:t>GEFSv11 </a:t>
            </a:r>
            <a:r>
              <a:rPr lang="en-US" dirty="0" smtClean="0">
                <a:latin typeface="Arial"/>
                <a:cs typeface="Arial"/>
              </a:rPr>
              <a:t>mean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all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lead times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thresholds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05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1"/>
          <a:stretch/>
        </p:blipFill>
        <p:spPr>
          <a:xfrm>
            <a:off x="5533411" y="2600155"/>
            <a:ext cx="3623222" cy="15655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3"/>
          <a:stretch/>
        </p:blipFill>
        <p:spPr>
          <a:xfrm>
            <a:off x="5533411" y="891937"/>
            <a:ext cx="3623222" cy="17802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1"/>
          <a:stretch/>
        </p:blipFill>
        <p:spPr>
          <a:xfrm>
            <a:off x="2689565" y="2600156"/>
            <a:ext cx="3623222" cy="15655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3"/>
          <a:stretch/>
        </p:blipFill>
        <p:spPr>
          <a:xfrm>
            <a:off x="2689565" y="891939"/>
            <a:ext cx="3623223" cy="1780223"/>
          </a:xfrm>
          <a:prstGeom prst="rect">
            <a:avLst/>
          </a:prstGeom>
        </p:spPr>
      </p:pic>
      <p:pic>
        <p:nvPicPr>
          <p:cNvPr id="2" name="Picture 1" descr="CONUSprcp_ETS_5.00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3"/>
          <a:stretch/>
        </p:blipFill>
        <p:spPr>
          <a:xfrm>
            <a:off x="-220229" y="891938"/>
            <a:ext cx="3623223" cy="1780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CONUS </a:t>
            </a:r>
            <a:r>
              <a:rPr lang="en-US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Precip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.: Equitable Threat Score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xmlns="" id="{D3E630DD-098F-014C-B8F5-3FDA78E81C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2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8443469-968B-764B-8183-E1B8B25DAF21}" type="slidenum">
              <a:rPr lang="en-US" altLang="en-US" sz="1800"/>
              <a:pPr/>
              <a:t>19</a:t>
            </a:fld>
            <a:endParaRPr lang="en-US" altLang="en-US" sz="1800"/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xmlns="" id="{3194E1E7-63BD-B24D-96D3-141C572D1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638333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u="sng" dirty="0">
                <a:solidFill>
                  <a:srgbClr val="0000FF"/>
                </a:solidFill>
              </a:rPr>
              <a:t>STTP has minor contribution to </a:t>
            </a:r>
            <a:r>
              <a:rPr lang="en-US" altLang="en-US" sz="1800" b="1" u="sng" dirty="0" smtClean="0">
                <a:solidFill>
                  <a:srgbClr val="0000FF"/>
                </a:solidFill>
              </a:rPr>
              <a:t>tropics</a:t>
            </a:r>
            <a:endParaRPr lang="en-US" altLang="en-US" sz="1800" b="1" u="sng" dirty="0">
              <a:solidFill>
                <a:srgbClr val="0000FF"/>
              </a:solidFill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xmlns="" id="{30201C59-8C62-D641-AA12-DA2787A37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64008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u="sng">
                <a:solidFill>
                  <a:srgbClr val="0000FF"/>
                </a:solidFill>
              </a:rPr>
              <a:t>STTP overdispersion in winter hemisphere </a:t>
            </a:r>
          </a:p>
        </p:txBody>
      </p:sp>
      <p:pic>
        <p:nvPicPr>
          <p:cNvPr id="28" name="Picture 27" descr="CONUSprcp_ETS_5.00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1"/>
          <a:stretch/>
        </p:blipFill>
        <p:spPr>
          <a:xfrm>
            <a:off x="-220229" y="2600156"/>
            <a:ext cx="3623223" cy="15655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50909" y="3595749"/>
            <a:ext cx="2545091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6131" y="3539305"/>
            <a:ext cx="254840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80493" y="3539305"/>
            <a:ext cx="2558353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-315977" y="3124389"/>
            <a:ext cx="11994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BIAS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331463" y="1799801"/>
            <a:ext cx="11749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ETS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220229" y="4081073"/>
            <a:ext cx="966056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mean has </a:t>
            </a:r>
            <a:r>
              <a:rPr lang="en-US" u="sng" dirty="0" smtClean="0">
                <a:solidFill>
                  <a:srgbClr val="000000"/>
                </a:solidFill>
                <a:latin typeface="Arial"/>
                <a:cs typeface="Arial"/>
              </a:rPr>
              <a:t>higher ETS values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mean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lower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precip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thresholds</a:t>
            </a:r>
          </a:p>
          <a:p>
            <a:pPr algn="ctr"/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mean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u="sng" dirty="0" smtClean="0">
                <a:solidFill>
                  <a:srgbClr val="000000"/>
                </a:solidFill>
                <a:latin typeface="Arial"/>
                <a:cs typeface="Arial"/>
              </a:rPr>
              <a:t>larger low bias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than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GEFSv11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mean at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higher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precip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thresholds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6131" y="1379267"/>
            <a:ext cx="246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5mm/24h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50909" y="1377778"/>
            <a:ext cx="2545091" cy="30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10mm/24h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80493" y="1376289"/>
            <a:ext cx="2558353" cy="31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20mm/24h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69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D6CEE93-591E-6D4C-A716-3EA3119EC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74336"/>
              </p:ext>
            </p:extLst>
          </p:nvPr>
        </p:nvGraphicFramePr>
        <p:xfrm>
          <a:off x="50032" y="957490"/>
          <a:ext cx="9043430" cy="4160429"/>
        </p:xfrm>
        <a:graphic>
          <a:graphicData uri="http://schemas.openxmlformats.org/drawingml/2006/table">
            <a:tbl>
              <a:tblPr/>
              <a:tblGrid>
                <a:gridCol w="2082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3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7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7955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GEFSv11 (PROD)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GEFSv12 (RETRO)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955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Model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GSM (hydro)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FV3 (non-hydro)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955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Microphysics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ZHAO-CARR MP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GFDL MP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IC uncertainty 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EnKF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TC perturbed after relocation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EnKF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No relocation 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Model uncertainty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STTP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Stochastic physics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(SPPT + SKEB)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18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Resolution</a:t>
                      </a: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TL574L64 (~33km), 0-8 days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TL382L64 (~50km), 8-16 days</a:t>
                      </a: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C384L64 (~25km)</a:t>
                      </a: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5155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Forecast days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16 days 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16 days (06Z, 12Z and 18Z)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35 days (00Z) 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955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Ensemble size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21 members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31 members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955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Ocean forcing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Persistent + relaxation SST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NSST and 2-tiered SST</a:t>
                      </a: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Quick Facts about GEFSv12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05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etsbis.fday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t="93305"/>
          <a:stretch/>
        </p:blipFill>
        <p:spPr>
          <a:xfrm>
            <a:off x="172139" y="3527777"/>
            <a:ext cx="4738529" cy="486605"/>
          </a:xfrm>
          <a:prstGeom prst="rect">
            <a:avLst/>
          </a:prstGeom>
        </p:spPr>
      </p:pic>
      <p:pic>
        <p:nvPicPr>
          <p:cNvPr id="38" name="Picture 37" descr="etsbis.fday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2" b="90427"/>
          <a:stretch/>
        </p:blipFill>
        <p:spPr>
          <a:xfrm>
            <a:off x="5277555" y="828216"/>
            <a:ext cx="4131749" cy="695786"/>
          </a:xfrm>
          <a:prstGeom prst="rect">
            <a:avLst/>
          </a:prstGeom>
        </p:spPr>
      </p:pic>
      <p:pic>
        <p:nvPicPr>
          <p:cNvPr id="3" name="Picture 2" descr="etsbis.fday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57"/>
          <a:stretch/>
        </p:blipFill>
        <p:spPr>
          <a:xfrm>
            <a:off x="-705554" y="828215"/>
            <a:ext cx="5616222" cy="2699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296332" y="4081073"/>
            <a:ext cx="970563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mean has </a:t>
            </a:r>
            <a:r>
              <a:rPr lang="en-US" u="sng" dirty="0" smtClean="0">
                <a:solidFill>
                  <a:srgbClr val="000000"/>
                </a:solidFill>
                <a:latin typeface="Arial"/>
                <a:cs typeface="Arial"/>
              </a:rPr>
              <a:t>higher ETS values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mean at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lower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precip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thresholds</a:t>
            </a:r>
          </a:p>
          <a:p>
            <a:pPr algn="ctr"/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mean has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u="sng" dirty="0" smtClean="0">
                <a:solidFill>
                  <a:srgbClr val="000000"/>
                </a:solidFill>
                <a:latin typeface="Arial"/>
                <a:cs typeface="Arial"/>
              </a:rPr>
              <a:t>larger low bias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than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GEFSv11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mean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higher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precip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thresholds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5" name="Picture 24" descr="etsbis.fday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t="65735"/>
          <a:stretch/>
        </p:blipFill>
        <p:spPr>
          <a:xfrm>
            <a:off x="4670776" y="1524001"/>
            <a:ext cx="4738529" cy="249038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CONUS </a:t>
            </a:r>
            <a:r>
              <a:rPr lang="en-US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Precip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.: Equitable Threat Score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804776" y="2369447"/>
            <a:ext cx="194733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ETS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3750293" y="2369445"/>
            <a:ext cx="19473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BIAS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39293" y="1580446"/>
            <a:ext cx="0" cy="193322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01316" y="2565638"/>
            <a:ext cx="3992146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r="18132"/>
          <a:stretch/>
        </p:blipFill>
        <p:spPr>
          <a:xfrm>
            <a:off x="3132667" y="989928"/>
            <a:ext cx="2963333" cy="33279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r="19902"/>
          <a:stretch/>
        </p:blipFill>
        <p:spPr>
          <a:xfrm>
            <a:off x="6152445" y="990120"/>
            <a:ext cx="2878667" cy="3327976"/>
          </a:xfrm>
          <a:prstGeom prst="rect">
            <a:avLst/>
          </a:prstGeom>
        </p:spPr>
      </p:pic>
      <p:pic>
        <p:nvPicPr>
          <p:cNvPr id="3" name="Picture 2" descr="CONUSprcp_RELI_5.00_day3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r="18350"/>
          <a:stretch/>
        </p:blipFill>
        <p:spPr>
          <a:xfrm>
            <a:off x="0" y="990120"/>
            <a:ext cx="3132667" cy="33279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" y="40810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is “more reliable”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(line closer to diagonal) at all lead times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and at all precipitation thresholds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6747" y="1381668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DAY 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87258" y="1381668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DAY 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75634" y="1381668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DAY 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CONUS </a:t>
            </a:r>
            <a:r>
              <a:rPr lang="en-US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Precip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.: Reliability Diagrams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53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r="18350"/>
          <a:stretch/>
        </p:blipFill>
        <p:spPr>
          <a:xfrm>
            <a:off x="0" y="990120"/>
            <a:ext cx="3132667" cy="33279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r="19115"/>
          <a:stretch/>
        </p:blipFill>
        <p:spPr>
          <a:xfrm>
            <a:off x="3132668" y="989928"/>
            <a:ext cx="2921000" cy="33279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r="18454"/>
          <a:stretch/>
        </p:blipFill>
        <p:spPr>
          <a:xfrm>
            <a:off x="6053667" y="990120"/>
            <a:ext cx="3039795" cy="33279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" y="40810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is “more reliable”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(line closer to diagonal) at all lead times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and at all precipitation thresholds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6747" y="1381668"/>
            <a:ext cx="107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5mm</a:t>
            </a:r>
            <a:r>
              <a:rPr lang="en-US" dirty="0" smtClean="0">
                <a:latin typeface="Arial"/>
                <a:cs typeface="Arial"/>
              </a:rPr>
              <a:t>/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24h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7258" y="1381668"/>
            <a:ext cx="107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10mm</a:t>
            </a:r>
            <a:r>
              <a:rPr lang="en-US" dirty="0" smtClean="0">
                <a:latin typeface="Arial"/>
                <a:cs typeface="Arial"/>
              </a:rPr>
              <a:t>/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24h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5634" y="1381668"/>
            <a:ext cx="107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20mm</a:t>
            </a:r>
            <a:r>
              <a:rPr lang="en-US" dirty="0" smtClean="0">
                <a:latin typeface="Arial"/>
                <a:cs typeface="Arial"/>
              </a:rPr>
              <a:t>/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24h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CONUS </a:t>
            </a:r>
            <a:r>
              <a:rPr lang="en-US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Precip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.: Reliability Diagrams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34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D6CEE93-591E-6D4C-A716-3EA3119EC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59540"/>
              </p:ext>
            </p:extLst>
          </p:nvPr>
        </p:nvGraphicFramePr>
        <p:xfrm>
          <a:off x="50032" y="957490"/>
          <a:ext cx="9043430" cy="4186011"/>
        </p:xfrm>
        <a:graphic>
          <a:graphicData uri="http://schemas.openxmlformats.org/drawingml/2006/table">
            <a:tbl>
              <a:tblPr/>
              <a:tblGrid>
                <a:gridCol w="2082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3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7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GEFSv11 (PROD)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GEFSv12 (RETRO)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Fall 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4.834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4.706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Summer 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5.458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5.005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5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Spring 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5.231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4.825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Winter 2018/2019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4.652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4.426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361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Fall 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5.537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5.351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324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Summer 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5.418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5.013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Spring 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4.432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4.137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Winter 2017/2018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3.841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3.727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Fall 2017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4.255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3.976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434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Summer 2017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5.854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5.513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Day-5 CONUS Precipitation RMSE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49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GEFSv12: Low 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Height and Cold Bias?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C3AD478-EB9C-E64F-A9A6-DF57C91D5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89" y="1288336"/>
            <a:ext cx="3911608" cy="39116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62A303-7963-9646-9EB1-CA8F4DBFD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697" y="1288336"/>
            <a:ext cx="3911608" cy="391160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352778" y="990120"/>
            <a:ext cx="982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GFS w/ FV3 core &amp; GFDL microphysics</a:t>
            </a:r>
            <a:r>
              <a:rPr lang="en-US" dirty="0" smtClean="0">
                <a:latin typeface="Arial"/>
                <a:cs typeface="Arial"/>
              </a:rPr>
              <a:t> (operational) has a known low height/cold bias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2703" y="2695223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GFSv15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8881" y="1761067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GFSv14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28717" y="2875845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GFSv15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4895" y="1941689"/>
            <a:ext cx="10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GFSv14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9745" y="2797833"/>
            <a:ext cx="107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850T Bias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6856" y="2797833"/>
            <a:ext cx="107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500Z</a:t>
            </a:r>
          </a:p>
          <a:p>
            <a:r>
              <a:rPr lang="en-US" b="1" dirty="0" smtClean="0">
                <a:latin typeface="Arial"/>
                <a:cs typeface="Arial"/>
              </a:rPr>
              <a:t>Bias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61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03" y="1130300"/>
            <a:ext cx="5094939" cy="3936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7" y="1130300"/>
            <a:ext cx="5076532" cy="39227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GEFSv12: Low Height and Cold Bias?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32" y="1049874"/>
            <a:ext cx="4788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10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NH 500-hPa height bias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294" y="1051987"/>
            <a:ext cx="44813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DAY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10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NH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850-hPa temp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bias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844" y="1487846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a larger low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height bias at 500 hPa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Day 10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844" y="4346278"/>
            <a:ext cx="3870756" cy="34624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smtClean="0">
                <a:latin typeface="Arial"/>
                <a:cs typeface="Arial"/>
              </a:rPr>
              <a:t>GEFSv11 = 1.382  </a:t>
            </a:r>
            <a:r>
              <a:rPr lang="en-US" sz="1650" b="1" dirty="0" smtClean="0">
                <a:solidFill>
                  <a:srgbClr val="FF0000"/>
                </a:solidFill>
                <a:latin typeface="Arial"/>
                <a:cs typeface="Arial"/>
              </a:rPr>
              <a:t>GEFSv12 = −4.215</a:t>
            </a:r>
            <a:endParaRPr lang="en-US" sz="165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5689" y="4343512"/>
            <a:ext cx="3870756" cy="34624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smtClean="0">
                <a:latin typeface="Arial"/>
                <a:cs typeface="Arial"/>
              </a:rPr>
              <a:t>GEFSv11 = </a:t>
            </a:r>
            <a:r>
              <a:rPr lang="en-US" sz="1650" b="1" dirty="0" smtClean="0">
                <a:solidFill>
                  <a:srgbClr val="000000"/>
                </a:solidFill>
                <a:latin typeface="Arial"/>
                <a:cs typeface="Arial"/>
              </a:rPr>
              <a:t>−</a:t>
            </a:r>
            <a:r>
              <a:rPr lang="en-US" sz="1650" b="1" dirty="0" smtClean="0">
                <a:latin typeface="Arial"/>
                <a:cs typeface="Arial"/>
              </a:rPr>
              <a:t>.337  </a:t>
            </a:r>
            <a:r>
              <a:rPr lang="en-US" sz="1650" b="1" dirty="0" smtClean="0">
                <a:solidFill>
                  <a:srgbClr val="FF0000"/>
                </a:solidFill>
                <a:latin typeface="Arial"/>
                <a:cs typeface="Arial"/>
              </a:rPr>
              <a:t>GEFSv12 = </a:t>
            </a:r>
            <a:r>
              <a:rPr lang="en-US" sz="1650" b="1" dirty="0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lang="en-US" sz="1650" b="1" dirty="0" smtClean="0">
                <a:solidFill>
                  <a:srgbClr val="FF0000"/>
                </a:solidFill>
                <a:latin typeface="Arial"/>
                <a:cs typeface="Arial"/>
              </a:rPr>
              <a:t>.475</a:t>
            </a:r>
            <a:endParaRPr lang="en-US" sz="165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5689" y="1487846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has a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larger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cold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temp bias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850 hPa than </a:t>
            </a:r>
            <a:r>
              <a:rPr lang="en-US" b="1" dirty="0">
                <a:latin typeface="Arial"/>
                <a:cs typeface="Arial"/>
              </a:rPr>
              <a:t>GEFSv11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Day 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4104" y="4800600"/>
            <a:ext cx="1164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Mar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4071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53835" y="4800600"/>
            <a:ext cx="1164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Mar 2019 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23555" y="3104444"/>
            <a:ext cx="392289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0744" y="3104444"/>
            <a:ext cx="390885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42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37" y="1018150"/>
            <a:ext cx="5037125" cy="38923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GEFSv12: Low 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Height and Cold Bias?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 descr="unnamed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63" y="1018342"/>
            <a:ext cx="5037125" cy="389232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976911" y="3725333"/>
            <a:ext cx="387075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3755" y="3725333"/>
            <a:ext cx="387075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32" y="1049874"/>
            <a:ext cx="4788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NH 850-hPa temp bias (Winter 2018/19)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294" y="1051987"/>
            <a:ext cx="44813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NH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2-m temp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bias (Winter 2018/19)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4836" y="1572512"/>
            <a:ext cx="317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has a 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larger cold 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bias and less absolute error 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than </a:t>
            </a:r>
            <a:r>
              <a:rPr lang="en-US" sz="1750" b="1" dirty="0" smtClean="0">
                <a:solidFill>
                  <a:srgbClr val="000000"/>
                </a:solidFill>
                <a:latin typeface="Arial"/>
                <a:cs typeface="Arial"/>
              </a:rPr>
              <a:t>GEFSv11</a:t>
            </a:r>
            <a:endParaRPr lang="en-US" sz="175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8236" y="1572512"/>
            <a:ext cx="3870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has a 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smaller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 cold 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bias and less absolute error 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than </a:t>
            </a:r>
            <a:r>
              <a:rPr lang="en-US" sz="1750" b="1" dirty="0" smtClean="0">
                <a:solidFill>
                  <a:srgbClr val="000000"/>
                </a:solidFill>
                <a:latin typeface="Arial"/>
                <a:cs typeface="Arial"/>
              </a:rPr>
              <a:t>GEFSv11 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(changes to 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ground heat flux)</a:t>
            </a:r>
            <a:endParaRPr lang="en-US" sz="17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86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38" y="1018150"/>
            <a:ext cx="5037123" cy="38923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GEFSv12: Low 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Height and Cold Bias?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63" y="1018342"/>
            <a:ext cx="5037125" cy="389232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976911" y="3725333"/>
            <a:ext cx="387075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3755" y="3725333"/>
            <a:ext cx="387075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32" y="1049874"/>
            <a:ext cx="4788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H 850-hPa temp bias (Winter 2018)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294" y="1051987"/>
            <a:ext cx="44813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SH 2-m temp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bias (Winter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2018)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4836" y="1572512"/>
            <a:ext cx="317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has a 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larger cold 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bias and </a:t>
            </a:r>
            <a:r>
              <a:rPr lang="en-US" sz="175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imilar abs. error 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750" b="1" dirty="0" smtClean="0">
                <a:solidFill>
                  <a:srgbClr val="000000"/>
                </a:solidFill>
                <a:latin typeface="Arial"/>
                <a:cs typeface="Arial"/>
              </a:rPr>
              <a:t>GEFSv11</a:t>
            </a:r>
            <a:endParaRPr lang="en-US" sz="175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8236" y="1572512"/>
            <a:ext cx="3870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has a 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smaller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 cold 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bias </a:t>
            </a:r>
            <a:r>
              <a:rPr lang="en-US" sz="1750" dirty="0">
                <a:solidFill>
                  <a:srgbClr val="000000"/>
                </a:solidFill>
                <a:latin typeface="Arial"/>
                <a:cs typeface="Arial"/>
              </a:rPr>
              <a:t>and similar abs. error </a:t>
            </a:r>
            <a:br>
              <a:rPr lang="en-US" sz="175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750" b="1" dirty="0" smtClean="0">
                <a:solidFill>
                  <a:srgbClr val="000000"/>
                </a:solidFill>
                <a:latin typeface="Arial"/>
                <a:cs typeface="Arial"/>
              </a:rPr>
              <a:t>GEFSv11 </a:t>
            </a: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(changes to </a:t>
            </a:r>
            <a:b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dirty="0" smtClean="0">
                <a:solidFill>
                  <a:srgbClr val="000000"/>
                </a:solidFill>
                <a:latin typeface="Arial"/>
                <a:cs typeface="Arial"/>
              </a:rPr>
              <a:t>ground heat flux)</a:t>
            </a:r>
            <a:endParaRPr lang="en-US" sz="17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30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Tropical Cyclone Statistics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-1" y="1114781"/>
            <a:ext cx="9156633" cy="4038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rgbClr val="FF0000"/>
                </a:solidFill>
                <a:latin typeface="Arial"/>
                <a:cs typeface="Arial"/>
              </a:rPr>
              <a:t>Periods of TC verification</a:t>
            </a:r>
          </a:p>
          <a:p>
            <a:r>
              <a:rPr lang="pl-PL" sz="9600" b="1" dirty="0">
                <a:solidFill>
                  <a:schemeClr val="tx1"/>
                </a:solidFill>
                <a:latin typeface="Arial"/>
                <a:cs typeface="Arial"/>
              </a:rPr>
              <a:t>2017: </a:t>
            </a:r>
            <a:br>
              <a:rPr lang="pl-PL" sz="9600" b="1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0000 UTC  (06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01</a:t>
            </a:r>
            <a:r>
              <a:rPr lang="mr-IN" sz="9600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11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30) 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1200 UTC  (07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01</a:t>
            </a:r>
            <a:r>
              <a:rPr lang="mr-IN" sz="9600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10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31) 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9600" b="1" dirty="0">
                <a:solidFill>
                  <a:schemeClr val="tx1"/>
                </a:solidFill>
                <a:latin typeface="Arial"/>
                <a:cs typeface="Arial"/>
              </a:rPr>
              <a:t>2018: 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0000 UTC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  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(05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01</a:t>
            </a:r>
            <a:r>
              <a:rPr lang="mr-IN" sz="9600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11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30) 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1200 UTC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  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(07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01</a:t>
            </a:r>
            <a:r>
              <a:rPr lang="mr-IN" sz="9600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10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31) 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9600" b="1" dirty="0" smtClean="0">
                <a:solidFill>
                  <a:schemeClr val="tx1"/>
                </a:solidFill>
                <a:latin typeface="Arial"/>
                <a:cs typeface="Arial"/>
              </a:rPr>
              <a:t>2019: 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0000 UTC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  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(05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01</a:t>
            </a:r>
            <a:r>
              <a:rPr lang="mr-IN" sz="9600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11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30) 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1200 UTC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 (07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01</a:t>
            </a:r>
            <a:r>
              <a:rPr lang="mr-IN" sz="9600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10</a:t>
            </a:r>
            <a:r>
              <a:rPr lang="pl-PL" sz="96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pl-PL" sz="9600" dirty="0" smtClean="0">
                <a:solidFill>
                  <a:schemeClr val="tx1"/>
                </a:solidFill>
                <a:latin typeface="Arial"/>
                <a:cs typeface="Arial"/>
              </a:rPr>
              <a:t>31) </a:t>
            </a:r>
            <a:endParaRPr lang="en-US" sz="96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09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Tropical Cyclone Statistics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" y="1058334"/>
            <a:ext cx="4279464" cy="3142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4" y="1058334"/>
            <a:ext cx="4277254" cy="31423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98889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NATL Track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188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NATL Intensity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429273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less track and intensity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all lead times</a:t>
            </a:r>
          </a:p>
          <a:p>
            <a:pPr algn="ctr"/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intensity forecasts are S.S. better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at shorter lead times</a:t>
            </a:r>
          </a:p>
        </p:txBody>
      </p:sp>
    </p:spTree>
    <p:extLst>
      <p:ext uri="{BB962C8B-B14F-4D97-AF65-F5344CB8AC3E}">
        <p14:creationId xmlns:p14="http://schemas.microsoft.com/office/powerpoint/2010/main" val="207787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Retrospectives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200" y="1106260"/>
            <a:ext cx="90297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/>
                <a:cs typeface="Arial"/>
              </a:rPr>
              <a:t>Out to 10 days</a:t>
            </a:r>
          </a:p>
          <a:p>
            <a:pPr marL="1200150" lvl="2" indent="-285750">
              <a:buFont typeface="Arial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June 2017–November 2018, 0000 UTC (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1.5 years) </a:t>
            </a:r>
          </a:p>
          <a:p>
            <a:pPr lvl="2"/>
            <a:r>
              <a:rPr lang="en-US" altLang="en-US" sz="2400" dirty="0">
                <a:solidFill>
                  <a:srgbClr val="0000FF"/>
                </a:solidFill>
                <a:latin typeface="Arial"/>
                <a:cs typeface="Arial"/>
              </a:rPr>
              <a:t>Three hurricane seasons</a:t>
            </a:r>
          </a:p>
          <a:p>
            <a:pPr marL="1200150" lvl="2" indent="-285750">
              <a:buFont typeface="Arial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Summer 2017 (July – October), </a:t>
            </a: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1200 UTC </a:t>
            </a:r>
            <a:endParaRPr lang="en-US" alt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2" indent="-285750">
              <a:buFont typeface="Arial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Summer 2018 (July – October), </a:t>
            </a: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1200 UTC </a:t>
            </a:r>
            <a:endParaRPr lang="en-US" alt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2" indent="-285750">
              <a:buFont typeface="Arial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Summer 2019 (July – October</a:t>
            </a: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), 1200 UTC</a:t>
            </a:r>
            <a:endParaRPr lang="en-US" alt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alt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Out </a:t>
            </a:r>
            <a:r>
              <a:rPr lang="en-US" altLang="en-US" sz="2400" b="1" dirty="0">
                <a:solidFill>
                  <a:srgbClr val="FF0000"/>
                </a:solidFill>
                <a:latin typeface="Arial"/>
                <a:cs typeface="Arial"/>
              </a:rPr>
              <a:t>to 16 days </a:t>
            </a:r>
            <a:r>
              <a:rPr lang="en-US" altLang="en-US" sz="2400" dirty="0">
                <a:solidFill>
                  <a:srgbClr val="0000FF"/>
                </a:solidFill>
                <a:latin typeface="Arial"/>
                <a:cs typeface="Arial"/>
              </a:rPr>
              <a:t>(coupling to wave ensemble)</a:t>
            </a:r>
          </a:p>
          <a:p>
            <a:pPr marL="1200150" lvl="2" indent="-285750">
              <a:buFont typeface="Arial"/>
              <a:buChar char="•"/>
            </a:pPr>
            <a:r>
              <a:rPr lang="en-US" altLang="en-US" dirty="0" smtClean="0">
                <a:latin typeface="Arial"/>
                <a:cs typeface="Arial"/>
              </a:rPr>
              <a:t>December 2018–November 2019</a:t>
            </a:r>
            <a:r>
              <a:rPr lang="en-US" altLang="en-US" dirty="0">
                <a:latin typeface="Arial"/>
                <a:cs typeface="Arial"/>
              </a:rPr>
              <a:t>, </a:t>
            </a:r>
            <a:r>
              <a:rPr lang="en-US" altLang="en-US" dirty="0" smtClean="0">
                <a:latin typeface="Arial"/>
                <a:cs typeface="Arial"/>
              </a:rPr>
              <a:t>0000 UTC (1 </a:t>
            </a:r>
            <a:r>
              <a:rPr lang="en-US" altLang="en-US" dirty="0">
                <a:latin typeface="Arial"/>
                <a:cs typeface="Arial"/>
              </a:rPr>
              <a:t>year</a:t>
            </a:r>
            <a:r>
              <a:rPr lang="en-US" altLang="en-US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altLang="en-US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The following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v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erification statistics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go out to 10 days</a:t>
            </a:r>
            <a:endParaRPr lang="en-US" alt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22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Tropical Cyclone Statistics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" y="1058376"/>
            <a:ext cx="4279464" cy="31422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4" y="1059187"/>
            <a:ext cx="4277254" cy="31406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98889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NATL Along Track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188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NATL Across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Track 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429273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less along-track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(less of a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slow bias)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has more right-of-track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at longer lead times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85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4" y="1058376"/>
            <a:ext cx="4530039" cy="3156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Tropical Cyclone Statistics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8889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NATL Intensity Error (hPa)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188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NATL Intensity Bias (</a:t>
            </a:r>
            <a:r>
              <a:rPr lang="en-US" dirty="0" err="1">
                <a:latin typeface="Arial"/>
                <a:cs typeface="Arial"/>
              </a:rPr>
              <a:t>kt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" y="429273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less intensity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all lead times</a:t>
            </a:r>
          </a:p>
          <a:p>
            <a:pPr algn="ctr"/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has less of a weak wind-speed bias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at all lead times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62" y="1059187"/>
            <a:ext cx="4277137" cy="31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Tropical Cyclone Statistics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" y="1059987"/>
            <a:ext cx="4279464" cy="31390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4" y="1058334"/>
            <a:ext cx="4274074" cy="31423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98889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EPAC Track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188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EPAC Intensity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429273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comparable or slightly worse track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(not S.S.)</a:t>
            </a:r>
          </a:p>
          <a:p>
            <a:pPr algn="ctr"/>
            <a:endParaRPr lang="en-US" sz="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intensity forecasts are S.S. better than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at shorter lead times</a:t>
            </a:r>
          </a:p>
        </p:txBody>
      </p:sp>
    </p:spTree>
    <p:extLst>
      <p:ext uri="{BB962C8B-B14F-4D97-AF65-F5344CB8AC3E}">
        <p14:creationId xmlns:p14="http://schemas.microsoft.com/office/powerpoint/2010/main" val="268560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Tropical Cyclone Statistics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" y="1059774"/>
            <a:ext cx="4279464" cy="31394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54" y="1059187"/>
            <a:ext cx="4271753" cy="31406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98889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EPAC Along Track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188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EPAC Across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Track 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429273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comparable along-track error to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(still has a slow bias)</a:t>
            </a:r>
          </a:p>
          <a:p>
            <a:pPr algn="ctr"/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has more right-of-track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especially </a:t>
            </a:r>
            <a:r>
              <a:rPr lang="en-US" dirty="0" smtClean="0">
                <a:latin typeface="Arial"/>
                <a:cs typeface="Arial"/>
              </a:rPr>
              <a:t>at longer lead times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09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95" y="1059187"/>
            <a:ext cx="4271271" cy="31406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6" y="1058376"/>
            <a:ext cx="4474742" cy="3141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Tropical Cyclone Statistics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8889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EPAC Intensity Error (hPa)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188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EPAC </a:t>
            </a:r>
            <a:r>
              <a:rPr lang="en-US" dirty="0">
                <a:latin typeface="Arial"/>
                <a:cs typeface="Arial"/>
              </a:rPr>
              <a:t>Intensity Bias (</a:t>
            </a:r>
            <a:r>
              <a:rPr lang="en-US" dirty="0" err="1">
                <a:latin typeface="Arial"/>
                <a:cs typeface="Arial"/>
              </a:rPr>
              <a:t>kt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" y="429273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comparable or less intensity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all lead times</a:t>
            </a:r>
          </a:p>
          <a:p>
            <a:pPr algn="ctr"/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has less of a weak wind-speed bias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at all lead times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15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Tropical Cyclone Statistics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6" y="1059987"/>
            <a:ext cx="4269802" cy="31390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4" y="1060898"/>
            <a:ext cx="4274074" cy="31372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98889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WPAC Track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188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WPAC Intensity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429273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comparable or slightly less track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(not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S.S.)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intensity forecasts are S.S. better than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at shorter lead times</a:t>
            </a:r>
          </a:p>
        </p:txBody>
      </p:sp>
    </p:spTree>
    <p:extLst>
      <p:ext uri="{BB962C8B-B14F-4D97-AF65-F5344CB8AC3E}">
        <p14:creationId xmlns:p14="http://schemas.microsoft.com/office/powerpoint/2010/main" val="327497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Tropical Cyclone Statistics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9" y="1059774"/>
            <a:ext cx="4267236" cy="31394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54" y="1060598"/>
            <a:ext cx="4271753" cy="31378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98889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WPAC Along Track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7745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PAC Across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Track Error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429273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comparable or less along-track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(still slow bias)</a:t>
            </a:r>
          </a:p>
          <a:p>
            <a:pPr algn="ctr"/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has comparable or less right-of-track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(unlike in NATL)</a:t>
            </a:r>
          </a:p>
        </p:txBody>
      </p:sp>
    </p:spTree>
    <p:extLst>
      <p:ext uri="{BB962C8B-B14F-4D97-AF65-F5344CB8AC3E}">
        <p14:creationId xmlns:p14="http://schemas.microsoft.com/office/powerpoint/2010/main" val="213867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95" y="1063574"/>
            <a:ext cx="4271271" cy="3131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6" y="1062942"/>
            <a:ext cx="4474742" cy="31323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33294"/>
            <a:ext cx="915663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GEFSv12 Tropical Cyclone Statistics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8889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PAC Intensity Error (hPa)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188" y="1425224"/>
            <a:ext cx="1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PAC </a:t>
            </a:r>
            <a:r>
              <a:rPr lang="en-US" dirty="0">
                <a:latin typeface="Arial"/>
                <a:cs typeface="Arial"/>
              </a:rPr>
              <a:t>Intensity Bias (</a:t>
            </a:r>
            <a:r>
              <a:rPr lang="en-US" dirty="0" err="1">
                <a:latin typeface="Arial"/>
                <a:cs typeface="Arial"/>
              </a:rPr>
              <a:t>kt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" y="429273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comparable or less intensity error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all lead times</a:t>
            </a:r>
          </a:p>
          <a:p>
            <a:pPr algn="ctr"/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has less of a weak wind-speed bias than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GEFSv11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at all lead times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42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586" y="1046400"/>
            <a:ext cx="9156633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GEFSv12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has higher 500-hPa AC scores than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GEFSv11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at all lead times</a:t>
            </a:r>
          </a:p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GEFSv12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has higher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500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-hPa AC scores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than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GEFSv11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at Day 5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during </a:t>
            </a:r>
            <a:b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all seasons between Summer 2017 and Fall 2019</a:t>
            </a:r>
          </a:p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GEFSv12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has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less RMSE and more spread than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GEFSv11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in the short </a:t>
            </a:r>
            <a:b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and medium range for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all variables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(i.e., less underdispersive)</a:t>
            </a:r>
          </a:p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>
                <a:latin typeface="Arial"/>
                <a:cs typeface="Arial"/>
              </a:rPr>
              <a:t> has higher </a:t>
            </a:r>
            <a:r>
              <a:rPr lang="en-US" sz="2000" dirty="0" smtClean="0">
                <a:latin typeface="Arial"/>
                <a:cs typeface="Arial"/>
              </a:rPr>
              <a:t>CONUS </a:t>
            </a:r>
            <a:r>
              <a:rPr lang="en-US" sz="2000" dirty="0" err="1" smtClean="0">
                <a:latin typeface="Arial"/>
                <a:cs typeface="Arial"/>
              </a:rPr>
              <a:t>precip</a:t>
            </a:r>
            <a:r>
              <a:rPr lang="en-US" sz="2000" dirty="0" smtClean="0">
                <a:latin typeface="Arial"/>
                <a:cs typeface="Arial"/>
              </a:rPr>
              <a:t> Brier Skill Scores than </a:t>
            </a:r>
            <a:r>
              <a:rPr lang="en-US" sz="2000" b="1" dirty="0">
                <a:latin typeface="Arial"/>
                <a:cs typeface="Arial"/>
              </a:rPr>
              <a:t>GEFSv11</a:t>
            </a:r>
            <a:r>
              <a:rPr lang="en-US" sz="2000" dirty="0">
                <a:latin typeface="Arial"/>
                <a:cs typeface="Arial"/>
              </a:rPr>
              <a:t> at 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all </a:t>
            </a:r>
            <a:r>
              <a:rPr lang="en-US" sz="2000" dirty="0">
                <a:latin typeface="Arial"/>
                <a:cs typeface="Arial"/>
              </a:rPr>
              <a:t>lead </a:t>
            </a:r>
            <a:r>
              <a:rPr lang="en-US" sz="2000" dirty="0" smtClean="0">
                <a:latin typeface="Arial"/>
                <a:cs typeface="Arial"/>
              </a:rPr>
              <a:t>times and for all 24-h precipitation thresholds</a:t>
            </a:r>
          </a:p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 smtClean="0">
                <a:latin typeface="Arial"/>
                <a:cs typeface="Arial"/>
              </a:rPr>
              <a:t> has more reliable 24-h CONUS </a:t>
            </a:r>
            <a:r>
              <a:rPr lang="en-US" sz="2000" dirty="0" err="1" smtClean="0">
                <a:latin typeface="Arial"/>
                <a:cs typeface="Arial"/>
              </a:rPr>
              <a:t>precip</a:t>
            </a:r>
            <a:r>
              <a:rPr lang="en-US" sz="2000" dirty="0" smtClean="0">
                <a:latin typeface="Arial"/>
                <a:cs typeface="Arial"/>
              </a:rPr>
              <a:t> forecasts than </a:t>
            </a:r>
            <a:r>
              <a:rPr lang="en-US" sz="2000" b="1" dirty="0" smtClean="0">
                <a:latin typeface="Arial"/>
                <a:cs typeface="Arial"/>
              </a:rPr>
              <a:t>GEFSv11</a:t>
            </a:r>
          </a:p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 smtClean="0">
                <a:latin typeface="Arial"/>
                <a:cs typeface="Arial"/>
              </a:rPr>
              <a:t> has a larger </a:t>
            </a:r>
            <a:r>
              <a:rPr lang="en-US" sz="2000" dirty="0" smtClean="0">
                <a:latin typeface="Arial"/>
                <a:cs typeface="Arial"/>
              </a:rPr>
              <a:t>low bias </a:t>
            </a:r>
            <a:r>
              <a:rPr lang="en-US" sz="2000" dirty="0" smtClean="0">
                <a:latin typeface="Arial"/>
                <a:cs typeface="Arial"/>
              </a:rPr>
              <a:t>at higher </a:t>
            </a:r>
            <a:r>
              <a:rPr lang="en-US" sz="2000" dirty="0" err="1" smtClean="0">
                <a:latin typeface="Arial"/>
                <a:cs typeface="Arial"/>
              </a:rPr>
              <a:t>precip</a:t>
            </a:r>
            <a:r>
              <a:rPr lang="en-US" sz="2000" dirty="0" smtClean="0">
                <a:latin typeface="Arial"/>
                <a:cs typeface="Arial"/>
              </a:rPr>
              <a:t> thresholds than </a:t>
            </a:r>
            <a:r>
              <a:rPr lang="en-US" sz="2000" b="1" dirty="0" smtClean="0">
                <a:latin typeface="Arial"/>
                <a:cs typeface="Arial"/>
              </a:rPr>
              <a:t>GEFSv11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86" y="1046400"/>
            <a:ext cx="9156633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 smtClean="0">
                <a:latin typeface="Arial"/>
                <a:cs typeface="Arial"/>
              </a:rPr>
              <a:t> has higher 500-hPa AC scores than </a:t>
            </a:r>
            <a:r>
              <a:rPr lang="en-US" sz="2000" b="1" dirty="0" smtClean="0">
                <a:latin typeface="Arial"/>
                <a:cs typeface="Arial"/>
              </a:rPr>
              <a:t>GEFSv11</a:t>
            </a:r>
            <a:r>
              <a:rPr lang="en-US" sz="2000" dirty="0" smtClean="0">
                <a:latin typeface="Arial"/>
                <a:cs typeface="Arial"/>
              </a:rPr>
              <a:t> at all lead times</a:t>
            </a:r>
          </a:p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>
                <a:latin typeface="Arial"/>
                <a:cs typeface="Arial"/>
              </a:rPr>
              <a:t> has higher </a:t>
            </a:r>
            <a:r>
              <a:rPr lang="en-US" sz="2000" dirty="0" smtClean="0">
                <a:latin typeface="Arial"/>
                <a:cs typeface="Arial"/>
              </a:rPr>
              <a:t>500</a:t>
            </a:r>
            <a:r>
              <a:rPr lang="en-US" sz="2000" dirty="0">
                <a:latin typeface="Arial"/>
                <a:cs typeface="Arial"/>
              </a:rPr>
              <a:t>-hPa AC scores </a:t>
            </a:r>
            <a:r>
              <a:rPr lang="en-US" sz="2000" dirty="0" smtClean="0">
                <a:latin typeface="Arial"/>
                <a:cs typeface="Arial"/>
              </a:rPr>
              <a:t>than </a:t>
            </a:r>
            <a:r>
              <a:rPr lang="en-US" sz="2000" b="1" dirty="0" smtClean="0">
                <a:latin typeface="Arial"/>
                <a:cs typeface="Arial"/>
              </a:rPr>
              <a:t>GEFSv11 </a:t>
            </a:r>
            <a:r>
              <a:rPr lang="en-US" sz="2000" dirty="0">
                <a:latin typeface="Arial"/>
                <a:cs typeface="Arial"/>
              </a:rPr>
              <a:t>at Day 5 </a:t>
            </a:r>
            <a:r>
              <a:rPr lang="en-US" sz="2000" dirty="0" smtClean="0">
                <a:latin typeface="Arial"/>
                <a:cs typeface="Arial"/>
              </a:rPr>
              <a:t>during 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all seasons between Summer 2017 and Fall 2019</a:t>
            </a:r>
          </a:p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>
                <a:latin typeface="Arial"/>
                <a:cs typeface="Arial"/>
              </a:rPr>
              <a:t> has </a:t>
            </a:r>
            <a:r>
              <a:rPr lang="en-US" sz="2000" dirty="0" smtClean="0">
                <a:latin typeface="Arial"/>
                <a:cs typeface="Arial"/>
              </a:rPr>
              <a:t>less RMSE and more spread than </a:t>
            </a:r>
            <a:r>
              <a:rPr lang="en-US" sz="2000" b="1" dirty="0">
                <a:latin typeface="Arial"/>
                <a:cs typeface="Arial"/>
              </a:rPr>
              <a:t>GEFSv11 </a:t>
            </a:r>
            <a:r>
              <a:rPr lang="en-US" sz="2000" dirty="0" smtClean="0">
                <a:latin typeface="Arial"/>
                <a:cs typeface="Arial"/>
              </a:rPr>
              <a:t>in the short 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and medium </a:t>
            </a:r>
            <a:r>
              <a:rPr lang="en-US" sz="2000" dirty="0" smtClean="0">
                <a:latin typeface="Arial"/>
                <a:cs typeface="Arial"/>
              </a:rPr>
              <a:t>range </a:t>
            </a:r>
            <a:r>
              <a:rPr lang="en-US" sz="2000" dirty="0" smtClean="0">
                <a:latin typeface="Arial"/>
                <a:cs typeface="Arial"/>
              </a:rPr>
              <a:t>for </a:t>
            </a:r>
            <a:r>
              <a:rPr lang="en-US" sz="2000" dirty="0">
                <a:latin typeface="Arial"/>
                <a:cs typeface="Arial"/>
              </a:rPr>
              <a:t>all variables </a:t>
            </a:r>
            <a:r>
              <a:rPr lang="en-US" sz="2000" dirty="0" smtClean="0">
                <a:latin typeface="Arial"/>
                <a:cs typeface="Arial"/>
              </a:rPr>
              <a:t>(i.e., less underdispersive)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Verification Statistics: Summary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81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6" y="1046400"/>
            <a:ext cx="9156633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has a larger 850-hPa temp bias than </a:t>
            </a:r>
            <a:r>
              <a:rPr lang="en-US" sz="2000" b="1" dirty="0" smtClean="0">
                <a:latin typeface="Arial"/>
                <a:cs typeface="Arial"/>
              </a:rPr>
              <a:t>GEFSv11</a:t>
            </a:r>
            <a:r>
              <a:rPr lang="en-US" sz="2000" dirty="0" smtClean="0">
                <a:latin typeface="Arial"/>
                <a:cs typeface="Arial"/>
              </a:rPr>
              <a:t> in winter, but a smaller 2-m temp bias due to changes to the ground heat flux over snow</a:t>
            </a:r>
            <a:endParaRPr lang="en-US" sz="2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lvl="1" indent="-192024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has comparable or less TC track error than </a:t>
            </a:r>
            <a:r>
              <a:rPr lang="en-US" sz="2000" b="1" dirty="0" smtClean="0">
                <a:latin typeface="Arial"/>
                <a:cs typeface="Arial"/>
              </a:rPr>
              <a:t>GEFSv11</a:t>
            </a:r>
            <a:r>
              <a:rPr lang="en-US" sz="2000" dirty="0" smtClean="0">
                <a:latin typeface="Arial"/>
                <a:cs typeface="Arial"/>
              </a:rPr>
              <a:t> in the 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NATL/WPAC, and comparable or slightly more track error in the EPAC</a:t>
            </a:r>
          </a:p>
          <a:p>
            <a:pPr marL="285750" lvl="1" indent="-192024"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has comparable </a:t>
            </a:r>
            <a:r>
              <a:rPr lang="en-US" sz="2000" dirty="0" smtClean="0">
                <a:latin typeface="Arial"/>
                <a:cs typeface="Arial"/>
              </a:rPr>
              <a:t>or less along-track </a:t>
            </a:r>
            <a:r>
              <a:rPr lang="en-US" sz="2000" dirty="0">
                <a:latin typeface="Arial"/>
                <a:cs typeface="Arial"/>
              </a:rPr>
              <a:t>error than </a:t>
            </a:r>
            <a:r>
              <a:rPr lang="en-US" sz="2000" b="1" dirty="0">
                <a:latin typeface="Arial"/>
                <a:cs typeface="Arial"/>
              </a:rPr>
              <a:t>GEFSv11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in </a:t>
            </a:r>
            <a:r>
              <a:rPr lang="en-US" sz="2000" dirty="0">
                <a:latin typeface="Arial"/>
                <a:cs typeface="Arial"/>
              </a:rPr>
              <a:t>the 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all basins (still has a slow bias)</a:t>
            </a:r>
          </a:p>
          <a:p>
            <a:pPr marL="285750" lvl="1" indent="-192024">
              <a:spcAft>
                <a:spcPts val="1600"/>
              </a:spcAft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>
                <a:latin typeface="Arial"/>
                <a:cs typeface="Arial"/>
              </a:rPr>
              <a:t> has comparable or </a:t>
            </a:r>
            <a:r>
              <a:rPr lang="en-US" sz="2000" dirty="0" smtClean="0">
                <a:latin typeface="Arial"/>
                <a:cs typeface="Arial"/>
              </a:rPr>
              <a:t>more right-of-track </a:t>
            </a:r>
            <a:r>
              <a:rPr lang="en-US" sz="2000" dirty="0">
                <a:latin typeface="Arial"/>
                <a:cs typeface="Arial"/>
              </a:rPr>
              <a:t>error than </a:t>
            </a:r>
            <a:r>
              <a:rPr lang="en-US" sz="2000" b="1" dirty="0">
                <a:latin typeface="Arial"/>
                <a:cs typeface="Arial"/>
              </a:rPr>
              <a:t>GEFSv11</a:t>
            </a:r>
            <a:r>
              <a:rPr lang="en-US" sz="2000" dirty="0">
                <a:latin typeface="Arial"/>
                <a:cs typeface="Arial"/>
              </a:rPr>
              <a:t> in 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the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NATL/EPAC, and comparable or less right-of-track error in the WPAC</a:t>
            </a:r>
          </a:p>
          <a:p>
            <a:pPr marL="285750" lvl="1" indent="-192024">
              <a:spcAft>
                <a:spcPts val="1600"/>
              </a:spcAft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GEFSv12</a:t>
            </a:r>
            <a:r>
              <a:rPr lang="en-US" sz="2000" dirty="0">
                <a:latin typeface="Arial"/>
                <a:cs typeface="Arial"/>
              </a:rPr>
              <a:t> has </a:t>
            </a:r>
            <a:r>
              <a:rPr lang="en-US" sz="2000" dirty="0" smtClean="0">
                <a:latin typeface="Arial"/>
                <a:cs typeface="Arial"/>
              </a:rPr>
              <a:t>less TC intensity error </a:t>
            </a:r>
            <a:r>
              <a:rPr lang="en-US" sz="2000" dirty="0">
                <a:latin typeface="Arial"/>
                <a:cs typeface="Arial"/>
              </a:rPr>
              <a:t>than </a:t>
            </a:r>
            <a:r>
              <a:rPr lang="en-US" sz="2000" b="1" dirty="0">
                <a:latin typeface="Arial"/>
                <a:cs typeface="Arial"/>
              </a:rPr>
              <a:t>GEFSv11</a:t>
            </a:r>
            <a:r>
              <a:rPr lang="en-US" sz="2000" dirty="0">
                <a:latin typeface="Arial"/>
                <a:cs typeface="Arial"/>
              </a:rPr>
              <a:t> in </a:t>
            </a:r>
            <a:r>
              <a:rPr lang="en-US" sz="2000" dirty="0" smtClean="0">
                <a:latin typeface="Arial"/>
                <a:cs typeface="Arial"/>
              </a:rPr>
              <a:t>all basins (less of 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a weak wind-speed bias)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Verification Statistics: Summary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89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z500_pac_all171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4" y="868564"/>
            <a:ext cx="5433658" cy="4198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Anomaly Correlation (AC) Scores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nhz500_5days_ac_all1719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8" y="1130300"/>
            <a:ext cx="5076535" cy="392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June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4104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148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Sep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844" y="4275723"/>
            <a:ext cx="387075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GEFSv11 = .908 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= .917 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9704" y="2859157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higher NH 500-hPa AC scores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all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lead times from Day 0 to Day 10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648" y="2884845"/>
            <a:ext cx="3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higher 500-hPa AC scores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Day 5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344" y="1049874"/>
            <a:ext cx="40380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5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NH 500-hPa Time Series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38700" y="2768600"/>
            <a:ext cx="4206240" cy="127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38700" y="1051987"/>
            <a:ext cx="42062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NH by Lead Time (6/2017</a:t>
            </a:r>
            <a:r>
              <a:rPr lang="mr-IN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11/2019)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0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z500_pac_all171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4" y="868564"/>
            <a:ext cx="5433658" cy="4198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Anomaly Correlation (AC) Scores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7" y="1130300"/>
            <a:ext cx="5076533" cy="392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June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4104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148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Sep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9704" y="2859157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higher NH 500-hPa AC scores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all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lead times from Day 0 to Day 10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844" y="4275723"/>
            <a:ext cx="387075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GEFSv11 = .583 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= .603 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838700" y="2768600"/>
            <a:ext cx="4206240" cy="127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5344" y="1049874"/>
            <a:ext cx="40380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10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NH 500-hPa Time Series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8700" y="1051987"/>
            <a:ext cx="42062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NH by Lead Time (6/2017</a:t>
            </a:r>
            <a:r>
              <a:rPr lang="mr-IN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11/2019)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648" y="1424345"/>
            <a:ext cx="3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higher 500-hPa AC scores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Day 10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1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4" y="868564"/>
            <a:ext cx="5433658" cy="41987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Anomaly Correlation (AC) Scores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7" y="1130300"/>
            <a:ext cx="5076532" cy="3922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June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4104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148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Sep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9704" y="2859157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higher SH 500-hPa AC scores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all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lead times from Day 0 to Day 10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838700" y="2768600"/>
            <a:ext cx="4206240" cy="127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8844" y="4275723"/>
            <a:ext cx="387075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GEFSv11 = .894 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= .903 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344" y="1049874"/>
            <a:ext cx="40380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5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SH 500-hPa Time Series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8700" y="1051987"/>
            <a:ext cx="42062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H by Lead Time (6/2017</a:t>
            </a:r>
            <a:r>
              <a:rPr lang="mr-IN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11/2019)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648" y="2884845"/>
            <a:ext cx="3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higher 500-hPa AC scores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Day 5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88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4" y="868564"/>
            <a:ext cx="5433658" cy="41987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Anomaly Correlation (AC) Scores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37" y="1130300"/>
            <a:ext cx="5076533" cy="3922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June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4104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Dec 2019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1488" y="4800600"/>
            <a:ext cx="141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Sep 2018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9704" y="2859157"/>
            <a:ext cx="38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higher SH 500-hPa AC scores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all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lead times from Day 0 to Day 10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838700" y="2768600"/>
            <a:ext cx="4206240" cy="1270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8844" y="4275723"/>
            <a:ext cx="387075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GEFSv11 = .542 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= .576 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344" y="1049874"/>
            <a:ext cx="40380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DAY 10 </a:t>
            </a:r>
            <a:r>
              <a:rPr lang="mr-IN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SH 500-hPa Time Series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8700" y="1051987"/>
            <a:ext cx="42062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H by Lead Time (6/2017</a:t>
            </a:r>
            <a:r>
              <a:rPr lang="mr-IN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11/2019) 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648" y="1424345"/>
            <a:ext cx="3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GEFSv12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has higher 500-hPa AC scores than </a:t>
            </a:r>
            <a:r>
              <a:rPr lang="en-US" b="1" dirty="0" smtClean="0">
                <a:latin typeface="Arial"/>
                <a:cs typeface="Arial"/>
              </a:rPr>
              <a:t>GEFSv11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at Day 10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D6CEE93-591E-6D4C-A716-3EA3119EC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05663"/>
              </p:ext>
            </p:extLst>
          </p:nvPr>
        </p:nvGraphicFramePr>
        <p:xfrm>
          <a:off x="50032" y="957490"/>
          <a:ext cx="9043430" cy="4186011"/>
        </p:xfrm>
        <a:graphic>
          <a:graphicData uri="http://schemas.openxmlformats.org/drawingml/2006/table">
            <a:tbl>
              <a:tblPr/>
              <a:tblGrid>
                <a:gridCol w="2082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3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7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GEFSv11 (PROD)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GEFSv12 (RETRO)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Fall 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0.909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0.920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Summer 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0.902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0.912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5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Spring 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0.901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0.912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Winter 2018/2019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0.910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361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Fall 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0.923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0.928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324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Summer 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0.899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0.908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Spring 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0.907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0.916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Winter 2017/2018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0.929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0.939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Fall 2017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0.913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0.921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434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Summer 2017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0.884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0.896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AC Scores (500-hPa Z at Day 5)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16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D6CEE93-591E-6D4C-A716-3EA3119EC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64738"/>
              </p:ext>
            </p:extLst>
          </p:nvPr>
        </p:nvGraphicFramePr>
        <p:xfrm>
          <a:off x="50032" y="957490"/>
          <a:ext cx="9043430" cy="4186011"/>
        </p:xfrm>
        <a:graphic>
          <a:graphicData uri="http://schemas.openxmlformats.org/drawingml/2006/table">
            <a:tbl>
              <a:tblPr/>
              <a:tblGrid>
                <a:gridCol w="2082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3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7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GEFSv11 (PROD)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GEFSv12 (RETRO)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Fall 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0.564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0.589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Summer 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0.575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0.594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5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Spring 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0.537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0.573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Winter 2018/2019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0.621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0.620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361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Fall 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0.607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0.604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324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Summer 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0.590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0.608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Spring 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0.574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0.588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349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Winter 2017/2018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0.671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0.706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34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Fall 2017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0.560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0.577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434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Summer 2017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0.538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 pitchFamily="34" charset="-128"/>
                          <a:cs typeface="Arial"/>
                        </a:rPr>
                        <a:t>0.578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MS PGothic" pitchFamily="34" charset="-128"/>
                        <a:cs typeface="Arial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5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80672"/>
            <a:ext cx="846824" cy="860437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14" y="92010"/>
            <a:ext cx="841248" cy="841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GEFSv12 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AC </a:t>
            </a: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Scores (500-hPa Z at Day 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10)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22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47846</TotalTime>
  <Words>2133</Words>
  <Application>Microsoft Macintosh PowerPoint</Application>
  <PresentationFormat>On-screen Show (16:9)</PresentationFormat>
  <Paragraphs>442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Alicia Bentley</cp:lastModifiedBy>
  <cp:revision>563</cp:revision>
  <dcterms:created xsi:type="dcterms:W3CDTF">2019-12-12T20:05:14Z</dcterms:created>
  <dcterms:modified xsi:type="dcterms:W3CDTF">2020-03-12T17:12:54Z</dcterms:modified>
</cp:coreProperties>
</file>