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7" r:id="rId2"/>
    <p:sldId id="328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324" r:id="rId11"/>
    <p:sldId id="314" r:id="rId12"/>
    <p:sldId id="277" r:id="rId13"/>
    <p:sldId id="322" r:id="rId14"/>
    <p:sldId id="270" r:id="rId15"/>
    <p:sldId id="271" r:id="rId16"/>
    <p:sldId id="274" r:id="rId17"/>
    <p:sldId id="275" r:id="rId18"/>
    <p:sldId id="315" r:id="rId19"/>
    <p:sldId id="280" r:id="rId20"/>
    <p:sldId id="319" r:id="rId21"/>
    <p:sldId id="282" r:id="rId22"/>
    <p:sldId id="284" r:id="rId23"/>
    <p:sldId id="285" r:id="rId24"/>
    <p:sldId id="286" r:id="rId25"/>
    <p:sldId id="325" r:id="rId26"/>
    <p:sldId id="316" r:id="rId27"/>
    <p:sldId id="288" r:id="rId28"/>
    <p:sldId id="323" r:id="rId29"/>
    <p:sldId id="289" r:id="rId30"/>
    <p:sldId id="291" r:id="rId31"/>
    <p:sldId id="292" r:id="rId32"/>
    <p:sldId id="321" r:id="rId33"/>
    <p:sldId id="298" r:id="rId34"/>
    <p:sldId id="299" r:id="rId35"/>
    <p:sldId id="317" r:id="rId36"/>
    <p:sldId id="302" r:id="rId37"/>
    <p:sldId id="303" r:id="rId38"/>
    <p:sldId id="318" r:id="rId39"/>
    <p:sldId id="309" r:id="rId40"/>
    <p:sldId id="311" r:id="rId41"/>
    <p:sldId id="320" r:id="rId42"/>
    <p:sldId id="307" r:id="rId43"/>
    <p:sldId id="308" r:id="rId44"/>
    <p:sldId id="326" r:id="rId45"/>
    <p:sldId id="327" r:id="rId46"/>
    <p:sldId id="329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CF9B0-272D-4F6A-9971-DF8C7ABC3B7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3DC50-F223-4003-B11D-AA35DB16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1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8067-8345-475C-A00F-9CBA157A6144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3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E3F7-9EDD-4808-ACDC-0FF6F6F524A5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5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0529-36C6-4E6B-B76B-76B4E35CB659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2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0D20-7ECF-4622-9058-797679A9A89E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7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43B3-612D-48B8-A3BD-839A16ADC974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2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026C-2350-4CB5-9E6D-2EF021C47709}" type="datetime1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9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D358-F27D-4128-A1E5-3777C3AAE122}" type="datetime1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0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9530B-3EC1-43A8-9496-FCB8DC2D9C6B}" type="datetime1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8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FCCA-B2A9-4144-9D5B-205A0E9D8D6E}" type="datetime1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89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81256-4C6C-4647-B5C8-0B7AD2687A9D}" type="datetime1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CCE3-59BF-4249-8DBF-AED292CA628E}" type="datetime1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5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CF0A0-0BFA-4C87-8037-19C54652605D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423BE-BAF9-5447-BAF7-CF3FF8308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mc.ncep.noaa.gov/users/meg/gefsv12/retros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0993" y="601216"/>
            <a:ext cx="10961036" cy="658469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93" y="65241"/>
            <a:ext cx="10961036" cy="471894"/>
          </a:xfrm>
          <a:prstGeom prst="rect">
            <a:avLst/>
          </a:prstGeom>
          <a:solidFill>
            <a:srgbClr val="5BA4E3"/>
          </a:solidFill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0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6710" y="36818"/>
            <a:ext cx="1206375" cy="12833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" y="107564"/>
            <a:ext cx="1129099" cy="11472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" y="5559692"/>
            <a:ext cx="12223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400" b="1" dirty="0">
                <a:solidFill>
                  <a:prstClr val="black"/>
                </a:solidFill>
                <a:latin typeface="Arial"/>
                <a:cs typeface="Arial"/>
              </a:rPr>
              <a:t>Shannon </a:t>
            </a: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Shields</a:t>
            </a:r>
            <a:endParaRPr lang="en-US" sz="2400" b="1" dirty="0">
              <a:solidFill>
                <a:srgbClr val="0D68B9"/>
              </a:solidFill>
              <a:latin typeface="Arial"/>
              <a:cs typeface="Arial"/>
            </a:endParaRPr>
          </a:p>
          <a:p>
            <a:pPr algn="ctr" defTabSz="609585"/>
            <a:r>
              <a:rPr lang="en-US" sz="2400" b="1" dirty="0" smtClean="0">
                <a:solidFill>
                  <a:srgbClr val="0000FF"/>
                </a:solidFill>
                <a:latin typeface="Arial"/>
                <a:cs typeface="Arial"/>
              </a:rPr>
              <a:t>EMC </a:t>
            </a:r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MEG Meeting</a:t>
            </a:r>
          </a:p>
          <a:p>
            <a:pPr algn="ctr" defTabSz="609585"/>
            <a:r>
              <a:rPr lang="en-US" sz="2400" b="1" dirty="0" smtClean="0">
                <a:solidFill>
                  <a:srgbClr val="0000FF"/>
                </a:solidFill>
                <a:latin typeface="Arial"/>
                <a:cs typeface="Arial"/>
              </a:rPr>
              <a:t>12 </a:t>
            </a:r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March 2020</a:t>
            </a:r>
          </a:p>
        </p:txBody>
      </p:sp>
      <p:sp>
        <p:nvSpPr>
          <p:cNvPr id="15" name="Oval 14"/>
          <p:cNvSpPr>
            <a:spLocks/>
          </p:cNvSpPr>
          <p:nvPr/>
        </p:nvSpPr>
        <p:spPr>
          <a:xfrm>
            <a:off x="10940878" y="51938"/>
            <a:ext cx="1267967" cy="12679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52" y="122680"/>
            <a:ext cx="1121664" cy="11216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29226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GEFSv12 Retrospective Case Studies: 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Excessive QPF</a:t>
            </a:r>
            <a:endParaRPr lang="en-US" sz="3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7670" y="1892921"/>
            <a:ext cx="11390658" cy="3125519"/>
            <a:chOff x="377670" y="1892921"/>
            <a:chExt cx="11390658" cy="3125519"/>
          </a:xfrm>
        </p:grpSpPr>
        <p:grpSp>
          <p:nvGrpSpPr>
            <p:cNvPr id="4" name="Group 3"/>
            <p:cNvGrpSpPr/>
            <p:nvPr/>
          </p:nvGrpSpPr>
          <p:grpSpPr>
            <a:xfrm>
              <a:off x="377670" y="1892921"/>
              <a:ext cx="11390658" cy="3125519"/>
              <a:chOff x="231737" y="1885782"/>
              <a:chExt cx="11043169" cy="2962349"/>
            </a:xfrm>
          </p:grpSpPr>
          <p:pic>
            <p:nvPicPr>
              <p:cNvPr id="1026" name="Picture 2" descr="https://lh6.googleusercontent.com/ZR6CSTKmlilvgP7UbhLB12NtyamRiQyWR8PnT43cIExF4sjyjnSWyO9ytMXyuVtRrrwb4m4AtWyykrSgDD0A_3PFW89HkdIjpR58Cgf2IOkglslaHYlHFDl67Q2KuCaPjxTgesyR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261"/>
              <a:stretch/>
            </p:blipFill>
            <p:spPr bwMode="auto">
              <a:xfrm>
                <a:off x="231737" y="1993222"/>
                <a:ext cx="7323090" cy="28549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s://lh6.googleusercontent.com/ZR6CSTKmlilvgP7UbhLB12NtyamRiQyWR8PnT43cIExF4sjyjnSWyO9ytMXyuVtRrrwb4m4AtWyykrSgDD0A_3PFW89HkdIjpR58Cgf2IOkglslaHYlHFDl67Q2KuCaPjxTgesyR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591" t="49012"/>
              <a:stretch/>
            </p:blipFill>
            <p:spPr bwMode="auto">
              <a:xfrm>
                <a:off x="7554827" y="1885782"/>
                <a:ext cx="3720079" cy="2891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377670" y="4133377"/>
              <a:ext cx="1279245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8438" y="4133377"/>
              <a:ext cx="1279245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9206" y="4133666"/>
              <a:ext cx="164257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Stage-IV </a:t>
              </a:r>
              <a:r>
                <a:rPr lang="en-US" sz="1867" b="1" dirty="0" err="1">
                  <a:solidFill>
                    <a:prstClr val="black"/>
                  </a:solidFill>
                  <a:latin typeface="Arial"/>
                  <a:cs typeface="Arial"/>
                </a:rPr>
                <a:t>Anl</a:t>
              </a:r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6460" y="942370"/>
            <a:ext cx="6367525" cy="5851622"/>
            <a:chOff x="96460" y="942370"/>
            <a:chExt cx="6367525" cy="5851622"/>
          </a:xfrm>
        </p:grpSpPr>
        <p:pic>
          <p:nvPicPr>
            <p:cNvPr id="1026" name="Picture 2" descr="https://www.emc.ncep.noaa.gov/users/meg/gefsv12/retros/temp/p048/gefs_ma_24hqpf_july_noreaster_8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60" y="942370"/>
              <a:ext cx="6367525" cy="5851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84049" y="2968392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47054" y="2968392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47054" y="5821039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Stage-IV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4049" y="5821039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Summer Nor’easter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12Z 7/27/2017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F048)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12Z 7/29/2017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1307" y="1927353"/>
            <a:ext cx="5760693" cy="3774657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0" b="1" dirty="0" smtClean="0">
                <a:solidFill>
                  <a:prstClr val="black"/>
                </a:solidFill>
                <a:latin typeface="Arial"/>
                <a:cs typeface="Arial"/>
              </a:rPr>
              <a:t>  F072</a:t>
            </a:r>
            <a:r>
              <a:rPr lang="en-US" sz="2130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GEFSv12 displays a very low </a:t>
            </a:r>
            <a:r>
              <a:rPr lang="en-US" sz="2133" dirty="0" err="1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 bias, completely missing the highest amounts of rainfall </a:t>
            </a:r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/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0" b="1" dirty="0" smtClean="0">
                <a:solidFill>
                  <a:prstClr val="black"/>
                </a:solidFill>
                <a:latin typeface="Arial"/>
                <a:cs typeface="Arial"/>
              </a:rPr>
              <a:t>  F048</a:t>
            </a:r>
            <a:r>
              <a:rPr lang="en-US" sz="2130" dirty="0" smtClean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GEFSv12 misses the maximum rainfall over MD and DE, while GEFSv11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correctly captures these extreme amounts</a:t>
            </a: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/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/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93959" y="187828"/>
            <a:ext cx="317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24-h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Mean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Accum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77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993" y="601216"/>
            <a:ext cx="10961036" cy="658469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93" y="65241"/>
            <a:ext cx="10961036" cy="471894"/>
          </a:xfrm>
          <a:prstGeom prst="rect">
            <a:avLst/>
          </a:prstGeom>
          <a:solidFill>
            <a:srgbClr val="5BA4E3"/>
          </a:solidFill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0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6710" y="36818"/>
            <a:ext cx="1206375" cy="12833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" y="107564"/>
            <a:ext cx="1129099" cy="1147249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10940878" y="51938"/>
            <a:ext cx="1267967" cy="12679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52" y="122680"/>
            <a:ext cx="1121664" cy="11216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558911"/>
            <a:ext cx="12208844" cy="697661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3467" b="1" dirty="0">
                <a:solidFill>
                  <a:prstClr val="white"/>
                </a:solidFill>
                <a:latin typeface="Arial"/>
                <a:cs typeface="Arial"/>
              </a:rPr>
              <a:t>GEFSv12 Retrospectives: </a:t>
            </a:r>
            <a:r>
              <a:rPr lang="en-US" sz="3467" b="1" dirty="0" smtClean="0">
                <a:solidFill>
                  <a:prstClr val="white"/>
                </a:solidFill>
                <a:latin typeface="Arial"/>
                <a:cs typeface="Arial"/>
              </a:rPr>
              <a:t>Excessive QPF</a:t>
            </a:r>
            <a:endParaRPr lang="en-US" sz="3467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11343"/>
            <a:ext cx="12208845" cy="3005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609585"/>
            <a:r>
              <a:rPr lang="en-US" sz="4000" b="1" u="sng" dirty="0" smtClean="0">
                <a:solidFill>
                  <a:srgbClr val="FF0000"/>
                </a:solidFill>
                <a:latin typeface="Arial"/>
                <a:cs typeface="Arial"/>
              </a:rPr>
              <a:t>Eastern U.S. Cases </a:t>
            </a:r>
          </a:p>
          <a:p>
            <a:pPr marL="0" lvl="2" algn="ctr" defTabSz="609585"/>
            <a:endParaRPr lang="en-US" sz="2933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609585" lvl="2" defTabSz="609585"/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				  Summer Nor’easter (July 2017)</a:t>
            </a:r>
          </a:p>
          <a:p>
            <a:pPr marL="609585" lvl="2" defTabSz="609585"/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 				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/>
              </a:rPr>
              <a:t>Halloween Storm (Oct/Nov 2019)</a:t>
            </a:r>
          </a:p>
          <a:p>
            <a:pPr marL="609585" lvl="2" defTabSz="609585"/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 			Post-Thanksgiving Storm (Nov/Dec 2019)</a:t>
            </a:r>
          </a:p>
          <a:p>
            <a:pPr marL="609585" lvl="2" defTabSz="609585"/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424" y="1077247"/>
            <a:ext cx="6513392" cy="5006849"/>
            <a:chOff x="15424" y="1077247"/>
            <a:chExt cx="6513392" cy="5006849"/>
          </a:xfrm>
        </p:grpSpPr>
        <p:pic>
          <p:nvPicPr>
            <p:cNvPr id="4100" name="Picture 4" descr="https://www.emc.ncep.noaa.gov/users/meg/gefsv12/retros/halloweenQPF/p216/gefs_uszoom_500g_halloweenQPF_3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4" y="1077247"/>
              <a:ext cx="6513392" cy="5006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5424" y="282848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8813" y="282848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18813" y="5402494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GFS </a:t>
              </a:r>
              <a:r>
                <a:rPr lang="en-US" sz="1867" b="1" dirty="0" err="1" smtClean="0">
                  <a:solidFill>
                    <a:prstClr val="black"/>
                  </a:solidFill>
                  <a:latin typeface="Arial"/>
                  <a:cs typeface="Arial"/>
                </a:rPr>
                <a:t>Anl</a:t>
              </a:r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424" y="5402494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Halloween Storm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15764" y="938596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10/23/2019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F180)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12Z 10/30/2019 </a:t>
            </a:r>
            <a:endParaRPr lang="en-US" sz="26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5763" y="2061362"/>
            <a:ext cx="5760693" cy="2461734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Both GEFSv12 and GEFSv11 are too progressive with trough, but GEFSv12 is even more progressive than GEFSv11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This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s observed between F204 and F108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Major forecast problem noted by WPC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077249"/>
            <a:ext cx="6537960" cy="5025735"/>
            <a:chOff x="0" y="1077249"/>
            <a:chExt cx="6537960" cy="5025735"/>
          </a:xfrm>
        </p:grpSpPr>
        <p:pic>
          <p:nvPicPr>
            <p:cNvPr id="6146" name="Picture 2" descr="https://www.emc.ncep.noaa.gov/users/meg/gefsv12/retros/halloweenQPF/dprogdt/gefs_uszoom_lows_halloweenQPF_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77249"/>
              <a:ext cx="6537960" cy="5025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5424" y="282848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8813" y="282848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18813" y="5402494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GFS </a:t>
              </a:r>
              <a:r>
                <a:rPr lang="en-US" sz="1867" b="1" dirty="0" err="1" smtClean="0">
                  <a:solidFill>
                    <a:prstClr val="black"/>
                  </a:solidFill>
                  <a:latin typeface="Arial"/>
                  <a:cs typeface="Arial"/>
                </a:rPr>
                <a:t>Anl</a:t>
              </a:r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424" y="5402494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Halloween Storm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15764" y="938596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10/27/2019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F120)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11/1/2019 </a:t>
            </a:r>
            <a:endParaRPr lang="en-US" sz="26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5763" y="2061362"/>
            <a:ext cx="5760693" cy="1148810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GEFSv12 members predict the low’s location and intensity much more accurately than GEFSv11 members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" y="1067308"/>
            <a:ext cx="6458466" cy="4964627"/>
            <a:chOff x="1" y="1067308"/>
            <a:chExt cx="6458466" cy="4964627"/>
          </a:xfrm>
        </p:grpSpPr>
        <p:pic>
          <p:nvPicPr>
            <p:cNvPr id="10242" name="Picture 2" descr="https://www.emc.ncep.noaa.gov/users/meg/gefsv12/retros/halloweenQPF/p048/gefs_uszoom_6hWEASD_halloweenQPF_8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067308"/>
              <a:ext cx="6458466" cy="4964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5424" y="277896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8813" y="277896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18813" y="5329201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NOHRSC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424" y="5329201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Halloween Storm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10/30/2019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F048)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00Z 11/1/2019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1307" y="2009809"/>
            <a:ext cx="5760693" cy="1148810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  F048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GEFSv12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forecasts snow in northern IL while GEFSv11 does not; GEFSv12 is also more accurate with snowfall location in MI   </a:t>
            </a: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066570"/>
            <a:ext cx="6439674" cy="4950182"/>
            <a:chOff x="0" y="1066570"/>
            <a:chExt cx="6439674" cy="4950182"/>
          </a:xfrm>
        </p:grpSpPr>
        <p:pic>
          <p:nvPicPr>
            <p:cNvPr id="11266" name="Picture 2" descr="https://www.emc.ncep.noaa.gov/users/meg/gefsv12/retros/halloweenQPF/p048/gefs_uszoom_6hWEASD_halloweenQPF_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6570"/>
              <a:ext cx="6439674" cy="4950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5424" y="277896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8813" y="277896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18813" y="5329201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NOHRSC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424" y="5329201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Halloween Storm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10/30/2019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F036)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Valid: 12Z 10/31/2019 </a:t>
            </a:r>
            <a:endParaRPr lang="en-US" sz="26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15766" y="2009809"/>
            <a:ext cx="5760693" cy="1148810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F036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GEFSv12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is more accurate with snow band compared to GEFSv11   </a:t>
            </a: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8" y="1077251"/>
            <a:ext cx="6537372" cy="5025282"/>
            <a:chOff x="588" y="1077251"/>
            <a:chExt cx="6537372" cy="5025282"/>
          </a:xfrm>
        </p:grpSpPr>
        <p:pic>
          <p:nvPicPr>
            <p:cNvPr id="3074" name="Picture 2" descr="https://www.emc.ncep.noaa.gov/users/meg/gefsv12/retros/halloweenQPF/dprogdt/gefs_uszoom_prob0.25qpf_halloweenQPF_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1077251"/>
              <a:ext cx="6537372" cy="5025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5424" y="282848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8813" y="282848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18813" y="5402494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Stage-IV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424" y="5402494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Halloween Storm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10/26/2019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F144)</a:t>
            </a:r>
          </a:p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00Z 11/1/2019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1307" y="2045316"/>
            <a:ext cx="5760693" cy="393925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F144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333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GEFSv12 encompasses the correct region of max </a:t>
            </a:r>
            <a:r>
              <a:rPr lang="en-US" sz="2133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, but does not extend far enough south with the highest amounts </a:t>
            </a: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/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/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/>
            <a:r>
              <a:rPr lang="en-US" sz="1867" i="1" dirty="0" smtClean="0">
                <a:solidFill>
                  <a:prstClr val="black"/>
                </a:solidFill>
                <a:latin typeface="Arial"/>
                <a:cs typeface="Arial"/>
              </a:rPr>
              <a:t>Plots </a:t>
            </a:r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depicting the probability of </a:t>
            </a:r>
            <a:r>
              <a:rPr lang="en-US" sz="1867" i="1" dirty="0" smtClean="0">
                <a:solidFill>
                  <a:prstClr val="black"/>
                </a:solidFill>
                <a:latin typeface="Arial"/>
                <a:cs typeface="Arial"/>
              </a:rPr>
              <a:t>≥ 0.25” </a:t>
            </a:r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867" i="1" dirty="0" smtClean="0">
                <a:solidFill>
                  <a:prstClr val="black"/>
                </a:solidFill>
                <a:latin typeface="Arial"/>
                <a:cs typeface="Arial"/>
              </a:rPr>
              <a:t>rain </a:t>
            </a:r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in 6 </a:t>
            </a:r>
            <a:r>
              <a:rPr lang="en-US" sz="1867" i="1" dirty="0" smtClean="0">
                <a:solidFill>
                  <a:prstClr val="black"/>
                </a:solidFill>
                <a:latin typeface="Arial"/>
                <a:cs typeface="Arial"/>
              </a:rPr>
              <a:t>h, with the </a:t>
            </a:r>
            <a:r>
              <a:rPr lang="en-US" sz="1867" b="1" i="1" dirty="0">
                <a:solidFill>
                  <a:prstClr val="black"/>
                </a:solidFill>
                <a:latin typeface="Arial"/>
                <a:cs typeface="Arial"/>
              </a:rPr>
              <a:t>ensemble mean (contoured)</a:t>
            </a:r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867" i="1" dirty="0">
                <a:solidFill>
                  <a:srgbClr val="437BF5"/>
                </a:solidFill>
                <a:latin typeface="Arial"/>
                <a:cs typeface="Arial"/>
              </a:rPr>
              <a:t>probability of </a:t>
            </a:r>
            <a:r>
              <a:rPr lang="en-US" sz="1867" i="1" dirty="0" smtClean="0">
                <a:solidFill>
                  <a:srgbClr val="437BF5"/>
                </a:solidFill>
                <a:latin typeface="Arial"/>
                <a:cs typeface="Arial"/>
              </a:rPr>
              <a:t>occurrence </a:t>
            </a:r>
            <a:r>
              <a:rPr lang="en-US" sz="1867" i="1" dirty="0">
                <a:solidFill>
                  <a:srgbClr val="437BF5"/>
                </a:solidFill>
                <a:latin typeface="Arial"/>
                <a:cs typeface="Arial"/>
              </a:rPr>
              <a:t>(%; shaded)</a:t>
            </a:r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, and </a:t>
            </a:r>
            <a:r>
              <a:rPr lang="en-US" sz="1867" i="1" dirty="0">
                <a:solidFill>
                  <a:srgbClr val="FF0000"/>
                </a:solidFill>
                <a:latin typeface="Arial"/>
                <a:cs typeface="Arial"/>
              </a:rPr>
              <a:t>prob. diff. (shaded)  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5914" y="185354"/>
            <a:ext cx="344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Probability of rain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≥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0.25”/6 h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0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077250"/>
            <a:ext cx="6520944" cy="5012654"/>
            <a:chOff x="0" y="1077250"/>
            <a:chExt cx="6520944" cy="5012654"/>
          </a:xfrm>
        </p:grpSpPr>
        <p:pic>
          <p:nvPicPr>
            <p:cNvPr id="4098" name="Picture 2" descr="https://www.emc.ncep.noaa.gov/users/meg/gefsv12/retros/halloweenQPF/dprogdt/gefs_uszoom_prob0.25qpf_halloweenQPF_4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77250"/>
              <a:ext cx="6520944" cy="5012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5424" y="282848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8813" y="282848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18813" y="5402494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Stage-IV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424" y="5402494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Halloween Storm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10/28/2019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F096)</a:t>
            </a:r>
          </a:p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00Z 11/1/2019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1307" y="1927353"/>
            <a:ext cx="5760693" cy="4923946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F144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</a:t>
            </a:r>
            <a:r>
              <a:rPr lang="en-US" sz="1333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GEFSv12 encompasses the correct region of max </a:t>
            </a:r>
            <a:r>
              <a:rPr lang="en-US" sz="2133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, but does not extend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far enough south with the highest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amounts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F096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GEFSv12 region of high </a:t>
            </a:r>
            <a:r>
              <a:rPr lang="en-US" sz="2133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is correctly shifted towards the east and captures the NY max, while GEFSv11 region is shifted too far west and misses the NY max </a:t>
            </a: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/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/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/>
            <a:r>
              <a:rPr lang="en-US" sz="1867" i="1" dirty="0" smtClean="0">
                <a:solidFill>
                  <a:prstClr val="black"/>
                </a:solidFill>
                <a:latin typeface="Arial"/>
                <a:cs typeface="Arial"/>
              </a:rPr>
              <a:t>Plots </a:t>
            </a:r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depicting the probability of </a:t>
            </a:r>
            <a:r>
              <a:rPr lang="en-US" sz="1867" i="1" dirty="0" smtClean="0">
                <a:solidFill>
                  <a:prstClr val="black"/>
                </a:solidFill>
                <a:latin typeface="Arial"/>
                <a:cs typeface="Arial"/>
              </a:rPr>
              <a:t>≥ 0.25” </a:t>
            </a:r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867" i="1" dirty="0" smtClean="0">
                <a:solidFill>
                  <a:prstClr val="black"/>
                </a:solidFill>
                <a:latin typeface="Arial"/>
                <a:cs typeface="Arial"/>
              </a:rPr>
              <a:t>rain </a:t>
            </a:r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in 6 </a:t>
            </a:r>
            <a:r>
              <a:rPr lang="en-US" sz="1867" i="1" dirty="0" smtClean="0">
                <a:solidFill>
                  <a:prstClr val="black"/>
                </a:solidFill>
                <a:latin typeface="Arial"/>
                <a:cs typeface="Arial"/>
              </a:rPr>
              <a:t>h, with the </a:t>
            </a:r>
            <a:r>
              <a:rPr lang="en-US" sz="1867" b="1" i="1" dirty="0">
                <a:solidFill>
                  <a:prstClr val="black"/>
                </a:solidFill>
                <a:latin typeface="Arial"/>
                <a:cs typeface="Arial"/>
              </a:rPr>
              <a:t>ensemble mean (contoured)</a:t>
            </a:r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867" i="1" dirty="0">
                <a:solidFill>
                  <a:srgbClr val="437BF5"/>
                </a:solidFill>
                <a:latin typeface="Arial"/>
                <a:cs typeface="Arial"/>
              </a:rPr>
              <a:t>probability of </a:t>
            </a:r>
            <a:r>
              <a:rPr lang="en-US" sz="1867" i="1" dirty="0" smtClean="0">
                <a:solidFill>
                  <a:srgbClr val="437BF5"/>
                </a:solidFill>
                <a:latin typeface="Arial"/>
                <a:cs typeface="Arial"/>
              </a:rPr>
              <a:t>occurrence </a:t>
            </a:r>
            <a:r>
              <a:rPr lang="en-US" sz="1867" i="1" dirty="0">
                <a:solidFill>
                  <a:srgbClr val="437BF5"/>
                </a:solidFill>
                <a:latin typeface="Arial"/>
                <a:cs typeface="Arial"/>
              </a:rPr>
              <a:t>(%; shaded)</a:t>
            </a:r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, and </a:t>
            </a:r>
            <a:r>
              <a:rPr lang="en-US" sz="1867" i="1" dirty="0">
                <a:solidFill>
                  <a:srgbClr val="FF0000"/>
                </a:solidFill>
                <a:latin typeface="Arial"/>
                <a:cs typeface="Arial"/>
              </a:rPr>
              <a:t>prob. diff. (shaded) </a:t>
            </a: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7112" y="185354"/>
            <a:ext cx="344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Probability of rain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≥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0.25”/6 h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993" y="601216"/>
            <a:ext cx="10961036" cy="658469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93" y="65241"/>
            <a:ext cx="10961036" cy="471894"/>
          </a:xfrm>
          <a:prstGeom prst="rect">
            <a:avLst/>
          </a:prstGeom>
          <a:solidFill>
            <a:srgbClr val="5BA4E3"/>
          </a:solidFill>
        </p:spPr>
        <p:txBody>
          <a:bodyPr wrap="square" lIns="162532" tIns="81265" rIns="162532" bIns="81265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467F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6710" y="36818"/>
            <a:ext cx="1206375" cy="12833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" y="107564"/>
            <a:ext cx="1129099" cy="1147249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10940878" y="51938"/>
            <a:ext cx="1267967" cy="12679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52" y="122680"/>
            <a:ext cx="1121664" cy="11216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558911"/>
            <a:ext cx="12208844" cy="697661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GEFSv12 Retrospectives: </a:t>
            </a:r>
            <a:r>
              <a:rPr kumimoji="0" lang="en-US" sz="34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Excessive QPF</a:t>
            </a:r>
            <a:endParaRPr kumimoji="0" lang="en-US" sz="34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11343"/>
            <a:ext cx="12208845" cy="3005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Eastern U.S. Cases </a:t>
            </a:r>
          </a:p>
          <a:p>
            <a:pPr marL="0" marR="0" lvl="2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09585" marR="0" lvl="2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  Summer Nor’easter (July 2017)</a:t>
            </a:r>
          </a:p>
          <a:p>
            <a:pPr marL="609585" marR="0" lvl="2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				Halloween Storm (Oct/Nov 2019)</a:t>
            </a:r>
          </a:p>
          <a:p>
            <a:pPr marL="609585" marR="0" lvl="2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		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Post-Thanksgiving Storm (Nov/Dec 2019)</a:t>
            </a:r>
          </a:p>
          <a:p>
            <a:pPr marL="609585" marR="0" lvl="2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" y="1085595"/>
            <a:ext cx="6462055" cy="4967386"/>
            <a:chOff x="-1" y="1085595"/>
            <a:chExt cx="6462055" cy="4967386"/>
          </a:xfrm>
        </p:grpSpPr>
        <p:pic>
          <p:nvPicPr>
            <p:cNvPr id="8194" name="Picture 2" descr="https://www.emc.ncep.noaa.gov/users/meg/gefsv12/retros/thxgivingstorm/p072/gefs_uszoom_6hSNOD_thxgivingstorm_1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085595"/>
              <a:ext cx="6462055" cy="49673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5424" y="277896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54805" y="277896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4805" y="5329201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NOHRSC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424" y="5329201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Post-Thanksgiving Storm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11/27/2019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F090)</a:t>
            </a:r>
          </a:p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Valid: 18Z 11/30/2019 </a:t>
            </a:r>
            <a:endParaRPr lang="en-US" sz="26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2054" y="1927353"/>
            <a:ext cx="5760693" cy="1477041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F090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GEFSv12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overall orientation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of snowfall is misaligned, misplacing max region and missing MN snow band</a:t>
            </a:r>
          </a:p>
          <a:p>
            <a:pPr defTabSz="609585"/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8115" y="1395201"/>
            <a:ext cx="12208844" cy="404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marR="0" lvl="1" indent="-25602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GEFSv12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has higher 500-hPa AC scores than 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GEFSv11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at all lead times</a:t>
            </a:r>
          </a:p>
          <a:p>
            <a:pPr marL="380990" marR="0" lvl="1" indent="-25602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GEFSv12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has higher 500-hPa AC scores than 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GEFSv11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Day 5 during </a:t>
            </a:r>
            <a:b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seasons between Summer 2017 and Fall </a:t>
            </a:r>
            <a:r>
              <a:rPr kumimoji="0" lang="en-US" sz="2667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2019i.e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., less underdispersive)</a:t>
            </a:r>
          </a:p>
          <a:p>
            <a:pPr marL="380990" marR="0" lvl="1" indent="-25602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GEFSv12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has higher CONUS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precip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Brier Skill Scores than 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GEFSv11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at </a:t>
            </a:r>
            <a:b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 lead times and for all 24-h precipitation thresholds</a:t>
            </a:r>
          </a:p>
          <a:p>
            <a:pPr marL="380990" marR="0" lvl="1" indent="-25602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GEFSv12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has more reliable 24-h CONUS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precip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forecasts than 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GEFSv11</a:t>
            </a:r>
          </a:p>
          <a:p>
            <a:pPr marL="380990" marR="0" lvl="1" indent="-256026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GEFSv12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has a larger low bias at higher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precip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thresholds than 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GEFSv11</a:t>
            </a:r>
          </a:p>
        </p:txBody>
      </p:sp>
      <p:sp>
        <p:nvSpPr>
          <p:cNvPr id="3" name="Rectangle 2"/>
          <p:cNvSpPr/>
          <p:nvPr/>
        </p:nvSpPr>
        <p:spPr>
          <a:xfrm>
            <a:off x="18115" y="1395200"/>
            <a:ext cx="12208844" cy="118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4964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</a:p>
          <a:p>
            <a:pPr marL="124964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6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From Alicia Bentley’s 3/12/20 MEG presentation on QPF stats: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993" y="601216"/>
            <a:ext cx="10961036" cy="658469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93" y="65241"/>
            <a:ext cx="10961036" cy="471894"/>
          </a:xfrm>
          <a:prstGeom prst="rect">
            <a:avLst/>
          </a:prstGeom>
          <a:solidFill>
            <a:srgbClr val="5BA4E3"/>
          </a:solidFill>
        </p:spPr>
        <p:txBody>
          <a:bodyPr wrap="square" lIns="162532" tIns="81265" rIns="162532" bIns="8126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467F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6710" y="36818"/>
            <a:ext cx="1206375" cy="12833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" y="107564"/>
            <a:ext cx="1129099" cy="1147249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10940878" y="51938"/>
            <a:ext cx="1267967" cy="12679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52" y="122680"/>
            <a:ext cx="1121664" cy="11216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" y="558911"/>
            <a:ext cx="12208844" cy="697661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GEFSv12 Precipitation Verification</a:t>
            </a:r>
            <a:endParaRPr kumimoji="0" lang="en-US" sz="34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1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" y="1085594"/>
            <a:ext cx="6462505" cy="4967733"/>
            <a:chOff x="-2" y="1085594"/>
            <a:chExt cx="6462505" cy="4967733"/>
          </a:xfrm>
        </p:grpSpPr>
        <p:pic>
          <p:nvPicPr>
            <p:cNvPr id="9218" name="Picture 2" descr="https://www.emc.ncep.noaa.gov/users/meg/gefsv12/retros/thxgivingstorm/p024/gefs_uszoom_6hSNOD_thxgivingstorm_7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1085594"/>
              <a:ext cx="6462505" cy="4967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5424" y="277896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GEFSv11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D68B9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54805" y="277896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GEFSv12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D68B9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4805" y="5329201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NOHRSC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D68B9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424" y="5329201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v12−v11</a:t>
              </a:r>
              <a:endPara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D68B9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33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Post-Thanksgiving Storm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Init.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00Z 11/29/2019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en-US" sz="26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F042)</a:t>
            </a:r>
          </a:p>
          <a:p>
            <a:pPr lvl="0" defTabSz="609585">
              <a:defRPr/>
            </a:pP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18Z 11/30/2019</a:t>
            </a:r>
            <a:r>
              <a:rPr kumimoji="0" lang="en-US" sz="26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31307" y="1927353"/>
            <a:ext cx="5760693" cy="3118196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lvl="0" defTabSz="609585">
              <a:buFont typeface="Arial"/>
              <a:buChar char="•"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21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F090</a:t>
            </a:r>
            <a:r>
              <a:rPr kumimoji="0" lang="en-U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GEFSv12 overall orientation of snowfall is misaligned, misplacing max region and missing MN snow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band</a:t>
            </a:r>
          </a:p>
          <a:p>
            <a:pPr lvl="0" defTabSz="609585">
              <a:buFont typeface="Arial"/>
              <a:buChar char="•"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defTabSz="609585">
              <a:buFont typeface="Arial"/>
              <a:buChar char="•"/>
            </a:pPr>
            <a:r>
              <a:rPr kumimoji="0" lang="en-U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21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F042</a:t>
            </a:r>
            <a:r>
              <a:rPr kumimoji="0" lang="en-U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GEFSv12 correctly shifts orientation of snowfall (capturing MN snow band) </a:t>
            </a:r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lvl="0" defTabSz="609585">
              <a:buFont typeface="Arial"/>
              <a:buChar char="•"/>
            </a:pPr>
            <a:endParaRPr kumimoji="0" lang="en-US" sz="2133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133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Both GEFSv12 and GEFSv11 do not forecast the correct amount of max snow  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858" y="942370"/>
            <a:ext cx="5728046" cy="5768222"/>
            <a:chOff x="361858" y="942370"/>
            <a:chExt cx="5728046" cy="5768222"/>
          </a:xfrm>
        </p:grpSpPr>
        <p:pic>
          <p:nvPicPr>
            <p:cNvPr id="1026" name="Picture 2" descr="https://www.emc.ncep.noaa.gov/users/meg/gefsv12/retros/thxgivingstorm/p096/gefs_ne_6hSNOD_thxgivingstorm_2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58" y="942370"/>
              <a:ext cx="5728046" cy="5768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61858" y="3080715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54805" y="3080715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4805" y="599671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NOHRSC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1858" y="5996713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Post-Thanksgiving Storm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11/26/2019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F150)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06Z 12/2/2019 </a:t>
            </a:r>
            <a:endParaRPr lang="en-US" sz="26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31307" y="1927353"/>
            <a:ext cx="5760693" cy="1148810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F150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GEFSv11 forecasts more coverage and higher amounts of snow than GEFSv12</a:t>
            </a: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857" y="942370"/>
            <a:ext cx="5720061" cy="5760182"/>
            <a:chOff x="361857" y="942370"/>
            <a:chExt cx="5720061" cy="5760182"/>
          </a:xfrm>
        </p:grpSpPr>
        <p:pic>
          <p:nvPicPr>
            <p:cNvPr id="3074" name="Picture 2" descr="https://www.emc.ncep.noaa.gov/users/meg/gefsv12/retros/thxgivingstorm/p000/gefs_ne_6hSNOD_thxgivingstorm_9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57" y="942370"/>
              <a:ext cx="5720061" cy="5760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61858" y="3080715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54805" y="3080715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4805" y="599671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NOHRSC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1858" y="5996713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Post-Thanksgiving Storm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11/30/2019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F054) 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06Z 12/2/2019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1307" y="1927353"/>
            <a:ext cx="5760693" cy="3446426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F150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GEFSv11 forecasts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more coverage and higher amounts of snow than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GEFSv12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F054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GEFSv12 has more accurate spatial distribution of max snowfall</a:t>
            </a:r>
          </a:p>
          <a:p>
            <a:pPr defTabSz="609585">
              <a:buFont typeface="Arial"/>
              <a:buChar char="•"/>
            </a:pPr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Again, both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GEFSv12 and GEFSv11 do not forecast the correct amount of max snow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993" y="601216"/>
            <a:ext cx="10961036" cy="658469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93" y="65241"/>
            <a:ext cx="10961036" cy="471894"/>
          </a:xfrm>
          <a:prstGeom prst="rect">
            <a:avLst/>
          </a:prstGeom>
          <a:solidFill>
            <a:srgbClr val="5BA4E3"/>
          </a:solidFill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0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6710" y="36818"/>
            <a:ext cx="1206375" cy="12833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" y="107564"/>
            <a:ext cx="1129099" cy="1147249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10940878" y="51938"/>
            <a:ext cx="1267967" cy="12679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52" y="122680"/>
            <a:ext cx="1121664" cy="11216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558911"/>
            <a:ext cx="12208844" cy="697661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3467" b="1" dirty="0">
                <a:solidFill>
                  <a:prstClr val="white"/>
                </a:solidFill>
                <a:latin typeface="Arial"/>
                <a:cs typeface="Arial"/>
              </a:rPr>
              <a:t>GEFSv12 Retrospectives: </a:t>
            </a:r>
            <a:r>
              <a:rPr lang="en-US" sz="3467" b="1" dirty="0" smtClean="0">
                <a:solidFill>
                  <a:prstClr val="white"/>
                </a:solidFill>
                <a:latin typeface="Arial"/>
                <a:cs typeface="Arial"/>
              </a:rPr>
              <a:t>Excessive QPF</a:t>
            </a:r>
            <a:endParaRPr lang="en-US" sz="3467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11343"/>
            <a:ext cx="12208845" cy="3498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609585"/>
            <a:r>
              <a:rPr lang="en-US" sz="4000" b="1" u="sng" dirty="0" smtClean="0">
                <a:solidFill>
                  <a:srgbClr val="FF0000"/>
                </a:solidFill>
                <a:latin typeface="Arial"/>
                <a:cs typeface="Arial"/>
              </a:rPr>
              <a:t>California Cases </a:t>
            </a:r>
          </a:p>
          <a:p>
            <a:pPr marL="0" lvl="2" algn="ctr" defTabSz="609585"/>
            <a:endParaRPr lang="en-US" sz="2933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609585" lvl="2" defTabSz="609585">
              <a:lnSpc>
                <a:spcPct val="150000"/>
              </a:lnSpc>
            </a:pPr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					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/>
              </a:rPr>
              <a:t>California 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Storm (Jan 2018)</a:t>
            </a:r>
          </a:p>
          <a:p>
            <a:pPr marL="609585" lvl="2" defTabSz="609585">
              <a:lnSpc>
                <a:spcPct val="150000"/>
              </a:lnSpc>
            </a:pPr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 					Spring CA Storm (May 2019)</a:t>
            </a:r>
          </a:p>
          <a:p>
            <a:pPr marL="609585" lvl="2" algn="ctr" defTabSz="609585"/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</a:p>
          <a:p>
            <a:pPr marL="609585" lvl="2" algn="ctr" defTabSz="609585"/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458" y="942370"/>
            <a:ext cx="6372596" cy="5785647"/>
            <a:chOff x="89458" y="942370"/>
            <a:chExt cx="6372596" cy="5785647"/>
          </a:xfrm>
        </p:grpSpPr>
        <p:pic>
          <p:nvPicPr>
            <p:cNvPr id="3074" name="Picture 2" descr="https://www.emc.ncep.noaa.gov/users/meg/gefsv12/retros/montecito/p120/gefs_sw_24hqpf_montecito_2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58" y="942370"/>
              <a:ext cx="6372596" cy="5785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86468" y="297931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04029" y="297931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04029" y="5774200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Stage-IV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6468" y="5774200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Jan California Storm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1/5/2018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F120)</a:t>
            </a:r>
          </a:p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Valid: 00Z 1/10/2018 </a:t>
            </a:r>
            <a:endParaRPr lang="en-US" sz="26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15766" y="2068910"/>
            <a:ext cx="5760693" cy="3118196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F120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Although a little displaced, GEFSv12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forecasts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higher amounts of </a:t>
            </a:r>
            <a:r>
              <a:rPr lang="en-US" sz="2133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in central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CA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than GEFSv11  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/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/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24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93959" y="187828"/>
            <a:ext cx="317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24-h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Mean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Accum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92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458" y="942370"/>
            <a:ext cx="6372596" cy="5785647"/>
            <a:chOff x="89458" y="942370"/>
            <a:chExt cx="6372596" cy="5785647"/>
          </a:xfrm>
        </p:grpSpPr>
        <p:pic>
          <p:nvPicPr>
            <p:cNvPr id="4098" name="Picture 2" descr="https://www.emc.ncep.noaa.gov/users/meg/gefsv12/retros/montecito/p072/gefs_sw_24hqpf_montecito_1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58" y="942370"/>
              <a:ext cx="6372596" cy="5785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86468" y="297931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04029" y="297931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04029" y="5774200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Stage-IV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6468" y="5774200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Jan California Storm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1/7/2018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F072)</a:t>
            </a:r>
          </a:p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Valid: 00Z 1/10/2018 </a:t>
            </a:r>
            <a:endParaRPr lang="en-US" sz="26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15766" y="2068910"/>
            <a:ext cx="5760693" cy="4431119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F120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Although a little displaced, GEFSv12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forecasts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higher amounts of </a:t>
            </a:r>
            <a:r>
              <a:rPr lang="en-US" sz="2133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in central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CA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than GEFSv11  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F072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Again,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GEFSv12 forecasts higher amounts of </a:t>
            </a:r>
            <a:r>
              <a:rPr lang="en-US" sz="2133" dirty="0" err="1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 in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CA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than GEFSv11</a:t>
            </a:r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In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the short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range, GEFSv12 forecasts more </a:t>
            </a:r>
            <a:r>
              <a:rPr lang="en-US" sz="2133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than GEFSv11 as well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/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25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93959" y="187828"/>
            <a:ext cx="317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24-h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Mean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Accum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29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993" y="601216"/>
            <a:ext cx="10961036" cy="658469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93" y="65241"/>
            <a:ext cx="10961036" cy="471894"/>
          </a:xfrm>
          <a:prstGeom prst="rect">
            <a:avLst/>
          </a:prstGeom>
          <a:solidFill>
            <a:srgbClr val="5BA4E3"/>
          </a:solidFill>
        </p:spPr>
        <p:txBody>
          <a:bodyPr wrap="square" lIns="162532" tIns="81265" rIns="162532" bIns="81265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467F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6710" y="36818"/>
            <a:ext cx="1206375" cy="12833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" y="107564"/>
            <a:ext cx="1129099" cy="1147249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10940878" y="51938"/>
            <a:ext cx="1267967" cy="12679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52" y="122680"/>
            <a:ext cx="1121664" cy="11216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558911"/>
            <a:ext cx="12208844" cy="697661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GEFSv12 Retrospectives: </a:t>
            </a:r>
            <a:r>
              <a:rPr kumimoji="0" lang="en-US" sz="34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Excessive QPF</a:t>
            </a:r>
            <a:endParaRPr kumimoji="0" lang="en-US" sz="34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11343"/>
            <a:ext cx="12208845" cy="3498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California Cases </a:t>
            </a:r>
          </a:p>
          <a:p>
            <a:pPr marL="0" marR="0" lvl="2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09585" marR="0" lvl="2" indent="0" algn="l" defTabSz="60958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	California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Storm (Jan 2018)</a:t>
            </a:r>
          </a:p>
          <a:p>
            <a:pPr marL="609585" marR="0" lvl="2" indent="0" algn="l" defTabSz="60958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				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Spring CA Storm (May 2019)</a:t>
            </a:r>
          </a:p>
          <a:p>
            <a:pPr marL="609585" marR="0" lvl="2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609585" marR="0" lvl="2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1856" y="942445"/>
            <a:ext cx="5773768" cy="5722521"/>
            <a:chOff x="361856" y="942445"/>
            <a:chExt cx="5773768" cy="5722521"/>
          </a:xfrm>
        </p:grpSpPr>
        <p:pic>
          <p:nvPicPr>
            <p:cNvPr id="1026" name="Picture 2" descr="https://www.emc.ncep.noaa.gov/users/meg/gefsv12/retros/springCAstorm/p192/gefs_sw_6hqpf_springCAstorm_29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56" y="942445"/>
              <a:ext cx="5773768" cy="5722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61858" y="307075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54805" y="307075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4805" y="598581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Stage-IV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1858" y="5985818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Spring California Storm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5/9/2019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F174)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06Z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5/16/2019 </a:t>
            </a:r>
            <a:endParaRPr lang="en-US" sz="26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31307" y="1921948"/>
            <a:ext cx="5760693" cy="1148810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F174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GEFSv12 has more spread in northern CA than GEFSv11</a:t>
            </a:r>
          </a:p>
          <a:p>
            <a:pPr defTabSz="609585"/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0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857" y="942369"/>
            <a:ext cx="5774863" cy="5723607"/>
            <a:chOff x="361857" y="942369"/>
            <a:chExt cx="5774863" cy="5723607"/>
          </a:xfrm>
        </p:grpSpPr>
        <p:pic>
          <p:nvPicPr>
            <p:cNvPr id="5122" name="Picture 2" descr="https://www.emc.ncep.noaa.gov/users/meg/gefsv12/retros/springCAstorm/p096/gefs_sw_6hqpf_springCAstorm_1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57" y="942369"/>
              <a:ext cx="5774863" cy="5723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61858" y="307075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54805" y="307075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4805" y="598581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Stage-IV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1858" y="5985818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Spring California Storm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5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/13/2019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F078)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06Z 5/16/2019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1307" y="1927353"/>
            <a:ext cx="5760693" cy="2133502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>
                <a:solidFill>
                  <a:prstClr val="black"/>
                </a:solidFill>
                <a:latin typeface="Arial"/>
                <a:cs typeface="Arial"/>
              </a:rPr>
              <a:t>F174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: GEFSv12 has more spread in northern CA than GEFSv11 </a:t>
            </a:r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b="1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  F078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GEFSv12 correctly forecasts more </a:t>
            </a:r>
            <a:r>
              <a:rPr lang="en-US" sz="2133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in northern CA than GEFSv11</a:t>
            </a:r>
          </a:p>
          <a:p>
            <a:pPr defTabSz="609585"/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856" y="942369"/>
            <a:ext cx="5782912" cy="5731584"/>
            <a:chOff x="361856" y="942369"/>
            <a:chExt cx="5782912" cy="5731584"/>
          </a:xfrm>
        </p:grpSpPr>
        <p:pic>
          <p:nvPicPr>
            <p:cNvPr id="6146" name="Picture 2" descr="https://www.emc.ncep.noaa.gov/users/meg/gefsv12/retros/springCAstorm/p072/gefs_sw_6hqpf_springCAstorm_9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56" y="942369"/>
              <a:ext cx="5782912" cy="573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61858" y="307075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54805" y="307075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4805" y="598581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Stage-IV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1858" y="5985818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Spring California Storm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5/14/2019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F054)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06Z 5/16/2019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1307" y="1927353"/>
            <a:ext cx="5760693" cy="3118196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  F174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: GEFSv12 has more spread in northern CA than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GEFSv11</a:t>
            </a:r>
          </a:p>
          <a:p>
            <a:pPr defTabSz="609585"/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  F078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GEFSv12 correctly forecasts more </a:t>
            </a:r>
            <a:r>
              <a:rPr lang="en-US" sz="2133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in northern CA than GEFSv11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F054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GEFSv11 forecasts a higher max region in northern CA earlier than GEFSv12</a:t>
            </a:r>
          </a:p>
          <a:p>
            <a:pPr defTabSz="609585"/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25077" y="2891881"/>
            <a:ext cx="12208844" cy="1900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lvl="1" indent="-380990" defTabSz="609585">
              <a:spcAft>
                <a:spcPts val="1333"/>
              </a:spcAft>
              <a:buFont typeface="Arial"/>
              <a:buChar char="•"/>
            </a:pPr>
            <a:r>
              <a:rPr lang="en-US" sz="2667" dirty="0">
                <a:solidFill>
                  <a:prstClr val="white"/>
                </a:solidFill>
                <a:latin typeface="Arial"/>
                <a:cs typeface="Arial"/>
              </a:rPr>
              <a:t>Consolidates NCEP/EMC verification and evaluation functions to efficiently and consistently support all modeling groups </a:t>
            </a:r>
          </a:p>
          <a:p>
            <a:pPr marL="380990" lvl="1" indent="-380990" defTabSz="609585">
              <a:spcAft>
                <a:spcPts val="1333"/>
              </a:spcAft>
              <a:buFont typeface="Arial"/>
              <a:buChar char="•"/>
            </a:pPr>
            <a:r>
              <a:rPr lang="en-US" sz="2667" dirty="0">
                <a:solidFill>
                  <a:prstClr val="white"/>
                </a:solidFill>
                <a:latin typeface="Arial"/>
                <a:cs typeface="Arial"/>
              </a:rPr>
              <a:t>Removes evaluation functions from the model science chain of command, ensuring </a:t>
            </a:r>
            <a:r>
              <a:rPr lang="en-US" sz="2667" b="1" i="1" dirty="0">
                <a:solidFill>
                  <a:prstClr val="white"/>
                </a:solidFill>
                <a:latin typeface="Arial"/>
                <a:cs typeface="Arial"/>
              </a:rPr>
              <a:t>independent</a:t>
            </a:r>
            <a:r>
              <a:rPr lang="en-US" sz="2667" b="1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US" sz="2667" dirty="0">
                <a:solidFill>
                  <a:prstClr val="white"/>
                </a:solidFill>
                <a:latin typeface="Arial"/>
                <a:cs typeface="Arial"/>
              </a:rPr>
              <a:t>model evaluations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5077" y="1457388"/>
            <a:ext cx="11899539" cy="534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lvl="1" indent="-380990" defTabSz="609585">
              <a:buFont typeface="Arial"/>
              <a:buChar char="•"/>
            </a:pP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GEFSv12 retrospectives initialized at 0000 UTC during 6/1/17</a:t>
            </a:r>
            <a:r>
              <a:rPr lang="mr-IN" sz="2667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11/30/19</a:t>
            </a:r>
          </a:p>
          <a:p>
            <a:pPr marL="990575" lvl="2" indent="-380990" defTabSz="609585">
              <a:buFont typeface="Arial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Extra hurricane initializations at 1200 UTC during 6/1</a:t>
            </a:r>
            <a:r>
              <a:rPr lang="mr-IN" sz="2400" dirty="0">
                <a:solidFill>
                  <a:prstClr val="black"/>
                </a:solidFill>
                <a:latin typeface="Arial"/>
                <a:cs typeface="Arial"/>
              </a:rPr>
              <a:t>–</a:t>
            </a: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9/30 (2017, 2018, 2019) </a:t>
            </a:r>
          </a:p>
          <a:p>
            <a:pPr marL="990575" lvl="2" indent="-380990" defTabSz="609585">
              <a:buFont typeface="Arial"/>
              <a:buChar char="•"/>
            </a:pPr>
            <a:endParaRPr lang="en-US" sz="2400" b="1" i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380990" lvl="1" indent="-380990" defTabSz="609585">
              <a:buFont typeface="Arial"/>
              <a:buChar char="•"/>
            </a:pP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GEFSv12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Excessive QPF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case studies include:</a:t>
            </a:r>
          </a:p>
          <a:p>
            <a:pPr marL="990575" lvl="2" indent="-380990" defTabSz="609585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Summer Nor’easter (July 2017)</a:t>
            </a:r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90575" lvl="2" indent="-380990" defTabSz="609585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California Storm (Jan 2018)</a:t>
            </a:r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90575" lvl="2" indent="-380990" defTabSz="609585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TX/OK Bust Case (Dec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2018)</a:t>
            </a:r>
          </a:p>
          <a:p>
            <a:pPr marL="990575" lvl="2" indent="-380990" defTabSz="609585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Central U.S. Cyclone (Apr 2019)</a:t>
            </a:r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90575" lvl="2" indent="-380990" defTabSz="609585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Spring CA Storm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May 2019)</a:t>
            </a:r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90575" lvl="2" indent="-380990" defTabSz="609585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TC Imelda (Sep 2019)</a:t>
            </a:r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90575" lvl="2" indent="-380990" defTabSz="609585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Halloween Storm (Oct/Nov 2019)</a:t>
            </a:r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90575" lvl="2" indent="-380990" defTabSz="609585"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Post-Thanksgiving Storm (Nov/Dec </a:t>
            </a:r>
            <a:r>
              <a:rPr lang="en-US" sz="2400" dirty="0">
                <a:solidFill>
                  <a:srgbClr val="0000FF"/>
                </a:solidFill>
                <a:latin typeface="Arial"/>
                <a:cs typeface="Arial"/>
              </a:rPr>
              <a:t>2019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90575" lvl="2" indent="-380990" defTabSz="609585">
              <a:buFont typeface="Arial"/>
              <a:buChar char="•"/>
            </a:pPr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90575" lvl="2" indent="-380990" defTabSz="609585">
              <a:buFont typeface="Arial"/>
              <a:buChar char="•"/>
            </a:pP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993" y="601216"/>
            <a:ext cx="10961036" cy="658469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93" y="65241"/>
            <a:ext cx="10961036" cy="471894"/>
          </a:xfrm>
          <a:prstGeom prst="rect">
            <a:avLst/>
          </a:prstGeom>
          <a:solidFill>
            <a:srgbClr val="5BA4E3"/>
          </a:solidFill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0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6710" y="36818"/>
            <a:ext cx="1206375" cy="12833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" y="107564"/>
            <a:ext cx="1129099" cy="1147249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10940878" y="51938"/>
            <a:ext cx="1267967" cy="12679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52" y="122680"/>
            <a:ext cx="1121664" cy="11216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" y="558911"/>
            <a:ext cx="12208844" cy="697661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3467" b="1" dirty="0">
                <a:solidFill>
                  <a:prstClr val="white"/>
                </a:solidFill>
                <a:latin typeface="Arial"/>
                <a:cs typeface="Arial"/>
              </a:rPr>
              <a:t>GEFSv12 Retrospectives: </a:t>
            </a:r>
            <a:r>
              <a:rPr lang="en-US" sz="3467" b="1" dirty="0" smtClean="0">
                <a:solidFill>
                  <a:prstClr val="white"/>
                </a:solidFill>
                <a:latin typeface="Arial"/>
                <a:cs typeface="Arial"/>
              </a:rPr>
              <a:t>Excessive QPF</a:t>
            </a:r>
            <a:endParaRPr lang="en-US" sz="3467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993" y="601216"/>
            <a:ext cx="10961036" cy="658469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93" y="65241"/>
            <a:ext cx="10961036" cy="471894"/>
          </a:xfrm>
          <a:prstGeom prst="rect">
            <a:avLst/>
          </a:prstGeom>
          <a:solidFill>
            <a:srgbClr val="5BA4E3"/>
          </a:solidFill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0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6710" y="36818"/>
            <a:ext cx="1206375" cy="12833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" y="107564"/>
            <a:ext cx="1129099" cy="1147249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10940878" y="51938"/>
            <a:ext cx="1267967" cy="12679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52" y="122680"/>
            <a:ext cx="1121664" cy="11216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558911"/>
            <a:ext cx="12208844" cy="697661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3467" b="1" dirty="0">
                <a:solidFill>
                  <a:prstClr val="white"/>
                </a:solidFill>
                <a:latin typeface="Arial"/>
                <a:cs typeface="Arial"/>
              </a:rPr>
              <a:t>GEFSv12 Retrospectives: </a:t>
            </a:r>
            <a:r>
              <a:rPr lang="en-US" sz="3467" b="1" dirty="0" smtClean="0">
                <a:solidFill>
                  <a:prstClr val="white"/>
                </a:solidFill>
                <a:latin typeface="Arial"/>
                <a:cs typeface="Arial"/>
              </a:rPr>
              <a:t>Excessive QPF</a:t>
            </a:r>
            <a:endParaRPr lang="en-US" sz="3467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11343"/>
            <a:ext cx="12208845" cy="3744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609585"/>
            <a:r>
              <a:rPr lang="en-US" sz="4000" b="1" u="sng" dirty="0" smtClean="0">
                <a:solidFill>
                  <a:srgbClr val="FF0000"/>
                </a:solidFill>
                <a:latin typeface="Arial"/>
                <a:cs typeface="Arial"/>
              </a:rPr>
              <a:t>TX/Central U.S. Cases </a:t>
            </a:r>
          </a:p>
          <a:p>
            <a:pPr marL="0" lvl="2" algn="ctr" defTabSz="609585"/>
            <a:endParaRPr lang="en-US" sz="2933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609585" lvl="2" defTabSz="609585">
              <a:lnSpc>
                <a:spcPct val="150000"/>
              </a:lnSpc>
            </a:pPr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				   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/>
              </a:rPr>
              <a:t>TX/OK </a:t>
            </a:r>
            <a:r>
              <a:rPr lang="en-US" sz="3200" b="1" dirty="0">
                <a:solidFill>
                  <a:srgbClr val="0000FF"/>
                </a:solidFill>
                <a:latin typeface="Arial"/>
                <a:cs typeface="Arial"/>
              </a:rPr>
              <a:t>Bust Case (Dec 2018)</a:t>
            </a:r>
          </a:p>
          <a:p>
            <a:pPr marL="609585" lvl="2" defTabSz="609585">
              <a:lnSpc>
                <a:spcPct val="150000"/>
              </a:lnSpc>
            </a:pPr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 				</a:t>
            </a: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 TC </a:t>
            </a: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Imelda (Sep 2019)</a:t>
            </a:r>
          </a:p>
          <a:p>
            <a:pPr marL="609585" lvl="2" defTabSz="609585">
              <a:lnSpc>
                <a:spcPct val="150000"/>
              </a:lnSpc>
            </a:pPr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				Central </a:t>
            </a:r>
            <a:r>
              <a:rPr lang="en-US" sz="3200" dirty="0">
                <a:solidFill>
                  <a:srgbClr val="0000FF"/>
                </a:solidFill>
                <a:latin typeface="Arial"/>
                <a:cs typeface="Arial"/>
              </a:rPr>
              <a:t>U.S. Cyclone (Apr 2019</a:t>
            </a:r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  <a:p>
            <a:pPr marL="609585" lvl="2" algn="ctr" defTabSz="609585"/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9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854" y="942368"/>
            <a:ext cx="6100200" cy="5643887"/>
            <a:chOff x="361854" y="942368"/>
            <a:chExt cx="6100200" cy="5643887"/>
          </a:xfrm>
        </p:grpSpPr>
        <p:pic>
          <p:nvPicPr>
            <p:cNvPr id="3074" name="Picture 2" descr="https://www.emc.ncep.noaa.gov/users/meg/gefsv12/retros/TXOKbust/p120/gefs_t_6hqpf_TXOKbust_2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54" y="942368"/>
              <a:ext cx="6100200" cy="564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61854" y="297931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60588" y="297931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60588" y="5810776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Stage-IV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1854" y="5810776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TX/OK Bust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12/3/2018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F126)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06Z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12/8/2018 </a:t>
            </a:r>
            <a:endParaRPr lang="en-US" sz="26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6681" y="1927353"/>
            <a:ext cx="5760693" cy="1148810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F126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GEFSv12 correctly forecasts more </a:t>
            </a:r>
            <a:r>
              <a:rPr lang="en-US" sz="2133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along TX coast than GEFSv11; northern edge of </a:t>
            </a:r>
            <a:r>
              <a:rPr lang="en-US" sz="2133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is too far north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854" y="942369"/>
            <a:ext cx="6100200" cy="5643886"/>
            <a:chOff x="361854" y="942369"/>
            <a:chExt cx="6100200" cy="5643886"/>
          </a:xfrm>
        </p:grpSpPr>
        <p:pic>
          <p:nvPicPr>
            <p:cNvPr id="8194" name="Picture 2" descr="https://www.emc.ncep.noaa.gov/users/meg/gefsv12/retros/TXOKbust/p096/gefs_t_6hqpf_TXOKbust_17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55" y="942369"/>
              <a:ext cx="6100199" cy="5643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61854" y="297931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60588" y="297931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60588" y="5810776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Stage-IV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1854" y="5810776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TX/OK Bust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12/4/2018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F102)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06Z 12/8/2018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1307" y="1927353"/>
            <a:ext cx="5760693" cy="2789964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>
                <a:solidFill>
                  <a:prstClr val="black"/>
                </a:solidFill>
                <a:latin typeface="Arial"/>
                <a:cs typeface="Arial"/>
              </a:rPr>
              <a:t>F126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: GEFSv12 correctly forecasts more </a:t>
            </a:r>
            <a:r>
              <a:rPr lang="en-US" sz="2133" dirty="0" err="1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 along TX coast than GEFSv11; northern edge of </a:t>
            </a:r>
            <a:r>
              <a:rPr lang="en-US" sz="2133" dirty="0" err="1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 is too far north</a:t>
            </a:r>
          </a:p>
          <a:p>
            <a:pPr defTabSz="609585">
              <a:buFont typeface="Arial"/>
              <a:buChar char="•"/>
            </a:pPr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3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 F102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GEFSv12 again forecasts more </a:t>
            </a:r>
            <a:r>
              <a:rPr lang="en-US" sz="2133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along TX coast than GEFSv11; both have </a:t>
            </a:r>
            <a:r>
              <a:rPr lang="en-US" sz="2133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too far north into OK/KS</a:t>
            </a:r>
          </a:p>
          <a:p>
            <a:pPr defTabSz="609585"/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7284" y="942367"/>
            <a:ext cx="6104769" cy="5648114"/>
            <a:chOff x="357284" y="942367"/>
            <a:chExt cx="6104769" cy="5648114"/>
          </a:xfrm>
        </p:grpSpPr>
        <p:pic>
          <p:nvPicPr>
            <p:cNvPr id="6146" name="Picture 2" descr="https://www.emc.ncep.noaa.gov/users/meg/gefsv12/retros/TXOKbust/p048/gefs_t_6hSNOD_TXOKbust_1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284" y="942367"/>
              <a:ext cx="6104769" cy="5648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61854" y="297931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60588" y="297931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60588" y="5810776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NOHRSC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1854" y="5810776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TX/OK Bust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12/6/2018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F060)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12Z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12/8/2018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1307" y="1927353"/>
            <a:ext cx="5760693" cy="820579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F060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GEFSv11 forecasts snow while GEFSv12 does not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5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1854" y="942366"/>
            <a:ext cx="6102953" cy="5645494"/>
            <a:chOff x="361854" y="942366"/>
            <a:chExt cx="6102953" cy="5645494"/>
          </a:xfrm>
        </p:grpSpPr>
        <p:pic>
          <p:nvPicPr>
            <p:cNvPr id="8194" name="Picture 2" descr="https://www.emc.ncep.noaa.gov/users/meg/gefsv12/retros/TXOKbust/p024/gefs_t_6hSNOD_TXOKbust_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70" y="942366"/>
              <a:ext cx="6101937" cy="5645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61854" y="297931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60588" y="2979318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60588" y="5810776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NOHRSC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1854" y="5810776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TX/OK Bust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12/7/2018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F036)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12Z 12/8/2018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1306" y="1927353"/>
            <a:ext cx="5760693" cy="2133502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F060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GEFSv11 forecasts snow while GEFSv12 does not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F036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GEFSv11 has more accurate forecast with snow band oriented across northern TX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993" y="601216"/>
            <a:ext cx="10961036" cy="658469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93" y="65241"/>
            <a:ext cx="10961036" cy="471894"/>
          </a:xfrm>
          <a:prstGeom prst="rect">
            <a:avLst/>
          </a:prstGeom>
          <a:solidFill>
            <a:srgbClr val="5BA4E3"/>
          </a:solidFill>
        </p:spPr>
        <p:txBody>
          <a:bodyPr wrap="square" lIns="162532" tIns="81265" rIns="162532" bIns="81265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467F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6710" y="36818"/>
            <a:ext cx="1206375" cy="12833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" y="107564"/>
            <a:ext cx="1129099" cy="1147249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10940878" y="51938"/>
            <a:ext cx="1267967" cy="12679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52" y="122680"/>
            <a:ext cx="1121664" cy="11216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558911"/>
            <a:ext cx="12208844" cy="697661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GEFSv12 Retrospectives: </a:t>
            </a:r>
            <a:r>
              <a:rPr kumimoji="0" lang="en-US" sz="34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Excessive QPF</a:t>
            </a:r>
            <a:endParaRPr kumimoji="0" lang="en-US" sz="34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11343"/>
            <a:ext cx="12208845" cy="3744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TX/Central U.S. Cases </a:t>
            </a:r>
          </a:p>
          <a:p>
            <a:pPr marL="0" marR="0" lvl="2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09585" marR="0" lvl="2" indent="0" algn="l" defTabSz="60958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 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TX/OK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Bust Case (Dec 2018)</a:t>
            </a:r>
          </a:p>
          <a:p>
            <a:pPr marL="609585" marR="0" lvl="2" indent="0" algn="l" defTabSz="60958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			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TC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Imelda (Sep 2019)</a:t>
            </a:r>
          </a:p>
          <a:p>
            <a:pPr marL="609585" marR="0" lvl="2" indent="0" algn="l" defTabSz="60958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Central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U.S. Cyclone (Apr 2019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609585" marR="0" lvl="2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352" y="942370"/>
            <a:ext cx="6446702" cy="5434028"/>
            <a:chOff x="15352" y="942370"/>
            <a:chExt cx="6446702" cy="5434028"/>
          </a:xfrm>
        </p:grpSpPr>
        <p:pic>
          <p:nvPicPr>
            <p:cNvPr id="5122" name="Picture 2" descr="https://www.emc.ncep.noaa.gov/users/meg/gefsv12/retros/Imelda2019/p120/gefs_t_24hqpf_Imelda2019_2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2" y="942370"/>
              <a:ext cx="6446702" cy="5434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06406" y="2769576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48616" y="2769576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48616" y="5426312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Stage-IV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6406" y="5431120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TC Imelda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12Z 9/14/2019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F120)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12Z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9/19/2019 </a:t>
            </a:r>
            <a:endParaRPr lang="en-US" sz="26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31307" y="1927353"/>
            <a:ext cx="5760693" cy="1477041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F120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GEFSv12 has better spatial distribution of rainfall that extends higher amounts than GEFSv11 into LA</a:t>
            </a: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/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36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93959" y="187828"/>
            <a:ext cx="317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24-h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Mean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Accum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54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" y="942370"/>
            <a:ext cx="6462054" cy="5446969"/>
            <a:chOff x="1" y="942370"/>
            <a:chExt cx="6462054" cy="5446969"/>
          </a:xfrm>
        </p:grpSpPr>
        <p:pic>
          <p:nvPicPr>
            <p:cNvPr id="2050" name="Picture 2" descr="https://www.emc.ncep.noaa.gov/users/meg/gefsv12/retros/Imelda2019/p072/gefs_t_24hqpf_Imelda2019_1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942370"/>
              <a:ext cx="6462054" cy="54469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77257" y="2723327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17949" y="2723327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17949" y="5344432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Stage-IV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7257" y="5344432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TC Imelda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12Z 9/16/2019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F072)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12Z 9/19/2019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1307" y="1927353"/>
            <a:ext cx="5760693" cy="3815758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  F120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: GEFSv12 has better spatial distribution of rainfall that extends higher amounts than GEFSv11 into LA</a:t>
            </a:r>
          </a:p>
          <a:p>
            <a:pPr defTabSz="609585">
              <a:buFont typeface="Arial"/>
              <a:buChar char="•"/>
            </a:pPr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F072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GEFSv11 predicts a greater amount of </a:t>
            </a:r>
            <a:r>
              <a:rPr lang="en-US" sz="2133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400" i="1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than GEFSv12,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but GEFSv12 has max </a:t>
            </a:r>
            <a:r>
              <a:rPr lang="en-US" sz="2133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region in more accurate location than GEFSv11 (this is also observed at F048 and F024)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/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37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93959" y="187828"/>
            <a:ext cx="317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24-h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Mean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Accum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617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993" y="601216"/>
            <a:ext cx="10961036" cy="658469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93" y="65241"/>
            <a:ext cx="10961036" cy="471894"/>
          </a:xfrm>
          <a:prstGeom prst="rect">
            <a:avLst/>
          </a:prstGeom>
          <a:solidFill>
            <a:srgbClr val="5BA4E3"/>
          </a:solidFill>
        </p:spPr>
        <p:txBody>
          <a:bodyPr wrap="square" lIns="162532" tIns="81265" rIns="162532" bIns="81265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467F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6710" y="36818"/>
            <a:ext cx="1206375" cy="12833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" y="107564"/>
            <a:ext cx="1129099" cy="1147249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10940878" y="51938"/>
            <a:ext cx="1267967" cy="12679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52" y="122680"/>
            <a:ext cx="1121664" cy="11216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558911"/>
            <a:ext cx="12208844" cy="697661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GEFSv12 Retrospectives: </a:t>
            </a:r>
            <a:r>
              <a:rPr kumimoji="0" lang="en-US" sz="34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Excessive QPF</a:t>
            </a:r>
            <a:endParaRPr kumimoji="0" lang="en-US" sz="34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11343"/>
            <a:ext cx="12208845" cy="3744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TX/Central U.S. Cases </a:t>
            </a:r>
          </a:p>
          <a:p>
            <a:pPr marL="0" marR="0" lvl="2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09585" marR="0" lvl="2" indent="0" algn="l" defTabSz="60958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  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TX/OK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Bust Case (Dec 2018)</a:t>
            </a:r>
          </a:p>
          <a:p>
            <a:pPr marL="609585" marR="0" lvl="2" indent="0" algn="l" defTabSz="60958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			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TC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Imelda (Sep 2019)</a:t>
            </a:r>
          </a:p>
          <a:p>
            <a:pPr marL="609585" marR="0" lvl="2" indent="0" algn="l" defTabSz="60958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Central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U.S. Cyclone (Apr 2019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609585" marR="0" lvl="2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61" y="1085594"/>
            <a:ext cx="6450612" cy="4958590"/>
            <a:chOff x="14461" y="1085594"/>
            <a:chExt cx="6450612" cy="4958590"/>
          </a:xfrm>
        </p:grpSpPr>
        <p:pic>
          <p:nvPicPr>
            <p:cNvPr id="1026" name="Picture 2" descr="https://www.emc.ncep.noaa.gov/users/meg/gefsv12/retros/centralUScyclone/dprogdt/gefs_uszoom_lows_centralUScyclone_1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1" y="1085594"/>
              <a:ext cx="6450612" cy="4958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5424" y="277896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54805" y="277896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4805" y="5329201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GFS </a:t>
              </a:r>
              <a:r>
                <a:rPr lang="en-US" sz="1867" b="1" dirty="0" err="1" smtClean="0">
                  <a:solidFill>
                    <a:prstClr val="black"/>
                  </a:solidFill>
                  <a:latin typeface="Arial"/>
                  <a:cs typeface="Arial"/>
                </a:rPr>
                <a:t>Anl</a:t>
              </a:r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424" y="5329201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Central U.S. Cyclone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4/1/2019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F240)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4/11/2019 </a:t>
            </a:r>
            <a:endParaRPr lang="en-US" sz="26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31307" y="1927353"/>
            <a:ext cx="5760693" cy="1805272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F240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More GEFSv12 members forecast a low in the correct region and have a stronger cyclone compared to GEFSv11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27119"/>
            <a:ext cx="12208845" cy="12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609585"/>
            <a:r>
              <a:rPr lang="en-US" sz="2933" dirty="0">
                <a:solidFill>
                  <a:prstClr val="black"/>
                </a:solidFill>
                <a:latin typeface="Arial"/>
                <a:cs typeface="Arial"/>
                <a:hlinkClick r:id="rId2"/>
              </a:rPr>
              <a:t>https://www.emc.ncep.noaa.gov/users/meg/gefsv12/retros/</a:t>
            </a:r>
            <a:endParaRPr lang="en-US" sz="2933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90575" lvl="2" indent="-380990" defTabSz="609585">
              <a:buFont typeface="Arial"/>
              <a:buChar char="•"/>
            </a:pPr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  <a:p>
            <a:pPr marL="990575" lvl="2" indent="-380990" defTabSz="609585">
              <a:buFont typeface="Arial"/>
              <a:buChar char="•"/>
            </a:pPr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993" y="601216"/>
            <a:ext cx="10961036" cy="658469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93" y="65241"/>
            <a:ext cx="10961036" cy="471894"/>
          </a:xfrm>
          <a:prstGeom prst="rect">
            <a:avLst/>
          </a:prstGeom>
          <a:solidFill>
            <a:srgbClr val="5BA4E3"/>
          </a:solidFill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0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6710" y="36818"/>
            <a:ext cx="1206375" cy="12833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" y="107564"/>
            <a:ext cx="1129099" cy="1147249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10940878" y="51938"/>
            <a:ext cx="1267967" cy="12679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52" y="122680"/>
            <a:ext cx="1121664" cy="11216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" y="558911"/>
            <a:ext cx="12208844" cy="697661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3467" b="1" dirty="0">
                <a:solidFill>
                  <a:prstClr val="white"/>
                </a:solidFill>
                <a:latin typeface="Arial"/>
                <a:cs typeface="Arial"/>
              </a:rPr>
              <a:t>GEFSv12 Retrospectives: </a:t>
            </a:r>
            <a:r>
              <a:rPr lang="en-US" sz="3467" b="1" dirty="0" smtClean="0">
                <a:solidFill>
                  <a:prstClr val="white"/>
                </a:solidFill>
                <a:latin typeface="Arial"/>
                <a:cs typeface="Arial"/>
              </a:rPr>
              <a:t>Excessive QPF</a:t>
            </a:r>
            <a:endParaRPr lang="en-US" sz="3467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04" y="1849328"/>
            <a:ext cx="7809757" cy="50086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61" y="1083681"/>
            <a:ext cx="6447593" cy="4956269"/>
            <a:chOff x="14461" y="1083681"/>
            <a:chExt cx="6447593" cy="4956269"/>
          </a:xfrm>
        </p:grpSpPr>
        <p:pic>
          <p:nvPicPr>
            <p:cNvPr id="3074" name="Picture 2" descr="https://www.emc.ncep.noaa.gov/users/meg/gefsv12/retros/centralUScyclone/dprogdt/gefs_uszoom_lows_centralUScyclone_7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1" y="1083681"/>
              <a:ext cx="6447593" cy="4956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5424" y="277896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54805" y="277896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4805" y="5329201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GFS </a:t>
              </a:r>
              <a:r>
                <a:rPr lang="en-US" sz="1867" b="1" dirty="0" err="1" smtClean="0">
                  <a:solidFill>
                    <a:prstClr val="black"/>
                  </a:solidFill>
                  <a:latin typeface="Arial"/>
                  <a:cs typeface="Arial"/>
                </a:rPr>
                <a:t>Anl</a:t>
              </a:r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424" y="5329201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Central U.S. Cyclone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4/4/2019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F168)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00Z 4/11/2019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1307" y="1927353"/>
            <a:ext cx="5760693" cy="2789964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F240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More GEFSv12 members forecast a low in the correct region and have a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stronger cyclone compared to GEFSv11</a:t>
            </a:r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F168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GEFSv12 members are too spread out and cyclone is too weak 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61" y="1083680"/>
            <a:ext cx="6447593" cy="4956269"/>
            <a:chOff x="14461" y="1083680"/>
            <a:chExt cx="6447593" cy="4956269"/>
          </a:xfrm>
        </p:grpSpPr>
        <p:pic>
          <p:nvPicPr>
            <p:cNvPr id="2050" name="Picture 2" descr="https://www.emc.ncep.noaa.gov/users/meg/gefsv12/retros/centralUScyclone/dprogdt/gefs_uszoom_lows_centralUScyclone_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1" y="1083680"/>
              <a:ext cx="6447593" cy="49562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5424" y="277896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54805" y="277896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4805" y="5329201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GFS </a:t>
              </a:r>
              <a:r>
                <a:rPr lang="en-US" sz="1867" b="1" dirty="0" err="1" smtClean="0">
                  <a:solidFill>
                    <a:prstClr val="black"/>
                  </a:solidFill>
                  <a:latin typeface="Arial"/>
                  <a:cs typeface="Arial"/>
                </a:rPr>
                <a:t>Anl</a:t>
              </a:r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424" y="5329201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Central U.S. Cyclone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4/6/2019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F120)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00Z 4/11/2019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1307" y="1927353"/>
            <a:ext cx="5760693" cy="4102888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F240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More GEFSv12 members forecast a low in the correct region and have a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stronger cyclone compared to GEFSv11</a:t>
            </a:r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F168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GEFSv12 members are too spread out and cyclone is too weak 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F120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GEFSv12 members have locked in on cyclone location while GEFSv11 members are slightly spread out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423" y="1085595"/>
            <a:ext cx="6415883" cy="4931894"/>
            <a:chOff x="15423" y="1085595"/>
            <a:chExt cx="6415883" cy="4931894"/>
          </a:xfrm>
        </p:grpSpPr>
        <p:pic>
          <p:nvPicPr>
            <p:cNvPr id="13314" name="Picture 2" descr="https://www.emc.ncep.noaa.gov/users/meg/gefsv12/retros/centralUScyclone/dprogdt/gefs_uszoom_prob1SNOD6h_centralUScyclone_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3" y="1085595"/>
              <a:ext cx="6415883" cy="4931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5424" y="277896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54805" y="277896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4805" y="5329201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NOHRSC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424" y="5329201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Central U.S. Cyclone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4/6/2019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F120)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00Z 4/11/2019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1307" y="1927353"/>
            <a:ext cx="5760693" cy="3980162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GEFSv12 1” contour associated with higher probability over eastern WY and western SD is more accurate at capturing maximums in that area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However, GEFSv11 has a more accurate snow forecast for CO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defTabSz="609585"/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Plots depicting the probability of </a:t>
            </a:r>
            <a:r>
              <a:rPr lang="en-US" sz="1867" i="1" dirty="0" smtClean="0">
                <a:solidFill>
                  <a:prstClr val="black"/>
                </a:solidFill>
                <a:latin typeface="Arial"/>
                <a:cs typeface="Arial"/>
              </a:rPr>
              <a:t>≥ 1” </a:t>
            </a:r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867" i="1" dirty="0" smtClean="0">
                <a:solidFill>
                  <a:prstClr val="black"/>
                </a:solidFill>
                <a:latin typeface="Arial"/>
                <a:cs typeface="Arial"/>
              </a:rPr>
              <a:t>snow </a:t>
            </a:r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in 6 h, with the </a:t>
            </a:r>
            <a:r>
              <a:rPr lang="en-US" sz="1867" b="1" i="1" dirty="0">
                <a:solidFill>
                  <a:prstClr val="black"/>
                </a:solidFill>
                <a:latin typeface="Arial"/>
                <a:cs typeface="Arial"/>
              </a:rPr>
              <a:t>ensemble mean (contoured)</a:t>
            </a:r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867" i="1" dirty="0">
                <a:solidFill>
                  <a:srgbClr val="437BF5"/>
                </a:solidFill>
                <a:latin typeface="Arial"/>
                <a:cs typeface="Arial"/>
              </a:rPr>
              <a:t>probability of occurrence (%; shaded)</a:t>
            </a:r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, and </a:t>
            </a:r>
            <a:r>
              <a:rPr lang="en-US" sz="1867" i="1" dirty="0">
                <a:solidFill>
                  <a:srgbClr val="FF0000"/>
                </a:solidFill>
                <a:latin typeface="Arial"/>
                <a:cs typeface="Arial"/>
              </a:rPr>
              <a:t>prob. diff. (shaded)  </a:t>
            </a:r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004" y="185354"/>
            <a:ext cx="344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Probability of snow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≥ 1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”/6 h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422" y="1085594"/>
            <a:ext cx="6414924" cy="4931157"/>
            <a:chOff x="15422" y="1085594"/>
            <a:chExt cx="6414924" cy="4931157"/>
          </a:xfrm>
        </p:grpSpPr>
        <p:pic>
          <p:nvPicPr>
            <p:cNvPr id="14338" name="Picture 2" descr="https://www.emc.ncep.noaa.gov/users/meg/gefsv12/retros/centralUScyclone/dprogdt/gefs_uszoom_prob1SNOD6h_centralUScyclone_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2" y="1085594"/>
              <a:ext cx="6414924" cy="4931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5424" y="277896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54805" y="2778963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54805" y="5329201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NOHRSC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424" y="5329201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Central U.S. Cyclone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00Z 4/9/2019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F048)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00Z 4/11/2019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1307" y="1927353"/>
            <a:ext cx="5760693" cy="2995470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GEFSv12 predicts a greater overall max than GEFSv11 and has a more accurate probability of occurrence in southern MN and WI</a:t>
            </a: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lvl="0" defTabSz="609585"/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Plots depicting the probability of </a:t>
            </a:r>
            <a:r>
              <a:rPr lang="en-US" sz="1867" i="1" dirty="0" smtClean="0">
                <a:solidFill>
                  <a:prstClr val="black"/>
                </a:solidFill>
                <a:latin typeface="Arial"/>
                <a:cs typeface="Arial"/>
              </a:rPr>
              <a:t>≥ 1” </a:t>
            </a:r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of </a:t>
            </a:r>
            <a:r>
              <a:rPr lang="en-US" sz="1867" i="1" dirty="0" smtClean="0">
                <a:solidFill>
                  <a:prstClr val="black"/>
                </a:solidFill>
                <a:latin typeface="Arial"/>
                <a:cs typeface="Arial"/>
              </a:rPr>
              <a:t>snow </a:t>
            </a:r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in 6 h, with the </a:t>
            </a:r>
            <a:r>
              <a:rPr lang="en-US" sz="1867" b="1" i="1" dirty="0">
                <a:solidFill>
                  <a:prstClr val="black"/>
                </a:solidFill>
                <a:latin typeface="Arial"/>
                <a:cs typeface="Arial"/>
              </a:rPr>
              <a:t>ensemble mean (contoured)</a:t>
            </a:r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lang="en-US" sz="1867" i="1" dirty="0">
                <a:solidFill>
                  <a:srgbClr val="437BF5"/>
                </a:solidFill>
                <a:latin typeface="Arial"/>
                <a:cs typeface="Arial"/>
              </a:rPr>
              <a:t>probability of occurrence (%; shaded)</a:t>
            </a:r>
            <a:r>
              <a:rPr lang="en-US" sz="1867" i="1" dirty="0">
                <a:solidFill>
                  <a:prstClr val="black"/>
                </a:solidFill>
                <a:latin typeface="Arial"/>
                <a:cs typeface="Arial"/>
              </a:rPr>
              <a:t>, and </a:t>
            </a:r>
            <a:r>
              <a:rPr lang="en-US" sz="1867" i="1" dirty="0">
                <a:solidFill>
                  <a:srgbClr val="FF0000"/>
                </a:solidFill>
                <a:latin typeface="Arial"/>
                <a:cs typeface="Arial"/>
              </a:rPr>
              <a:t>prob. diff. (shaded)  </a:t>
            </a:r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0004" y="185354"/>
            <a:ext cx="344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Probability of snow 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≥ 1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”/6 h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2919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993" y="601216"/>
            <a:ext cx="10961036" cy="658469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93" y="65241"/>
            <a:ext cx="10961036" cy="471894"/>
          </a:xfrm>
          <a:prstGeom prst="rect">
            <a:avLst/>
          </a:prstGeom>
          <a:solidFill>
            <a:srgbClr val="5BA4E3"/>
          </a:solidFill>
        </p:spPr>
        <p:txBody>
          <a:bodyPr wrap="square" lIns="162532" tIns="81265" rIns="162532" bIns="81265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467F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6710" y="36818"/>
            <a:ext cx="1206375" cy="12833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" y="107564"/>
            <a:ext cx="1129099" cy="1147249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10940878" y="51938"/>
            <a:ext cx="1267967" cy="12679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52" y="122680"/>
            <a:ext cx="1121664" cy="11216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558911"/>
            <a:ext cx="12208844" cy="697661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GEFSv11 Coastal QPF Issue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423BE-BAF9-5447-BAF7-CF3FF830840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8FB83D-8F95-C34B-8996-232DB44FC664}"/>
              </a:ext>
            </a:extLst>
          </p:cNvPr>
          <p:cNvSpPr/>
          <p:nvPr/>
        </p:nvSpPr>
        <p:spPr>
          <a:xfrm>
            <a:off x="6864386" y="1457388"/>
            <a:ext cx="5088106" cy="4935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marR="0" lvl="1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0990" marR="0" lvl="1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May 2019, Eastern Region alerted the MEG about large </a:t>
            </a:r>
            <a:r>
              <a:rPr kumimoji="0" lang="en-US" sz="26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precip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accumulations off the Gulf and Southeast coasts in GEFSv11 forecasts</a:t>
            </a:r>
          </a:p>
          <a:p>
            <a:pPr marL="380990" marR="0" lvl="1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0990" marR="0" lvl="1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 large totals appeared tied to low-level convergence and at least modest instability</a:t>
            </a:r>
          </a:p>
          <a:p>
            <a:pPr marL="609585" marR="0" lvl="2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90575" marR="0" lvl="2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FB3A8BA-BFFD-FD41-9008-9E7BF1B76F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1" y="1383907"/>
            <a:ext cx="5976278" cy="522218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C3B1BCD-0886-144F-81EA-C1BEF1F895DE}"/>
              </a:ext>
            </a:extLst>
          </p:cNvPr>
          <p:cNvSpPr txBox="1"/>
          <p:nvPr/>
        </p:nvSpPr>
        <p:spPr>
          <a:xfrm>
            <a:off x="1454385" y="6066956"/>
            <a:ext cx="3555830" cy="379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12Z 6/4/19 GEFS Mean (F384)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0D68B9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2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2919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993" y="601216"/>
            <a:ext cx="10961036" cy="658469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93" y="65241"/>
            <a:ext cx="10961036" cy="471894"/>
          </a:xfrm>
          <a:prstGeom prst="rect">
            <a:avLst/>
          </a:prstGeom>
          <a:solidFill>
            <a:srgbClr val="5BA4E3"/>
          </a:solidFill>
        </p:spPr>
        <p:txBody>
          <a:bodyPr wrap="square" lIns="162532" tIns="81265" rIns="162532" bIns="81265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467F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6710" y="36818"/>
            <a:ext cx="1206375" cy="12833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" y="107564"/>
            <a:ext cx="1129099" cy="1147249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10940878" y="51938"/>
            <a:ext cx="1267967" cy="12679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52" y="122680"/>
            <a:ext cx="1121664" cy="11216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558911"/>
            <a:ext cx="12208844" cy="697661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GEFSv11 Coastal QPF Issue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423BE-BAF9-5447-BAF7-CF3FF830840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8FB83D-8F95-C34B-8996-232DB44FC664}"/>
              </a:ext>
            </a:extLst>
          </p:cNvPr>
          <p:cNvSpPr/>
          <p:nvPr/>
        </p:nvSpPr>
        <p:spPr>
          <a:xfrm>
            <a:off x="6864386" y="1457388"/>
            <a:ext cx="5088106" cy="5756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marR="0" lvl="1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Initial indications suggest this issue is mitigated in GEFSv12</a:t>
            </a:r>
          </a:p>
          <a:p>
            <a:pPr marL="380990" marR="0" lvl="1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0990" marR="0" lvl="1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GEFSv11 uses an older version of the SAS convective scheme</a:t>
            </a:r>
          </a:p>
          <a:p>
            <a:pPr marL="380990" marR="0" lvl="1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0990" marR="0" lvl="1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GEFSv12 uses the latest version of SAS, which includes changes targeted at making it more difficult to trigger convection over water</a:t>
            </a:r>
          </a:p>
          <a:p>
            <a:pPr marL="609585" marR="0" lvl="2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90575" marR="0" lvl="2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1D4F3-D989-E140-823D-06D17EB33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24" y="1362465"/>
            <a:ext cx="6516294" cy="547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5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25077" y="2891881"/>
            <a:ext cx="12208844" cy="1900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marR="0" lvl="1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Consolidates NCEP/EMC verification and evaluation functions to efficiently and consistently support all modeling groups </a:t>
            </a:r>
          </a:p>
          <a:p>
            <a:pPr marL="380990" marR="0" lvl="1" indent="-38099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33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Removes evaluation functions from the model science chain of command, ensuring </a:t>
            </a:r>
            <a:r>
              <a:rPr kumimoji="0" lang="en-US" sz="2667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independent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 evaluations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1362210"/>
            <a:ext cx="12074647" cy="532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marR="0" lvl="1" indent="-256026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3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Overall, GEFSv12 predicts rainfall as well as GEFSv11 in the examined cases</a:t>
            </a:r>
          </a:p>
          <a:p>
            <a:pPr marL="838190" marR="0" lvl="2" indent="-256026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3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However, in several cases, GEFSv12 had a low </a:t>
            </a:r>
            <a:r>
              <a:rPr kumimoji="0" lang="en-US" sz="243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precip</a:t>
            </a:r>
            <a:r>
              <a:rPr kumimoji="0" lang="en-US" sz="243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bias compared to GEFSv11 (consistent with the stats, possibly due to increased spread)</a:t>
            </a:r>
          </a:p>
          <a:p>
            <a:pPr marL="838190" marR="0" lvl="2" indent="-256026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3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0990" marR="0" lvl="1" indent="-256026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Overall, GEFSv12 predicts </a:t>
            </a:r>
            <a:r>
              <a:rPr kumimoji="0" lang="en-US" sz="243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snowfall </a:t>
            </a:r>
            <a:r>
              <a:rPr kumimoji="0" lang="en-US" sz="24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</a:t>
            </a:r>
            <a:r>
              <a:rPr kumimoji="0" lang="en-US" sz="243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well </a:t>
            </a:r>
            <a:r>
              <a:rPr kumimoji="0" lang="en-US" sz="24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</a:t>
            </a:r>
            <a:r>
              <a:rPr kumimoji="0" lang="en-US" sz="243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GEFSv11 in the examined cases</a:t>
            </a:r>
            <a:endParaRPr kumimoji="0" lang="en-US" sz="24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38190" marR="0" lvl="2" indent="-256026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3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However, </a:t>
            </a:r>
            <a:r>
              <a:rPr kumimoji="0" lang="en-US" sz="243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some cases/cycles, </a:t>
            </a:r>
            <a:r>
              <a:rPr kumimoji="0" lang="en-US" sz="243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GEFSv12 had a </a:t>
            </a:r>
            <a:r>
              <a:rPr kumimoji="0" lang="en-US" sz="243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low </a:t>
            </a:r>
            <a:r>
              <a:rPr kumimoji="0" lang="en-US" sz="243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bias compared to GEFSv11</a:t>
            </a:r>
          </a:p>
          <a:p>
            <a:pPr marL="838190" marR="0" lvl="2" indent="-256026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3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80990" marR="0" lvl="1" indent="-256026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3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Overall, GEFSv12 predicts cyclone locations </a:t>
            </a:r>
            <a:r>
              <a:rPr kumimoji="0" lang="en-US" sz="24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</a:t>
            </a:r>
            <a:r>
              <a:rPr kumimoji="0" lang="en-US" sz="243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well </a:t>
            </a:r>
            <a:r>
              <a:rPr kumimoji="0" lang="en-US" sz="24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 </a:t>
            </a:r>
            <a:r>
              <a:rPr kumimoji="0" lang="en-US" sz="243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better </a:t>
            </a:r>
            <a:r>
              <a:rPr kumimoji="0" lang="en-US" sz="24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 GEFSv11</a:t>
            </a:r>
          </a:p>
          <a:p>
            <a:pPr marL="990575" marR="0" lvl="2" indent="-256026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3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a few cases, low locations are forecasted better </a:t>
            </a:r>
            <a:r>
              <a:rPr kumimoji="0" lang="en-US" sz="243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 longer lead times in GEFSv12 </a:t>
            </a:r>
            <a:r>
              <a:rPr kumimoji="0" lang="en-US" sz="243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than </a:t>
            </a:r>
            <a:r>
              <a:rPr kumimoji="0" lang="en-US" sz="243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lang="en-US" sz="243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GEFSv11</a:t>
            </a:r>
          </a:p>
          <a:p>
            <a:pPr marL="990575" marR="0" lvl="2" indent="-256026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3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2" indent="-363538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3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lang="en-US" sz="243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reliminary analysis shows that increased spread in GEFSv12 </a:t>
            </a:r>
            <a:r>
              <a:rPr kumimoji="0" lang="en-US" sz="243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overall</a:t>
            </a:r>
            <a:r>
              <a:rPr kumimoji="0" lang="en-US" sz="243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adds more utility to forecast process</a:t>
            </a:r>
            <a:endParaRPr kumimoji="0" lang="en-US" sz="243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3662" marR="0" lvl="2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3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</a:t>
            </a:r>
            <a:r>
              <a:rPr kumimoji="0" lang="en-US" sz="243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lang="en-US" sz="243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(but there are exceptions, such as the April 2019 Central U.S. cyclone case)</a:t>
            </a:r>
            <a:endParaRPr kumimoji="0" lang="en-US" sz="243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993" y="601216"/>
            <a:ext cx="10961036" cy="658469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93" y="65241"/>
            <a:ext cx="10961036" cy="471894"/>
          </a:xfrm>
          <a:prstGeom prst="rect">
            <a:avLst/>
          </a:prstGeom>
          <a:solidFill>
            <a:srgbClr val="5BA4E3"/>
          </a:solidFill>
        </p:spPr>
        <p:txBody>
          <a:bodyPr wrap="square" lIns="162532" tIns="81265" rIns="162532" bIns="81265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A467F"/>
                </a:solidFill>
                <a:effectLst/>
                <a:uLnTx/>
                <a:uFillTx/>
                <a:latin typeface="Avenir Book"/>
                <a:ea typeface="+mn-ea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6710" y="36818"/>
            <a:ext cx="1206375" cy="12833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" y="107564"/>
            <a:ext cx="1129099" cy="1147249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10940878" y="51938"/>
            <a:ext cx="1267967" cy="12679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52" y="122680"/>
            <a:ext cx="1121664" cy="11216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" y="558911"/>
            <a:ext cx="12208844" cy="697661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GEFSv12 </a:t>
            </a:r>
            <a:r>
              <a:rPr kumimoji="0" lang="en-US" sz="34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Excessive QPF: </a:t>
            </a:r>
            <a:r>
              <a:rPr kumimoji="0" lang="en-US" sz="3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957056" y="6364634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423BE-BAF9-5447-BAF7-CF3FF830840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1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2919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993" y="601216"/>
            <a:ext cx="10961036" cy="658469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93" y="65241"/>
            <a:ext cx="10961036" cy="471894"/>
          </a:xfrm>
          <a:prstGeom prst="rect">
            <a:avLst/>
          </a:prstGeom>
          <a:solidFill>
            <a:srgbClr val="5BA4E3"/>
          </a:solidFill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0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6710" y="36818"/>
            <a:ext cx="1206375" cy="12833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" y="107564"/>
            <a:ext cx="1129099" cy="1147249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10940878" y="51938"/>
            <a:ext cx="1267967" cy="12679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52" y="122680"/>
            <a:ext cx="1121664" cy="11216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558911"/>
            <a:ext cx="12208844" cy="697661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3467" b="1" dirty="0">
                <a:solidFill>
                  <a:prstClr val="white"/>
                </a:solidFill>
                <a:latin typeface="Arial"/>
                <a:cs typeface="Arial"/>
              </a:rPr>
              <a:t>GEFSv12 Retrospectives: </a:t>
            </a:r>
            <a:r>
              <a:rPr lang="en-US" sz="3467" b="1" dirty="0" smtClean="0">
                <a:solidFill>
                  <a:prstClr val="white"/>
                </a:solidFill>
                <a:latin typeface="Arial"/>
                <a:cs typeface="Arial"/>
              </a:rPr>
              <a:t>Excessive QPF</a:t>
            </a:r>
            <a:endParaRPr lang="en-US" sz="3467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121382"/>
            <a:ext cx="2972667" cy="1231204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3467" b="1" u="sng" dirty="0">
                <a:solidFill>
                  <a:prstClr val="black"/>
                </a:solidFill>
                <a:latin typeface="Arial"/>
                <a:cs typeface="Arial"/>
              </a:rPr>
              <a:t>Graphics Setup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44304" y="1244344"/>
            <a:ext cx="5177221" cy="5600359"/>
            <a:chOff x="2944304" y="1244344"/>
            <a:chExt cx="5177221" cy="5600359"/>
          </a:xfrm>
        </p:grpSpPr>
        <p:pic>
          <p:nvPicPr>
            <p:cNvPr id="2050" name="Picture 2" descr="https://lh3.googleusercontent.com/wDRmve9lCHIDyJkn_9RDmpnDNVT9wh-_ecpRAH3F4YF53f3wmUU7G7ZngbRggqBDZO_02w3HTQh5-o6b2D-xqCfUKZYzauIytHROAYGhSoKVAWxddpwYqEBQWUN-my3dU1Yv1_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304" y="1244344"/>
              <a:ext cx="5177221" cy="5600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983919" y="3265617"/>
              <a:ext cx="1279245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99899" y="3265617"/>
              <a:ext cx="1279245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99899" y="6117554"/>
              <a:ext cx="1279245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GFS </a:t>
              </a:r>
              <a:r>
                <a:rPr lang="en-US" sz="1867" b="1" dirty="0" err="1">
                  <a:solidFill>
                    <a:prstClr val="black"/>
                  </a:solidFill>
                  <a:latin typeface="Arial"/>
                  <a:cs typeface="Arial"/>
                </a:rPr>
                <a:t>Anl</a:t>
              </a:r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83920" y="6110577"/>
              <a:ext cx="1160497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153613" y="1389399"/>
            <a:ext cx="4055232" cy="1723455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>
                <a:solidFill>
                  <a:prstClr val="black"/>
                </a:solidFill>
                <a:latin typeface="Arial"/>
                <a:cs typeface="Arial"/>
              </a:rPr>
              <a:t>Top:</a:t>
            </a:r>
            <a:br>
              <a:rPr lang="en-US" sz="2933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Mean (contours)</a:t>
            </a:r>
          </a:p>
          <a:p>
            <a:pPr algn="ctr" defTabSz="609585"/>
            <a:r>
              <a:rPr lang="en-US" sz="2400" dirty="0">
                <a:solidFill>
                  <a:srgbClr val="437BF5"/>
                </a:solidFill>
                <a:latin typeface="Arial"/>
                <a:cs typeface="Arial"/>
              </a:rPr>
              <a:t>Spread (shaded)</a:t>
            </a:r>
          </a:p>
          <a:p>
            <a:pPr algn="ctr" defTabSz="609585"/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Low Locations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53613" y="3299179"/>
            <a:ext cx="4055232" cy="1354123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>
                <a:solidFill>
                  <a:prstClr val="black"/>
                </a:solidFill>
                <a:latin typeface="Arial"/>
                <a:cs typeface="Arial"/>
              </a:rPr>
              <a:t>Bottom Left:</a:t>
            </a:r>
            <a:br>
              <a:rPr lang="en-US" sz="2933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rgbClr val="437BF5"/>
                </a:solidFill>
                <a:latin typeface="Arial"/>
                <a:cs typeface="Arial"/>
              </a:rPr>
              <a:t>GEFSv12−GEFSv11</a:t>
            </a:r>
            <a:br>
              <a:rPr lang="en-US" sz="2400" dirty="0">
                <a:solidFill>
                  <a:srgbClr val="437BF5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rgbClr val="437BF5"/>
                </a:solidFill>
                <a:latin typeface="Arial"/>
                <a:cs typeface="Arial"/>
              </a:rPr>
              <a:t>(shaded)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57290" y="4828736"/>
            <a:ext cx="4464133" cy="1723455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>
                <a:solidFill>
                  <a:prstClr val="black"/>
                </a:solidFill>
                <a:latin typeface="Arial"/>
                <a:cs typeface="Arial"/>
              </a:rPr>
              <a:t>Bottom Right:</a:t>
            </a:r>
            <a:br>
              <a:rPr lang="en-US" sz="2933" b="1" dirty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prstClr val="black"/>
                </a:solidFill>
                <a:latin typeface="Arial"/>
                <a:cs typeface="Arial"/>
              </a:rPr>
              <a:t>GFS analysis (contours)</a:t>
            </a:r>
          </a:p>
          <a:p>
            <a:pPr algn="ctr" defTabSz="609585"/>
            <a:r>
              <a:rPr lang="en-US" sz="2400" dirty="0">
                <a:solidFill>
                  <a:srgbClr val="437BF5"/>
                </a:solidFill>
                <a:latin typeface="Arial"/>
                <a:cs typeface="Arial"/>
              </a:rPr>
              <a:t>GEFSv12−GFS analysis (shaded)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993" y="601216"/>
            <a:ext cx="10961036" cy="658469"/>
          </a:xfrm>
          <a:prstGeom prst="rect">
            <a:avLst/>
          </a:prstGeom>
          <a:solidFill>
            <a:srgbClr val="226B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993" y="65241"/>
            <a:ext cx="10961036" cy="471894"/>
          </a:xfrm>
          <a:prstGeom prst="rect">
            <a:avLst/>
          </a:prstGeom>
          <a:solidFill>
            <a:srgbClr val="5BA4E3"/>
          </a:solidFill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000" dirty="0">
                <a:solidFill>
                  <a:srgbClr val="1A467F"/>
                </a:solidFill>
                <a:latin typeface="Avenir Book"/>
                <a:cs typeface="Avenir Book"/>
              </a:rPr>
              <a:t>NATIONAL OCEANIC AND ATMOSPHERIC ADMINISTRATION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6710" y="36818"/>
            <a:ext cx="1206375" cy="128334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 descr="2000px-Seal_of_the_United_States_Department_of_Commerce.sv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" y="107564"/>
            <a:ext cx="1129099" cy="1147249"/>
          </a:xfrm>
          <a:prstGeom prst="rect">
            <a:avLst/>
          </a:prstGeom>
        </p:spPr>
      </p:pic>
      <p:sp>
        <p:nvSpPr>
          <p:cNvPr id="15" name="Oval 14"/>
          <p:cNvSpPr>
            <a:spLocks/>
          </p:cNvSpPr>
          <p:nvPr/>
        </p:nvSpPr>
        <p:spPr>
          <a:xfrm>
            <a:off x="10940878" y="51938"/>
            <a:ext cx="1267967" cy="126796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 descr="1024px-NOAA_logo.svg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952" y="122680"/>
            <a:ext cx="1121664" cy="11216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" y="558911"/>
            <a:ext cx="12208844" cy="697661"/>
          </a:xfrm>
          <a:prstGeom prst="rect">
            <a:avLst/>
          </a:prstGeom>
          <a:noFill/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3467" b="1" dirty="0">
                <a:solidFill>
                  <a:prstClr val="white"/>
                </a:solidFill>
                <a:latin typeface="Arial"/>
                <a:cs typeface="Arial"/>
              </a:rPr>
              <a:t>GEFSv12 Retrospectives: </a:t>
            </a:r>
            <a:r>
              <a:rPr lang="en-US" sz="3467" b="1" dirty="0" smtClean="0">
                <a:solidFill>
                  <a:prstClr val="white"/>
                </a:solidFill>
                <a:latin typeface="Arial"/>
                <a:cs typeface="Arial"/>
              </a:rPr>
              <a:t>Excessive QPF</a:t>
            </a:r>
            <a:endParaRPr lang="en-US" sz="3467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11343"/>
            <a:ext cx="12208845" cy="3005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609585"/>
            <a:r>
              <a:rPr lang="en-US" sz="4000" b="1" u="sng" dirty="0" smtClean="0">
                <a:solidFill>
                  <a:srgbClr val="FF0000"/>
                </a:solidFill>
                <a:latin typeface="Arial"/>
                <a:cs typeface="Arial"/>
              </a:rPr>
              <a:t>Eastern U.S. Cases </a:t>
            </a:r>
          </a:p>
          <a:p>
            <a:pPr marL="0" lvl="2" algn="ctr" defTabSz="609585"/>
            <a:endParaRPr lang="en-US" sz="2933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marL="609585" lvl="2" defTabSz="609585"/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				  </a:t>
            </a:r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/>
              </a:rPr>
              <a:t>Summer Nor’easter (July 2017)</a:t>
            </a:r>
          </a:p>
          <a:p>
            <a:pPr marL="609585" lvl="2" defTabSz="609585"/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 				Halloween Storm (Oct/Nov 2019)</a:t>
            </a:r>
          </a:p>
          <a:p>
            <a:pPr marL="609585" lvl="2" defTabSz="609585"/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 			Post-Thanksgiving Storm (Nov/Dec 2019)</a:t>
            </a:r>
          </a:p>
          <a:p>
            <a:pPr marL="609585" lvl="2" defTabSz="609585"/>
            <a:endParaRPr lang="en-US" sz="2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8022" y="190044"/>
            <a:ext cx="6087911" cy="6578344"/>
            <a:chOff x="328022" y="190044"/>
            <a:chExt cx="6087911" cy="6578344"/>
          </a:xfrm>
        </p:grpSpPr>
        <p:pic>
          <p:nvPicPr>
            <p:cNvPr id="4098" name="Picture 2" descr="https://www.emc.ncep.noaa.gov/users/meg/gefsv12/retros/july_noreaster/dprogdt/gefs_nwatl_lows_july_noreaster_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22" y="190044"/>
              <a:ext cx="6087911" cy="6578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67078" y="2597739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25385" y="2597739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5385" y="5944789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GFS </a:t>
              </a:r>
              <a:r>
                <a:rPr lang="en-US" sz="1867" b="1" dirty="0" err="1">
                  <a:solidFill>
                    <a:prstClr val="black"/>
                  </a:solidFill>
                  <a:latin typeface="Arial"/>
                  <a:cs typeface="Arial"/>
                </a:rPr>
                <a:t>Anl</a:t>
              </a:r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7078" y="5944789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785011" y="185354"/>
            <a:ext cx="4914099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Summer Nor’easter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12Z 7/23/2017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F144)</a:t>
            </a:r>
          </a:p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Valid: 12Z 7/29/2017 </a:t>
            </a:r>
            <a:endParaRPr lang="en-US" sz="2667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31307" y="1927353"/>
            <a:ext cx="5760693" cy="1805272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F144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GEFSv12 accurately predicts a 1012 </a:t>
            </a:r>
            <a:r>
              <a:rPr lang="en-US" sz="2133" dirty="0" err="1" smtClean="0">
                <a:solidFill>
                  <a:prstClr val="black"/>
                </a:solidFill>
                <a:latin typeface="Arial"/>
                <a:cs typeface="Arial"/>
              </a:rPr>
              <a:t>hPa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closed contour with low centers in correct vicinity off the coast, but some members are too far north</a:t>
            </a: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9376" y="185354"/>
            <a:ext cx="6091931" cy="6582688"/>
            <a:chOff x="339376" y="185354"/>
            <a:chExt cx="6091931" cy="6582688"/>
          </a:xfrm>
        </p:grpSpPr>
        <p:pic>
          <p:nvPicPr>
            <p:cNvPr id="6146" name="Picture 2" descr="https://www.emc.ncep.noaa.gov/users/meg/gefsv12/retros/july_noreaster/dprogdt/gefs_nwatl_lows_july_noreaster_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76" y="185354"/>
              <a:ext cx="6091931" cy="6582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67078" y="2597739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25385" y="2597739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5385" y="5944789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GFS </a:t>
              </a:r>
              <a:r>
                <a:rPr lang="en-US" sz="1867" b="1" dirty="0" err="1">
                  <a:solidFill>
                    <a:prstClr val="black"/>
                  </a:solidFill>
                  <a:latin typeface="Arial"/>
                  <a:cs typeface="Arial"/>
                </a:rPr>
                <a:t>Anl</a:t>
              </a:r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.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7078" y="5944789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785011" y="185354"/>
            <a:ext cx="4914099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Summer Nor’easter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12Z 7/26/2017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F072)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12Z 7/29/2017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31306" y="1927353"/>
            <a:ext cx="5760693" cy="3118196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F144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GEFSv12 accurately predicts a 1012 </a:t>
            </a:r>
            <a:r>
              <a:rPr lang="en-US" sz="2133" dirty="0" err="1">
                <a:solidFill>
                  <a:prstClr val="black"/>
                </a:solidFill>
                <a:latin typeface="Arial"/>
                <a:cs typeface="Arial"/>
              </a:rPr>
              <a:t>hPa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 closed contour with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low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centers in correct vicinity off the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coast, but </a:t>
            </a: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some members are too far north</a:t>
            </a:r>
          </a:p>
          <a:p>
            <a:pPr defTabSz="609585">
              <a:buFont typeface="Arial"/>
              <a:buChar char="•"/>
            </a:pPr>
            <a:endParaRPr lang="en-US" sz="2133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r>
              <a:rPr lang="en-US" sz="2133" b="1" dirty="0" smtClean="0">
                <a:solidFill>
                  <a:prstClr val="black"/>
                </a:solidFill>
                <a:latin typeface="Arial"/>
                <a:cs typeface="Arial"/>
              </a:rPr>
              <a:t>  F072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: GEFSv11 is more accurately located along the coast while GEFSv12 has more members further out to sea until F024</a:t>
            </a:r>
            <a:endParaRPr lang="en-US" sz="2133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62054" y="2143714"/>
            <a:ext cx="184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85"/>
            <a:endParaRPr lang="en-US" sz="4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6460" y="942369"/>
            <a:ext cx="6365594" cy="5849847"/>
            <a:chOff x="96460" y="942369"/>
            <a:chExt cx="6365594" cy="5849847"/>
          </a:xfrm>
        </p:grpSpPr>
        <p:pic>
          <p:nvPicPr>
            <p:cNvPr id="1028" name="Picture 4" descr="https://www.emc.ncep.noaa.gov/users/meg/gefsv12/retros/temp/p072/gefs_ma_24hqpf_july_noreaster_1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60" y="942369"/>
              <a:ext cx="6365594" cy="5849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84049" y="2968392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47054" y="2968392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GEFSv12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47054" y="5821039"/>
              <a:ext cx="1417668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 smtClean="0">
                  <a:solidFill>
                    <a:prstClr val="black"/>
                  </a:solidFill>
                  <a:latin typeface="Arial"/>
                  <a:cs typeface="Arial"/>
                </a:rPr>
                <a:t>Stage-IV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4049" y="5821039"/>
              <a:ext cx="1286071" cy="379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09585"/>
              <a:r>
                <a:rPr lang="en-US" sz="1867" b="1" dirty="0">
                  <a:solidFill>
                    <a:prstClr val="black"/>
                  </a:solidFill>
                  <a:latin typeface="Arial"/>
                  <a:cs typeface="Arial"/>
                </a:rPr>
                <a:t>v12−v11</a:t>
              </a:r>
              <a:endParaRPr lang="en-US" sz="1867" b="1" dirty="0">
                <a:solidFill>
                  <a:srgbClr val="0D68B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66831" y="185354"/>
            <a:ext cx="5658564" cy="615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62532" tIns="81265" rIns="162532" bIns="81265" rtlCol="0">
            <a:spAutoFit/>
          </a:bodyPr>
          <a:lstStyle/>
          <a:p>
            <a:pPr algn="ctr" defTabSz="609585"/>
            <a:r>
              <a:rPr lang="en-US" sz="2933" b="1" dirty="0" smtClean="0">
                <a:solidFill>
                  <a:srgbClr val="FF0000"/>
                </a:solidFill>
                <a:latin typeface="Arial"/>
                <a:cs typeface="Arial"/>
              </a:rPr>
              <a:t>Summer Nor’easter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1307" y="942370"/>
            <a:ext cx="5760693" cy="984983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/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667" dirty="0" err="1">
                <a:solidFill>
                  <a:prstClr val="black"/>
                </a:solidFill>
                <a:latin typeface="Arial"/>
                <a:cs typeface="Arial"/>
              </a:rPr>
              <a:t>Init.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12Z 7/26/2017 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F072)</a:t>
            </a:r>
          </a:p>
          <a:p>
            <a:pPr defTabSz="609585"/>
            <a:r>
              <a:rPr lang="en-US" sz="2667" dirty="0" smtClean="0">
                <a:solidFill>
                  <a:prstClr val="black"/>
                </a:solidFill>
                <a:latin typeface="Arial"/>
                <a:cs typeface="Arial"/>
              </a:rPr>
              <a:t>  Valid</a:t>
            </a:r>
            <a:r>
              <a:rPr lang="en-US" sz="2667" dirty="0">
                <a:solidFill>
                  <a:prstClr val="black"/>
                </a:solidFill>
                <a:latin typeface="Arial"/>
                <a:cs typeface="Arial"/>
              </a:rPr>
              <a:t>: 12Z 7/29/2017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1307" y="1927353"/>
            <a:ext cx="5760693" cy="2461734"/>
          </a:xfrm>
          <a:prstGeom prst="rect">
            <a:avLst/>
          </a:prstGeom>
          <a:noFill/>
          <a:ln>
            <a:noFill/>
          </a:ln>
        </p:spPr>
        <p:txBody>
          <a:bodyPr wrap="square" lIns="162532" tIns="81265" rIns="162532" bIns="81265" rtlCol="0">
            <a:spAutoFit/>
          </a:bodyPr>
          <a:lstStyle/>
          <a:p>
            <a:pPr defTabSz="609585">
              <a:buFont typeface="Arial"/>
              <a:buChar char="•"/>
            </a:pPr>
            <a:r>
              <a:rPr lang="en-US" sz="2133" dirty="0">
                <a:solidFill>
                  <a:prstClr val="black"/>
                </a:solidFill>
                <a:latin typeface="Arial"/>
                <a:cs typeface="Arial"/>
              </a:rPr>
              <a:t>  </a:t>
            </a:r>
            <a:r>
              <a:rPr lang="en-US" sz="2130" b="1" dirty="0" smtClean="0">
                <a:solidFill>
                  <a:prstClr val="black"/>
                </a:solidFill>
                <a:latin typeface="Arial"/>
                <a:cs typeface="Arial"/>
              </a:rPr>
              <a:t>F072</a:t>
            </a:r>
            <a:r>
              <a:rPr lang="en-US" sz="2130" dirty="0" smtClean="0">
                <a:solidFill>
                  <a:prstClr val="black"/>
                </a:solidFill>
                <a:latin typeface="Arial"/>
                <a:cs typeface="Arial"/>
              </a:rPr>
              <a:t>: 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GEFSv12 displays a very low </a:t>
            </a:r>
            <a:r>
              <a:rPr lang="en-US" sz="2133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r>
              <a:rPr lang="en-US" sz="2133" dirty="0" smtClean="0">
                <a:solidFill>
                  <a:prstClr val="black"/>
                </a:solidFill>
                <a:latin typeface="Arial"/>
                <a:cs typeface="Arial"/>
              </a:rPr>
              <a:t> bias, completely missing the highest amounts of rainfall</a:t>
            </a: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/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/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609585">
              <a:buFont typeface="Arial"/>
              <a:buChar char="•"/>
            </a:pPr>
            <a:endParaRPr lang="en-US" sz="2133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3959" y="187828"/>
            <a:ext cx="317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24-h 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Mean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Accum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  <a:latin typeface="Arial"/>
                <a:cs typeface="Arial"/>
              </a:rPr>
              <a:t>Precip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423BE-BAF9-5447-BAF7-CF3FF83084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2775</Words>
  <Application>Microsoft Office PowerPoint</Application>
  <PresentationFormat>Widescreen</PresentationFormat>
  <Paragraphs>495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Avenir Book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Shields</dc:creator>
  <cp:lastModifiedBy>Shannon Shields</cp:lastModifiedBy>
  <cp:revision>202</cp:revision>
  <dcterms:created xsi:type="dcterms:W3CDTF">2020-02-28T13:23:11Z</dcterms:created>
  <dcterms:modified xsi:type="dcterms:W3CDTF">2020-03-12T17:15:31Z</dcterms:modified>
</cp:coreProperties>
</file>