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510" r:id="rId2"/>
    <p:sldId id="475" r:id="rId3"/>
    <p:sldId id="408" r:id="rId4"/>
    <p:sldId id="506" r:id="rId5"/>
    <p:sldId id="457" r:id="rId6"/>
    <p:sldId id="469" r:id="rId7"/>
    <p:sldId id="503" r:id="rId8"/>
    <p:sldId id="504" r:id="rId9"/>
    <p:sldId id="258" r:id="rId10"/>
    <p:sldId id="505" r:id="rId11"/>
    <p:sldId id="453" r:id="rId12"/>
    <p:sldId id="423" r:id="rId13"/>
    <p:sldId id="429" r:id="rId14"/>
    <p:sldId id="427" r:id="rId15"/>
    <p:sldId id="425" r:id="rId16"/>
    <p:sldId id="431" r:id="rId17"/>
    <p:sldId id="459" r:id="rId18"/>
    <p:sldId id="466" r:id="rId19"/>
    <p:sldId id="458" r:id="rId20"/>
    <p:sldId id="420" r:id="rId21"/>
    <p:sldId id="260" r:id="rId22"/>
    <p:sldId id="265" r:id="rId23"/>
    <p:sldId id="432" r:id="rId24"/>
    <p:sldId id="507" r:id="rId25"/>
    <p:sldId id="262" r:id="rId26"/>
    <p:sldId id="263" r:id="rId27"/>
    <p:sldId id="270" r:id="rId28"/>
    <p:sldId id="434" r:id="rId29"/>
    <p:sldId id="508" r:id="rId30"/>
    <p:sldId id="264" r:id="rId31"/>
    <p:sldId id="267" r:id="rId32"/>
    <p:sldId id="50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97E"/>
    <a:srgbClr val="F2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7" autoAdjust="0"/>
    <p:restoredTop sz="94660"/>
  </p:normalViewPr>
  <p:slideViewPr>
    <p:cSldViewPr snapToGrid="0">
      <p:cViewPr varScale="1">
        <p:scale>
          <a:sx n="75" d="100"/>
          <a:sy n="75" d="100"/>
        </p:scale>
        <p:origin x="60" y="4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64BD1-B980-EC48-B947-14370D7CAFC9}" type="datetimeFigureOut">
              <a:rPr lang="en-US" smtClean="0"/>
              <a:t>2/27/2020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BAB2F-3A35-9A46-8874-0110ABF2CD7D}" type="slidenum">
              <a:rPr lang="en-US" smtClean="0"/>
              <a:t>‹#›</a:t>
            </a:fld>
            <a:endParaRPr lang="en-US"/>
          </a:p>
        </p:txBody>
      </p:sp>
    </p:spTree>
    <p:extLst>
      <p:ext uri="{BB962C8B-B14F-4D97-AF65-F5344CB8AC3E}">
        <p14:creationId xmlns:p14="http://schemas.microsoft.com/office/powerpoint/2010/main" val="588361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6ef140088f_7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g6ef140088f_7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4887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727CAA67-5980-F146-858C-ADC736A828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77B7B479-FEE0-3A45-BD74-38591A0D11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6324" name="Slide Number Placeholder 3">
            <a:extLst>
              <a:ext uri="{FF2B5EF4-FFF2-40B4-BE49-F238E27FC236}">
                <a16:creationId xmlns:a16="http://schemas.microsoft.com/office/drawing/2014/main" id="{CAED16AB-E0E0-8B47-B27B-E1E619257E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36600" indent="-282575">
              <a:defRPr sz="2400">
                <a:solidFill>
                  <a:schemeClr val="tx1"/>
                </a:solidFill>
                <a:latin typeface="Calibri" panose="020F0502020204030204" pitchFamily="34" charset="0"/>
                <a:ea typeface="MS PGothic" panose="020B0600070205080204" pitchFamily="34" charset="-128"/>
              </a:defRPr>
            </a:lvl2pPr>
            <a:lvl3pPr marL="1133475" indent="-225425">
              <a:defRPr sz="2400">
                <a:solidFill>
                  <a:schemeClr val="tx1"/>
                </a:solidFill>
                <a:latin typeface="Calibri" panose="020F0502020204030204" pitchFamily="34" charset="0"/>
                <a:ea typeface="MS PGothic" panose="020B0600070205080204" pitchFamily="34" charset="-128"/>
              </a:defRPr>
            </a:lvl3pPr>
            <a:lvl4pPr marL="1587500" indent="-225425">
              <a:defRPr sz="2400">
                <a:solidFill>
                  <a:schemeClr val="tx1"/>
                </a:solidFill>
                <a:latin typeface="Calibri" panose="020F0502020204030204" pitchFamily="34" charset="0"/>
                <a:ea typeface="MS PGothic" panose="020B0600070205080204" pitchFamily="34" charset="-128"/>
              </a:defRPr>
            </a:lvl4pPr>
            <a:lvl5pPr marL="2041525" indent="-225425">
              <a:defRPr sz="2400">
                <a:solidFill>
                  <a:schemeClr val="tx1"/>
                </a:solidFill>
                <a:latin typeface="Calibri" panose="020F0502020204030204" pitchFamily="34" charset="0"/>
                <a:ea typeface="MS PGothic" panose="020B0600070205080204" pitchFamily="34" charset="-128"/>
              </a:defRPr>
            </a:lvl5pPr>
            <a:lvl6pPr marL="24987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559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131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03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1B5D1A8-0FA8-504F-B34C-1656E387BA16}" type="slidenum">
              <a:rPr lang="en-US" altLang="en-US" sz="1200"/>
              <a:pPr/>
              <a:t>20</a:t>
            </a:fld>
            <a:endParaRPr lang="en-US" altLang="en-US" sz="1200"/>
          </a:p>
        </p:txBody>
      </p:sp>
    </p:spTree>
    <p:extLst>
      <p:ext uri="{BB962C8B-B14F-4D97-AF65-F5344CB8AC3E}">
        <p14:creationId xmlns:p14="http://schemas.microsoft.com/office/powerpoint/2010/main" val="120905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93700" y="692150"/>
            <a:ext cx="61468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Note (YZ) – you need to spend time to talk about current GEFS (operational v11) which is implemented on Dec. 2 2015, it is nearly 4 years right now.</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7708" indent="-283734" eaLnBrk="0" hangingPunct="0">
              <a:spcBef>
                <a:spcPct val="30000"/>
              </a:spcBef>
              <a:defRPr sz="1200">
                <a:solidFill>
                  <a:schemeClr val="tx1"/>
                </a:solidFill>
                <a:latin typeface="Calibri" pitchFamily="34" charset="0"/>
                <a:ea typeface="MS PGothic" pitchFamily="34" charset="-128"/>
              </a:defRPr>
            </a:lvl2pPr>
            <a:lvl3pPr marL="1134935" indent="-226987" eaLnBrk="0" hangingPunct="0">
              <a:spcBef>
                <a:spcPct val="30000"/>
              </a:spcBef>
              <a:defRPr sz="1200">
                <a:solidFill>
                  <a:schemeClr val="tx1"/>
                </a:solidFill>
                <a:latin typeface="Calibri" pitchFamily="34" charset="0"/>
                <a:ea typeface="MS PGothic" pitchFamily="34" charset="-128"/>
              </a:defRPr>
            </a:lvl3pPr>
            <a:lvl4pPr marL="1588910" indent="-226987" eaLnBrk="0" hangingPunct="0">
              <a:spcBef>
                <a:spcPct val="30000"/>
              </a:spcBef>
              <a:defRPr sz="1200">
                <a:solidFill>
                  <a:schemeClr val="tx1"/>
                </a:solidFill>
                <a:latin typeface="Calibri" pitchFamily="34" charset="0"/>
                <a:ea typeface="MS PGothic" pitchFamily="34" charset="-128"/>
              </a:defRPr>
            </a:lvl4pPr>
            <a:lvl5pPr marL="2042884" indent="-226987" eaLnBrk="0" hangingPunct="0">
              <a:spcBef>
                <a:spcPct val="30000"/>
              </a:spcBef>
              <a:defRPr sz="1200">
                <a:solidFill>
                  <a:schemeClr val="tx1"/>
                </a:solidFill>
                <a:latin typeface="Calibri" pitchFamily="34" charset="0"/>
                <a:ea typeface="MS PGothic" pitchFamily="34" charset="-128"/>
              </a:defRPr>
            </a:lvl5pPr>
            <a:lvl6pPr marL="2496858" indent="-226987"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0831" indent="-22698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4805" indent="-22698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58779" indent="-22698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825842C-AD67-4FDD-A707-DAADEAA4D18B}" type="slidenum">
              <a:rPr lang="en-US" altLang="en-US"/>
              <a:pPr eaLnBrk="1" hangingPunct="1">
                <a:spcBef>
                  <a:spcPct val="0"/>
                </a:spcBef>
              </a:pPr>
              <a:t>4</a:t>
            </a:fld>
            <a:endParaRPr lang="en-US" altLang="en-US"/>
          </a:p>
        </p:txBody>
      </p:sp>
    </p:spTree>
    <p:extLst>
      <p:ext uri="{BB962C8B-B14F-4D97-AF65-F5344CB8AC3E}">
        <p14:creationId xmlns:p14="http://schemas.microsoft.com/office/powerpoint/2010/main" val="3911005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2906AA61-A3CD-CE49-ADF9-C006521335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70AA869-01F7-EF4C-9744-FEC4E45506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1)Meet THORPEX goal</a:t>
            </a:r>
          </a:p>
          <a:p>
            <a:pPr eaLnBrk="1" hangingPunct="1"/>
            <a:r>
              <a:rPr lang="en-US" altLang="en-US"/>
              <a:t>2)Influenced not only GEFS update but also DA </a:t>
            </a:r>
          </a:p>
          <a:p>
            <a:pPr eaLnBrk="1" hangingPunct="1"/>
            <a:r>
              <a:rPr lang="en-US" altLang="en-US"/>
              <a:t>3)Prediction variation</a:t>
            </a:r>
          </a:p>
        </p:txBody>
      </p:sp>
      <p:sp>
        <p:nvSpPr>
          <p:cNvPr id="48132" name="Slide Number Placeholder 3">
            <a:extLst>
              <a:ext uri="{FF2B5EF4-FFF2-40B4-BE49-F238E27FC236}">
                <a16:creationId xmlns:a16="http://schemas.microsoft.com/office/drawing/2014/main" id="{56966AE0-15B1-AA46-8B6D-6E6470D786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36600" indent="-282575">
              <a:defRPr sz="2400">
                <a:solidFill>
                  <a:schemeClr val="tx1"/>
                </a:solidFill>
                <a:latin typeface="Calibri" panose="020F0502020204030204" pitchFamily="34" charset="0"/>
                <a:ea typeface="MS PGothic" panose="020B0600070205080204" pitchFamily="34" charset="-128"/>
              </a:defRPr>
            </a:lvl2pPr>
            <a:lvl3pPr marL="1133475" indent="-225425">
              <a:defRPr sz="2400">
                <a:solidFill>
                  <a:schemeClr val="tx1"/>
                </a:solidFill>
                <a:latin typeface="Calibri" panose="020F0502020204030204" pitchFamily="34" charset="0"/>
                <a:ea typeface="MS PGothic" panose="020B0600070205080204" pitchFamily="34" charset="-128"/>
              </a:defRPr>
            </a:lvl3pPr>
            <a:lvl4pPr marL="1587500" indent="-225425">
              <a:defRPr sz="2400">
                <a:solidFill>
                  <a:schemeClr val="tx1"/>
                </a:solidFill>
                <a:latin typeface="Calibri" panose="020F0502020204030204" pitchFamily="34" charset="0"/>
                <a:ea typeface="MS PGothic" panose="020B0600070205080204" pitchFamily="34" charset="-128"/>
              </a:defRPr>
            </a:lvl4pPr>
            <a:lvl5pPr marL="2041525" indent="-225425">
              <a:defRPr sz="2400">
                <a:solidFill>
                  <a:schemeClr val="tx1"/>
                </a:solidFill>
                <a:latin typeface="Calibri" panose="020F0502020204030204" pitchFamily="34" charset="0"/>
                <a:ea typeface="MS PGothic" panose="020B0600070205080204" pitchFamily="34" charset="-128"/>
              </a:defRPr>
            </a:lvl5pPr>
            <a:lvl6pPr marL="24987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559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131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03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C2DA861-AA37-274E-9096-80B1F96922A2}" type="slidenum">
              <a:rPr lang="en-US" altLang="en-US" sz="1200"/>
              <a:pPr/>
              <a:t>5</a:t>
            </a:fld>
            <a:endParaRPr lang="en-US" altLang="en-US" sz="1200"/>
          </a:p>
        </p:txBody>
      </p:sp>
    </p:spTree>
    <p:extLst>
      <p:ext uri="{BB962C8B-B14F-4D97-AF65-F5344CB8AC3E}">
        <p14:creationId xmlns:p14="http://schemas.microsoft.com/office/powerpoint/2010/main" val="263115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393D3FDD-DD8D-EB45-A8D4-16BFED3E93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598BCF15-037C-E245-BDA9-BD7AFCD873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Notes from YZ: we can not solve all issue, but will review most of them, you could mention Hong will review temperature bias in particularly on Thursday.</a:t>
            </a:r>
          </a:p>
          <a:p>
            <a:pPr eaLnBrk="1" hangingPunct="1"/>
            <a:endParaRPr lang="en-US" altLang="en-US"/>
          </a:p>
          <a:p>
            <a:pPr eaLnBrk="1" hangingPunct="1">
              <a:lnSpc>
                <a:spcPct val="80000"/>
              </a:lnSpc>
            </a:pPr>
            <a:r>
              <a:rPr lang="en-US" altLang="en-US" sz="3000"/>
              <a:t>Our collections through</a:t>
            </a:r>
          </a:p>
          <a:p>
            <a:pPr lvl="1" eaLnBrk="1" hangingPunct="1">
              <a:lnSpc>
                <a:spcPct val="80000"/>
              </a:lnSpc>
            </a:pPr>
            <a:r>
              <a:rPr lang="en-US" altLang="en-US" sz="2600"/>
              <a:t>Annual NPSR, user workshop and etc…</a:t>
            </a:r>
          </a:p>
          <a:p>
            <a:pPr lvl="1" eaLnBrk="1" hangingPunct="1">
              <a:lnSpc>
                <a:spcPct val="80000"/>
              </a:lnSpc>
              <a:buFontTx/>
              <a:buChar char="•"/>
            </a:pPr>
            <a:r>
              <a:rPr lang="en-US" altLang="en-US" sz="2600"/>
              <a:t>Strong warm/dry bias for most CONUS in summer time</a:t>
            </a:r>
          </a:p>
          <a:p>
            <a:pPr lvl="1" eaLnBrk="1" hangingPunct="1">
              <a:lnSpc>
                <a:spcPct val="80000"/>
              </a:lnSpc>
              <a:buFontTx/>
              <a:buChar char="•"/>
            </a:pPr>
            <a:endParaRPr lang="en-US" altLang="en-US" sz="2600"/>
          </a:p>
          <a:p>
            <a:pPr eaLnBrk="1" hangingPunct="1">
              <a:lnSpc>
                <a:spcPct val="80000"/>
              </a:lnSpc>
            </a:pPr>
            <a:r>
              <a:rPr lang="en-US" altLang="en-US" sz="3000"/>
              <a:t>Weaker storm intensity and degradation of track forecast</a:t>
            </a:r>
          </a:p>
          <a:p>
            <a:pPr lvl="1" eaLnBrk="1" hangingPunct="1">
              <a:lnSpc>
                <a:spcPct val="80000"/>
              </a:lnSpc>
            </a:pPr>
            <a:r>
              <a:rPr lang="en-US" altLang="en-US" sz="2600"/>
              <a:t>For longer lead time, Atlantic and East Pacific basin, not West Pacific</a:t>
            </a:r>
          </a:p>
          <a:p>
            <a:pPr eaLnBrk="1" hangingPunct="1">
              <a:lnSpc>
                <a:spcPct val="80000"/>
              </a:lnSpc>
            </a:pPr>
            <a:r>
              <a:rPr lang="en-US" altLang="en-US" sz="3000"/>
              <a:t>Under-dispersion mainly </a:t>
            </a:r>
          </a:p>
          <a:p>
            <a:pPr lvl="1" eaLnBrk="1" hangingPunct="1">
              <a:lnSpc>
                <a:spcPct val="80000"/>
              </a:lnSpc>
            </a:pPr>
            <a:r>
              <a:rPr lang="en-US" altLang="en-US" sz="2600"/>
              <a:t>This is not a new problem, mainly surface elements</a:t>
            </a:r>
          </a:p>
          <a:p>
            <a:pPr lvl="1" eaLnBrk="1" hangingPunct="1">
              <a:lnSpc>
                <a:spcPct val="80000"/>
              </a:lnSpc>
            </a:pPr>
            <a:r>
              <a:rPr lang="en-US" altLang="en-US" sz="2600"/>
              <a:t>ECMWF has similar problem</a:t>
            </a:r>
          </a:p>
          <a:p>
            <a:pPr eaLnBrk="1" hangingPunct="1">
              <a:lnSpc>
                <a:spcPct val="80000"/>
              </a:lnSpc>
            </a:pPr>
            <a:r>
              <a:rPr lang="en-US" altLang="en-US" sz="3000"/>
              <a:t>Less spread for TC track forecast?</a:t>
            </a:r>
          </a:p>
          <a:p>
            <a:pPr lvl="1" eaLnBrk="1" hangingPunct="1">
              <a:lnSpc>
                <a:spcPct val="80000"/>
              </a:lnSpc>
            </a:pPr>
            <a:r>
              <a:rPr lang="en-US" altLang="en-US" sz="2600"/>
              <a:t>New from introducing “4DEnsV” in May 2016</a:t>
            </a:r>
          </a:p>
          <a:p>
            <a:pPr eaLnBrk="1" hangingPunct="1"/>
            <a:endParaRPr lang="en-US" altLang="en-US"/>
          </a:p>
        </p:txBody>
      </p:sp>
      <p:sp>
        <p:nvSpPr>
          <p:cNvPr id="49156" name="Slide Number Placeholder 3">
            <a:extLst>
              <a:ext uri="{FF2B5EF4-FFF2-40B4-BE49-F238E27FC236}">
                <a16:creationId xmlns:a16="http://schemas.microsoft.com/office/drawing/2014/main" id="{2D1063C8-EA66-7E4C-8324-E0A3506D9B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36600" indent="-282575">
              <a:defRPr sz="2400">
                <a:solidFill>
                  <a:schemeClr val="tx1"/>
                </a:solidFill>
                <a:latin typeface="Calibri" panose="020F0502020204030204" pitchFamily="34" charset="0"/>
                <a:ea typeface="MS PGothic" panose="020B0600070205080204" pitchFamily="34" charset="-128"/>
              </a:defRPr>
            </a:lvl2pPr>
            <a:lvl3pPr marL="1133475" indent="-225425">
              <a:defRPr sz="2400">
                <a:solidFill>
                  <a:schemeClr val="tx1"/>
                </a:solidFill>
                <a:latin typeface="Calibri" panose="020F0502020204030204" pitchFamily="34" charset="0"/>
                <a:ea typeface="MS PGothic" panose="020B0600070205080204" pitchFamily="34" charset="-128"/>
              </a:defRPr>
            </a:lvl3pPr>
            <a:lvl4pPr marL="1587500" indent="-225425">
              <a:defRPr sz="2400">
                <a:solidFill>
                  <a:schemeClr val="tx1"/>
                </a:solidFill>
                <a:latin typeface="Calibri" panose="020F0502020204030204" pitchFamily="34" charset="0"/>
                <a:ea typeface="MS PGothic" panose="020B0600070205080204" pitchFamily="34" charset="-128"/>
              </a:defRPr>
            </a:lvl4pPr>
            <a:lvl5pPr marL="2041525" indent="-225425">
              <a:defRPr sz="2400">
                <a:solidFill>
                  <a:schemeClr val="tx1"/>
                </a:solidFill>
                <a:latin typeface="Calibri" panose="020F0502020204030204" pitchFamily="34" charset="0"/>
                <a:ea typeface="MS PGothic" panose="020B0600070205080204" pitchFamily="34" charset="-128"/>
              </a:defRPr>
            </a:lvl5pPr>
            <a:lvl6pPr marL="24987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559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131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03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7B977F5-9C6C-BF4D-9FAD-3990CFB09B8E}" type="slidenum">
              <a:rPr lang="en-US" altLang="en-US" sz="1200"/>
              <a:pPr/>
              <a:t>6</a:t>
            </a:fld>
            <a:endParaRPr lang="en-US" altLang="en-US" sz="1200"/>
          </a:p>
        </p:txBody>
      </p:sp>
    </p:spTree>
    <p:extLst>
      <p:ext uri="{BB962C8B-B14F-4D97-AF65-F5344CB8AC3E}">
        <p14:creationId xmlns:p14="http://schemas.microsoft.com/office/powerpoint/2010/main" val="76818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F03C69C-04AE-144C-A62A-10CCFD6C26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3314376A-C79C-304D-9C34-1DF9A78EF7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38138" indent="-338138" defTabSz="904875" eaLnBrk="1" hangingPunct="1">
              <a:lnSpc>
                <a:spcPct val="150000"/>
              </a:lnSpc>
              <a:buFontTx/>
              <a:buChar char="•"/>
            </a:pPr>
            <a:r>
              <a:rPr lang="en-US" altLang="en-US"/>
              <a:t>Increasing </a:t>
            </a:r>
            <a:r>
              <a:rPr lang="en-US" altLang="zh-CN">
                <a:ea typeface="SimSun" panose="02010600030101010101" pitchFamily="2" charset="-122"/>
              </a:rPr>
              <a:t>ensemble size from 20 to 30</a:t>
            </a:r>
            <a:endParaRPr lang="en-US" altLang="en-US"/>
          </a:p>
          <a:p>
            <a:pPr marL="338138" indent="-338138" defTabSz="904875" eaLnBrk="1" hangingPunct="1">
              <a:lnSpc>
                <a:spcPct val="150000"/>
              </a:lnSpc>
              <a:buFontTx/>
              <a:buChar char="•"/>
            </a:pPr>
            <a:r>
              <a:rPr lang="en-US" altLang="en-US"/>
              <a:t>Switching from Stochastic Total Tendency Perturbation (STTP) to a suite of two “stochastic physics” methods.</a:t>
            </a:r>
          </a:p>
          <a:p>
            <a:pPr marL="338138" indent="-338138" defTabSz="904875" eaLnBrk="1" hangingPunct="1">
              <a:lnSpc>
                <a:spcPct val="150000"/>
              </a:lnSpc>
              <a:buFontTx/>
              <a:buChar char="•"/>
            </a:pPr>
            <a:r>
              <a:rPr lang="en-US" altLang="en-US"/>
              <a:t>Extending 16-day forecast to 35-day forecast (00Z only)</a:t>
            </a:r>
          </a:p>
          <a:p>
            <a:pPr marL="338138" indent="-338138" defTabSz="904875" eaLnBrk="1" hangingPunct="1">
              <a:lnSpc>
                <a:spcPct val="150000"/>
              </a:lnSpc>
              <a:buFontTx/>
              <a:buChar char="•"/>
            </a:pPr>
            <a:r>
              <a:rPr lang="en-US" altLang="zh-CN">
                <a:ea typeface="SimSun" panose="02010600030101010101" pitchFamily="2" charset="-122"/>
              </a:rPr>
              <a:t>C</a:t>
            </a:r>
            <a:r>
              <a:rPr lang="en-US" altLang="en-US"/>
              <a:t>hanging the dynamical core from the global spectral model (GSM) to </a:t>
            </a:r>
            <a:r>
              <a:rPr lang="en-US" altLang="zh-CN">
                <a:ea typeface="SimSun" panose="02010600030101010101" pitchFamily="2" charset="-122"/>
              </a:rPr>
              <a:t>GFDL </a:t>
            </a:r>
            <a:r>
              <a:rPr lang="en-US" altLang="en-US"/>
              <a:t>FV3.</a:t>
            </a:r>
          </a:p>
          <a:p>
            <a:pPr marL="338138" indent="-338138" defTabSz="904875" eaLnBrk="1" hangingPunct="1">
              <a:lnSpc>
                <a:spcPct val="150000"/>
              </a:lnSpc>
              <a:buFontTx/>
              <a:buChar char="•"/>
            </a:pPr>
            <a:r>
              <a:rPr lang="en-US" altLang="en-US"/>
              <a:t>Changing Zhao-Carr MP to GFDL MP</a:t>
            </a:r>
          </a:p>
          <a:p>
            <a:pPr marL="338138" indent="-338138" defTabSz="904875" eaLnBrk="1" hangingPunct="1">
              <a:buFontTx/>
              <a:buChar char="•"/>
            </a:pPr>
            <a:r>
              <a:rPr lang="en-US" altLang="en-US"/>
              <a:t>….</a:t>
            </a:r>
          </a:p>
        </p:txBody>
      </p:sp>
      <p:sp>
        <p:nvSpPr>
          <p:cNvPr id="51204" name="Slide Number Placeholder 3">
            <a:extLst>
              <a:ext uri="{FF2B5EF4-FFF2-40B4-BE49-F238E27FC236}">
                <a16:creationId xmlns:a16="http://schemas.microsoft.com/office/drawing/2014/main" id="{7DAF53F4-4577-6B48-99C5-3F808A03A1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36600" indent="-282575">
              <a:defRPr sz="2400">
                <a:solidFill>
                  <a:schemeClr val="tx1"/>
                </a:solidFill>
                <a:latin typeface="Calibri" panose="020F0502020204030204" pitchFamily="34" charset="0"/>
                <a:ea typeface="MS PGothic" panose="020B0600070205080204" pitchFamily="34" charset="-128"/>
              </a:defRPr>
            </a:lvl2pPr>
            <a:lvl3pPr marL="1133475" indent="-225425">
              <a:defRPr sz="2400">
                <a:solidFill>
                  <a:schemeClr val="tx1"/>
                </a:solidFill>
                <a:latin typeface="Calibri" panose="020F0502020204030204" pitchFamily="34" charset="0"/>
                <a:ea typeface="MS PGothic" panose="020B0600070205080204" pitchFamily="34" charset="-128"/>
              </a:defRPr>
            </a:lvl3pPr>
            <a:lvl4pPr marL="1587500" indent="-225425">
              <a:defRPr sz="2400">
                <a:solidFill>
                  <a:schemeClr val="tx1"/>
                </a:solidFill>
                <a:latin typeface="Calibri" panose="020F0502020204030204" pitchFamily="34" charset="0"/>
                <a:ea typeface="MS PGothic" panose="020B0600070205080204" pitchFamily="34" charset="-128"/>
              </a:defRPr>
            </a:lvl4pPr>
            <a:lvl5pPr marL="2041525" indent="-225425">
              <a:defRPr sz="2400">
                <a:solidFill>
                  <a:schemeClr val="tx1"/>
                </a:solidFill>
                <a:latin typeface="Calibri" panose="020F0502020204030204" pitchFamily="34" charset="0"/>
                <a:ea typeface="MS PGothic" panose="020B0600070205080204" pitchFamily="34" charset="-128"/>
              </a:defRPr>
            </a:lvl5pPr>
            <a:lvl6pPr marL="24987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559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131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03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FA71126-0B42-5D40-BB77-54DE3BA23B15}" type="slidenum">
              <a:rPr lang="en-US" altLang="en-US" sz="1200"/>
              <a:pPr/>
              <a:t>11</a:t>
            </a:fld>
            <a:endParaRPr lang="en-US" altLang="en-US" sz="1200"/>
          </a:p>
        </p:txBody>
      </p:sp>
    </p:spTree>
    <p:extLst>
      <p:ext uri="{BB962C8B-B14F-4D97-AF65-F5344CB8AC3E}">
        <p14:creationId xmlns:p14="http://schemas.microsoft.com/office/powerpoint/2010/main" val="2238364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27;p4:notes">
            <a:extLst>
              <a:ext uri="{FF2B5EF4-FFF2-40B4-BE49-F238E27FC236}">
                <a16:creationId xmlns:a16="http://schemas.microsoft.com/office/drawing/2014/main" id="{A9F90473-ADAF-7346-AF70-BFD00A686D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53" tIns="46139" rIns="92253" bIns="46139" numCol="1" anchor="t" anchorCtr="0" compatLnSpc="1">
            <a:prstTxWarp prst="textNoShape">
              <a:avLst/>
            </a:prstTxWarp>
          </a:bodyPr>
          <a:lstStyle/>
          <a:p>
            <a:pPr eaLnBrk="1" hangingPunct="1">
              <a:spcBef>
                <a:spcPts val="363"/>
              </a:spcBef>
            </a:pPr>
            <a:endParaRPr lang="en-US" altLang="en-US" sz="1000">
              <a:cs typeface="Arial" panose="020B0604020202020204" pitchFamily="34" charset="0"/>
              <a:sym typeface="Calibri" panose="020F0502020204030204" pitchFamily="34" charset="0"/>
            </a:endParaRPr>
          </a:p>
        </p:txBody>
      </p:sp>
      <p:sp>
        <p:nvSpPr>
          <p:cNvPr id="52227" name="Google Shape;128;p4:notes">
            <a:extLst>
              <a:ext uri="{FF2B5EF4-FFF2-40B4-BE49-F238E27FC236}">
                <a16:creationId xmlns:a16="http://schemas.microsoft.com/office/drawing/2014/main" id="{FB1347C8-D107-B54B-B1D5-946CF86C9CE4}"/>
              </a:ext>
            </a:extLst>
          </p:cNvPr>
          <p:cNvSpPr>
            <a:spLocks noGrp="1" noRot="1" noChangeAspect="1" noTextEdit="1"/>
          </p:cNvSpPr>
          <p:nvPr>
            <p:ph type="sldImg" idx="2"/>
          </p:nvPr>
        </p:nvSpPr>
        <p:spPr bwMode="auto">
          <a:xfrm>
            <a:off x="393700" y="690563"/>
            <a:ext cx="6146800" cy="3457575"/>
          </a:xfr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98318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Shape 85">
            <a:extLst>
              <a:ext uri="{FF2B5EF4-FFF2-40B4-BE49-F238E27FC236}">
                <a16:creationId xmlns:a16="http://schemas.microsoft.com/office/drawing/2014/main" id="{24626BA2-49F3-D241-810F-FADB1E2B1D87}"/>
              </a:ext>
            </a:extLst>
          </p:cNvPr>
          <p:cNvSpPr>
            <a:spLocks noGrp="1" noRot="1" noChangeAspect="1" noTextEdit="1"/>
          </p:cNvSpPr>
          <p:nvPr>
            <p:ph type="sldImg" idx="2"/>
          </p:nvPr>
        </p:nvSpPr>
        <p:spPr bwMode="auto">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3251" name="Shape 86">
            <a:extLst>
              <a:ext uri="{FF2B5EF4-FFF2-40B4-BE49-F238E27FC236}">
                <a16:creationId xmlns:a16="http://schemas.microsoft.com/office/drawing/2014/main" id="{D871560F-1D47-3F40-8F7E-96AE0E9F7E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80" tIns="92280" rIns="92280" bIns="92280" numCol="1" anchor="t" anchorCtr="0" compatLnSpc="1">
            <a:prstTxWarp prst="textNoShape">
              <a:avLst/>
            </a:prstTxWarp>
          </a:bodyPr>
          <a:lstStyle/>
          <a:p>
            <a:pPr eaLnBrk="1" hangingPunct="1">
              <a:spcBef>
                <a:spcPct val="0"/>
              </a:spcBef>
            </a:pPr>
            <a:endParaRPr lang="en-US"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86352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0CEA296F-BC08-504A-A1B0-95B42304A2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1AD2FB41-55F5-E04A-984F-11431DEC2B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Notes from YZ: give more explanation of cold start means, or write out. Why we can not run warm start? Explain?</a:t>
            </a:r>
          </a:p>
        </p:txBody>
      </p:sp>
      <p:sp>
        <p:nvSpPr>
          <p:cNvPr id="54276" name="Slide Number Placeholder 3">
            <a:extLst>
              <a:ext uri="{FF2B5EF4-FFF2-40B4-BE49-F238E27FC236}">
                <a16:creationId xmlns:a16="http://schemas.microsoft.com/office/drawing/2014/main" id="{BF6CB11A-3A4B-9649-B368-DCE0CAEB67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36600" indent="-282575">
              <a:defRPr sz="2400">
                <a:solidFill>
                  <a:schemeClr val="tx1"/>
                </a:solidFill>
                <a:latin typeface="Calibri" panose="020F0502020204030204" pitchFamily="34" charset="0"/>
                <a:ea typeface="MS PGothic" panose="020B0600070205080204" pitchFamily="34" charset="-128"/>
              </a:defRPr>
            </a:lvl2pPr>
            <a:lvl3pPr marL="1133475" indent="-225425">
              <a:defRPr sz="2400">
                <a:solidFill>
                  <a:schemeClr val="tx1"/>
                </a:solidFill>
                <a:latin typeface="Calibri" panose="020F0502020204030204" pitchFamily="34" charset="0"/>
                <a:ea typeface="MS PGothic" panose="020B0600070205080204" pitchFamily="34" charset="-128"/>
              </a:defRPr>
            </a:lvl3pPr>
            <a:lvl4pPr marL="1587500" indent="-225425">
              <a:defRPr sz="2400">
                <a:solidFill>
                  <a:schemeClr val="tx1"/>
                </a:solidFill>
                <a:latin typeface="Calibri" panose="020F0502020204030204" pitchFamily="34" charset="0"/>
                <a:ea typeface="MS PGothic" panose="020B0600070205080204" pitchFamily="34" charset="-128"/>
              </a:defRPr>
            </a:lvl4pPr>
            <a:lvl5pPr marL="2041525" indent="-225425">
              <a:defRPr sz="2400">
                <a:solidFill>
                  <a:schemeClr val="tx1"/>
                </a:solidFill>
                <a:latin typeface="Calibri" panose="020F0502020204030204" pitchFamily="34" charset="0"/>
                <a:ea typeface="MS PGothic" panose="020B0600070205080204" pitchFamily="34" charset="-128"/>
              </a:defRPr>
            </a:lvl5pPr>
            <a:lvl6pPr marL="24987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559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131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03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9256730-0197-464F-8C14-5FFFFD4FB9C1}" type="slidenum">
              <a:rPr lang="en-US" altLang="en-US" sz="1200"/>
              <a:pPr/>
              <a:t>16</a:t>
            </a:fld>
            <a:endParaRPr lang="en-US" altLang="en-US" sz="1200"/>
          </a:p>
        </p:txBody>
      </p:sp>
    </p:spTree>
    <p:extLst>
      <p:ext uri="{BB962C8B-B14F-4D97-AF65-F5344CB8AC3E}">
        <p14:creationId xmlns:p14="http://schemas.microsoft.com/office/powerpoint/2010/main" val="4158557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8CCABD9-8082-B14E-A4AC-C897E4B4EB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926E85BE-4740-1D4D-B3DC-A7A9CD8851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to counteract excessive energy dissipation coming from numerical diffusion and interpolation, mountain and gravity wave drag, and deep convection.</a:t>
            </a:r>
          </a:p>
        </p:txBody>
      </p:sp>
      <p:sp>
        <p:nvSpPr>
          <p:cNvPr id="55300" name="Slide Number Placeholder 3">
            <a:extLst>
              <a:ext uri="{FF2B5EF4-FFF2-40B4-BE49-F238E27FC236}">
                <a16:creationId xmlns:a16="http://schemas.microsoft.com/office/drawing/2014/main" id="{29601426-B6C6-2A4D-B78E-D491233971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36600" indent="-282575">
              <a:defRPr sz="2400">
                <a:solidFill>
                  <a:schemeClr val="tx1"/>
                </a:solidFill>
                <a:latin typeface="Calibri" panose="020F0502020204030204" pitchFamily="34" charset="0"/>
                <a:ea typeface="MS PGothic" panose="020B0600070205080204" pitchFamily="34" charset="-128"/>
              </a:defRPr>
            </a:lvl2pPr>
            <a:lvl3pPr marL="1133475" indent="-225425">
              <a:defRPr sz="2400">
                <a:solidFill>
                  <a:schemeClr val="tx1"/>
                </a:solidFill>
                <a:latin typeface="Calibri" panose="020F0502020204030204" pitchFamily="34" charset="0"/>
                <a:ea typeface="MS PGothic" panose="020B0600070205080204" pitchFamily="34" charset="-128"/>
              </a:defRPr>
            </a:lvl3pPr>
            <a:lvl4pPr marL="1587500" indent="-225425">
              <a:defRPr sz="2400">
                <a:solidFill>
                  <a:schemeClr val="tx1"/>
                </a:solidFill>
                <a:latin typeface="Calibri" panose="020F0502020204030204" pitchFamily="34" charset="0"/>
                <a:ea typeface="MS PGothic" panose="020B0600070205080204" pitchFamily="34" charset="-128"/>
              </a:defRPr>
            </a:lvl4pPr>
            <a:lvl5pPr marL="2041525" indent="-225425">
              <a:defRPr sz="2400">
                <a:solidFill>
                  <a:schemeClr val="tx1"/>
                </a:solidFill>
                <a:latin typeface="Calibri" panose="020F0502020204030204" pitchFamily="34" charset="0"/>
                <a:ea typeface="MS PGothic" panose="020B0600070205080204" pitchFamily="34" charset="-128"/>
              </a:defRPr>
            </a:lvl5pPr>
            <a:lvl6pPr marL="24987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559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131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0325" indent="-22542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0282540-CFEF-E341-926D-923C8D8377FF}" type="slidenum">
              <a:rPr lang="en-US" altLang="en-US" sz="1200"/>
              <a:pPr/>
              <a:t>17</a:t>
            </a:fld>
            <a:endParaRPr lang="en-US" altLang="en-US" sz="1200"/>
          </a:p>
        </p:txBody>
      </p:sp>
    </p:spTree>
    <p:extLst>
      <p:ext uri="{BB962C8B-B14F-4D97-AF65-F5344CB8AC3E}">
        <p14:creationId xmlns:p14="http://schemas.microsoft.com/office/powerpoint/2010/main" val="122752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5EF6C3-3681-4881-945E-C8390C7600EB}"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5C42E-EE7A-4BC6-BD44-82575AEB8DD3}" type="slidenum">
              <a:rPr lang="en-US" smtClean="0"/>
              <a:t>‹#›</a:t>
            </a:fld>
            <a:endParaRPr lang="en-US"/>
          </a:p>
        </p:txBody>
      </p:sp>
    </p:spTree>
    <p:extLst>
      <p:ext uri="{BB962C8B-B14F-4D97-AF65-F5344CB8AC3E}">
        <p14:creationId xmlns:p14="http://schemas.microsoft.com/office/powerpoint/2010/main" val="105365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EF6C3-3681-4881-945E-C8390C7600EB}"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5C42E-EE7A-4BC6-BD44-82575AEB8DD3}" type="slidenum">
              <a:rPr lang="en-US" smtClean="0"/>
              <a:t>‹#›</a:t>
            </a:fld>
            <a:endParaRPr lang="en-US"/>
          </a:p>
        </p:txBody>
      </p:sp>
    </p:spTree>
    <p:extLst>
      <p:ext uri="{BB962C8B-B14F-4D97-AF65-F5344CB8AC3E}">
        <p14:creationId xmlns:p14="http://schemas.microsoft.com/office/powerpoint/2010/main" val="676247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EF6C3-3681-4881-945E-C8390C7600EB}"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5C42E-EE7A-4BC6-BD44-82575AEB8DD3}" type="slidenum">
              <a:rPr lang="en-US" smtClean="0"/>
              <a:t>‹#›</a:t>
            </a:fld>
            <a:endParaRPr lang="en-US"/>
          </a:p>
        </p:txBody>
      </p:sp>
    </p:spTree>
    <p:extLst>
      <p:ext uri="{BB962C8B-B14F-4D97-AF65-F5344CB8AC3E}">
        <p14:creationId xmlns:p14="http://schemas.microsoft.com/office/powerpoint/2010/main" val="2341664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A5C51782-C5BB-0443-B624-2BD27F9DB0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5738"/>
            <a:ext cx="1397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90D503EB-B8D0-8747-ADD8-6D7E5697D5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34988"/>
            <a:ext cx="1293813"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5C693564-8361-EE43-8AFB-D3AA6457580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38600" y="152400"/>
            <a:ext cx="14478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6101B663-D230-E04D-B048-BFC46226B6A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2600" y="163513"/>
            <a:ext cx="1143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914400" y="2130428"/>
            <a:ext cx="103632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00206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23" name="Text Placeholder 22"/>
          <p:cNvSpPr>
            <a:spLocks noGrp="1"/>
          </p:cNvSpPr>
          <p:nvPr>
            <p:ph type="body" sz="quarter" idx="13"/>
          </p:nvPr>
        </p:nvSpPr>
        <p:spPr>
          <a:xfrm>
            <a:off x="1828800" y="5638800"/>
            <a:ext cx="8534400" cy="457200"/>
          </a:xfrm>
        </p:spPr>
        <p:txBody>
          <a:bodyPr anchor="ctr"/>
          <a:lstStyle>
            <a:lvl1pPr algn="ctr">
              <a:buNone/>
              <a:defRPr/>
            </a:lvl1pPr>
          </a:lstStyle>
          <a:p>
            <a:pPr lvl="0"/>
            <a:r>
              <a:rPr lang="en-US"/>
              <a:t>Click to edit Master text styles</a:t>
            </a:r>
          </a:p>
        </p:txBody>
      </p:sp>
      <p:sp>
        <p:nvSpPr>
          <p:cNvPr id="24" name="Text Placeholder 22"/>
          <p:cNvSpPr>
            <a:spLocks noGrp="1"/>
          </p:cNvSpPr>
          <p:nvPr>
            <p:ph type="body" sz="quarter" idx="14"/>
          </p:nvPr>
        </p:nvSpPr>
        <p:spPr>
          <a:xfrm>
            <a:off x="1828800" y="6096000"/>
            <a:ext cx="8534400" cy="457200"/>
          </a:xfrm>
        </p:spPr>
        <p:txBody>
          <a:bodyPr anchor="ctr">
            <a:normAutofit/>
          </a:bodyPr>
          <a:lstStyle>
            <a:lvl1pPr algn="ctr">
              <a:buNone/>
              <a:defRPr sz="2400"/>
            </a:lvl1pPr>
          </a:lstStyle>
          <a:p>
            <a:pPr lvl="0"/>
            <a:r>
              <a:rPr lang="en-US"/>
              <a:t>Click to edit Master text styles</a:t>
            </a:r>
          </a:p>
        </p:txBody>
      </p:sp>
    </p:spTree>
    <p:extLst>
      <p:ext uri="{BB962C8B-B14F-4D97-AF65-F5344CB8AC3E}">
        <p14:creationId xmlns:p14="http://schemas.microsoft.com/office/powerpoint/2010/main" val="3477810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 Column, Tall Pic Right">
  <p:cSld name="1 Column, Tall Pic Right">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1003851" y="274637"/>
            <a:ext cx="10578400" cy="792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99D8"/>
              </a:buClr>
              <a:buSzPts val="3200"/>
              <a:buFont typeface="Arial"/>
              <a:buNone/>
              <a:defRPr sz="4267" b="1" i="0" u="none" strike="noStrike" cap="non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
        <p:nvSpPr>
          <p:cNvPr id="158" name="Google Shape;158;p29"/>
          <p:cNvSpPr>
            <a:spLocks noGrp="1"/>
          </p:cNvSpPr>
          <p:nvPr>
            <p:ph type="pic" idx="2"/>
          </p:nvPr>
        </p:nvSpPr>
        <p:spPr>
          <a:xfrm>
            <a:off x="8128000" y="1219200"/>
            <a:ext cx="3454400" cy="49532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533"/>
              </a:spcBef>
              <a:spcAft>
                <a:spcPts val="0"/>
              </a:spcAft>
              <a:buClr>
                <a:srgbClr val="7F7F7F"/>
              </a:buClr>
              <a:buSzPts val="2000"/>
              <a:buFont typeface="Arial"/>
              <a:buNone/>
              <a:defRPr sz="2667" b="0" i="0" u="none" strike="noStrike" cap="none">
                <a:solidFill>
                  <a:srgbClr val="7F7F7F"/>
                </a:solidFill>
                <a:latin typeface="Arial"/>
                <a:ea typeface="Arial"/>
                <a:cs typeface="Arial"/>
                <a:sym typeface="Arial"/>
              </a:defRPr>
            </a:lvl1pPr>
            <a:lvl2pPr marR="0" lvl="1" algn="l" rtl="0">
              <a:lnSpc>
                <a:spcPct val="100000"/>
              </a:lnSpc>
              <a:spcBef>
                <a:spcPts val="747"/>
              </a:spcBef>
              <a:spcAft>
                <a:spcPts val="0"/>
              </a:spcAft>
              <a:buClr>
                <a:srgbClr val="07336F"/>
              </a:buClr>
              <a:buSzPts val="2800"/>
              <a:buFont typeface="Arial"/>
              <a:buChar char="•"/>
              <a:defRPr sz="3733" b="0" i="0" u="none" strike="noStrike" cap="none">
                <a:solidFill>
                  <a:srgbClr val="07336F"/>
                </a:solidFill>
                <a:latin typeface="Arial"/>
                <a:ea typeface="Arial"/>
                <a:cs typeface="Arial"/>
                <a:sym typeface="Arial"/>
              </a:defRPr>
            </a:lvl2pPr>
            <a:lvl3pPr marR="0" lvl="2" algn="l" rtl="0">
              <a:lnSpc>
                <a:spcPct val="100000"/>
              </a:lnSpc>
              <a:spcBef>
                <a:spcPts val="640"/>
              </a:spcBef>
              <a:spcAft>
                <a:spcPts val="0"/>
              </a:spcAft>
              <a:buClr>
                <a:srgbClr val="07336F"/>
              </a:buClr>
              <a:buSzPts val="2400"/>
              <a:buFont typeface="Arial"/>
              <a:buChar char="•"/>
              <a:defRPr sz="3200" b="0" i="0" u="none" strike="noStrike" cap="none">
                <a:solidFill>
                  <a:srgbClr val="07336F"/>
                </a:solidFill>
                <a:latin typeface="Arial"/>
                <a:ea typeface="Arial"/>
                <a:cs typeface="Arial"/>
                <a:sym typeface="Arial"/>
              </a:defRPr>
            </a:lvl3pPr>
            <a:lvl4pPr marR="0" lvl="3" algn="l" rtl="0">
              <a:lnSpc>
                <a:spcPct val="100000"/>
              </a:lnSpc>
              <a:spcBef>
                <a:spcPts val="533"/>
              </a:spcBef>
              <a:spcAft>
                <a:spcPts val="0"/>
              </a:spcAft>
              <a:buClr>
                <a:srgbClr val="07336F"/>
              </a:buClr>
              <a:buSzPts val="2000"/>
              <a:buFont typeface="Arial"/>
              <a:buChar char="•"/>
              <a:defRPr sz="2667" b="0" i="0" u="none" strike="noStrike" cap="none">
                <a:solidFill>
                  <a:srgbClr val="07336F"/>
                </a:solidFill>
                <a:latin typeface="Arial"/>
                <a:ea typeface="Arial"/>
                <a:cs typeface="Arial"/>
                <a:sym typeface="Arial"/>
              </a:defRPr>
            </a:lvl4pPr>
            <a:lvl5pPr marR="0" lvl="4" algn="l" rtl="0">
              <a:lnSpc>
                <a:spcPct val="100000"/>
              </a:lnSpc>
              <a:spcBef>
                <a:spcPts val="480"/>
              </a:spcBef>
              <a:spcAft>
                <a:spcPts val="0"/>
              </a:spcAft>
              <a:buClr>
                <a:srgbClr val="07336F"/>
              </a:buClr>
              <a:buSzPts val="1800"/>
              <a:buFont typeface="Arial"/>
              <a:buChar char="•"/>
              <a:defRPr sz="2400" b="0" i="0" u="none" strike="noStrike" cap="none">
                <a:solidFill>
                  <a:srgbClr val="07336F"/>
                </a:solidFill>
                <a:latin typeface="Arial"/>
                <a:ea typeface="Arial"/>
                <a:cs typeface="Arial"/>
                <a:sym typeface="Arial"/>
              </a:defRPr>
            </a:lvl5pPr>
            <a:lvl6pPr marR="0" lvl="5" algn="l" rtl="0">
              <a:lnSpc>
                <a:spcPct val="100000"/>
              </a:lnSpc>
              <a:spcBef>
                <a:spcPts val="427"/>
              </a:spcBef>
              <a:spcAft>
                <a:spcPts val="0"/>
              </a:spcAft>
              <a:buClr>
                <a:srgbClr val="07336F"/>
              </a:buClr>
              <a:buSzPts val="1600"/>
              <a:buFont typeface="Arial"/>
              <a:buChar char="•"/>
              <a:defRPr sz="2133" b="0" i="0" u="none" strike="noStrike" cap="none">
                <a:solidFill>
                  <a:srgbClr val="07336F"/>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59" name="Google Shape;159;p29"/>
          <p:cNvSpPr txBox="1">
            <a:spLocks noGrp="1"/>
          </p:cNvSpPr>
          <p:nvPr>
            <p:ph type="body" idx="1"/>
          </p:nvPr>
        </p:nvSpPr>
        <p:spPr>
          <a:xfrm>
            <a:off x="1003851" y="1219200"/>
            <a:ext cx="6920800" cy="4953200"/>
          </a:xfrm>
          <a:prstGeom prst="rect">
            <a:avLst/>
          </a:prstGeom>
          <a:noFill/>
          <a:ln>
            <a:noFill/>
          </a:ln>
        </p:spPr>
        <p:txBody>
          <a:bodyPr spcFirstLastPara="1" wrap="square" lIns="91425" tIns="91425" rIns="91425" bIns="91425" anchor="t" anchorCtr="0">
            <a:noAutofit/>
          </a:bodyPr>
          <a:lstStyle>
            <a:lvl1pPr marL="609585" marR="0" lvl="0" indent="-541853" algn="l">
              <a:lnSpc>
                <a:spcPct val="100000"/>
              </a:lnSpc>
              <a:spcBef>
                <a:spcPts val="747"/>
              </a:spcBef>
              <a:spcAft>
                <a:spcPts val="0"/>
              </a:spcAft>
              <a:buClr>
                <a:srgbClr val="07336F"/>
              </a:buClr>
              <a:buSzPts val="2800"/>
              <a:buFont typeface="Arial"/>
              <a:buChar char="•"/>
              <a:defRPr sz="3733" b="0" i="0" u="none" strike="noStrike" cap="none">
                <a:solidFill>
                  <a:srgbClr val="07336F"/>
                </a:solidFill>
                <a:latin typeface="Arial"/>
                <a:ea typeface="Arial"/>
                <a:cs typeface="Arial"/>
                <a:sym typeface="Arial"/>
              </a:defRPr>
            </a:lvl1pPr>
            <a:lvl2pPr marL="1219170" marR="0" lvl="1" indent="-507987" algn="l">
              <a:lnSpc>
                <a:spcPct val="100000"/>
              </a:lnSpc>
              <a:spcBef>
                <a:spcPts val="640"/>
              </a:spcBef>
              <a:spcAft>
                <a:spcPts val="0"/>
              </a:spcAft>
              <a:buClr>
                <a:srgbClr val="07336F"/>
              </a:buClr>
              <a:buSzPts val="2400"/>
              <a:buFont typeface="Arial"/>
              <a:buChar char="•"/>
              <a:defRPr sz="3200" b="0" i="0" u="none" strike="noStrike" cap="none">
                <a:solidFill>
                  <a:srgbClr val="07336F"/>
                </a:solidFill>
                <a:latin typeface="Arial"/>
                <a:ea typeface="Arial"/>
                <a:cs typeface="Arial"/>
                <a:sym typeface="Arial"/>
              </a:defRPr>
            </a:lvl2pPr>
            <a:lvl3pPr marL="1828754" marR="0" lvl="2" indent="-474121" algn="l">
              <a:lnSpc>
                <a:spcPct val="100000"/>
              </a:lnSpc>
              <a:spcBef>
                <a:spcPts val="533"/>
              </a:spcBef>
              <a:spcAft>
                <a:spcPts val="0"/>
              </a:spcAft>
              <a:buClr>
                <a:srgbClr val="07336F"/>
              </a:buClr>
              <a:buSzPts val="2000"/>
              <a:buFont typeface="Arial"/>
              <a:buChar char="•"/>
              <a:defRPr sz="2667" b="0" i="0" u="none" strike="noStrike" cap="none">
                <a:solidFill>
                  <a:srgbClr val="07336F"/>
                </a:solidFill>
                <a:latin typeface="Arial"/>
                <a:ea typeface="Arial"/>
                <a:cs typeface="Arial"/>
                <a:sym typeface="Arial"/>
              </a:defRPr>
            </a:lvl3pPr>
            <a:lvl4pPr marL="2438339" marR="0" lvl="3" indent="-457189" algn="l">
              <a:lnSpc>
                <a:spcPct val="100000"/>
              </a:lnSpc>
              <a:spcBef>
                <a:spcPts val="480"/>
              </a:spcBef>
              <a:spcAft>
                <a:spcPts val="0"/>
              </a:spcAft>
              <a:buClr>
                <a:srgbClr val="07336F"/>
              </a:buClr>
              <a:buSzPts val="1800"/>
              <a:buFont typeface="Arial"/>
              <a:buChar char="•"/>
              <a:defRPr sz="2400" b="0" i="0" u="none" strike="noStrike" cap="none">
                <a:solidFill>
                  <a:srgbClr val="07336F"/>
                </a:solidFill>
                <a:latin typeface="Arial"/>
                <a:ea typeface="Arial"/>
                <a:cs typeface="Arial"/>
                <a:sym typeface="Arial"/>
              </a:defRPr>
            </a:lvl4pPr>
            <a:lvl5pPr marL="3047924" marR="0" lvl="4" indent="-440256" algn="l">
              <a:lnSpc>
                <a:spcPct val="100000"/>
              </a:lnSpc>
              <a:spcBef>
                <a:spcPts val="427"/>
              </a:spcBef>
              <a:spcAft>
                <a:spcPts val="0"/>
              </a:spcAft>
              <a:buClr>
                <a:srgbClr val="07336F"/>
              </a:buClr>
              <a:buSzPts val="1600"/>
              <a:buFont typeface="Arial"/>
              <a:buChar char="•"/>
              <a:defRPr sz="2133" b="0" i="0" u="none" strike="noStrike" cap="none">
                <a:solidFill>
                  <a:srgbClr val="07336F"/>
                </a:solidFill>
                <a:latin typeface="Arial"/>
                <a:ea typeface="Arial"/>
                <a:cs typeface="Arial"/>
                <a:sym typeface="Arial"/>
              </a:defRPr>
            </a:lvl5pPr>
            <a:lvl6pPr marL="3657509" marR="0" lvl="5" indent="-440256" algn="l">
              <a:lnSpc>
                <a:spcPct val="100000"/>
              </a:lnSpc>
              <a:spcBef>
                <a:spcPts val="427"/>
              </a:spcBef>
              <a:spcAft>
                <a:spcPts val="0"/>
              </a:spcAft>
              <a:buClr>
                <a:srgbClr val="07336F"/>
              </a:buClr>
              <a:buSzPts val="1600"/>
              <a:buFont typeface="Arial"/>
              <a:buChar char="•"/>
              <a:defRPr sz="2133" b="0" i="0" u="none" strike="noStrike" cap="none">
                <a:solidFill>
                  <a:srgbClr val="07336F"/>
                </a:solidFill>
                <a:latin typeface="Calibri"/>
                <a:ea typeface="Calibri"/>
                <a:cs typeface="Calibri"/>
                <a:sym typeface="Calibri"/>
              </a:defRPr>
            </a:lvl6pPr>
            <a:lvl7pPr marL="4267093" marR="0" lvl="6"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4878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EF6C3-3681-4881-945E-C8390C7600EB}"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5C42E-EE7A-4BC6-BD44-82575AEB8DD3}" type="slidenum">
              <a:rPr lang="en-US" smtClean="0"/>
              <a:t>‹#›</a:t>
            </a:fld>
            <a:endParaRPr lang="en-US"/>
          </a:p>
        </p:txBody>
      </p:sp>
    </p:spTree>
    <p:extLst>
      <p:ext uri="{BB962C8B-B14F-4D97-AF65-F5344CB8AC3E}">
        <p14:creationId xmlns:p14="http://schemas.microsoft.com/office/powerpoint/2010/main" val="72390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5EF6C3-3681-4881-945E-C8390C7600EB}"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5C42E-EE7A-4BC6-BD44-82575AEB8DD3}" type="slidenum">
              <a:rPr lang="en-US" smtClean="0"/>
              <a:t>‹#›</a:t>
            </a:fld>
            <a:endParaRPr lang="en-US"/>
          </a:p>
        </p:txBody>
      </p:sp>
    </p:spTree>
    <p:extLst>
      <p:ext uri="{BB962C8B-B14F-4D97-AF65-F5344CB8AC3E}">
        <p14:creationId xmlns:p14="http://schemas.microsoft.com/office/powerpoint/2010/main" val="352629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5EF6C3-3681-4881-945E-C8390C7600EB}"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5C42E-EE7A-4BC6-BD44-82575AEB8DD3}" type="slidenum">
              <a:rPr lang="en-US" smtClean="0"/>
              <a:t>‹#›</a:t>
            </a:fld>
            <a:endParaRPr lang="en-US"/>
          </a:p>
        </p:txBody>
      </p:sp>
    </p:spTree>
    <p:extLst>
      <p:ext uri="{BB962C8B-B14F-4D97-AF65-F5344CB8AC3E}">
        <p14:creationId xmlns:p14="http://schemas.microsoft.com/office/powerpoint/2010/main" val="381832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5EF6C3-3681-4881-945E-C8390C7600EB}" type="datetimeFigureOut">
              <a:rPr lang="en-US" smtClean="0"/>
              <a:t>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65C42E-EE7A-4BC6-BD44-82575AEB8DD3}" type="slidenum">
              <a:rPr lang="en-US" smtClean="0"/>
              <a:t>‹#›</a:t>
            </a:fld>
            <a:endParaRPr lang="en-US"/>
          </a:p>
        </p:txBody>
      </p:sp>
    </p:spTree>
    <p:extLst>
      <p:ext uri="{BB962C8B-B14F-4D97-AF65-F5344CB8AC3E}">
        <p14:creationId xmlns:p14="http://schemas.microsoft.com/office/powerpoint/2010/main" val="164545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5EF6C3-3681-4881-945E-C8390C7600EB}" type="datetimeFigureOut">
              <a:rPr lang="en-US" smtClean="0"/>
              <a:t>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65C42E-EE7A-4BC6-BD44-82575AEB8DD3}" type="slidenum">
              <a:rPr lang="en-US" smtClean="0"/>
              <a:t>‹#›</a:t>
            </a:fld>
            <a:endParaRPr lang="en-US"/>
          </a:p>
        </p:txBody>
      </p:sp>
    </p:spTree>
    <p:extLst>
      <p:ext uri="{BB962C8B-B14F-4D97-AF65-F5344CB8AC3E}">
        <p14:creationId xmlns:p14="http://schemas.microsoft.com/office/powerpoint/2010/main" val="62077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EF6C3-3681-4881-945E-C8390C7600EB}" type="datetimeFigureOut">
              <a:rPr lang="en-US" smtClean="0"/>
              <a:t>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65C42E-EE7A-4BC6-BD44-82575AEB8DD3}" type="slidenum">
              <a:rPr lang="en-US" smtClean="0"/>
              <a:t>‹#›</a:t>
            </a:fld>
            <a:endParaRPr lang="en-US"/>
          </a:p>
        </p:txBody>
      </p:sp>
    </p:spTree>
    <p:extLst>
      <p:ext uri="{BB962C8B-B14F-4D97-AF65-F5344CB8AC3E}">
        <p14:creationId xmlns:p14="http://schemas.microsoft.com/office/powerpoint/2010/main" val="272886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5EF6C3-3681-4881-945E-C8390C7600EB}"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5C42E-EE7A-4BC6-BD44-82575AEB8DD3}" type="slidenum">
              <a:rPr lang="en-US" smtClean="0"/>
              <a:t>‹#›</a:t>
            </a:fld>
            <a:endParaRPr lang="en-US"/>
          </a:p>
        </p:txBody>
      </p:sp>
    </p:spTree>
    <p:extLst>
      <p:ext uri="{BB962C8B-B14F-4D97-AF65-F5344CB8AC3E}">
        <p14:creationId xmlns:p14="http://schemas.microsoft.com/office/powerpoint/2010/main" val="890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5EF6C3-3681-4881-945E-C8390C7600EB}"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5C42E-EE7A-4BC6-BD44-82575AEB8DD3}" type="slidenum">
              <a:rPr lang="en-US" smtClean="0"/>
              <a:t>‹#›</a:t>
            </a:fld>
            <a:endParaRPr lang="en-US"/>
          </a:p>
        </p:txBody>
      </p:sp>
    </p:spTree>
    <p:extLst>
      <p:ext uri="{BB962C8B-B14F-4D97-AF65-F5344CB8AC3E}">
        <p14:creationId xmlns:p14="http://schemas.microsoft.com/office/powerpoint/2010/main" val="1395419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EF6C3-3681-4881-945E-C8390C7600EB}" type="datetimeFigureOut">
              <a:rPr lang="en-US" smtClean="0"/>
              <a:t>2/27/2020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5C42E-EE7A-4BC6-BD44-82575AEB8DD3}" type="slidenum">
              <a:rPr lang="en-US" smtClean="0"/>
              <a:t>‹#›</a:t>
            </a:fld>
            <a:endParaRPr lang="en-US"/>
          </a:p>
        </p:txBody>
      </p:sp>
    </p:spTree>
    <p:extLst>
      <p:ext uri="{BB962C8B-B14F-4D97-AF65-F5344CB8AC3E}">
        <p14:creationId xmlns:p14="http://schemas.microsoft.com/office/powerpoint/2010/main" val="2104806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emc.ncep.noaa.gov/users/meg/gefsv1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en Shot 2020-02-27 at 9.26.08 AM.png"/>
          <p:cNvPicPr>
            <a:picLocks noChangeAspect="1"/>
          </p:cNvPicPr>
          <p:nvPr/>
        </p:nvPicPr>
        <p:blipFill rotWithShape="1">
          <a:blip r:embed="rId2" cstate="print">
            <a:extLst>
              <a:ext uri="{28A0092B-C50C-407E-A947-70E740481C1C}">
                <a14:useLocalDpi xmlns:a14="http://schemas.microsoft.com/office/drawing/2010/main" val="0"/>
              </a:ext>
            </a:extLst>
          </a:blip>
          <a:srcRect t="13982" b="14596"/>
          <a:stretch/>
        </p:blipFill>
        <p:spPr>
          <a:xfrm>
            <a:off x="1056473" y="1085728"/>
            <a:ext cx="10079055" cy="4499154"/>
          </a:xfrm>
          <a:prstGeom prst="rect">
            <a:avLst/>
          </a:prstGeom>
        </p:spPr>
      </p:pic>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2" name="TextBox 11"/>
          <p:cNvSpPr txBox="1"/>
          <p:nvPr/>
        </p:nvSpPr>
        <p:spPr>
          <a:xfrm>
            <a:off x="-1" y="5543317"/>
            <a:ext cx="12192001" cy="1200328"/>
          </a:xfrm>
          <a:prstGeom prst="rect">
            <a:avLst/>
          </a:prstGeom>
          <a:noFill/>
        </p:spPr>
        <p:txBody>
          <a:bodyPr wrap="square" rtlCol="0">
            <a:spAutoFit/>
          </a:bodyPr>
          <a:lstStyle/>
          <a:p>
            <a:pPr algn="ctr"/>
            <a:r>
              <a:rPr lang="en-US" sz="2400" b="1" dirty="0" smtClean="0">
                <a:latin typeface="Arial"/>
                <a:cs typeface="Arial"/>
              </a:rPr>
              <a:t>Geoff Manikin, Alicia Bentley, Shannon Shields, and Logan Dawson</a:t>
            </a:r>
          </a:p>
          <a:p>
            <a:pPr algn="ctr"/>
            <a:r>
              <a:rPr lang="en-US" sz="2400" b="1" dirty="0" smtClean="0">
                <a:solidFill>
                  <a:srgbClr val="0D68B9"/>
                </a:solidFill>
                <a:latin typeface="Arial"/>
                <a:cs typeface="Arial"/>
              </a:rPr>
              <a:t>EMC Model Evaluation Group Webinar</a:t>
            </a:r>
          </a:p>
          <a:p>
            <a:pPr algn="ctr"/>
            <a:r>
              <a:rPr lang="en-US" sz="2400" b="1" dirty="0" smtClean="0">
                <a:solidFill>
                  <a:srgbClr val="0D68B9"/>
                </a:solidFill>
                <a:latin typeface="Arial"/>
                <a:cs typeface="Arial"/>
              </a:rPr>
              <a:t>February 27, 2020</a:t>
            </a:r>
          </a:p>
        </p:txBody>
      </p:sp>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smtClean="0">
                <a:solidFill>
                  <a:schemeClr val="bg1"/>
                </a:solidFill>
                <a:latin typeface="Arial"/>
                <a:cs typeface="Arial"/>
              </a:rPr>
              <a:t>Kickoff for the Evaluation of GEFSv12</a:t>
            </a:r>
            <a:endParaRPr lang="en-US" sz="3400" b="1" dirty="0">
              <a:solidFill>
                <a:schemeClr val="bg1"/>
              </a:solidFill>
              <a:latin typeface="Arial"/>
              <a:cs typeface="Arial"/>
            </a:endParaRPr>
          </a:p>
        </p:txBody>
      </p:sp>
    </p:spTree>
    <p:extLst>
      <p:ext uri="{BB962C8B-B14F-4D97-AF65-F5344CB8AC3E}">
        <p14:creationId xmlns:p14="http://schemas.microsoft.com/office/powerpoint/2010/main" val="4149619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19082" y="227395"/>
            <a:ext cx="7353836" cy="727788"/>
          </a:xfrm>
        </p:spPr>
        <p:txBody>
          <a:bodyPr>
            <a:normAutofit fontScale="90000"/>
          </a:bodyPr>
          <a:lstStyle/>
          <a:p>
            <a:r>
              <a:rPr lang="en-US" b="1" dirty="0">
                <a:solidFill>
                  <a:srgbClr val="0000FF"/>
                </a:solidFill>
              </a:rPr>
              <a:t>Other Major Changes in GEFS v12</a:t>
            </a:r>
          </a:p>
        </p:txBody>
      </p:sp>
      <p:sp>
        <p:nvSpPr>
          <p:cNvPr id="4" name="TextBox 3"/>
          <p:cNvSpPr txBox="1"/>
          <p:nvPr/>
        </p:nvSpPr>
        <p:spPr>
          <a:xfrm>
            <a:off x="1348632" y="1323483"/>
            <a:ext cx="8646267" cy="4524315"/>
          </a:xfrm>
          <a:prstGeom prst="rect">
            <a:avLst/>
          </a:prstGeom>
          <a:noFill/>
        </p:spPr>
        <p:txBody>
          <a:bodyPr wrap="square" rtlCol="0">
            <a:spAutoFit/>
          </a:bodyPr>
          <a:lstStyle/>
          <a:p>
            <a:endParaRPr lang="en-US" sz="2800" b="1" dirty="0">
              <a:solidFill>
                <a:prstClr val="black"/>
              </a:solidFill>
            </a:endParaRPr>
          </a:p>
          <a:p>
            <a:pPr marL="800100" lvl="1" indent="-342900">
              <a:buFont typeface="Arial" panose="020B0604020202020204" pitchFamily="34" charset="0"/>
              <a:buChar char="•"/>
            </a:pPr>
            <a:r>
              <a:rPr lang="en-US" sz="2400" dirty="0">
                <a:solidFill>
                  <a:prstClr val="black"/>
                </a:solidFill>
              </a:rPr>
              <a:t>Integrate current Global Wave Ensemble </a:t>
            </a:r>
            <a:r>
              <a:rPr lang="en-US" sz="2400" dirty="0">
                <a:solidFill>
                  <a:srgbClr val="0000FF"/>
                </a:solidFill>
              </a:rPr>
              <a:t>(GWES) </a:t>
            </a:r>
            <a:r>
              <a:rPr lang="en-US" sz="2400" dirty="0">
                <a:solidFill>
                  <a:prstClr val="black"/>
                </a:solidFill>
              </a:rPr>
              <a:t>into GEFS</a:t>
            </a:r>
          </a:p>
          <a:p>
            <a:pPr marL="1257300" lvl="2" indent="-342900">
              <a:buFont typeface="Wingdings" panose="05000000000000000000" pitchFamily="2" charset="2"/>
              <a:buChar char="Ø"/>
            </a:pPr>
            <a:r>
              <a:rPr lang="en-US" sz="2400" dirty="0">
                <a:solidFill>
                  <a:prstClr val="black"/>
                </a:solidFill>
              </a:rPr>
              <a:t>0-16 day Forecast</a:t>
            </a:r>
          </a:p>
          <a:p>
            <a:pPr marL="800100" lvl="1" indent="-342900">
              <a:buFont typeface="Arial" panose="020B0604020202020204" pitchFamily="34" charset="0"/>
              <a:buChar char="•"/>
            </a:pPr>
            <a:r>
              <a:rPr lang="en-US" sz="2400" dirty="0">
                <a:solidFill>
                  <a:prstClr val="black"/>
                </a:solidFill>
              </a:rPr>
              <a:t>Add a second control member running </a:t>
            </a:r>
            <a:r>
              <a:rPr lang="en-US" sz="2400" dirty="0">
                <a:solidFill>
                  <a:srgbClr val="0000FF"/>
                </a:solidFill>
              </a:rPr>
              <a:t>GEFS-Aerosol</a:t>
            </a:r>
            <a:r>
              <a:rPr lang="en-US" sz="2400" dirty="0">
                <a:solidFill>
                  <a:prstClr val="black"/>
                </a:solidFill>
              </a:rPr>
              <a:t> Forecast</a:t>
            </a:r>
          </a:p>
          <a:p>
            <a:pPr marL="1257300" lvl="2" indent="-342900">
              <a:buFont typeface="Wingdings" panose="05000000000000000000" pitchFamily="2" charset="2"/>
              <a:buChar char="Ø"/>
            </a:pPr>
            <a:r>
              <a:rPr lang="en-US" sz="2400" dirty="0">
                <a:solidFill>
                  <a:prstClr val="black"/>
                </a:solidFill>
              </a:rPr>
              <a:t>To replace current NGAC </a:t>
            </a:r>
          </a:p>
          <a:p>
            <a:pPr marL="1257300" lvl="2" indent="-342900">
              <a:buFont typeface="Wingdings" panose="05000000000000000000" pitchFamily="2" charset="2"/>
              <a:buChar char="Ø"/>
            </a:pPr>
            <a:r>
              <a:rPr lang="en-US" sz="2400" dirty="0">
                <a:solidFill>
                  <a:prstClr val="black"/>
                </a:solidFill>
              </a:rPr>
              <a:t>0-120h forecast</a:t>
            </a:r>
          </a:p>
          <a:p>
            <a:pPr marL="800100" lvl="1" indent="-342900">
              <a:buFont typeface="Arial" panose="020B0604020202020204" pitchFamily="34" charset="0"/>
              <a:buChar char="•"/>
            </a:pPr>
            <a:r>
              <a:rPr lang="en-US" sz="2400" dirty="0">
                <a:solidFill>
                  <a:prstClr val="black"/>
                </a:solidFill>
              </a:rPr>
              <a:t>Forecast job is </a:t>
            </a:r>
            <a:r>
              <a:rPr lang="en-US" sz="2400" dirty="0">
                <a:solidFill>
                  <a:srgbClr val="0000FF"/>
                </a:solidFill>
              </a:rPr>
              <a:t>one way </a:t>
            </a:r>
            <a:r>
              <a:rPr lang="en-US" sz="2400" dirty="0" smtClean="0">
                <a:solidFill>
                  <a:srgbClr val="0000FF"/>
                </a:solidFill>
              </a:rPr>
              <a:t>coupled</a:t>
            </a:r>
            <a:r>
              <a:rPr lang="en-US" sz="2400" dirty="0" smtClean="0">
                <a:solidFill>
                  <a:prstClr val="black"/>
                </a:solidFill>
              </a:rPr>
              <a:t>: </a:t>
            </a:r>
            <a:endParaRPr lang="en-US" sz="2400" dirty="0">
              <a:solidFill>
                <a:prstClr val="black"/>
              </a:solidFill>
            </a:endParaRPr>
          </a:p>
          <a:p>
            <a:pPr marL="1257300" lvl="2" indent="-342900">
              <a:buFont typeface="Wingdings" panose="05000000000000000000" pitchFamily="2" charset="2"/>
              <a:buChar char="Ø"/>
            </a:pPr>
            <a:r>
              <a:rPr lang="en-US" sz="2400" dirty="0">
                <a:solidFill>
                  <a:prstClr val="black"/>
                </a:solidFill>
              </a:rPr>
              <a:t>Forcing WW3 or AEROSOL models by FV3</a:t>
            </a:r>
          </a:p>
          <a:p>
            <a:pPr marL="800100" lvl="1" indent="-342900">
              <a:buFont typeface="Arial" panose="020B0604020202020204" pitchFamily="34" charset="0"/>
              <a:buChar char="•"/>
            </a:pPr>
            <a:r>
              <a:rPr lang="en-US" sz="2400" dirty="0">
                <a:solidFill>
                  <a:srgbClr val="0000FF"/>
                </a:solidFill>
              </a:rPr>
              <a:t>Extend the ATM component to 35 days </a:t>
            </a:r>
            <a:r>
              <a:rPr lang="en-US" sz="2400" dirty="0" smtClean="0">
                <a:solidFill>
                  <a:srgbClr val="0000FF"/>
                </a:solidFill>
              </a:rPr>
              <a:t>forecast once per day </a:t>
            </a:r>
            <a:endParaRPr lang="en-US" sz="2400" dirty="0">
              <a:solidFill>
                <a:srgbClr val="0000FF"/>
              </a:solidFill>
            </a:endParaRPr>
          </a:p>
          <a:p>
            <a:pPr marL="1257300" lvl="2" indent="-342900">
              <a:buFont typeface="Wingdings" panose="05000000000000000000" pitchFamily="2" charset="2"/>
              <a:buChar char="Ø"/>
            </a:pPr>
            <a:r>
              <a:rPr lang="en-US" sz="2400" dirty="0">
                <a:solidFill>
                  <a:prstClr val="black"/>
                </a:solidFill>
              </a:rPr>
              <a:t>16-35 day ATM forecast is done outside the current GEFS time window on WCOSS</a:t>
            </a:r>
          </a:p>
          <a:p>
            <a:endParaRPr lang="en-US" sz="2000" b="1" dirty="0">
              <a:solidFill>
                <a:prstClr val="black"/>
              </a:solidFill>
            </a:endParaRPr>
          </a:p>
        </p:txBody>
      </p:sp>
    </p:spTree>
    <p:extLst>
      <p:ext uri="{BB962C8B-B14F-4D97-AF65-F5344CB8AC3E}">
        <p14:creationId xmlns:p14="http://schemas.microsoft.com/office/powerpoint/2010/main" val="2884139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EADAC5E-2D99-AD46-AB4F-B6E94B78D20A}"/>
              </a:ext>
            </a:extLst>
          </p:cNvPr>
          <p:cNvSpPr>
            <a:spLocks noGrp="1"/>
          </p:cNvSpPr>
          <p:nvPr>
            <p:ph type="title"/>
          </p:nvPr>
        </p:nvSpPr>
        <p:spPr>
          <a:xfrm>
            <a:off x="838200" y="-82136"/>
            <a:ext cx="10515600" cy="1325563"/>
          </a:xfrm>
        </p:spPr>
        <p:txBody>
          <a:bodyPr/>
          <a:lstStyle/>
          <a:p>
            <a:pPr algn="ctr" eaLnBrk="1" hangingPunct="1"/>
            <a:r>
              <a:rPr lang="en-US" altLang="zh-CN" b="1" dirty="0">
                <a:solidFill>
                  <a:srgbClr val="0000FF"/>
                </a:solidFill>
                <a:ea typeface="SimSun" panose="02010600030101010101" pitchFamily="2" charset="-122"/>
              </a:rPr>
              <a:t>PROD-GEFS (v11) .vs. FV3-GEFS (v12) </a:t>
            </a:r>
            <a:endParaRPr lang="en-US" altLang="en-US" b="1" dirty="0">
              <a:solidFill>
                <a:srgbClr val="0000FF"/>
              </a:solidFill>
            </a:endParaRPr>
          </a:p>
        </p:txBody>
      </p:sp>
      <p:graphicFrame>
        <p:nvGraphicFramePr>
          <p:cNvPr id="4" name="Table 3">
            <a:extLst>
              <a:ext uri="{FF2B5EF4-FFF2-40B4-BE49-F238E27FC236}">
                <a16:creationId xmlns:a16="http://schemas.microsoft.com/office/drawing/2014/main" id="{4D6CEE93-591E-6D4C-A716-3EA3119EC50D}"/>
              </a:ext>
            </a:extLst>
          </p:cNvPr>
          <p:cNvGraphicFramePr>
            <a:graphicFrameLocks noGrp="1"/>
          </p:cNvGraphicFramePr>
          <p:nvPr>
            <p:extLst>
              <p:ext uri="{D42A27DB-BD31-4B8C-83A1-F6EECF244321}">
                <p14:modId xmlns:p14="http://schemas.microsoft.com/office/powerpoint/2010/main" val="3888169615"/>
              </p:ext>
            </p:extLst>
          </p:nvPr>
        </p:nvGraphicFramePr>
        <p:xfrm>
          <a:off x="387626" y="947770"/>
          <a:ext cx="11582400" cy="5773705"/>
        </p:xfrm>
        <a:graphic>
          <a:graphicData uri="http://schemas.openxmlformats.org/drawingml/2006/table">
            <a:tbl>
              <a:tblPr/>
              <a:tblGrid>
                <a:gridCol w="2667000">
                  <a:extLst>
                    <a:ext uri="{9D8B030D-6E8A-4147-A177-3AD203B41FA5}">
                      <a16:colId xmlns:a16="http://schemas.microsoft.com/office/drawing/2014/main" val="20000"/>
                    </a:ext>
                  </a:extLst>
                </a:gridCol>
                <a:gridCol w="4051300">
                  <a:extLst>
                    <a:ext uri="{9D8B030D-6E8A-4147-A177-3AD203B41FA5}">
                      <a16:colId xmlns:a16="http://schemas.microsoft.com/office/drawing/2014/main" val="20001"/>
                    </a:ext>
                  </a:extLst>
                </a:gridCol>
                <a:gridCol w="4864100">
                  <a:extLst>
                    <a:ext uri="{9D8B030D-6E8A-4147-A177-3AD203B41FA5}">
                      <a16:colId xmlns:a16="http://schemas.microsoft.com/office/drawing/2014/main" val="20002"/>
                    </a:ext>
                  </a:extLst>
                </a:gridCol>
              </a:tblGrid>
              <a:tr h="493747">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Calibri" pitchFamily="34" charset="0"/>
                        <a:ea typeface="MS PGothic" pitchFamily="34" charset="-128"/>
                      </a:endParaRP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Calibri" pitchFamily="34" charset="0"/>
                          <a:ea typeface="MS PGothic" pitchFamily="34" charset="-128"/>
                        </a:rPr>
                        <a:t>PROD-GEFS</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Calibri" pitchFamily="34" charset="0"/>
                          <a:ea typeface="MS PGothic" pitchFamily="34" charset="-128"/>
                        </a:rPr>
                        <a:t>FV3-GEFS </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val="10000"/>
                  </a:ext>
                </a:extLst>
              </a:tr>
              <a:tr h="496951">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17375E"/>
                          </a:solidFill>
                          <a:effectLst/>
                          <a:latin typeface="Calibri" pitchFamily="34" charset="0"/>
                          <a:ea typeface="MS PGothic" pitchFamily="34" charset="-128"/>
                        </a:rPr>
                        <a:t>Model</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Calibri" pitchFamily="34" charset="0"/>
                          <a:ea typeface="MS PGothic" pitchFamily="34" charset="-128"/>
                        </a:rPr>
                        <a:t>GSM (hydro)</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FF"/>
                          </a:solidFill>
                          <a:effectLst/>
                          <a:latin typeface="Calibri" pitchFamily="34" charset="0"/>
                          <a:ea typeface="MS PGothic" pitchFamily="34" charset="-128"/>
                        </a:rPr>
                        <a:t>FV3 (non-hydro)</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96951">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17375E"/>
                          </a:solidFill>
                          <a:effectLst/>
                          <a:latin typeface="Calibri" pitchFamily="34" charset="0"/>
                          <a:ea typeface="MS PGothic" pitchFamily="34" charset="-128"/>
                        </a:rPr>
                        <a:t>Microphysics</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pitchFamily="34" charset="0"/>
                          <a:ea typeface="MS PGothic" pitchFamily="34" charset="-128"/>
                        </a:rPr>
                        <a:t>ZHAO-CARR MP</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FF"/>
                          </a:solidFill>
                          <a:effectLst/>
                          <a:latin typeface="Calibri" pitchFamily="34" charset="0"/>
                          <a:ea typeface="MS PGothic" pitchFamily="34" charset="-128"/>
                        </a:rPr>
                        <a:t>GFDL MP</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823030">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2060"/>
                          </a:solidFill>
                          <a:effectLst/>
                          <a:latin typeface="Calibri" pitchFamily="34" charset="0"/>
                          <a:ea typeface="MS PGothic" pitchFamily="34" charset="-128"/>
                        </a:rPr>
                        <a:t>IC uncertainty </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pitchFamily="34" charset="0"/>
                          <a:ea typeface="MS PGothic" pitchFamily="34" charset="-128"/>
                        </a:rPr>
                        <a:t>EnKF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pitchFamily="34" charset="0"/>
                          <a:ea typeface="MS PGothic" pitchFamily="34" charset="-128"/>
                        </a:rPr>
                        <a:t>TC perturbed after relocation</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FF"/>
                          </a:solidFill>
                          <a:effectLst/>
                          <a:latin typeface="Calibri" pitchFamily="34" charset="0"/>
                          <a:ea typeface="MS PGothic" pitchFamily="34" charset="-128"/>
                        </a:rPr>
                        <a:t>EnKF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FF"/>
                          </a:solidFill>
                          <a:effectLst/>
                          <a:latin typeface="Calibri" pitchFamily="34" charset="0"/>
                          <a:ea typeface="MS PGothic" pitchFamily="34" charset="-128"/>
                        </a:rPr>
                        <a:t>No relocation </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823030">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17375E"/>
                          </a:solidFill>
                          <a:effectLst/>
                          <a:latin typeface="Calibri" pitchFamily="34" charset="0"/>
                          <a:ea typeface="MS PGothic" pitchFamily="34" charset="-128"/>
                        </a:rPr>
                        <a:t>Model uncertainty</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pitchFamily="34" charset="0"/>
                          <a:ea typeface="MS PGothic" pitchFamily="34" charset="-128"/>
                        </a:rPr>
                        <a:t>STTP</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FF"/>
                          </a:solidFill>
                          <a:effectLst/>
                          <a:latin typeface="Calibri" pitchFamily="34" charset="0"/>
                          <a:ea typeface="MS PGothic" pitchFamily="34" charset="-128"/>
                        </a:rPr>
                        <a:t>Stochastic physics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FF"/>
                          </a:solidFill>
                          <a:effectLst/>
                          <a:latin typeface="Calibri" pitchFamily="34" charset="0"/>
                          <a:ea typeface="MS PGothic" pitchFamily="34" charset="-128"/>
                        </a:rPr>
                        <a:t>(SPPT + SKEB)</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823064">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2060"/>
                          </a:solidFill>
                          <a:effectLst/>
                          <a:latin typeface="Calibri" pitchFamily="34" charset="0"/>
                          <a:ea typeface="MS PGothic" pitchFamily="34" charset="-128"/>
                        </a:rPr>
                        <a:t>Resolution</a:t>
                      </a:r>
                    </a:p>
                  </a:txBody>
                  <a:tcPr marL="121920" marR="121920"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pitchFamily="34" charset="0"/>
                          <a:ea typeface="MS PGothic" pitchFamily="34" charset="-128"/>
                        </a:rPr>
                        <a:t>TL574L64 (~33km), 0-8 days </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pitchFamily="34" charset="0"/>
                          <a:ea typeface="MS PGothic" pitchFamily="34" charset="-128"/>
                        </a:rPr>
                        <a:t>TL382L64 (~50km), 8-16 days</a:t>
                      </a:r>
                    </a:p>
                  </a:txBody>
                  <a:tcPr marL="121920" marR="121920"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FF"/>
                          </a:solidFill>
                          <a:effectLst/>
                          <a:latin typeface="Calibri" pitchFamily="34" charset="0"/>
                          <a:ea typeface="MS PGothic" pitchFamily="34" charset="-128"/>
                        </a:rPr>
                        <a:t>C384L64 (~25km)</a:t>
                      </a:r>
                    </a:p>
                  </a:txBody>
                  <a:tcPr marL="121920" marR="121920"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823030">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17375E"/>
                          </a:solidFill>
                          <a:effectLst/>
                          <a:latin typeface="Calibri" pitchFamily="34" charset="0"/>
                          <a:ea typeface="MS PGothic" pitchFamily="34" charset="-128"/>
                        </a:rPr>
                        <a:t>Forecast days</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pitchFamily="34" charset="0"/>
                          <a:ea typeface="MS PGothic" pitchFamily="34" charset="-128"/>
                        </a:rPr>
                        <a:t>16 days </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FF"/>
                          </a:solidFill>
                          <a:effectLst/>
                          <a:latin typeface="Calibri" pitchFamily="34" charset="0"/>
                          <a:ea typeface="MS PGothic" pitchFamily="34" charset="-128"/>
                        </a:rPr>
                        <a:t>16 days (06Z, 12Z and 18Z) </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FF"/>
                          </a:solidFill>
                          <a:effectLst/>
                          <a:latin typeface="Calibri" pitchFamily="34" charset="0"/>
                          <a:ea typeface="MS PGothic" pitchFamily="34" charset="-128"/>
                        </a:rPr>
                        <a:t>35 days (00Z) </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6"/>
                  </a:ext>
                </a:extLst>
              </a:tr>
              <a:tr h="496951">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17375E"/>
                          </a:solidFill>
                          <a:effectLst/>
                          <a:latin typeface="Calibri" pitchFamily="34" charset="0"/>
                          <a:ea typeface="MS PGothic" pitchFamily="34" charset="-128"/>
                        </a:rPr>
                        <a:t>Ensemble size</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pitchFamily="34" charset="0"/>
                          <a:ea typeface="MS PGothic" pitchFamily="34" charset="-128"/>
                        </a:rPr>
                        <a:t>21 members</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FF"/>
                          </a:solidFill>
                          <a:effectLst/>
                          <a:latin typeface="Calibri" pitchFamily="34" charset="0"/>
                          <a:ea typeface="MS PGothic" pitchFamily="34" charset="-128"/>
                        </a:rPr>
                        <a:t>31 members</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7"/>
                  </a:ext>
                </a:extLst>
              </a:tr>
              <a:tr h="496951">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17375E"/>
                          </a:solidFill>
                          <a:effectLst/>
                          <a:latin typeface="Calibri" pitchFamily="34" charset="0"/>
                          <a:ea typeface="MS PGothic" pitchFamily="34" charset="-128"/>
                        </a:rPr>
                        <a:t>Ocean forcing</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pitchFamily="34" charset="0"/>
                          <a:ea typeface="MS PGothic" pitchFamily="34" charset="-128"/>
                        </a:rPr>
                        <a:t>Persistent + relaxation SST</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FF"/>
                          </a:solidFill>
                          <a:effectLst/>
                          <a:latin typeface="Calibri" pitchFamily="34" charset="0"/>
                          <a:ea typeface="MS PGothic" pitchFamily="34" charset="-128"/>
                        </a:rPr>
                        <a:t>NSST and 2-tiered SST</a:t>
                      </a:r>
                    </a:p>
                  </a:txBody>
                  <a:tcPr marL="121920" marR="121920"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8"/>
                  </a:ext>
                </a:extLst>
              </a:tr>
            </a:tbl>
          </a:graphicData>
        </a:graphic>
      </p:graphicFrame>
      <p:sp>
        <p:nvSpPr>
          <p:cNvPr id="10285" name="Slide Number Placeholder 2">
            <a:extLst>
              <a:ext uri="{FF2B5EF4-FFF2-40B4-BE49-F238E27FC236}">
                <a16:creationId xmlns:a16="http://schemas.microsoft.com/office/drawing/2014/main" id="{4707623E-5E00-C640-9C51-21EBEEF87FB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8839B03-F960-F44D-BC5D-189CAA726E3B}" type="slidenum">
              <a:rPr lang="en-US" altLang="en-US" sz="1800"/>
              <a:pPr/>
              <a:t>11</a:t>
            </a:fld>
            <a:endParaRPr lang="en-US" altLang="en-US" sz="1800"/>
          </a:p>
        </p:txBody>
      </p:sp>
    </p:spTree>
    <p:extLst>
      <p:ext uri="{BB962C8B-B14F-4D97-AF65-F5344CB8AC3E}">
        <p14:creationId xmlns:p14="http://schemas.microsoft.com/office/powerpoint/2010/main" val="1145466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Google Shape;132;p15">
            <a:extLst>
              <a:ext uri="{FF2B5EF4-FFF2-40B4-BE49-F238E27FC236}">
                <a16:creationId xmlns:a16="http://schemas.microsoft.com/office/drawing/2014/main" id="{F95C312B-638C-BD44-9EAD-908EF955DF57}"/>
              </a:ext>
            </a:extLst>
          </p:cNvPr>
          <p:cNvSpPr>
            <a:spLocks noChangeArrowheads="1"/>
          </p:cNvSpPr>
          <p:nvPr/>
        </p:nvSpPr>
        <p:spPr bwMode="auto">
          <a:xfrm>
            <a:off x="50800" y="731838"/>
            <a:ext cx="6083300" cy="4943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425" tIns="45700" rIns="91425" bIns="45700"/>
          <a:lstStyle>
            <a:lvl1pPr>
              <a:defRPr sz="2400">
                <a:solidFill>
                  <a:schemeClr val="tx1"/>
                </a:solidFill>
                <a:latin typeface="Calibri" panose="020F0502020204030204" pitchFamily="34" charset="0"/>
                <a:ea typeface="MS PGothic" panose="020B0600070205080204" pitchFamily="34" charset="-128"/>
              </a:defRPr>
            </a:lvl1pPr>
            <a:lvl2pPr marL="800100" indent="-34290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spcBef>
                <a:spcPts val="475"/>
              </a:spcBef>
              <a:buClr>
                <a:srgbClr val="000066"/>
              </a:buClr>
            </a:pPr>
            <a:r>
              <a:rPr lang="en-US" altLang="en-US" sz="2800" b="1" dirty="0">
                <a:solidFill>
                  <a:srgbClr val="0000FF"/>
                </a:solidFill>
                <a:cs typeface="Times New Roman" panose="02020603050405020304" pitchFamily="18" charset="0"/>
                <a:sym typeface="Times New Roman" panose="02020603050405020304" pitchFamily="18" charset="0"/>
              </a:rPr>
              <a:t>Physics updates in GSM (GFS v13 &amp; v14)</a:t>
            </a:r>
          </a:p>
          <a:p>
            <a:pPr lvl="1" eaLnBrk="1" hangingPunct="1">
              <a:lnSpc>
                <a:spcPct val="80000"/>
              </a:lnSpc>
              <a:spcBef>
                <a:spcPts val="475"/>
              </a:spcBef>
              <a:buClr>
                <a:srgbClr val="000066"/>
              </a:buClr>
              <a:buFont typeface="Wingdings" pitchFamily="2" charset="2"/>
              <a:buChar char="§"/>
            </a:pPr>
            <a:r>
              <a:rPr lang="en-US" altLang="en-US" sz="2000" dirty="0"/>
              <a:t>Corrected the</a:t>
            </a:r>
            <a:r>
              <a:rPr lang="en-US" altLang="en-US" sz="2000" b="1" dirty="0"/>
              <a:t> land </a:t>
            </a:r>
            <a:r>
              <a:rPr lang="en-US" altLang="en-US" sz="2000" dirty="0"/>
              <a:t>surface characteristics for grassland and cropland categories to reduce summertime warm and dry biases over Great Plains</a:t>
            </a:r>
            <a:br>
              <a:rPr lang="en-US" altLang="en-US" sz="2000" dirty="0"/>
            </a:br>
            <a:endParaRPr lang="en-US" altLang="en-US" sz="2000" dirty="0"/>
          </a:p>
          <a:p>
            <a:pPr lvl="1" eaLnBrk="1" hangingPunct="1">
              <a:lnSpc>
                <a:spcPct val="80000"/>
              </a:lnSpc>
              <a:spcBef>
                <a:spcPts val="475"/>
              </a:spcBef>
              <a:buClr>
                <a:srgbClr val="000066"/>
              </a:buClr>
              <a:buFont typeface="Wingdings" pitchFamily="2" charset="2"/>
              <a:buChar char="§"/>
            </a:pPr>
            <a:r>
              <a:rPr lang="en-US" altLang="en-US" sz="2000" dirty="0"/>
              <a:t>Upgraded </a:t>
            </a:r>
            <a:r>
              <a:rPr lang="en-US" altLang="en-US" sz="2000" b="1" dirty="0"/>
              <a:t>convective gravity wave drag</a:t>
            </a:r>
            <a:endParaRPr lang="en-US" altLang="en-US" sz="2000" b="1" dirty="0">
              <a:cs typeface="Times New Roman" panose="02020603050405020304" pitchFamily="18" charset="0"/>
              <a:sym typeface="Times New Roman" panose="02020603050405020304" pitchFamily="18" charset="0"/>
            </a:endParaRPr>
          </a:p>
          <a:p>
            <a:pPr lvl="1" eaLnBrk="1" hangingPunct="1">
              <a:lnSpc>
                <a:spcPct val="80000"/>
              </a:lnSpc>
              <a:spcBef>
                <a:spcPts val="475"/>
              </a:spcBef>
              <a:buClr>
                <a:srgbClr val="000066"/>
              </a:buClr>
              <a:buFont typeface="Wingdings" pitchFamily="2" charset="2"/>
              <a:buChar char="§"/>
            </a:pPr>
            <a:endParaRPr lang="en-US" altLang="en-US" sz="2000" dirty="0">
              <a:cs typeface="Arial" panose="020B0604020202020204" pitchFamily="34" charset="0"/>
            </a:endParaRPr>
          </a:p>
          <a:p>
            <a:pPr lvl="1" eaLnBrk="1" hangingPunct="1">
              <a:lnSpc>
                <a:spcPct val="80000"/>
              </a:lnSpc>
              <a:spcBef>
                <a:spcPts val="475"/>
              </a:spcBef>
              <a:buClr>
                <a:srgbClr val="000066"/>
              </a:buClr>
              <a:buFont typeface="Wingdings" pitchFamily="2" charset="2"/>
              <a:buChar char="§"/>
            </a:pPr>
            <a:r>
              <a:rPr lang="en-US" altLang="en-US" sz="2000" dirty="0"/>
              <a:t>Updated </a:t>
            </a:r>
            <a:r>
              <a:rPr lang="en-US" altLang="en-US" sz="2000" b="1" dirty="0"/>
              <a:t>the convective scheme </a:t>
            </a:r>
            <a:r>
              <a:rPr lang="en-US" altLang="en-US" sz="2000" dirty="0"/>
              <a:t>with scale- and aerosol-aware features along with convective cloudiness enhancement</a:t>
            </a:r>
          </a:p>
          <a:p>
            <a:pPr lvl="1" eaLnBrk="1" hangingPunct="1">
              <a:lnSpc>
                <a:spcPct val="80000"/>
              </a:lnSpc>
              <a:spcBef>
                <a:spcPts val="475"/>
              </a:spcBef>
              <a:buClr>
                <a:srgbClr val="000066"/>
              </a:buClr>
              <a:buFont typeface="Wingdings" pitchFamily="2" charset="2"/>
              <a:buChar char="§"/>
            </a:pPr>
            <a:endParaRPr lang="en-US" altLang="en-US" sz="2000" dirty="0">
              <a:cs typeface="Times New Roman" panose="02020603050405020304" pitchFamily="18" charset="0"/>
              <a:sym typeface="Times New Roman" panose="02020603050405020304" pitchFamily="18" charset="0"/>
            </a:endParaRPr>
          </a:p>
          <a:p>
            <a:pPr lvl="1" eaLnBrk="1" hangingPunct="1">
              <a:lnSpc>
                <a:spcPct val="80000"/>
              </a:lnSpc>
              <a:spcBef>
                <a:spcPts val="475"/>
              </a:spcBef>
              <a:buClr>
                <a:srgbClr val="000066"/>
              </a:buClr>
              <a:buFont typeface="Wingdings" pitchFamily="2" charset="2"/>
              <a:buChar char="§"/>
            </a:pPr>
            <a:r>
              <a:rPr lang="en-US" altLang="en-US" sz="2000" dirty="0"/>
              <a:t>Upgraded </a:t>
            </a:r>
            <a:r>
              <a:rPr lang="en-US" altLang="en-US" sz="2000" b="1" dirty="0"/>
              <a:t>surface layer parameterization </a:t>
            </a:r>
            <a:r>
              <a:rPr lang="en-US" altLang="en-US" sz="2000" dirty="0"/>
              <a:t>scheme to prevent the land-atmosphere system from decoupling.</a:t>
            </a:r>
          </a:p>
          <a:p>
            <a:pPr lvl="1" eaLnBrk="1" hangingPunct="1">
              <a:lnSpc>
                <a:spcPct val="80000"/>
              </a:lnSpc>
              <a:spcBef>
                <a:spcPts val="475"/>
              </a:spcBef>
              <a:buClr>
                <a:srgbClr val="000066"/>
              </a:buClr>
              <a:buFont typeface="Wingdings" pitchFamily="2" charset="2"/>
              <a:buChar char="§"/>
            </a:pPr>
            <a:endParaRPr lang="en-US" altLang="en-US" sz="2000" dirty="0"/>
          </a:p>
          <a:p>
            <a:pPr lvl="1" eaLnBrk="1" hangingPunct="1">
              <a:lnSpc>
                <a:spcPct val="80000"/>
              </a:lnSpc>
              <a:spcBef>
                <a:spcPts val="475"/>
              </a:spcBef>
              <a:buClr>
                <a:srgbClr val="000066"/>
              </a:buClr>
              <a:buFont typeface="Wingdings" pitchFamily="2" charset="2"/>
              <a:buChar char="§"/>
            </a:pPr>
            <a:r>
              <a:rPr lang="en-US" altLang="en-US" sz="2000" b="1" u="sng" dirty="0"/>
              <a:t>NSST</a:t>
            </a:r>
          </a:p>
          <a:p>
            <a:pPr eaLnBrk="1" hangingPunct="1">
              <a:lnSpc>
                <a:spcPct val="80000"/>
              </a:lnSpc>
              <a:spcBef>
                <a:spcPts val="475"/>
              </a:spcBef>
              <a:buClr>
                <a:srgbClr val="000066"/>
              </a:buClr>
              <a:buFont typeface="Noto Sans Symbols" charset="0"/>
              <a:buNone/>
            </a:pPr>
            <a:endParaRPr lang="en-US" altLang="en-US" sz="1800" b="1" dirty="0">
              <a:solidFill>
                <a:srgbClr val="0000FF"/>
              </a:solidFill>
              <a:latin typeface="Times New Roman" panose="02020603050405020304" pitchFamily="18" charset="0"/>
              <a:cs typeface="Times New Roman" panose="02020603050405020304" pitchFamily="18" charset="0"/>
              <a:sym typeface="Times New Roman" panose="02020603050405020304" pitchFamily="18" charset="0"/>
            </a:endParaRPr>
          </a:p>
          <a:p>
            <a:pPr eaLnBrk="1" hangingPunct="1">
              <a:lnSpc>
                <a:spcPct val="80000"/>
              </a:lnSpc>
              <a:spcBef>
                <a:spcPts val="475"/>
              </a:spcBef>
              <a:buClr>
                <a:srgbClr val="000066"/>
              </a:buClr>
              <a:buFont typeface="Noto Sans Symbols" charset="0"/>
              <a:buChar char="➢"/>
            </a:pPr>
            <a:endParaRPr lang="en-US" altLang="en-US" sz="1800" b="1" dirty="0">
              <a:latin typeface="Times New Roman" panose="02020603050405020304" pitchFamily="18" charset="0"/>
              <a:cs typeface="Times New Roman" panose="02020603050405020304" pitchFamily="18" charset="0"/>
              <a:sym typeface="Times New Roman" panose="02020603050405020304" pitchFamily="18" charset="0"/>
            </a:endParaRPr>
          </a:p>
          <a:p>
            <a:pPr eaLnBrk="1" hangingPunct="1">
              <a:lnSpc>
                <a:spcPct val="80000"/>
              </a:lnSpc>
              <a:spcBef>
                <a:spcPts val="475"/>
              </a:spcBef>
              <a:buClr>
                <a:srgbClr val="000000"/>
              </a:buClr>
              <a:buFont typeface="Arial" panose="020B0604020202020204" pitchFamily="34" charset="0"/>
              <a:buNone/>
            </a:pPr>
            <a:endParaRPr lang="en-US" altLang="en-US" sz="1800" b="1"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Google Shape;130;p15">
            <a:extLst>
              <a:ext uri="{FF2B5EF4-FFF2-40B4-BE49-F238E27FC236}">
                <a16:creationId xmlns:a16="http://schemas.microsoft.com/office/drawing/2014/main" id="{8F9C328F-CA2F-1641-B5DA-ED6D62D5D5F3}"/>
              </a:ext>
            </a:extLst>
          </p:cNvPr>
          <p:cNvSpPr txBox="1">
            <a:spLocks/>
          </p:cNvSpPr>
          <p:nvPr/>
        </p:nvSpPr>
        <p:spPr bwMode="auto">
          <a:xfrm>
            <a:off x="152400" y="76200"/>
            <a:ext cx="12268200" cy="508000"/>
          </a:xfrm>
          <a:prstGeom prst="rect">
            <a:avLst/>
          </a:prstGeom>
          <a:solidFill>
            <a:schemeClr val="bg2">
              <a:lumMod val="20000"/>
              <a:lumOff val="80000"/>
            </a:schemeClr>
          </a:solidFill>
          <a:ln>
            <a:noFill/>
          </a:ln>
        </p:spPr>
        <p:txBody>
          <a:bodyPr tIns="45700" bIns="45700" anchor="ct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marL="2513013" indent="-227013" defTabSz="912813"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marL="2970213" indent="-227013" defTabSz="912813"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marL="3427413" indent="-227013" defTabSz="912813"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marL="3884613" indent="-227013" defTabSz="912813"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defTabSz="912813" eaLnBrk="1" hangingPunct="1">
              <a:defRPr/>
            </a:pPr>
            <a:r>
              <a:rPr lang="en-US" sz="3600" b="1">
                <a:solidFill>
                  <a:srgbClr val="0000FF"/>
                </a:solidFill>
                <a:cs typeface="Arial" charset="0"/>
                <a:sym typeface="Helvetica Neue" charset="0"/>
              </a:rPr>
              <a:t>Major model physics upgrades since last implementation</a:t>
            </a:r>
          </a:p>
        </p:txBody>
      </p:sp>
      <p:sp>
        <p:nvSpPr>
          <p:cNvPr id="11268" name="Google Shape;132;p15">
            <a:extLst>
              <a:ext uri="{FF2B5EF4-FFF2-40B4-BE49-F238E27FC236}">
                <a16:creationId xmlns:a16="http://schemas.microsoft.com/office/drawing/2014/main" id="{127233A2-66A7-6447-B54E-C1FD9B812F00}"/>
              </a:ext>
            </a:extLst>
          </p:cNvPr>
          <p:cNvSpPr>
            <a:spLocks noChangeArrowheads="1"/>
          </p:cNvSpPr>
          <p:nvPr/>
        </p:nvSpPr>
        <p:spPr bwMode="auto">
          <a:xfrm>
            <a:off x="6159500" y="731838"/>
            <a:ext cx="5981700" cy="6035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425" tIns="45700" rIns="91425" bIns="45700"/>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spcBef>
                <a:spcPts val="475"/>
              </a:spcBef>
              <a:buClr>
                <a:srgbClr val="000066"/>
              </a:buClr>
            </a:pPr>
            <a:r>
              <a:rPr lang="en-US" altLang="en-US" sz="2800" b="1" dirty="0">
                <a:solidFill>
                  <a:srgbClr val="0000FF"/>
                </a:solidFill>
                <a:cs typeface="Times New Roman" panose="02020603050405020304" pitchFamily="18" charset="0"/>
                <a:sym typeface="Times New Roman" panose="02020603050405020304" pitchFamily="18" charset="0"/>
              </a:rPr>
              <a:t>Physics updates in FV3GFS (GFS v15)</a:t>
            </a:r>
          </a:p>
          <a:p>
            <a:pPr lvl="1" eaLnBrk="1" hangingPunct="1">
              <a:lnSpc>
                <a:spcPct val="80000"/>
              </a:lnSpc>
              <a:spcBef>
                <a:spcPts val="475"/>
              </a:spcBef>
              <a:buClr>
                <a:srgbClr val="000066"/>
              </a:buClr>
              <a:buFont typeface="Arial" panose="020B0604020202020204" pitchFamily="34" charset="0"/>
              <a:buChar char="•"/>
            </a:pPr>
            <a:r>
              <a:rPr lang="en-US" altLang="en-US" b="1" dirty="0">
                <a:cs typeface="Times New Roman" panose="02020603050405020304" pitchFamily="18" charset="0"/>
                <a:sym typeface="Times New Roman" panose="02020603050405020304" pitchFamily="18" charset="0"/>
              </a:rPr>
              <a:t>Replaced Zhao-</a:t>
            </a:r>
            <a:r>
              <a:rPr lang="en-US" altLang="en-US" b="1" dirty="0" err="1">
                <a:cs typeface="Times New Roman" panose="02020603050405020304" pitchFamily="18" charset="0"/>
                <a:sym typeface="Times New Roman" panose="02020603050405020304" pitchFamily="18" charset="0"/>
              </a:rPr>
              <a:t>Carr</a:t>
            </a:r>
            <a:r>
              <a:rPr lang="en-US" altLang="en-US" b="1" dirty="0">
                <a:cs typeface="Times New Roman" panose="02020603050405020304" pitchFamily="18" charset="0"/>
                <a:sym typeface="Times New Roman" panose="02020603050405020304" pitchFamily="18" charset="0"/>
              </a:rPr>
              <a:t> microphysics with the more advanced </a:t>
            </a:r>
            <a:r>
              <a:rPr lang="en-US" altLang="en-US" b="1" dirty="0">
                <a:solidFill>
                  <a:srgbClr val="FF0000"/>
                </a:solidFill>
                <a:cs typeface="Times New Roman" panose="02020603050405020304" pitchFamily="18" charset="0"/>
                <a:sym typeface="Times New Roman" panose="02020603050405020304" pitchFamily="18" charset="0"/>
              </a:rPr>
              <a:t>GFDL microphysics</a:t>
            </a:r>
          </a:p>
          <a:p>
            <a:pPr eaLnBrk="1" hangingPunct="1">
              <a:lnSpc>
                <a:spcPct val="80000"/>
              </a:lnSpc>
              <a:spcBef>
                <a:spcPts val="475"/>
              </a:spcBef>
              <a:buClr>
                <a:srgbClr val="000066"/>
              </a:buClr>
              <a:buFont typeface="Arial" panose="020B0604020202020204" pitchFamily="34" charset="0"/>
              <a:buChar char="•"/>
            </a:pPr>
            <a:endParaRPr lang="en-US" altLang="en-US" dirty="0">
              <a:cs typeface="Arial" panose="020B0604020202020204" pitchFamily="34" charset="0"/>
              <a:sym typeface="Helvetica Neue" panose="02000503000000020004" pitchFamily="2" charset="0"/>
            </a:endParaRPr>
          </a:p>
          <a:p>
            <a:pPr lvl="1" eaLnBrk="1" hangingPunct="1">
              <a:lnSpc>
                <a:spcPct val="80000"/>
              </a:lnSpc>
              <a:spcBef>
                <a:spcPts val="475"/>
              </a:spcBef>
              <a:buClr>
                <a:srgbClr val="000066"/>
              </a:buClr>
              <a:buFont typeface="Arial" panose="020B0604020202020204" pitchFamily="34" charset="0"/>
              <a:buChar char="•"/>
            </a:pPr>
            <a:r>
              <a:rPr lang="en-US" altLang="en-US" b="1" dirty="0">
                <a:cs typeface="Times New Roman" panose="02020603050405020304" pitchFamily="18" charset="0"/>
                <a:sym typeface="Times New Roman" panose="02020603050405020304" pitchFamily="18" charset="0"/>
              </a:rPr>
              <a:t>New parameterization of middle atmospheric </a:t>
            </a:r>
            <a:r>
              <a:rPr lang="en-US" altLang="en-US" b="1" dirty="0">
                <a:solidFill>
                  <a:srgbClr val="FF0000"/>
                </a:solidFill>
                <a:cs typeface="Times New Roman" panose="02020603050405020304" pitchFamily="18" charset="0"/>
                <a:sym typeface="Times New Roman" panose="02020603050405020304" pitchFamily="18" charset="0"/>
              </a:rPr>
              <a:t>water vapor photochemistry</a:t>
            </a:r>
          </a:p>
          <a:p>
            <a:pPr eaLnBrk="1" hangingPunct="1">
              <a:lnSpc>
                <a:spcPct val="80000"/>
              </a:lnSpc>
              <a:spcBef>
                <a:spcPts val="475"/>
              </a:spcBef>
              <a:buClr>
                <a:srgbClr val="000066"/>
              </a:buClr>
              <a:buFont typeface="Arial" panose="020B0604020202020204" pitchFamily="34" charset="0"/>
              <a:buChar char="•"/>
            </a:pPr>
            <a:endParaRPr lang="en-US" altLang="en-US" dirty="0">
              <a:solidFill>
                <a:srgbClr val="FF0000"/>
              </a:solidFill>
              <a:cs typeface="Arial" panose="020B0604020202020204" pitchFamily="34" charset="0"/>
            </a:endParaRPr>
          </a:p>
          <a:p>
            <a:pPr lvl="1" eaLnBrk="1" hangingPunct="1">
              <a:lnSpc>
                <a:spcPct val="80000"/>
              </a:lnSpc>
              <a:spcBef>
                <a:spcPts val="475"/>
              </a:spcBef>
              <a:buClr>
                <a:srgbClr val="000066"/>
              </a:buClr>
              <a:buFont typeface="Arial" panose="020B0604020202020204" pitchFamily="34" charset="0"/>
              <a:buChar char="•"/>
            </a:pPr>
            <a:r>
              <a:rPr lang="en-US" altLang="en-US" b="1" dirty="0">
                <a:cs typeface="Times New Roman" panose="02020603050405020304" pitchFamily="18" charset="0"/>
                <a:sym typeface="Times New Roman" panose="02020603050405020304" pitchFamily="18" charset="0"/>
              </a:rPr>
              <a:t>A revised bare </a:t>
            </a:r>
            <a:r>
              <a:rPr lang="en-US" altLang="en-US" b="1" dirty="0">
                <a:solidFill>
                  <a:srgbClr val="FF0000"/>
                </a:solidFill>
                <a:cs typeface="Times New Roman" panose="02020603050405020304" pitchFamily="18" charset="0"/>
                <a:sym typeface="Times New Roman" panose="02020603050405020304" pitchFamily="18" charset="0"/>
              </a:rPr>
              <a:t>soil evaporation</a:t>
            </a:r>
            <a:r>
              <a:rPr lang="en-US" altLang="en-US" b="1" dirty="0">
                <a:cs typeface="Times New Roman" panose="02020603050405020304" pitchFamily="18" charset="0"/>
                <a:sym typeface="Times New Roman" panose="02020603050405020304" pitchFamily="18" charset="0"/>
              </a:rPr>
              <a:t> scheme to reduce summer warm/dry bias over the Great Plains</a:t>
            </a:r>
          </a:p>
          <a:p>
            <a:pPr eaLnBrk="1" hangingPunct="1">
              <a:lnSpc>
                <a:spcPct val="80000"/>
              </a:lnSpc>
              <a:spcBef>
                <a:spcPts val="475"/>
              </a:spcBef>
              <a:buClr>
                <a:srgbClr val="000066"/>
              </a:buClr>
              <a:buFont typeface="Arial" panose="020B0604020202020204" pitchFamily="34" charset="0"/>
              <a:buChar char="•"/>
            </a:pPr>
            <a:endParaRPr lang="en-US" altLang="en-US" b="1" dirty="0">
              <a:cs typeface="Times New Roman" panose="02020603050405020304" pitchFamily="18" charset="0"/>
              <a:sym typeface="Times New Roman" panose="02020603050405020304" pitchFamily="18" charset="0"/>
            </a:endParaRPr>
          </a:p>
          <a:p>
            <a:pPr lvl="1" eaLnBrk="1" hangingPunct="1">
              <a:lnSpc>
                <a:spcPct val="80000"/>
              </a:lnSpc>
              <a:spcBef>
                <a:spcPts val="475"/>
              </a:spcBef>
              <a:buClr>
                <a:srgbClr val="000066"/>
              </a:buClr>
              <a:buFont typeface="Arial" panose="020B0604020202020204" pitchFamily="34" charset="0"/>
              <a:buChar char="•"/>
            </a:pPr>
            <a:r>
              <a:rPr lang="en-US" altLang="en-US" b="1" dirty="0">
                <a:cs typeface="Times New Roman" panose="02020603050405020304" pitchFamily="18" charset="0"/>
                <a:sym typeface="Times New Roman" panose="02020603050405020304" pitchFamily="18" charset="0"/>
              </a:rPr>
              <a:t>Updated parameterization of </a:t>
            </a:r>
            <a:r>
              <a:rPr lang="en-US" altLang="en-US" b="1" dirty="0">
                <a:solidFill>
                  <a:srgbClr val="FF0000"/>
                </a:solidFill>
                <a:cs typeface="Times New Roman" panose="02020603050405020304" pitchFamily="18" charset="0"/>
                <a:sym typeface="Times New Roman" panose="02020603050405020304" pitchFamily="18" charset="0"/>
              </a:rPr>
              <a:t>ozone photochemistry</a:t>
            </a:r>
            <a:r>
              <a:rPr lang="en-US" altLang="en-US" b="1" dirty="0">
                <a:cs typeface="Times New Roman" panose="02020603050405020304" pitchFamily="18" charset="0"/>
                <a:sym typeface="Times New Roman" panose="02020603050405020304" pitchFamily="18" charset="0"/>
              </a:rPr>
              <a:t> with additional production and loss terms</a:t>
            </a:r>
          </a:p>
          <a:p>
            <a:pPr eaLnBrk="1" hangingPunct="1">
              <a:lnSpc>
                <a:spcPct val="80000"/>
              </a:lnSpc>
              <a:spcBef>
                <a:spcPts val="475"/>
              </a:spcBef>
              <a:buClr>
                <a:srgbClr val="000066"/>
              </a:buClr>
              <a:buFont typeface="Arial" panose="020B0604020202020204" pitchFamily="34" charset="0"/>
              <a:buChar char="•"/>
            </a:pPr>
            <a:endParaRPr lang="en-US" altLang="en-US" b="1" dirty="0">
              <a:cs typeface="Times New Roman" panose="02020603050405020304" pitchFamily="18" charset="0"/>
              <a:sym typeface="Times New Roman" panose="02020603050405020304" pitchFamily="18" charset="0"/>
            </a:endParaRPr>
          </a:p>
          <a:p>
            <a:pPr lvl="1" eaLnBrk="1" hangingPunct="1">
              <a:lnSpc>
                <a:spcPct val="80000"/>
              </a:lnSpc>
              <a:spcBef>
                <a:spcPts val="475"/>
              </a:spcBef>
              <a:buClr>
                <a:srgbClr val="000066"/>
              </a:buClr>
              <a:buFont typeface="Arial" panose="020B0604020202020204" pitchFamily="34" charset="0"/>
              <a:buChar char="•"/>
            </a:pPr>
            <a:r>
              <a:rPr lang="en-US" altLang="en-US" b="1" dirty="0">
                <a:cs typeface="Times New Roman" panose="02020603050405020304" pitchFamily="18" charset="0"/>
                <a:sym typeface="Times New Roman" panose="02020603050405020304" pitchFamily="18" charset="0"/>
              </a:rPr>
              <a:t>Modify </a:t>
            </a:r>
            <a:r>
              <a:rPr lang="en-US" altLang="en-US" b="1" dirty="0">
                <a:solidFill>
                  <a:srgbClr val="FF0000"/>
                </a:solidFill>
                <a:cs typeface="Times New Roman" panose="02020603050405020304" pitchFamily="18" charset="0"/>
                <a:sym typeface="Times New Roman" panose="02020603050405020304" pitchFamily="18" charset="0"/>
              </a:rPr>
              <a:t>convective scheme </a:t>
            </a:r>
            <a:r>
              <a:rPr lang="en-US" altLang="en-US" b="1" dirty="0">
                <a:cs typeface="Times New Roman" panose="02020603050405020304" pitchFamily="18" charset="0"/>
                <a:sym typeface="Times New Roman" panose="02020603050405020304" pitchFamily="18" charset="0"/>
              </a:rPr>
              <a:t>to reduce excessive cloud top cooling</a:t>
            </a:r>
          </a:p>
          <a:p>
            <a:pPr eaLnBrk="1" hangingPunct="1">
              <a:lnSpc>
                <a:spcPct val="80000"/>
              </a:lnSpc>
              <a:spcBef>
                <a:spcPts val="475"/>
              </a:spcBef>
              <a:buClr>
                <a:srgbClr val="000066"/>
              </a:buClr>
            </a:pPr>
            <a:endParaRPr lang="en-US" altLang="en-US" sz="2000" dirty="0">
              <a:latin typeface="Helvetica Neue" panose="02000503000000020004" pitchFamily="2" charset="0"/>
              <a:cs typeface="Arial" panose="020B0604020202020204" pitchFamily="34" charset="0"/>
              <a:sym typeface="Helvetica Neue" panose="02000503000000020004" pitchFamily="2" charset="0"/>
            </a:endParaRPr>
          </a:p>
          <a:p>
            <a:pPr eaLnBrk="1" hangingPunct="1">
              <a:lnSpc>
                <a:spcPct val="80000"/>
              </a:lnSpc>
              <a:spcBef>
                <a:spcPts val="475"/>
              </a:spcBef>
              <a:buClr>
                <a:srgbClr val="000066"/>
              </a:buClr>
              <a:buFont typeface="Noto Sans Symbols" charset="0"/>
              <a:buChar char="➢"/>
            </a:pPr>
            <a:endParaRPr lang="en-US" altLang="en-US" sz="1800" b="1" dirty="0">
              <a:latin typeface="Times New Roman" panose="02020603050405020304" pitchFamily="18" charset="0"/>
              <a:cs typeface="Times New Roman" panose="02020603050405020304" pitchFamily="18" charset="0"/>
              <a:sym typeface="Times New Roman" panose="02020603050405020304" pitchFamily="18" charset="0"/>
            </a:endParaRPr>
          </a:p>
          <a:p>
            <a:pPr eaLnBrk="1" hangingPunct="1">
              <a:lnSpc>
                <a:spcPct val="80000"/>
              </a:lnSpc>
              <a:spcBef>
                <a:spcPts val="475"/>
              </a:spcBef>
              <a:buClr>
                <a:srgbClr val="000000"/>
              </a:buClr>
              <a:buFont typeface="Arial" panose="020B0604020202020204" pitchFamily="34" charset="0"/>
              <a:buNone/>
            </a:pPr>
            <a:endParaRPr lang="en-US" altLang="en-US" sz="1800" b="1"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1269" name="Slide Number Placeholder 1">
            <a:extLst>
              <a:ext uri="{FF2B5EF4-FFF2-40B4-BE49-F238E27FC236}">
                <a16:creationId xmlns:a16="http://schemas.microsoft.com/office/drawing/2014/main" id="{29FE97D7-9234-544D-9ADE-877C6C8D28E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32492A3-4F2E-B145-BEC0-CC6CC3B66858}" type="slidenum">
              <a:rPr lang="en-US" altLang="en-US" sz="1800"/>
              <a:pPr/>
              <a:t>12</a:t>
            </a:fld>
            <a:endParaRPr lang="en-US" altLang="en-US" sz="1800"/>
          </a:p>
        </p:txBody>
      </p:sp>
      <p:sp>
        <p:nvSpPr>
          <p:cNvPr id="11270" name="Google Shape;132;p15">
            <a:extLst>
              <a:ext uri="{FF2B5EF4-FFF2-40B4-BE49-F238E27FC236}">
                <a16:creationId xmlns:a16="http://schemas.microsoft.com/office/drawing/2014/main" id="{985EC75E-7CAB-A14F-8B43-84D5D6CEABDD}"/>
              </a:ext>
            </a:extLst>
          </p:cNvPr>
          <p:cNvSpPr>
            <a:spLocks noChangeArrowheads="1"/>
          </p:cNvSpPr>
          <p:nvPr/>
        </p:nvSpPr>
        <p:spPr bwMode="auto">
          <a:xfrm>
            <a:off x="50800" y="5675313"/>
            <a:ext cx="6108700" cy="1092200"/>
          </a:xfrm>
          <a:prstGeom prst="rect">
            <a:avLst/>
          </a:prstGeom>
          <a:solidFill>
            <a:schemeClr val="bg1"/>
          </a:solidFill>
          <a:ln w="19050" cmpd="dbl">
            <a:solidFill>
              <a:srgbClr val="FF0000"/>
            </a:solidFill>
            <a:miter lim="800000"/>
            <a:headEnd/>
            <a:tailEnd/>
          </a:ln>
        </p:spPr>
        <p:txBody>
          <a:bodyPr lIns="91425" tIns="45700" rIns="91425" bIns="45700"/>
          <a:lstStyle>
            <a:lvl1pPr>
              <a:defRPr sz="2400">
                <a:solidFill>
                  <a:schemeClr val="tx1"/>
                </a:solidFill>
                <a:latin typeface="Calibri" panose="020F0502020204030204" pitchFamily="34" charset="0"/>
                <a:ea typeface="MS PGothic" panose="020B0600070205080204" pitchFamily="34" charset="-128"/>
              </a:defRPr>
            </a:lvl1pPr>
            <a:lvl2pPr marL="800100" indent="-34290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spcBef>
                <a:spcPts val="475"/>
              </a:spcBef>
              <a:buClr>
                <a:srgbClr val="000066"/>
              </a:buClr>
            </a:pPr>
            <a:r>
              <a:rPr lang="en-US" altLang="en-US" sz="2600" b="1" dirty="0">
                <a:solidFill>
                  <a:srgbClr val="0000FF"/>
                </a:solidFill>
                <a:cs typeface="Times New Roman" panose="02020603050405020304" pitchFamily="18" charset="0"/>
                <a:sym typeface="Times New Roman" panose="02020603050405020304" pitchFamily="18" charset="0"/>
              </a:rPr>
              <a:t>Physics update in </a:t>
            </a:r>
            <a:r>
              <a:rPr lang="en-US" altLang="en-US" sz="2600" b="1" dirty="0" smtClean="0">
                <a:solidFill>
                  <a:srgbClr val="0000FF"/>
                </a:solidFill>
                <a:cs typeface="Times New Roman" panose="02020603050405020304" pitchFamily="18" charset="0"/>
                <a:sym typeface="Times New Roman" panose="02020603050405020304" pitchFamily="18" charset="0"/>
              </a:rPr>
              <a:t>GEFSv12 (not in GFS yet)</a:t>
            </a:r>
            <a:endParaRPr lang="en-US" altLang="en-US" sz="2600" b="1" dirty="0">
              <a:solidFill>
                <a:srgbClr val="0000FF"/>
              </a:solidFill>
              <a:cs typeface="Times New Roman" panose="02020603050405020304" pitchFamily="18" charset="0"/>
              <a:sym typeface="Times New Roman" panose="02020603050405020304" pitchFamily="18" charset="0"/>
            </a:endParaRPr>
          </a:p>
          <a:p>
            <a:pPr lvl="1" eaLnBrk="1" hangingPunct="1">
              <a:lnSpc>
                <a:spcPct val="80000"/>
              </a:lnSpc>
              <a:spcBef>
                <a:spcPts val="475"/>
              </a:spcBef>
              <a:buClr>
                <a:srgbClr val="000066"/>
              </a:buClr>
              <a:buFont typeface="Arial" panose="020B0604020202020204" pitchFamily="34" charset="0"/>
              <a:buChar char="•"/>
            </a:pPr>
            <a:r>
              <a:rPr lang="en-US" altLang="en-US" b="1" dirty="0">
                <a:cs typeface="Times New Roman" panose="02020603050405020304" pitchFamily="18" charset="0"/>
                <a:sym typeface="Times New Roman" panose="02020603050405020304" pitchFamily="18" charset="0"/>
              </a:rPr>
              <a:t>Fixed ground flux calculation under snow cover</a:t>
            </a:r>
            <a:endParaRPr lang="en-US" altLang="en-US" b="1" dirty="0">
              <a:cs typeface="Arial" panose="020B0604020202020204" pitchFamily="34" charset="0"/>
              <a:sym typeface="Helvetica Neue" panose="02000503000000020004" pitchFamily="2" charset="0"/>
            </a:endParaRPr>
          </a:p>
          <a:p>
            <a:pPr eaLnBrk="1" hangingPunct="1">
              <a:lnSpc>
                <a:spcPct val="80000"/>
              </a:lnSpc>
              <a:spcBef>
                <a:spcPts val="475"/>
              </a:spcBef>
              <a:buClr>
                <a:srgbClr val="000066"/>
              </a:buClr>
              <a:buFont typeface="Noto Sans Symbols" charset="0"/>
              <a:buChar char="➢"/>
            </a:pPr>
            <a:endParaRPr lang="en-US" altLang="en-US" sz="1800" b="1" dirty="0">
              <a:latin typeface="Times New Roman" panose="02020603050405020304" pitchFamily="18" charset="0"/>
              <a:cs typeface="Times New Roman" panose="02020603050405020304" pitchFamily="18" charset="0"/>
              <a:sym typeface="Times New Roman" panose="02020603050405020304" pitchFamily="18" charset="0"/>
            </a:endParaRPr>
          </a:p>
          <a:p>
            <a:pPr eaLnBrk="1" hangingPunct="1">
              <a:lnSpc>
                <a:spcPct val="80000"/>
              </a:lnSpc>
              <a:spcBef>
                <a:spcPts val="475"/>
              </a:spcBef>
              <a:buClr>
                <a:srgbClr val="000000"/>
              </a:buClr>
              <a:buFont typeface="Arial" panose="020B0604020202020204" pitchFamily="34" charset="0"/>
              <a:buNone/>
            </a:pPr>
            <a:endParaRPr lang="en-US" altLang="en-US" sz="1800" b="1" dirty="0">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1544697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88">
            <a:extLst>
              <a:ext uri="{FF2B5EF4-FFF2-40B4-BE49-F238E27FC236}">
                <a16:creationId xmlns:a16="http://schemas.microsoft.com/office/drawing/2014/main" id="{0C17C45F-48A8-B241-8161-5A8700C0CC13}"/>
              </a:ext>
            </a:extLst>
          </p:cNvPr>
          <p:cNvSpPr>
            <a:spLocks noGrp="1"/>
          </p:cNvSpPr>
          <p:nvPr>
            <p:ph type="title"/>
          </p:nvPr>
        </p:nvSpPr>
        <p:spPr>
          <a:xfrm>
            <a:off x="381000" y="0"/>
            <a:ext cx="11361738" cy="763588"/>
          </a:xfrm>
        </p:spPr>
        <p:txBody>
          <a:bodyPr anchor="t"/>
          <a:lstStyle/>
          <a:p>
            <a:pPr algn="ctr" eaLnBrk="1" hangingPunct="1"/>
            <a:r>
              <a:rPr lang="en-US" altLang="en-US" b="1">
                <a:solidFill>
                  <a:srgbClr val="0000FF"/>
                </a:solidFill>
                <a:latin typeface="Arial" panose="020B0604020202020204" pitchFamily="34" charset="0"/>
                <a:cs typeface="Arial" panose="020B0604020202020204" pitchFamily="34" charset="0"/>
                <a:sym typeface="Arial" panose="020B0604020202020204" pitchFamily="34" charset="0"/>
              </a:rPr>
              <a:t>Microphysics</a:t>
            </a:r>
            <a:r>
              <a:rPr lang="en-US" altLang="en-US" sz="4000" b="1">
                <a:solidFill>
                  <a:srgbClr val="0000FF"/>
                </a:solidFill>
                <a:latin typeface="Arial" panose="020B0604020202020204" pitchFamily="34" charset="0"/>
                <a:cs typeface="Arial" panose="020B0604020202020204" pitchFamily="34" charset="0"/>
                <a:sym typeface="Arial" panose="020B0604020202020204" pitchFamily="34" charset="0"/>
              </a:rPr>
              <a:t> Scheme</a:t>
            </a:r>
          </a:p>
        </p:txBody>
      </p:sp>
      <p:pic>
        <p:nvPicPr>
          <p:cNvPr id="12291" name="Shape 89">
            <a:extLst>
              <a:ext uri="{FF2B5EF4-FFF2-40B4-BE49-F238E27FC236}">
                <a16:creationId xmlns:a16="http://schemas.microsoft.com/office/drawing/2014/main" id="{1E547C8C-D754-9D41-93D0-5354F69B8FB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311275"/>
            <a:ext cx="601503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18">
            <a:extLst>
              <a:ext uri="{FF2B5EF4-FFF2-40B4-BE49-F238E27FC236}">
                <a16:creationId xmlns:a16="http://schemas.microsoft.com/office/drawing/2014/main" id="{DE5F3BB7-B1CF-404A-8E94-CBE63EA0F6C4}"/>
              </a:ext>
            </a:extLst>
          </p:cNvPr>
          <p:cNvSpPr txBox="1">
            <a:spLocks noChangeArrowheads="1"/>
          </p:cNvSpPr>
          <p:nvPr/>
        </p:nvSpPr>
        <p:spPr bwMode="auto">
          <a:xfrm>
            <a:off x="533400" y="1311275"/>
            <a:ext cx="58943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Calibri" panose="020F0502020204030204" pitchFamily="34" charset="0"/>
                <a:ea typeface="MS PGothic" panose="020B0600070205080204" pitchFamily="34" charset="-128"/>
              </a:defRPr>
            </a:lvl1pPr>
            <a:lvl2pPr marL="1200150" indent="-45720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sz="2800" b="1" dirty="0">
                <a:solidFill>
                  <a:srgbClr val="FF0000"/>
                </a:solidFill>
              </a:rPr>
              <a:t>Zhao-</a:t>
            </a:r>
            <a:r>
              <a:rPr lang="en-US" altLang="en-US" sz="2800" b="1" dirty="0" err="1">
                <a:solidFill>
                  <a:srgbClr val="FF0000"/>
                </a:solidFill>
              </a:rPr>
              <a:t>Carr</a:t>
            </a:r>
            <a:r>
              <a:rPr lang="en-US" altLang="en-US" sz="2800" b="1" dirty="0">
                <a:solidFill>
                  <a:srgbClr val="FF0000"/>
                </a:solidFill>
              </a:rPr>
              <a:t> MP (GEFSv11)</a:t>
            </a:r>
          </a:p>
          <a:p>
            <a:pPr lvl="1" eaLnBrk="1" hangingPunct="1">
              <a:buFont typeface="Arial" panose="020B0604020202020204" pitchFamily="34" charset="0"/>
              <a:buChar char="•"/>
            </a:pPr>
            <a:r>
              <a:rPr lang="en-US" altLang="en-US" dirty="0"/>
              <a:t>only one prognostic cloud species: </a:t>
            </a:r>
            <a:r>
              <a:rPr lang="en-US" altLang="en-US" sz="2800" dirty="0"/>
              <a:t>total cloud water</a:t>
            </a:r>
          </a:p>
          <a:p>
            <a:pPr eaLnBrk="1" hangingPunct="1">
              <a:buFont typeface="Arial" panose="020B0604020202020204" pitchFamily="34" charset="0"/>
              <a:buChar char="•"/>
            </a:pPr>
            <a:endParaRPr lang="en-US" altLang="en-US" sz="2800" dirty="0"/>
          </a:p>
          <a:p>
            <a:pPr eaLnBrk="1" hangingPunct="1">
              <a:buFont typeface="Arial" panose="020B0604020202020204" pitchFamily="34" charset="0"/>
              <a:buChar char="•"/>
            </a:pPr>
            <a:r>
              <a:rPr lang="en-US" altLang="en-US" sz="2800" b="1" dirty="0">
                <a:solidFill>
                  <a:srgbClr val="FF0000"/>
                </a:solidFill>
              </a:rPr>
              <a:t>GFDL MP (GEFSv12)</a:t>
            </a:r>
            <a:endParaRPr lang="en-US" altLang="en-US" sz="2800" b="1" dirty="0"/>
          </a:p>
          <a:p>
            <a:pPr lvl="1" eaLnBrk="1" hangingPunct="1">
              <a:buFont typeface="Arial" panose="020B0604020202020204" pitchFamily="34" charset="0"/>
              <a:buChar char="•"/>
            </a:pPr>
            <a:r>
              <a:rPr lang="en-US" altLang="en-US" dirty="0"/>
              <a:t>Five prognostics cloud species: </a:t>
            </a:r>
            <a:r>
              <a:rPr lang="en-US" altLang="en-US" sz="2800" dirty="0"/>
              <a:t>Liquid, ice, snow, graupel, rain + more sophisticated cloud processes</a:t>
            </a:r>
          </a:p>
          <a:p>
            <a:pPr eaLnBrk="1" hangingPunct="1"/>
            <a:endParaRPr lang="en-US" altLang="en-US" sz="2800" b="1" dirty="0"/>
          </a:p>
          <a:p>
            <a:pPr eaLnBrk="1" hangingPunct="1"/>
            <a:endParaRPr lang="en-US" altLang="en-US" sz="2800" b="1" dirty="0">
              <a:solidFill>
                <a:srgbClr val="FF0000"/>
              </a:solidFill>
            </a:endParaRPr>
          </a:p>
        </p:txBody>
      </p:sp>
      <p:sp>
        <p:nvSpPr>
          <p:cNvPr id="12293" name="Slide Number Placeholder 1">
            <a:extLst>
              <a:ext uri="{FF2B5EF4-FFF2-40B4-BE49-F238E27FC236}">
                <a16:creationId xmlns:a16="http://schemas.microsoft.com/office/drawing/2014/main" id="{251EA430-B060-204C-8ABB-10A294D444E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EE0F987-939A-EB4A-9198-DAAE1B3EBEF9}" type="slidenum">
              <a:rPr lang="en-US" altLang="en-US" sz="1800"/>
              <a:pPr/>
              <a:t>13</a:t>
            </a:fld>
            <a:endParaRPr lang="en-US" altLang="en-US" sz="1800"/>
          </a:p>
        </p:txBody>
      </p:sp>
      <p:sp>
        <p:nvSpPr>
          <p:cNvPr id="12294" name="TextBox 18">
            <a:extLst>
              <a:ext uri="{FF2B5EF4-FFF2-40B4-BE49-F238E27FC236}">
                <a16:creationId xmlns:a16="http://schemas.microsoft.com/office/drawing/2014/main" id="{8E26E717-8C5C-BA47-9E87-09AD29A208BE}"/>
              </a:ext>
            </a:extLst>
          </p:cNvPr>
          <p:cNvSpPr txBox="1">
            <a:spLocks noChangeArrowheads="1"/>
          </p:cNvSpPr>
          <p:nvPr/>
        </p:nvSpPr>
        <p:spPr bwMode="auto">
          <a:xfrm>
            <a:off x="6427788" y="5757863"/>
            <a:ext cx="5894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1200150" indent="-45720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zh-CN" sz="1800"/>
              <a:t>From Fanglin Yang</a:t>
            </a:r>
            <a:endParaRPr lang="en-US" altLang="en-US" sz="1800"/>
          </a:p>
        </p:txBody>
      </p:sp>
    </p:spTree>
    <p:extLst>
      <p:ext uri="{BB962C8B-B14F-4D97-AF65-F5344CB8AC3E}">
        <p14:creationId xmlns:p14="http://schemas.microsoft.com/office/powerpoint/2010/main" val="368168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3EF8B641-A19A-3642-B7DC-84FA820BB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24" r="1302" b="4980"/>
          <a:stretch>
            <a:fillRect/>
          </a:stretch>
        </p:blipFill>
        <p:spPr bwMode="auto">
          <a:xfrm>
            <a:off x="1371600" y="969963"/>
            <a:ext cx="9366250" cy="556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TextBox 1">
            <a:extLst>
              <a:ext uri="{FF2B5EF4-FFF2-40B4-BE49-F238E27FC236}">
                <a16:creationId xmlns:a16="http://schemas.microsoft.com/office/drawing/2014/main" id="{FF9309E8-84FD-D344-A279-E1FC2CD6AACA}"/>
              </a:ext>
            </a:extLst>
          </p:cNvPr>
          <p:cNvSpPr txBox="1">
            <a:spLocks noChangeArrowheads="1"/>
          </p:cNvSpPr>
          <p:nvPr/>
        </p:nvSpPr>
        <p:spPr bwMode="auto">
          <a:xfrm>
            <a:off x="8077200" y="64881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b="1" i="1" u="sng">
                <a:solidFill>
                  <a:srgbClr val="0000FF"/>
                </a:solidFill>
              </a:rPr>
              <a:t>Courtesy of Dr.  Xu Li</a:t>
            </a:r>
          </a:p>
        </p:txBody>
      </p:sp>
      <p:sp>
        <p:nvSpPr>
          <p:cNvPr id="13316" name="TextBox 3">
            <a:extLst>
              <a:ext uri="{FF2B5EF4-FFF2-40B4-BE49-F238E27FC236}">
                <a16:creationId xmlns:a16="http://schemas.microsoft.com/office/drawing/2014/main" id="{342B9BB3-06ED-6049-ABA6-52C47D04842A}"/>
              </a:ext>
            </a:extLst>
          </p:cNvPr>
          <p:cNvSpPr txBox="1">
            <a:spLocks noChangeArrowheads="1"/>
          </p:cNvSpPr>
          <p:nvPr/>
        </p:nvSpPr>
        <p:spPr bwMode="auto">
          <a:xfrm>
            <a:off x="0" y="76200"/>
            <a:ext cx="1219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3600" b="1">
                <a:solidFill>
                  <a:srgbClr val="0000FF"/>
                </a:solidFill>
              </a:rPr>
              <a:t>Near Surface Sea Temperature Scheme (NSST)</a:t>
            </a:r>
          </a:p>
        </p:txBody>
      </p:sp>
      <p:sp>
        <p:nvSpPr>
          <p:cNvPr id="13317" name="Slide Number Placeholder 2">
            <a:extLst>
              <a:ext uri="{FF2B5EF4-FFF2-40B4-BE49-F238E27FC236}">
                <a16:creationId xmlns:a16="http://schemas.microsoft.com/office/drawing/2014/main" id="{6A5CC215-6265-4249-BB19-504457BDA6B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768810D-21CE-C742-B0E1-9F9A14B70D2D}" type="slidenum">
              <a:rPr lang="en-US" altLang="en-US" sz="1800"/>
              <a:pPr/>
              <a:t>14</a:t>
            </a:fld>
            <a:endParaRPr lang="en-US" altLang="en-US" sz="1800"/>
          </a:p>
        </p:txBody>
      </p:sp>
    </p:spTree>
    <p:extLst>
      <p:ext uri="{BB962C8B-B14F-4D97-AF65-F5344CB8AC3E}">
        <p14:creationId xmlns:p14="http://schemas.microsoft.com/office/powerpoint/2010/main" val="182931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8">
            <a:extLst>
              <a:ext uri="{FF2B5EF4-FFF2-40B4-BE49-F238E27FC236}">
                <a16:creationId xmlns:a16="http://schemas.microsoft.com/office/drawing/2014/main" id="{A4B872BA-EB1C-184C-8A6A-88B909308D5F}"/>
              </a:ext>
            </a:extLst>
          </p:cNvPr>
          <p:cNvGraphicFramePr>
            <a:graphicFrameLocks noChangeAspect="1"/>
          </p:cNvGraphicFramePr>
          <p:nvPr/>
        </p:nvGraphicFramePr>
        <p:xfrm>
          <a:off x="2971800" y="1871663"/>
          <a:ext cx="5775325" cy="528637"/>
        </p:xfrm>
        <a:graphic>
          <a:graphicData uri="http://schemas.openxmlformats.org/presentationml/2006/ole">
            <mc:AlternateContent xmlns:mc="http://schemas.openxmlformats.org/markup-compatibility/2006">
              <mc:Choice xmlns:v="urn:schemas-microsoft-com:vml" Requires="v">
                <p:oleObj spid="_x0000_s16436" name="Equation" r:id="rId3" imgW="41249600" imgH="4978400" progId="Equation.3">
                  <p:embed/>
                </p:oleObj>
              </mc:Choice>
              <mc:Fallback>
                <p:oleObj name="Equation" r:id="rId3" imgW="41249600" imgH="4978400" progId="Equation.3">
                  <p:embed/>
                  <p:pic>
                    <p:nvPicPr>
                      <p:cNvPr id="14338" name="Object 8">
                        <a:extLst>
                          <a:ext uri="{FF2B5EF4-FFF2-40B4-BE49-F238E27FC236}">
                            <a16:creationId xmlns:a16="http://schemas.microsoft.com/office/drawing/2014/main" id="{A4B872BA-EB1C-184C-8A6A-88B909308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871663"/>
                        <a:ext cx="577532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39" name="Object 12">
            <a:extLst>
              <a:ext uri="{FF2B5EF4-FFF2-40B4-BE49-F238E27FC236}">
                <a16:creationId xmlns:a16="http://schemas.microsoft.com/office/drawing/2014/main" id="{2129805A-D706-1248-BBB9-0BB7786A1DA7}"/>
              </a:ext>
            </a:extLst>
          </p:cNvPr>
          <p:cNvGraphicFramePr>
            <a:graphicFrameLocks/>
          </p:cNvGraphicFramePr>
          <p:nvPr/>
        </p:nvGraphicFramePr>
        <p:xfrm>
          <a:off x="2189163" y="4103688"/>
          <a:ext cx="8048625" cy="530225"/>
        </p:xfrm>
        <a:graphic>
          <a:graphicData uri="http://schemas.openxmlformats.org/presentationml/2006/ole">
            <mc:AlternateContent xmlns:mc="http://schemas.openxmlformats.org/markup-compatibility/2006">
              <mc:Choice xmlns:v="urn:schemas-microsoft-com:vml" Requires="v">
                <p:oleObj spid="_x0000_s16437" name="Equation" r:id="rId5" imgW="77241400" imgH="4686300" progId="Equation.3">
                  <p:embed/>
                </p:oleObj>
              </mc:Choice>
              <mc:Fallback>
                <p:oleObj name="Equation" r:id="rId5" imgW="77241400" imgH="4686300" progId="Equation.3">
                  <p:embed/>
                  <p:pic>
                    <p:nvPicPr>
                      <p:cNvPr id="14339" name="Object 12">
                        <a:extLst>
                          <a:ext uri="{FF2B5EF4-FFF2-40B4-BE49-F238E27FC236}">
                            <a16:creationId xmlns:a16="http://schemas.microsoft.com/office/drawing/2014/main" id="{2129805A-D706-1248-BBB9-0BB7786A1DA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9163" y="4103688"/>
                        <a:ext cx="80486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6" name="TextBox 13">
            <a:extLst>
              <a:ext uri="{FF2B5EF4-FFF2-40B4-BE49-F238E27FC236}">
                <a16:creationId xmlns:a16="http://schemas.microsoft.com/office/drawing/2014/main" id="{EAABE9D5-CE90-E54E-80B4-A2BDB9B90D11}"/>
              </a:ext>
            </a:extLst>
          </p:cNvPr>
          <p:cNvSpPr txBox="1">
            <a:spLocks noChangeArrowheads="1"/>
          </p:cNvSpPr>
          <p:nvPr/>
        </p:nvSpPr>
        <p:spPr bwMode="auto">
          <a:xfrm>
            <a:off x="762000" y="1060450"/>
            <a:ext cx="8153400" cy="461963"/>
          </a:xfrm>
          <a:prstGeom prst="rect">
            <a:avLst/>
          </a:prstGeom>
          <a:noFill/>
          <a:ln>
            <a:noFill/>
          </a:ln>
        </p:spPr>
        <p:txBody>
          <a:bodyPr>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Font typeface="Arial" charset="0"/>
              <a:buChar char="•"/>
              <a:defRPr/>
            </a:pPr>
            <a:r>
              <a:rPr lang="en-US" altLang="en-US" b="1" dirty="0">
                <a:ea typeface="+mn-ea"/>
                <a:cs typeface="Arial" charset="0"/>
              </a:rPr>
              <a:t>Operational:  </a:t>
            </a:r>
            <a:r>
              <a:rPr lang="en-US" altLang="en-US" b="1" dirty="0">
                <a:solidFill>
                  <a:srgbClr val="FF0000"/>
                </a:solidFill>
                <a:latin typeface="+mn-lt"/>
                <a:ea typeface="+mn-ea"/>
                <a:cs typeface="Arial" charset="0"/>
              </a:rPr>
              <a:t>Persistent + </a:t>
            </a:r>
            <a:r>
              <a:rPr lang="en-US" altLang="en-US" b="1" dirty="0">
                <a:solidFill>
                  <a:srgbClr val="FF0000"/>
                </a:solidFill>
                <a:latin typeface="+mn-lt"/>
                <a:ea typeface="+mn-ea"/>
                <a:cs typeface="Arial" panose="020B0604020202020204" pitchFamily="34" charset="0"/>
              </a:rPr>
              <a:t>relaxation </a:t>
            </a:r>
          </a:p>
        </p:txBody>
      </p:sp>
      <p:sp>
        <p:nvSpPr>
          <p:cNvPr id="14341" name="TextBox 3">
            <a:extLst>
              <a:ext uri="{FF2B5EF4-FFF2-40B4-BE49-F238E27FC236}">
                <a16:creationId xmlns:a16="http://schemas.microsoft.com/office/drawing/2014/main" id="{6F3BE446-5382-4B42-AF25-331C6557AC74}"/>
              </a:ext>
            </a:extLst>
          </p:cNvPr>
          <p:cNvSpPr txBox="1">
            <a:spLocks noChangeArrowheads="1"/>
          </p:cNvSpPr>
          <p:nvPr/>
        </p:nvSpPr>
        <p:spPr bwMode="auto">
          <a:xfrm>
            <a:off x="152400" y="76200"/>
            <a:ext cx="1158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3600" b="1">
                <a:solidFill>
                  <a:srgbClr val="0000FF"/>
                </a:solidFill>
              </a:rPr>
              <a:t>SST forcing  in the GEFS operation and FV3GEFS</a:t>
            </a:r>
          </a:p>
        </p:txBody>
      </p:sp>
      <p:sp>
        <p:nvSpPr>
          <p:cNvPr id="14342" name="TextBox 18">
            <a:extLst>
              <a:ext uri="{FF2B5EF4-FFF2-40B4-BE49-F238E27FC236}">
                <a16:creationId xmlns:a16="http://schemas.microsoft.com/office/drawing/2014/main" id="{D0DA6FA3-A314-4C4A-B362-B81E9502D618}"/>
              </a:ext>
            </a:extLst>
          </p:cNvPr>
          <p:cNvSpPr txBox="1">
            <a:spLocks noChangeArrowheads="1"/>
          </p:cNvSpPr>
          <p:nvPr/>
        </p:nvSpPr>
        <p:spPr bwMode="auto">
          <a:xfrm>
            <a:off x="762000" y="3357563"/>
            <a:ext cx="483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b="1"/>
              <a:t>FV3GEFS: </a:t>
            </a:r>
            <a:r>
              <a:rPr lang="en-US" altLang="en-US" b="1">
                <a:solidFill>
                  <a:srgbClr val="FF0000"/>
                </a:solidFill>
              </a:rPr>
              <a:t>Two-tiered SST</a:t>
            </a:r>
            <a:endParaRPr lang="en-US" altLang="en-US" sz="1600" b="1">
              <a:solidFill>
                <a:srgbClr val="FF0000"/>
              </a:solidFill>
            </a:endParaRPr>
          </a:p>
        </p:txBody>
      </p:sp>
      <p:grpSp>
        <p:nvGrpSpPr>
          <p:cNvPr id="14343" name="Group 4">
            <a:extLst>
              <a:ext uri="{FF2B5EF4-FFF2-40B4-BE49-F238E27FC236}">
                <a16:creationId xmlns:a16="http://schemas.microsoft.com/office/drawing/2014/main" id="{A19E7CD3-CB0B-7A4E-A43B-092691029616}"/>
              </a:ext>
            </a:extLst>
          </p:cNvPr>
          <p:cNvGrpSpPr>
            <a:grpSpLocks/>
          </p:cNvGrpSpPr>
          <p:nvPr/>
        </p:nvGrpSpPr>
        <p:grpSpPr bwMode="auto">
          <a:xfrm>
            <a:off x="3276600" y="2438400"/>
            <a:ext cx="7620000" cy="2838450"/>
            <a:chOff x="2616432" y="1704368"/>
            <a:chExt cx="7741884" cy="2838349"/>
          </a:xfrm>
        </p:grpSpPr>
        <p:sp>
          <p:nvSpPr>
            <p:cNvPr id="14350" name="TextBox 26">
              <a:extLst>
                <a:ext uri="{FF2B5EF4-FFF2-40B4-BE49-F238E27FC236}">
                  <a16:creationId xmlns:a16="http://schemas.microsoft.com/office/drawing/2014/main" id="{2B42F55B-BD3A-A346-B12E-36C3FC61815B}"/>
                </a:ext>
              </a:extLst>
            </p:cNvPr>
            <p:cNvSpPr txBox="1">
              <a:spLocks noChangeArrowheads="1"/>
            </p:cNvSpPr>
            <p:nvPr/>
          </p:nvSpPr>
          <p:spPr bwMode="auto">
            <a:xfrm>
              <a:off x="3235783" y="1704369"/>
              <a:ext cx="3019336" cy="70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a:solidFill>
                    <a:srgbClr val="0066FF"/>
                  </a:solidFill>
                </a:rPr>
                <a:t>analysis - climatology </a:t>
              </a:r>
            </a:p>
            <a:p>
              <a:pPr algn="ctr" eaLnBrk="1" hangingPunct="1"/>
              <a:r>
                <a:rPr lang="en-US" altLang="en-US" sz="2000" b="1">
                  <a:solidFill>
                    <a:srgbClr val="0066FF"/>
                  </a:solidFill>
                </a:rPr>
                <a:t>at </a:t>
              </a:r>
              <a:r>
                <a:rPr lang="en-US" altLang="en-US" sz="2000" b="1" i="1">
                  <a:solidFill>
                    <a:srgbClr val="0066FF"/>
                  </a:solidFill>
                </a:rPr>
                <a:t>t0</a:t>
              </a:r>
            </a:p>
          </p:txBody>
        </p:sp>
        <p:sp>
          <p:nvSpPr>
            <p:cNvPr id="14351" name="TextBox 26">
              <a:extLst>
                <a:ext uri="{FF2B5EF4-FFF2-40B4-BE49-F238E27FC236}">
                  <a16:creationId xmlns:a16="http://schemas.microsoft.com/office/drawing/2014/main" id="{E54AECE2-72CE-2448-97A4-7A81DED13B88}"/>
                </a:ext>
              </a:extLst>
            </p:cNvPr>
            <p:cNvSpPr txBox="1">
              <a:spLocks noChangeArrowheads="1"/>
            </p:cNvSpPr>
            <p:nvPr/>
          </p:nvSpPr>
          <p:spPr bwMode="auto">
            <a:xfrm>
              <a:off x="6564794" y="1704368"/>
              <a:ext cx="1935472" cy="70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a:solidFill>
                    <a:srgbClr val="0066FF"/>
                  </a:solidFill>
                </a:rPr>
                <a:t>Climatology</a:t>
              </a:r>
            </a:p>
            <a:p>
              <a:pPr algn="ctr" eaLnBrk="1" hangingPunct="1"/>
              <a:r>
                <a:rPr lang="en-US" altLang="en-US" sz="2000" b="1">
                  <a:solidFill>
                    <a:srgbClr val="0066FF"/>
                  </a:solidFill>
                </a:rPr>
                <a:t> at </a:t>
              </a:r>
              <a:r>
                <a:rPr lang="en-US" altLang="en-US" sz="2000" b="1" i="1">
                  <a:solidFill>
                    <a:srgbClr val="0066FF"/>
                  </a:solidFill>
                </a:rPr>
                <a:t>t</a:t>
              </a:r>
            </a:p>
          </p:txBody>
        </p:sp>
        <p:sp>
          <p:nvSpPr>
            <p:cNvPr id="14352" name="TextBox 26">
              <a:extLst>
                <a:ext uri="{FF2B5EF4-FFF2-40B4-BE49-F238E27FC236}">
                  <a16:creationId xmlns:a16="http://schemas.microsoft.com/office/drawing/2014/main" id="{5ACCEB15-74DA-2447-B46B-96A6CF722BE7}"/>
                </a:ext>
              </a:extLst>
            </p:cNvPr>
            <p:cNvSpPr txBox="1">
              <a:spLocks noChangeArrowheads="1"/>
            </p:cNvSpPr>
            <p:nvPr/>
          </p:nvSpPr>
          <p:spPr bwMode="auto">
            <a:xfrm>
              <a:off x="2616432" y="4093655"/>
              <a:ext cx="4180619"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a:solidFill>
                    <a:srgbClr val="0066FF"/>
                  </a:solidFill>
                </a:rPr>
                <a:t> Analysis + Climatological tendency</a:t>
              </a:r>
            </a:p>
          </p:txBody>
        </p:sp>
        <p:sp>
          <p:nvSpPr>
            <p:cNvPr id="14353" name="TextBox 28">
              <a:extLst>
                <a:ext uri="{FF2B5EF4-FFF2-40B4-BE49-F238E27FC236}">
                  <a16:creationId xmlns:a16="http://schemas.microsoft.com/office/drawing/2014/main" id="{61BBE795-2760-7149-91B5-E8B849B7124B}"/>
                </a:ext>
              </a:extLst>
            </p:cNvPr>
            <p:cNvSpPr txBox="1">
              <a:spLocks noChangeArrowheads="1"/>
            </p:cNvSpPr>
            <p:nvPr/>
          </p:nvSpPr>
          <p:spPr bwMode="auto">
            <a:xfrm>
              <a:off x="6797051" y="4142630"/>
              <a:ext cx="3561265"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a:solidFill>
                    <a:srgbClr val="0066FF"/>
                  </a:solidFill>
                </a:rPr>
                <a:t> Bias-corrected CFSv2 forecasts</a:t>
              </a:r>
            </a:p>
          </p:txBody>
        </p:sp>
      </p:grpSp>
      <p:graphicFrame>
        <p:nvGraphicFramePr>
          <p:cNvPr id="14344" name="Object 1">
            <a:extLst>
              <a:ext uri="{FF2B5EF4-FFF2-40B4-BE49-F238E27FC236}">
                <a16:creationId xmlns:a16="http://schemas.microsoft.com/office/drawing/2014/main" id="{1D7DD2DE-ADE8-AC4F-8D42-0938B24E92F9}"/>
              </a:ext>
            </a:extLst>
          </p:cNvPr>
          <p:cNvGraphicFramePr>
            <a:graphicFrameLocks noChangeAspect="1"/>
          </p:cNvGraphicFramePr>
          <p:nvPr/>
        </p:nvGraphicFramePr>
        <p:xfrm>
          <a:off x="2133600" y="5334000"/>
          <a:ext cx="2057400" cy="744538"/>
        </p:xfrm>
        <a:graphic>
          <a:graphicData uri="http://schemas.openxmlformats.org/presentationml/2006/ole">
            <mc:AlternateContent xmlns:mc="http://schemas.openxmlformats.org/markup-compatibility/2006">
              <mc:Choice xmlns:v="urn:schemas-microsoft-com:vml" Requires="v">
                <p:oleObj spid="_x0000_s16438" name="Equation" r:id="rId7" imgW="850900" imgH="393700" progId="Equation.3">
                  <p:embed/>
                </p:oleObj>
              </mc:Choice>
              <mc:Fallback>
                <p:oleObj name="Equation" r:id="rId7" imgW="850900" imgH="393700" progId="Equation.3">
                  <p:embed/>
                  <p:pic>
                    <p:nvPicPr>
                      <p:cNvPr id="14344" name="Object 1">
                        <a:extLst>
                          <a:ext uri="{FF2B5EF4-FFF2-40B4-BE49-F238E27FC236}">
                            <a16:creationId xmlns:a16="http://schemas.microsoft.com/office/drawing/2014/main" id="{1D7DD2DE-ADE8-AC4F-8D42-0938B24E92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334000"/>
                        <a:ext cx="20574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Connector 3">
            <a:extLst>
              <a:ext uri="{FF2B5EF4-FFF2-40B4-BE49-F238E27FC236}">
                <a16:creationId xmlns:a16="http://schemas.microsoft.com/office/drawing/2014/main" id="{69A77D09-E780-3748-ADA0-FE30ECB099E6}"/>
              </a:ext>
            </a:extLst>
          </p:cNvPr>
          <p:cNvCxnSpPr/>
          <p:nvPr/>
        </p:nvCxnSpPr>
        <p:spPr>
          <a:xfrm>
            <a:off x="4214813" y="2481263"/>
            <a:ext cx="2333625" cy="0"/>
          </a:xfrm>
          <a:prstGeom prst="line">
            <a:avLst/>
          </a:prstGeom>
          <a:ln w="635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870B71A-3685-9F45-9062-05E51AF83689}"/>
              </a:ext>
            </a:extLst>
          </p:cNvPr>
          <p:cNvCxnSpPr/>
          <p:nvPr/>
        </p:nvCxnSpPr>
        <p:spPr>
          <a:xfrm>
            <a:off x="7700963" y="2514600"/>
            <a:ext cx="936625" cy="0"/>
          </a:xfrm>
          <a:prstGeom prst="line">
            <a:avLst/>
          </a:prstGeom>
          <a:ln w="635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4B8939-12D8-0447-950E-1FD52BCD3A0E}"/>
              </a:ext>
            </a:extLst>
          </p:cNvPr>
          <p:cNvCxnSpPr/>
          <p:nvPr/>
        </p:nvCxnSpPr>
        <p:spPr>
          <a:xfrm>
            <a:off x="3962400" y="4724400"/>
            <a:ext cx="2636838" cy="0"/>
          </a:xfrm>
          <a:prstGeom prst="line">
            <a:avLst/>
          </a:prstGeom>
          <a:ln w="127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6321585-C3BA-7E4B-9F35-15A283A1BA61}"/>
              </a:ext>
            </a:extLst>
          </p:cNvPr>
          <p:cNvCxnSpPr/>
          <p:nvPr/>
        </p:nvCxnSpPr>
        <p:spPr>
          <a:xfrm>
            <a:off x="7315200" y="4724400"/>
            <a:ext cx="2895600" cy="0"/>
          </a:xfrm>
          <a:prstGeom prst="line">
            <a:avLst/>
          </a:prstGeom>
          <a:ln w="12700">
            <a:solidFill>
              <a:srgbClr val="0066FF"/>
            </a:solidFill>
          </a:ln>
        </p:spPr>
        <p:style>
          <a:lnRef idx="1">
            <a:schemeClr val="accent1"/>
          </a:lnRef>
          <a:fillRef idx="0">
            <a:schemeClr val="accent1"/>
          </a:fillRef>
          <a:effectRef idx="0">
            <a:schemeClr val="accent1"/>
          </a:effectRef>
          <a:fontRef idx="minor">
            <a:schemeClr val="tx1"/>
          </a:fontRef>
        </p:style>
      </p:cxnSp>
      <p:sp>
        <p:nvSpPr>
          <p:cNvPr id="14349" name="Slide Number Placeholder 1">
            <a:extLst>
              <a:ext uri="{FF2B5EF4-FFF2-40B4-BE49-F238E27FC236}">
                <a16:creationId xmlns:a16="http://schemas.microsoft.com/office/drawing/2014/main" id="{58A84356-5358-EF40-A2FC-7788E192505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58BAD61-F31A-9F45-940D-E865EC91E370}" type="slidenum">
              <a:rPr lang="en-US" altLang="en-US" sz="1800"/>
              <a:pPr/>
              <a:t>15</a:t>
            </a:fld>
            <a:endParaRPr lang="en-US" altLang="en-US" sz="1800"/>
          </a:p>
        </p:txBody>
      </p:sp>
    </p:spTree>
    <p:extLst>
      <p:ext uri="{BB962C8B-B14F-4D97-AF65-F5344CB8AC3E}">
        <p14:creationId xmlns:p14="http://schemas.microsoft.com/office/powerpoint/2010/main" val="986574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02CBD77-0E80-034E-8B4A-26C69EF32F75}"/>
              </a:ext>
            </a:extLst>
          </p:cNvPr>
          <p:cNvSpPr>
            <a:spLocks noGrp="1"/>
          </p:cNvSpPr>
          <p:nvPr>
            <p:ph type="title"/>
          </p:nvPr>
        </p:nvSpPr>
        <p:spPr>
          <a:xfrm>
            <a:off x="609600" y="136525"/>
            <a:ext cx="11582400" cy="715963"/>
          </a:xfrm>
        </p:spPr>
        <p:txBody>
          <a:bodyPr/>
          <a:lstStyle/>
          <a:p>
            <a:pPr algn="ctr" eaLnBrk="1" hangingPunct="1"/>
            <a:r>
              <a:rPr lang="en-US" altLang="en-US" b="1" dirty="0">
                <a:solidFill>
                  <a:srgbClr val="0000FF"/>
                </a:solidFill>
              </a:rPr>
              <a:t>Initial perturbations </a:t>
            </a:r>
            <a:r>
              <a:rPr lang="en-US" altLang="zh-CN" b="1" dirty="0">
                <a:solidFill>
                  <a:srgbClr val="0000FF"/>
                </a:solidFill>
                <a:ea typeface="SimSun" panose="02010600030101010101" pitchFamily="2" charset="-122"/>
              </a:rPr>
              <a:t>in FV3 GEFS</a:t>
            </a:r>
            <a:endParaRPr lang="en-US" altLang="en-US" b="1" dirty="0">
              <a:solidFill>
                <a:srgbClr val="0000FF"/>
              </a:solidFill>
            </a:endParaRPr>
          </a:p>
        </p:txBody>
      </p:sp>
      <p:sp>
        <p:nvSpPr>
          <p:cNvPr id="15363" name="Google Shape;135;p19">
            <a:extLst>
              <a:ext uri="{FF2B5EF4-FFF2-40B4-BE49-F238E27FC236}">
                <a16:creationId xmlns:a16="http://schemas.microsoft.com/office/drawing/2014/main" id="{48CED3AD-D1A2-8644-BA57-BB4046B190CE}"/>
              </a:ext>
            </a:extLst>
          </p:cNvPr>
          <p:cNvSpPr>
            <a:spLocks noGrp="1"/>
          </p:cNvSpPr>
          <p:nvPr>
            <p:ph idx="1"/>
          </p:nvPr>
        </p:nvSpPr>
        <p:spPr>
          <a:xfrm>
            <a:off x="294861" y="1378226"/>
            <a:ext cx="11353800" cy="5464175"/>
          </a:xfrm>
        </p:spPr>
        <p:txBody>
          <a:bodyPr lIns="91425" tIns="45700" rIns="91425" bIns="45700"/>
          <a:lstStyle/>
          <a:p>
            <a:pPr marL="857250" lvl="1" indent="-457200" eaLnBrk="1" hangingPunct="1">
              <a:spcBef>
                <a:spcPct val="0"/>
              </a:spcBef>
              <a:buClr>
                <a:srgbClr val="000000"/>
              </a:buClr>
              <a:buFont typeface="Arial" panose="020B0604020202020204" pitchFamily="34" charset="0"/>
              <a:buChar char="•"/>
            </a:pPr>
            <a:r>
              <a:rPr lang="en-US" altLang="zh-CN" dirty="0">
                <a:sym typeface="Calibri" panose="020F0502020204030204" pitchFamily="34" charset="0"/>
              </a:rPr>
              <a:t>IC perturbations generated from </a:t>
            </a:r>
            <a:r>
              <a:rPr lang="en-US" altLang="zh-CN" dirty="0" err="1">
                <a:solidFill>
                  <a:srgbClr val="0000FF"/>
                </a:solidFill>
                <a:sym typeface="Calibri" panose="020F0502020204030204" pitchFamily="34" charset="0"/>
              </a:rPr>
              <a:t>EnKF</a:t>
            </a:r>
            <a:r>
              <a:rPr lang="en-US" altLang="zh-CN" dirty="0">
                <a:solidFill>
                  <a:srgbClr val="0000FF"/>
                </a:solidFill>
                <a:sym typeface="Calibri" panose="020F0502020204030204" pitchFamily="34" charset="0"/>
              </a:rPr>
              <a:t> 6h forecasts </a:t>
            </a:r>
            <a:r>
              <a:rPr lang="en-US" altLang="zh-CN" dirty="0">
                <a:sym typeface="Calibri" panose="020F0502020204030204" pitchFamily="34" charset="0"/>
              </a:rPr>
              <a:t>as </a:t>
            </a:r>
            <a:r>
              <a:rPr lang="en-US" altLang="zh-CN" dirty="0" smtClean="0">
                <a:sym typeface="Calibri" panose="020F0502020204030204" pitchFamily="34" charset="0"/>
              </a:rPr>
              <a:t>done in</a:t>
            </a:r>
            <a:r>
              <a:rPr lang="en-US" altLang="zh-CN" dirty="0" smtClean="0">
                <a:sym typeface="Calibri" panose="020F0502020204030204" pitchFamily="34" charset="0"/>
              </a:rPr>
              <a:t> </a:t>
            </a:r>
            <a:r>
              <a:rPr lang="en-US" altLang="zh-CN" dirty="0">
                <a:sym typeface="Calibri" panose="020F0502020204030204" pitchFamily="34" charset="0"/>
              </a:rPr>
              <a:t>production</a:t>
            </a:r>
          </a:p>
          <a:p>
            <a:pPr marL="857250" lvl="1" indent="-457200" eaLnBrk="1" hangingPunct="1">
              <a:spcBef>
                <a:spcPct val="0"/>
              </a:spcBef>
              <a:buClr>
                <a:srgbClr val="000000"/>
              </a:buClr>
              <a:buFont typeface="Arial" panose="020B0604020202020204" pitchFamily="34" charset="0"/>
              <a:buChar char="•"/>
            </a:pPr>
            <a:endParaRPr lang="en-US" altLang="zh-CN" dirty="0">
              <a:sym typeface="Calibri" panose="020F0502020204030204" pitchFamily="34" charset="0"/>
            </a:endParaRPr>
          </a:p>
          <a:p>
            <a:pPr marL="857250" lvl="1" indent="-457200" eaLnBrk="1" hangingPunct="1">
              <a:spcBef>
                <a:spcPct val="0"/>
              </a:spcBef>
              <a:buClr>
                <a:srgbClr val="000000"/>
              </a:buClr>
              <a:buFont typeface="Arial" panose="020B0604020202020204" pitchFamily="34" charset="0"/>
              <a:buChar char="•"/>
            </a:pPr>
            <a:r>
              <a:rPr lang="en-US" altLang="zh-CN" dirty="0">
                <a:sym typeface="Calibri" panose="020F0502020204030204" pitchFamily="34" charset="0"/>
              </a:rPr>
              <a:t>Both high-resolution FV3GFS analysis  and low-resolution </a:t>
            </a:r>
            <a:r>
              <a:rPr lang="en-US" altLang="zh-CN" dirty="0" err="1">
                <a:sym typeface="Calibri" panose="020F0502020204030204" pitchFamily="34" charset="0"/>
              </a:rPr>
              <a:t>EnKF</a:t>
            </a:r>
            <a:r>
              <a:rPr lang="en-US" altLang="zh-CN" dirty="0">
                <a:sym typeface="Calibri" panose="020F0502020204030204" pitchFamily="34" charset="0"/>
              </a:rPr>
              <a:t> forecasts are interpolated from Gaussian grid to FV3 native grid and then </a:t>
            </a:r>
            <a:r>
              <a:rPr lang="en-US" altLang="zh-CN" dirty="0" smtClean="0">
                <a:sym typeface="Calibri" panose="020F0502020204030204" pitchFamily="34" charset="0"/>
              </a:rPr>
              <a:t>the ensemble </a:t>
            </a:r>
            <a:r>
              <a:rPr lang="en-US" altLang="zh-CN" dirty="0">
                <a:sym typeface="Calibri" panose="020F0502020204030204" pitchFamily="34" charset="0"/>
              </a:rPr>
              <a:t>member </a:t>
            </a:r>
            <a:r>
              <a:rPr lang="en-US" altLang="zh-CN" dirty="0" smtClean="0">
                <a:sym typeface="Calibri" panose="020F0502020204030204" pitchFamily="34" charset="0"/>
              </a:rPr>
              <a:t>is re-centered to </a:t>
            </a:r>
            <a:r>
              <a:rPr lang="en-US" altLang="zh-CN" dirty="0" smtClean="0">
                <a:sym typeface="Calibri" panose="020F0502020204030204" pitchFamily="34" charset="0"/>
              </a:rPr>
              <a:t>the </a:t>
            </a:r>
            <a:r>
              <a:rPr lang="en-US" altLang="zh-CN" dirty="0" smtClean="0">
                <a:sym typeface="Calibri" panose="020F0502020204030204" pitchFamily="34" charset="0"/>
              </a:rPr>
              <a:t>analysis</a:t>
            </a:r>
            <a:endParaRPr lang="en-US" altLang="zh-CN" dirty="0">
              <a:sym typeface="Calibri" panose="020F0502020204030204" pitchFamily="34" charset="0"/>
            </a:endParaRPr>
          </a:p>
          <a:p>
            <a:pPr marL="857250" lvl="1" indent="-457200" eaLnBrk="1" hangingPunct="1">
              <a:spcBef>
                <a:spcPct val="0"/>
              </a:spcBef>
              <a:buClr>
                <a:srgbClr val="000000"/>
              </a:buClr>
              <a:buFont typeface="Arial" panose="020B0604020202020204" pitchFamily="34" charset="0"/>
              <a:buChar char="•"/>
            </a:pPr>
            <a:endParaRPr lang="en-US" altLang="zh-CN" dirty="0">
              <a:sym typeface="Calibri" panose="020F0502020204030204" pitchFamily="34" charset="0"/>
            </a:endParaRPr>
          </a:p>
          <a:p>
            <a:pPr marL="857250" lvl="1" indent="-457200" eaLnBrk="1" hangingPunct="1">
              <a:spcBef>
                <a:spcPct val="0"/>
              </a:spcBef>
              <a:buClr>
                <a:srgbClr val="000000"/>
              </a:buClr>
              <a:buFont typeface="Arial" panose="020B0604020202020204" pitchFamily="34" charset="0"/>
              <a:buChar char="•"/>
            </a:pPr>
            <a:r>
              <a:rPr lang="en-US" altLang="zh-CN" dirty="0">
                <a:solidFill>
                  <a:srgbClr val="FF0000"/>
                </a:solidFill>
                <a:sym typeface="Calibri" panose="020F0502020204030204" pitchFamily="34" charset="0"/>
              </a:rPr>
              <a:t>No TC relocation process </a:t>
            </a:r>
            <a:r>
              <a:rPr lang="en-US" altLang="zh-CN" dirty="0">
                <a:sym typeface="Calibri" panose="020F0502020204030204" pitchFamily="34" charset="0"/>
              </a:rPr>
              <a:t>to perturb tropical cyclone and environment separately, which simplifies the initialization process</a:t>
            </a:r>
          </a:p>
          <a:p>
            <a:pPr marL="857250" lvl="1" indent="-457200" eaLnBrk="1" hangingPunct="1">
              <a:spcBef>
                <a:spcPct val="0"/>
              </a:spcBef>
              <a:buClr>
                <a:srgbClr val="000000"/>
              </a:buClr>
              <a:buFont typeface="Arial" panose="020B0604020202020204" pitchFamily="34" charset="0"/>
              <a:buChar char="•"/>
            </a:pPr>
            <a:endParaRPr lang="en-US" altLang="zh-CN" dirty="0">
              <a:sym typeface="Calibri" panose="020F0502020204030204" pitchFamily="34" charset="0"/>
            </a:endParaRPr>
          </a:p>
          <a:p>
            <a:pPr marL="857250" lvl="1" indent="-457200" eaLnBrk="1" hangingPunct="1">
              <a:spcBef>
                <a:spcPts val="400"/>
              </a:spcBef>
              <a:buFont typeface="Arial" panose="020B0604020202020204" pitchFamily="34" charset="0"/>
              <a:buChar char="•"/>
            </a:pPr>
            <a:r>
              <a:rPr lang="en-US" altLang="en-US" dirty="0"/>
              <a:t>Include non-hydrostatic variables and 7 tracers in ICs</a:t>
            </a:r>
          </a:p>
          <a:p>
            <a:pPr marL="857250" lvl="1" indent="-457200" eaLnBrk="1" hangingPunct="1">
              <a:spcBef>
                <a:spcPts val="400"/>
              </a:spcBef>
              <a:buFont typeface="Arial" panose="020B0604020202020204" pitchFamily="34" charset="0"/>
              <a:buChar char="•"/>
            </a:pPr>
            <a:endParaRPr lang="en-US" altLang="en-US" dirty="0"/>
          </a:p>
          <a:p>
            <a:pPr marL="857250" lvl="1" indent="-457200" eaLnBrk="1" hangingPunct="1">
              <a:spcBef>
                <a:spcPts val="400"/>
              </a:spcBef>
              <a:buFont typeface="Arial" panose="020B0604020202020204" pitchFamily="34" charset="0"/>
              <a:buChar char="•"/>
            </a:pPr>
            <a:r>
              <a:rPr lang="en-US" altLang="en-US" dirty="0"/>
              <a:t>Cold start the model</a:t>
            </a:r>
          </a:p>
          <a:p>
            <a:pPr marL="857250" lvl="1" indent="-457200" eaLnBrk="1" hangingPunct="1">
              <a:spcBef>
                <a:spcPts val="400"/>
              </a:spcBef>
              <a:buFont typeface="Arial" panose="020B0604020202020204" pitchFamily="34" charset="0"/>
              <a:buChar char="•"/>
            </a:pPr>
            <a:endParaRPr lang="en-US" altLang="en-US" dirty="0"/>
          </a:p>
          <a:p>
            <a:pPr eaLnBrk="1" hangingPunct="1">
              <a:lnSpc>
                <a:spcPct val="150000"/>
              </a:lnSpc>
              <a:spcBef>
                <a:spcPts val="400"/>
              </a:spcBef>
              <a:buClr>
                <a:srgbClr val="000000"/>
              </a:buClr>
            </a:pPr>
            <a:endParaRPr lang="en-US" altLang="en-US" sz="2800" dirty="0"/>
          </a:p>
          <a:p>
            <a:pPr eaLnBrk="1" hangingPunct="1">
              <a:lnSpc>
                <a:spcPct val="150000"/>
              </a:lnSpc>
              <a:spcBef>
                <a:spcPts val="400"/>
              </a:spcBef>
              <a:buClr>
                <a:srgbClr val="000000"/>
              </a:buClr>
              <a:buFont typeface="Arial" panose="020B0604020202020204" pitchFamily="34" charset="0"/>
              <a:buNone/>
            </a:pPr>
            <a:endParaRPr lang="en-US" altLang="en-US" sz="2000" dirty="0"/>
          </a:p>
        </p:txBody>
      </p:sp>
      <p:sp>
        <p:nvSpPr>
          <p:cNvPr id="15364" name="Slide Number Placeholder 2">
            <a:extLst>
              <a:ext uri="{FF2B5EF4-FFF2-40B4-BE49-F238E27FC236}">
                <a16:creationId xmlns:a16="http://schemas.microsoft.com/office/drawing/2014/main" id="{BAE3A722-C1BE-5641-B022-512820D2E8C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0EA6535-E625-EA47-BFC2-AF3638447394}" type="slidenum">
              <a:rPr lang="en-US" altLang="en-US" sz="1800"/>
              <a:pPr/>
              <a:t>16</a:t>
            </a:fld>
            <a:endParaRPr lang="en-US" altLang="en-US" sz="1800"/>
          </a:p>
        </p:txBody>
      </p:sp>
    </p:spTree>
    <p:extLst>
      <p:ext uri="{BB962C8B-B14F-4D97-AF65-F5344CB8AC3E}">
        <p14:creationId xmlns:p14="http://schemas.microsoft.com/office/powerpoint/2010/main" val="2614670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8C78638-13B2-0D45-9C58-72A296AF50D9}"/>
              </a:ext>
            </a:extLst>
          </p:cNvPr>
          <p:cNvSpPr>
            <a:spLocks noGrp="1"/>
          </p:cNvSpPr>
          <p:nvPr>
            <p:ph type="title"/>
          </p:nvPr>
        </p:nvSpPr>
        <p:spPr>
          <a:xfrm>
            <a:off x="76200" y="-1588"/>
            <a:ext cx="11966575" cy="911226"/>
          </a:xfrm>
        </p:spPr>
        <p:txBody>
          <a:bodyPr/>
          <a:lstStyle/>
          <a:p>
            <a:pPr algn="ctr" eaLnBrk="1" hangingPunct="1"/>
            <a:r>
              <a:rPr lang="en-US" altLang="en-US" b="1">
                <a:solidFill>
                  <a:srgbClr val="0000FF"/>
                </a:solidFill>
              </a:rPr>
              <a:t>Stochastic physics schemes</a:t>
            </a:r>
            <a:endParaRPr lang="en-US" altLang="en-US" b="1"/>
          </a:p>
        </p:txBody>
      </p:sp>
      <p:sp>
        <p:nvSpPr>
          <p:cNvPr id="16387" name="Content Placeholder 2">
            <a:extLst>
              <a:ext uri="{FF2B5EF4-FFF2-40B4-BE49-F238E27FC236}">
                <a16:creationId xmlns:a16="http://schemas.microsoft.com/office/drawing/2014/main" id="{B4365BF0-74CC-A84B-BE32-AFC383528E9D}"/>
              </a:ext>
            </a:extLst>
          </p:cNvPr>
          <p:cNvSpPr>
            <a:spLocks noGrp="1"/>
          </p:cNvSpPr>
          <p:nvPr>
            <p:ph idx="1"/>
          </p:nvPr>
        </p:nvSpPr>
        <p:spPr>
          <a:xfrm>
            <a:off x="609600" y="1219200"/>
            <a:ext cx="11658600" cy="5260975"/>
          </a:xfrm>
        </p:spPr>
        <p:txBody>
          <a:bodyPr/>
          <a:lstStyle/>
          <a:p>
            <a:pPr marL="341313" lvl="1" indent="-341313" eaLnBrk="1" hangingPunct="1">
              <a:buFont typeface="Arial" panose="020B0604020202020204" pitchFamily="34" charset="0"/>
              <a:buChar char="•"/>
            </a:pPr>
            <a:r>
              <a:rPr lang="en-US" altLang="en-US" sz="2400" b="1">
                <a:solidFill>
                  <a:srgbClr val="000000"/>
                </a:solidFill>
              </a:rPr>
              <a:t>Dynamics uncertainty</a:t>
            </a:r>
            <a:r>
              <a:rPr lang="en-US" altLang="en-US" sz="2400">
                <a:solidFill>
                  <a:srgbClr val="000000"/>
                </a:solidFill>
              </a:rPr>
              <a:t>:</a:t>
            </a:r>
            <a:r>
              <a:rPr lang="en-US" altLang="en-US" sz="2400">
                <a:solidFill>
                  <a:srgbClr val="4F81BD"/>
                </a:solidFill>
              </a:rPr>
              <a:t> </a:t>
            </a:r>
            <a:r>
              <a:rPr lang="en-US" altLang="en-US" sz="2400">
                <a:solidFill>
                  <a:srgbClr val="0000FF"/>
                </a:solidFill>
              </a:rPr>
              <a:t>Stochastic Energy Backscatter (SKEB)</a:t>
            </a:r>
            <a:r>
              <a:rPr lang="en-US" altLang="en-US" sz="2400"/>
              <a:t> </a:t>
            </a:r>
          </a:p>
          <a:p>
            <a:pPr marL="400050" lvl="2" indent="0" eaLnBrk="1" hangingPunct="1">
              <a:buFont typeface="Arial" panose="020B0604020202020204" pitchFamily="34" charset="0"/>
              <a:buNone/>
            </a:pPr>
            <a:r>
              <a:rPr lang="en-US" altLang="en-US"/>
              <a:t>Energy at non-resolved scales cannot cascade to larger scales due to the model’s finite resolution</a:t>
            </a:r>
          </a:p>
          <a:p>
            <a:pPr marL="400050" lvl="2" indent="0" eaLnBrk="1" hangingPunct="1"/>
            <a:r>
              <a:rPr lang="en-US" altLang="en-US" sz="2000"/>
              <a:t>Approach: Estimate energy lost each time step, and then transfer back to resolved scales</a:t>
            </a:r>
          </a:p>
          <a:p>
            <a:pPr marL="400050" lvl="2" indent="0" eaLnBrk="1" hangingPunct="1"/>
            <a:r>
              <a:rPr lang="en-US" altLang="en-US" sz="2000"/>
              <a:t>Stream function is randomly perturbed to represent upscale kinetic energy transfer</a:t>
            </a:r>
          </a:p>
          <a:p>
            <a:pPr eaLnBrk="1" hangingPunct="1"/>
            <a:endParaRPr lang="en-US" altLang="en-US" sz="2400"/>
          </a:p>
          <a:p>
            <a:pPr eaLnBrk="1" hangingPunct="1"/>
            <a:r>
              <a:rPr lang="en-US" altLang="en-US" sz="2400" b="1">
                <a:solidFill>
                  <a:srgbClr val="000000"/>
                </a:solidFill>
              </a:rPr>
              <a:t>Physics uncertainty</a:t>
            </a:r>
            <a:r>
              <a:rPr lang="en-US" altLang="en-US" sz="2400">
                <a:solidFill>
                  <a:srgbClr val="000000"/>
                </a:solidFill>
              </a:rPr>
              <a:t>:</a:t>
            </a:r>
            <a:r>
              <a:rPr lang="en-US" altLang="en-US" sz="2400">
                <a:solidFill>
                  <a:srgbClr val="4F81BD"/>
                </a:solidFill>
              </a:rPr>
              <a:t> </a:t>
            </a:r>
            <a:r>
              <a:rPr lang="en-US" altLang="en-US" sz="2400">
                <a:solidFill>
                  <a:srgbClr val="0000FF"/>
                </a:solidFill>
              </a:rPr>
              <a:t>Stochastically perturbed physics tendencies (SPPT) </a:t>
            </a:r>
            <a:r>
              <a:rPr lang="en-US" altLang="en-US" sz="2400"/>
              <a:t>[ECWMF tech memo #598]</a:t>
            </a:r>
            <a:endParaRPr lang="en-US" altLang="en-US" sz="2400">
              <a:solidFill>
                <a:srgbClr val="0000FF"/>
              </a:solidFill>
            </a:endParaRPr>
          </a:p>
          <a:p>
            <a:pPr marL="400050" lvl="2" indent="0" eaLnBrk="1" hangingPunct="1"/>
            <a:r>
              <a:rPr lang="en-US" altLang="en-US" sz="2000"/>
              <a:t>Represents uncertainties in physical parameterizations</a:t>
            </a:r>
          </a:p>
          <a:p>
            <a:pPr marL="400050" lvl="2" indent="0" eaLnBrk="1" hangingPunct="1"/>
            <a:r>
              <a:rPr lang="en-US" altLang="en-US" sz="2000"/>
              <a:t>Multiplicative noise modifies total parameterized tendency</a:t>
            </a:r>
          </a:p>
          <a:p>
            <a:pPr marL="400050" lvl="2" indent="0" eaLnBrk="1" hangingPunct="1"/>
            <a:endParaRPr lang="en-US" altLang="en-US" sz="2000"/>
          </a:p>
          <a:p>
            <a:pPr eaLnBrk="1" hangingPunct="1"/>
            <a:r>
              <a:rPr lang="en-US" altLang="en-US" sz="2600" i="1">
                <a:solidFill>
                  <a:srgbClr val="000000"/>
                </a:solidFill>
              </a:rPr>
              <a:t>Above schemes (+ Shum) has been implemented to NCEP EnKF/hybrid DA in 2015</a:t>
            </a:r>
          </a:p>
          <a:p>
            <a:pPr eaLnBrk="1" hangingPunct="1"/>
            <a:endParaRPr lang="en-US" altLang="en-US" sz="2600">
              <a:solidFill>
                <a:srgbClr val="4F81BD"/>
              </a:solidFill>
            </a:endParaRPr>
          </a:p>
        </p:txBody>
      </p:sp>
      <p:sp>
        <p:nvSpPr>
          <p:cNvPr id="12" name="Rectangle 11">
            <a:extLst>
              <a:ext uri="{FF2B5EF4-FFF2-40B4-BE49-F238E27FC236}">
                <a16:creationId xmlns:a16="http://schemas.microsoft.com/office/drawing/2014/main" id="{30941AA0-CF50-1A4F-8DF9-1F7F735864CF}"/>
              </a:ext>
            </a:extLst>
          </p:cNvPr>
          <p:cNvSpPr/>
          <p:nvPr/>
        </p:nvSpPr>
        <p:spPr>
          <a:xfrm>
            <a:off x="11028363" y="2393950"/>
            <a:ext cx="596900" cy="190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endParaRPr lang="en-US" altLang="en-US" sz="1800">
              <a:solidFill>
                <a:srgbClr val="FFFFFF"/>
              </a:solidFill>
            </a:endParaRPr>
          </a:p>
        </p:txBody>
      </p:sp>
      <p:sp>
        <p:nvSpPr>
          <p:cNvPr id="14" name="Rectangle 13">
            <a:extLst>
              <a:ext uri="{FF2B5EF4-FFF2-40B4-BE49-F238E27FC236}">
                <a16:creationId xmlns:a16="http://schemas.microsoft.com/office/drawing/2014/main" id="{7CFEAED4-4E73-AB4B-BD00-9064479A7473}"/>
              </a:ext>
            </a:extLst>
          </p:cNvPr>
          <p:cNvSpPr/>
          <p:nvPr/>
        </p:nvSpPr>
        <p:spPr>
          <a:xfrm>
            <a:off x="11142663" y="2508250"/>
            <a:ext cx="60325"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endParaRPr lang="en-US" altLang="en-US" sz="1800">
              <a:solidFill>
                <a:srgbClr val="FFFFFF"/>
              </a:solidFill>
            </a:endParaRPr>
          </a:p>
        </p:txBody>
      </p:sp>
      <p:sp>
        <p:nvSpPr>
          <p:cNvPr id="17" name="Rectangle 16">
            <a:extLst>
              <a:ext uri="{FF2B5EF4-FFF2-40B4-BE49-F238E27FC236}">
                <a16:creationId xmlns:a16="http://schemas.microsoft.com/office/drawing/2014/main" id="{CEA286B5-BD6D-4247-9A1A-4317076AA0CE}"/>
              </a:ext>
            </a:extLst>
          </p:cNvPr>
          <p:cNvSpPr/>
          <p:nvPr/>
        </p:nvSpPr>
        <p:spPr>
          <a:xfrm>
            <a:off x="11142663" y="3990975"/>
            <a:ext cx="498475" cy="190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endParaRPr lang="en-US" altLang="en-US" sz="1800">
              <a:solidFill>
                <a:srgbClr val="FFFFFF"/>
              </a:solidFill>
            </a:endParaRPr>
          </a:p>
        </p:txBody>
      </p:sp>
      <p:sp>
        <p:nvSpPr>
          <p:cNvPr id="18" name="Rectangle 17">
            <a:extLst>
              <a:ext uri="{FF2B5EF4-FFF2-40B4-BE49-F238E27FC236}">
                <a16:creationId xmlns:a16="http://schemas.microsoft.com/office/drawing/2014/main" id="{21319D6A-4AC0-A84A-8BB4-CD9A201228AD}"/>
              </a:ext>
            </a:extLst>
          </p:cNvPr>
          <p:cNvSpPr/>
          <p:nvPr/>
        </p:nvSpPr>
        <p:spPr>
          <a:xfrm>
            <a:off x="10788650" y="2187575"/>
            <a:ext cx="61913"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endParaRPr lang="en-US" altLang="en-US" sz="1800">
              <a:solidFill>
                <a:srgbClr val="FFFFFF"/>
              </a:solidFill>
            </a:endParaRPr>
          </a:p>
        </p:txBody>
      </p:sp>
      <p:sp>
        <p:nvSpPr>
          <p:cNvPr id="16392" name="Slide Number Placeholder 14">
            <a:extLst>
              <a:ext uri="{FF2B5EF4-FFF2-40B4-BE49-F238E27FC236}">
                <a16:creationId xmlns:a16="http://schemas.microsoft.com/office/drawing/2014/main" id="{6DCF7720-0441-3440-AA23-E7FAA2B73E3D}"/>
              </a:ext>
            </a:extLst>
          </p:cNvPr>
          <p:cNvSpPr>
            <a:spLocks noGrp="1"/>
          </p:cNvSpPr>
          <p:nvPr>
            <p:ph type="sldNum" sz="quarter" idx="10"/>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11BC46E-FE00-9549-A078-97C9797FFD83}" type="slidenum">
              <a:rPr lang="en-US" altLang="en-US" sz="1800"/>
              <a:pPr/>
              <a:t>17</a:t>
            </a:fld>
            <a:endParaRPr lang="en-US" altLang="en-US" sz="1800"/>
          </a:p>
        </p:txBody>
      </p:sp>
    </p:spTree>
    <p:extLst>
      <p:ext uri="{BB962C8B-B14F-4D97-AF65-F5344CB8AC3E}">
        <p14:creationId xmlns:p14="http://schemas.microsoft.com/office/powerpoint/2010/main" val="338598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7D948B9-09C7-5547-A5D4-B40DFBC79659}"/>
              </a:ext>
            </a:extLst>
          </p:cNvPr>
          <p:cNvSpPr>
            <a:spLocks noGrp="1"/>
          </p:cNvSpPr>
          <p:nvPr>
            <p:ph type="title"/>
          </p:nvPr>
        </p:nvSpPr>
        <p:spPr>
          <a:xfrm>
            <a:off x="838200" y="0"/>
            <a:ext cx="10515600" cy="1325563"/>
          </a:xfrm>
        </p:spPr>
        <p:txBody>
          <a:bodyPr/>
          <a:lstStyle/>
          <a:p>
            <a:pPr algn="ctr" eaLnBrk="1" hangingPunct="1"/>
            <a:r>
              <a:rPr lang="en-US" altLang="en-US" b="1" dirty="0">
                <a:solidFill>
                  <a:srgbClr val="0000FF"/>
                </a:solidFill>
              </a:rPr>
              <a:t>SPs for FV3GEFS</a:t>
            </a:r>
          </a:p>
        </p:txBody>
      </p:sp>
      <p:sp>
        <p:nvSpPr>
          <p:cNvPr id="17411" name="Content Placeholder 2">
            <a:extLst>
              <a:ext uri="{FF2B5EF4-FFF2-40B4-BE49-F238E27FC236}">
                <a16:creationId xmlns:a16="http://schemas.microsoft.com/office/drawing/2014/main" id="{7C051BD3-67D3-B147-B677-AA4632AC08CB}"/>
              </a:ext>
            </a:extLst>
          </p:cNvPr>
          <p:cNvSpPr>
            <a:spLocks noGrp="1"/>
          </p:cNvSpPr>
          <p:nvPr>
            <p:ph idx="1"/>
          </p:nvPr>
        </p:nvSpPr>
        <p:spPr>
          <a:xfrm>
            <a:off x="1219200" y="838200"/>
            <a:ext cx="10972800" cy="6019800"/>
          </a:xfrm>
        </p:spPr>
        <p:txBody>
          <a:bodyPr/>
          <a:lstStyle/>
          <a:p>
            <a:pPr eaLnBrk="1" hangingPunct="1"/>
            <a:r>
              <a:rPr lang="en-US" altLang="en-US" sz="2400" dirty="0"/>
              <a:t>Tested/tuned all three schemes and different combination</a:t>
            </a:r>
          </a:p>
          <a:p>
            <a:pPr eaLnBrk="1" hangingPunct="1"/>
            <a:endParaRPr lang="en-US" altLang="en-US" sz="2400" dirty="0"/>
          </a:p>
          <a:p>
            <a:pPr eaLnBrk="1" hangingPunct="1"/>
            <a:r>
              <a:rPr lang="en-US" altLang="en-US" sz="2800" b="1" dirty="0"/>
              <a:t>No SPs under dividing streamline over mountain area</a:t>
            </a:r>
          </a:p>
          <a:p>
            <a:pPr lvl="1" eaLnBrk="1" hangingPunct="1"/>
            <a:r>
              <a:rPr lang="en-US" altLang="en-US" sz="2400" dirty="0"/>
              <a:t>Increase model stability but reduce spread for lower levels</a:t>
            </a:r>
          </a:p>
          <a:p>
            <a:pPr eaLnBrk="1" hangingPunct="1"/>
            <a:endParaRPr lang="en-US" altLang="en-US" sz="2400" dirty="0"/>
          </a:p>
          <a:p>
            <a:pPr eaLnBrk="1" hangingPunct="1"/>
            <a:r>
              <a:rPr lang="en-US" altLang="en-US" sz="2800" b="1" dirty="0"/>
              <a:t>Reduced SKEB’s contribution</a:t>
            </a:r>
          </a:p>
          <a:p>
            <a:pPr lvl="1" eaLnBrk="1" hangingPunct="1"/>
            <a:r>
              <a:rPr lang="en-US" altLang="en-US" sz="2400" dirty="0"/>
              <a:t>Amplitude is reduced from 1.0 to 0.6 when we </a:t>
            </a:r>
            <a:r>
              <a:rPr lang="en-US" altLang="en-US" sz="2400" dirty="0" smtClean="0"/>
              <a:t>select </a:t>
            </a:r>
            <a:r>
              <a:rPr lang="en-US" altLang="en-US" sz="2400" dirty="0"/>
              <a:t>a less diffusive advection scheme (Hord=5)</a:t>
            </a:r>
          </a:p>
          <a:p>
            <a:pPr lvl="1" eaLnBrk="1" hangingPunct="1"/>
            <a:endParaRPr lang="en-US" altLang="en-US" sz="2400" dirty="0"/>
          </a:p>
          <a:p>
            <a:pPr eaLnBrk="1" hangingPunct="1"/>
            <a:r>
              <a:rPr lang="en-US" altLang="en-US" sz="2800" b="1" dirty="0"/>
              <a:t>5-scale SPPT </a:t>
            </a:r>
            <a:r>
              <a:rPr lang="en-US" altLang="en-US" sz="2800" dirty="0"/>
              <a:t>(next slide)</a:t>
            </a:r>
          </a:p>
          <a:p>
            <a:pPr eaLnBrk="1" hangingPunct="1"/>
            <a:endParaRPr lang="en-US" altLang="en-US" sz="2400" dirty="0"/>
          </a:p>
          <a:p>
            <a:pPr eaLnBrk="1" hangingPunct="1"/>
            <a:r>
              <a:rPr lang="en-US" altLang="en-US" sz="2800" b="1" dirty="0"/>
              <a:t>No SHUM</a:t>
            </a:r>
          </a:p>
          <a:p>
            <a:pPr lvl="1" eaLnBrk="1" hangingPunct="1"/>
            <a:r>
              <a:rPr lang="en-US" altLang="en-US" sz="2400" dirty="0"/>
              <a:t>To reduce tropical wind spread of lower levels</a:t>
            </a:r>
          </a:p>
        </p:txBody>
      </p:sp>
      <p:sp>
        <p:nvSpPr>
          <p:cNvPr id="17412" name="Slide Number Placeholder 3">
            <a:extLst>
              <a:ext uri="{FF2B5EF4-FFF2-40B4-BE49-F238E27FC236}">
                <a16:creationId xmlns:a16="http://schemas.microsoft.com/office/drawing/2014/main" id="{F8DE3435-6BB0-3F4E-A854-565E200BC8B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8F67266-B970-5941-8AB7-93D1D6C511D1}" type="slidenum">
              <a:rPr lang="en-US" altLang="en-US" sz="1800"/>
              <a:pPr/>
              <a:t>18</a:t>
            </a:fld>
            <a:endParaRPr lang="en-US" altLang="en-US" sz="1800"/>
          </a:p>
        </p:txBody>
      </p:sp>
    </p:spTree>
    <p:extLst>
      <p:ext uri="{BB962C8B-B14F-4D97-AF65-F5344CB8AC3E}">
        <p14:creationId xmlns:p14="http://schemas.microsoft.com/office/powerpoint/2010/main" val="1618400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DBA292-D114-8647-A5FD-587B181F7921}"/>
              </a:ext>
            </a:extLst>
          </p:cNvPr>
          <p:cNvSpPr txBox="1">
            <a:spLocks/>
          </p:cNvSpPr>
          <p:nvPr/>
        </p:nvSpPr>
        <p:spPr>
          <a:xfrm>
            <a:off x="609600" y="49213"/>
            <a:ext cx="10972800" cy="617537"/>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b="1" dirty="0">
                <a:solidFill>
                  <a:srgbClr val="0000FF"/>
                </a:solidFill>
              </a:rPr>
              <a:t>Examples of stochastic patterns for SPPT</a:t>
            </a:r>
          </a:p>
        </p:txBody>
      </p:sp>
      <p:sp>
        <p:nvSpPr>
          <p:cNvPr id="18435" name="Slide Number Placeholder 4">
            <a:extLst>
              <a:ext uri="{FF2B5EF4-FFF2-40B4-BE49-F238E27FC236}">
                <a16:creationId xmlns:a16="http://schemas.microsoft.com/office/drawing/2014/main" id="{A4F63D23-A410-EB46-B963-D5E42B7D1841}"/>
              </a:ext>
            </a:extLst>
          </p:cNvPr>
          <p:cNvSpPr>
            <a:spLocks noGrp="1"/>
          </p:cNvSpPr>
          <p:nvPr>
            <p:ph type="sldNum" sz="quarter" idx="10"/>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3733E74-F55B-E140-A88A-BA99F6A9A171}" type="slidenum">
              <a:rPr lang="en-US" altLang="en-US" sz="1800"/>
              <a:pPr/>
              <a:t>19</a:t>
            </a:fld>
            <a:endParaRPr lang="en-US" altLang="en-US" sz="1800"/>
          </a:p>
        </p:txBody>
      </p:sp>
      <p:pic>
        <p:nvPicPr>
          <p:cNvPr id="18436" name="image12.png">
            <a:extLst>
              <a:ext uri="{FF2B5EF4-FFF2-40B4-BE49-F238E27FC236}">
                <a16:creationId xmlns:a16="http://schemas.microsoft.com/office/drawing/2014/main" id="{EFCE4DBE-A2C1-5D41-AF23-1E1897173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834" b="4066"/>
          <a:stretch>
            <a:fillRect/>
          </a:stretch>
        </p:blipFill>
        <p:spPr bwMode="auto">
          <a:xfrm>
            <a:off x="1600200" y="762000"/>
            <a:ext cx="92964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6">
            <a:extLst>
              <a:ext uri="{FF2B5EF4-FFF2-40B4-BE49-F238E27FC236}">
                <a16:creationId xmlns:a16="http://schemas.microsoft.com/office/drawing/2014/main" id="{134A8194-55EE-B144-BEF0-C37A88183E99}"/>
              </a:ext>
            </a:extLst>
          </p:cNvPr>
          <p:cNvSpPr>
            <a:spLocks noChangeArrowheads="1"/>
          </p:cNvSpPr>
          <p:nvPr/>
        </p:nvSpPr>
        <p:spPr bwMode="auto">
          <a:xfrm>
            <a:off x="1219200" y="5791200"/>
            <a:ext cx="10515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t>Fig. 2: 5-scale random patterns used in Stochastic Perturbed Physics Tendencies (SPPT). On the top of each plot, the numbers (except for upper left) represent the scales of spatial and temporal perturbations with the maximum amplitude and contour intervals in the bracket.                 </a:t>
            </a:r>
            <a:r>
              <a:rPr lang="en-US" altLang="en-US" sz="1800" b="1" i="1" u="sng">
                <a:solidFill>
                  <a:srgbClr val="0000FF"/>
                </a:solidFill>
              </a:rPr>
              <a:t>Zhu et al, 2018: JGR</a:t>
            </a:r>
          </a:p>
        </p:txBody>
      </p:sp>
    </p:spTree>
    <p:extLst>
      <p:ext uri="{BB962C8B-B14F-4D97-AF65-F5344CB8AC3E}">
        <p14:creationId xmlns:p14="http://schemas.microsoft.com/office/powerpoint/2010/main" val="719650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63"/>
          <p:cNvPicPr preferRelativeResize="0"/>
          <p:nvPr/>
        </p:nvPicPr>
        <p:blipFill rotWithShape="1">
          <a:blip r:embed="rId3">
            <a:alphaModFix/>
          </a:blip>
          <a:srcRect/>
          <a:stretch/>
        </p:blipFill>
        <p:spPr>
          <a:xfrm>
            <a:off x="699442" y="892003"/>
            <a:ext cx="10588367" cy="5280195"/>
          </a:xfrm>
          <a:prstGeom prst="rect">
            <a:avLst/>
          </a:prstGeom>
          <a:noFill/>
          <a:ln>
            <a:noFill/>
          </a:ln>
        </p:spPr>
      </p:pic>
      <p:sp>
        <p:nvSpPr>
          <p:cNvPr id="350" name="Google Shape;350;p63"/>
          <p:cNvSpPr txBox="1">
            <a:spLocks noGrp="1"/>
          </p:cNvSpPr>
          <p:nvPr>
            <p:ph type="title"/>
          </p:nvPr>
        </p:nvSpPr>
        <p:spPr>
          <a:xfrm>
            <a:off x="1003851" y="173037"/>
            <a:ext cx="10578400" cy="792400"/>
          </a:xfrm>
          <a:prstGeom prst="rect">
            <a:avLst/>
          </a:prstGeom>
          <a:noFill/>
          <a:ln>
            <a:noFill/>
          </a:ln>
        </p:spPr>
        <p:txBody>
          <a:bodyPr spcFirstLastPara="1" vert="horz" wrap="square" lIns="121900" tIns="121900" rIns="121900" bIns="121900" rtlCol="0" anchor="ctr" anchorCtr="0">
            <a:noAutofit/>
          </a:bodyPr>
          <a:lstStyle/>
          <a:p>
            <a:r>
              <a:rPr lang="en" sz="2667">
                <a:solidFill>
                  <a:schemeClr val="dk1"/>
                </a:solidFill>
              </a:rPr>
              <a:t>Toward a simpler, UFS-based Production Suite (notional)</a:t>
            </a:r>
            <a:endParaRPr/>
          </a:p>
        </p:txBody>
      </p:sp>
      <p:pic>
        <p:nvPicPr>
          <p:cNvPr id="351" name="Google Shape;351;p63"/>
          <p:cNvPicPr preferRelativeResize="0"/>
          <p:nvPr/>
        </p:nvPicPr>
        <p:blipFill rotWithShape="1">
          <a:blip r:embed="rId4">
            <a:alphaModFix/>
          </a:blip>
          <a:srcRect/>
          <a:stretch/>
        </p:blipFill>
        <p:spPr>
          <a:xfrm>
            <a:off x="10489091" y="644122"/>
            <a:ext cx="798716" cy="312564"/>
          </a:xfrm>
          <a:prstGeom prst="rect">
            <a:avLst/>
          </a:prstGeom>
          <a:noFill/>
          <a:ln>
            <a:noFill/>
          </a:ln>
        </p:spPr>
      </p:pic>
      <p:sp>
        <p:nvSpPr>
          <p:cNvPr id="352" name="Google Shape;352;p63"/>
          <p:cNvSpPr/>
          <p:nvPr/>
        </p:nvSpPr>
        <p:spPr>
          <a:xfrm>
            <a:off x="5096424" y="1287931"/>
            <a:ext cx="829733" cy="4985868"/>
          </a:xfrm>
          <a:prstGeom prst="rect">
            <a:avLst/>
          </a:prstGeom>
          <a:solidFill>
            <a:srgbClr val="181D21"/>
          </a:solidFill>
          <a:ln>
            <a:noFill/>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2" name="TextBox 1"/>
          <p:cNvSpPr txBox="1"/>
          <p:nvPr/>
        </p:nvSpPr>
        <p:spPr>
          <a:xfrm>
            <a:off x="2714252" y="6411627"/>
            <a:ext cx="6423810" cy="369332"/>
          </a:xfrm>
          <a:prstGeom prst="rect">
            <a:avLst/>
          </a:prstGeom>
          <a:noFill/>
        </p:spPr>
        <p:txBody>
          <a:bodyPr wrap="none" rtlCol="0">
            <a:spAutoFit/>
          </a:bodyPr>
          <a:lstStyle/>
          <a:p>
            <a:r>
              <a:rPr lang="en-US" dirty="0" smtClean="0"/>
              <a:t>Disclaimer:   This is a plan;   all decisions will be driven by evidence</a:t>
            </a:r>
            <a:endParaRPr lang="en-US" dirty="0"/>
          </a:p>
        </p:txBody>
      </p:sp>
    </p:spTree>
    <p:extLst>
      <p:ext uri="{BB962C8B-B14F-4D97-AF65-F5344CB8AC3E}">
        <p14:creationId xmlns:p14="http://schemas.microsoft.com/office/powerpoint/2010/main" val="1947474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2FAADA0-7A2A-534A-9023-B7C32EEF7B5E}"/>
              </a:ext>
            </a:extLst>
          </p:cNvPr>
          <p:cNvSpPr>
            <a:spLocks noGrp="1"/>
          </p:cNvSpPr>
          <p:nvPr>
            <p:ph type="title"/>
          </p:nvPr>
        </p:nvSpPr>
        <p:spPr>
          <a:xfrm>
            <a:off x="838200" y="-154781"/>
            <a:ext cx="10515600" cy="1325563"/>
          </a:xfrm>
        </p:spPr>
        <p:txBody>
          <a:bodyPr/>
          <a:lstStyle/>
          <a:p>
            <a:pPr algn="ctr" eaLnBrk="1" hangingPunct="1"/>
            <a:r>
              <a:rPr lang="en-US" altLang="en-US" b="1" dirty="0">
                <a:solidFill>
                  <a:srgbClr val="0000FF"/>
                </a:solidFill>
              </a:rPr>
              <a:t>STTP vs SPs (</a:t>
            </a:r>
            <a:r>
              <a:rPr lang="en-US" altLang="en-US" b="1" dirty="0" err="1">
                <a:solidFill>
                  <a:srgbClr val="0000FF"/>
                </a:solidFill>
              </a:rPr>
              <a:t>fcst</a:t>
            </a:r>
            <a:r>
              <a:rPr lang="en-US" altLang="en-US" b="1" dirty="0">
                <a:solidFill>
                  <a:srgbClr val="0000FF"/>
                </a:solidFill>
              </a:rPr>
              <a:t>=120hr)</a:t>
            </a:r>
          </a:p>
        </p:txBody>
      </p:sp>
      <p:sp>
        <p:nvSpPr>
          <p:cNvPr id="19459" name="Slide Number Placeholder 3">
            <a:extLst>
              <a:ext uri="{FF2B5EF4-FFF2-40B4-BE49-F238E27FC236}">
                <a16:creationId xmlns:a16="http://schemas.microsoft.com/office/drawing/2014/main" id="{D3E630DD-098F-014C-B8F5-3FDA78E81C4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8443469-968B-764B-8183-E1B8B25DAF21}" type="slidenum">
              <a:rPr lang="en-US" altLang="en-US" sz="1800"/>
              <a:pPr/>
              <a:t>20</a:t>
            </a:fld>
            <a:endParaRPr lang="en-US" altLang="en-US" sz="1800"/>
          </a:p>
        </p:txBody>
      </p:sp>
      <p:pic>
        <p:nvPicPr>
          <p:cNvPr id="19460" name="Picture 3">
            <a:extLst>
              <a:ext uri="{FF2B5EF4-FFF2-40B4-BE49-F238E27FC236}">
                <a16:creationId xmlns:a16="http://schemas.microsoft.com/office/drawing/2014/main" id="{33B3E73C-708E-A44C-9FA8-965B5DE28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65" t="50000" r="43040" b="8398"/>
          <a:stretch>
            <a:fillRect/>
          </a:stretch>
        </p:blipFill>
        <p:spPr bwMode="auto">
          <a:xfrm>
            <a:off x="4795838" y="914400"/>
            <a:ext cx="3795712"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4">
            <a:extLst>
              <a:ext uri="{FF2B5EF4-FFF2-40B4-BE49-F238E27FC236}">
                <a16:creationId xmlns:a16="http://schemas.microsoft.com/office/drawing/2014/main" id="{37E84269-5F04-7749-82C0-8E35B115E5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 t="48444" r="44981" b="7031"/>
          <a:stretch>
            <a:fillRect/>
          </a:stretch>
        </p:blipFill>
        <p:spPr bwMode="auto">
          <a:xfrm>
            <a:off x="457200" y="800100"/>
            <a:ext cx="426402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5">
            <a:extLst>
              <a:ext uri="{FF2B5EF4-FFF2-40B4-BE49-F238E27FC236}">
                <a16:creationId xmlns:a16="http://schemas.microsoft.com/office/drawing/2014/main" id="{61DBD01F-0537-0941-8D6A-E84A2B62AE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777" t="50948" r="42996"/>
          <a:stretch>
            <a:fillRect/>
          </a:stretch>
        </p:blipFill>
        <p:spPr bwMode="auto">
          <a:xfrm>
            <a:off x="8531225" y="1016000"/>
            <a:ext cx="3703638"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3" name="Picture 6">
            <a:extLst>
              <a:ext uri="{FF2B5EF4-FFF2-40B4-BE49-F238E27FC236}">
                <a16:creationId xmlns:a16="http://schemas.microsoft.com/office/drawing/2014/main" id="{5A12147E-A525-5C41-82BA-926CBC8840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51018" r="40530" b="6924"/>
          <a:stretch>
            <a:fillRect/>
          </a:stretch>
        </p:blipFill>
        <p:spPr bwMode="auto">
          <a:xfrm>
            <a:off x="4552950" y="3708400"/>
            <a:ext cx="4305300" cy="265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4" name="Picture 7">
            <a:extLst>
              <a:ext uri="{FF2B5EF4-FFF2-40B4-BE49-F238E27FC236}">
                <a16:creationId xmlns:a16="http://schemas.microsoft.com/office/drawing/2014/main" id="{4FF7F82A-C987-434F-ABE4-F3829F50EE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631" t="51723" r="43956" b="6647"/>
          <a:stretch>
            <a:fillRect/>
          </a:stretch>
        </p:blipFill>
        <p:spPr bwMode="auto">
          <a:xfrm>
            <a:off x="609600" y="3708400"/>
            <a:ext cx="4297363" cy="265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5" name="Picture 9">
            <a:extLst>
              <a:ext uri="{FF2B5EF4-FFF2-40B4-BE49-F238E27FC236}">
                <a16:creationId xmlns:a16="http://schemas.microsoft.com/office/drawing/2014/main" id="{8589FCC8-5736-264D-AA29-CB8EDEF5DD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036" t="47676" r="43225"/>
          <a:stretch>
            <a:fillRect/>
          </a:stretch>
        </p:blipFill>
        <p:spPr bwMode="auto">
          <a:xfrm>
            <a:off x="8534400" y="3582988"/>
            <a:ext cx="3700463" cy="312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6" name="TextBox 26">
            <a:extLst>
              <a:ext uri="{FF2B5EF4-FFF2-40B4-BE49-F238E27FC236}">
                <a16:creationId xmlns:a16="http://schemas.microsoft.com/office/drawing/2014/main" id="{161BF480-1D41-BA4A-8FA2-3C949F32C658}"/>
              </a:ext>
            </a:extLst>
          </p:cNvPr>
          <p:cNvSpPr txBox="1">
            <a:spLocks noChangeArrowheads="1"/>
          </p:cNvSpPr>
          <p:nvPr/>
        </p:nvSpPr>
        <p:spPr bwMode="auto">
          <a:xfrm>
            <a:off x="1295400" y="68580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a:solidFill>
                  <a:srgbClr val="0066FF"/>
                </a:solidFill>
              </a:rPr>
              <a:t>PROD</a:t>
            </a:r>
            <a:endParaRPr lang="en-US" altLang="en-US" sz="2000" b="1" i="1">
              <a:solidFill>
                <a:srgbClr val="0066FF"/>
              </a:solidFill>
            </a:endParaRPr>
          </a:p>
        </p:txBody>
      </p:sp>
      <p:sp>
        <p:nvSpPr>
          <p:cNvPr id="19467" name="TextBox 26">
            <a:extLst>
              <a:ext uri="{FF2B5EF4-FFF2-40B4-BE49-F238E27FC236}">
                <a16:creationId xmlns:a16="http://schemas.microsoft.com/office/drawing/2014/main" id="{B5F312A2-9F8F-4545-9B61-A0FD38E23BA3}"/>
              </a:ext>
            </a:extLst>
          </p:cNvPr>
          <p:cNvSpPr txBox="1">
            <a:spLocks noChangeArrowheads="1"/>
          </p:cNvSpPr>
          <p:nvPr/>
        </p:nvSpPr>
        <p:spPr bwMode="auto">
          <a:xfrm>
            <a:off x="5138738" y="714375"/>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a:solidFill>
                  <a:srgbClr val="0066FF"/>
                </a:solidFill>
              </a:rPr>
              <a:t>FV3GEFS</a:t>
            </a:r>
            <a:endParaRPr lang="en-US" altLang="en-US" sz="2000" b="1" i="1">
              <a:solidFill>
                <a:srgbClr val="0066FF"/>
              </a:solidFill>
            </a:endParaRPr>
          </a:p>
        </p:txBody>
      </p:sp>
      <p:sp>
        <p:nvSpPr>
          <p:cNvPr id="19468" name="TextBox 26">
            <a:extLst>
              <a:ext uri="{FF2B5EF4-FFF2-40B4-BE49-F238E27FC236}">
                <a16:creationId xmlns:a16="http://schemas.microsoft.com/office/drawing/2014/main" id="{6460F1A0-0E4C-8245-A35D-87AA45820CAE}"/>
              </a:ext>
            </a:extLst>
          </p:cNvPr>
          <p:cNvSpPr txBox="1">
            <a:spLocks noChangeArrowheads="1"/>
          </p:cNvSpPr>
          <p:nvPr/>
        </p:nvSpPr>
        <p:spPr bwMode="auto">
          <a:xfrm>
            <a:off x="8672513" y="714375"/>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a:solidFill>
                  <a:srgbClr val="0066FF"/>
                </a:solidFill>
              </a:rPr>
              <a:t>FV3GEFS-PROD</a:t>
            </a:r>
            <a:endParaRPr lang="en-US" altLang="en-US" sz="2000" b="1" i="1">
              <a:solidFill>
                <a:srgbClr val="0066FF"/>
              </a:solidFill>
            </a:endParaRPr>
          </a:p>
        </p:txBody>
      </p:sp>
      <p:sp>
        <p:nvSpPr>
          <p:cNvPr id="19469" name="TextBox 26">
            <a:extLst>
              <a:ext uri="{FF2B5EF4-FFF2-40B4-BE49-F238E27FC236}">
                <a16:creationId xmlns:a16="http://schemas.microsoft.com/office/drawing/2014/main" id="{C5691174-E995-A94B-A512-1590140E702B}"/>
              </a:ext>
            </a:extLst>
          </p:cNvPr>
          <p:cNvSpPr txBox="1">
            <a:spLocks noChangeArrowheads="1"/>
          </p:cNvSpPr>
          <p:nvPr/>
        </p:nvSpPr>
        <p:spPr bwMode="auto">
          <a:xfrm>
            <a:off x="-26988" y="815975"/>
            <a:ext cx="99060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a:solidFill>
                  <a:srgbClr val="000000"/>
                </a:solidFill>
              </a:rPr>
              <a:t>Winter</a:t>
            </a:r>
            <a:endParaRPr lang="en-US" altLang="en-US" sz="2000" b="1" i="1">
              <a:solidFill>
                <a:srgbClr val="000000"/>
              </a:solidFill>
            </a:endParaRPr>
          </a:p>
        </p:txBody>
      </p:sp>
      <p:sp>
        <p:nvSpPr>
          <p:cNvPr id="19470" name="TextBox 26">
            <a:extLst>
              <a:ext uri="{FF2B5EF4-FFF2-40B4-BE49-F238E27FC236}">
                <a16:creationId xmlns:a16="http://schemas.microsoft.com/office/drawing/2014/main" id="{C9E998D1-976E-FA4F-A1B4-9669192495D9}"/>
              </a:ext>
            </a:extLst>
          </p:cNvPr>
          <p:cNvSpPr txBox="1">
            <a:spLocks noChangeArrowheads="1"/>
          </p:cNvSpPr>
          <p:nvPr/>
        </p:nvSpPr>
        <p:spPr bwMode="auto">
          <a:xfrm>
            <a:off x="23813" y="3352800"/>
            <a:ext cx="113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a:t>Summer</a:t>
            </a:r>
            <a:endParaRPr lang="en-US" altLang="en-US" sz="2000" b="1" i="1"/>
          </a:p>
        </p:txBody>
      </p:sp>
      <p:sp>
        <p:nvSpPr>
          <p:cNvPr id="20" name="Oval 19">
            <a:extLst>
              <a:ext uri="{FF2B5EF4-FFF2-40B4-BE49-F238E27FC236}">
                <a16:creationId xmlns:a16="http://schemas.microsoft.com/office/drawing/2014/main" id="{67A07BE9-41F6-7D4D-A1A5-8276C732DB8C}"/>
              </a:ext>
            </a:extLst>
          </p:cNvPr>
          <p:cNvSpPr/>
          <p:nvPr/>
        </p:nvSpPr>
        <p:spPr>
          <a:xfrm rot="16200000">
            <a:off x="865981" y="4617244"/>
            <a:ext cx="2001838" cy="838200"/>
          </a:xfrm>
          <a:prstGeom prst="ellipse">
            <a:avLst/>
          </a:pr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endParaRPr lang="en-US" altLang="en-US" sz="1800">
              <a:solidFill>
                <a:srgbClr val="FFFFFF"/>
              </a:solidFill>
            </a:endParaRPr>
          </a:p>
        </p:txBody>
      </p:sp>
      <p:sp>
        <p:nvSpPr>
          <p:cNvPr id="19472" name="TextBox 5">
            <a:extLst>
              <a:ext uri="{FF2B5EF4-FFF2-40B4-BE49-F238E27FC236}">
                <a16:creationId xmlns:a16="http://schemas.microsoft.com/office/drawing/2014/main" id="{3194E1E7-63BD-B24D-96D3-141C572D1FDA}"/>
              </a:ext>
            </a:extLst>
          </p:cNvPr>
          <p:cNvSpPr txBox="1">
            <a:spLocks noChangeArrowheads="1"/>
          </p:cNvSpPr>
          <p:nvPr/>
        </p:nvSpPr>
        <p:spPr bwMode="auto">
          <a:xfrm>
            <a:off x="963613" y="6383338"/>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b="1" u="sng" dirty="0">
                <a:solidFill>
                  <a:srgbClr val="0000FF"/>
                </a:solidFill>
              </a:rPr>
              <a:t>STTP </a:t>
            </a:r>
            <a:r>
              <a:rPr lang="en-US" altLang="en-US" sz="1800" b="1" u="sng" dirty="0" smtClean="0">
                <a:solidFill>
                  <a:srgbClr val="0000FF"/>
                </a:solidFill>
              </a:rPr>
              <a:t>has low spread in tropics</a:t>
            </a:r>
            <a:endParaRPr lang="en-US" altLang="en-US" sz="1800" b="1" u="sng" dirty="0">
              <a:solidFill>
                <a:srgbClr val="0000FF"/>
              </a:solidFill>
            </a:endParaRPr>
          </a:p>
        </p:txBody>
      </p:sp>
      <p:sp>
        <p:nvSpPr>
          <p:cNvPr id="19473" name="TextBox 18">
            <a:extLst>
              <a:ext uri="{FF2B5EF4-FFF2-40B4-BE49-F238E27FC236}">
                <a16:creationId xmlns:a16="http://schemas.microsoft.com/office/drawing/2014/main" id="{30201C59-8C62-D641-AA12-DA2787A37CCB}"/>
              </a:ext>
            </a:extLst>
          </p:cNvPr>
          <p:cNvSpPr txBox="1">
            <a:spLocks noChangeArrowheads="1"/>
          </p:cNvSpPr>
          <p:nvPr/>
        </p:nvSpPr>
        <p:spPr bwMode="auto">
          <a:xfrm>
            <a:off x="4906963" y="6400800"/>
            <a:ext cx="480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b="1" u="sng">
                <a:solidFill>
                  <a:srgbClr val="0000FF"/>
                </a:solidFill>
              </a:rPr>
              <a:t>STTP overdispersion in winter hemisphere </a:t>
            </a:r>
          </a:p>
        </p:txBody>
      </p:sp>
      <p:sp>
        <p:nvSpPr>
          <p:cNvPr id="22" name="Oval 21">
            <a:extLst>
              <a:ext uri="{FF2B5EF4-FFF2-40B4-BE49-F238E27FC236}">
                <a16:creationId xmlns:a16="http://schemas.microsoft.com/office/drawing/2014/main" id="{319823C8-2A34-F647-94B5-30610F97F2F7}"/>
              </a:ext>
            </a:extLst>
          </p:cNvPr>
          <p:cNvSpPr/>
          <p:nvPr/>
        </p:nvSpPr>
        <p:spPr>
          <a:xfrm rot="16200000">
            <a:off x="5818981" y="1667669"/>
            <a:ext cx="2001838" cy="838200"/>
          </a:xfrm>
          <a:prstGeom prst="ellipse">
            <a:avLst/>
          </a:pr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endParaRPr lang="en-US" altLang="en-US" sz="1800">
              <a:solidFill>
                <a:srgbClr val="FFFFFF"/>
              </a:solidFill>
            </a:endParaRPr>
          </a:p>
        </p:txBody>
      </p:sp>
    </p:spTree>
    <p:extLst>
      <p:ext uri="{BB962C8B-B14F-4D97-AF65-F5344CB8AC3E}">
        <p14:creationId xmlns:p14="http://schemas.microsoft.com/office/powerpoint/2010/main" val="3819063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Evaluation Details</a:t>
            </a:r>
          </a:p>
        </p:txBody>
      </p:sp>
      <p:sp>
        <p:nvSpPr>
          <p:cNvPr id="3" name="Content Placeholder 2"/>
          <p:cNvSpPr>
            <a:spLocks noGrp="1"/>
          </p:cNvSpPr>
          <p:nvPr>
            <p:ph idx="1"/>
          </p:nvPr>
        </p:nvSpPr>
        <p:spPr/>
        <p:txBody>
          <a:bodyPr>
            <a:normAutofit fontScale="92500" lnSpcReduction="10000"/>
          </a:bodyPr>
          <a:lstStyle/>
          <a:p>
            <a:r>
              <a:rPr lang="en-US" dirty="0"/>
              <a:t>Previous GEFS evaluations were driven completely by statistics</a:t>
            </a:r>
          </a:p>
          <a:p>
            <a:r>
              <a:rPr lang="en-US" dirty="0"/>
              <a:t>There will again be no real-time parallel for this evaluation (due to resource constraints)</a:t>
            </a:r>
          </a:p>
          <a:p>
            <a:r>
              <a:rPr lang="en-US" dirty="0"/>
              <a:t>Retrospective runs covering a 2.5 year period (summer 2017-current) have been made;   00z cycles only, except 00 and 12z cycles for TC cases</a:t>
            </a:r>
          </a:p>
          <a:p>
            <a:r>
              <a:rPr lang="en-US" dirty="0"/>
              <a:t>Full stats are available</a:t>
            </a:r>
          </a:p>
          <a:p>
            <a:r>
              <a:rPr lang="en-US" dirty="0"/>
              <a:t>The MEG has generated graphics for </a:t>
            </a:r>
            <a:r>
              <a:rPr lang="en-US" dirty="0" smtClean="0"/>
              <a:t>44</a:t>
            </a:r>
            <a:r>
              <a:rPr lang="en-US" dirty="0" smtClean="0"/>
              <a:t> </a:t>
            </a:r>
            <a:r>
              <a:rPr lang="en-US" dirty="0"/>
              <a:t>cases covering a full spectrum of meteorological phenomena and geographic diversity to add a much-needed subjective component to the evaluation </a:t>
            </a:r>
          </a:p>
          <a:p>
            <a:r>
              <a:rPr lang="en-US" dirty="0"/>
              <a:t>There will be separate evaluations for wave and aerosols as well as the forecast extensions – these will not be the focus of the MEG</a:t>
            </a:r>
          </a:p>
        </p:txBody>
      </p:sp>
    </p:spTree>
    <p:extLst>
      <p:ext uri="{BB962C8B-B14F-4D97-AF65-F5344CB8AC3E}">
        <p14:creationId xmlns:p14="http://schemas.microsoft.com/office/powerpoint/2010/main" val="3276589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EXPECTATIONS FOR GEFSv12</a:t>
            </a:r>
          </a:p>
        </p:txBody>
      </p:sp>
      <p:sp>
        <p:nvSpPr>
          <p:cNvPr id="3" name="Content Placeholder 2"/>
          <p:cNvSpPr>
            <a:spLocks noGrp="1"/>
          </p:cNvSpPr>
          <p:nvPr>
            <p:ph idx="1"/>
          </p:nvPr>
        </p:nvSpPr>
        <p:spPr/>
        <p:txBody>
          <a:bodyPr/>
          <a:lstStyle/>
          <a:p>
            <a:r>
              <a:rPr lang="en-US" dirty="0"/>
              <a:t>Fairly substantial differences are expected in the day-to-day forecast plots</a:t>
            </a:r>
          </a:p>
          <a:p>
            <a:r>
              <a:rPr lang="en-US" dirty="0"/>
              <a:t>Overall synoptic performance appears improved</a:t>
            </a:r>
          </a:p>
          <a:p>
            <a:r>
              <a:rPr lang="en-US" dirty="0"/>
              <a:t>Initial impression that spread is larger and more realistic</a:t>
            </a:r>
          </a:p>
          <a:p>
            <a:r>
              <a:rPr lang="en-US" dirty="0"/>
              <a:t>Concern of cold bias, as is found in the FV3-based GFS, but stats so far have not shown it</a:t>
            </a:r>
          </a:p>
          <a:p>
            <a:r>
              <a:rPr lang="en-US" dirty="0"/>
              <a:t>Overall improved tropical tracks and intensity, although northward moving storms may move too </a:t>
            </a:r>
            <a:r>
              <a:rPr lang="en-US" dirty="0" smtClean="0"/>
              <a:t>fast</a:t>
            </a:r>
            <a:endParaRPr lang="en-US" dirty="0"/>
          </a:p>
        </p:txBody>
      </p:sp>
    </p:spTree>
    <p:extLst>
      <p:ext uri="{BB962C8B-B14F-4D97-AF65-F5344CB8AC3E}">
        <p14:creationId xmlns:p14="http://schemas.microsoft.com/office/powerpoint/2010/main" val="154998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EE68B43-0EB4-BD4E-AA57-89CCA7EAB5CB}"/>
              </a:ext>
            </a:extLst>
          </p:cNvPr>
          <p:cNvSpPr>
            <a:spLocks noGrp="1"/>
          </p:cNvSpPr>
          <p:nvPr>
            <p:ph type="title"/>
          </p:nvPr>
        </p:nvSpPr>
        <p:spPr/>
        <p:txBody>
          <a:bodyPr/>
          <a:lstStyle/>
          <a:p>
            <a:pPr algn="ctr" eaLnBrk="1" hangingPunct="1"/>
            <a:r>
              <a:rPr lang="en-US" altLang="en-US" sz="4000" b="1">
                <a:solidFill>
                  <a:srgbClr val="0000FF"/>
                </a:solidFill>
              </a:rPr>
              <a:t>Retrospective runs</a:t>
            </a:r>
          </a:p>
        </p:txBody>
      </p:sp>
      <p:sp>
        <p:nvSpPr>
          <p:cNvPr id="21507" name="Content Placeholder 3">
            <a:extLst>
              <a:ext uri="{FF2B5EF4-FFF2-40B4-BE49-F238E27FC236}">
                <a16:creationId xmlns:a16="http://schemas.microsoft.com/office/drawing/2014/main" id="{6147C345-A825-DF42-8F56-F69115D8B694}"/>
              </a:ext>
            </a:extLst>
          </p:cNvPr>
          <p:cNvSpPr>
            <a:spLocks noGrp="1"/>
          </p:cNvSpPr>
          <p:nvPr>
            <p:ph idx="1"/>
          </p:nvPr>
        </p:nvSpPr>
        <p:spPr>
          <a:xfrm>
            <a:off x="609600" y="1690688"/>
            <a:ext cx="10972800" cy="3789242"/>
          </a:xfrm>
        </p:spPr>
        <p:txBody>
          <a:bodyPr>
            <a:spAutoFit/>
          </a:bodyPr>
          <a:lstStyle/>
          <a:p>
            <a:pPr marL="285750" indent="-285750" eaLnBrk="1" hangingPunct="1"/>
            <a:r>
              <a:rPr lang="en-US" altLang="en-US" sz="2400" b="1" dirty="0">
                <a:solidFill>
                  <a:srgbClr val="FF0000"/>
                </a:solidFill>
              </a:rPr>
              <a:t>Out to 10 days</a:t>
            </a:r>
          </a:p>
          <a:p>
            <a:pPr marL="1200150" lvl="2" indent="-285750" eaLnBrk="1" hangingPunct="1"/>
            <a:r>
              <a:rPr lang="en-US" altLang="en-US" dirty="0"/>
              <a:t>Jun. 2017 – Nov 2018 , 00UTC  (1.5 years) </a:t>
            </a:r>
            <a:endParaRPr lang="en-US" altLang="en-US" dirty="0" smtClean="0"/>
          </a:p>
          <a:p>
            <a:pPr marL="914400" lvl="2" indent="0" eaLnBrk="1" hangingPunct="1">
              <a:buNone/>
            </a:pPr>
            <a:r>
              <a:rPr lang="en-US" altLang="en-US" sz="2400" dirty="0" smtClean="0">
                <a:solidFill>
                  <a:srgbClr val="0000FF"/>
                </a:solidFill>
              </a:rPr>
              <a:t>Three hurricane seasons</a:t>
            </a:r>
          </a:p>
          <a:p>
            <a:pPr marL="1200150" lvl="2" indent="-285750" eaLnBrk="1" hangingPunct="1"/>
            <a:r>
              <a:rPr lang="en-US" altLang="en-US" dirty="0" smtClean="0"/>
              <a:t>Summer </a:t>
            </a:r>
            <a:r>
              <a:rPr lang="en-US" altLang="en-US" dirty="0"/>
              <a:t>2017 (July – October), 12UTC </a:t>
            </a:r>
            <a:endParaRPr lang="en-US" altLang="en-US" dirty="0" smtClean="0"/>
          </a:p>
          <a:p>
            <a:pPr marL="1200150" lvl="2" indent="-285750" eaLnBrk="1" hangingPunct="1"/>
            <a:r>
              <a:rPr lang="en-US" altLang="en-US" dirty="0" smtClean="0"/>
              <a:t>Summer 2018 (July </a:t>
            </a:r>
            <a:r>
              <a:rPr lang="en-US" altLang="en-US" dirty="0"/>
              <a:t>– October), 12UTC </a:t>
            </a:r>
            <a:endParaRPr lang="en-US" altLang="en-US" dirty="0" smtClean="0"/>
          </a:p>
          <a:p>
            <a:pPr marL="1200150" lvl="2" indent="-285750" eaLnBrk="1" hangingPunct="1"/>
            <a:r>
              <a:rPr lang="en-US" altLang="en-US" dirty="0" smtClean="0"/>
              <a:t>Summer </a:t>
            </a:r>
            <a:r>
              <a:rPr lang="en-US" altLang="en-US" dirty="0"/>
              <a:t>2019 (July – October); 12UTC</a:t>
            </a:r>
          </a:p>
          <a:p>
            <a:pPr marL="285750" indent="-285750" eaLnBrk="1" hangingPunct="1"/>
            <a:endParaRPr lang="en-US" altLang="en-US" sz="2400" b="1" dirty="0">
              <a:solidFill>
                <a:srgbClr val="FF0000"/>
              </a:solidFill>
            </a:endParaRPr>
          </a:p>
          <a:p>
            <a:pPr marL="285750" indent="-285750" eaLnBrk="1" hangingPunct="1"/>
            <a:r>
              <a:rPr lang="en-US" altLang="en-US" sz="2400" b="1" dirty="0">
                <a:solidFill>
                  <a:srgbClr val="FF0000"/>
                </a:solidFill>
              </a:rPr>
              <a:t>Out to 16 days </a:t>
            </a:r>
            <a:r>
              <a:rPr lang="en-US" altLang="en-US" sz="2400" dirty="0">
                <a:solidFill>
                  <a:srgbClr val="0000FF"/>
                </a:solidFill>
              </a:rPr>
              <a:t>(coupling to wave ensemble)</a:t>
            </a:r>
          </a:p>
          <a:p>
            <a:pPr marL="1200150" lvl="2" indent="-285750" eaLnBrk="1" hangingPunct="1"/>
            <a:r>
              <a:rPr lang="en-US" altLang="en-US" dirty="0"/>
              <a:t>Dec. 2018 – Nov.2019, 00UTC (one year)</a:t>
            </a:r>
          </a:p>
          <a:p>
            <a:pPr marL="1200150" lvl="2" indent="-285750" eaLnBrk="1" hangingPunct="1"/>
            <a:endParaRPr lang="en-US" altLang="en-US" dirty="0"/>
          </a:p>
        </p:txBody>
      </p:sp>
      <p:sp>
        <p:nvSpPr>
          <p:cNvPr id="21508" name="Slide Number Placeholder 2">
            <a:extLst>
              <a:ext uri="{FF2B5EF4-FFF2-40B4-BE49-F238E27FC236}">
                <a16:creationId xmlns:a16="http://schemas.microsoft.com/office/drawing/2014/main" id="{15BDE061-38A9-BF4D-A122-B84F1845795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9CC4031-9131-4D42-B9F1-5C85E6A6A1D1}" type="slidenum">
              <a:rPr lang="en-US" altLang="en-US" sz="1800"/>
              <a:pPr/>
              <a:t>23</a:t>
            </a:fld>
            <a:endParaRPr lang="en-US" altLang="en-US" sz="1800"/>
          </a:p>
        </p:txBody>
      </p:sp>
    </p:spTree>
    <p:extLst>
      <p:ext uri="{BB962C8B-B14F-4D97-AF65-F5344CB8AC3E}">
        <p14:creationId xmlns:p14="http://schemas.microsoft.com/office/powerpoint/2010/main" val="736853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041" y="2178763"/>
            <a:ext cx="6152909" cy="4351338"/>
          </a:xfrm>
        </p:spPr>
        <p:txBody>
          <a:bodyPr>
            <a:normAutofit lnSpcReduction="10000"/>
          </a:bodyPr>
          <a:lstStyle/>
          <a:p>
            <a:r>
              <a:rPr lang="en-US" dirty="0"/>
              <a:t>Alaskan Cyclone (Sep 2017)</a:t>
            </a:r>
          </a:p>
          <a:p>
            <a:r>
              <a:rPr lang="en-US" dirty="0"/>
              <a:t>Southeast Snowstorm (Dec 2017)</a:t>
            </a:r>
          </a:p>
          <a:p>
            <a:r>
              <a:rPr lang="en-US" dirty="0"/>
              <a:t>East Coast Bomb (Jan 2018)</a:t>
            </a:r>
          </a:p>
          <a:p>
            <a:r>
              <a:rPr lang="en-US" dirty="0"/>
              <a:t>West Coast </a:t>
            </a:r>
            <a:r>
              <a:rPr lang="en-US" dirty="0" err="1"/>
              <a:t>Atmos</a:t>
            </a:r>
            <a:r>
              <a:rPr lang="en-US" dirty="0"/>
              <a:t> River (March 2018)</a:t>
            </a:r>
          </a:p>
          <a:p>
            <a:r>
              <a:rPr lang="en-US" dirty="0"/>
              <a:t>Mid-Atlantic Windstorm (March 2018)</a:t>
            </a:r>
          </a:p>
          <a:p>
            <a:r>
              <a:rPr lang="en-US" dirty="0"/>
              <a:t>Alaska Cyclone (Apr 2018)</a:t>
            </a:r>
          </a:p>
          <a:p>
            <a:r>
              <a:rPr lang="en-US" dirty="0"/>
              <a:t>Mid-Atlantic Snowstorm (Nov 2018)</a:t>
            </a:r>
          </a:p>
          <a:p>
            <a:r>
              <a:rPr lang="en-US" dirty="0"/>
              <a:t>Pacific NW Snowstorm  (Feb 2019)</a:t>
            </a:r>
          </a:p>
          <a:p>
            <a:r>
              <a:rPr lang="en-US" dirty="0"/>
              <a:t>Central U.S. Bomb (Mar 2019)</a:t>
            </a:r>
          </a:p>
          <a:p>
            <a:endParaRPr lang="en-US" dirty="0"/>
          </a:p>
        </p:txBody>
      </p:sp>
      <p:sp>
        <p:nvSpPr>
          <p:cNvPr id="4" name="Content Placeholder 2"/>
          <p:cNvSpPr txBox="1">
            <a:spLocks/>
          </p:cNvSpPr>
          <p:nvPr/>
        </p:nvSpPr>
        <p:spPr>
          <a:xfrm>
            <a:off x="7820627" y="1850865"/>
            <a:ext cx="3291069" cy="500713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Harvey (2017)</a:t>
            </a:r>
          </a:p>
          <a:p>
            <a:r>
              <a:rPr lang="en-US" dirty="0"/>
              <a:t>Irma (2017)</a:t>
            </a:r>
          </a:p>
          <a:p>
            <a:r>
              <a:rPr lang="en-US" dirty="0"/>
              <a:t>Maria (2017)</a:t>
            </a:r>
          </a:p>
          <a:p>
            <a:r>
              <a:rPr lang="en-US" dirty="0"/>
              <a:t>Nate (2018)</a:t>
            </a:r>
          </a:p>
          <a:p>
            <a:r>
              <a:rPr lang="en-US" dirty="0" err="1"/>
              <a:t>Noru</a:t>
            </a:r>
            <a:r>
              <a:rPr lang="en-US" dirty="0"/>
              <a:t> (2017)</a:t>
            </a:r>
          </a:p>
          <a:p>
            <a:r>
              <a:rPr lang="en-US" dirty="0"/>
              <a:t>Alberto (2018)</a:t>
            </a:r>
          </a:p>
          <a:p>
            <a:r>
              <a:rPr lang="en-US" dirty="0"/>
              <a:t>Florence (2018)</a:t>
            </a:r>
          </a:p>
          <a:p>
            <a:r>
              <a:rPr lang="en-US" dirty="0"/>
              <a:t>Lane (2018)</a:t>
            </a:r>
          </a:p>
          <a:p>
            <a:r>
              <a:rPr lang="en-US" dirty="0"/>
              <a:t>Michael (2018)</a:t>
            </a:r>
          </a:p>
          <a:p>
            <a:r>
              <a:rPr lang="en-US" dirty="0" err="1"/>
              <a:t>Walaka</a:t>
            </a:r>
            <a:r>
              <a:rPr lang="en-US" dirty="0"/>
              <a:t> (2018)</a:t>
            </a:r>
          </a:p>
          <a:p>
            <a:r>
              <a:rPr lang="en-US" dirty="0"/>
              <a:t>Barry (2019)</a:t>
            </a:r>
          </a:p>
          <a:p>
            <a:r>
              <a:rPr lang="en-US" dirty="0"/>
              <a:t>Dorian (2019)</a:t>
            </a:r>
          </a:p>
          <a:p>
            <a:endParaRPr lang="en-US" dirty="0"/>
          </a:p>
        </p:txBody>
      </p:sp>
      <p:sp>
        <p:nvSpPr>
          <p:cNvPr id="5" name="TextBox 4"/>
          <p:cNvSpPr txBox="1"/>
          <p:nvPr/>
        </p:nvSpPr>
        <p:spPr>
          <a:xfrm>
            <a:off x="1949355" y="1459195"/>
            <a:ext cx="1398140" cy="523220"/>
          </a:xfrm>
          <a:prstGeom prst="rect">
            <a:avLst/>
          </a:prstGeom>
          <a:noFill/>
        </p:spPr>
        <p:txBody>
          <a:bodyPr wrap="none" rtlCol="0">
            <a:spAutoFit/>
          </a:bodyPr>
          <a:lstStyle/>
          <a:p>
            <a:r>
              <a:rPr lang="en-US" sz="2800" b="1" dirty="0"/>
              <a:t>WINTER</a:t>
            </a:r>
          </a:p>
        </p:txBody>
      </p:sp>
      <p:sp>
        <p:nvSpPr>
          <p:cNvPr id="6" name="TextBox 5"/>
          <p:cNvSpPr txBox="1"/>
          <p:nvPr/>
        </p:nvSpPr>
        <p:spPr>
          <a:xfrm>
            <a:off x="8282636" y="1197585"/>
            <a:ext cx="1651093" cy="523220"/>
          </a:xfrm>
          <a:prstGeom prst="rect">
            <a:avLst/>
          </a:prstGeom>
          <a:noFill/>
        </p:spPr>
        <p:txBody>
          <a:bodyPr wrap="none" rtlCol="0">
            <a:spAutoFit/>
          </a:bodyPr>
          <a:lstStyle/>
          <a:p>
            <a:r>
              <a:rPr lang="en-US" sz="2800" b="1" dirty="0"/>
              <a:t>TROPICAL</a:t>
            </a:r>
          </a:p>
        </p:txBody>
      </p:sp>
      <p:sp>
        <p:nvSpPr>
          <p:cNvPr id="9" name="Title 1">
            <a:extLst>
              <a:ext uri="{FF2B5EF4-FFF2-40B4-BE49-F238E27FC236}">
                <a16:creationId xmlns:a16="http://schemas.microsoft.com/office/drawing/2014/main" id="{38BBFC80-9552-7C4B-87C7-DA66642227B9}"/>
              </a:ext>
            </a:extLst>
          </p:cNvPr>
          <p:cNvSpPr>
            <a:spLocks noGrp="1"/>
          </p:cNvSpPr>
          <p:nvPr>
            <p:ph type="title"/>
          </p:nvPr>
        </p:nvSpPr>
        <p:spPr>
          <a:xfrm>
            <a:off x="2518537" y="68602"/>
            <a:ext cx="6589645" cy="932635"/>
          </a:xfrm>
          <a:solidFill>
            <a:srgbClr val="E7E97E"/>
          </a:solidFill>
        </p:spPr>
        <p:txBody>
          <a:bodyPr/>
          <a:lstStyle/>
          <a:p>
            <a:r>
              <a:rPr lang="en-US" dirty="0"/>
              <a:t>CASES PLOTTED by the MEG</a:t>
            </a:r>
          </a:p>
        </p:txBody>
      </p:sp>
    </p:spTree>
    <p:extLst>
      <p:ext uri="{BB962C8B-B14F-4D97-AF65-F5344CB8AC3E}">
        <p14:creationId xmlns:p14="http://schemas.microsoft.com/office/powerpoint/2010/main" val="1481237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041" y="2201913"/>
            <a:ext cx="6152909" cy="4351338"/>
          </a:xfrm>
        </p:spPr>
        <p:txBody>
          <a:bodyPr>
            <a:normAutofit lnSpcReduction="10000"/>
          </a:bodyPr>
          <a:lstStyle/>
          <a:p>
            <a:r>
              <a:rPr lang="en-US" dirty="0"/>
              <a:t>Summer Nor’easter (Jul 2017)</a:t>
            </a:r>
          </a:p>
          <a:p>
            <a:r>
              <a:rPr lang="en-US" dirty="0"/>
              <a:t>California Storm (Jan 2018)</a:t>
            </a:r>
          </a:p>
          <a:p>
            <a:r>
              <a:rPr lang="en-US" dirty="0"/>
              <a:t>Southern Plains Bust (Dec 2018)</a:t>
            </a:r>
          </a:p>
          <a:p>
            <a:r>
              <a:rPr lang="en-US" dirty="0"/>
              <a:t>Central U.S. Cyclone (Apr 2019)</a:t>
            </a:r>
          </a:p>
          <a:p>
            <a:r>
              <a:rPr lang="en-US" dirty="0"/>
              <a:t>Spring California Storm (May 2019)</a:t>
            </a:r>
          </a:p>
          <a:p>
            <a:r>
              <a:rPr lang="en-US" dirty="0"/>
              <a:t>TC Imelda (September 2019)</a:t>
            </a:r>
          </a:p>
          <a:p>
            <a:r>
              <a:rPr lang="en-US" dirty="0"/>
              <a:t>Halloween Storm (Oct 2019)</a:t>
            </a:r>
          </a:p>
          <a:p>
            <a:r>
              <a:rPr lang="en-US" dirty="0"/>
              <a:t>Post-Thanksgiving Storm (Nov/Dec 2019)</a:t>
            </a:r>
          </a:p>
        </p:txBody>
      </p:sp>
      <p:sp>
        <p:nvSpPr>
          <p:cNvPr id="4" name="Content Placeholder 2"/>
          <p:cNvSpPr txBox="1">
            <a:spLocks/>
          </p:cNvSpPr>
          <p:nvPr/>
        </p:nvSpPr>
        <p:spPr>
          <a:xfrm>
            <a:off x="6879060" y="2374086"/>
            <a:ext cx="5011838" cy="3207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Early November Outbreak (Nov 2017)</a:t>
            </a:r>
          </a:p>
          <a:p>
            <a:r>
              <a:rPr lang="en-US" dirty="0"/>
              <a:t>OH Valley Outbreak (Feb 2018)</a:t>
            </a:r>
          </a:p>
          <a:p>
            <a:r>
              <a:rPr lang="en-US" dirty="0" err="1"/>
              <a:t>ArLaTex</a:t>
            </a:r>
            <a:r>
              <a:rPr lang="en-US" dirty="0"/>
              <a:t> Event (Apr 2018)</a:t>
            </a:r>
          </a:p>
          <a:p>
            <a:r>
              <a:rPr lang="en-US" dirty="0" err="1"/>
              <a:t>Neg</a:t>
            </a:r>
            <a:r>
              <a:rPr lang="en-US" dirty="0"/>
              <a:t> Tilt Trough (May 2018)</a:t>
            </a:r>
          </a:p>
          <a:p>
            <a:r>
              <a:rPr lang="en-US" dirty="0"/>
              <a:t>Late May (2019)</a:t>
            </a:r>
          </a:p>
        </p:txBody>
      </p:sp>
      <p:sp>
        <p:nvSpPr>
          <p:cNvPr id="5" name="TextBox 4"/>
          <p:cNvSpPr txBox="1"/>
          <p:nvPr/>
        </p:nvSpPr>
        <p:spPr>
          <a:xfrm>
            <a:off x="1949355" y="1459195"/>
            <a:ext cx="787395" cy="523220"/>
          </a:xfrm>
          <a:prstGeom prst="rect">
            <a:avLst/>
          </a:prstGeom>
          <a:noFill/>
        </p:spPr>
        <p:txBody>
          <a:bodyPr wrap="none" rtlCol="0">
            <a:spAutoFit/>
          </a:bodyPr>
          <a:lstStyle/>
          <a:p>
            <a:r>
              <a:rPr lang="en-US" sz="2800" b="1" dirty="0"/>
              <a:t>QPF</a:t>
            </a:r>
          </a:p>
        </p:txBody>
      </p:sp>
      <p:sp>
        <p:nvSpPr>
          <p:cNvPr id="6" name="TextBox 5"/>
          <p:cNvSpPr txBox="1"/>
          <p:nvPr/>
        </p:nvSpPr>
        <p:spPr>
          <a:xfrm>
            <a:off x="8170587" y="1720805"/>
            <a:ext cx="764505" cy="523220"/>
          </a:xfrm>
          <a:prstGeom prst="rect">
            <a:avLst/>
          </a:prstGeom>
          <a:noFill/>
        </p:spPr>
        <p:txBody>
          <a:bodyPr wrap="none" rtlCol="0">
            <a:spAutoFit/>
          </a:bodyPr>
          <a:lstStyle/>
          <a:p>
            <a:r>
              <a:rPr lang="en-US" sz="2800" b="1" dirty="0"/>
              <a:t>SVR</a:t>
            </a:r>
          </a:p>
        </p:txBody>
      </p:sp>
      <p:sp>
        <p:nvSpPr>
          <p:cNvPr id="9" name="Title 1">
            <a:extLst>
              <a:ext uri="{FF2B5EF4-FFF2-40B4-BE49-F238E27FC236}">
                <a16:creationId xmlns:a16="http://schemas.microsoft.com/office/drawing/2014/main" id="{36BE1B83-688F-BC41-8B2E-240BD6502D8D}"/>
              </a:ext>
            </a:extLst>
          </p:cNvPr>
          <p:cNvSpPr>
            <a:spLocks noGrp="1"/>
          </p:cNvSpPr>
          <p:nvPr>
            <p:ph type="title"/>
          </p:nvPr>
        </p:nvSpPr>
        <p:spPr>
          <a:xfrm>
            <a:off x="2518537" y="68602"/>
            <a:ext cx="6589645" cy="932635"/>
          </a:xfrm>
          <a:solidFill>
            <a:srgbClr val="E7E97E"/>
          </a:solidFill>
        </p:spPr>
        <p:txBody>
          <a:bodyPr/>
          <a:lstStyle/>
          <a:p>
            <a:r>
              <a:rPr lang="en-US" dirty="0"/>
              <a:t>CASES PLOTTED by the MEG</a:t>
            </a:r>
          </a:p>
        </p:txBody>
      </p:sp>
    </p:spTree>
    <p:extLst>
      <p:ext uri="{BB962C8B-B14F-4D97-AF65-F5344CB8AC3E}">
        <p14:creationId xmlns:p14="http://schemas.microsoft.com/office/powerpoint/2010/main" val="4588739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055" y="2220882"/>
            <a:ext cx="7032584" cy="4351338"/>
          </a:xfrm>
        </p:spPr>
        <p:txBody>
          <a:bodyPr>
            <a:normAutofit/>
          </a:bodyPr>
          <a:lstStyle/>
          <a:p>
            <a:r>
              <a:rPr lang="en-US" sz="2600" dirty="0"/>
              <a:t>Atlantic Pattern Issues (Aug 2017)</a:t>
            </a:r>
          </a:p>
          <a:p>
            <a:r>
              <a:rPr lang="en-US" sz="2600" dirty="0"/>
              <a:t>North America Pattern Issues (Sep 2017)</a:t>
            </a:r>
          </a:p>
          <a:p>
            <a:r>
              <a:rPr lang="en-US" sz="2600" dirty="0"/>
              <a:t>Western U.S. Pattern Issues (Dec 2018)</a:t>
            </a:r>
          </a:p>
          <a:p>
            <a:r>
              <a:rPr lang="en-US" sz="2600" dirty="0"/>
              <a:t>Low Skill Case (Feb 2018)</a:t>
            </a:r>
          </a:p>
          <a:p>
            <a:r>
              <a:rPr lang="en-US" sz="2600" dirty="0"/>
              <a:t>Low Skill Case (Jan 2019)</a:t>
            </a:r>
          </a:p>
        </p:txBody>
      </p:sp>
      <p:sp>
        <p:nvSpPr>
          <p:cNvPr id="5" name="TextBox 4"/>
          <p:cNvSpPr txBox="1"/>
          <p:nvPr/>
        </p:nvSpPr>
        <p:spPr>
          <a:xfrm>
            <a:off x="953946" y="1459195"/>
            <a:ext cx="3335913" cy="523220"/>
          </a:xfrm>
          <a:prstGeom prst="rect">
            <a:avLst/>
          </a:prstGeom>
          <a:noFill/>
        </p:spPr>
        <p:txBody>
          <a:bodyPr wrap="none" rtlCol="0">
            <a:spAutoFit/>
          </a:bodyPr>
          <a:lstStyle/>
          <a:p>
            <a:r>
              <a:rPr lang="en-US" sz="2800" b="1" dirty="0"/>
              <a:t>LOW PREDICTABILITY</a:t>
            </a:r>
          </a:p>
        </p:txBody>
      </p:sp>
      <p:sp>
        <p:nvSpPr>
          <p:cNvPr id="6" name="TextBox 5"/>
          <p:cNvSpPr txBox="1"/>
          <p:nvPr/>
        </p:nvSpPr>
        <p:spPr>
          <a:xfrm>
            <a:off x="8133633" y="1459195"/>
            <a:ext cx="2709396" cy="523220"/>
          </a:xfrm>
          <a:prstGeom prst="rect">
            <a:avLst/>
          </a:prstGeom>
          <a:noFill/>
        </p:spPr>
        <p:txBody>
          <a:bodyPr wrap="none" rtlCol="0">
            <a:spAutoFit/>
          </a:bodyPr>
          <a:lstStyle/>
          <a:p>
            <a:r>
              <a:rPr lang="en-US" sz="2800" b="1" dirty="0"/>
              <a:t>EXTREME TEMPS</a:t>
            </a:r>
          </a:p>
        </p:txBody>
      </p:sp>
      <p:sp>
        <p:nvSpPr>
          <p:cNvPr id="7" name="Content Placeholder 2"/>
          <p:cNvSpPr txBox="1">
            <a:spLocks/>
          </p:cNvSpPr>
          <p:nvPr/>
        </p:nvSpPr>
        <p:spPr>
          <a:xfrm>
            <a:off x="6978555" y="2220882"/>
            <a:ext cx="532774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Bay Area Heat (Sep 2017)</a:t>
            </a:r>
          </a:p>
          <a:p>
            <a:r>
              <a:rPr lang="en-US" sz="2600" dirty="0"/>
              <a:t>Arctic Air Outbreak (Dec 17- Jan 18)</a:t>
            </a:r>
          </a:p>
          <a:p>
            <a:r>
              <a:rPr lang="en-US" sz="2600" dirty="0"/>
              <a:t>Arctic Air Outbreak (Jan 2019)</a:t>
            </a:r>
          </a:p>
          <a:p>
            <a:r>
              <a:rPr lang="en-US" sz="2600" dirty="0"/>
              <a:t>Alaskan Wildfires (Aug 2019)</a:t>
            </a:r>
          </a:p>
          <a:p>
            <a:r>
              <a:rPr lang="en-US" sz="2600" dirty="0"/>
              <a:t>Intermountain West Cold (Oct 2019)</a:t>
            </a:r>
          </a:p>
        </p:txBody>
      </p:sp>
      <p:sp>
        <p:nvSpPr>
          <p:cNvPr id="9" name="Title 1">
            <a:extLst>
              <a:ext uri="{FF2B5EF4-FFF2-40B4-BE49-F238E27FC236}">
                <a16:creationId xmlns:a16="http://schemas.microsoft.com/office/drawing/2014/main" id="{138511AF-B027-A049-8772-77AFFEFD9D45}"/>
              </a:ext>
            </a:extLst>
          </p:cNvPr>
          <p:cNvSpPr>
            <a:spLocks noGrp="1"/>
          </p:cNvSpPr>
          <p:nvPr>
            <p:ph type="title"/>
          </p:nvPr>
        </p:nvSpPr>
        <p:spPr>
          <a:xfrm>
            <a:off x="2518537" y="68602"/>
            <a:ext cx="6589645" cy="932635"/>
          </a:xfrm>
          <a:solidFill>
            <a:srgbClr val="E7E97E"/>
          </a:solidFill>
        </p:spPr>
        <p:txBody>
          <a:bodyPr/>
          <a:lstStyle/>
          <a:p>
            <a:r>
              <a:rPr lang="en-US" dirty="0"/>
              <a:t>CASES PLOTTED by the MEG</a:t>
            </a:r>
          </a:p>
        </p:txBody>
      </p:sp>
    </p:spTree>
    <p:extLst>
      <p:ext uri="{BB962C8B-B14F-4D97-AF65-F5344CB8AC3E}">
        <p14:creationId xmlns:p14="http://schemas.microsoft.com/office/powerpoint/2010/main" val="1367210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48" y="1365811"/>
            <a:ext cx="3537044" cy="5162311"/>
          </a:xfrm>
        </p:spPr>
        <p:txBody>
          <a:bodyPr>
            <a:normAutofit/>
          </a:bodyPr>
          <a:lstStyle/>
          <a:p>
            <a:r>
              <a:rPr lang="en-US" dirty="0"/>
              <a:t>QPF</a:t>
            </a:r>
          </a:p>
          <a:p>
            <a:r>
              <a:rPr lang="en-US" dirty="0"/>
              <a:t>Snow</a:t>
            </a:r>
          </a:p>
          <a:p>
            <a:r>
              <a:rPr lang="en-US" dirty="0"/>
              <a:t>SLP</a:t>
            </a:r>
          </a:p>
          <a:p>
            <a:r>
              <a:rPr lang="en-US" dirty="0"/>
              <a:t>2-m T</a:t>
            </a:r>
          </a:p>
          <a:p>
            <a:r>
              <a:rPr lang="en-US" dirty="0"/>
              <a:t>10-m U, V</a:t>
            </a:r>
          </a:p>
          <a:p>
            <a:r>
              <a:rPr lang="en-US" dirty="0"/>
              <a:t>850 </a:t>
            </a:r>
            <a:r>
              <a:rPr lang="en-US" dirty="0" err="1"/>
              <a:t>mb</a:t>
            </a:r>
            <a:r>
              <a:rPr lang="en-US" dirty="0"/>
              <a:t> U, V, T</a:t>
            </a:r>
          </a:p>
          <a:p>
            <a:r>
              <a:rPr lang="en-US" dirty="0"/>
              <a:t>PW</a:t>
            </a:r>
          </a:p>
          <a:p>
            <a:r>
              <a:rPr lang="en-US" dirty="0"/>
              <a:t>500 </a:t>
            </a:r>
            <a:r>
              <a:rPr lang="en-US" dirty="0" err="1"/>
              <a:t>mb</a:t>
            </a:r>
            <a:r>
              <a:rPr lang="en-US" dirty="0"/>
              <a:t> Z</a:t>
            </a:r>
          </a:p>
          <a:p>
            <a:r>
              <a:rPr lang="en-US" dirty="0"/>
              <a:t>250 </a:t>
            </a:r>
            <a:r>
              <a:rPr lang="en-US" dirty="0" err="1"/>
              <a:t>mb</a:t>
            </a:r>
            <a:r>
              <a:rPr lang="en-US" dirty="0"/>
              <a:t> U, V</a:t>
            </a:r>
          </a:p>
          <a:p>
            <a:r>
              <a:rPr lang="en-US" dirty="0"/>
              <a:t>CAPE</a:t>
            </a:r>
          </a:p>
          <a:p>
            <a:endParaRPr lang="en-US" dirty="0"/>
          </a:p>
        </p:txBody>
      </p:sp>
      <p:sp>
        <p:nvSpPr>
          <p:cNvPr id="6" name="Content Placeholder 2"/>
          <p:cNvSpPr txBox="1">
            <a:spLocks/>
          </p:cNvSpPr>
          <p:nvPr/>
        </p:nvSpPr>
        <p:spPr>
          <a:xfrm>
            <a:off x="5828804" y="1731394"/>
            <a:ext cx="4140696" cy="4593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Mean/Spread</a:t>
            </a:r>
          </a:p>
          <a:p>
            <a:r>
              <a:rPr lang="en-US" dirty="0" smtClean="0"/>
              <a:t>Lows/Spaghetti</a:t>
            </a:r>
          </a:p>
          <a:p>
            <a:r>
              <a:rPr lang="en-US" dirty="0" smtClean="0"/>
              <a:t>Tropical </a:t>
            </a:r>
            <a:r>
              <a:rPr lang="en-US" dirty="0" err="1" smtClean="0"/>
              <a:t>Cylone</a:t>
            </a:r>
            <a:r>
              <a:rPr lang="en-US" dirty="0" smtClean="0"/>
              <a:t> Density</a:t>
            </a:r>
            <a:endParaRPr lang="en-US" dirty="0"/>
          </a:p>
          <a:p>
            <a:r>
              <a:rPr lang="en-US" dirty="0" err="1"/>
              <a:t>Probs</a:t>
            </a:r>
            <a:endParaRPr lang="en-US" dirty="0"/>
          </a:p>
          <a:p>
            <a:pPr marL="0" indent="0">
              <a:buNone/>
            </a:pPr>
            <a:r>
              <a:rPr lang="en-US" dirty="0"/>
              <a:t>     -  CAPE &gt; X</a:t>
            </a:r>
          </a:p>
          <a:p>
            <a:pPr marL="0" indent="0">
              <a:buNone/>
            </a:pPr>
            <a:r>
              <a:rPr lang="en-US" dirty="0"/>
              <a:t>     -  2m T &lt; 0 C</a:t>
            </a:r>
          </a:p>
          <a:p>
            <a:pPr marL="0" indent="0">
              <a:buNone/>
            </a:pPr>
            <a:r>
              <a:rPr lang="en-US" dirty="0"/>
              <a:t>     -  850 T &lt; 0 C</a:t>
            </a:r>
          </a:p>
          <a:p>
            <a:pPr marL="0" indent="0">
              <a:buNone/>
            </a:pPr>
            <a:r>
              <a:rPr lang="en-US" dirty="0"/>
              <a:t>     -  QPF &gt; X”/6h</a:t>
            </a:r>
          </a:p>
          <a:p>
            <a:pPr marL="0" indent="0">
              <a:buNone/>
            </a:pPr>
            <a:r>
              <a:rPr lang="en-US" dirty="0"/>
              <a:t>     -  Snow &gt; X”/6h</a:t>
            </a:r>
          </a:p>
          <a:p>
            <a:pPr marL="0" indent="0">
              <a:buNone/>
            </a:pPr>
            <a:endParaRPr lang="en-US" dirty="0"/>
          </a:p>
        </p:txBody>
      </p:sp>
      <p:sp>
        <p:nvSpPr>
          <p:cNvPr id="7" name="Title 1">
            <a:extLst>
              <a:ext uri="{FF2B5EF4-FFF2-40B4-BE49-F238E27FC236}">
                <a16:creationId xmlns:a16="http://schemas.microsoft.com/office/drawing/2014/main" id="{41B9DEDD-8B8F-5141-BC5C-8E3F29E1E7FC}"/>
              </a:ext>
            </a:extLst>
          </p:cNvPr>
          <p:cNvSpPr>
            <a:spLocks noGrp="1"/>
          </p:cNvSpPr>
          <p:nvPr>
            <p:ph type="title"/>
          </p:nvPr>
        </p:nvSpPr>
        <p:spPr>
          <a:xfrm>
            <a:off x="2166870" y="66315"/>
            <a:ext cx="7678627" cy="932635"/>
          </a:xfrm>
          <a:solidFill>
            <a:srgbClr val="E7E97E"/>
          </a:solidFill>
        </p:spPr>
        <p:txBody>
          <a:bodyPr>
            <a:normAutofit fontScale="90000"/>
          </a:bodyPr>
          <a:lstStyle/>
          <a:p>
            <a:r>
              <a:rPr lang="en-US" dirty="0"/>
              <a:t>PARAMETERS PLOTTED by the MEG</a:t>
            </a:r>
          </a:p>
        </p:txBody>
      </p:sp>
    </p:spTree>
    <p:extLst>
      <p:ext uri="{BB962C8B-B14F-4D97-AF65-F5344CB8AC3E}">
        <p14:creationId xmlns:p14="http://schemas.microsoft.com/office/powerpoint/2010/main" val="489500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4750DD8-25C5-A04C-9446-DA8364993741}"/>
              </a:ext>
            </a:extLst>
          </p:cNvPr>
          <p:cNvSpPr>
            <a:spLocks noGrp="1"/>
          </p:cNvSpPr>
          <p:nvPr>
            <p:ph type="title"/>
          </p:nvPr>
        </p:nvSpPr>
        <p:spPr>
          <a:xfrm>
            <a:off x="838200" y="-167273"/>
            <a:ext cx="10515600" cy="1325563"/>
          </a:xfrm>
        </p:spPr>
        <p:txBody>
          <a:bodyPr/>
          <a:lstStyle/>
          <a:p>
            <a:pPr algn="ctr" eaLnBrk="1" hangingPunct="1"/>
            <a:r>
              <a:rPr lang="en-US" altLang="en-US" b="1" dirty="0">
                <a:solidFill>
                  <a:srgbClr val="0000FF"/>
                </a:solidFill>
              </a:rPr>
              <a:t>FV3 GEFS real-time products</a:t>
            </a:r>
          </a:p>
        </p:txBody>
      </p:sp>
      <p:sp>
        <p:nvSpPr>
          <p:cNvPr id="20483" name="Content Placeholder 2">
            <a:extLst>
              <a:ext uri="{FF2B5EF4-FFF2-40B4-BE49-F238E27FC236}">
                <a16:creationId xmlns:a16="http://schemas.microsoft.com/office/drawing/2014/main" id="{CEE49653-57C0-BD49-B8B5-4D32A702196B}"/>
              </a:ext>
            </a:extLst>
          </p:cNvPr>
          <p:cNvSpPr>
            <a:spLocks noGrp="1"/>
          </p:cNvSpPr>
          <p:nvPr>
            <p:ph idx="1"/>
          </p:nvPr>
        </p:nvSpPr>
        <p:spPr>
          <a:xfrm>
            <a:off x="306386" y="899820"/>
            <a:ext cx="5885691" cy="5715000"/>
          </a:xfrm>
        </p:spPr>
        <p:txBody>
          <a:bodyPr/>
          <a:lstStyle/>
          <a:p>
            <a:pPr marL="0" indent="0" eaLnBrk="1" hangingPunct="1">
              <a:lnSpc>
                <a:spcPct val="120000"/>
              </a:lnSpc>
              <a:spcBef>
                <a:spcPts val="263"/>
              </a:spcBef>
              <a:buFont typeface="Arial" panose="020B0604020202020204" pitchFamily="34" charset="0"/>
              <a:buNone/>
            </a:pPr>
            <a:r>
              <a:rPr lang="en-US" altLang="en-US" sz="2400" b="1" dirty="0"/>
              <a:t>3 hourly out to 10 days at 0.25 degree resolution</a:t>
            </a:r>
          </a:p>
          <a:p>
            <a:pPr marL="0" indent="0" eaLnBrk="1" hangingPunct="1">
              <a:lnSpc>
                <a:spcPct val="120000"/>
              </a:lnSpc>
              <a:spcBef>
                <a:spcPts val="263"/>
              </a:spcBef>
              <a:buFont typeface="Arial" panose="020B0604020202020204" pitchFamily="34" charset="0"/>
              <a:buNone/>
            </a:pPr>
            <a:r>
              <a:rPr lang="en-US" altLang="en-US" sz="2400" b="1" dirty="0"/>
              <a:t>6 hourly beyond 10 days at 0.5 degree resolution (out to 35 days)</a:t>
            </a:r>
          </a:p>
          <a:p>
            <a:pPr lvl="1" eaLnBrk="1" hangingPunct="1">
              <a:lnSpc>
                <a:spcPct val="120000"/>
              </a:lnSpc>
              <a:spcBef>
                <a:spcPts val="263"/>
              </a:spcBef>
            </a:pPr>
            <a:r>
              <a:rPr lang="en-US" altLang="en-US" sz="2000" dirty="0"/>
              <a:t>(GEFS v 11) 3 hourly out to 8 days then 6 hourly at 0.5 </a:t>
            </a:r>
            <a:r>
              <a:rPr lang="en-US" altLang="en-US" sz="2000" dirty="0" smtClean="0"/>
              <a:t>degree                                                          </a:t>
            </a:r>
          </a:p>
          <a:p>
            <a:pPr marL="457200" lvl="1" indent="0" eaLnBrk="1" hangingPunct="1">
              <a:lnSpc>
                <a:spcPct val="120000"/>
              </a:lnSpc>
              <a:spcBef>
                <a:spcPts val="263"/>
              </a:spcBef>
              <a:buNone/>
            </a:pPr>
            <a:r>
              <a:rPr lang="en-US" altLang="en-US" sz="1900" b="1" dirty="0" smtClean="0"/>
              <a:t>All Low-Res GEFS products are discontinued in v12</a:t>
            </a:r>
            <a:endParaRPr lang="en-US" altLang="en-US" sz="1900" b="1" dirty="0"/>
          </a:p>
          <a:p>
            <a:pPr marL="0" indent="0" eaLnBrk="1" hangingPunct="1">
              <a:lnSpc>
                <a:spcPct val="120000"/>
              </a:lnSpc>
              <a:spcBef>
                <a:spcPts val="263"/>
              </a:spcBef>
              <a:buFont typeface="Arial" panose="020B0604020202020204" pitchFamily="34" charset="0"/>
              <a:buNone/>
            </a:pPr>
            <a:endParaRPr lang="en-US" altLang="en-US" sz="2400" dirty="0"/>
          </a:p>
          <a:p>
            <a:pPr marL="0" indent="0" eaLnBrk="1" hangingPunct="1">
              <a:buFont typeface="Arial" panose="020B0604020202020204" pitchFamily="34" charset="0"/>
              <a:buNone/>
            </a:pPr>
            <a:r>
              <a:rPr lang="en-US" altLang="en-US" sz="2400" b="1" dirty="0">
                <a:solidFill>
                  <a:srgbClr val="0000FF"/>
                </a:solidFill>
              </a:rPr>
              <a:t>New products– station time series BUFR data</a:t>
            </a:r>
          </a:p>
          <a:p>
            <a:pPr lvl="1" eaLnBrk="1" hangingPunct="1"/>
            <a:r>
              <a:rPr lang="en-US" altLang="en-US" sz="2000" dirty="0"/>
              <a:t>All ensemble forecasts will insert to global sounding locations</a:t>
            </a:r>
          </a:p>
          <a:p>
            <a:pPr lvl="1" eaLnBrk="1" hangingPunct="1"/>
            <a:r>
              <a:rPr lang="en-US" altLang="en-US" sz="2000" dirty="0"/>
              <a:t>Include individual member, and ensemble mean</a:t>
            </a:r>
          </a:p>
          <a:p>
            <a:pPr marL="914400" lvl="2" indent="0" eaLnBrk="1" hangingPunct="1">
              <a:lnSpc>
                <a:spcPct val="120000"/>
              </a:lnSpc>
              <a:spcBef>
                <a:spcPts val="263"/>
              </a:spcBef>
              <a:buFont typeface="Arial" panose="020B0604020202020204" pitchFamily="34" charset="0"/>
              <a:buNone/>
            </a:pPr>
            <a:endParaRPr lang="en-US" altLang="en-US" sz="3200" dirty="0"/>
          </a:p>
        </p:txBody>
      </p:sp>
      <p:sp>
        <p:nvSpPr>
          <p:cNvPr id="20484" name="Slide Number Placeholder 3">
            <a:extLst>
              <a:ext uri="{FF2B5EF4-FFF2-40B4-BE49-F238E27FC236}">
                <a16:creationId xmlns:a16="http://schemas.microsoft.com/office/drawing/2014/main" id="{D70B211B-38C0-4E47-9955-62B534E8E5A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6A30FC4-C5EF-134E-9F03-7EF446BBBA1C}" type="slidenum">
              <a:rPr lang="en-US" altLang="en-US" sz="1800"/>
              <a:pPr/>
              <a:t>28</a:t>
            </a:fld>
            <a:endParaRPr lang="en-US" altLang="en-US" sz="1800"/>
          </a:p>
        </p:txBody>
      </p:sp>
      <p:sp>
        <p:nvSpPr>
          <p:cNvPr id="20485" name="Content Placeholder 2">
            <a:extLst>
              <a:ext uri="{FF2B5EF4-FFF2-40B4-BE49-F238E27FC236}">
                <a16:creationId xmlns:a16="http://schemas.microsoft.com/office/drawing/2014/main" id="{2728150B-42FA-E04D-9227-8B9B04394F4A}"/>
              </a:ext>
            </a:extLst>
          </p:cNvPr>
          <p:cNvSpPr txBox="1">
            <a:spLocks/>
          </p:cNvSpPr>
          <p:nvPr/>
        </p:nvSpPr>
        <p:spPr bwMode="auto">
          <a:xfrm>
            <a:off x="3429000" y="4648200"/>
            <a:ext cx="5029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1281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2" eaLnBrk="1" hangingPunct="1">
              <a:lnSpc>
                <a:spcPct val="120000"/>
              </a:lnSpc>
              <a:spcBef>
                <a:spcPts val="263"/>
              </a:spcBef>
              <a:buFont typeface="Arial" panose="020B0604020202020204" pitchFamily="34" charset="0"/>
              <a:buNone/>
            </a:pPr>
            <a:endParaRPr lang="en-US" altLang="en-US" sz="1800"/>
          </a:p>
        </p:txBody>
      </p:sp>
      <p:sp>
        <p:nvSpPr>
          <p:cNvPr id="20486" name="Content Placeholder 2">
            <a:extLst>
              <a:ext uri="{FF2B5EF4-FFF2-40B4-BE49-F238E27FC236}">
                <a16:creationId xmlns:a16="http://schemas.microsoft.com/office/drawing/2014/main" id="{C456CB2A-EDA1-B64D-8289-05B169A245F5}"/>
              </a:ext>
            </a:extLst>
          </p:cNvPr>
          <p:cNvSpPr txBox="1">
            <a:spLocks/>
          </p:cNvSpPr>
          <p:nvPr/>
        </p:nvSpPr>
        <p:spPr bwMode="auto">
          <a:xfrm>
            <a:off x="6554787" y="861720"/>
            <a:ext cx="563721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1281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1363" indent="-284163" defTabSz="912813">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1413" indent="-227013" defTabSz="912813">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400" b="1" dirty="0" smtClean="0">
                <a:solidFill>
                  <a:srgbClr val="0000FF"/>
                </a:solidFill>
              </a:rPr>
              <a:t>Addition of 76 parameters </a:t>
            </a:r>
            <a:endParaRPr lang="en-US" altLang="en-US" sz="2400" b="1" dirty="0">
              <a:solidFill>
                <a:srgbClr val="0000FF"/>
              </a:solidFill>
            </a:endParaRPr>
          </a:p>
          <a:p>
            <a:pPr lvl="1" eaLnBrk="1" hangingPunct="1">
              <a:buFont typeface="Wingdings" pitchFamily="2" charset="2"/>
              <a:buChar char="ü"/>
            </a:pPr>
            <a:r>
              <a:rPr lang="en-US" altLang="en-US" sz="2000" b="1" dirty="0"/>
              <a:t>Surface variables (3)</a:t>
            </a:r>
          </a:p>
          <a:p>
            <a:pPr lvl="2" eaLnBrk="1" hangingPunct="1">
              <a:buFont typeface="Wingdings" pitchFamily="2" charset="2"/>
              <a:buChar char="q"/>
            </a:pPr>
            <a:r>
              <a:rPr lang="en-US" altLang="en-US" sz="1800" dirty="0"/>
              <a:t>HGT On Cloud Ceiling</a:t>
            </a:r>
          </a:p>
          <a:p>
            <a:pPr lvl="2" eaLnBrk="1" hangingPunct="1">
              <a:buFont typeface="Wingdings" pitchFamily="2" charset="2"/>
              <a:buChar char="q"/>
            </a:pPr>
            <a:r>
              <a:rPr lang="en-US" altLang="en-US" sz="1800" dirty="0"/>
              <a:t>SNOHF and SNOWC</a:t>
            </a:r>
          </a:p>
          <a:p>
            <a:pPr lvl="1" eaLnBrk="1" hangingPunct="1">
              <a:buFont typeface="Wingdings" pitchFamily="2" charset="2"/>
              <a:buChar char="ü"/>
            </a:pPr>
            <a:r>
              <a:rPr lang="en-US" altLang="en-US" sz="2000" b="1" dirty="0"/>
              <a:t>PV on isentropic levels (2)</a:t>
            </a:r>
          </a:p>
          <a:p>
            <a:pPr lvl="2" eaLnBrk="1" hangingPunct="1">
              <a:buFont typeface="Wingdings" pitchFamily="2" charset="2"/>
              <a:buChar char="q"/>
            </a:pPr>
            <a:r>
              <a:rPr lang="en-US" altLang="en-US" sz="1800" dirty="0"/>
              <a:t>310 and 350K levels</a:t>
            </a:r>
          </a:p>
          <a:p>
            <a:pPr lvl="1" eaLnBrk="1" hangingPunct="1">
              <a:buFont typeface="Wingdings" pitchFamily="2" charset="2"/>
              <a:buChar char="ü"/>
            </a:pPr>
            <a:r>
              <a:rPr lang="en-US" altLang="en-US" sz="2000" b="1" dirty="0"/>
              <a:t>Vertical velocity on pressure levels (5)</a:t>
            </a:r>
          </a:p>
          <a:p>
            <a:pPr lvl="2" eaLnBrk="1" hangingPunct="1">
              <a:buFont typeface="Wingdings" pitchFamily="2" charset="2"/>
              <a:buChar char="q"/>
            </a:pPr>
            <a:r>
              <a:rPr lang="en-US" altLang="en-US" sz="1800" dirty="0"/>
              <a:t>10, 20, 30, 50 and 70 </a:t>
            </a:r>
            <a:r>
              <a:rPr lang="en-US" altLang="en-US" sz="1800" dirty="0" err="1"/>
              <a:t>hPa</a:t>
            </a:r>
            <a:r>
              <a:rPr lang="en-US" altLang="en-US" sz="1800" dirty="0"/>
              <a:t> levels</a:t>
            </a:r>
          </a:p>
          <a:p>
            <a:pPr lvl="1" eaLnBrk="1" hangingPunct="1">
              <a:buFont typeface="Wingdings" pitchFamily="2" charset="2"/>
              <a:buChar char="ü"/>
            </a:pPr>
            <a:r>
              <a:rPr lang="en-US" altLang="en-US" sz="2000" b="1" dirty="0"/>
              <a:t>More isentropic levels (4x3=12)</a:t>
            </a:r>
          </a:p>
          <a:p>
            <a:pPr lvl="2" eaLnBrk="1" hangingPunct="1">
              <a:buFont typeface="Wingdings" pitchFamily="2" charset="2"/>
              <a:buChar char="q"/>
            </a:pPr>
            <a:r>
              <a:rPr lang="en-US" altLang="en-US" sz="1800" dirty="0"/>
              <a:t>450, 550 and 650 K levels</a:t>
            </a:r>
          </a:p>
          <a:p>
            <a:pPr lvl="2" eaLnBrk="1" hangingPunct="1">
              <a:buFont typeface="Wingdings" pitchFamily="2" charset="2"/>
              <a:buChar char="q"/>
            </a:pPr>
            <a:r>
              <a:rPr lang="en-US" altLang="en-US" sz="1800" dirty="0"/>
              <a:t>U, V, T, PV</a:t>
            </a:r>
          </a:p>
          <a:p>
            <a:pPr lvl="1" eaLnBrk="1" hangingPunct="1">
              <a:buFont typeface="Wingdings" pitchFamily="2" charset="2"/>
              <a:buChar char="ü"/>
            </a:pPr>
            <a:r>
              <a:rPr lang="en-US" altLang="en-US" sz="2000" b="1" dirty="0"/>
              <a:t>More Pressure levels (6x5=30)</a:t>
            </a:r>
          </a:p>
          <a:p>
            <a:pPr lvl="2" eaLnBrk="1" hangingPunct="1">
              <a:buFont typeface="Wingdings" pitchFamily="2" charset="2"/>
              <a:buChar char="q"/>
            </a:pPr>
            <a:r>
              <a:rPr lang="en-US" altLang="en-US" sz="1800" dirty="0"/>
              <a:t>1, 2, 3, 5, 7 </a:t>
            </a:r>
            <a:r>
              <a:rPr lang="en-US" altLang="en-US" sz="1800" dirty="0" err="1"/>
              <a:t>hPa</a:t>
            </a:r>
            <a:r>
              <a:rPr lang="en-US" altLang="en-US" sz="1800" dirty="0"/>
              <a:t> levels</a:t>
            </a:r>
          </a:p>
          <a:p>
            <a:pPr lvl="2" eaLnBrk="1" hangingPunct="1">
              <a:buFont typeface="Wingdings" pitchFamily="2" charset="2"/>
              <a:buChar char="q"/>
            </a:pPr>
            <a:r>
              <a:rPr lang="en-US" altLang="en-US" sz="1800" dirty="0"/>
              <a:t>H, T, U, V, q, w</a:t>
            </a:r>
          </a:p>
          <a:p>
            <a:pPr lvl="1" eaLnBrk="1" hangingPunct="1">
              <a:buFont typeface="Wingdings" pitchFamily="2" charset="2"/>
              <a:buChar char="ü"/>
            </a:pPr>
            <a:r>
              <a:rPr lang="en-US" altLang="en-US" sz="2000" b="1" dirty="0"/>
              <a:t>Sigma levels (6x4=24)</a:t>
            </a:r>
          </a:p>
          <a:p>
            <a:pPr lvl="2" eaLnBrk="1" hangingPunct="1">
              <a:buFont typeface="Wingdings" pitchFamily="2" charset="2"/>
              <a:buChar char="q"/>
            </a:pPr>
            <a:r>
              <a:rPr lang="en-US" altLang="en-US" sz="1800" dirty="0"/>
              <a:t>Lowest 4 sigma levels</a:t>
            </a:r>
          </a:p>
          <a:p>
            <a:pPr lvl="2" eaLnBrk="1" hangingPunct="1">
              <a:buFont typeface="Wingdings" pitchFamily="2" charset="2"/>
              <a:buChar char="q"/>
            </a:pPr>
            <a:r>
              <a:rPr lang="en-US" altLang="en-US" sz="1800" dirty="0"/>
              <a:t>H, T, P, U, V, RH</a:t>
            </a:r>
          </a:p>
          <a:p>
            <a:pPr lvl="2" eaLnBrk="1" hangingPunct="1"/>
            <a:endParaRPr lang="en-US" altLang="en-US" sz="3200" dirty="0"/>
          </a:p>
          <a:p>
            <a:pPr lvl="2" eaLnBrk="1" hangingPunct="1"/>
            <a:endParaRPr lang="en-US" altLang="en-US" sz="1800" dirty="0"/>
          </a:p>
        </p:txBody>
      </p:sp>
    </p:spTree>
    <p:extLst>
      <p:ext uri="{BB962C8B-B14F-4D97-AF65-F5344CB8AC3E}">
        <p14:creationId xmlns:p14="http://schemas.microsoft.com/office/powerpoint/2010/main" val="298686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F5420-93C8-684F-BF6F-4485532FBF91}"/>
              </a:ext>
            </a:extLst>
          </p:cNvPr>
          <p:cNvSpPr>
            <a:spLocks noGrp="1"/>
          </p:cNvSpPr>
          <p:nvPr>
            <p:ph type="title"/>
          </p:nvPr>
        </p:nvSpPr>
        <p:spPr>
          <a:xfrm>
            <a:off x="3954887" y="223457"/>
            <a:ext cx="4558048" cy="1325563"/>
          </a:xfrm>
        </p:spPr>
        <p:txBody>
          <a:bodyPr/>
          <a:lstStyle/>
          <a:p>
            <a:r>
              <a:rPr lang="en-US" dirty="0"/>
              <a:t>PRODUCT DELAYS</a:t>
            </a:r>
          </a:p>
        </p:txBody>
      </p:sp>
      <p:sp>
        <p:nvSpPr>
          <p:cNvPr id="3" name="Content Placeholder 2">
            <a:extLst>
              <a:ext uri="{FF2B5EF4-FFF2-40B4-BE49-F238E27FC236}">
                <a16:creationId xmlns:a16="http://schemas.microsoft.com/office/drawing/2014/main" id="{8C0311E2-489B-D64C-9A96-517C702C1ADB}"/>
              </a:ext>
            </a:extLst>
          </p:cNvPr>
          <p:cNvSpPr>
            <a:spLocks noGrp="1"/>
          </p:cNvSpPr>
          <p:nvPr>
            <p:ph idx="1"/>
          </p:nvPr>
        </p:nvSpPr>
        <p:spPr>
          <a:xfrm>
            <a:off x="838200" y="1549020"/>
            <a:ext cx="10515600" cy="4351338"/>
          </a:xfrm>
        </p:spPr>
        <p:txBody>
          <a:bodyPr/>
          <a:lstStyle/>
          <a:p>
            <a:r>
              <a:rPr lang="en-US" dirty="0"/>
              <a:t>Fitting the 31 member configuration onto the current computing system requires that a smaller number of nodes be used, creating a longer run time</a:t>
            </a:r>
          </a:p>
          <a:p>
            <a:r>
              <a:rPr lang="en-US" dirty="0"/>
              <a:t>The start time will be moved up, but a delay in product delivery time will occur starting around 8 days into the forecast</a:t>
            </a:r>
          </a:p>
          <a:p>
            <a:r>
              <a:rPr lang="en-US" dirty="0"/>
              <a:t> A period for public comments is about to start to offer the opportunity to express concerns about these delays</a:t>
            </a:r>
          </a:p>
          <a:p>
            <a:endParaRPr lang="en-US" dirty="0"/>
          </a:p>
        </p:txBody>
      </p:sp>
    </p:spTree>
    <p:extLst>
      <p:ext uri="{BB962C8B-B14F-4D97-AF65-F5344CB8AC3E}">
        <p14:creationId xmlns:p14="http://schemas.microsoft.com/office/powerpoint/2010/main" val="1307427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F95901C7-4B33-9B4E-8D66-D871B295D335}"/>
              </a:ext>
            </a:extLst>
          </p:cNvPr>
          <p:cNvSpPr>
            <a:spLocks noGrp="1"/>
          </p:cNvSpPr>
          <p:nvPr>
            <p:ph type="ctrTitle"/>
          </p:nvPr>
        </p:nvSpPr>
        <p:spPr>
          <a:xfrm>
            <a:off x="495300" y="1143000"/>
            <a:ext cx="11201400" cy="1470025"/>
          </a:xfrm>
        </p:spPr>
        <p:txBody>
          <a:bodyPr/>
          <a:lstStyle/>
          <a:p>
            <a:pPr eaLnBrk="1" hangingPunct="1"/>
            <a:r>
              <a:rPr lang="en-US" altLang="en-US" sz="4400" b="1">
                <a:solidFill>
                  <a:srgbClr val="0000FF"/>
                </a:solidFill>
              </a:rPr>
              <a:t>The NCEP Global Ensemble Forecast System</a:t>
            </a:r>
            <a:endParaRPr lang="en-US" altLang="en-US" sz="4400">
              <a:solidFill>
                <a:srgbClr val="0000FF"/>
              </a:solidFill>
            </a:endParaRPr>
          </a:p>
        </p:txBody>
      </p:sp>
      <p:sp>
        <p:nvSpPr>
          <p:cNvPr id="5123" name="Subtitle 2">
            <a:extLst>
              <a:ext uri="{FF2B5EF4-FFF2-40B4-BE49-F238E27FC236}">
                <a16:creationId xmlns:a16="http://schemas.microsoft.com/office/drawing/2014/main" id="{0E9698E3-1781-1548-8859-E516FDD145F1}"/>
              </a:ext>
            </a:extLst>
          </p:cNvPr>
          <p:cNvSpPr>
            <a:spLocks noGrp="1"/>
          </p:cNvSpPr>
          <p:nvPr>
            <p:ph type="subTitle" idx="1"/>
          </p:nvPr>
        </p:nvSpPr>
        <p:spPr>
          <a:xfrm>
            <a:off x="495300" y="2171700"/>
            <a:ext cx="11734800" cy="4724400"/>
          </a:xfrm>
        </p:spPr>
        <p:txBody>
          <a:bodyPr>
            <a:normAutofit/>
          </a:bodyPr>
          <a:lstStyle/>
          <a:p>
            <a:endParaRPr lang="en-US" altLang="en-US" sz="2000" dirty="0">
              <a:solidFill>
                <a:schemeClr val="tx1"/>
              </a:solidFill>
            </a:endParaRPr>
          </a:p>
          <a:p>
            <a:r>
              <a:rPr lang="en-US" altLang="en-US" sz="2000" dirty="0">
                <a:solidFill>
                  <a:schemeClr val="tx1"/>
                </a:solidFill>
              </a:rPr>
              <a:t>Project lead: </a:t>
            </a:r>
            <a:r>
              <a:rPr lang="en-US" altLang="en-US" sz="2000" dirty="0" err="1">
                <a:solidFill>
                  <a:srgbClr val="17375E"/>
                </a:solidFill>
              </a:rPr>
              <a:t>Yuejian</a:t>
            </a:r>
            <a:r>
              <a:rPr lang="en-US" altLang="en-US" sz="2000" dirty="0">
                <a:solidFill>
                  <a:srgbClr val="17375E"/>
                </a:solidFill>
              </a:rPr>
              <a:t> Zhu  </a:t>
            </a:r>
            <a:r>
              <a:rPr lang="en-US" altLang="en-US" sz="2000" dirty="0">
                <a:solidFill>
                  <a:schemeClr val="tx1"/>
                </a:solidFill>
              </a:rPr>
              <a:t>Project manager: </a:t>
            </a:r>
            <a:r>
              <a:rPr lang="en-US" altLang="en-US" sz="2000" dirty="0" err="1">
                <a:solidFill>
                  <a:srgbClr val="17375E"/>
                </a:solidFill>
              </a:rPr>
              <a:t>Vijay.Tallapragada</a:t>
            </a:r>
            <a:endParaRPr lang="en-US" altLang="en-US" sz="2000" dirty="0">
              <a:solidFill>
                <a:srgbClr val="17375E"/>
              </a:solidFill>
            </a:endParaRPr>
          </a:p>
          <a:p>
            <a:r>
              <a:rPr lang="en-US" altLang="en-US" sz="2000" dirty="0">
                <a:solidFill>
                  <a:schemeClr val="tx1"/>
                </a:solidFill>
              </a:rPr>
              <a:t>Members: </a:t>
            </a:r>
            <a:r>
              <a:rPr lang="en-US" altLang="en-US" sz="2000" dirty="0" err="1">
                <a:solidFill>
                  <a:srgbClr val="17375E"/>
                </a:solidFill>
              </a:rPr>
              <a:t>Dingchen</a:t>
            </a:r>
            <a:r>
              <a:rPr lang="en-US" altLang="en-US" sz="2000" dirty="0">
                <a:solidFill>
                  <a:srgbClr val="17375E"/>
                </a:solidFill>
              </a:rPr>
              <a:t> Hou,</a:t>
            </a:r>
            <a:r>
              <a:rPr lang="zh-CN" altLang="en-US" sz="2000" dirty="0">
                <a:solidFill>
                  <a:srgbClr val="17375E"/>
                </a:solidFill>
              </a:rPr>
              <a:t> </a:t>
            </a:r>
            <a:r>
              <a:rPr lang="en-US" altLang="zh-CN" sz="2000" dirty="0" err="1">
                <a:solidFill>
                  <a:srgbClr val="17375E"/>
                </a:solidFill>
              </a:rPr>
              <a:t>Xiaqiong</a:t>
            </a:r>
            <a:r>
              <a:rPr lang="en-US" altLang="zh-CN" sz="2000" dirty="0">
                <a:solidFill>
                  <a:srgbClr val="17375E"/>
                </a:solidFill>
              </a:rPr>
              <a:t> Zhou, Bing</a:t>
            </a:r>
            <a:r>
              <a:rPr lang="zh-CN" altLang="en-US" sz="2000" dirty="0">
                <a:solidFill>
                  <a:srgbClr val="17375E"/>
                </a:solidFill>
              </a:rPr>
              <a:t> </a:t>
            </a:r>
            <a:r>
              <a:rPr lang="en-US" altLang="zh-CN" sz="2000" dirty="0">
                <a:solidFill>
                  <a:srgbClr val="17375E"/>
                </a:solidFill>
              </a:rPr>
              <a:t>Fu,</a:t>
            </a:r>
            <a:r>
              <a:rPr lang="en-US" altLang="en-US" sz="2000" dirty="0">
                <a:solidFill>
                  <a:srgbClr val="17375E"/>
                </a:solidFill>
              </a:rPr>
              <a:t> </a:t>
            </a:r>
            <a:r>
              <a:rPr lang="en-US" altLang="en-US" sz="2000" dirty="0" err="1">
                <a:solidFill>
                  <a:srgbClr val="17375E"/>
                </a:solidFill>
              </a:rPr>
              <a:t>Jiayi</a:t>
            </a:r>
            <a:r>
              <a:rPr lang="en-US" altLang="en-US" sz="2000" dirty="0">
                <a:solidFill>
                  <a:srgbClr val="17375E"/>
                </a:solidFill>
              </a:rPr>
              <a:t> Peng, </a:t>
            </a:r>
            <a:r>
              <a:rPr lang="en-US" altLang="en-US" sz="2000" dirty="0" err="1">
                <a:solidFill>
                  <a:srgbClr val="17375E"/>
                </a:solidFill>
              </a:rPr>
              <a:t>Xianwu</a:t>
            </a:r>
            <a:r>
              <a:rPr lang="en-US" altLang="en-US" sz="2000" dirty="0">
                <a:solidFill>
                  <a:srgbClr val="17375E"/>
                </a:solidFill>
              </a:rPr>
              <a:t> </a:t>
            </a:r>
            <a:r>
              <a:rPr lang="en-US" altLang="en-US" sz="2000" dirty="0" err="1">
                <a:solidFill>
                  <a:srgbClr val="17375E"/>
                </a:solidFill>
              </a:rPr>
              <a:t>Xue</a:t>
            </a:r>
            <a:r>
              <a:rPr lang="en-US" altLang="en-US" sz="2000" dirty="0">
                <a:solidFill>
                  <a:srgbClr val="17375E"/>
                </a:solidFill>
              </a:rPr>
              <a:t>, </a:t>
            </a:r>
          </a:p>
          <a:p>
            <a:r>
              <a:rPr lang="en-US" altLang="en-US" sz="2000" dirty="0">
                <a:solidFill>
                  <a:srgbClr val="17375E"/>
                </a:solidFill>
              </a:rPr>
              <a:t>Yan Luo, Wei Li, Hong Guan, Bo Cui, Eric </a:t>
            </a:r>
            <a:r>
              <a:rPr lang="en-US" altLang="en-US" sz="2000" dirty="0" err="1">
                <a:solidFill>
                  <a:srgbClr val="17375E"/>
                </a:solidFill>
              </a:rPr>
              <a:t>Sinsky</a:t>
            </a:r>
            <a:r>
              <a:rPr lang="en-US" altLang="en-US" sz="2000" dirty="0">
                <a:solidFill>
                  <a:srgbClr val="17375E"/>
                </a:solidFill>
              </a:rPr>
              <a:t>, Walter </a:t>
            </a:r>
            <a:r>
              <a:rPr lang="en-US" altLang="en-US" sz="2000" dirty="0" err="1">
                <a:solidFill>
                  <a:srgbClr val="17375E"/>
                </a:solidFill>
              </a:rPr>
              <a:t>Kolczynski</a:t>
            </a:r>
            <a:endParaRPr lang="en-US" altLang="en-US" sz="2000" dirty="0">
              <a:solidFill>
                <a:srgbClr val="17375E"/>
              </a:solidFill>
            </a:endParaRPr>
          </a:p>
          <a:p>
            <a:pPr eaLnBrk="1" hangingPunct="1"/>
            <a:endParaRPr lang="en-US" altLang="zh-CN" sz="2000" b="1" dirty="0">
              <a:solidFill>
                <a:schemeClr val="tx1"/>
              </a:solidFill>
            </a:endParaRPr>
          </a:p>
          <a:p>
            <a:pPr eaLnBrk="1" hangingPunct="1"/>
            <a:r>
              <a:rPr lang="en-US" altLang="zh-CN" sz="2000" b="1" dirty="0">
                <a:solidFill>
                  <a:schemeClr val="tx1"/>
                </a:solidFill>
              </a:rPr>
              <a:t>Acknowledgement:</a:t>
            </a:r>
          </a:p>
          <a:p>
            <a:pPr eaLnBrk="1" hangingPunct="1"/>
            <a:r>
              <a:rPr lang="en-US" altLang="en-US" sz="2000" dirty="0"/>
              <a:t>Based on the work done by many EMC developers, GFDL and PSD collaborators.</a:t>
            </a:r>
          </a:p>
          <a:p>
            <a:pPr eaLnBrk="1" hangingPunct="1"/>
            <a:endParaRPr lang="en-US" altLang="en-US" sz="1600" baseline="30000" dirty="0">
              <a:solidFill>
                <a:schemeClr val="tx1"/>
              </a:solidFill>
              <a:latin typeface="Calibri Light" panose="020F0302020204030204" pitchFamily="34" charset="0"/>
            </a:endParaRPr>
          </a:p>
        </p:txBody>
      </p:sp>
    </p:spTree>
    <p:extLst>
      <p:ext uri="{BB962C8B-B14F-4D97-AF65-F5344CB8AC3E}">
        <p14:creationId xmlns:p14="http://schemas.microsoft.com/office/powerpoint/2010/main" val="1161294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781"/>
            <a:ext cx="10515600" cy="1325563"/>
          </a:xfrm>
        </p:spPr>
        <p:txBody>
          <a:bodyPr/>
          <a:lstStyle/>
          <a:p>
            <a:r>
              <a:rPr lang="en-US" dirty="0"/>
              <a:t>                              TIMELINE</a:t>
            </a:r>
          </a:p>
        </p:txBody>
      </p:sp>
      <p:sp>
        <p:nvSpPr>
          <p:cNvPr id="3" name="Content Placeholder 2"/>
          <p:cNvSpPr>
            <a:spLocks noGrp="1"/>
          </p:cNvSpPr>
          <p:nvPr>
            <p:ph idx="1"/>
          </p:nvPr>
        </p:nvSpPr>
        <p:spPr>
          <a:xfrm>
            <a:off x="838200" y="1733842"/>
            <a:ext cx="10515600" cy="4873019"/>
          </a:xfrm>
        </p:spPr>
        <p:txBody>
          <a:bodyPr>
            <a:normAutofit lnSpcReduction="10000"/>
          </a:bodyPr>
          <a:lstStyle/>
          <a:p>
            <a:r>
              <a:rPr lang="en-US" dirty="0"/>
              <a:t>MEG Evaluation Kickoff webinar: February 27, 2020</a:t>
            </a:r>
          </a:p>
          <a:p>
            <a:r>
              <a:rPr lang="en-US" dirty="0"/>
              <a:t>Field Evaluation: March 2, 2020 - April 10, 2020</a:t>
            </a:r>
          </a:p>
          <a:p>
            <a:r>
              <a:rPr lang="en-US" dirty="0"/>
              <a:t>MEG Evaluation Briefing: April 16, 2020</a:t>
            </a:r>
          </a:p>
          <a:p>
            <a:r>
              <a:rPr lang="en-US" dirty="0"/>
              <a:t>Field Recommendations due: April 23, 2020</a:t>
            </a:r>
          </a:p>
          <a:p>
            <a:r>
              <a:rPr lang="en-US" dirty="0"/>
              <a:t>NCEP Director Briefing: May 5, 2020</a:t>
            </a:r>
          </a:p>
          <a:p>
            <a:r>
              <a:rPr lang="en-US" dirty="0"/>
              <a:t>Code delivery to NCO: May 12, 2020</a:t>
            </a:r>
          </a:p>
          <a:p>
            <a:r>
              <a:rPr lang="en-US" dirty="0"/>
              <a:t>NCO 30-Day IT Test begins: July 13, 2020 (tentative)</a:t>
            </a:r>
          </a:p>
          <a:p>
            <a:r>
              <a:rPr lang="en-US" dirty="0"/>
              <a:t>NCO IT Briefing: August 21, 2020 (tentative)</a:t>
            </a:r>
          </a:p>
          <a:p>
            <a:r>
              <a:rPr lang="en-US" dirty="0"/>
              <a:t>Implementation date: August 25, 2020 (tentative)</a:t>
            </a:r>
            <a:br>
              <a:rPr lang="en-US" dirty="0"/>
            </a:br>
            <a:r>
              <a:rPr lang="en-US" dirty="0"/>
              <a:t/>
            </a:r>
            <a:br>
              <a:rPr lang="en-US" dirty="0"/>
            </a:br>
            <a:endParaRPr lang="en-US" dirty="0"/>
          </a:p>
        </p:txBody>
      </p:sp>
    </p:spTree>
    <p:extLst>
      <p:ext uri="{BB962C8B-B14F-4D97-AF65-F5344CB8AC3E}">
        <p14:creationId xmlns:p14="http://schemas.microsoft.com/office/powerpoint/2010/main" val="1801687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70" y="0"/>
            <a:ext cx="9872730" cy="1325563"/>
          </a:xfrm>
        </p:spPr>
        <p:txBody>
          <a:bodyPr/>
          <a:lstStyle/>
          <a:p>
            <a:r>
              <a:rPr lang="en-US" dirty="0"/>
              <a:t>                    TENTATIVE MEG TIMELINE</a:t>
            </a:r>
          </a:p>
        </p:txBody>
      </p:sp>
      <p:sp>
        <p:nvSpPr>
          <p:cNvPr id="3" name="Content Placeholder 2"/>
          <p:cNvSpPr>
            <a:spLocks noGrp="1"/>
          </p:cNvSpPr>
          <p:nvPr>
            <p:ph idx="1"/>
          </p:nvPr>
        </p:nvSpPr>
        <p:spPr>
          <a:xfrm>
            <a:off x="738924" y="1558344"/>
            <a:ext cx="11302821" cy="5138670"/>
          </a:xfrm>
        </p:spPr>
        <p:txBody>
          <a:bodyPr>
            <a:normAutofit fontScale="85000" lnSpcReduction="20000"/>
          </a:bodyPr>
          <a:lstStyle/>
          <a:p>
            <a:r>
              <a:rPr lang="en-US" dirty="0"/>
              <a:t>February 27 - GEFSv12 Evaluation Kickoff</a:t>
            </a:r>
          </a:p>
          <a:p>
            <a:r>
              <a:rPr lang="en-US" dirty="0"/>
              <a:t>March 5 - likely recap of Carolina winter storm (not part of GEFSv12)</a:t>
            </a:r>
          </a:p>
          <a:p>
            <a:r>
              <a:rPr lang="en-US" dirty="0"/>
              <a:t>March 12 – GEFSv12 Stats Overview + QPF cases</a:t>
            </a:r>
          </a:p>
          <a:p>
            <a:r>
              <a:rPr lang="en-US" dirty="0"/>
              <a:t>March 19 – GEFSv12 Winter Storms / Cyclones</a:t>
            </a:r>
          </a:p>
          <a:p>
            <a:r>
              <a:rPr lang="en-US" dirty="0"/>
              <a:t>March 26 – GEFSv12 Tropical Cyclones</a:t>
            </a:r>
          </a:p>
          <a:p>
            <a:r>
              <a:rPr lang="en-US" dirty="0"/>
              <a:t>April 2 - HREFv3 Kickoff</a:t>
            </a:r>
          </a:p>
          <a:p>
            <a:r>
              <a:rPr lang="en-US" dirty="0"/>
              <a:t>April 9 – GEFS Low Skill Cases + SVR + SOO team presentation</a:t>
            </a:r>
          </a:p>
          <a:p>
            <a:r>
              <a:rPr lang="en-US" dirty="0"/>
              <a:t>April16 - MEG Evaluation Overview (atmosphere only)</a:t>
            </a:r>
          </a:p>
          <a:p>
            <a:r>
              <a:rPr lang="en-US" dirty="0"/>
              <a:t>April 23 -  No Webinar</a:t>
            </a:r>
          </a:p>
          <a:p>
            <a:r>
              <a:rPr lang="en-US" dirty="0"/>
              <a:t>April 30 -  Summarize Field Evaluations (include aerosols and waves)</a:t>
            </a:r>
          </a:p>
          <a:p>
            <a:r>
              <a:rPr lang="en-US" dirty="0"/>
              <a:t>May 7 -  MEG Recovery</a:t>
            </a:r>
            <a:br>
              <a:rPr lang="en-US" dirty="0"/>
            </a:br>
            <a:r>
              <a:rPr lang="en-US" dirty="0"/>
              <a:t/>
            </a:r>
            <a:br>
              <a:rPr lang="en-US" dirty="0"/>
            </a:br>
            <a:endParaRPr lang="en-US" dirty="0"/>
          </a:p>
        </p:txBody>
      </p:sp>
    </p:spTree>
    <p:extLst>
      <p:ext uri="{BB962C8B-B14F-4D97-AF65-F5344CB8AC3E}">
        <p14:creationId xmlns:p14="http://schemas.microsoft.com/office/powerpoint/2010/main" val="2135917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9712-A500-B944-97C1-1743653387E6}"/>
              </a:ext>
            </a:extLst>
          </p:cNvPr>
          <p:cNvSpPr>
            <a:spLocks noGrp="1"/>
          </p:cNvSpPr>
          <p:nvPr>
            <p:ph type="title"/>
          </p:nvPr>
        </p:nvSpPr>
        <p:spPr>
          <a:xfrm>
            <a:off x="1623811" y="352246"/>
            <a:ext cx="8756561" cy="1325563"/>
          </a:xfrm>
        </p:spPr>
        <p:txBody>
          <a:bodyPr/>
          <a:lstStyle/>
          <a:p>
            <a:r>
              <a:rPr lang="en-US" dirty="0"/>
              <a:t>Official GEFSv12 Evaluation Web site</a:t>
            </a:r>
          </a:p>
        </p:txBody>
      </p:sp>
      <p:sp>
        <p:nvSpPr>
          <p:cNvPr id="4" name="TextBox 3">
            <a:extLst>
              <a:ext uri="{FF2B5EF4-FFF2-40B4-BE49-F238E27FC236}">
                <a16:creationId xmlns:a16="http://schemas.microsoft.com/office/drawing/2014/main" id="{1370B346-B8A7-5A4D-8E00-1DEC0D541E50}"/>
              </a:ext>
            </a:extLst>
          </p:cNvPr>
          <p:cNvSpPr txBox="1"/>
          <p:nvPr/>
        </p:nvSpPr>
        <p:spPr>
          <a:xfrm>
            <a:off x="2078686" y="3110468"/>
            <a:ext cx="8473730" cy="553998"/>
          </a:xfrm>
          <a:prstGeom prst="rect">
            <a:avLst/>
          </a:prstGeom>
          <a:noFill/>
        </p:spPr>
        <p:txBody>
          <a:bodyPr wrap="none" rtlCol="0">
            <a:spAutoFit/>
          </a:bodyPr>
          <a:lstStyle/>
          <a:p>
            <a:r>
              <a:rPr lang="en-US" sz="3000" dirty="0">
                <a:hlinkClick r:id="rId2"/>
              </a:rPr>
              <a:t>https://</a:t>
            </a:r>
            <a:r>
              <a:rPr lang="en-US" sz="3000" dirty="0" err="1">
                <a:hlinkClick r:id="rId2"/>
              </a:rPr>
              <a:t>www.emc.ncep.noaa.gov</a:t>
            </a:r>
            <a:r>
              <a:rPr lang="en-US" sz="3000" dirty="0">
                <a:hlinkClick r:id="rId2"/>
              </a:rPr>
              <a:t>/users/meg/gefsv12</a:t>
            </a:r>
            <a:endParaRPr lang="en-US" sz="3000" dirty="0"/>
          </a:p>
        </p:txBody>
      </p:sp>
    </p:spTree>
    <p:extLst>
      <p:ext uri="{BB962C8B-B14F-4D97-AF65-F5344CB8AC3E}">
        <p14:creationId xmlns:p14="http://schemas.microsoft.com/office/powerpoint/2010/main" val="3810843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49" name="Group 81"/>
          <p:cNvGraphicFramePr>
            <a:graphicFrameLocks noGrp="1"/>
          </p:cNvGraphicFramePr>
          <p:nvPr/>
        </p:nvGraphicFramePr>
        <p:xfrm>
          <a:off x="1676400" y="685800"/>
          <a:ext cx="8839200" cy="6004440"/>
        </p:xfrm>
        <a:graphic>
          <a:graphicData uri="http://schemas.openxmlformats.org/drawingml/2006/table">
            <a:tbl>
              <a:tblPr/>
              <a:tblGrid>
                <a:gridCol w="838200">
                  <a:extLst>
                    <a:ext uri="{9D8B030D-6E8A-4147-A177-3AD203B41FA5}">
                      <a16:colId xmlns:a16="http://schemas.microsoft.com/office/drawing/2014/main" val="20000"/>
                    </a:ext>
                  </a:extLst>
                </a:gridCol>
                <a:gridCol w="887056">
                  <a:extLst>
                    <a:ext uri="{9D8B030D-6E8A-4147-A177-3AD203B41FA5}">
                      <a16:colId xmlns:a16="http://schemas.microsoft.com/office/drawing/2014/main" val="20001"/>
                    </a:ext>
                  </a:extLst>
                </a:gridCol>
                <a:gridCol w="1017944">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1416640">
                  <a:extLst>
                    <a:ext uri="{9D8B030D-6E8A-4147-A177-3AD203B41FA5}">
                      <a16:colId xmlns:a16="http://schemas.microsoft.com/office/drawing/2014/main" val="20005"/>
                    </a:ext>
                  </a:extLst>
                </a:gridCol>
                <a:gridCol w="742997">
                  <a:extLst>
                    <a:ext uri="{9D8B030D-6E8A-4147-A177-3AD203B41FA5}">
                      <a16:colId xmlns:a16="http://schemas.microsoft.com/office/drawing/2014/main" val="20006"/>
                    </a:ext>
                  </a:extLst>
                </a:gridCol>
                <a:gridCol w="1028765">
                  <a:extLst>
                    <a:ext uri="{9D8B030D-6E8A-4147-A177-3AD203B41FA5}">
                      <a16:colId xmlns:a16="http://schemas.microsoft.com/office/drawing/2014/main" val="20007"/>
                    </a:ext>
                  </a:extLst>
                </a:gridCol>
                <a:gridCol w="1688398">
                  <a:extLst>
                    <a:ext uri="{9D8B030D-6E8A-4147-A177-3AD203B41FA5}">
                      <a16:colId xmlns:a16="http://schemas.microsoft.com/office/drawing/2014/main" val="20008"/>
                    </a:ext>
                  </a:extLst>
                </a:gridCol>
              </a:tblGrid>
              <a:tr h="731483">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Version</a:t>
                      </a:r>
                    </a:p>
                  </a:txBody>
                  <a:tcPr marL="68585" marR="68585"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Implementation </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Calibri" panose="020F0502020204030204" pitchFamily="34" charset="0"/>
                          <a:ea typeface="SimSun" pitchFamily="2" charset="-122"/>
                        </a:rPr>
                        <a:t>Initial uncertainty </a:t>
                      </a:r>
                      <a:endParaRPr kumimoji="0" lang="en-US" sz="1400" b="0" i="0" u="none" strike="noStrike" cap="none" normalizeH="0" baseline="0" dirty="0">
                        <a:ln>
                          <a:noFill/>
                        </a:ln>
                        <a:solidFill>
                          <a:schemeClr val="tx1"/>
                        </a:solidFill>
                        <a:effectLst/>
                        <a:latin typeface="Calibri" panose="020F0502020204030204" pitchFamily="34" charset="0"/>
                      </a:endParaRPr>
                    </a:p>
                  </a:txBody>
                  <a:tcPr marL="68585" marR="68585" marT="45715" marB="45715" anchor="ct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TS</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relocation</a:t>
                      </a:r>
                    </a:p>
                  </a:txBody>
                  <a:tcPr marL="68585" marR="68585" marT="45715" marB="45715"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Model</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uncertainty</a:t>
                      </a:r>
                    </a:p>
                  </a:txBody>
                  <a:tcPr marL="68585" marR="68585" marT="45715" marB="45715"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Calibri" panose="020F0502020204030204" pitchFamily="34" charset="0"/>
                          <a:ea typeface="SimSun" pitchFamily="2" charset="-122"/>
                        </a:rPr>
                        <a:t>Resolution </a:t>
                      </a:r>
                      <a:endParaRPr kumimoji="0" lang="en-US" sz="1400" b="0" i="0" u="none" strike="noStrike" cap="none" normalizeH="0" baseline="0" dirty="0">
                        <a:ln>
                          <a:noFill/>
                        </a:ln>
                        <a:solidFill>
                          <a:schemeClr val="tx1"/>
                        </a:solidFill>
                        <a:effectLst/>
                        <a:latin typeface="Calibri" panose="020F0502020204030204" pitchFamily="34" charset="0"/>
                      </a:endParaRPr>
                    </a:p>
                  </a:txBody>
                  <a:tcPr marL="68585" marR="68585" marT="45715" marB="45715" anchor="ctr"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Calibri" panose="020F0502020204030204" pitchFamily="34" charset="0"/>
                          <a:ea typeface="SimSun" pitchFamily="2" charset="-122"/>
                        </a:rPr>
                        <a:t>FCST length </a:t>
                      </a:r>
                      <a:endParaRPr kumimoji="0" lang="en-US" sz="1400" b="0" i="0" u="none" strike="noStrike" cap="none" normalizeH="0" baseline="0" dirty="0">
                        <a:ln>
                          <a:noFill/>
                        </a:ln>
                        <a:solidFill>
                          <a:schemeClr val="tx1"/>
                        </a:solidFill>
                        <a:effectLst/>
                        <a:latin typeface="Calibri" panose="020F0502020204030204" pitchFamily="34" charset="0"/>
                      </a:endParaRPr>
                    </a:p>
                  </a:txBody>
                  <a:tcPr marL="68585" marR="68585" marT="45715" marB="45715" anchor="ctr"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400" b="0" i="0" u="none" strike="noStrike" cap="none" normalizeH="0" baseline="0" dirty="0" err="1">
                          <a:ln>
                            <a:noFill/>
                          </a:ln>
                          <a:solidFill>
                            <a:schemeClr val="tx1"/>
                          </a:solidFill>
                          <a:effectLst/>
                          <a:latin typeface="Calibri" panose="020F0502020204030204" pitchFamily="34" charset="0"/>
                          <a:ea typeface="SimSun" pitchFamily="2" charset="-122"/>
                        </a:rPr>
                        <a:t>Ens</a:t>
                      </a:r>
                      <a:r>
                        <a:rPr kumimoji="0" lang="en-US" altLang="zh-CN" sz="1400" b="0" i="0" u="none" strike="noStrike" cap="none" normalizeH="0" baseline="0" dirty="0">
                          <a:ln>
                            <a:noFill/>
                          </a:ln>
                          <a:solidFill>
                            <a:schemeClr val="tx1"/>
                          </a:solidFill>
                          <a:effectLst/>
                          <a:latin typeface="Calibri" panose="020F0502020204030204" pitchFamily="34" charset="0"/>
                          <a:ea typeface="SimSun" pitchFamily="2" charset="-122"/>
                        </a:rPr>
                        <a:t> Size members </a:t>
                      </a:r>
                      <a:endParaRPr kumimoji="0" lang="en-US" sz="1400" b="0" i="0" u="none" strike="noStrike" cap="none" normalizeH="0" baseline="0" dirty="0">
                        <a:ln>
                          <a:noFill/>
                        </a:ln>
                        <a:solidFill>
                          <a:schemeClr val="tx1"/>
                        </a:solidFill>
                        <a:effectLst/>
                        <a:latin typeface="Calibri" panose="020F0502020204030204" pitchFamily="34" charset="0"/>
                      </a:endParaRPr>
                    </a:p>
                  </a:txBody>
                  <a:tcPr marL="68585" marR="68585" marT="45715" marB="45715" anchor="ctr"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Calibri" panose="020F0502020204030204" pitchFamily="34" charset="0"/>
                          <a:ea typeface="SimSun" pitchFamily="2" charset="-122"/>
                        </a:rPr>
                        <a:t>Daily frequency </a:t>
                      </a:r>
                      <a:endParaRPr kumimoji="0" lang="en-US" sz="1400" b="0" i="0" u="none" strike="noStrike" cap="none" normalizeH="0" baseline="0" dirty="0">
                        <a:ln>
                          <a:noFill/>
                        </a:ln>
                        <a:solidFill>
                          <a:schemeClr val="tx1"/>
                        </a:solidFill>
                        <a:effectLst/>
                        <a:latin typeface="Calibri" panose="020F0502020204030204" pitchFamily="34" charset="0"/>
                      </a:endParaRPr>
                    </a:p>
                  </a:txBody>
                  <a:tcPr marL="68585" marR="68585" marT="45715" marB="45715" anchor="ctr" horzOverflow="overflow">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0478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V1.0</a:t>
                      </a:r>
                    </a:p>
                  </a:txBody>
                  <a:tcPr marL="68585" marR="68585"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1992.12</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BV</a:t>
                      </a:r>
                    </a:p>
                  </a:txBody>
                  <a:tcPr marL="68585" marR="68585" marT="45715" marB="45715" anchor="ctr" horzOverflow="overflow">
                    <a:lnL w="12700" cap="flat" cmpd="sng" algn="ctr">
                      <a:solidFill>
                        <a:schemeClr val="tx1"/>
                      </a:solidFill>
                      <a:prstDash val="solid"/>
                      <a:round/>
                      <a:headEnd type="none" w="med" len="med"/>
                      <a:tailEnd type="none" w="med" len="med"/>
                    </a:lnL>
                  </a:tcPr>
                </a:tc>
                <a:tc rowSpan="8">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None</a:t>
                      </a:r>
                    </a:p>
                  </a:txBody>
                  <a:tcPr marL="68585" marR="68585" marT="45715" marB="45715" anchor="ctr" horzOverflow="overflow"/>
                </a:tc>
                <a:tc rowSpan="10">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None</a:t>
                      </a:r>
                    </a:p>
                  </a:txBody>
                  <a:tcPr marL="68585" marR="68585" marT="45715" marB="45715"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T62L18</a:t>
                      </a:r>
                    </a:p>
                  </a:txBody>
                  <a:tcPr marL="68585" marR="68585" marT="45715" marB="45715"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12</a:t>
                      </a:r>
                    </a:p>
                  </a:txBody>
                  <a:tcPr marL="68585" marR="68585" marT="45715" marB="45715" anchor="ct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2+1</a:t>
                      </a:r>
                    </a:p>
                  </a:txBody>
                  <a:tcPr marL="68585" marR="68585" marT="45715" marB="45715"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00UTC</a:t>
                      </a:r>
                    </a:p>
                  </a:txBody>
                  <a:tcPr marL="68585" marR="68585" marT="45715" marB="45715" anchor="ctr" horzOverflow="overflow">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78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V2.0</a:t>
                      </a:r>
                    </a:p>
                  </a:txBody>
                  <a:tcPr marL="68585" marR="68585"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1994.3</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T62L18</a:t>
                      </a:r>
                    </a:p>
                  </a:txBody>
                  <a:tcPr marL="68585" marR="68585" marT="45715" marB="45715" anchor="ctr" horzOverflow="overflow">
                    <a:lnT w="12700" cap="flat" cmpd="sng" algn="ctr">
                      <a:solidFill>
                        <a:schemeClr val="tx1"/>
                      </a:solidFill>
                      <a:prstDash val="solid"/>
                      <a:round/>
                      <a:headEnd type="none" w="med" len="med"/>
                      <a:tailEnd type="none" w="med" len="med"/>
                    </a:lnT>
                  </a:tcPr>
                </a:tc>
                <a:tc rowSpan="1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16</a:t>
                      </a:r>
                    </a:p>
                  </a:txBody>
                  <a:tcPr marL="68585" marR="68585" marT="45715" marB="45715" anchor="ctr" horzOverflow="overflow"/>
                </a:tc>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10+1 (00UTC)</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4+1 12UTC)</a:t>
                      </a:r>
                    </a:p>
                  </a:txBody>
                  <a:tcPr marL="68585" marR="68585" marT="45715" marB="45715" anchor="ctr" horzOverflow="overflow"/>
                </a:tc>
                <a:tc rowSpan="5">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00,12UTC</a:t>
                      </a:r>
                    </a:p>
                  </a:txBody>
                  <a:tcPr marL="68585" marR="68585" marT="45715" marB="45715" anchor="ctr" horzOverflow="overflow">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0478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V3.0</a:t>
                      </a:r>
                    </a:p>
                  </a:txBody>
                  <a:tcPr marL="68585" marR="68585"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2000.6</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518132">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V4.0</a:t>
                      </a:r>
                    </a:p>
                  </a:txBody>
                  <a:tcPr marL="68585" marR="68585"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2001.1</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T126L28(0-2.5)</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T62L28(2.5-16)</a:t>
                      </a:r>
                    </a:p>
                  </a:txBody>
                  <a:tcPr marL="68585" marR="68585" marT="45715" marB="45715" anchor="ctr" horzOverflow="overflow"/>
                </a:tc>
                <a:tc vMerge="1">
                  <a:txBody>
                    <a:bodyPr/>
                    <a:lstStyle/>
                    <a:p>
                      <a:endParaRPr lang="en-US"/>
                    </a:p>
                  </a:txBody>
                  <a:tcPr/>
                </a:tc>
                <a:tc rowSpan="5">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10+1</a:t>
                      </a:r>
                    </a:p>
                  </a:txBody>
                  <a:tcPr marL="68585" marR="68585" marT="45715" marB="45715" anchor="ctr" horzOverflow="overflow"/>
                </a:tc>
                <a:tc vMerge="1">
                  <a:txBody>
                    <a:bodyPr/>
                    <a:lstStyle/>
                    <a:p>
                      <a:endParaRPr lang="en-US"/>
                    </a:p>
                  </a:txBody>
                  <a:tcPr/>
                </a:tc>
                <a:extLst>
                  <a:ext uri="{0D108BD9-81ED-4DB2-BD59-A6C34878D82A}">
                    <a16:rowId xmlns:a16="http://schemas.microsoft.com/office/drawing/2014/main" val="10004"/>
                  </a:ext>
                </a:extLst>
              </a:tr>
              <a:tr h="0">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anose="020F0502020204030204" pitchFamily="34" charset="0"/>
                      </a:endParaRPr>
                    </a:p>
                  </a:txBody>
                  <a:tcPr marL="121920" marR="1219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anose="020F0502020204030204" pitchFamily="34"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T126(0-3.5)</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T62L28(3.5-16)</a:t>
                      </a:r>
                    </a:p>
                  </a:txBody>
                  <a:tcPr marL="68585" marR="68585" marT="45715" marB="45715" anchor="ctr" horzOverflow="overflow"/>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447018">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V5.0</a:t>
                      </a:r>
                    </a:p>
                  </a:txBody>
                  <a:tcPr marL="68585" marR="68585"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2004.3</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0">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anose="020F0502020204030204" pitchFamily="34" charset="0"/>
                      </a:endParaRPr>
                    </a:p>
                  </a:txBody>
                  <a:tcPr marL="121920" marR="1219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anose="020F0502020204030204" pitchFamily="34"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T126L28(0-7.5)</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T62L28(7.5-16)</a:t>
                      </a:r>
                    </a:p>
                  </a:txBody>
                  <a:tcPr marL="68585" marR="68585" marT="45715" marB="45715" anchor="ctr" horzOverflow="overflow"/>
                </a:tc>
                <a:tc vMerge="1">
                  <a:txBody>
                    <a:bodyPr/>
                    <a:lstStyle/>
                    <a:p>
                      <a:endParaRPr lang="en-US"/>
                    </a:p>
                  </a:txBody>
                  <a:tcPr/>
                </a:tc>
                <a:tc vMerge="1">
                  <a:txBody>
                    <a:bodyPr/>
                    <a:lstStyle/>
                    <a:p>
                      <a:endParaRPr lang="en-US"/>
                    </a:p>
                  </a:txBody>
                  <a:tcPr/>
                </a:tc>
                <a:tc rowSpan="8">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anose="020F0502020204030204" pitchFamily="34" charset="0"/>
                        </a:rPr>
                        <a:t>00,06,12,</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anose="020F0502020204030204" pitchFamily="34" charset="0"/>
                        </a:rPr>
                        <a:t>18UTC</a:t>
                      </a:r>
                    </a:p>
                  </a:txBody>
                  <a:tcPr marL="68585" marR="68585" marT="45715" marB="45715" anchor="ctr" horzOverflow="overflow"/>
                </a:tc>
                <a:extLst>
                  <a:ext uri="{0D108BD9-81ED-4DB2-BD59-A6C34878D82A}">
                    <a16:rowId xmlns:a16="http://schemas.microsoft.com/office/drawing/2014/main" val="10007"/>
                  </a:ext>
                </a:extLst>
              </a:tr>
              <a:tr h="447018">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V6.0</a:t>
                      </a:r>
                    </a:p>
                  </a:txBody>
                  <a:tcPr marL="68585" marR="68585"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2005.8</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0478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V7.0</a:t>
                      </a:r>
                    </a:p>
                  </a:txBody>
                  <a:tcPr marL="68585" marR="68585"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2006.5</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anose="020F0502020204030204" pitchFamily="34" charset="0"/>
                        </a:rPr>
                        <a:t>BV- ETR</a:t>
                      </a:r>
                    </a:p>
                  </a:txBody>
                  <a:tcPr marL="68585" marR="68585" marT="45715" marB="45715" anchor="ctr" horzOverflow="overflow">
                    <a:lnL w="12700" cap="flat" cmpd="sng" algn="ctr">
                      <a:solidFill>
                        <a:schemeClr val="tx1"/>
                      </a:solidFill>
                      <a:prstDash val="solid"/>
                      <a:round/>
                      <a:headEnd type="none" w="med" len="med"/>
                      <a:tailEnd type="none" w="med" len="med"/>
                    </a:lnL>
                  </a:tcPr>
                </a:tc>
                <a:tc rowSpan="5">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anose="020F0502020204030204" pitchFamily="34" charset="0"/>
                        </a:rPr>
                        <a:t>TSR</a:t>
                      </a:r>
                    </a:p>
                  </a:txBody>
                  <a:tcPr marL="68585" marR="68585" marT="45715" marB="45715" anchor="ctr" horzOverflow="overflow">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T126L28</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14+1</a:t>
                      </a:r>
                    </a:p>
                  </a:txBody>
                  <a:tcPr marL="68585" marR="68585" marT="45715" marB="45715" anchor="ctr" horzOverflow="overflow"/>
                </a:tc>
                <a:tc vMerge="1">
                  <a:txBody>
                    <a:bodyPr/>
                    <a:lstStyle/>
                    <a:p>
                      <a:endParaRPr lang="en-US"/>
                    </a:p>
                  </a:txBody>
                  <a:tcPr/>
                </a:tc>
                <a:extLst>
                  <a:ext uri="{0D108BD9-81ED-4DB2-BD59-A6C34878D82A}">
                    <a16:rowId xmlns:a16="http://schemas.microsoft.com/office/drawing/2014/main" val="10009"/>
                  </a:ext>
                </a:extLst>
              </a:tr>
              <a:tr h="30478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V8.0</a:t>
                      </a:r>
                    </a:p>
                  </a:txBody>
                  <a:tcPr marL="68585" marR="68585"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2007.3</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4">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anose="020F0502020204030204" pitchFamily="34" charset="0"/>
                        </a:rPr>
                        <a:t>20+1</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10"/>
                  </a:ext>
                </a:extLst>
              </a:tr>
              <a:tr h="30478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V9.0</a:t>
                      </a:r>
                    </a:p>
                  </a:txBody>
                  <a:tcPr marL="68585" marR="68585"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2010.2</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row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anose="020F0502020204030204" pitchFamily="34" charset="0"/>
                        </a:rPr>
                        <a:t>STTP</a:t>
                      </a:r>
                    </a:p>
                  </a:txBody>
                  <a:tcPr marL="68585" marR="68585" marT="45715" marB="45715"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T190L28</a:t>
                      </a:r>
                    </a:p>
                  </a:txBody>
                  <a:tcPr marL="68585" marR="68585" marT="45715" marB="45715" anchor="ctr" horzOverflow="overflow">
                    <a:lnT w="12700" cap="flat" cmpd="sng" algn="ctr">
                      <a:solidFill>
                        <a:schemeClr val="tx1"/>
                      </a:solidFill>
                      <a:prstDash val="solid"/>
                      <a:round/>
                      <a:headEnd type="none" w="med" len="med"/>
                      <a:tailEnd type="none" w="med" len="med"/>
                    </a:lnT>
                  </a:tcPr>
                </a:tc>
                <a:tc vMerge="1">
                  <a:txBody>
                    <a:bodyPr/>
                    <a:lstStyle/>
                    <a:p>
                      <a:endParaRPr lang="en-US"/>
                    </a:p>
                  </a:txBody>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11"/>
                  </a:ext>
                </a:extLst>
              </a:tr>
              <a:tr h="51813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V10.0</a:t>
                      </a:r>
                    </a:p>
                  </a:txBody>
                  <a:tcPr marL="68585" marR="68585"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2012.2</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a:txBody>
                  <a:tcPr horzOverflow="overflow"/>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a:txBody>
                  <a:tcPr horzOverflow="overflow"/>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anose="020F0502020204030204" pitchFamily="34" charset="0"/>
                        </a:rPr>
                        <a:t>T254L42 (0-8)</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anose="020F0502020204030204" pitchFamily="34" charset="0"/>
                        </a:rPr>
                        <a:t>T190L42 (8-16)</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a:txBody>
                  <a:tcPr horzOverflow="overflow"/>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a:txBody>
                  <a:tcPr horzOverflow="overflow"/>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a:txBody>
                  <a:tcPr horzOverflow="overflow"/>
                </a:tc>
                <a:extLst>
                  <a:ext uri="{0D108BD9-81ED-4DB2-BD59-A6C34878D82A}">
                    <a16:rowId xmlns:a16="http://schemas.microsoft.com/office/drawing/2014/main" val="10012"/>
                  </a:ext>
                </a:extLst>
              </a:tr>
              <a:tr h="51813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anose="020F0502020204030204" pitchFamily="34" charset="0"/>
                        </a:rPr>
                        <a:t>V11.0</a:t>
                      </a:r>
                    </a:p>
                  </a:txBody>
                  <a:tcPr marL="68585" marR="68585"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anose="020F0502020204030204" pitchFamily="34" charset="0"/>
                        </a:rPr>
                        <a:t>2015.12</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err="1">
                          <a:ln>
                            <a:noFill/>
                          </a:ln>
                          <a:solidFill>
                            <a:srgbClr val="FF0000"/>
                          </a:solidFill>
                          <a:effectLst/>
                          <a:latin typeface="Calibri" panose="020F0502020204030204" pitchFamily="34" charset="0"/>
                        </a:rPr>
                        <a:t>EnKF</a:t>
                      </a:r>
                      <a:r>
                        <a:rPr kumimoji="0" lang="en-US" sz="1400" b="0" i="0" u="none" strike="noStrike" cap="none" normalizeH="0" baseline="0" dirty="0">
                          <a:ln>
                            <a:noFill/>
                          </a:ln>
                          <a:solidFill>
                            <a:srgbClr val="FF0000"/>
                          </a:solidFill>
                          <a:effectLst/>
                          <a:latin typeface="Calibri" panose="020F0502020204030204" pitchFamily="34" charset="0"/>
                        </a:rPr>
                        <a:t> (f06)</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rgbClr val="FF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rgbClr val="FF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anose="020F0502020204030204" pitchFamily="34" charset="0"/>
                        </a:rPr>
                        <a:t>T</a:t>
                      </a:r>
                      <a:r>
                        <a:rPr kumimoji="0" lang="en-US" sz="800" b="0" i="0" u="none" strike="noStrike" cap="none" normalizeH="0" baseline="0" dirty="0">
                          <a:ln>
                            <a:noFill/>
                          </a:ln>
                          <a:solidFill>
                            <a:srgbClr val="000000"/>
                          </a:solidFill>
                          <a:effectLst/>
                          <a:latin typeface="Calibri" panose="020F0502020204030204" pitchFamily="34" charset="0"/>
                        </a:rPr>
                        <a:t>L</a:t>
                      </a:r>
                      <a:r>
                        <a:rPr kumimoji="0" lang="en-US" sz="1400" b="0" i="0" u="none" strike="noStrike" cap="none" normalizeH="0" baseline="0" dirty="0">
                          <a:ln>
                            <a:noFill/>
                          </a:ln>
                          <a:solidFill>
                            <a:srgbClr val="000000"/>
                          </a:solidFill>
                          <a:effectLst/>
                          <a:latin typeface="Calibri" panose="020F0502020204030204" pitchFamily="34" charset="0"/>
                        </a:rPr>
                        <a:t>574L64 (0-8)</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anose="020F0502020204030204" pitchFamily="34" charset="0"/>
                        </a:rPr>
                        <a:t>T</a:t>
                      </a:r>
                      <a:r>
                        <a:rPr kumimoji="0" lang="en-US" sz="800" b="0" i="0" u="none" strike="noStrike" cap="none" normalizeH="0" baseline="0" dirty="0">
                          <a:ln>
                            <a:noFill/>
                          </a:ln>
                          <a:solidFill>
                            <a:srgbClr val="000000"/>
                          </a:solidFill>
                          <a:effectLst/>
                          <a:latin typeface="Calibri" panose="020F0502020204030204" pitchFamily="34" charset="0"/>
                        </a:rPr>
                        <a:t>L</a:t>
                      </a:r>
                      <a:r>
                        <a:rPr kumimoji="0" lang="en-US" sz="1400" b="0" i="0" u="none" strike="noStrike" cap="none" normalizeH="0" baseline="0" dirty="0">
                          <a:ln>
                            <a:noFill/>
                          </a:ln>
                          <a:solidFill>
                            <a:srgbClr val="000000"/>
                          </a:solidFill>
                          <a:effectLst/>
                          <a:latin typeface="Calibri" panose="020F0502020204030204" pitchFamily="34" charset="0"/>
                        </a:rPr>
                        <a:t>382L64 (8-16)</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rgbClr val="FF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rgbClr val="FF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rgbClr val="FF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51813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rgbClr val="FF0000"/>
                          </a:solidFill>
                          <a:effectLst/>
                          <a:latin typeface="Calibri" panose="020F0502020204030204" pitchFamily="34" charset="0"/>
                        </a:rPr>
                        <a:t>V12.0</a:t>
                      </a:r>
                    </a:p>
                  </a:txBody>
                  <a:tcPr marL="68585" marR="68585"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rgbClr val="FF0000"/>
                          </a:solidFill>
                          <a:effectLst/>
                          <a:latin typeface="Calibri" panose="020F0502020204030204" pitchFamily="34" charset="0"/>
                        </a:rPr>
                        <a:t>Q4FY20</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0" i="0" u="none" strike="noStrike" cap="none" normalizeH="0" baseline="0" dirty="0">
                        <a:ln>
                          <a:noFill/>
                        </a:ln>
                        <a:solidFill>
                          <a:srgbClr val="FF0000"/>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rgbClr val="FF0000"/>
                          </a:solidFill>
                          <a:effectLst/>
                          <a:latin typeface="Calibri" panose="020F0502020204030204" pitchFamily="34" charset="0"/>
                        </a:rPr>
                        <a:t>None</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rgbClr val="FF0000"/>
                          </a:solidFill>
                          <a:effectLst/>
                          <a:latin typeface="Calibri" panose="020F0502020204030204" pitchFamily="34" charset="0"/>
                        </a:rPr>
                        <a:t>SPPT + SKEB</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rgbClr val="FF0000"/>
                          </a:solidFill>
                          <a:effectLst/>
                          <a:latin typeface="Calibri" panose="020F0502020204030204" pitchFamily="34" charset="0"/>
                        </a:rPr>
                        <a:t>C384L64 (0-35)</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rgbClr val="FF0000"/>
                          </a:solidFill>
                          <a:effectLst/>
                          <a:latin typeface="Calibri" panose="020F0502020204030204" pitchFamily="34" charset="0"/>
                        </a:rPr>
                        <a:t>35</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rgbClr val="FF0000"/>
                          </a:solidFill>
                          <a:effectLst/>
                          <a:latin typeface="Calibri" panose="020F0502020204030204" pitchFamily="34" charset="0"/>
                        </a:rPr>
                        <a:t>30+1</a:t>
                      </a:r>
                    </a:p>
                  </a:txBody>
                  <a:tcPr marL="68585" marR="6858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0" i="0" u="none" strike="noStrike" cap="none" normalizeH="0" baseline="0" dirty="0">
                        <a:ln>
                          <a:noFill/>
                        </a:ln>
                        <a:solidFill>
                          <a:srgbClr val="FF0000"/>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
        <p:nvSpPr>
          <p:cNvPr id="8325" name="Rectangle 69"/>
          <p:cNvSpPr>
            <a:spLocks noGrp="1" noChangeArrowheads="1"/>
          </p:cNvSpPr>
          <p:nvPr>
            <p:ph type="title"/>
          </p:nvPr>
        </p:nvSpPr>
        <p:spPr>
          <a:xfrm>
            <a:off x="1524000" y="152402"/>
            <a:ext cx="9144000" cy="365125"/>
          </a:xfrm>
        </p:spPr>
        <p:txBody>
          <a:bodyPr>
            <a:normAutofit fontScale="90000"/>
          </a:bodyPr>
          <a:lstStyle/>
          <a:p>
            <a:pPr algn="ctr" eaLnBrk="1" hangingPunct="1"/>
            <a:r>
              <a:rPr lang="en-US" altLang="en-US" b="1">
                <a:solidFill>
                  <a:srgbClr val="0000FF"/>
                </a:solidFill>
              </a:rPr>
              <a:t>Evolution of NCEP GEFS configuration</a:t>
            </a:r>
          </a:p>
        </p:txBody>
      </p:sp>
      <p:sp>
        <p:nvSpPr>
          <p:cNvPr id="8327" name="AutoShape 2" descr="https://online.officetimeline.com/api/templates/preview/bd9a71f8-d4f7-4234-9e6d-6b098604e0cb"/>
          <p:cNvSpPr>
            <a:spLocks noChangeAspect="1" noChangeArrowheads="1"/>
          </p:cNvSpPr>
          <p:nvPr/>
        </p:nvSpPr>
        <p:spPr bwMode="auto">
          <a:xfrm>
            <a:off x="1640681"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3698647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FA336CB1-EBE9-BC4B-B5B3-C6F31DDB97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605" y="688699"/>
            <a:ext cx="9535335" cy="5823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a:extLst>
              <a:ext uri="{FF2B5EF4-FFF2-40B4-BE49-F238E27FC236}">
                <a16:creationId xmlns:a16="http://schemas.microsoft.com/office/drawing/2014/main" id="{5C05259E-4453-0A4B-B893-9790E9713176}"/>
              </a:ext>
            </a:extLst>
          </p:cNvPr>
          <p:cNvSpPr txBox="1">
            <a:spLocks noChangeArrowheads="1"/>
          </p:cNvSpPr>
          <p:nvPr/>
        </p:nvSpPr>
        <p:spPr bwMode="auto">
          <a:xfrm>
            <a:off x="0" y="76200"/>
            <a:ext cx="1219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3600" b="1">
                <a:solidFill>
                  <a:srgbClr val="0000FF"/>
                </a:solidFill>
              </a:rPr>
              <a:t>CRPSS for NH 500hPa geopotential height (2000-2018)</a:t>
            </a:r>
          </a:p>
        </p:txBody>
      </p:sp>
      <p:sp>
        <p:nvSpPr>
          <p:cNvPr id="7172" name="TextBox 5">
            <a:extLst>
              <a:ext uri="{FF2B5EF4-FFF2-40B4-BE49-F238E27FC236}">
                <a16:creationId xmlns:a16="http://schemas.microsoft.com/office/drawing/2014/main" id="{0D523CDB-D405-D748-9FDE-6F2D6C3B740A}"/>
              </a:ext>
            </a:extLst>
          </p:cNvPr>
          <p:cNvSpPr txBox="1">
            <a:spLocks noChangeArrowheads="1"/>
          </p:cNvSpPr>
          <p:nvPr/>
        </p:nvSpPr>
        <p:spPr bwMode="auto">
          <a:xfrm>
            <a:off x="2743200" y="3200400"/>
            <a:ext cx="9906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u="sng">
                <a:solidFill>
                  <a:srgbClr val="0000FF"/>
                </a:solidFill>
              </a:rPr>
              <a:t>6 days</a:t>
            </a:r>
          </a:p>
        </p:txBody>
      </p:sp>
      <p:sp>
        <p:nvSpPr>
          <p:cNvPr id="7173" name="TextBox 7">
            <a:extLst>
              <a:ext uri="{FF2B5EF4-FFF2-40B4-BE49-F238E27FC236}">
                <a16:creationId xmlns:a16="http://schemas.microsoft.com/office/drawing/2014/main" id="{F539D98F-32F1-3C4E-82C4-03BF66AB18A2}"/>
              </a:ext>
            </a:extLst>
          </p:cNvPr>
          <p:cNvSpPr txBox="1">
            <a:spLocks noChangeArrowheads="1"/>
          </p:cNvSpPr>
          <p:nvPr/>
        </p:nvSpPr>
        <p:spPr bwMode="auto">
          <a:xfrm>
            <a:off x="10585450" y="2300288"/>
            <a:ext cx="1301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u="sng">
                <a:solidFill>
                  <a:srgbClr val="0000FF"/>
                </a:solidFill>
              </a:rPr>
              <a:t>10 days</a:t>
            </a:r>
          </a:p>
        </p:txBody>
      </p:sp>
      <p:sp>
        <p:nvSpPr>
          <p:cNvPr id="7174" name="Slide Number Placeholder 1">
            <a:extLst>
              <a:ext uri="{FF2B5EF4-FFF2-40B4-BE49-F238E27FC236}">
                <a16:creationId xmlns:a16="http://schemas.microsoft.com/office/drawing/2014/main" id="{3D11EA50-8D98-D247-9B12-F706A2F80C7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7D51642-1418-8A4E-A37A-D1FBA4AF22A7}" type="slidenum">
              <a:rPr lang="en-US" altLang="en-US"/>
              <a:pPr/>
              <a:t>5</a:t>
            </a:fld>
            <a:endParaRPr lang="en-US" altLang="en-US"/>
          </a:p>
        </p:txBody>
      </p:sp>
      <p:sp>
        <p:nvSpPr>
          <p:cNvPr id="7178" name="TextBox 4">
            <a:extLst>
              <a:ext uri="{FF2B5EF4-FFF2-40B4-BE49-F238E27FC236}">
                <a16:creationId xmlns:a16="http://schemas.microsoft.com/office/drawing/2014/main" id="{26C19CCA-80FC-8344-860F-5AE57C5B1133}"/>
              </a:ext>
            </a:extLst>
          </p:cNvPr>
          <p:cNvSpPr txBox="1">
            <a:spLocks noChangeArrowheads="1"/>
          </p:cNvSpPr>
          <p:nvPr/>
        </p:nvSpPr>
        <p:spPr bwMode="auto">
          <a:xfrm>
            <a:off x="304800" y="1293813"/>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b="1" dirty="0">
                <a:solidFill>
                  <a:srgbClr val="0000FF"/>
                </a:solidFill>
              </a:rPr>
              <a:t>Note: CRPSS=0.25 is equivalen</a:t>
            </a:r>
            <a:r>
              <a:rPr lang="en-US" altLang="zh-CN" sz="1800" b="1" dirty="0">
                <a:solidFill>
                  <a:srgbClr val="0000FF"/>
                </a:solidFill>
              </a:rPr>
              <a:t>t </a:t>
            </a:r>
            <a:r>
              <a:rPr lang="en-US" altLang="en-US" sz="1800" b="1" dirty="0">
                <a:solidFill>
                  <a:srgbClr val="0000FF"/>
                </a:solidFill>
              </a:rPr>
              <a:t>to </a:t>
            </a:r>
            <a:r>
              <a:rPr lang="en-US" altLang="en-US" sz="1800" b="1" dirty="0" smtClean="0">
                <a:solidFill>
                  <a:srgbClr val="0000FF"/>
                </a:solidFill>
              </a:rPr>
              <a:t>ACC=0.60</a:t>
            </a:r>
            <a:endParaRPr lang="en-US" altLang="en-US" sz="1800" b="1" dirty="0">
              <a:solidFill>
                <a:srgbClr val="0000FF"/>
              </a:solidFill>
            </a:endParaRPr>
          </a:p>
        </p:txBody>
      </p:sp>
    </p:spTree>
    <p:extLst>
      <p:ext uri="{BB962C8B-B14F-4D97-AF65-F5344CB8AC3E}">
        <p14:creationId xmlns:p14="http://schemas.microsoft.com/office/powerpoint/2010/main" val="95873941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4C2B0FC-7FAD-3D4A-B5D3-38C4DFA727AF}"/>
              </a:ext>
            </a:extLst>
          </p:cNvPr>
          <p:cNvSpPr>
            <a:spLocks noGrp="1"/>
          </p:cNvSpPr>
          <p:nvPr>
            <p:ph type="title"/>
          </p:nvPr>
        </p:nvSpPr>
        <p:spPr>
          <a:xfrm>
            <a:off x="609600" y="136525"/>
            <a:ext cx="10972800" cy="811212"/>
          </a:xfrm>
        </p:spPr>
        <p:txBody>
          <a:bodyPr/>
          <a:lstStyle/>
          <a:p>
            <a:pPr algn="ctr" eaLnBrk="1" hangingPunct="1"/>
            <a:r>
              <a:rPr lang="en-US" altLang="en-US" b="1" dirty="0">
                <a:solidFill>
                  <a:srgbClr val="0000FF"/>
                </a:solidFill>
              </a:rPr>
              <a:t>Known issues With the GEFS</a:t>
            </a:r>
          </a:p>
        </p:txBody>
      </p:sp>
      <p:sp>
        <p:nvSpPr>
          <p:cNvPr id="8195" name="Content Placeholder 2">
            <a:extLst>
              <a:ext uri="{FF2B5EF4-FFF2-40B4-BE49-F238E27FC236}">
                <a16:creationId xmlns:a16="http://schemas.microsoft.com/office/drawing/2014/main" id="{0CD377DF-8ECA-884D-A84C-D6141BCEE8E7}"/>
              </a:ext>
            </a:extLst>
          </p:cNvPr>
          <p:cNvSpPr>
            <a:spLocks noGrp="1"/>
          </p:cNvSpPr>
          <p:nvPr>
            <p:ph idx="1"/>
          </p:nvPr>
        </p:nvSpPr>
        <p:spPr>
          <a:xfrm>
            <a:off x="304800" y="1086297"/>
            <a:ext cx="11582400" cy="5257800"/>
          </a:xfrm>
        </p:spPr>
        <p:txBody>
          <a:bodyPr/>
          <a:lstStyle/>
          <a:p>
            <a:pPr marL="0" lvl="1" indent="0" eaLnBrk="1" hangingPunct="1">
              <a:lnSpc>
                <a:spcPct val="80000"/>
              </a:lnSpc>
              <a:buNone/>
            </a:pPr>
            <a:endParaRPr lang="en-US" altLang="en-US" dirty="0"/>
          </a:p>
          <a:p>
            <a:pPr marL="341313" lvl="1" indent="-341313" eaLnBrk="1" hangingPunct="1">
              <a:lnSpc>
                <a:spcPct val="80000"/>
              </a:lnSpc>
              <a:buFont typeface="Arial" panose="020B0604020202020204" pitchFamily="34" charset="0"/>
              <a:buChar char="•"/>
            </a:pPr>
            <a:r>
              <a:rPr lang="en-US" altLang="en-US" dirty="0"/>
              <a:t>Strong warm/dry bias for most  of CONUS in summer</a:t>
            </a:r>
          </a:p>
          <a:p>
            <a:pPr marL="341313" lvl="1" indent="-341313" eaLnBrk="1" hangingPunct="1">
              <a:lnSpc>
                <a:spcPct val="80000"/>
              </a:lnSpc>
              <a:buFont typeface="Arial" panose="020B0604020202020204" pitchFamily="34" charset="0"/>
              <a:buChar char="•"/>
            </a:pPr>
            <a:endParaRPr lang="en-US" altLang="en-US" dirty="0"/>
          </a:p>
          <a:p>
            <a:pPr eaLnBrk="1" hangingPunct="1">
              <a:lnSpc>
                <a:spcPct val="80000"/>
              </a:lnSpc>
            </a:pPr>
            <a:r>
              <a:rPr lang="en-US" altLang="en-US" sz="2400" dirty="0"/>
              <a:t> Tropical cyclone issues</a:t>
            </a:r>
          </a:p>
          <a:p>
            <a:pPr marL="741363" lvl="2" indent="-341313" eaLnBrk="1" hangingPunct="1">
              <a:lnSpc>
                <a:spcPct val="80000"/>
              </a:lnSpc>
            </a:pPr>
            <a:r>
              <a:rPr lang="en-US" altLang="en-US" sz="2400" dirty="0"/>
              <a:t>Weak  TC storm intensity </a:t>
            </a:r>
          </a:p>
          <a:p>
            <a:pPr marL="741363" lvl="2" indent="-341313" eaLnBrk="1" hangingPunct="1">
              <a:lnSpc>
                <a:spcPct val="80000"/>
              </a:lnSpc>
            </a:pPr>
            <a:r>
              <a:rPr lang="en-US" altLang="en-US" sz="2400" dirty="0"/>
              <a:t>Degradation of track forecast over ATL and East Pac at longer lead times</a:t>
            </a:r>
          </a:p>
          <a:p>
            <a:pPr marL="741363" lvl="2" indent="-341313" eaLnBrk="1" hangingPunct="1">
              <a:lnSpc>
                <a:spcPct val="80000"/>
              </a:lnSpc>
            </a:pPr>
            <a:r>
              <a:rPr lang="en-US" altLang="en-US" sz="2400" dirty="0"/>
              <a:t>Lack of spread in TC tracks</a:t>
            </a:r>
          </a:p>
          <a:p>
            <a:pPr marL="341313" lvl="1" indent="-341313" eaLnBrk="1" hangingPunct="1">
              <a:lnSpc>
                <a:spcPct val="80000"/>
              </a:lnSpc>
            </a:pPr>
            <a:endParaRPr lang="en-US" altLang="en-US" dirty="0"/>
          </a:p>
          <a:p>
            <a:pPr eaLnBrk="1" hangingPunct="1">
              <a:lnSpc>
                <a:spcPct val="80000"/>
              </a:lnSpc>
            </a:pPr>
            <a:r>
              <a:rPr lang="en-US" altLang="en-US" sz="2400" dirty="0"/>
              <a:t>Overall lack of spread</a:t>
            </a:r>
          </a:p>
          <a:p>
            <a:pPr marL="0" indent="0" eaLnBrk="1" hangingPunct="1">
              <a:lnSpc>
                <a:spcPct val="80000"/>
              </a:lnSpc>
              <a:buNone/>
            </a:pPr>
            <a:r>
              <a:rPr lang="en-US" altLang="en-US" sz="2400" dirty="0"/>
              <a:t>       *   Outcome can fall outside of the envelope of solutions</a:t>
            </a:r>
          </a:p>
        </p:txBody>
      </p:sp>
      <p:sp>
        <p:nvSpPr>
          <p:cNvPr id="8196" name="Slide Number Placeholder 3">
            <a:extLst>
              <a:ext uri="{FF2B5EF4-FFF2-40B4-BE49-F238E27FC236}">
                <a16:creationId xmlns:a16="http://schemas.microsoft.com/office/drawing/2014/main" id="{2685D312-C430-5E4C-AD20-8353F72DC63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52A4670-03D0-374F-BDB7-27119C1BA433}" type="slidenum">
              <a:rPr lang="en-US" altLang="en-US" sz="1800"/>
              <a:pPr/>
              <a:t>6</a:t>
            </a:fld>
            <a:endParaRPr lang="en-US" altLang="en-US" sz="1800"/>
          </a:p>
        </p:txBody>
      </p:sp>
    </p:spTree>
    <p:extLst>
      <p:ext uri="{BB962C8B-B14F-4D97-AF65-F5344CB8AC3E}">
        <p14:creationId xmlns:p14="http://schemas.microsoft.com/office/powerpoint/2010/main" val="1864110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2059077" y="462577"/>
                <a:ext cx="3727938" cy="523220"/>
              </a:xfrm>
              <a:prstGeom prst="rect">
                <a:avLst/>
              </a:prstGeom>
              <a:noFill/>
            </p:spPr>
            <p:txBody>
              <a:bodyPr wrap="square" rtlCol="0">
                <a:spAutoFit/>
              </a:bodyPr>
              <a:lstStyle/>
              <a:p>
                <a:r>
                  <a:rPr lang="en-US" sz="1400" dirty="0"/>
                  <a:t>48-h probability of precipitation </a:t>
                </a:r>
                <a14:m>
                  <m:oMath xmlns:m="http://schemas.openxmlformats.org/officeDocument/2006/math">
                    <m:r>
                      <a:rPr lang="en-US" sz="1400" i="1">
                        <a:latin typeface="Cambria Math"/>
                        <a:ea typeface="Cambria Math"/>
                      </a:rPr>
                      <m:t>≥</m:t>
                    </m:r>
                  </m:oMath>
                </a14:m>
                <a:r>
                  <a:rPr lang="en-US" sz="1400" dirty="0"/>
                  <a:t> 1.0 inch (grayscale) and low tracks</a:t>
                </a:r>
              </a:p>
            </p:txBody>
          </p:sp>
        </mc:Choice>
        <mc:Fallback xmlns="">
          <p:sp>
            <p:nvSpPr>
              <p:cNvPr id="3" name="TextBox 2"/>
              <p:cNvSpPr txBox="1">
                <a:spLocks noRot="1" noChangeAspect="1" noMove="1" noResize="1" noEditPoints="1" noAdjustHandles="1" noChangeArrowheads="1" noChangeShapeType="1" noTextEdit="1"/>
              </p:cNvSpPr>
              <p:nvPr/>
            </p:nvSpPr>
            <p:spPr>
              <a:xfrm>
                <a:off x="2059077" y="462577"/>
                <a:ext cx="3727938" cy="523220"/>
              </a:xfrm>
              <a:prstGeom prst="rect">
                <a:avLst/>
              </a:prstGeom>
              <a:blipFill>
                <a:blip r:embed="rId2"/>
                <a:stretch>
                  <a:fillRect l="-339" t="-2381" b="-9524"/>
                </a:stretch>
              </a:blipFill>
            </p:spPr>
            <p:txBody>
              <a:bodyPr/>
              <a:lstStyle/>
              <a:p>
                <a:r>
                  <a:rPr lang="en-US">
                    <a:noFill/>
                  </a:rPr>
                  <a:t> </a:t>
                </a:r>
              </a:p>
            </p:txBody>
          </p:sp>
        </mc:Fallback>
      </mc:AlternateContent>
      <p:sp>
        <p:nvSpPr>
          <p:cNvPr id="4" name="TextBox 3"/>
          <p:cNvSpPr txBox="1"/>
          <p:nvPr/>
        </p:nvSpPr>
        <p:spPr>
          <a:xfrm>
            <a:off x="6500494" y="473684"/>
            <a:ext cx="3727938" cy="523220"/>
          </a:xfrm>
          <a:prstGeom prst="rect">
            <a:avLst/>
          </a:prstGeom>
          <a:noFill/>
        </p:spPr>
        <p:txBody>
          <a:bodyPr wrap="square" rtlCol="0">
            <a:spAutoFit/>
          </a:bodyPr>
          <a:lstStyle/>
          <a:p>
            <a:r>
              <a:rPr lang="en-US" sz="1400" dirty="0"/>
              <a:t>Stage IV QPE and low track from 00Z 14 to 00Z 16 March 2017 using HRRR analyses</a:t>
            </a:r>
          </a:p>
        </p:txBody>
      </p:sp>
      <p:sp>
        <p:nvSpPr>
          <p:cNvPr id="5" name="TextBox 4"/>
          <p:cNvSpPr txBox="1"/>
          <p:nvPr/>
        </p:nvSpPr>
        <p:spPr>
          <a:xfrm>
            <a:off x="4076281" y="40196"/>
            <a:ext cx="3768132" cy="369332"/>
          </a:xfrm>
          <a:prstGeom prst="rect">
            <a:avLst/>
          </a:prstGeom>
          <a:noFill/>
        </p:spPr>
        <p:txBody>
          <a:bodyPr wrap="square" rtlCol="0">
            <a:spAutoFit/>
          </a:bodyPr>
          <a:lstStyle/>
          <a:p>
            <a:pPr algn="ctr"/>
            <a:r>
              <a:rPr lang="en-US" b="1" dirty="0">
                <a:solidFill>
                  <a:srgbClr val="FF0000"/>
                </a:solidFill>
              </a:rPr>
              <a:t>00Z 3/12/17  GEFS</a:t>
            </a:r>
          </a:p>
        </p:txBody>
      </p:sp>
      <p:pic>
        <p:nvPicPr>
          <p:cNvPr id="6" name="Picture 2" descr="http://www.emc.ncep.noaa.gov/mmb/cguastini/rap/2017031400precipverf49.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7063" y="1666825"/>
            <a:ext cx="4114800" cy="393735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http://www.emc.ncep.noaa.gov/mmb/cguastini/rap/gefs2017031200.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2329" y="1298448"/>
            <a:ext cx="4117183" cy="468172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517507" y="6270171"/>
            <a:ext cx="7156986" cy="523220"/>
          </a:xfrm>
          <a:prstGeom prst="rect">
            <a:avLst/>
          </a:prstGeom>
          <a:noFill/>
        </p:spPr>
        <p:txBody>
          <a:bodyPr wrap="square" rtlCol="0">
            <a:spAutoFit/>
          </a:bodyPr>
          <a:lstStyle/>
          <a:p>
            <a:pPr algn="ctr"/>
            <a:r>
              <a:rPr lang="en-US" sz="1400" dirty="0">
                <a:solidFill>
                  <a:srgbClr val="0000FF"/>
                </a:solidFill>
              </a:rPr>
              <a:t>Tracks severely </a:t>
            </a:r>
            <a:r>
              <a:rPr lang="en-US" sz="1400" dirty="0" err="1">
                <a:solidFill>
                  <a:srgbClr val="0000FF"/>
                </a:solidFill>
              </a:rPr>
              <a:t>underdispersive</a:t>
            </a:r>
            <a:r>
              <a:rPr lang="en-US" sz="1400" dirty="0">
                <a:solidFill>
                  <a:srgbClr val="0000FF"/>
                </a:solidFill>
              </a:rPr>
              <a:t>, with less than 10 percent probability of precipitation greater than an inch in much of New York, Vermont, and New Hampshire where significant snow fell</a:t>
            </a:r>
          </a:p>
        </p:txBody>
      </p:sp>
      <p:sp>
        <p:nvSpPr>
          <p:cNvPr id="2" name="TextBox 1">
            <a:extLst>
              <a:ext uri="{FF2B5EF4-FFF2-40B4-BE49-F238E27FC236}">
                <a16:creationId xmlns:a16="http://schemas.microsoft.com/office/drawing/2014/main" id="{81C5CEE7-7544-2741-855E-AB9588E55E90}"/>
              </a:ext>
            </a:extLst>
          </p:cNvPr>
          <p:cNvSpPr txBox="1"/>
          <p:nvPr/>
        </p:nvSpPr>
        <p:spPr>
          <a:xfrm>
            <a:off x="8156385" y="3819854"/>
            <a:ext cx="1866217" cy="784830"/>
          </a:xfrm>
          <a:prstGeom prst="rect">
            <a:avLst/>
          </a:prstGeom>
          <a:noFill/>
        </p:spPr>
        <p:txBody>
          <a:bodyPr wrap="none" rtlCol="0">
            <a:spAutoFit/>
          </a:bodyPr>
          <a:lstStyle/>
          <a:p>
            <a:r>
              <a:rPr lang="en-US" sz="1500" dirty="0"/>
              <a:t>Actual storm track</a:t>
            </a:r>
          </a:p>
          <a:p>
            <a:r>
              <a:rPr lang="en-US" sz="1500" dirty="0"/>
              <a:t>  outside of ensemble</a:t>
            </a:r>
          </a:p>
          <a:p>
            <a:r>
              <a:rPr lang="en-US" sz="1500" dirty="0"/>
              <a:t>  envelope</a:t>
            </a:r>
          </a:p>
        </p:txBody>
      </p:sp>
      <p:sp>
        <p:nvSpPr>
          <p:cNvPr id="10" name="Right Arrow 9">
            <a:extLst>
              <a:ext uri="{FF2B5EF4-FFF2-40B4-BE49-F238E27FC236}">
                <a16:creationId xmlns:a16="http://schemas.microsoft.com/office/drawing/2014/main" id="{BBDB7B90-514E-194E-80EE-19C2F8F824DB}"/>
              </a:ext>
            </a:extLst>
          </p:cNvPr>
          <p:cNvSpPr/>
          <p:nvPr/>
        </p:nvSpPr>
        <p:spPr>
          <a:xfrm rot="11976128">
            <a:off x="8264890" y="3546011"/>
            <a:ext cx="711517" cy="15554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566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2059077" y="462577"/>
                <a:ext cx="3727938" cy="523220"/>
              </a:xfrm>
              <a:prstGeom prst="rect">
                <a:avLst/>
              </a:prstGeom>
              <a:noFill/>
            </p:spPr>
            <p:txBody>
              <a:bodyPr wrap="square" rtlCol="0">
                <a:spAutoFit/>
              </a:bodyPr>
              <a:lstStyle/>
              <a:p>
                <a:r>
                  <a:rPr lang="en-US" sz="1400" dirty="0"/>
                  <a:t>48-h probability of precipitation </a:t>
                </a:r>
                <a14:m>
                  <m:oMath xmlns:m="http://schemas.openxmlformats.org/officeDocument/2006/math">
                    <m:r>
                      <a:rPr lang="en-US" sz="1400" i="1">
                        <a:latin typeface="Cambria Math"/>
                        <a:ea typeface="Cambria Math"/>
                      </a:rPr>
                      <m:t>≥</m:t>
                    </m:r>
                  </m:oMath>
                </a14:m>
                <a:r>
                  <a:rPr lang="en-US" sz="1400" dirty="0"/>
                  <a:t> 1.0 inch (grayscale) and low tracks</a:t>
                </a:r>
              </a:p>
            </p:txBody>
          </p:sp>
        </mc:Choice>
        <mc:Fallback xmlns="">
          <p:sp>
            <p:nvSpPr>
              <p:cNvPr id="3" name="TextBox 2"/>
              <p:cNvSpPr txBox="1">
                <a:spLocks noRot="1" noChangeAspect="1" noMove="1" noResize="1" noEditPoints="1" noAdjustHandles="1" noChangeArrowheads="1" noChangeShapeType="1" noTextEdit="1"/>
              </p:cNvSpPr>
              <p:nvPr/>
            </p:nvSpPr>
            <p:spPr>
              <a:xfrm>
                <a:off x="2059077" y="462577"/>
                <a:ext cx="3727938" cy="523220"/>
              </a:xfrm>
              <a:prstGeom prst="rect">
                <a:avLst/>
              </a:prstGeom>
              <a:blipFill>
                <a:blip r:embed="rId2"/>
                <a:stretch>
                  <a:fillRect l="-339" t="-2381" b="-9524"/>
                </a:stretch>
              </a:blipFill>
            </p:spPr>
            <p:txBody>
              <a:bodyPr/>
              <a:lstStyle/>
              <a:p>
                <a:r>
                  <a:rPr lang="en-US">
                    <a:noFill/>
                  </a:rPr>
                  <a:t> </a:t>
                </a:r>
              </a:p>
            </p:txBody>
          </p:sp>
        </mc:Fallback>
      </mc:AlternateContent>
      <p:sp>
        <p:nvSpPr>
          <p:cNvPr id="5" name="TextBox 4"/>
          <p:cNvSpPr txBox="1"/>
          <p:nvPr/>
        </p:nvSpPr>
        <p:spPr>
          <a:xfrm>
            <a:off x="1862328" y="0"/>
            <a:ext cx="3768132" cy="369332"/>
          </a:xfrm>
          <a:prstGeom prst="rect">
            <a:avLst/>
          </a:prstGeom>
          <a:noFill/>
        </p:spPr>
        <p:txBody>
          <a:bodyPr wrap="square" rtlCol="0">
            <a:spAutoFit/>
          </a:bodyPr>
          <a:lstStyle/>
          <a:p>
            <a:pPr algn="ctr"/>
            <a:r>
              <a:rPr lang="en-US" b="1" dirty="0">
                <a:solidFill>
                  <a:srgbClr val="FF0000"/>
                </a:solidFill>
              </a:rPr>
              <a:t>12Z 3/13/17 GEFS</a:t>
            </a:r>
          </a:p>
        </p:txBody>
      </p:sp>
      <p:pic>
        <p:nvPicPr>
          <p:cNvPr id="8" name="Picture 2" descr="http://www.emc.ncep.noaa.gov/mmb/cguastini/rap/gefs201703131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2329" y="1298448"/>
            <a:ext cx="4117183" cy="4681728"/>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xmlns:a14="http://schemas.microsoft.com/office/drawing/2010/main">
        <mc:Choice Requires="a14">
          <p:sp>
            <p:nvSpPr>
              <p:cNvPr id="9" name="TextBox 8"/>
              <p:cNvSpPr txBox="1"/>
              <p:nvPr/>
            </p:nvSpPr>
            <p:spPr>
              <a:xfrm>
                <a:off x="6569330" y="462577"/>
                <a:ext cx="3727938" cy="523220"/>
              </a:xfrm>
              <a:prstGeom prst="rect">
                <a:avLst/>
              </a:prstGeom>
              <a:noFill/>
            </p:spPr>
            <p:txBody>
              <a:bodyPr wrap="square" rtlCol="0">
                <a:spAutoFit/>
              </a:bodyPr>
              <a:lstStyle/>
              <a:p>
                <a:r>
                  <a:rPr lang="en-US" sz="1400" dirty="0"/>
                  <a:t>48-h probability of precipitation </a:t>
                </a:r>
                <a14:m>
                  <m:oMath xmlns:m="http://schemas.openxmlformats.org/officeDocument/2006/math">
                    <m:r>
                      <a:rPr lang="en-US" sz="1400" i="1">
                        <a:latin typeface="Cambria Math"/>
                        <a:ea typeface="Cambria Math"/>
                      </a:rPr>
                      <m:t>≥</m:t>
                    </m:r>
                  </m:oMath>
                </a14:m>
                <a:r>
                  <a:rPr lang="en-US" sz="1400" dirty="0"/>
                  <a:t> 1.0 inch (grayscale) and low tracks</a:t>
                </a:r>
              </a:p>
            </p:txBody>
          </p:sp>
        </mc:Choice>
        <mc:Fallback xmlns="">
          <p:sp>
            <p:nvSpPr>
              <p:cNvPr id="9" name="TextBox 8"/>
              <p:cNvSpPr txBox="1">
                <a:spLocks noRot="1" noChangeAspect="1" noMove="1" noResize="1" noEditPoints="1" noAdjustHandles="1" noChangeArrowheads="1" noChangeShapeType="1" noTextEdit="1"/>
              </p:cNvSpPr>
              <p:nvPr/>
            </p:nvSpPr>
            <p:spPr>
              <a:xfrm>
                <a:off x="6569330" y="462577"/>
                <a:ext cx="3727938" cy="523220"/>
              </a:xfrm>
              <a:prstGeom prst="rect">
                <a:avLst/>
              </a:prstGeom>
              <a:blipFill>
                <a:blip r:embed="rId4"/>
                <a:stretch>
                  <a:fillRect l="-339" t="-2381" b="-9524"/>
                </a:stretch>
              </a:blipFill>
            </p:spPr>
            <p:txBody>
              <a:bodyPr/>
              <a:lstStyle/>
              <a:p>
                <a:r>
                  <a:rPr lang="en-US">
                    <a:noFill/>
                  </a:rPr>
                  <a:t> </a:t>
                </a:r>
              </a:p>
            </p:txBody>
          </p:sp>
        </mc:Fallback>
      </mc:AlternateContent>
      <p:sp>
        <p:nvSpPr>
          <p:cNvPr id="10" name="TextBox 9"/>
          <p:cNvSpPr txBox="1"/>
          <p:nvPr/>
        </p:nvSpPr>
        <p:spPr>
          <a:xfrm>
            <a:off x="6569330" y="0"/>
            <a:ext cx="3768132" cy="369332"/>
          </a:xfrm>
          <a:prstGeom prst="rect">
            <a:avLst/>
          </a:prstGeom>
          <a:noFill/>
        </p:spPr>
        <p:txBody>
          <a:bodyPr wrap="square" rtlCol="0">
            <a:spAutoFit/>
          </a:bodyPr>
          <a:lstStyle/>
          <a:p>
            <a:pPr algn="ctr"/>
            <a:r>
              <a:rPr lang="en-US" b="1" dirty="0">
                <a:solidFill>
                  <a:srgbClr val="FF0000"/>
                </a:solidFill>
              </a:rPr>
              <a:t>12Z 3/13/17 ECMWF ensemble </a:t>
            </a:r>
          </a:p>
        </p:txBody>
      </p:sp>
      <p:pic>
        <p:nvPicPr>
          <p:cNvPr id="11" name="Picture 2" descr="http://www.emc.ncep.noaa.gov/mmb/cguastini/rap/ec201703131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582" y="1298448"/>
            <a:ext cx="4117183" cy="46817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id="{4C4FF4CF-1054-2846-977E-142B5D0AC3A7}"/>
              </a:ext>
            </a:extLst>
          </p:cNvPr>
          <p:cNvSpPr txBox="1"/>
          <p:nvPr/>
        </p:nvSpPr>
        <p:spPr>
          <a:xfrm>
            <a:off x="4263887" y="6292827"/>
            <a:ext cx="3250442" cy="369332"/>
          </a:xfrm>
          <a:prstGeom prst="rect">
            <a:avLst/>
          </a:prstGeom>
          <a:noFill/>
        </p:spPr>
        <p:txBody>
          <a:bodyPr wrap="none" rtlCol="0">
            <a:spAutoFit/>
          </a:bodyPr>
          <a:lstStyle/>
          <a:p>
            <a:r>
              <a:rPr lang="en-US" dirty="0"/>
              <a:t>Lack of dispersion relative to EPS</a:t>
            </a:r>
          </a:p>
        </p:txBody>
      </p:sp>
    </p:spTree>
    <p:extLst>
      <p:ext uri="{BB962C8B-B14F-4D97-AF65-F5344CB8AC3E}">
        <p14:creationId xmlns:p14="http://schemas.microsoft.com/office/powerpoint/2010/main" val="1605275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4800" b="1" dirty="0"/>
              <a:t>GEFS v12</a:t>
            </a:r>
          </a:p>
        </p:txBody>
      </p:sp>
      <p:sp>
        <p:nvSpPr>
          <p:cNvPr id="3" name="Content Placeholder 2"/>
          <p:cNvSpPr>
            <a:spLocks noGrp="1"/>
          </p:cNvSpPr>
          <p:nvPr>
            <p:ph idx="1"/>
          </p:nvPr>
        </p:nvSpPr>
        <p:spPr>
          <a:xfrm>
            <a:off x="838200" y="1532585"/>
            <a:ext cx="10515600" cy="4206495"/>
          </a:xfrm>
        </p:spPr>
        <p:txBody>
          <a:bodyPr/>
          <a:lstStyle/>
          <a:p>
            <a:pPr marL="0" indent="0">
              <a:buNone/>
            </a:pPr>
            <a:endParaRPr lang="en-US" dirty="0"/>
          </a:p>
          <a:p>
            <a:r>
              <a:rPr lang="en-US" dirty="0"/>
              <a:t>First GEFS upgrade in 5 years</a:t>
            </a:r>
          </a:p>
          <a:p>
            <a:r>
              <a:rPr lang="en-US" dirty="0"/>
              <a:t>This is the FV3-based version of the GEFS system</a:t>
            </a:r>
          </a:p>
          <a:p>
            <a:r>
              <a:rPr lang="en-US" dirty="0"/>
              <a:t>Membership increased from 21 to 31 members</a:t>
            </a:r>
          </a:p>
          <a:p>
            <a:r>
              <a:rPr lang="en-US" dirty="0"/>
              <a:t>Like the GFSv15, it retains most of the “old” GFS physics but has the new GFDL microphysics</a:t>
            </a:r>
          </a:p>
          <a:p>
            <a:r>
              <a:rPr lang="en-US" dirty="0"/>
              <a:t>Updated method of generating initial perturbations</a:t>
            </a:r>
          </a:p>
          <a:p>
            <a:r>
              <a:rPr lang="en-US" dirty="0"/>
              <a:t>00z extension to day 35</a:t>
            </a:r>
          </a:p>
        </p:txBody>
      </p:sp>
    </p:spTree>
    <p:extLst>
      <p:ext uri="{BB962C8B-B14F-4D97-AF65-F5344CB8AC3E}">
        <p14:creationId xmlns:p14="http://schemas.microsoft.com/office/powerpoint/2010/main" val="1547538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TotalTime>
  <Words>2561</Words>
  <Application>Microsoft Office PowerPoint</Application>
  <PresentationFormat>Widescreen</PresentationFormat>
  <Paragraphs>450</Paragraphs>
  <Slides>32</Slides>
  <Notes>10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6" baseType="lpstr">
      <vt:lpstr>MS PGothic</vt:lpstr>
      <vt:lpstr>SimSun</vt:lpstr>
      <vt:lpstr>Arial</vt:lpstr>
      <vt:lpstr>Avenir Book</vt:lpstr>
      <vt:lpstr>Calibri</vt:lpstr>
      <vt:lpstr>Calibri Light</vt:lpstr>
      <vt:lpstr>Cambria Math</vt:lpstr>
      <vt:lpstr>等线</vt:lpstr>
      <vt:lpstr>Helvetica Neue</vt:lpstr>
      <vt:lpstr>Noto Sans Symbols</vt:lpstr>
      <vt:lpstr>Times New Roman</vt:lpstr>
      <vt:lpstr>Wingdings</vt:lpstr>
      <vt:lpstr>Office Theme</vt:lpstr>
      <vt:lpstr>Equation</vt:lpstr>
      <vt:lpstr>PowerPoint Presentation</vt:lpstr>
      <vt:lpstr>Toward a simpler, UFS-based Production Suite (notional)</vt:lpstr>
      <vt:lpstr>The NCEP Global Ensemble Forecast System</vt:lpstr>
      <vt:lpstr>Evolution of NCEP GEFS configuration</vt:lpstr>
      <vt:lpstr>PowerPoint Presentation</vt:lpstr>
      <vt:lpstr>Known issues With the GEFS</vt:lpstr>
      <vt:lpstr>PowerPoint Presentation</vt:lpstr>
      <vt:lpstr>PowerPoint Presentation</vt:lpstr>
      <vt:lpstr>                                GEFS v12</vt:lpstr>
      <vt:lpstr>Other Major Changes in GEFS v12</vt:lpstr>
      <vt:lpstr>PROD-GEFS (v11) .vs. FV3-GEFS (v12) </vt:lpstr>
      <vt:lpstr>PowerPoint Presentation</vt:lpstr>
      <vt:lpstr>Microphysics Scheme</vt:lpstr>
      <vt:lpstr>PowerPoint Presentation</vt:lpstr>
      <vt:lpstr>PowerPoint Presentation</vt:lpstr>
      <vt:lpstr>Initial perturbations in FV3 GEFS</vt:lpstr>
      <vt:lpstr>Stochastic physics schemes</vt:lpstr>
      <vt:lpstr>SPs for FV3GEFS</vt:lpstr>
      <vt:lpstr>PowerPoint Presentation</vt:lpstr>
      <vt:lpstr>STTP vs SPs (fcst=120hr)</vt:lpstr>
      <vt:lpstr>                         Evaluation Details</vt:lpstr>
      <vt:lpstr>                EXPECTATIONS FOR GEFSv12</vt:lpstr>
      <vt:lpstr>Retrospective runs</vt:lpstr>
      <vt:lpstr>CASES PLOTTED by the MEG</vt:lpstr>
      <vt:lpstr>CASES PLOTTED by the MEG</vt:lpstr>
      <vt:lpstr>CASES PLOTTED by the MEG</vt:lpstr>
      <vt:lpstr>PARAMETERS PLOTTED by the MEG</vt:lpstr>
      <vt:lpstr>FV3 GEFS real-time products</vt:lpstr>
      <vt:lpstr>PRODUCT DELAYS</vt:lpstr>
      <vt:lpstr>                              TIMELINE</vt:lpstr>
      <vt:lpstr>                    TENTATIVE MEG TIMELINE</vt:lpstr>
      <vt:lpstr>Official GEFSv12 Evaluation Web 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GEFSv12 SOO Team Kickoff</dc:title>
  <dc:creator>Geoffrey Manikin</dc:creator>
  <cp:lastModifiedBy>Geoffrey Manikin</cp:lastModifiedBy>
  <cp:revision>48</cp:revision>
  <dcterms:created xsi:type="dcterms:W3CDTF">2020-01-24T15:07:04Z</dcterms:created>
  <dcterms:modified xsi:type="dcterms:W3CDTF">2020-02-27T18:53:31Z</dcterms:modified>
</cp:coreProperties>
</file>