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Lst>
  <p:sldSz cx="9144000" cy="5143500" type="screen16x9"/>
  <p:notesSz cx="7026275" cy="93122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0" roundtripDataSignature="AMtx7miXdm+qKzGitf36XPI/DojreOCDt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FA291F-EFCE-44EF-BAC3-90B92CC317D6}">
  <a:tblStyle styleId="{21FA291F-EFCE-44EF-BAC3-90B92CC317D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48F91DA-910A-4831-B283-135DAFF5D63F}"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0EBDA509-5648-49F4-A1F0-6C4FA851C4BB}" styleName="Table_2">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B6033649-08D8-44DA-8ACE-66156703881E}"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customschemas.google.com/relationships/presentationmetadata" Target="metadata"/><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Workbook2"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2"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Sheet1!$B$3</c:f>
              <c:strCache>
                <c:ptCount val="1"/>
                <c:pt idx="0">
                  <c:v>v11 day-5</c:v>
                </c:pt>
              </c:strCache>
            </c:strRef>
          </c:tx>
          <c:spPr>
            <a:ln w="19050">
              <a:solidFill>
                <a:schemeClr val="tx1"/>
              </a:solidFill>
            </a:ln>
          </c:spPr>
          <c:marker>
            <c:symbol val="circle"/>
            <c:size val="5"/>
            <c:spPr>
              <a:noFill/>
              <a:ln>
                <a:solidFill>
                  <a:sysClr val="windowText" lastClr="000000"/>
                </a:solidFill>
              </a:ln>
            </c:spPr>
          </c:marker>
          <c:cat>
            <c:strRef>
              <c:f>Sheet1!$A$4:$A$13</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Sheet1!$B$4:$B$13</c:f>
              <c:numCache>
                <c:formatCode>General</c:formatCode>
                <c:ptCount val="10"/>
                <c:pt idx="0">
                  <c:v>0.56799999999999995</c:v>
                </c:pt>
                <c:pt idx="1">
                  <c:v>0.61299999999999999</c:v>
                </c:pt>
                <c:pt idx="2">
                  <c:v>0.65</c:v>
                </c:pt>
                <c:pt idx="3">
                  <c:v>0.60599999999999998</c:v>
                </c:pt>
                <c:pt idx="4">
                  <c:v>0.57699999999999996</c:v>
                </c:pt>
                <c:pt idx="5">
                  <c:v>0.625</c:v>
                </c:pt>
                <c:pt idx="6">
                  <c:v>0.60599999999999998</c:v>
                </c:pt>
                <c:pt idx="7">
                  <c:v>0.58199999999999996</c:v>
                </c:pt>
                <c:pt idx="8">
                  <c:v>0.57599999999999996</c:v>
                </c:pt>
                <c:pt idx="9">
                  <c:v>0.59899999999999998</c:v>
                </c:pt>
              </c:numCache>
            </c:numRef>
          </c:val>
          <c:smooth val="0"/>
          <c:extLst>
            <c:ext xmlns:c16="http://schemas.microsoft.com/office/drawing/2014/chart" uri="{C3380CC4-5D6E-409C-BE32-E72D297353CC}">
              <c16:uniqueId val="{00000000-E9FA-4C1C-A6BC-88EE1B655047}"/>
            </c:ext>
          </c:extLst>
        </c:ser>
        <c:ser>
          <c:idx val="1"/>
          <c:order val="1"/>
          <c:tx>
            <c:strRef>
              <c:f>Sheet1!$C$3</c:f>
              <c:strCache>
                <c:ptCount val="1"/>
                <c:pt idx="0">
                  <c:v>v12 day-5</c:v>
                </c:pt>
              </c:strCache>
            </c:strRef>
          </c:tx>
          <c:spPr>
            <a:ln w="19050">
              <a:solidFill>
                <a:srgbClr val="FF0000"/>
              </a:solidFill>
            </a:ln>
          </c:spPr>
          <c:marker>
            <c:symbol val="circle"/>
            <c:size val="5"/>
            <c:spPr>
              <a:solidFill>
                <a:srgbClr val="FF0000"/>
              </a:solidFill>
            </c:spPr>
          </c:marker>
          <c:cat>
            <c:strRef>
              <c:f>Sheet1!$A$4:$A$13</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Sheet1!$C$4:$C$13</c:f>
              <c:numCache>
                <c:formatCode>General</c:formatCode>
                <c:ptCount val="10"/>
                <c:pt idx="0">
                  <c:v>0.60199999999999998</c:v>
                </c:pt>
                <c:pt idx="1">
                  <c:v>0.64</c:v>
                </c:pt>
                <c:pt idx="2">
                  <c:v>0.68300000000000005</c:v>
                </c:pt>
                <c:pt idx="3">
                  <c:v>0.63200000000000001</c:v>
                </c:pt>
                <c:pt idx="4">
                  <c:v>0.60599999999999998</c:v>
                </c:pt>
                <c:pt idx="5">
                  <c:v>0.63900000000000001</c:v>
                </c:pt>
                <c:pt idx="6">
                  <c:v>0.625</c:v>
                </c:pt>
                <c:pt idx="7">
                  <c:v>0.61099999999999999</c:v>
                </c:pt>
                <c:pt idx="8">
                  <c:v>0.60799999999999998</c:v>
                </c:pt>
                <c:pt idx="9">
                  <c:v>0.63100000000000001</c:v>
                </c:pt>
              </c:numCache>
            </c:numRef>
          </c:val>
          <c:smooth val="0"/>
          <c:extLst>
            <c:ext xmlns:c16="http://schemas.microsoft.com/office/drawing/2014/chart" uri="{C3380CC4-5D6E-409C-BE32-E72D297353CC}">
              <c16:uniqueId val="{00000001-E9FA-4C1C-A6BC-88EE1B655047}"/>
            </c:ext>
          </c:extLst>
        </c:ser>
        <c:ser>
          <c:idx val="2"/>
          <c:order val="2"/>
          <c:tx>
            <c:strRef>
              <c:f>Sheet1!$D$3</c:f>
              <c:strCache>
                <c:ptCount val="1"/>
                <c:pt idx="0">
                  <c:v>v11 day-10</c:v>
                </c:pt>
              </c:strCache>
            </c:strRef>
          </c:tx>
          <c:spPr>
            <a:ln w="19050">
              <a:solidFill>
                <a:schemeClr val="tx1"/>
              </a:solidFill>
              <a:prstDash val="sysDash"/>
            </a:ln>
          </c:spPr>
          <c:marker>
            <c:symbol val="circle"/>
            <c:size val="5"/>
            <c:spPr>
              <a:noFill/>
              <a:ln>
                <a:solidFill>
                  <a:sysClr val="windowText" lastClr="000000"/>
                </a:solidFill>
              </a:ln>
            </c:spPr>
          </c:marker>
          <c:cat>
            <c:strRef>
              <c:f>Sheet1!$A$4:$A$13</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Sheet1!$D$4:$D$13</c:f>
              <c:numCache>
                <c:formatCode>General</c:formatCode>
                <c:ptCount val="10"/>
                <c:pt idx="0">
                  <c:v>0.2</c:v>
                </c:pt>
                <c:pt idx="1">
                  <c:v>0.19</c:v>
                </c:pt>
                <c:pt idx="2">
                  <c:v>0.28000000000000003</c:v>
                </c:pt>
                <c:pt idx="3">
                  <c:v>0.20499999999999999</c:v>
                </c:pt>
                <c:pt idx="4">
                  <c:v>0.222</c:v>
                </c:pt>
                <c:pt idx="5">
                  <c:v>0.215</c:v>
                </c:pt>
                <c:pt idx="6">
                  <c:v>0.23599999999999999</c:v>
                </c:pt>
                <c:pt idx="7">
                  <c:v>0.16200000000000001</c:v>
                </c:pt>
                <c:pt idx="8">
                  <c:v>0.193</c:v>
                </c:pt>
                <c:pt idx="9">
                  <c:v>0.187</c:v>
                </c:pt>
              </c:numCache>
            </c:numRef>
          </c:val>
          <c:smooth val="0"/>
          <c:extLst>
            <c:ext xmlns:c16="http://schemas.microsoft.com/office/drawing/2014/chart" uri="{C3380CC4-5D6E-409C-BE32-E72D297353CC}">
              <c16:uniqueId val="{00000002-E9FA-4C1C-A6BC-88EE1B655047}"/>
            </c:ext>
          </c:extLst>
        </c:ser>
        <c:ser>
          <c:idx val="3"/>
          <c:order val="3"/>
          <c:tx>
            <c:strRef>
              <c:f>Sheet1!$E$3</c:f>
              <c:strCache>
                <c:ptCount val="1"/>
                <c:pt idx="0">
                  <c:v>v12 day-10</c:v>
                </c:pt>
              </c:strCache>
            </c:strRef>
          </c:tx>
          <c:spPr>
            <a:ln w="19050">
              <a:solidFill>
                <a:srgbClr val="FF0000"/>
              </a:solidFill>
              <a:prstDash val="sysDash"/>
            </a:ln>
          </c:spPr>
          <c:marker>
            <c:symbol val="circle"/>
            <c:size val="5"/>
            <c:spPr>
              <a:solidFill>
                <a:srgbClr val="FF0000"/>
              </a:solidFill>
            </c:spPr>
          </c:marker>
          <c:cat>
            <c:strRef>
              <c:f>Sheet1!$A$4:$A$13</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Sheet1!$E$4:$E$13</c:f>
              <c:numCache>
                <c:formatCode>General</c:formatCode>
                <c:ptCount val="10"/>
                <c:pt idx="0">
                  <c:v>0.253</c:v>
                </c:pt>
                <c:pt idx="1">
                  <c:v>0.222</c:v>
                </c:pt>
                <c:pt idx="2">
                  <c:v>0.32300000000000001</c:v>
                </c:pt>
                <c:pt idx="3">
                  <c:v>0.22800000000000001</c:v>
                </c:pt>
                <c:pt idx="4">
                  <c:v>0.253</c:v>
                </c:pt>
                <c:pt idx="5">
                  <c:v>0.224</c:v>
                </c:pt>
                <c:pt idx="6">
                  <c:v>0.23799999999999999</c:v>
                </c:pt>
                <c:pt idx="7">
                  <c:v>0.19900000000000001</c:v>
                </c:pt>
                <c:pt idx="8">
                  <c:v>0.23200000000000001</c:v>
                </c:pt>
                <c:pt idx="9">
                  <c:v>0.222</c:v>
                </c:pt>
              </c:numCache>
            </c:numRef>
          </c:val>
          <c:smooth val="0"/>
          <c:extLst>
            <c:ext xmlns:c16="http://schemas.microsoft.com/office/drawing/2014/chart" uri="{C3380CC4-5D6E-409C-BE32-E72D297353CC}">
              <c16:uniqueId val="{00000003-E9FA-4C1C-A6BC-88EE1B655047}"/>
            </c:ext>
          </c:extLst>
        </c:ser>
        <c:dLbls>
          <c:showLegendKey val="0"/>
          <c:showVal val="0"/>
          <c:showCatName val="0"/>
          <c:showSerName val="0"/>
          <c:showPercent val="0"/>
          <c:showBubbleSize val="0"/>
        </c:dLbls>
        <c:marker val="1"/>
        <c:smooth val="0"/>
        <c:axId val="2140776280"/>
        <c:axId val="2140781032"/>
      </c:lineChart>
      <c:catAx>
        <c:axId val="2140776280"/>
        <c:scaling>
          <c:orientation val="minMax"/>
        </c:scaling>
        <c:delete val="0"/>
        <c:axPos val="b"/>
        <c:numFmt formatCode="General" sourceLinked="0"/>
        <c:majorTickMark val="out"/>
        <c:minorTickMark val="none"/>
        <c:tickLblPos val="nextTo"/>
        <c:crossAx val="2140781032"/>
        <c:crosses val="autoZero"/>
        <c:auto val="1"/>
        <c:lblAlgn val="ctr"/>
        <c:lblOffset val="100"/>
        <c:noMultiLvlLbl val="0"/>
      </c:catAx>
      <c:valAx>
        <c:axId val="2140781032"/>
        <c:scaling>
          <c:orientation val="minMax"/>
          <c:max val="0.7"/>
        </c:scaling>
        <c:delete val="0"/>
        <c:axPos val="l"/>
        <c:majorGridlines/>
        <c:numFmt formatCode="General" sourceLinked="1"/>
        <c:majorTickMark val="out"/>
        <c:minorTickMark val="none"/>
        <c:tickLblPos val="nextTo"/>
        <c:crossAx val="2140776280"/>
        <c:crosses val="autoZero"/>
        <c:crossBetween val="between"/>
      </c:valAx>
    </c:plotArea>
    <c:legend>
      <c:legendPos val="t"/>
      <c:overlay val="0"/>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Sheet1!$B$21</c:f>
              <c:strCache>
                <c:ptCount val="1"/>
                <c:pt idx="0">
                  <c:v>v11 day-5</c:v>
                </c:pt>
              </c:strCache>
            </c:strRef>
          </c:tx>
          <c:spPr>
            <a:ln w="19050">
              <a:solidFill>
                <a:schemeClr val="tx1"/>
              </a:solidFill>
            </a:ln>
          </c:spPr>
          <c:marker>
            <c:symbol val="circle"/>
            <c:size val="5"/>
            <c:spPr>
              <a:noFill/>
              <a:ln>
                <a:solidFill>
                  <a:sysClr val="windowText" lastClr="000000"/>
                </a:solidFill>
              </a:ln>
            </c:spPr>
          </c:marker>
          <c:cat>
            <c:strRef>
              <c:f>Sheet1!$A$22:$A$31</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Sheet1!$B$22:$B$31</c:f>
              <c:numCache>
                <c:formatCode>General</c:formatCode>
                <c:ptCount val="10"/>
                <c:pt idx="0">
                  <c:v>0.58099999999999996</c:v>
                </c:pt>
                <c:pt idx="1">
                  <c:v>0.59899999999999998</c:v>
                </c:pt>
                <c:pt idx="2">
                  <c:v>0.57299999999999995</c:v>
                </c:pt>
                <c:pt idx="3">
                  <c:v>0.55600000000000005</c:v>
                </c:pt>
                <c:pt idx="4">
                  <c:v>0.55400000000000005</c:v>
                </c:pt>
                <c:pt idx="5">
                  <c:v>0.58499999999999996</c:v>
                </c:pt>
                <c:pt idx="6">
                  <c:v>0.58599999999999997</c:v>
                </c:pt>
                <c:pt idx="7">
                  <c:v>0.56200000000000006</c:v>
                </c:pt>
                <c:pt idx="8">
                  <c:v>0.59399999999999997</c:v>
                </c:pt>
                <c:pt idx="9">
                  <c:v>0.61799999999999999</c:v>
                </c:pt>
              </c:numCache>
            </c:numRef>
          </c:val>
          <c:smooth val="0"/>
          <c:extLst>
            <c:ext xmlns:c16="http://schemas.microsoft.com/office/drawing/2014/chart" uri="{C3380CC4-5D6E-409C-BE32-E72D297353CC}">
              <c16:uniqueId val="{00000000-85F5-455B-9B11-E99F7E75CDC1}"/>
            </c:ext>
          </c:extLst>
        </c:ser>
        <c:ser>
          <c:idx val="1"/>
          <c:order val="1"/>
          <c:tx>
            <c:strRef>
              <c:f>Sheet1!$C$21</c:f>
              <c:strCache>
                <c:ptCount val="1"/>
                <c:pt idx="0">
                  <c:v>v12 day-5</c:v>
                </c:pt>
              </c:strCache>
            </c:strRef>
          </c:tx>
          <c:spPr>
            <a:ln w="19050">
              <a:solidFill>
                <a:srgbClr val="FF0000"/>
              </a:solidFill>
            </a:ln>
          </c:spPr>
          <c:marker>
            <c:symbol val="circle"/>
            <c:size val="5"/>
            <c:spPr>
              <a:solidFill>
                <a:srgbClr val="FF0000"/>
              </a:solidFill>
              <a:ln>
                <a:solidFill>
                  <a:srgbClr val="FF0000"/>
                </a:solidFill>
              </a:ln>
            </c:spPr>
          </c:marker>
          <c:cat>
            <c:strRef>
              <c:f>Sheet1!$A$22:$A$31</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Sheet1!$C$22:$C$31</c:f>
              <c:numCache>
                <c:formatCode>General</c:formatCode>
                <c:ptCount val="10"/>
                <c:pt idx="0">
                  <c:v>0.61199999999999999</c:v>
                </c:pt>
                <c:pt idx="1">
                  <c:v>0.626</c:v>
                </c:pt>
                <c:pt idx="2">
                  <c:v>0.60499999999999998</c:v>
                </c:pt>
                <c:pt idx="3">
                  <c:v>0.57299999999999995</c:v>
                </c:pt>
                <c:pt idx="4">
                  <c:v>0.57799999999999996</c:v>
                </c:pt>
                <c:pt idx="5">
                  <c:v>0.60199999999999998</c:v>
                </c:pt>
                <c:pt idx="6">
                  <c:v>0.61199999999999999</c:v>
                </c:pt>
                <c:pt idx="7">
                  <c:v>0.58199999999999996</c:v>
                </c:pt>
                <c:pt idx="8">
                  <c:v>0.60799999999999998</c:v>
                </c:pt>
                <c:pt idx="9">
                  <c:v>0.63600000000000001</c:v>
                </c:pt>
              </c:numCache>
            </c:numRef>
          </c:val>
          <c:smooth val="0"/>
          <c:extLst>
            <c:ext xmlns:c16="http://schemas.microsoft.com/office/drawing/2014/chart" uri="{C3380CC4-5D6E-409C-BE32-E72D297353CC}">
              <c16:uniqueId val="{00000001-85F5-455B-9B11-E99F7E75CDC1}"/>
            </c:ext>
          </c:extLst>
        </c:ser>
        <c:ser>
          <c:idx val="2"/>
          <c:order val="2"/>
          <c:tx>
            <c:strRef>
              <c:f>Sheet1!$D$21</c:f>
              <c:strCache>
                <c:ptCount val="1"/>
                <c:pt idx="0">
                  <c:v>v11 day-10</c:v>
                </c:pt>
              </c:strCache>
            </c:strRef>
          </c:tx>
          <c:spPr>
            <a:ln w="19050">
              <a:solidFill>
                <a:schemeClr val="tx1"/>
              </a:solidFill>
              <a:prstDash val="sysDash"/>
            </a:ln>
          </c:spPr>
          <c:marker>
            <c:symbol val="circle"/>
            <c:size val="5"/>
            <c:spPr>
              <a:noFill/>
              <a:ln>
                <a:solidFill>
                  <a:sysClr val="windowText" lastClr="000000"/>
                </a:solidFill>
              </a:ln>
            </c:spPr>
          </c:marker>
          <c:cat>
            <c:strRef>
              <c:f>Sheet1!$A$22:$A$31</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Sheet1!$D$22:$D$31</c:f>
              <c:numCache>
                <c:formatCode>General</c:formatCode>
                <c:ptCount val="10"/>
                <c:pt idx="0">
                  <c:v>0.17199999999999999</c:v>
                </c:pt>
                <c:pt idx="1">
                  <c:v>0.186</c:v>
                </c:pt>
                <c:pt idx="2">
                  <c:v>0.14499999999999999</c:v>
                </c:pt>
                <c:pt idx="3">
                  <c:v>0.153</c:v>
                </c:pt>
                <c:pt idx="4">
                  <c:v>0.159</c:v>
                </c:pt>
                <c:pt idx="5">
                  <c:v>0.17100000000000001</c:v>
                </c:pt>
                <c:pt idx="6">
                  <c:v>0.16200000000000001</c:v>
                </c:pt>
                <c:pt idx="7">
                  <c:v>0.183</c:v>
                </c:pt>
                <c:pt idx="8">
                  <c:v>0.21099999999999999</c:v>
                </c:pt>
                <c:pt idx="9">
                  <c:v>0.24399999999999999</c:v>
                </c:pt>
              </c:numCache>
            </c:numRef>
          </c:val>
          <c:smooth val="0"/>
          <c:extLst>
            <c:ext xmlns:c16="http://schemas.microsoft.com/office/drawing/2014/chart" uri="{C3380CC4-5D6E-409C-BE32-E72D297353CC}">
              <c16:uniqueId val="{00000002-85F5-455B-9B11-E99F7E75CDC1}"/>
            </c:ext>
          </c:extLst>
        </c:ser>
        <c:ser>
          <c:idx val="3"/>
          <c:order val="3"/>
          <c:tx>
            <c:strRef>
              <c:f>Sheet1!$E$21</c:f>
              <c:strCache>
                <c:ptCount val="1"/>
                <c:pt idx="0">
                  <c:v>v12 day-10</c:v>
                </c:pt>
              </c:strCache>
            </c:strRef>
          </c:tx>
          <c:spPr>
            <a:ln w="19050">
              <a:solidFill>
                <a:srgbClr val="FF0000"/>
              </a:solidFill>
              <a:prstDash val="sysDash"/>
            </a:ln>
          </c:spPr>
          <c:marker>
            <c:symbol val="circle"/>
            <c:size val="5"/>
            <c:spPr>
              <a:solidFill>
                <a:srgbClr val="FF0000"/>
              </a:solidFill>
              <a:ln>
                <a:solidFill>
                  <a:srgbClr val="FF0000"/>
                </a:solidFill>
              </a:ln>
            </c:spPr>
          </c:marker>
          <c:cat>
            <c:strRef>
              <c:f>Sheet1!$A$22:$A$31</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Sheet1!$E$22:$E$31</c:f>
              <c:numCache>
                <c:formatCode>General</c:formatCode>
                <c:ptCount val="10"/>
                <c:pt idx="0">
                  <c:v>0.219</c:v>
                </c:pt>
                <c:pt idx="1">
                  <c:v>0.22600000000000001</c:v>
                </c:pt>
                <c:pt idx="2">
                  <c:v>0.20599999999999999</c:v>
                </c:pt>
                <c:pt idx="3">
                  <c:v>0.17799999999999999</c:v>
                </c:pt>
                <c:pt idx="4">
                  <c:v>0.20499999999999999</c:v>
                </c:pt>
                <c:pt idx="5">
                  <c:v>0.20699999999999999</c:v>
                </c:pt>
                <c:pt idx="6">
                  <c:v>0.189</c:v>
                </c:pt>
                <c:pt idx="7">
                  <c:v>0.20599999999999999</c:v>
                </c:pt>
                <c:pt idx="8">
                  <c:v>0.22500000000000001</c:v>
                </c:pt>
                <c:pt idx="9">
                  <c:v>0.27600000000000002</c:v>
                </c:pt>
              </c:numCache>
            </c:numRef>
          </c:val>
          <c:smooth val="0"/>
          <c:extLst>
            <c:ext xmlns:c16="http://schemas.microsoft.com/office/drawing/2014/chart" uri="{C3380CC4-5D6E-409C-BE32-E72D297353CC}">
              <c16:uniqueId val="{00000003-85F5-455B-9B11-E99F7E75CDC1}"/>
            </c:ext>
          </c:extLst>
        </c:ser>
        <c:dLbls>
          <c:showLegendKey val="0"/>
          <c:showVal val="0"/>
          <c:showCatName val="0"/>
          <c:showSerName val="0"/>
          <c:showPercent val="0"/>
          <c:showBubbleSize val="0"/>
        </c:dLbls>
        <c:marker val="1"/>
        <c:smooth val="0"/>
        <c:axId val="2140821528"/>
        <c:axId val="2140826616"/>
      </c:lineChart>
      <c:catAx>
        <c:axId val="2140821528"/>
        <c:scaling>
          <c:orientation val="minMax"/>
        </c:scaling>
        <c:delete val="0"/>
        <c:axPos val="b"/>
        <c:numFmt formatCode="General" sourceLinked="0"/>
        <c:majorTickMark val="out"/>
        <c:minorTickMark val="none"/>
        <c:tickLblPos val="nextTo"/>
        <c:crossAx val="2140826616"/>
        <c:crosses val="autoZero"/>
        <c:auto val="1"/>
        <c:lblAlgn val="ctr"/>
        <c:lblOffset val="100"/>
        <c:noMultiLvlLbl val="0"/>
      </c:catAx>
      <c:valAx>
        <c:axId val="2140826616"/>
        <c:scaling>
          <c:orientation val="minMax"/>
        </c:scaling>
        <c:delete val="0"/>
        <c:axPos val="l"/>
        <c:majorGridlines/>
        <c:numFmt formatCode="General" sourceLinked="1"/>
        <c:majorTickMark val="out"/>
        <c:minorTickMark val="none"/>
        <c:tickLblPos val="nextTo"/>
        <c:crossAx val="2140821528"/>
        <c:crosses val="autoZero"/>
        <c:crossBetween val="between"/>
      </c:valAx>
    </c:plotArea>
    <c:legend>
      <c:legendPos val="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'CONUS precipitation'!$B$4</c:f>
              <c:strCache>
                <c:ptCount val="1"/>
                <c:pt idx="0">
                  <c:v>v11 day-2</c:v>
                </c:pt>
              </c:strCache>
            </c:strRef>
          </c:tx>
          <c:spPr>
            <a:ln w="19050">
              <a:solidFill>
                <a:schemeClr val="tx1"/>
              </a:solidFill>
            </a:ln>
          </c:spPr>
          <c:marker>
            <c:symbol val="circle"/>
            <c:size val="5"/>
            <c:spPr>
              <a:noFill/>
              <a:ln>
                <a:solidFill>
                  <a:schemeClr val="tx1"/>
                </a:solidFill>
              </a:ln>
            </c:spPr>
          </c:marker>
          <c:cat>
            <c:strRef>
              <c:f>'CONUS precipitation'!$A$5:$A$14</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'CONUS precipitation'!$B$5:$B$14</c:f>
              <c:numCache>
                <c:formatCode>General</c:formatCode>
                <c:ptCount val="10"/>
                <c:pt idx="0">
                  <c:v>0.247</c:v>
                </c:pt>
                <c:pt idx="1">
                  <c:v>0.46100000000000002</c:v>
                </c:pt>
                <c:pt idx="2">
                  <c:v>0.42099999999999999</c:v>
                </c:pt>
                <c:pt idx="3">
                  <c:v>0.376</c:v>
                </c:pt>
                <c:pt idx="4">
                  <c:v>0.27500000000000002</c:v>
                </c:pt>
                <c:pt idx="5">
                  <c:v>0.48099999999999998</c:v>
                </c:pt>
                <c:pt idx="6">
                  <c:v>0.42499999999999999</c:v>
                </c:pt>
                <c:pt idx="7">
                  <c:v>0.38900000000000001</c:v>
                </c:pt>
                <c:pt idx="8">
                  <c:v>0.19500000000000001</c:v>
                </c:pt>
                <c:pt idx="9">
                  <c:v>0.46899999999999997</c:v>
                </c:pt>
              </c:numCache>
            </c:numRef>
          </c:val>
          <c:smooth val="0"/>
          <c:extLst>
            <c:ext xmlns:c16="http://schemas.microsoft.com/office/drawing/2014/chart" uri="{C3380CC4-5D6E-409C-BE32-E72D297353CC}">
              <c16:uniqueId val="{00000000-5667-48DE-BD95-AF6857B41CFD}"/>
            </c:ext>
          </c:extLst>
        </c:ser>
        <c:ser>
          <c:idx val="1"/>
          <c:order val="1"/>
          <c:tx>
            <c:strRef>
              <c:f>'CONUS precipitation'!$C$4</c:f>
              <c:strCache>
                <c:ptCount val="1"/>
                <c:pt idx="0">
                  <c:v>v12 day-2</c:v>
                </c:pt>
              </c:strCache>
            </c:strRef>
          </c:tx>
          <c:spPr>
            <a:ln w="19050">
              <a:solidFill>
                <a:srgbClr val="FF0000"/>
              </a:solidFill>
            </a:ln>
          </c:spPr>
          <c:marker>
            <c:symbol val="circle"/>
            <c:size val="5"/>
            <c:spPr>
              <a:solidFill>
                <a:srgbClr val="FF0000"/>
              </a:solidFill>
              <a:ln>
                <a:solidFill>
                  <a:srgbClr val="FF0000"/>
                </a:solidFill>
              </a:ln>
            </c:spPr>
          </c:marker>
          <c:cat>
            <c:strRef>
              <c:f>'CONUS precipitation'!$A$5:$A$14</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'CONUS precipitation'!$C$5:$C$14</c:f>
              <c:numCache>
                <c:formatCode>General</c:formatCode>
                <c:ptCount val="10"/>
                <c:pt idx="0">
                  <c:v>0.35699999999999998</c:v>
                </c:pt>
                <c:pt idx="1">
                  <c:v>0.54600000000000004</c:v>
                </c:pt>
                <c:pt idx="2">
                  <c:v>0.54300000000000004</c:v>
                </c:pt>
                <c:pt idx="3">
                  <c:v>0.49299999999999999</c:v>
                </c:pt>
                <c:pt idx="4">
                  <c:v>0.373</c:v>
                </c:pt>
                <c:pt idx="5">
                  <c:v>0.54100000000000004</c:v>
                </c:pt>
                <c:pt idx="6">
                  <c:v>0.55700000000000005</c:v>
                </c:pt>
                <c:pt idx="7">
                  <c:v>0.502</c:v>
                </c:pt>
                <c:pt idx="8">
                  <c:v>0.33600000000000002</c:v>
                </c:pt>
                <c:pt idx="9">
                  <c:v>0.55200000000000005</c:v>
                </c:pt>
              </c:numCache>
            </c:numRef>
          </c:val>
          <c:smooth val="0"/>
          <c:extLst>
            <c:ext xmlns:c16="http://schemas.microsoft.com/office/drawing/2014/chart" uri="{C3380CC4-5D6E-409C-BE32-E72D297353CC}">
              <c16:uniqueId val="{00000001-5667-48DE-BD95-AF6857B41CFD}"/>
            </c:ext>
          </c:extLst>
        </c:ser>
        <c:ser>
          <c:idx val="2"/>
          <c:order val="2"/>
          <c:tx>
            <c:strRef>
              <c:f>'CONUS precipitation'!$D$4</c:f>
              <c:strCache>
                <c:ptCount val="1"/>
                <c:pt idx="0">
                  <c:v>v11 day-5</c:v>
                </c:pt>
              </c:strCache>
            </c:strRef>
          </c:tx>
          <c:spPr>
            <a:ln w="19050">
              <a:solidFill>
                <a:schemeClr val="tx1"/>
              </a:solidFill>
              <a:prstDash val="sysDash"/>
            </a:ln>
          </c:spPr>
          <c:marker>
            <c:symbol val="circle"/>
            <c:size val="5"/>
            <c:spPr>
              <a:noFill/>
              <a:ln>
                <a:solidFill>
                  <a:schemeClr val="tx1"/>
                </a:solidFill>
              </a:ln>
            </c:spPr>
          </c:marker>
          <c:cat>
            <c:strRef>
              <c:f>'CONUS precipitation'!$A$5:$A$14</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'CONUS precipitation'!$D$5:$D$14</c:f>
              <c:numCache>
                <c:formatCode>General</c:formatCode>
                <c:ptCount val="10"/>
                <c:pt idx="0">
                  <c:v>7.6999999999999999E-2</c:v>
                </c:pt>
                <c:pt idx="1">
                  <c:v>0.30199999999999999</c:v>
                </c:pt>
                <c:pt idx="2">
                  <c:v>0.219</c:v>
                </c:pt>
                <c:pt idx="3">
                  <c:v>0.249</c:v>
                </c:pt>
                <c:pt idx="4">
                  <c:v>0.14000000000000001</c:v>
                </c:pt>
                <c:pt idx="5">
                  <c:v>0.34100000000000003</c:v>
                </c:pt>
                <c:pt idx="6">
                  <c:v>0.27200000000000002</c:v>
                </c:pt>
                <c:pt idx="7">
                  <c:v>0.23200000000000001</c:v>
                </c:pt>
                <c:pt idx="8">
                  <c:v>8.3000000000000004E-2</c:v>
                </c:pt>
                <c:pt idx="9">
                  <c:v>0.34399999999999997</c:v>
                </c:pt>
              </c:numCache>
            </c:numRef>
          </c:val>
          <c:smooth val="0"/>
          <c:extLst>
            <c:ext xmlns:c16="http://schemas.microsoft.com/office/drawing/2014/chart" uri="{C3380CC4-5D6E-409C-BE32-E72D297353CC}">
              <c16:uniqueId val="{00000002-5667-48DE-BD95-AF6857B41CFD}"/>
            </c:ext>
          </c:extLst>
        </c:ser>
        <c:ser>
          <c:idx val="3"/>
          <c:order val="3"/>
          <c:tx>
            <c:strRef>
              <c:f>'CONUS precipitation'!$E$4</c:f>
              <c:strCache>
                <c:ptCount val="1"/>
                <c:pt idx="0">
                  <c:v>v12 day-5</c:v>
                </c:pt>
              </c:strCache>
            </c:strRef>
          </c:tx>
          <c:spPr>
            <a:ln w="19050">
              <a:solidFill>
                <a:srgbClr val="FF0000"/>
              </a:solidFill>
              <a:prstDash val="sysDash"/>
            </a:ln>
          </c:spPr>
          <c:marker>
            <c:symbol val="circle"/>
            <c:size val="5"/>
            <c:spPr>
              <a:solidFill>
                <a:srgbClr val="FF0000"/>
              </a:solidFill>
              <a:ln>
                <a:solidFill>
                  <a:srgbClr val="FF0000"/>
                </a:solidFill>
              </a:ln>
            </c:spPr>
          </c:marker>
          <c:cat>
            <c:strRef>
              <c:f>'CONUS precipitation'!$A$5:$A$14</c:f>
              <c:strCache>
                <c:ptCount val="10"/>
                <c:pt idx="0">
                  <c:v>Sum 2017</c:v>
                </c:pt>
                <c:pt idx="1">
                  <c:v>Fal 2017</c:v>
                </c:pt>
                <c:pt idx="2">
                  <c:v>Win 1718</c:v>
                </c:pt>
                <c:pt idx="3">
                  <c:v>Spr 2018</c:v>
                </c:pt>
                <c:pt idx="4">
                  <c:v>Sum 2018</c:v>
                </c:pt>
                <c:pt idx="5">
                  <c:v>Fal 2018</c:v>
                </c:pt>
                <c:pt idx="6">
                  <c:v>Win 1819</c:v>
                </c:pt>
                <c:pt idx="7">
                  <c:v>Spr 2019</c:v>
                </c:pt>
                <c:pt idx="8">
                  <c:v>Sum 2019</c:v>
                </c:pt>
                <c:pt idx="9">
                  <c:v>Fal 2019</c:v>
                </c:pt>
              </c:strCache>
            </c:strRef>
          </c:cat>
          <c:val>
            <c:numRef>
              <c:f>'CONUS precipitation'!$E$5:$E$14</c:f>
              <c:numCache>
                <c:formatCode>General</c:formatCode>
                <c:ptCount val="10"/>
                <c:pt idx="0">
                  <c:v>0.17699999999999999</c:v>
                </c:pt>
                <c:pt idx="1">
                  <c:v>0.36699999999999999</c:v>
                </c:pt>
                <c:pt idx="2">
                  <c:v>0.314</c:v>
                </c:pt>
                <c:pt idx="3">
                  <c:v>0.34300000000000003</c:v>
                </c:pt>
                <c:pt idx="4">
                  <c:v>0.24399999999999999</c:v>
                </c:pt>
                <c:pt idx="5">
                  <c:v>0.377</c:v>
                </c:pt>
                <c:pt idx="6">
                  <c:v>0.38800000000000001</c:v>
                </c:pt>
                <c:pt idx="7">
                  <c:v>0.312</c:v>
                </c:pt>
                <c:pt idx="8">
                  <c:v>0.19900000000000001</c:v>
                </c:pt>
                <c:pt idx="9">
                  <c:v>0.38100000000000001</c:v>
                </c:pt>
              </c:numCache>
            </c:numRef>
          </c:val>
          <c:smooth val="0"/>
          <c:extLst>
            <c:ext xmlns:c16="http://schemas.microsoft.com/office/drawing/2014/chart" uri="{C3380CC4-5D6E-409C-BE32-E72D297353CC}">
              <c16:uniqueId val="{00000003-5667-48DE-BD95-AF6857B41CFD}"/>
            </c:ext>
          </c:extLst>
        </c:ser>
        <c:dLbls>
          <c:showLegendKey val="0"/>
          <c:showVal val="0"/>
          <c:showCatName val="0"/>
          <c:showSerName val="0"/>
          <c:showPercent val="0"/>
          <c:showBubbleSize val="0"/>
        </c:dLbls>
        <c:marker val="1"/>
        <c:smooth val="0"/>
        <c:axId val="-2133838104"/>
        <c:axId val="-2133843112"/>
      </c:lineChart>
      <c:catAx>
        <c:axId val="-2133838104"/>
        <c:scaling>
          <c:orientation val="minMax"/>
        </c:scaling>
        <c:delete val="0"/>
        <c:axPos val="b"/>
        <c:numFmt formatCode="General" sourceLinked="0"/>
        <c:majorTickMark val="out"/>
        <c:minorTickMark val="none"/>
        <c:tickLblPos val="nextTo"/>
        <c:crossAx val="-2133843112"/>
        <c:crosses val="autoZero"/>
        <c:auto val="1"/>
        <c:lblAlgn val="ctr"/>
        <c:lblOffset val="100"/>
        <c:noMultiLvlLbl val="0"/>
      </c:catAx>
      <c:valAx>
        <c:axId val="-2133843112"/>
        <c:scaling>
          <c:orientation val="minMax"/>
        </c:scaling>
        <c:delete val="0"/>
        <c:axPos val="l"/>
        <c:majorGridlines/>
        <c:numFmt formatCode="General" sourceLinked="1"/>
        <c:majorTickMark val="out"/>
        <c:minorTickMark val="none"/>
        <c:tickLblPos val="nextTo"/>
        <c:crossAx val="-2133838104"/>
        <c:crosses val="autoZero"/>
        <c:crossBetween val="between"/>
      </c:valAx>
    </c:plotArea>
    <c:legend>
      <c:legendPos val="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775145051201798E-2"/>
          <c:y val="2.7212058051567099E-2"/>
          <c:w val="0.85114495902532294"/>
          <c:h val="0.901582908754053"/>
        </c:manualLayout>
      </c:layout>
      <c:lineChart>
        <c:grouping val="standard"/>
        <c:varyColors val="0"/>
        <c:ser>
          <c:idx val="0"/>
          <c:order val="0"/>
          <c:tx>
            <c:strRef>
              <c:f>spread_error_new!$A$2</c:f>
              <c:strCache>
                <c:ptCount val="1"/>
                <c:pt idx="0">
                  <c:v>AEMP</c:v>
                </c:pt>
              </c:strCache>
            </c:strRef>
          </c:tx>
          <c:spPr>
            <a:ln>
              <a:solidFill>
                <a:schemeClr val="tx1"/>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spread_error_new!$B$2:$K$2</c:f>
              <c:numCache>
                <c:formatCode>General</c:formatCode>
                <c:ptCount val="10"/>
                <c:pt idx="0">
                  <c:v>12.4</c:v>
                </c:pt>
                <c:pt idx="1">
                  <c:v>23.6</c:v>
                </c:pt>
                <c:pt idx="2">
                  <c:v>36.700000000000003</c:v>
                </c:pt>
                <c:pt idx="3">
                  <c:v>49.8</c:v>
                </c:pt>
                <c:pt idx="4">
                  <c:v>65.8</c:v>
                </c:pt>
                <c:pt idx="5">
                  <c:v>102.2</c:v>
                </c:pt>
                <c:pt idx="6">
                  <c:v>144.4</c:v>
                </c:pt>
                <c:pt idx="7">
                  <c:v>186.2</c:v>
                </c:pt>
                <c:pt idx="8">
                  <c:v>240.2</c:v>
                </c:pt>
                <c:pt idx="9">
                  <c:v>289.60000000000002</c:v>
                </c:pt>
              </c:numCache>
            </c:numRef>
          </c:val>
          <c:smooth val="0"/>
          <c:extLst>
            <c:ext xmlns:c16="http://schemas.microsoft.com/office/drawing/2014/chart" uri="{C3380CC4-5D6E-409C-BE32-E72D297353CC}">
              <c16:uniqueId val="{00000000-6ED2-46A0-9857-F5E782AE500C}"/>
            </c:ext>
          </c:extLst>
        </c:ser>
        <c:ser>
          <c:idx val="1"/>
          <c:order val="1"/>
          <c:tx>
            <c:strRef>
              <c:f>spread_error_new!$A$3</c:f>
              <c:strCache>
                <c:ptCount val="1"/>
                <c:pt idx="0">
                  <c:v>AESD</c:v>
                </c:pt>
              </c:strCache>
            </c:strRef>
          </c:tx>
          <c:spPr>
            <a:ln>
              <a:solidFill>
                <a:schemeClr val="tx1"/>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spread_error_new!$B$3:$K$3</c:f>
              <c:numCache>
                <c:formatCode>General</c:formatCode>
                <c:ptCount val="10"/>
                <c:pt idx="0">
                  <c:v>4.3</c:v>
                </c:pt>
                <c:pt idx="1">
                  <c:v>20.6</c:v>
                </c:pt>
                <c:pt idx="2">
                  <c:v>33.1</c:v>
                </c:pt>
                <c:pt idx="3">
                  <c:v>44.2</c:v>
                </c:pt>
                <c:pt idx="4">
                  <c:v>54.8</c:v>
                </c:pt>
                <c:pt idx="5">
                  <c:v>77.099999999999994</c:v>
                </c:pt>
                <c:pt idx="6">
                  <c:v>101.9</c:v>
                </c:pt>
                <c:pt idx="7">
                  <c:v>129.69999999999999</c:v>
                </c:pt>
                <c:pt idx="8">
                  <c:v>163.9</c:v>
                </c:pt>
                <c:pt idx="9">
                  <c:v>203.2</c:v>
                </c:pt>
              </c:numCache>
            </c:numRef>
          </c:val>
          <c:smooth val="0"/>
          <c:extLst>
            <c:ext xmlns:c16="http://schemas.microsoft.com/office/drawing/2014/chart" uri="{C3380CC4-5D6E-409C-BE32-E72D297353CC}">
              <c16:uniqueId val="{00000001-6ED2-46A0-9857-F5E782AE500C}"/>
            </c:ext>
          </c:extLst>
        </c:ser>
        <c:ser>
          <c:idx val="2"/>
          <c:order val="2"/>
          <c:tx>
            <c:strRef>
              <c:f>spread_error_new!$A$4</c:f>
              <c:strCache>
                <c:ptCount val="1"/>
                <c:pt idx="0">
                  <c:v>RETR</c:v>
                </c:pt>
              </c:strCache>
            </c:strRef>
          </c:tx>
          <c:spPr>
            <a:ln cmpd="sng">
              <a:solidFill>
                <a:srgbClr val="C00000"/>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spread_error_new!$B$4:$K$4</c:f>
              <c:numCache>
                <c:formatCode>General</c:formatCode>
                <c:ptCount val="10"/>
                <c:pt idx="0">
                  <c:v>15.4</c:v>
                </c:pt>
                <c:pt idx="1">
                  <c:v>22.4</c:v>
                </c:pt>
                <c:pt idx="2">
                  <c:v>33</c:v>
                </c:pt>
                <c:pt idx="3">
                  <c:v>45.6</c:v>
                </c:pt>
                <c:pt idx="4">
                  <c:v>60.1</c:v>
                </c:pt>
                <c:pt idx="5">
                  <c:v>93.5</c:v>
                </c:pt>
                <c:pt idx="6">
                  <c:v>132.5</c:v>
                </c:pt>
                <c:pt idx="7">
                  <c:v>173.3</c:v>
                </c:pt>
                <c:pt idx="8">
                  <c:v>226.5</c:v>
                </c:pt>
                <c:pt idx="9">
                  <c:v>288.60000000000002</c:v>
                </c:pt>
              </c:numCache>
            </c:numRef>
          </c:val>
          <c:smooth val="0"/>
          <c:extLst>
            <c:ext xmlns:c16="http://schemas.microsoft.com/office/drawing/2014/chart" uri="{C3380CC4-5D6E-409C-BE32-E72D297353CC}">
              <c16:uniqueId val="{00000002-6ED2-46A0-9857-F5E782AE500C}"/>
            </c:ext>
          </c:extLst>
        </c:ser>
        <c:ser>
          <c:idx val="3"/>
          <c:order val="3"/>
          <c:tx>
            <c:strRef>
              <c:f>spread_error_new!$A$5</c:f>
              <c:strCache>
                <c:ptCount val="1"/>
                <c:pt idx="0">
                  <c:v>RESD</c:v>
                </c:pt>
              </c:strCache>
            </c:strRef>
          </c:tx>
          <c:spPr>
            <a:ln>
              <a:solidFill>
                <a:srgbClr val="C00000"/>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spread_error_new!$B$5:$K$5</c:f>
              <c:numCache>
                <c:formatCode>General</c:formatCode>
                <c:ptCount val="10"/>
                <c:pt idx="0">
                  <c:v>12.1</c:v>
                </c:pt>
                <c:pt idx="1">
                  <c:v>22</c:v>
                </c:pt>
                <c:pt idx="2">
                  <c:v>32.9</c:v>
                </c:pt>
                <c:pt idx="3">
                  <c:v>45.5</c:v>
                </c:pt>
                <c:pt idx="4">
                  <c:v>60.1</c:v>
                </c:pt>
                <c:pt idx="5">
                  <c:v>94.9</c:v>
                </c:pt>
                <c:pt idx="6">
                  <c:v>135.4</c:v>
                </c:pt>
                <c:pt idx="7">
                  <c:v>179.1</c:v>
                </c:pt>
                <c:pt idx="8">
                  <c:v>232.7</c:v>
                </c:pt>
                <c:pt idx="9">
                  <c:v>289.2</c:v>
                </c:pt>
              </c:numCache>
            </c:numRef>
          </c:val>
          <c:smooth val="0"/>
          <c:extLst>
            <c:ext xmlns:c16="http://schemas.microsoft.com/office/drawing/2014/chart" uri="{C3380CC4-5D6E-409C-BE32-E72D297353CC}">
              <c16:uniqueId val="{00000003-6ED2-46A0-9857-F5E782AE500C}"/>
            </c:ext>
          </c:extLst>
        </c:ser>
        <c:dLbls>
          <c:showLegendKey val="0"/>
          <c:showVal val="0"/>
          <c:showCatName val="0"/>
          <c:showSerName val="0"/>
          <c:showPercent val="0"/>
          <c:showBubbleSize val="0"/>
        </c:dLbls>
        <c:smooth val="0"/>
        <c:axId val="2045419480"/>
        <c:axId val="2128483832"/>
      </c:lineChart>
      <c:catAx>
        <c:axId val="2045419480"/>
        <c:scaling>
          <c:orientation val="minMax"/>
        </c:scaling>
        <c:delete val="0"/>
        <c:axPos val="b"/>
        <c:numFmt formatCode="General" sourceLinked="1"/>
        <c:majorTickMark val="out"/>
        <c:minorTickMark val="none"/>
        <c:tickLblPos val="nextTo"/>
        <c:crossAx val="2128483832"/>
        <c:crosses val="autoZero"/>
        <c:auto val="1"/>
        <c:lblAlgn val="ctr"/>
        <c:lblOffset val="100"/>
        <c:noMultiLvlLbl val="0"/>
      </c:catAx>
      <c:valAx>
        <c:axId val="2128483832"/>
        <c:scaling>
          <c:orientation val="minMax"/>
        </c:scaling>
        <c:delete val="0"/>
        <c:axPos val="l"/>
        <c:majorGridlines/>
        <c:numFmt formatCode="General" sourceLinked="1"/>
        <c:majorTickMark val="out"/>
        <c:minorTickMark val="none"/>
        <c:tickLblPos val="nextTo"/>
        <c:crossAx val="204541948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405545775849802E-2"/>
          <c:y val="5.7644261669235898E-2"/>
          <c:w val="0.93302771940774298"/>
          <c:h val="0.86431054979147803"/>
        </c:manualLayout>
      </c:layout>
      <c:lineChart>
        <c:grouping val="standard"/>
        <c:varyColors val="0"/>
        <c:ser>
          <c:idx val="0"/>
          <c:order val="0"/>
          <c:tx>
            <c:strRef>
              <c:f>spread_error_new!$A$8</c:f>
              <c:strCache>
                <c:ptCount val="1"/>
                <c:pt idx="0">
                  <c:v>AEMP</c:v>
                </c:pt>
              </c:strCache>
            </c:strRef>
          </c:tx>
          <c:spPr>
            <a:ln cmpd="sng">
              <a:solidFill>
                <a:schemeClr val="tx1"/>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spread_error_new!$B$8:$K$8</c:f>
              <c:numCache>
                <c:formatCode>General</c:formatCode>
                <c:ptCount val="10"/>
                <c:pt idx="0">
                  <c:v>12.2</c:v>
                </c:pt>
                <c:pt idx="1">
                  <c:v>23.1</c:v>
                </c:pt>
                <c:pt idx="2">
                  <c:v>34.5</c:v>
                </c:pt>
                <c:pt idx="3">
                  <c:v>47.9</c:v>
                </c:pt>
                <c:pt idx="4">
                  <c:v>62.1</c:v>
                </c:pt>
                <c:pt idx="5">
                  <c:v>98.5</c:v>
                </c:pt>
                <c:pt idx="6">
                  <c:v>147.80000000000001</c:v>
                </c:pt>
                <c:pt idx="7">
                  <c:v>203.5</c:v>
                </c:pt>
                <c:pt idx="8">
                  <c:v>264.60000000000002</c:v>
                </c:pt>
                <c:pt idx="9">
                  <c:v>346.1</c:v>
                </c:pt>
              </c:numCache>
            </c:numRef>
          </c:val>
          <c:smooth val="0"/>
          <c:extLst>
            <c:ext xmlns:c16="http://schemas.microsoft.com/office/drawing/2014/chart" uri="{C3380CC4-5D6E-409C-BE32-E72D297353CC}">
              <c16:uniqueId val="{00000000-C709-433E-A300-7073BBEF68FD}"/>
            </c:ext>
          </c:extLst>
        </c:ser>
        <c:ser>
          <c:idx val="1"/>
          <c:order val="1"/>
          <c:tx>
            <c:strRef>
              <c:f>spread_error_new!$A$9</c:f>
              <c:strCache>
                <c:ptCount val="1"/>
                <c:pt idx="0">
                  <c:v>AESD</c:v>
                </c:pt>
              </c:strCache>
            </c:strRef>
          </c:tx>
          <c:spPr>
            <a:ln>
              <a:solidFill>
                <a:schemeClr val="tx1"/>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spread_error_new!$B$9:$K$9</c:f>
              <c:numCache>
                <c:formatCode>General</c:formatCode>
                <c:ptCount val="10"/>
                <c:pt idx="0">
                  <c:v>3.6</c:v>
                </c:pt>
                <c:pt idx="1">
                  <c:v>19.600000000000001</c:v>
                </c:pt>
                <c:pt idx="2">
                  <c:v>32</c:v>
                </c:pt>
                <c:pt idx="3">
                  <c:v>43.1</c:v>
                </c:pt>
                <c:pt idx="4">
                  <c:v>54.5</c:v>
                </c:pt>
                <c:pt idx="5">
                  <c:v>78.3</c:v>
                </c:pt>
                <c:pt idx="6">
                  <c:v>104</c:v>
                </c:pt>
                <c:pt idx="7">
                  <c:v>139.69999999999999</c:v>
                </c:pt>
                <c:pt idx="8">
                  <c:v>186</c:v>
                </c:pt>
                <c:pt idx="9">
                  <c:v>251.2</c:v>
                </c:pt>
              </c:numCache>
            </c:numRef>
          </c:val>
          <c:smooth val="0"/>
          <c:extLst>
            <c:ext xmlns:c16="http://schemas.microsoft.com/office/drawing/2014/chart" uri="{C3380CC4-5D6E-409C-BE32-E72D297353CC}">
              <c16:uniqueId val="{00000001-C709-433E-A300-7073BBEF68FD}"/>
            </c:ext>
          </c:extLst>
        </c:ser>
        <c:ser>
          <c:idx val="2"/>
          <c:order val="2"/>
          <c:tx>
            <c:strRef>
              <c:f>spread_error_new!$A$10</c:f>
              <c:strCache>
                <c:ptCount val="1"/>
                <c:pt idx="0">
                  <c:v>RETR</c:v>
                </c:pt>
              </c:strCache>
            </c:strRef>
          </c:tx>
          <c:spPr>
            <a:ln cmpd="sng">
              <a:solidFill>
                <a:srgbClr val="C00000"/>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spread_error_new!$B$10:$K$10</c:f>
              <c:numCache>
                <c:formatCode>General</c:formatCode>
                <c:ptCount val="10"/>
                <c:pt idx="0">
                  <c:v>14.9</c:v>
                </c:pt>
                <c:pt idx="1">
                  <c:v>22</c:v>
                </c:pt>
                <c:pt idx="2">
                  <c:v>31.7</c:v>
                </c:pt>
                <c:pt idx="3">
                  <c:v>44.1</c:v>
                </c:pt>
                <c:pt idx="4">
                  <c:v>57.3</c:v>
                </c:pt>
                <c:pt idx="5">
                  <c:v>92.1</c:v>
                </c:pt>
                <c:pt idx="6">
                  <c:v>135.80000000000001</c:v>
                </c:pt>
                <c:pt idx="7">
                  <c:v>182.8</c:v>
                </c:pt>
                <c:pt idx="8">
                  <c:v>244.9</c:v>
                </c:pt>
                <c:pt idx="9">
                  <c:v>319</c:v>
                </c:pt>
              </c:numCache>
            </c:numRef>
          </c:val>
          <c:smooth val="0"/>
          <c:extLst>
            <c:ext xmlns:c16="http://schemas.microsoft.com/office/drawing/2014/chart" uri="{C3380CC4-5D6E-409C-BE32-E72D297353CC}">
              <c16:uniqueId val="{00000002-C709-433E-A300-7073BBEF68FD}"/>
            </c:ext>
          </c:extLst>
        </c:ser>
        <c:ser>
          <c:idx val="3"/>
          <c:order val="3"/>
          <c:tx>
            <c:strRef>
              <c:f>spread_error_new!$A$11</c:f>
              <c:strCache>
                <c:ptCount val="1"/>
                <c:pt idx="0">
                  <c:v>RESD</c:v>
                </c:pt>
              </c:strCache>
            </c:strRef>
          </c:tx>
          <c:spPr>
            <a:ln>
              <a:solidFill>
                <a:srgbClr val="C00000"/>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spread_error_new!$B$11:$K$11</c:f>
              <c:numCache>
                <c:formatCode>General</c:formatCode>
                <c:ptCount val="10"/>
                <c:pt idx="0">
                  <c:v>11.1</c:v>
                </c:pt>
                <c:pt idx="1">
                  <c:v>20.9</c:v>
                </c:pt>
                <c:pt idx="2">
                  <c:v>31.6</c:v>
                </c:pt>
                <c:pt idx="3">
                  <c:v>44.8</c:v>
                </c:pt>
                <c:pt idx="4">
                  <c:v>59.9</c:v>
                </c:pt>
                <c:pt idx="5">
                  <c:v>94.6</c:v>
                </c:pt>
                <c:pt idx="6">
                  <c:v>135.1</c:v>
                </c:pt>
                <c:pt idx="7">
                  <c:v>182.9</c:v>
                </c:pt>
                <c:pt idx="8">
                  <c:v>249.5</c:v>
                </c:pt>
                <c:pt idx="9">
                  <c:v>338.1</c:v>
                </c:pt>
              </c:numCache>
            </c:numRef>
          </c:val>
          <c:smooth val="0"/>
          <c:extLst>
            <c:ext xmlns:c16="http://schemas.microsoft.com/office/drawing/2014/chart" uri="{C3380CC4-5D6E-409C-BE32-E72D297353CC}">
              <c16:uniqueId val="{00000003-C709-433E-A300-7073BBEF68FD}"/>
            </c:ext>
          </c:extLst>
        </c:ser>
        <c:dLbls>
          <c:showLegendKey val="0"/>
          <c:showVal val="0"/>
          <c:showCatName val="0"/>
          <c:showSerName val="0"/>
          <c:showPercent val="0"/>
          <c:showBubbleSize val="0"/>
        </c:dLbls>
        <c:smooth val="0"/>
        <c:axId val="-2132238808"/>
        <c:axId val="-2132235688"/>
      </c:lineChart>
      <c:catAx>
        <c:axId val="-2132238808"/>
        <c:scaling>
          <c:orientation val="minMax"/>
        </c:scaling>
        <c:delete val="0"/>
        <c:axPos val="b"/>
        <c:numFmt formatCode="General" sourceLinked="1"/>
        <c:majorTickMark val="out"/>
        <c:minorTickMark val="none"/>
        <c:tickLblPos val="nextTo"/>
        <c:crossAx val="-2132235688"/>
        <c:crosses val="autoZero"/>
        <c:auto val="1"/>
        <c:lblAlgn val="ctr"/>
        <c:lblOffset val="100"/>
        <c:noMultiLvlLbl val="0"/>
      </c:catAx>
      <c:valAx>
        <c:axId val="-2132235688"/>
        <c:scaling>
          <c:orientation val="minMax"/>
          <c:max val="350"/>
        </c:scaling>
        <c:delete val="1"/>
        <c:axPos val="l"/>
        <c:majorGridlines/>
        <c:numFmt formatCode="General" sourceLinked="1"/>
        <c:majorTickMark val="out"/>
        <c:minorTickMark val="none"/>
        <c:tickLblPos val="nextTo"/>
        <c:crossAx val="-2132238808"/>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162868999758601E-2"/>
          <c:y val="3.46817380437116E-2"/>
          <c:w val="0.92341168653917904"/>
          <c:h val="0.896990955190759"/>
        </c:manualLayout>
      </c:layout>
      <c:lineChart>
        <c:grouping val="standard"/>
        <c:varyColors val="0"/>
        <c:ser>
          <c:idx val="0"/>
          <c:order val="0"/>
          <c:tx>
            <c:strRef>
              <c:f>spread_error_new!$A$14</c:f>
              <c:strCache>
                <c:ptCount val="1"/>
                <c:pt idx="0">
                  <c:v>AEMP</c:v>
                </c:pt>
              </c:strCache>
            </c:strRef>
          </c:tx>
          <c:spPr>
            <a:ln cmpd="sng">
              <a:solidFill>
                <a:schemeClr val="tx1"/>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spread_error_new!$B$14:$K$14</c:f>
              <c:numCache>
                <c:formatCode>General</c:formatCode>
                <c:ptCount val="10"/>
                <c:pt idx="0">
                  <c:v>18.3</c:v>
                </c:pt>
                <c:pt idx="1">
                  <c:v>29.2</c:v>
                </c:pt>
                <c:pt idx="2">
                  <c:v>42.6</c:v>
                </c:pt>
                <c:pt idx="3">
                  <c:v>57</c:v>
                </c:pt>
                <c:pt idx="4">
                  <c:v>73</c:v>
                </c:pt>
                <c:pt idx="5">
                  <c:v>113.9</c:v>
                </c:pt>
                <c:pt idx="6">
                  <c:v>159.4</c:v>
                </c:pt>
                <c:pt idx="7">
                  <c:v>202.3</c:v>
                </c:pt>
                <c:pt idx="8">
                  <c:v>252.3</c:v>
                </c:pt>
                <c:pt idx="9">
                  <c:v>325.5</c:v>
                </c:pt>
              </c:numCache>
            </c:numRef>
          </c:val>
          <c:smooth val="0"/>
          <c:extLst>
            <c:ext xmlns:c16="http://schemas.microsoft.com/office/drawing/2014/chart" uri="{C3380CC4-5D6E-409C-BE32-E72D297353CC}">
              <c16:uniqueId val="{00000000-C401-4AE3-BA8C-9E22226C5831}"/>
            </c:ext>
          </c:extLst>
        </c:ser>
        <c:ser>
          <c:idx val="1"/>
          <c:order val="1"/>
          <c:tx>
            <c:strRef>
              <c:f>spread_error_new!$A$15</c:f>
              <c:strCache>
                <c:ptCount val="1"/>
                <c:pt idx="0">
                  <c:v>AESD</c:v>
                </c:pt>
              </c:strCache>
            </c:strRef>
          </c:tx>
          <c:spPr>
            <a:ln>
              <a:solidFill>
                <a:schemeClr val="tx1"/>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spread_error_new!$B$15:$K$15</c:f>
              <c:numCache>
                <c:formatCode>General</c:formatCode>
                <c:ptCount val="10"/>
                <c:pt idx="0">
                  <c:v>4.5999999999999996</c:v>
                </c:pt>
                <c:pt idx="1">
                  <c:v>20.2</c:v>
                </c:pt>
                <c:pt idx="2">
                  <c:v>31.3</c:v>
                </c:pt>
                <c:pt idx="3">
                  <c:v>41.3</c:v>
                </c:pt>
                <c:pt idx="4">
                  <c:v>52.2</c:v>
                </c:pt>
                <c:pt idx="5">
                  <c:v>77.5</c:v>
                </c:pt>
                <c:pt idx="6">
                  <c:v>108.5</c:v>
                </c:pt>
                <c:pt idx="7">
                  <c:v>143.4</c:v>
                </c:pt>
                <c:pt idx="8">
                  <c:v>182.6</c:v>
                </c:pt>
                <c:pt idx="9">
                  <c:v>223.4</c:v>
                </c:pt>
              </c:numCache>
            </c:numRef>
          </c:val>
          <c:smooth val="0"/>
          <c:extLst>
            <c:ext xmlns:c16="http://schemas.microsoft.com/office/drawing/2014/chart" uri="{C3380CC4-5D6E-409C-BE32-E72D297353CC}">
              <c16:uniqueId val="{00000001-C401-4AE3-BA8C-9E22226C5831}"/>
            </c:ext>
          </c:extLst>
        </c:ser>
        <c:ser>
          <c:idx val="2"/>
          <c:order val="2"/>
          <c:tx>
            <c:strRef>
              <c:f>spread_error_new!$A$16</c:f>
              <c:strCache>
                <c:ptCount val="1"/>
                <c:pt idx="0">
                  <c:v>RETR</c:v>
                </c:pt>
              </c:strCache>
            </c:strRef>
          </c:tx>
          <c:spPr>
            <a:ln cmpd="sng">
              <a:solidFill>
                <a:srgbClr val="C00000"/>
              </a:solidFill>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spread_error_new!$B$16:$K$16</c:f>
              <c:numCache>
                <c:formatCode>General</c:formatCode>
                <c:ptCount val="10"/>
                <c:pt idx="0">
                  <c:v>18.100000000000001</c:v>
                </c:pt>
                <c:pt idx="1">
                  <c:v>27.8</c:v>
                </c:pt>
                <c:pt idx="2">
                  <c:v>40.5</c:v>
                </c:pt>
                <c:pt idx="3">
                  <c:v>56.3</c:v>
                </c:pt>
                <c:pt idx="4">
                  <c:v>72.5</c:v>
                </c:pt>
                <c:pt idx="5">
                  <c:v>110.8</c:v>
                </c:pt>
                <c:pt idx="6">
                  <c:v>154.4</c:v>
                </c:pt>
                <c:pt idx="7">
                  <c:v>199.7</c:v>
                </c:pt>
                <c:pt idx="8">
                  <c:v>235.6</c:v>
                </c:pt>
                <c:pt idx="9">
                  <c:v>283.8</c:v>
                </c:pt>
              </c:numCache>
            </c:numRef>
          </c:val>
          <c:smooth val="0"/>
          <c:extLst>
            <c:ext xmlns:c16="http://schemas.microsoft.com/office/drawing/2014/chart" uri="{C3380CC4-5D6E-409C-BE32-E72D297353CC}">
              <c16:uniqueId val="{00000002-C401-4AE3-BA8C-9E22226C5831}"/>
            </c:ext>
          </c:extLst>
        </c:ser>
        <c:ser>
          <c:idx val="3"/>
          <c:order val="3"/>
          <c:tx>
            <c:strRef>
              <c:f>spread_error_new!$A$17</c:f>
              <c:strCache>
                <c:ptCount val="1"/>
                <c:pt idx="0">
                  <c:v>RESD</c:v>
                </c:pt>
              </c:strCache>
            </c:strRef>
          </c:tx>
          <c:spPr>
            <a:ln>
              <a:solidFill>
                <a:srgbClr val="C00000"/>
              </a:solidFill>
              <a:prstDash val="dash"/>
            </a:ln>
          </c:spPr>
          <c:marker>
            <c:symbol val="none"/>
          </c:marker>
          <c:cat>
            <c:numRef>
              <c:f>spread_error_new!$B$1:$K$1</c:f>
              <c:numCache>
                <c:formatCode>General</c:formatCode>
                <c:ptCount val="10"/>
                <c:pt idx="0">
                  <c:v>0</c:v>
                </c:pt>
                <c:pt idx="1">
                  <c:v>12</c:v>
                </c:pt>
                <c:pt idx="2">
                  <c:v>24</c:v>
                </c:pt>
                <c:pt idx="3">
                  <c:v>36</c:v>
                </c:pt>
                <c:pt idx="4">
                  <c:v>48</c:v>
                </c:pt>
                <c:pt idx="5">
                  <c:v>72</c:v>
                </c:pt>
                <c:pt idx="6">
                  <c:v>96</c:v>
                </c:pt>
                <c:pt idx="7">
                  <c:v>120</c:v>
                </c:pt>
                <c:pt idx="8">
                  <c:v>144</c:v>
                </c:pt>
                <c:pt idx="9">
                  <c:v>168</c:v>
                </c:pt>
              </c:numCache>
            </c:numRef>
          </c:cat>
          <c:val>
            <c:numRef>
              <c:f>spread_error_new!$B$17:$K$17</c:f>
              <c:numCache>
                <c:formatCode>General</c:formatCode>
                <c:ptCount val="10"/>
                <c:pt idx="0">
                  <c:v>12.4</c:v>
                </c:pt>
                <c:pt idx="1">
                  <c:v>23.3</c:v>
                </c:pt>
                <c:pt idx="2">
                  <c:v>34.6</c:v>
                </c:pt>
                <c:pt idx="3">
                  <c:v>48</c:v>
                </c:pt>
                <c:pt idx="4">
                  <c:v>63.6</c:v>
                </c:pt>
                <c:pt idx="5">
                  <c:v>101.8</c:v>
                </c:pt>
                <c:pt idx="6">
                  <c:v>146.30000000000001</c:v>
                </c:pt>
                <c:pt idx="7">
                  <c:v>194.7</c:v>
                </c:pt>
                <c:pt idx="8">
                  <c:v>252</c:v>
                </c:pt>
                <c:pt idx="9">
                  <c:v>314.10000000000002</c:v>
                </c:pt>
              </c:numCache>
            </c:numRef>
          </c:val>
          <c:smooth val="0"/>
          <c:extLst>
            <c:ext xmlns:c16="http://schemas.microsoft.com/office/drawing/2014/chart" uri="{C3380CC4-5D6E-409C-BE32-E72D297353CC}">
              <c16:uniqueId val="{00000003-C401-4AE3-BA8C-9E22226C5831}"/>
            </c:ext>
          </c:extLst>
        </c:ser>
        <c:dLbls>
          <c:showLegendKey val="0"/>
          <c:showVal val="0"/>
          <c:showCatName val="0"/>
          <c:showSerName val="0"/>
          <c:showPercent val="0"/>
          <c:showBubbleSize val="0"/>
        </c:dLbls>
        <c:smooth val="0"/>
        <c:axId val="-2132185736"/>
        <c:axId val="-2132182616"/>
      </c:lineChart>
      <c:catAx>
        <c:axId val="-2132185736"/>
        <c:scaling>
          <c:orientation val="minMax"/>
        </c:scaling>
        <c:delete val="0"/>
        <c:axPos val="b"/>
        <c:numFmt formatCode="General" sourceLinked="1"/>
        <c:majorTickMark val="out"/>
        <c:minorTickMark val="none"/>
        <c:tickLblPos val="nextTo"/>
        <c:crossAx val="-2132182616"/>
        <c:crosses val="autoZero"/>
        <c:auto val="1"/>
        <c:lblAlgn val="ctr"/>
        <c:lblOffset val="100"/>
        <c:noMultiLvlLbl val="0"/>
      </c:catAx>
      <c:valAx>
        <c:axId val="-2132182616"/>
        <c:scaling>
          <c:orientation val="minMax"/>
        </c:scaling>
        <c:delete val="1"/>
        <c:axPos val="l"/>
        <c:majorGridlines/>
        <c:numFmt formatCode="General" sourceLinked="1"/>
        <c:majorTickMark val="out"/>
        <c:minorTickMark val="none"/>
        <c:tickLblPos val="nextTo"/>
        <c:crossAx val="-2132185736"/>
        <c:crosses val="autoZero"/>
        <c:crossBetween val="between"/>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0.18503</cdr:x>
      <cdr:y>0.74387</cdr:y>
    </cdr:from>
    <cdr:to>
      <cdr:x>0.43753</cdr:x>
      <cdr:y>0.83</cdr:y>
    </cdr:to>
    <cdr:sp macro="" textlink="">
      <cdr:nvSpPr>
        <cdr:cNvPr id="2" name="TextBox 1"/>
        <cdr:cNvSpPr txBox="1"/>
      </cdr:nvSpPr>
      <cdr:spPr>
        <a:xfrm xmlns:a="http://schemas.openxmlformats.org/drawingml/2006/main">
          <a:off x="798514" y="2466054"/>
          <a:ext cx="1089689" cy="2855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1" i="1" u="sng" dirty="0">
              <a:solidFill>
                <a:srgbClr val="008000"/>
              </a:solidFill>
            </a:rPr>
            <a:t>ENSO winter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4719" cy="465614"/>
          </a:xfrm>
          <a:prstGeom prst="rect">
            <a:avLst/>
          </a:prstGeom>
          <a:noFill/>
          <a:ln>
            <a:noFill/>
          </a:ln>
        </p:spPr>
        <p:txBody>
          <a:bodyPr spcFirstLastPara="1" wrap="square" lIns="93350" tIns="46675" rIns="93350" bIns="466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9930" y="0"/>
            <a:ext cx="3044719" cy="465614"/>
          </a:xfrm>
          <a:prstGeom prst="rect">
            <a:avLst/>
          </a:prstGeom>
          <a:noFill/>
          <a:ln>
            <a:noFill/>
          </a:ln>
        </p:spPr>
        <p:txBody>
          <a:bodyPr spcFirstLastPara="1" wrap="square" lIns="93350" tIns="46675" rIns="93350" bIns="466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5045"/>
            <a:ext cx="3044719" cy="465614"/>
          </a:xfrm>
          <a:prstGeom prst="rect">
            <a:avLst/>
          </a:prstGeom>
          <a:noFill/>
          <a:ln>
            <a:noFill/>
          </a:ln>
        </p:spPr>
        <p:txBody>
          <a:bodyPr spcFirstLastPara="1" wrap="square" lIns="93350" tIns="46675" rIns="93350" bIns="466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9930" y="8845045"/>
            <a:ext cx="3044719" cy="465614"/>
          </a:xfrm>
          <a:prstGeom prst="rect">
            <a:avLst/>
          </a:prstGeom>
          <a:noFill/>
          <a:ln>
            <a:noFill/>
          </a:ln>
        </p:spPr>
        <p:txBody>
          <a:bodyPr spcFirstLastPara="1" wrap="square" lIns="93350" tIns="46675" rIns="93350" bIns="46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94" name="Google Shape;94;p1: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1: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229" name="Google Shape;229;p11:notes"/>
          <p:cNvSpPr txBox="1">
            <a:spLocks noGrp="1"/>
          </p:cNvSpPr>
          <p:nvPr>
            <p:ph type="sldNum" idx="12"/>
          </p:nvPr>
        </p:nvSpPr>
        <p:spPr>
          <a:xfrm>
            <a:off x="3979930" y="8845045"/>
            <a:ext cx="3044719" cy="465614"/>
          </a:xfrm>
          <a:prstGeom prst="rect">
            <a:avLst/>
          </a:prstGeom>
          <a:noFill/>
          <a:ln>
            <a:noFill/>
          </a:ln>
        </p:spPr>
        <p:txBody>
          <a:bodyPr spcFirstLastPara="1" wrap="square" lIns="93350" tIns="46675" rIns="93350" bIns="466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2: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84662569ea_1_0: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261" name="Google Shape;261;g84662569ea_1_0:notes"/>
          <p:cNvSpPr>
            <a:spLocks noGrp="1" noRot="1" noChangeAspect="1"/>
          </p:cNvSpPr>
          <p:nvPr>
            <p:ph type="sldImg" idx="2"/>
          </p:nvPr>
        </p:nvSpPr>
        <p:spPr>
          <a:xfrm>
            <a:off x="409575" y="698500"/>
            <a:ext cx="6207000" cy="3492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4662569ea_1_5: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267" name="Google Shape;267;g84662569ea_1_5:notes"/>
          <p:cNvSpPr>
            <a:spLocks noGrp="1" noRot="1" noChangeAspect="1"/>
          </p:cNvSpPr>
          <p:nvPr>
            <p:ph type="sldImg" idx="2"/>
          </p:nvPr>
        </p:nvSpPr>
        <p:spPr>
          <a:xfrm>
            <a:off x="409575" y="698500"/>
            <a:ext cx="6207000" cy="3492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4662569ea_1_27:notes"/>
          <p:cNvSpPr txBox="1">
            <a:spLocks noGrp="1"/>
          </p:cNvSpPr>
          <p:nvPr>
            <p:ph type="body" idx="1"/>
          </p:nvPr>
        </p:nvSpPr>
        <p:spPr>
          <a:xfrm>
            <a:off x="702628" y="4423333"/>
            <a:ext cx="5621100" cy="4190400"/>
          </a:xfrm>
          <a:prstGeom prst="rect">
            <a:avLst/>
          </a:prstGeom>
          <a:noFill/>
          <a:ln>
            <a:noFill/>
          </a:ln>
        </p:spPr>
        <p:txBody>
          <a:bodyPr spcFirstLastPara="1" wrap="square" lIns="91775" tIns="91775" rIns="91775" bIns="91775" anchor="ctr" anchorCtr="0">
            <a:noAutofit/>
          </a:bodyPr>
          <a:lstStyle/>
          <a:p>
            <a:pPr marL="0" lvl="0" indent="0" algn="l" rtl="0">
              <a:lnSpc>
                <a:spcPct val="100000"/>
              </a:lnSpc>
              <a:spcBef>
                <a:spcPts val="0"/>
              </a:spcBef>
              <a:spcAft>
                <a:spcPts val="0"/>
              </a:spcAft>
              <a:buSzPts val="1400"/>
              <a:buNone/>
            </a:pPr>
            <a:endParaRPr/>
          </a:p>
        </p:txBody>
      </p:sp>
      <p:sp>
        <p:nvSpPr>
          <p:cNvPr id="290" name="Google Shape;290;g84662569ea_1_27:notes"/>
          <p:cNvSpPr>
            <a:spLocks noGrp="1" noRot="1" noChangeAspect="1"/>
          </p:cNvSpPr>
          <p:nvPr>
            <p:ph type="sldImg" idx="2"/>
          </p:nvPr>
        </p:nvSpPr>
        <p:spPr>
          <a:xfrm>
            <a:off x="409575" y="698500"/>
            <a:ext cx="6207000" cy="3492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3: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7" name="Google Shape;317;p13: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4: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7" name="Google Shape;327;p1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5:notes"/>
          <p:cNvSpPr>
            <a:spLocks noGrp="1" noRot="1" noChangeAspect="1"/>
          </p:cNvSpPr>
          <p:nvPr>
            <p:ph type="sldImg" idx="2"/>
          </p:nvPr>
        </p:nvSpPr>
        <p:spPr>
          <a:xfrm>
            <a:off x="407988" y="698500"/>
            <a:ext cx="621030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5:notes"/>
          <p:cNvSpPr txBox="1">
            <a:spLocks noGrp="1"/>
          </p:cNvSpPr>
          <p:nvPr>
            <p:ph type="body" idx="1"/>
          </p:nvPr>
        </p:nvSpPr>
        <p:spPr>
          <a:xfrm>
            <a:off x="702628" y="4423331"/>
            <a:ext cx="5621020" cy="4190524"/>
          </a:xfrm>
          <a:prstGeom prst="rect">
            <a:avLst/>
          </a:prstGeom>
          <a:noFill/>
          <a:ln>
            <a:noFill/>
          </a:ln>
        </p:spPr>
        <p:txBody>
          <a:bodyPr spcFirstLastPara="1" wrap="square" lIns="93325" tIns="93325" rIns="93325" bIns="933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6: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346" name="Google Shape;346;p16: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7: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352" name="Google Shape;352;p17: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01" name="Google Shape;101;p2: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8: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375" name="Google Shape;375;p18: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9: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391" name="Google Shape;391;p19: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0: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414" name="Google Shape;414;p2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1: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1: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4657ddec4_1_415: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462" name="Google Shape;462;g84657ddec4_1_415: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2: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485" name="Google Shape;485;p22: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84657ddec4_1_453: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503" name="Google Shape;503;g84657ddec4_1_453:notes"/>
          <p:cNvSpPr>
            <a:spLocks noGrp="1" noRot="1" noChangeAspect="1"/>
          </p:cNvSpPr>
          <p:nvPr>
            <p:ph type="sldImg" idx="2"/>
          </p:nvPr>
        </p:nvSpPr>
        <p:spPr>
          <a:xfrm>
            <a:off x="409575" y="698500"/>
            <a:ext cx="6207000" cy="3492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3: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526" name="Google Shape;526;p23: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4: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540" name="Google Shape;540;p2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5: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552" name="Google Shape;552;p25: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6: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570" name="Google Shape;570;p26: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3: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577" name="Google Shape;577;p33: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4:notes"/>
          <p:cNvSpPr txBox="1">
            <a:spLocks noGrp="1"/>
          </p:cNvSpPr>
          <p:nvPr>
            <p:ph type="body" idx="1"/>
          </p:nvPr>
        </p:nvSpPr>
        <p:spPr>
          <a:xfrm>
            <a:off x="702628" y="4423331"/>
            <a:ext cx="5621020" cy="4190524"/>
          </a:xfrm>
          <a:prstGeom prst="rect">
            <a:avLst/>
          </a:prstGeom>
          <a:noFill/>
          <a:ln>
            <a:noFill/>
          </a:ln>
        </p:spPr>
        <p:txBody>
          <a:bodyPr spcFirstLastPara="1" wrap="square" lIns="93325" tIns="93325" rIns="93325" bIns="93325" anchor="t" anchorCtr="0">
            <a:noAutofit/>
          </a:bodyPr>
          <a:lstStyle/>
          <a:p>
            <a:pPr marL="0" lvl="0" indent="0" algn="l" rtl="0">
              <a:lnSpc>
                <a:spcPct val="100000"/>
              </a:lnSpc>
              <a:spcBef>
                <a:spcPts val="0"/>
              </a:spcBef>
              <a:spcAft>
                <a:spcPts val="0"/>
              </a:spcAft>
              <a:buSzPts val="1400"/>
              <a:buNone/>
            </a:pPr>
            <a:endParaRPr/>
          </a:p>
        </p:txBody>
      </p:sp>
      <p:sp>
        <p:nvSpPr>
          <p:cNvPr id="583" name="Google Shape;583;p34:notes"/>
          <p:cNvSpPr>
            <a:spLocks noGrp="1" noRot="1" noChangeAspect="1"/>
          </p:cNvSpPr>
          <p:nvPr>
            <p:ph type="sldImg" idx="2"/>
          </p:nvPr>
        </p:nvSpPr>
        <p:spPr>
          <a:xfrm>
            <a:off x="409575" y="698500"/>
            <a:ext cx="6208713"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5: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602" name="Google Shape;602;p35: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6: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617" name="Google Shape;617;p36: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7: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636" name="Google Shape;636;p37: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8: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655" name="Google Shape;655;p38: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9: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667" name="Google Shape;667;p39: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84657ddec4_1_98:notes"/>
          <p:cNvSpPr>
            <a:spLocks noGrp="1" noRot="1" noChangeAspect="1"/>
          </p:cNvSpPr>
          <p:nvPr>
            <p:ph type="sldImg" idx="2"/>
          </p:nvPr>
        </p:nvSpPr>
        <p:spPr>
          <a:xfrm>
            <a:off x="409575" y="698500"/>
            <a:ext cx="6207000" cy="3492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84657ddec4_1_98: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675" name="Google Shape;675;g84657ddec4_1_98:notes"/>
          <p:cNvSpPr txBox="1">
            <a:spLocks noGrp="1"/>
          </p:cNvSpPr>
          <p:nvPr>
            <p:ph type="sldNum" idx="12"/>
          </p:nvPr>
        </p:nvSpPr>
        <p:spPr>
          <a:xfrm>
            <a:off x="3979930" y="8845045"/>
            <a:ext cx="3044700" cy="465600"/>
          </a:xfrm>
          <a:prstGeom prst="rect">
            <a:avLst/>
          </a:prstGeom>
          <a:noFill/>
          <a:ln>
            <a:noFill/>
          </a:ln>
        </p:spPr>
        <p:txBody>
          <a:bodyPr spcFirstLastPara="1" wrap="square" lIns="93350" tIns="46675" rIns="93350" bIns="4667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84657ddec4_1_180:notes"/>
          <p:cNvSpPr>
            <a:spLocks noGrp="1" noRot="1" noChangeAspect="1"/>
          </p:cNvSpPr>
          <p:nvPr>
            <p:ph type="sldImg" idx="2"/>
          </p:nvPr>
        </p:nvSpPr>
        <p:spPr>
          <a:xfrm>
            <a:off x="409575" y="698500"/>
            <a:ext cx="6207000" cy="3492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84657ddec4_1_180: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700" name="Google Shape;700;g84657ddec4_1_180:notes"/>
          <p:cNvSpPr txBox="1">
            <a:spLocks noGrp="1"/>
          </p:cNvSpPr>
          <p:nvPr>
            <p:ph type="sldNum" idx="12"/>
          </p:nvPr>
        </p:nvSpPr>
        <p:spPr>
          <a:xfrm>
            <a:off x="3979930" y="8845045"/>
            <a:ext cx="3044700" cy="465600"/>
          </a:xfrm>
          <a:prstGeom prst="rect">
            <a:avLst/>
          </a:prstGeom>
          <a:noFill/>
          <a:ln>
            <a:noFill/>
          </a:ln>
        </p:spPr>
        <p:txBody>
          <a:bodyPr spcFirstLastPara="1" wrap="square" lIns="93350" tIns="46675" rIns="93350" bIns="466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34" name="Google Shape;134;p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84657ddec4_1_259:notes"/>
          <p:cNvSpPr>
            <a:spLocks noGrp="1" noRot="1" noChangeAspect="1"/>
          </p:cNvSpPr>
          <p:nvPr>
            <p:ph type="sldImg" idx="2"/>
          </p:nvPr>
        </p:nvSpPr>
        <p:spPr>
          <a:xfrm>
            <a:off x="409575" y="698500"/>
            <a:ext cx="6207000" cy="3492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84657ddec4_1_259: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725" name="Google Shape;725;g84657ddec4_1_259:notes"/>
          <p:cNvSpPr txBox="1">
            <a:spLocks noGrp="1"/>
          </p:cNvSpPr>
          <p:nvPr>
            <p:ph type="sldNum" idx="12"/>
          </p:nvPr>
        </p:nvSpPr>
        <p:spPr>
          <a:xfrm>
            <a:off x="3979930" y="8845045"/>
            <a:ext cx="3044700" cy="465600"/>
          </a:xfrm>
          <a:prstGeom prst="rect">
            <a:avLst/>
          </a:prstGeom>
          <a:noFill/>
          <a:ln>
            <a:noFill/>
          </a:ln>
        </p:spPr>
        <p:txBody>
          <a:bodyPr spcFirstLastPara="1" wrap="square" lIns="93350" tIns="46675" rIns="93350" bIns="4667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0: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750" name="Google Shape;750;p4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1:notes"/>
          <p:cNvSpPr>
            <a:spLocks noGrp="1" noRot="1" noChangeAspect="1"/>
          </p:cNvSpPr>
          <p:nvPr>
            <p:ph type="sldImg" idx="2"/>
          </p:nvPr>
        </p:nvSpPr>
        <p:spPr>
          <a:xfrm>
            <a:off x="407988" y="698500"/>
            <a:ext cx="621030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1:notes"/>
          <p:cNvSpPr txBox="1">
            <a:spLocks noGrp="1"/>
          </p:cNvSpPr>
          <p:nvPr>
            <p:ph type="body" idx="1"/>
          </p:nvPr>
        </p:nvSpPr>
        <p:spPr>
          <a:xfrm>
            <a:off x="702628" y="4423331"/>
            <a:ext cx="5621020" cy="4190524"/>
          </a:xfrm>
          <a:prstGeom prst="rect">
            <a:avLst/>
          </a:prstGeom>
          <a:noFill/>
          <a:ln>
            <a:noFill/>
          </a:ln>
        </p:spPr>
        <p:txBody>
          <a:bodyPr spcFirstLastPara="1" wrap="square" lIns="93325" tIns="93325" rIns="93325" bIns="933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84657ddec4_1_402:notes"/>
          <p:cNvSpPr>
            <a:spLocks noGrp="1" noRot="1" noChangeAspect="1"/>
          </p:cNvSpPr>
          <p:nvPr>
            <p:ph type="sldImg" idx="2"/>
          </p:nvPr>
        </p:nvSpPr>
        <p:spPr>
          <a:xfrm>
            <a:off x="409575" y="698500"/>
            <a:ext cx="6207000" cy="3492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84657ddec4_1_402: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771" name="Google Shape;771;g84657ddec4_1_402:notes"/>
          <p:cNvSpPr txBox="1">
            <a:spLocks noGrp="1"/>
          </p:cNvSpPr>
          <p:nvPr>
            <p:ph type="sldNum" idx="12"/>
          </p:nvPr>
        </p:nvSpPr>
        <p:spPr>
          <a:xfrm>
            <a:off x="3979930" y="8845045"/>
            <a:ext cx="3044700" cy="465600"/>
          </a:xfrm>
          <a:prstGeom prst="rect">
            <a:avLst/>
          </a:prstGeom>
          <a:noFill/>
          <a:ln>
            <a:noFill/>
          </a:ln>
        </p:spPr>
        <p:txBody>
          <a:bodyPr spcFirstLastPara="1" wrap="square" lIns="93350" tIns="46675" rIns="93350" bIns="466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42:notes"/>
          <p:cNvSpPr>
            <a:spLocks noGrp="1" noRot="1" noChangeAspect="1"/>
          </p:cNvSpPr>
          <p:nvPr>
            <p:ph type="sldImg" idx="2"/>
          </p:nvPr>
        </p:nvSpPr>
        <p:spPr>
          <a:xfrm>
            <a:off x="407988" y="698500"/>
            <a:ext cx="621030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42:notes"/>
          <p:cNvSpPr txBox="1">
            <a:spLocks noGrp="1"/>
          </p:cNvSpPr>
          <p:nvPr>
            <p:ph type="body" idx="1"/>
          </p:nvPr>
        </p:nvSpPr>
        <p:spPr>
          <a:xfrm>
            <a:off x="702628" y="4423331"/>
            <a:ext cx="5621020" cy="4190524"/>
          </a:xfrm>
          <a:prstGeom prst="rect">
            <a:avLst/>
          </a:prstGeom>
          <a:noFill/>
          <a:ln>
            <a:noFill/>
          </a:ln>
        </p:spPr>
        <p:txBody>
          <a:bodyPr spcFirstLastPara="1" wrap="square" lIns="93325" tIns="93325" rIns="93325" bIns="933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3: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795" name="Google Shape;795;p43: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7: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803" name="Google Shape;803;p7: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27: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09" name="Google Shape;809;p27: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29: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16" name="Google Shape;816;p29: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1: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22" name="Google Shape;822;p31: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847d565662_2_0: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28" name="Google Shape;828;g847d565662_2_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30: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35" name="Google Shape;835;p3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52: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43" name="Google Shape;843;p52: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53: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50" name="Google Shape;850;p53: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54: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57" name="Google Shape;857;p5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55: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64" name="Google Shape;864;p55: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847d565662_2_6: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71" name="Google Shape;871;g847d565662_2_6: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847d565662_2_30: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80" name="Google Shape;880;g847d565662_2_30:notes"/>
          <p:cNvSpPr>
            <a:spLocks noGrp="1" noRot="1" noChangeAspect="1"/>
          </p:cNvSpPr>
          <p:nvPr>
            <p:ph type="sldImg" idx="2"/>
          </p:nvPr>
        </p:nvSpPr>
        <p:spPr>
          <a:xfrm>
            <a:off x="409575" y="698500"/>
            <a:ext cx="6207000" cy="3492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847d565662_2_14: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87" name="Google Shape;887;g847d565662_2_1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847d565662_2_22: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896" name="Google Shape;896;g847d565662_2_22: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64" name="Google Shape;164;p6: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57: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905" name="Google Shape;905;p57: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8: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912" name="Google Shape;912;p58: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59: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919" name="Google Shape;919;p59: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60: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936" name="Google Shape;936;p6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62: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970" name="Google Shape;970;p62: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63: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986" name="Google Shape;986;p63: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64: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997" name="Google Shape;997;p6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65: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004" name="Google Shape;1004;p65: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66: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012" name="Google Shape;1012;p66: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71" name="Google Shape;171;p8: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67: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024" name="Google Shape;1024;p67: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68: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039" name="Google Shape;1039;p68: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69: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068" name="Google Shape;1068;p69: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84: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120" name="Google Shape;1120;p8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85: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136" name="Google Shape;1136;p85: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44: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147" name="Google Shape;1147;p4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86: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p86: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155" name="Google Shape;1155;p86:notes"/>
          <p:cNvSpPr txBox="1">
            <a:spLocks noGrp="1"/>
          </p:cNvSpPr>
          <p:nvPr>
            <p:ph type="sldNum" idx="12"/>
          </p:nvPr>
        </p:nvSpPr>
        <p:spPr>
          <a:xfrm>
            <a:off x="3979930" y="8845045"/>
            <a:ext cx="3044700" cy="465600"/>
          </a:xfrm>
          <a:prstGeom prst="rect">
            <a:avLst/>
          </a:prstGeom>
          <a:noFill/>
          <a:ln>
            <a:noFill/>
          </a:ln>
        </p:spPr>
        <p:txBody>
          <a:bodyPr spcFirstLastPara="1" wrap="square" lIns="93350" tIns="46675" rIns="93350" bIns="46675"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45: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162" name="Google Shape;1162;p45: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47: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169" name="Google Shape;1169;p47: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9:notes"/>
          <p:cNvSpPr txBox="1">
            <a:spLocks noGrp="1"/>
          </p:cNvSpPr>
          <p:nvPr>
            <p:ph type="body" idx="1"/>
          </p:nvPr>
        </p:nvSpPr>
        <p:spPr>
          <a:xfrm>
            <a:off x="702628" y="4423331"/>
            <a:ext cx="5621020" cy="4190524"/>
          </a:xfrm>
          <a:prstGeom prst="rect">
            <a:avLst/>
          </a:prstGeom>
          <a:noFill/>
          <a:ln>
            <a:noFill/>
          </a:ln>
        </p:spPr>
        <p:txBody>
          <a:bodyPr spcFirstLastPara="1" wrap="square" lIns="93325" tIns="93325" rIns="93325" bIns="93325" anchor="t" anchorCtr="0">
            <a:noAutofit/>
          </a:bodyPr>
          <a:lstStyle/>
          <a:p>
            <a:pPr marL="0" lvl="0" indent="0" algn="l" rtl="0">
              <a:lnSpc>
                <a:spcPct val="100000"/>
              </a:lnSpc>
              <a:spcBef>
                <a:spcPts val="0"/>
              </a:spcBef>
              <a:spcAft>
                <a:spcPts val="0"/>
              </a:spcAft>
              <a:buSzPts val="1400"/>
              <a:buNone/>
            </a:pPr>
            <a:endParaRPr>
              <a:solidFill>
                <a:srgbClr val="000000"/>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48: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237" name="Google Shape;1237;p48: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49: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244" name="Google Shape;1244;p49: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84657ddec4_1_5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51" name="Google Shape;1251;g84657ddec4_1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50: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1259" name="Google Shape;1259;p5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txBox="1">
            <a:spLocks noGrp="1"/>
          </p:cNvSpPr>
          <p:nvPr>
            <p:ph type="body" idx="1"/>
          </p:nvPr>
        </p:nvSpPr>
        <p:spPr>
          <a:xfrm>
            <a:off x="702628" y="4423331"/>
            <a:ext cx="5621020" cy="4190524"/>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SzPts val="1400"/>
              <a:buNone/>
            </a:pPr>
            <a:endParaRPr/>
          </a:p>
        </p:txBody>
      </p:sp>
      <p:sp>
        <p:nvSpPr>
          <p:cNvPr id="208" name="Google Shape;208;p1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72"/>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2"/>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7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2"/>
          <p:cNvSpPr txBox="1">
            <a:spLocks noGrp="1"/>
          </p:cNvSpPr>
          <p:nvPr>
            <p:ph type="sldNum" idx="12"/>
          </p:nvPr>
        </p:nvSpPr>
        <p:spPr>
          <a:xfrm>
            <a:off x="7086600" y="4863882"/>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8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0"/>
          <p:cNvSpPr txBox="1">
            <a:spLocks noGrp="1"/>
          </p:cNvSpPr>
          <p:nvPr>
            <p:ph type="body" idx="1"/>
          </p:nvPr>
        </p:nvSpPr>
        <p:spPr>
          <a:xfrm>
            <a:off x="3887391" y="740576"/>
            <a:ext cx="4629150" cy="365521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80"/>
          <p:cNvSpPr txBox="1">
            <a:spLocks noGrp="1"/>
          </p:cNvSpPr>
          <p:nvPr>
            <p:ph type="body" idx="2"/>
          </p:nvPr>
        </p:nvSpPr>
        <p:spPr>
          <a:xfrm>
            <a:off x="629841" y="1543052"/>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8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0"/>
          <p:cNvSpPr txBox="1">
            <a:spLocks noGrp="1"/>
          </p:cNvSpPr>
          <p:nvPr>
            <p:ph type="sldNum" idx="12"/>
          </p:nvPr>
        </p:nvSpPr>
        <p:spPr>
          <a:xfrm>
            <a:off x="7086600" y="486965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8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1"/>
          <p:cNvSpPr>
            <a:spLocks noGrp="1"/>
          </p:cNvSpPr>
          <p:nvPr>
            <p:ph type="pic" idx="2"/>
          </p:nvPr>
        </p:nvSpPr>
        <p:spPr>
          <a:xfrm>
            <a:off x="3887391" y="740576"/>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6" name="Google Shape;76;p81"/>
          <p:cNvSpPr txBox="1">
            <a:spLocks noGrp="1"/>
          </p:cNvSpPr>
          <p:nvPr>
            <p:ph type="body" idx="1"/>
          </p:nvPr>
        </p:nvSpPr>
        <p:spPr>
          <a:xfrm>
            <a:off x="629841" y="1543052"/>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8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1"/>
          <p:cNvSpPr txBox="1">
            <a:spLocks noGrp="1"/>
          </p:cNvSpPr>
          <p:nvPr>
            <p:ph type="sldNum" idx="12"/>
          </p:nvPr>
        </p:nvSpPr>
        <p:spPr>
          <a:xfrm>
            <a:off x="7086600" y="486965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82"/>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2"/>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8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8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82"/>
          <p:cNvSpPr txBox="1">
            <a:spLocks noGrp="1"/>
          </p:cNvSpPr>
          <p:nvPr>
            <p:ph type="sldNum" idx="12"/>
          </p:nvPr>
        </p:nvSpPr>
        <p:spPr>
          <a:xfrm>
            <a:off x="7086600" y="486965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83"/>
          <p:cNvSpPr txBox="1">
            <a:spLocks noGrp="1"/>
          </p:cNvSpPr>
          <p:nvPr>
            <p:ph type="title"/>
          </p:nvPr>
        </p:nvSpPr>
        <p:spPr>
          <a:xfrm rot="5400000">
            <a:off x="5350074" y="1467452"/>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83"/>
          <p:cNvSpPr txBox="1">
            <a:spLocks noGrp="1"/>
          </p:cNvSpPr>
          <p:nvPr>
            <p:ph type="body" idx="1"/>
          </p:nvPr>
        </p:nvSpPr>
        <p:spPr>
          <a:xfrm rot="5400000">
            <a:off x="1349586" y="-447073"/>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8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8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83"/>
          <p:cNvSpPr txBox="1">
            <a:spLocks noGrp="1"/>
          </p:cNvSpPr>
          <p:nvPr>
            <p:ph type="sldNum" idx="12"/>
          </p:nvPr>
        </p:nvSpPr>
        <p:spPr>
          <a:xfrm>
            <a:off x="7086600" y="486965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73"/>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7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3"/>
          <p:cNvSpPr txBox="1">
            <a:spLocks noGrp="1"/>
          </p:cNvSpPr>
          <p:nvPr>
            <p:ph type="sldNum" idx="12"/>
          </p:nvPr>
        </p:nvSpPr>
        <p:spPr>
          <a:xfrm>
            <a:off x="7086600" y="4850911"/>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7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4"/>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75"/>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5"/>
          <p:cNvSpPr txBox="1">
            <a:spLocks noGrp="1"/>
          </p:cNvSpPr>
          <p:nvPr>
            <p:ph type="sldNum" idx="12"/>
          </p:nvPr>
        </p:nvSpPr>
        <p:spPr>
          <a:xfrm>
            <a:off x="7086600" y="486965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7"/>
        <p:cNvGrpSpPr/>
        <p:nvPr/>
      </p:nvGrpSpPr>
      <p:grpSpPr>
        <a:xfrm>
          <a:off x="0" y="0"/>
          <a:ext cx="0" cy="0"/>
          <a:chOff x="0" y="0"/>
          <a:chExt cx="0" cy="0"/>
        </a:xfrm>
      </p:grpSpPr>
      <p:sp>
        <p:nvSpPr>
          <p:cNvPr id="38" name="Google Shape;38;p76"/>
          <p:cNvSpPr txBox="1">
            <a:spLocks noGrp="1"/>
          </p:cNvSpPr>
          <p:nvPr>
            <p:ph type="title"/>
          </p:nvPr>
        </p:nvSpPr>
        <p:spPr>
          <a:xfrm>
            <a:off x="710550" y="205969"/>
            <a:ext cx="7976100" cy="8574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6"/>
          <p:cNvSpPr txBox="1">
            <a:spLocks noGrp="1"/>
          </p:cNvSpPr>
          <p:nvPr>
            <p:ph type="body" idx="1"/>
          </p:nvPr>
        </p:nvSpPr>
        <p:spPr>
          <a:xfrm>
            <a:off x="710550" y="971550"/>
            <a:ext cx="8065200" cy="3714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8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1600"/>
              </a:spcBef>
              <a:spcAft>
                <a:spcPts val="0"/>
              </a:spcAft>
              <a:buSzPts val="1400"/>
              <a:buChar char="○"/>
              <a:defRPr/>
            </a:lvl2pPr>
            <a:lvl3pPr marL="1371600" lvl="2" indent="-317500" algn="l">
              <a:lnSpc>
                <a:spcPct val="90000"/>
              </a:lnSpc>
              <a:spcBef>
                <a:spcPts val="1600"/>
              </a:spcBef>
              <a:spcAft>
                <a:spcPts val="0"/>
              </a:spcAft>
              <a:buSzPts val="1400"/>
              <a:buChar char="■"/>
              <a:defRPr/>
            </a:lvl3pPr>
            <a:lvl4pPr marL="1828800" lvl="3" indent="-317500" algn="l">
              <a:lnSpc>
                <a:spcPct val="90000"/>
              </a:lnSpc>
              <a:spcBef>
                <a:spcPts val="1600"/>
              </a:spcBef>
              <a:spcAft>
                <a:spcPts val="0"/>
              </a:spcAft>
              <a:buSzPts val="1400"/>
              <a:buChar char="●"/>
              <a:defRPr/>
            </a:lvl4pPr>
            <a:lvl5pPr marL="2286000" lvl="4" indent="-317500" algn="l">
              <a:lnSpc>
                <a:spcPct val="90000"/>
              </a:lnSpc>
              <a:spcBef>
                <a:spcPts val="1600"/>
              </a:spcBef>
              <a:spcAft>
                <a:spcPts val="0"/>
              </a:spcAft>
              <a:buSzPts val="1400"/>
              <a:buChar char="○"/>
              <a:defRPr/>
            </a:lvl5pPr>
            <a:lvl6pPr marL="2743200" lvl="5" indent="-317500" algn="l">
              <a:lnSpc>
                <a:spcPct val="90000"/>
              </a:lnSpc>
              <a:spcBef>
                <a:spcPts val="1600"/>
              </a:spcBef>
              <a:spcAft>
                <a:spcPts val="0"/>
              </a:spcAft>
              <a:buSzPts val="1400"/>
              <a:buChar char="■"/>
              <a:defRPr/>
            </a:lvl6pPr>
            <a:lvl7pPr marL="3200400" lvl="6" indent="-317500" algn="l">
              <a:lnSpc>
                <a:spcPct val="90000"/>
              </a:lnSpc>
              <a:spcBef>
                <a:spcPts val="1600"/>
              </a:spcBef>
              <a:spcAft>
                <a:spcPts val="0"/>
              </a:spcAft>
              <a:buSzPts val="1400"/>
              <a:buChar char="●"/>
              <a:defRPr/>
            </a:lvl7pPr>
            <a:lvl8pPr marL="3657600" lvl="7" indent="-317500" algn="l">
              <a:lnSpc>
                <a:spcPct val="90000"/>
              </a:lnSpc>
              <a:spcBef>
                <a:spcPts val="1600"/>
              </a:spcBef>
              <a:spcAft>
                <a:spcPts val="0"/>
              </a:spcAft>
              <a:buSzPts val="1400"/>
              <a:buChar char="○"/>
              <a:defRPr/>
            </a:lvl8pPr>
            <a:lvl9pPr marL="4114800" lvl="8" indent="-317500" algn="l">
              <a:lnSpc>
                <a:spcPct val="90000"/>
              </a:lnSpc>
              <a:spcBef>
                <a:spcPts val="1600"/>
              </a:spcBef>
              <a:spcAft>
                <a:spcPts val="1600"/>
              </a:spcAft>
              <a:buSzPts val="1400"/>
              <a:buChar char="■"/>
              <a:defRPr/>
            </a:lvl9pPr>
          </a:lstStyle>
          <a:p>
            <a:endParaRPr/>
          </a:p>
        </p:txBody>
      </p:sp>
      <p:sp>
        <p:nvSpPr>
          <p:cNvPr id="43" name="Google Shape;43;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77"/>
          <p:cNvSpPr txBox="1">
            <a:spLocks noGrp="1"/>
          </p:cNvSpPr>
          <p:nvPr>
            <p:ph type="title"/>
          </p:nvPr>
        </p:nvSpPr>
        <p:spPr>
          <a:xfrm>
            <a:off x="623888" y="1282311"/>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7"/>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7" name="Google Shape;47;p7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7"/>
          <p:cNvSpPr txBox="1">
            <a:spLocks noGrp="1"/>
          </p:cNvSpPr>
          <p:nvPr>
            <p:ph type="sldNum" idx="12"/>
          </p:nvPr>
        </p:nvSpPr>
        <p:spPr>
          <a:xfrm>
            <a:off x="7086600" y="4863882"/>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78"/>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7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7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8"/>
          <p:cNvSpPr txBox="1">
            <a:spLocks noGrp="1"/>
          </p:cNvSpPr>
          <p:nvPr>
            <p:ph type="sldNum" idx="12"/>
          </p:nvPr>
        </p:nvSpPr>
        <p:spPr>
          <a:xfrm>
            <a:off x="7086600" y="486387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
        <p:cNvGrpSpPr/>
        <p:nvPr/>
      </p:nvGrpSpPr>
      <p:grpSpPr>
        <a:xfrm>
          <a:off x="0" y="0"/>
          <a:ext cx="0" cy="0"/>
          <a:chOff x="0" y="0"/>
          <a:chExt cx="0" cy="0"/>
        </a:xfrm>
      </p:grpSpPr>
      <p:sp>
        <p:nvSpPr>
          <p:cNvPr id="58" name="Google Shape;58;p79"/>
          <p:cNvSpPr txBox="1">
            <a:spLocks noGrp="1"/>
          </p:cNvSpPr>
          <p:nvPr>
            <p:ph type="title"/>
          </p:nvPr>
        </p:nvSpPr>
        <p:spPr>
          <a:xfrm>
            <a:off x="629841" y="273847"/>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7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79"/>
          <p:cNvSpPr txBox="1">
            <a:spLocks noGrp="1"/>
          </p:cNvSpPr>
          <p:nvPr>
            <p:ph type="body" idx="3"/>
          </p:nvPr>
        </p:nvSpPr>
        <p:spPr>
          <a:xfrm>
            <a:off x="4629157"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79"/>
          <p:cNvSpPr txBox="1">
            <a:spLocks noGrp="1"/>
          </p:cNvSpPr>
          <p:nvPr>
            <p:ph type="body" idx="4"/>
          </p:nvPr>
        </p:nvSpPr>
        <p:spPr>
          <a:xfrm>
            <a:off x="4629157"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7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9"/>
          <p:cNvSpPr txBox="1">
            <a:spLocks noGrp="1"/>
          </p:cNvSpPr>
          <p:nvPr>
            <p:ph type="sldNum" idx="12"/>
          </p:nvPr>
        </p:nvSpPr>
        <p:spPr>
          <a:xfrm>
            <a:off x="7086600" y="48660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1"/>
          <p:cNvSpPr txBox="1">
            <a:spLocks noGrp="1"/>
          </p:cNvSpPr>
          <p:nvPr>
            <p:ph type="sldNum" idx="12"/>
          </p:nvPr>
        </p:nvSpPr>
        <p:spPr>
          <a:xfrm>
            <a:off x="7086600" y="486965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71" descr="A picture containing plate&#10;&#10;Description automatically generated"/>
          <p:cNvPicPr preferRelativeResize="0"/>
          <p:nvPr/>
        </p:nvPicPr>
        <p:blipFill rotWithShape="1">
          <a:blip r:embed="rId16">
            <a:alphaModFix/>
          </a:blip>
          <a:srcRect/>
          <a:stretch/>
        </p:blipFill>
        <p:spPr>
          <a:xfrm>
            <a:off x="-57988" y="-6991"/>
            <a:ext cx="1095605" cy="42874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gif"/></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document/d/1-GwQ1M5lDJIUEtHWeIGsDja8uh5eZRoSVtcHeqFKOT8/edit?usp=sharin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emc.ncep.noaa.gov/users/meg/gefsv12/pptx/MEG_3-12-20_GEFSv12_stats.pptx" TargetMode="External"/><Relationship Id="rId13" Type="http://schemas.openxmlformats.org/officeDocument/2006/relationships/hyperlink" Target="https://www.emc.ncep.noaa.gov/users/meg/gefsv12/pptx/MEG_4-02-20_GEFSv12_LowSkillCases.pptx" TargetMode="External"/><Relationship Id="rId18" Type="http://schemas.openxmlformats.org/officeDocument/2006/relationships/hyperlink" Target="https://www.emc.ncep.noaa.gov/users/meg/gefsv12/pptx/MEG_4-30-20_GEFSv12_WxFieldEval.pptx" TargetMode="External"/><Relationship Id="rId3" Type="http://schemas.openxmlformats.org/officeDocument/2006/relationships/hyperlink" Target="https://www.emc.ncep.noaa.gov/users/meg/gefsv12/verif/" TargetMode="External"/><Relationship Id="rId7" Type="http://schemas.openxmlformats.org/officeDocument/2006/relationships/hyperlink" Target="https://www.emc.ncep.noaa.gov/users/meg/gefsv12/pptx/MEG_2-27-20_GEFSv12_webpages.pptx" TargetMode="External"/><Relationship Id="rId12" Type="http://schemas.openxmlformats.org/officeDocument/2006/relationships/hyperlink" Target="https://www.emc.ncep.noaa.gov/users/meg/gefsv12/pptx/MEG_4-02-20_GEFSv12_SevereWx.pptx" TargetMode="External"/><Relationship Id="rId17" Type="http://schemas.openxmlformats.org/officeDocument/2006/relationships/hyperlink" Target="https://www.emc.ncep.noaa.gov/users/meg/gefsv12/pptx/MEG_4-30-20_GEFSv12_Waves_Aerosols.pptx" TargetMode="External"/><Relationship Id="rId2" Type="http://schemas.openxmlformats.org/officeDocument/2006/relationships/notesSlide" Target="../notesSlides/notesSlide30.xml"/><Relationship Id="rId16" Type="http://schemas.openxmlformats.org/officeDocument/2006/relationships/hyperlink" Target="https://www.emc.ncep.noaa.gov/users/meg/gefsv12/pptx/MEG_4-23-20_GEFSv12_Overview.pptx" TargetMode="External"/><Relationship Id="rId1" Type="http://schemas.openxmlformats.org/officeDocument/2006/relationships/slideLayout" Target="../slideLayouts/slideLayout2.xml"/><Relationship Id="rId6" Type="http://schemas.openxmlformats.org/officeDocument/2006/relationships/hyperlink" Target="https://www.emc.ncep.noaa.gov/users/meg/gefsv12/pptx/MEG_2-27-20_GEFSv12_Kickoff.pptx" TargetMode="External"/><Relationship Id="rId11" Type="http://schemas.openxmlformats.org/officeDocument/2006/relationships/hyperlink" Target="https://www.emc.ncep.noaa.gov/users/meg/gefsv12/pptx/MEG_3-26-20_GEFSv12_TCs.pptx" TargetMode="External"/><Relationship Id="rId5" Type="http://schemas.openxmlformats.org/officeDocument/2006/relationships/hyperlink" Target="https://www.gfdl.noaa.gov/fv3/" TargetMode="External"/><Relationship Id="rId15" Type="http://schemas.openxmlformats.org/officeDocument/2006/relationships/hyperlink" Target="https://www.emc.ncep.noaa.gov/users/meg/gefsv12/pptx/MEG_4-16-20_GEFSv12_SOOs.pptx" TargetMode="External"/><Relationship Id="rId10" Type="http://schemas.openxmlformats.org/officeDocument/2006/relationships/hyperlink" Target="https://www.emc.ncep.noaa.gov/users/meg/gefsv12/pptx/MEG_3-19-20_GEFSv12_winterstorms.pptx" TargetMode="External"/><Relationship Id="rId4" Type="http://schemas.openxmlformats.org/officeDocument/2006/relationships/hyperlink" Target="https://www.emc.ncep.noaa.gov/users/meg/gefsv12/" TargetMode="External"/><Relationship Id="rId9" Type="http://schemas.openxmlformats.org/officeDocument/2006/relationships/hyperlink" Target="https://www.emc.ncep.noaa.gov/users/meg/gefsv12/pptx/MEG_3-12-20_GEFSv12_QPFcases.pptx" TargetMode="External"/><Relationship Id="rId14" Type="http://schemas.openxmlformats.org/officeDocument/2006/relationships/hyperlink" Target="https://www.emc.ncep.noaa.gov/users/meg/gefsv12/pptx/MEG_4-02-20_GEFSv12_Temps.ppt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emc.ncep.noaa.gov/users/meg/gefsv12/"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png"/><Relationship Id="rId3" Type="http://schemas.openxmlformats.org/officeDocument/2006/relationships/image" Target="../media/image105.png"/><Relationship Id="rId21" Type="http://schemas.openxmlformats.org/officeDocument/2006/relationships/image" Target="../media/image123.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 Type="http://schemas.openxmlformats.org/officeDocument/2006/relationships/notesSlide" Target="../notesSlides/notesSlide71.xml"/><Relationship Id="rId16" Type="http://schemas.openxmlformats.org/officeDocument/2006/relationships/image" Target="../media/image118.png"/><Relationship Id="rId20" Type="http://schemas.openxmlformats.org/officeDocument/2006/relationships/image" Target="../media/image122.png"/><Relationship Id="rId1" Type="http://schemas.openxmlformats.org/officeDocument/2006/relationships/slideLayout" Target="../slideLayouts/slideLayout3.xml"/><Relationship Id="rId6" Type="http://schemas.openxmlformats.org/officeDocument/2006/relationships/image" Target="../media/image108.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s>
</file>

<file path=ppt/slides/_rels/slide72.xml.rels><?xml version="1.0" encoding="UTF-8" standalone="yes"?>
<Relationships xmlns="http://schemas.openxmlformats.org/package/2006/relationships"><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9.png"/><Relationship Id="rId3" Type="http://schemas.openxmlformats.org/officeDocument/2006/relationships/image" Target="../media/image105.png"/><Relationship Id="rId21" Type="http://schemas.openxmlformats.org/officeDocument/2006/relationships/image" Target="../media/image123.png"/><Relationship Id="rId34" Type="http://schemas.openxmlformats.org/officeDocument/2006/relationships/image" Target="../media/image126.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8.png"/><Relationship Id="rId33" Type="http://schemas.openxmlformats.org/officeDocument/2006/relationships/image" Target="../media/image136.png"/><Relationship Id="rId2" Type="http://schemas.openxmlformats.org/officeDocument/2006/relationships/notesSlide" Target="../notesSlides/notesSlide72.xml"/><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132.png"/><Relationship Id="rId1" Type="http://schemas.openxmlformats.org/officeDocument/2006/relationships/slideLayout" Target="../slideLayouts/slideLayout3.xml"/><Relationship Id="rId6" Type="http://schemas.openxmlformats.org/officeDocument/2006/relationships/image" Target="../media/image108.png"/><Relationship Id="rId11" Type="http://schemas.openxmlformats.org/officeDocument/2006/relationships/image" Target="../media/image113.png"/><Relationship Id="rId24" Type="http://schemas.openxmlformats.org/officeDocument/2006/relationships/image" Target="../media/image127.png"/><Relationship Id="rId32" Type="http://schemas.openxmlformats.org/officeDocument/2006/relationships/image" Target="../media/image135.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131.png"/><Relationship Id="rId10" Type="http://schemas.openxmlformats.org/officeDocument/2006/relationships/image" Target="../media/image112.png"/><Relationship Id="rId19" Type="http://schemas.openxmlformats.org/officeDocument/2006/relationships/image" Target="../media/image121.png"/><Relationship Id="rId31" Type="http://schemas.openxmlformats.org/officeDocument/2006/relationships/image" Target="../media/image134.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30.png"/><Relationship Id="rId30" Type="http://schemas.openxmlformats.org/officeDocument/2006/relationships/image" Target="../media/image133.png"/><Relationship Id="rId8"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7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gif"/><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www.weather.gov/media/notification/pns20-07gefs.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hyperlink" Target="https://www.weather.gov/media/notification/pns20-20gwes_removal.pdf" TargetMode="External"/><Relationship Id="rId4" Type="http://schemas.openxmlformats.org/officeDocument/2006/relationships/hyperlink" Target="https://www.weather.gov/media/notification/pns19-37gefs_product_removal.pdf"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weather.gov/media/notification/pns19-37gefs_product_removal.pdf"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hyperlink" Target="https://www.weather.gov/media/notification/pns20-19estofs_comments.pdf"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142795" y="401916"/>
            <a:ext cx="8875335" cy="16494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100"/>
              <a:buFont typeface="Calibri"/>
              <a:buNone/>
            </a:pPr>
            <a:r>
              <a:rPr lang="en-US" sz="3100" b="1">
                <a:solidFill>
                  <a:srgbClr val="0000FF"/>
                </a:solidFill>
                <a:latin typeface="Calibri"/>
                <a:ea typeface="Calibri"/>
                <a:cs typeface="Calibri"/>
                <a:sym typeface="Calibri"/>
              </a:rPr>
              <a:t>Implementation of Global Ensemble Forecast System </a:t>
            </a:r>
            <a:br>
              <a:rPr lang="en-US" sz="3100" b="1">
                <a:solidFill>
                  <a:srgbClr val="0000FF"/>
                </a:solidFill>
                <a:latin typeface="Calibri"/>
                <a:ea typeface="Calibri"/>
                <a:cs typeface="Calibri"/>
                <a:sym typeface="Calibri"/>
              </a:rPr>
            </a:br>
            <a:r>
              <a:rPr lang="en-US" sz="3200" b="1">
                <a:solidFill>
                  <a:srgbClr val="0000FF"/>
                </a:solidFill>
                <a:latin typeface="Calibri"/>
                <a:ea typeface="Calibri"/>
                <a:cs typeface="Calibri"/>
                <a:sym typeface="Calibri"/>
              </a:rPr>
              <a:t>- GEFS v12.0, Q4FY20</a:t>
            </a:r>
            <a:br>
              <a:rPr lang="en-US" sz="3200" b="1">
                <a:solidFill>
                  <a:srgbClr val="0000FF"/>
                </a:solidFill>
                <a:latin typeface="Calibri"/>
                <a:ea typeface="Calibri"/>
                <a:cs typeface="Calibri"/>
                <a:sym typeface="Calibri"/>
              </a:rPr>
            </a:br>
            <a:r>
              <a:rPr lang="en-US" sz="3200" b="1" i="1">
                <a:solidFill>
                  <a:srgbClr val="0000FF"/>
                </a:solidFill>
              </a:rPr>
              <a:t>UFS Sub-Seasonal Weather Application</a:t>
            </a:r>
            <a:endParaRPr sz="3200" i="1">
              <a:latin typeface="Calibri"/>
              <a:ea typeface="Calibri"/>
              <a:cs typeface="Calibri"/>
              <a:sym typeface="Calibri"/>
            </a:endParaRPr>
          </a:p>
        </p:txBody>
      </p:sp>
      <p:sp>
        <p:nvSpPr>
          <p:cNvPr id="97" name="Google Shape;97;p1"/>
          <p:cNvSpPr txBox="1">
            <a:spLocks noGrp="1"/>
          </p:cNvSpPr>
          <p:nvPr>
            <p:ph type="subTitle" idx="1"/>
          </p:nvPr>
        </p:nvSpPr>
        <p:spPr>
          <a:xfrm>
            <a:off x="142795" y="2599929"/>
            <a:ext cx="8875335" cy="2021338"/>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dk1"/>
              </a:buClr>
              <a:buSzPts val="1500"/>
              <a:buNone/>
            </a:pPr>
            <a:r>
              <a:rPr lang="en-US" sz="1500" b="1"/>
              <a:t>Presented by:</a:t>
            </a:r>
            <a:endParaRPr/>
          </a:p>
          <a:p>
            <a:pPr marL="0" lvl="0" indent="0" algn="ctr" rtl="0">
              <a:lnSpc>
                <a:spcPct val="70000"/>
              </a:lnSpc>
              <a:spcBef>
                <a:spcPts val="1000"/>
              </a:spcBef>
              <a:spcAft>
                <a:spcPts val="0"/>
              </a:spcAft>
              <a:buClr>
                <a:schemeClr val="dk1"/>
              </a:buClr>
              <a:buSzPts val="1500"/>
              <a:buNone/>
            </a:pPr>
            <a:r>
              <a:rPr lang="en-US" sz="1500" b="1"/>
              <a:t>Yuejian Zhu</a:t>
            </a:r>
            <a:r>
              <a:rPr lang="en-US" sz="1500"/>
              <a:t>, Vijay Tallapragada, Jose-Henrique Alves, Jeff McQueen &amp; </a:t>
            </a:r>
            <a:r>
              <a:rPr lang="en-US" sz="1500" b="1"/>
              <a:t>Geoff Manikin</a:t>
            </a:r>
            <a:endParaRPr/>
          </a:p>
          <a:p>
            <a:pPr marL="0" lvl="0" indent="0" algn="ctr" rtl="0">
              <a:lnSpc>
                <a:spcPct val="70000"/>
              </a:lnSpc>
              <a:spcBef>
                <a:spcPts val="1000"/>
              </a:spcBef>
              <a:spcAft>
                <a:spcPts val="0"/>
              </a:spcAft>
              <a:buClr>
                <a:schemeClr val="dk1"/>
              </a:buClr>
              <a:buSzPts val="1500"/>
              <a:buNone/>
            </a:pPr>
            <a:r>
              <a:rPr lang="en-US" sz="1500"/>
              <a:t>Environmental Modeling Center</a:t>
            </a:r>
            <a:endParaRPr/>
          </a:p>
          <a:p>
            <a:pPr marL="0" lvl="0" indent="0" algn="ctr" rtl="0">
              <a:lnSpc>
                <a:spcPct val="70000"/>
              </a:lnSpc>
              <a:spcBef>
                <a:spcPts val="1000"/>
              </a:spcBef>
              <a:spcAft>
                <a:spcPts val="0"/>
              </a:spcAft>
              <a:buClr>
                <a:schemeClr val="dk1"/>
              </a:buClr>
              <a:buSzPts val="1500"/>
              <a:buNone/>
            </a:pPr>
            <a:r>
              <a:rPr lang="en-US" sz="1500"/>
              <a:t>NCEP/NWS/NOAA</a:t>
            </a:r>
            <a:endParaRPr/>
          </a:p>
          <a:p>
            <a:pPr marL="0" lvl="0" indent="0" algn="ctr" rtl="0">
              <a:lnSpc>
                <a:spcPct val="70000"/>
              </a:lnSpc>
              <a:spcBef>
                <a:spcPts val="1000"/>
              </a:spcBef>
              <a:spcAft>
                <a:spcPts val="0"/>
              </a:spcAft>
              <a:buClr>
                <a:schemeClr val="dk1"/>
              </a:buClr>
              <a:buSzPts val="1500"/>
              <a:buNone/>
            </a:pPr>
            <a:endParaRPr sz="1500"/>
          </a:p>
          <a:p>
            <a:pPr marL="0" lvl="0" indent="0" algn="ctr" rtl="0">
              <a:lnSpc>
                <a:spcPct val="70000"/>
              </a:lnSpc>
              <a:spcBef>
                <a:spcPts val="1000"/>
              </a:spcBef>
              <a:spcAft>
                <a:spcPts val="0"/>
              </a:spcAft>
              <a:buClr>
                <a:schemeClr val="dk1"/>
              </a:buClr>
              <a:buSzPts val="1500"/>
              <a:buNone/>
            </a:pPr>
            <a:r>
              <a:rPr lang="en-US" sz="1500" b="1"/>
              <a:t>Briefing for EMC CCB</a:t>
            </a:r>
            <a:endParaRPr/>
          </a:p>
          <a:p>
            <a:pPr marL="0" lvl="0" indent="0" algn="ctr" rtl="0">
              <a:lnSpc>
                <a:spcPct val="70000"/>
              </a:lnSpc>
              <a:spcBef>
                <a:spcPts val="1000"/>
              </a:spcBef>
              <a:spcAft>
                <a:spcPts val="0"/>
              </a:spcAft>
              <a:buClr>
                <a:schemeClr val="dk1"/>
              </a:buClr>
              <a:buSzPts val="1500"/>
              <a:buNone/>
            </a:pPr>
            <a:r>
              <a:rPr lang="en-US" sz="1500"/>
              <a:t>May 1, 2020</a:t>
            </a:r>
            <a:endParaRPr/>
          </a:p>
        </p:txBody>
      </p:sp>
      <p:sp>
        <p:nvSpPr>
          <p:cNvPr id="98" name="Google Shape;98;p1"/>
          <p:cNvSpPr txBox="1">
            <a:spLocks noGrp="1"/>
          </p:cNvSpPr>
          <p:nvPr>
            <p:ph type="sldNum" idx="12"/>
          </p:nvPr>
        </p:nvSpPr>
        <p:spPr>
          <a:xfrm>
            <a:off x="7086600" y="4863882"/>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1"/>
          <p:cNvSpPr txBox="1">
            <a:spLocks noGrp="1"/>
          </p:cNvSpPr>
          <p:nvPr>
            <p:ph type="title"/>
          </p:nvPr>
        </p:nvSpPr>
        <p:spPr>
          <a:xfrm>
            <a:off x="599451" y="75425"/>
            <a:ext cx="8434500" cy="639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FF"/>
              </a:buClr>
              <a:buSzPts val="2900"/>
              <a:buFont typeface="Calibri"/>
              <a:buNone/>
            </a:pPr>
            <a:r>
              <a:rPr lang="en-US" sz="2900" b="1">
                <a:solidFill>
                  <a:srgbClr val="0000FF"/>
                </a:solidFill>
              </a:rPr>
              <a:t>Model uncertainty in GEFSv12: SPPT and SKEB</a:t>
            </a:r>
            <a:endParaRPr/>
          </a:p>
        </p:txBody>
      </p:sp>
      <p:sp>
        <p:nvSpPr>
          <p:cNvPr id="232" name="Google Shape;232;p11"/>
          <p:cNvSpPr/>
          <p:nvPr/>
        </p:nvSpPr>
        <p:spPr>
          <a:xfrm>
            <a:off x="7867498" y="1450181"/>
            <a:ext cx="374803" cy="1428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11"/>
          <p:cNvSpPr/>
          <p:nvPr/>
        </p:nvSpPr>
        <p:spPr>
          <a:xfrm>
            <a:off x="8270878" y="1795463"/>
            <a:ext cx="447675" cy="1428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11"/>
          <p:cNvSpPr/>
          <p:nvPr/>
        </p:nvSpPr>
        <p:spPr>
          <a:xfrm>
            <a:off x="7931153" y="1526381"/>
            <a:ext cx="45719" cy="571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11"/>
          <p:cNvSpPr/>
          <p:nvPr/>
        </p:nvSpPr>
        <p:spPr>
          <a:xfrm>
            <a:off x="8356603" y="1881188"/>
            <a:ext cx="45719" cy="571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11"/>
          <p:cNvSpPr/>
          <p:nvPr/>
        </p:nvSpPr>
        <p:spPr>
          <a:xfrm>
            <a:off x="8356450" y="2993231"/>
            <a:ext cx="374803" cy="1428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7" name="Google Shape;237;p11"/>
          <p:cNvSpPr/>
          <p:nvPr/>
        </p:nvSpPr>
        <p:spPr>
          <a:xfrm>
            <a:off x="8091809" y="1640681"/>
            <a:ext cx="45719" cy="571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11"/>
          <p:cNvSpPr txBox="1">
            <a:spLocks noGrp="1"/>
          </p:cNvSpPr>
          <p:nvPr>
            <p:ph type="sldNum" idx="12"/>
          </p:nvPr>
        </p:nvSpPr>
        <p:spPr>
          <a:xfrm>
            <a:off x="7086600" y="4850911"/>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239" name="Google Shape;239;p11"/>
          <p:cNvPicPr preferRelativeResize="0"/>
          <p:nvPr/>
        </p:nvPicPr>
        <p:blipFill rotWithShape="1">
          <a:blip r:embed="rId3">
            <a:alphaModFix/>
          </a:blip>
          <a:srcRect/>
          <a:stretch/>
        </p:blipFill>
        <p:spPr>
          <a:xfrm>
            <a:off x="2246810" y="647588"/>
            <a:ext cx="6842155" cy="4094229"/>
          </a:xfrm>
          <a:prstGeom prst="rect">
            <a:avLst/>
          </a:prstGeom>
          <a:noFill/>
          <a:ln>
            <a:noFill/>
          </a:ln>
        </p:spPr>
      </p:pic>
      <p:sp>
        <p:nvSpPr>
          <p:cNvPr id="240" name="Google Shape;240;p11"/>
          <p:cNvSpPr txBox="1">
            <a:spLocks noGrp="1"/>
          </p:cNvSpPr>
          <p:nvPr>
            <p:ph type="body" idx="1"/>
          </p:nvPr>
        </p:nvSpPr>
        <p:spPr>
          <a:xfrm>
            <a:off x="78892" y="766454"/>
            <a:ext cx="2115667" cy="413611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1295"/>
              <a:buChar char="•"/>
            </a:pPr>
            <a:r>
              <a:rPr lang="en-US" sz="1295" b="1">
                <a:solidFill>
                  <a:srgbClr val="000000"/>
                </a:solidFill>
              </a:rPr>
              <a:t>SKEB</a:t>
            </a:r>
            <a:r>
              <a:rPr lang="en-US" sz="1295">
                <a:solidFill>
                  <a:srgbClr val="000000"/>
                </a:solidFill>
              </a:rPr>
              <a:t>: Estimate energy lost each time step and inject this energy in the resolved scales. a.k.a stochastic energy backscatter (SKEB; Berner et al. 2009)</a:t>
            </a:r>
            <a:endParaRPr/>
          </a:p>
          <a:p>
            <a:pPr marL="228600" lvl="0" indent="-228600" algn="l" rtl="0">
              <a:lnSpc>
                <a:spcPct val="90000"/>
              </a:lnSpc>
              <a:spcBef>
                <a:spcPts val="1000"/>
              </a:spcBef>
              <a:spcAft>
                <a:spcPts val="0"/>
              </a:spcAft>
              <a:buClr>
                <a:srgbClr val="000000"/>
              </a:buClr>
              <a:buSzPts val="1295"/>
              <a:buChar char="•"/>
            </a:pPr>
            <a:r>
              <a:rPr lang="en-US" sz="1295" b="1">
                <a:solidFill>
                  <a:srgbClr val="000000"/>
                </a:solidFill>
              </a:rPr>
              <a:t>SPPT and SHUM</a:t>
            </a:r>
            <a:r>
              <a:rPr lang="en-US" sz="1295">
                <a:solidFill>
                  <a:srgbClr val="000000"/>
                </a:solidFill>
              </a:rPr>
              <a:t>: perturb the results from the physical parameterizations, and boundary layer humidity (Palmer et al. 2009), and inspired by Tompkins and Berner 2008, we call it SPPT and SHUM</a:t>
            </a:r>
            <a:endParaRPr/>
          </a:p>
          <a:p>
            <a:pPr marL="228600" lvl="0" indent="-228600" algn="l" rtl="0">
              <a:lnSpc>
                <a:spcPct val="90000"/>
              </a:lnSpc>
              <a:spcBef>
                <a:spcPts val="1000"/>
              </a:spcBef>
              <a:spcAft>
                <a:spcPts val="0"/>
              </a:spcAft>
              <a:buClr>
                <a:srgbClr val="0000FF"/>
              </a:buClr>
              <a:buSzPts val="1295"/>
              <a:buChar char="•"/>
            </a:pPr>
            <a:r>
              <a:rPr lang="en-US" sz="1295" b="1" i="1">
                <a:solidFill>
                  <a:srgbClr val="0000FF"/>
                </a:solidFill>
              </a:rPr>
              <a:t>Replace STTP for GEFSv12 with SPPT and modified SKEB (amplitude reduced to 0.5 from 1.0), no SHUM</a:t>
            </a:r>
            <a:endParaRPr sz="1295">
              <a:solidFill>
                <a:srgbClr val="000000"/>
              </a:solidFill>
            </a:endParaRPr>
          </a:p>
          <a:p>
            <a:pPr marL="228600" lvl="0" indent="-146367" algn="l" rtl="0">
              <a:lnSpc>
                <a:spcPct val="90000"/>
              </a:lnSpc>
              <a:spcBef>
                <a:spcPts val="1000"/>
              </a:spcBef>
              <a:spcAft>
                <a:spcPts val="0"/>
              </a:spcAft>
              <a:buClr>
                <a:schemeClr val="dk1"/>
              </a:buClr>
              <a:buSzPts val="1295"/>
              <a:buNone/>
            </a:pPr>
            <a:endParaRPr sz="1295">
              <a:solidFill>
                <a:srgbClr val="000000"/>
              </a:solidFill>
            </a:endParaRPr>
          </a:p>
          <a:p>
            <a:pPr marL="228600" lvl="0" indent="-140525" algn="l" rtl="0">
              <a:lnSpc>
                <a:spcPct val="90000"/>
              </a:lnSpc>
              <a:spcBef>
                <a:spcPts val="1000"/>
              </a:spcBef>
              <a:spcAft>
                <a:spcPts val="0"/>
              </a:spcAft>
              <a:buClr>
                <a:schemeClr val="dk1"/>
              </a:buClr>
              <a:buSzPts val="1387"/>
              <a:buNone/>
            </a:pPr>
            <a:endParaRPr sz="1387" b="1" i="1">
              <a:solidFill>
                <a:srgbClr val="0000FF"/>
              </a:solidFill>
            </a:endParaRPr>
          </a:p>
          <a:p>
            <a:pPr marL="228600" lvl="0" indent="-75882" algn="l" rtl="0">
              <a:lnSpc>
                <a:spcPct val="90000"/>
              </a:lnSpc>
              <a:spcBef>
                <a:spcPts val="1000"/>
              </a:spcBef>
              <a:spcAft>
                <a:spcPts val="0"/>
              </a:spcAft>
              <a:buClr>
                <a:schemeClr val="dk1"/>
              </a:buClr>
              <a:buSzPts val="2405"/>
              <a:buNone/>
            </a:pPr>
            <a:endParaRPr sz="2405">
              <a:solidFill>
                <a:srgbClr val="4F81BD"/>
              </a:solidFill>
            </a:endParaRPr>
          </a:p>
        </p:txBody>
      </p:sp>
      <p:sp>
        <p:nvSpPr>
          <p:cNvPr id="241" name="Google Shape;241;p11"/>
          <p:cNvSpPr txBox="1"/>
          <p:nvPr/>
        </p:nvSpPr>
        <p:spPr>
          <a:xfrm>
            <a:off x="6423050" y="2774175"/>
            <a:ext cx="2308200" cy="142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2" name="Google Shape;242;p11"/>
          <p:cNvSpPr txBox="1"/>
          <p:nvPr/>
        </p:nvSpPr>
        <p:spPr>
          <a:xfrm>
            <a:off x="6502750" y="1259675"/>
            <a:ext cx="2308200" cy="142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2"/>
          <p:cNvSpPr/>
          <p:nvPr/>
        </p:nvSpPr>
        <p:spPr>
          <a:xfrm>
            <a:off x="2525074" y="3779656"/>
            <a:ext cx="6049657" cy="518483"/>
          </a:xfrm>
          <a:prstGeom prst="roundRect">
            <a:avLst>
              <a:gd name="adj" fmla="val 16667"/>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8" name="Google Shape;248;p12"/>
          <p:cNvPicPr preferRelativeResize="0"/>
          <p:nvPr/>
        </p:nvPicPr>
        <p:blipFill rotWithShape="1">
          <a:blip r:embed="rId3">
            <a:alphaModFix/>
          </a:blip>
          <a:srcRect t="13824" r="1301" b="4979"/>
          <a:stretch/>
        </p:blipFill>
        <p:spPr>
          <a:xfrm>
            <a:off x="4323805" y="559405"/>
            <a:ext cx="4712838" cy="2801343"/>
          </a:xfrm>
          <a:prstGeom prst="rect">
            <a:avLst/>
          </a:prstGeom>
          <a:noFill/>
          <a:ln>
            <a:noFill/>
          </a:ln>
        </p:spPr>
      </p:pic>
      <p:sp>
        <p:nvSpPr>
          <p:cNvPr id="249" name="Google Shape;249;p12"/>
          <p:cNvSpPr txBox="1"/>
          <p:nvPr/>
        </p:nvSpPr>
        <p:spPr>
          <a:xfrm>
            <a:off x="4485365" y="3338968"/>
            <a:ext cx="4598515" cy="25391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1" u="sng" strike="noStrike" cap="none">
                <a:solidFill>
                  <a:schemeClr val="dk1"/>
                </a:solidFill>
                <a:latin typeface="Calibri"/>
                <a:ea typeface="Calibri"/>
                <a:cs typeface="Calibri"/>
                <a:sym typeface="Calibri"/>
              </a:rPr>
              <a:t>NSST is assimilating diurnal variation of SST </a:t>
            </a:r>
            <a:r>
              <a:rPr lang="en-US" sz="1200" b="1" i="1" u="sng" strike="noStrike" cap="none">
                <a:solidFill>
                  <a:srgbClr val="0000FF"/>
                </a:solidFill>
                <a:latin typeface="Calibri"/>
                <a:ea typeface="Calibri"/>
                <a:cs typeface="Calibri"/>
                <a:sym typeface="Calibri"/>
              </a:rPr>
              <a:t>     </a:t>
            </a:r>
            <a:r>
              <a:rPr lang="en-US" sz="1200" b="0" i="1" u="sng" strike="noStrike" cap="none">
                <a:solidFill>
                  <a:srgbClr val="0000FF"/>
                </a:solidFill>
                <a:latin typeface="Calibri"/>
                <a:ea typeface="Calibri"/>
                <a:cs typeface="Calibri"/>
                <a:sym typeface="Calibri"/>
              </a:rPr>
              <a:t>Courtesy of Dr.  Xu Li</a:t>
            </a:r>
            <a:endParaRPr sz="1400" b="0" i="0" u="none" strike="noStrike" cap="none">
              <a:solidFill>
                <a:srgbClr val="000000"/>
              </a:solidFill>
              <a:latin typeface="Arial"/>
              <a:ea typeface="Arial"/>
              <a:cs typeface="Arial"/>
              <a:sym typeface="Arial"/>
            </a:endParaRPr>
          </a:p>
        </p:txBody>
      </p:sp>
      <p:sp>
        <p:nvSpPr>
          <p:cNvPr id="250" name="Google Shape;250;p12"/>
          <p:cNvSpPr txBox="1"/>
          <p:nvPr/>
        </p:nvSpPr>
        <p:spPr>
          <a:xfrm>
            <a:off x="0" y="0"/>
            <a:ext cx="9144000" cy="51552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Ocean Forcing: NSST and 2-tiered SST</a:t>
            </a:r>
            <a:endParaRPr sz="1400" b="0" i="0" u="none" strike="noStrike" cap="none">
              <a:solidFill>
                <a:srgbClr val="000000"/>
              </a:solidFill>
              <a:latin typeface="Arial"/>
              <a:ea typeface="Arial"/>
              <a:cs typeface="Arial"/>
              <a:sym typeface="Arial"/>
            </a:endParaRPr>
          </a:p>
        </p:txBody>
      </p:sp>
      <p:sp>
        <p:nvSpPr>
          <p:cNvPr id="251" name="Google Shape;251;p12"/>
          <p:cNvSpPr txBox="1"/>
          <p:nvPr/>
        </p:nvSpPr>
        <p:spPr>
          <a:xfrm>
            <a:off x="0" y="3848193"/>
            <a:ext cx="2351314" cy="623248"/>
          </a:xfrm>
          <a:prstGeom prst="rect">
            <a:avLst/>
          </a:prstGeom>
          <a:noFill/>
          <a:ln>
            <a:noFill/>
          </a:ln>
        </p:spPr>
        <p:txBody>
          <a:bodyPr spcFirstLastPara="1" wrap="square" lIns="68575" tIns="34275" rIns="68575" bIns="34275"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V12: </a:t>
            </a:r>
            <a:r>
              <a:rPr lang="en-US" sz="1800" b="1" i="0" u="none" strike="noStrike" cap="none">
                <a:solidFill>
                  <a:srgbClr val="FF0000"/>
                </a:solidFill>
                <a:latin typeface="Calibri"/>
                <a:ea typeface="Calibri"/>
                <a:cs typeface="Calibri"/>
                <a:sym typeface="Calibri"/>
              </a:rPr>
              <a:t>NSST+ Two-tiered SST</a:t>
            </a:r>
            <a:endParaRPr sz="1400" b="0" i="0" u="none" strike="noStrike" cap="none">
              <a:solidFill>
                <a:srgbClr val="000000"/>
              </a:solidFill>
              <a:latin typeface="Arial"/>
              <a:ea typeface="Arial"/>
              <a:cs typeface="Arial"/>
              <a:sym typeface="Arial"/>
            </a:endParaRPr>
          </a:p>
        </p:txBody>
      </p:sp>
      <p:pic>
        <p:nvPicPr>
          <p:cNvPr id="252" name="Google Shape;252;p12"/>
          <p:cNvPicPr preferRelativeResize="0"/>
          <p:nvPr/>
        </p:nvPicPr>
        <p:blipFill rotWithShape="1">
          <a:blip r:embed="rId4">
            <a:alphaModFix/>
          </a:blip>
          <a:srcRect/>
          <a:stretch/>
        </p:blipFill>
        <p:spPr>
          <a:xfrm>
            <a:off x="2526779" y="3844211"/>
            <a:ext cx="6025407" cy="397669"/>
          </a:xfrm>
          <a:prstGeom prst="rect">
            <a:avLst/>
          </a:prstGeom>
          <a:noFill/>
          <a:ln>
            <a:noFill/>
          </a:ln>
        </p:spPr>
      </p:pic>
      <p:pic>
        <p:nvPicPr>
          <p:cNvPr id="253" name="Google Shape;253;p12"/>
          <p:cNvPicPr preferRelativeResize="0"/>
          <p:nvPr/>
        </p:nvPicPr>
        <p:blipFill rotWithShape="1">
          <a:blip r:embed="rId5">
            <a:alphaModFix/>
          </a:blip>
          <a:srcRect/>
          <a:stretch/>
        </p:blipFill>
        <p:spPr>
          <a:xfrm>
            <a:off x="7858402" y="4310796"/>
            <a:ext cx="1225478" cy="443480"/>
          </a:xfrm>
          <a:prstGeom prst="rect">
            <a:avLst/>
          </a:prstGeom>
          <a:noFill/>
          <a:ln>
            <a:noFill/>
          </a:ln>
        </p:spPr>
      </p:pic>
      <p:sp>
        <p:nvSpPr>
          <p:cNvPr id="254" name="Google Shape;254;p12"/>
          <p:cNvSpPr txBox="1"/>
          <p:nvPr/>
        </p:nvSpPr>
        <p:spPr>
          <a:xfrm>
            <a:off x="2540116" y="4282073"/>
            <a:ext cx="30861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alibri"/>
                <a:ea typeface="Calibri"/>
                <a:cs typeface="Calibri"/>
                <a:sym typeface="Calibri"/>
              </a:rPr>
              <a:t> Analysis + Climatological tendency</a:t>
            </a:r>
            <a:endParaRPr sz="1400" b="0" i="0" u="none" strike="noStrike" cap="none">
              <a:solidFill>
                <a:srgbClr val="000000"/>
              </a:solidFill>
              <a:latin typeface="Arial"/>
              <a:ea typeface="Arial"/>
              <a:cs typeface="Arial"/>
              <a:sym typeface="Arial"/>
            </a:endParaRPr>
          </a:p>
        </p:txBody>
      </p:sp>
      <p:sp>
        <p:nvSpPr>
          <p:cNvPr id="255" name="Google Shape;255;p12"/>
          <p:cNvSpPr txBox="1"/>
          <p:nvPr/>
        </p:nvSpPr>
        <p:spPr>
          <a:xfrm>
            <a:off x="5633731" y="4258694"/>
            <a:ext cx="2227065" cy="444224"/>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400"/>
              <a:buFont typeface="Arial"/>
              <a:buNone/>
            </a:pPr>
            <a:r>
              <a:rPr lang="en-US" sz="1400" b="1" i="0" u="none" strike="noStrike" cap="none">
                <a:solidFill>
                  <a:srgbClr val="0000FF"/>
                </a:solidFill>
                <a:latin typeface="Calibri"/>
                <a:ea typeface="Calibri"/>
                <a:cs typeface="Calibri"/>
                <a:sym typeface="Calibri"/>
              </a:rPr>
              <a:t> Bias-corrected CFSv2 forecasts</a:t>
            </a:r>
            <a:endParaRPr sz="1400" b="0" i="0" u="none" strike="noStrike" cap="none">
              <a:solidFill>
                <a:srgbClr val="000000"/>
              </a:solidFill>
              <a:latin typeface="Arial"/>
              <a:ea typeface="Arial"/>
              <a:cs typeface="Arial"/>
              <a:sym typeface="Arial"/>
            </a:endParaRPr>
          </a:p>
        </p:txBody>
      </p:sp>
      <p:sp>
        <p:nvSpPr>
          <p:cNvPr id="256" name="Google Shape;256;p12"/>
          <p:cNvSpPr txBox="1"/>
          <p:nvPr/>
        </p:nvSpPr>
        <p:spPr>
          <a:xfrm>
            <a:off x="1324757" y="4567987"/>
            <a:ext cx="7099672" cy="461665"/>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i="1" u="none" strike="noStrike" cap="none">
                <a:solidFill>
                  <a:schemeClr val="dk1"/>
                </a:solidFill>
                <a:latin typeface="Calibri"/>
                <a:ea typeface="Calibri"/>
                <a:cs typeface="Calibri"/>
                <a:sym typeface="Calibri"/>
              </a:rPr>
              <a:t>Two-tiered SST technique has been used for SubX project to provide real-time 35 days GEFS forecast to support CPC’s subseasonal guidance.  It has been demonstrated the value to improve tropical forecasts </a:t>
            </a:r>
            <a:endParaRPr sz="1400" b="0" i="0" u="none" strike="noStrike" cap="none">
              <a:solidFill>
                <a:srgbClr val="000000"/>
              </a:solidFill>
              <a:latin typeface="Arial"/>
              <a:ea typeface="Arial"/>
              <a:cs typeface="Arial"/>
              <a:sym typeface="Arial"/>
            </a:endParaRPr>
          </a:p>
        </p:txBody>
      </p:sp>
      <p:sp>
        <p:nvSpPr>
          <p:cNvPr id="257" name="Google Shape;257;p12"/>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258" name="Google Shape;258;p12"/>
          <p:cNvPicPr preferRelativeResize="0"/>
          <p:nvPr/>
        </p:nvPicPr>
        <p:blipFill rotWithShape="1">
          <a:blip r:embed="rId6">
            <a:alphaModFix/>
          </a:blip>
          <a:srcRect/>
          <a:stretch/>
        </p:blipFill>
        <p:spPr>
          <a:xfrm>
            <a:off x="107349" y="549101"/>
            <a:ext cx="4153994" cy="2960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84662569ea_1_0"/>
          <p:cNvSpPr txBox="1">
            <a:spLocks noGrp="1"/>
          </p:cNvSpPr>
          <p:nvPr>
            <p:ph type="sldNum" idx="12"/>
          </p:nvPr>
        </p:nvSpPr>
        <p:spPr>
          <a:xfrm>
            <a:off x="7086600" y="4869656"/>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a:t>
            </a:fld>
            <a:endParaRPr/>
          </a:p>
        </p:txBody>
      </p:sp>
      <p:sp>
        <p:nvSpPr>
          <p:cNvPr id="264" name="Google Shape;264;g84662569ea_1_0"/>
          <p:cNvSpPr txBox="1"/>
          <p:nvPr/>
        </p:nvSpPr>
        <p:spPr>
          <a:xfrm>
            <a:off x="752940" y="1377705"/>
            <a:ext cx="7635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FF"/>
                </a:solidFill>
                <a:latin typeface="Calibri"/>
                <a:ea typeface="Calibri"/>
                <a:cs typeface="Calibri"/>
                <a:sym typeface="Calibri"/>
              </a:rPr>
              <a:t>GEFSv12 Reanalysis and Reforecast</a:t>
            </a:r>
            <a:endParaRPr sz="3600" b="1"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2400" b="1" i="1" u="none" strike="noStrike" cap="none">
                <a:solidFill>
                  <a:srgbClr val="0000FF"/>
                </a:solidFill>
                <a:latin typeface="Calibri"/>
                <a:ea typeface="Calibri"/>
                <a:cs typeface="Calibri"/>
                <a:sym typeface="Calibri"/>
              </a:rPr>
              <a:t>to support sub-seasonal (weeks 3&amp;4) forecasts</a:t>
            </a:r>
            <a:endParaRPr sz="2400" b="1" i="1"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FF"/>
                </a:solidFill>
                <a:latin typeface="Calibri"/>
                <a:ea typeface="Calibri"/>
                <a:cs typeface="Calibri"/>
                <a:sym typeface="Calibri"/>
              </a:rPr>
              <a:t>20-year Reanalysis (2000-2019), Led by PSL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FF"/>
                </a:solidFill>
                <a:latin typeface="Calibri"/>
                <a:ea typeface="Calibri"/>
                <a:cs typeface="Calibri"/>
                <a:sym typeface="Calibri"/>
              </a:rPr>
              <a:t>31-year Reforecast (1989-2019), Led by EMC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84662569ea_1_5"/>
          <p:cNvSpPr/>
          <p:nvPr/>
        </p:nvSpPr>
        <p:spPr>
          <a:xfrm>
            <a:off x="241911" y="114300"/>
            <a:ext cx="86655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Analysis, Perturbations and SSTs for GEFSv12 Reforecasts </a:t>
            </a:r>
            <a:endParaRPr sz="2900" b="1" i="0" u="none" strike="noStrike" cap="none">
              <a:solidFill>
                <a:srgbClr val="0000FF"/>
              </a:solidFill>
              <a:latin typeface="Calibri"/>
              <a:ea typeface="Calibri"/>
              <a:cs typeface="Calibri"/>
              <a:sym typeface="Calibri"/>
            </a:endParaRPr>
          </a:p>
        </p:txBody>
      </p:sp>
      <p:cxnSp>
        <p:nvCxnSpPr>
          <p:cNvPr id="270" name="Google Shape;270;g84662569ea_1_5"/>
          <p:cNvCxnSpPr/>
          <p:nvPr/>
        </p:nvCxnSpPr>
        <p:spPr>
          <a:xfrm>
            <a:off x="341357" y="1771651"/>
            <a:ext cx="8299500" cy="5400"/>
          </a:xfrm>
          <a:prstGeom prst="straightConnector1">
            <a:avLst/>
          </a:prstGeom>
          <a:noFill/>
          <a:ln w="25400" cap="flat" cmpd="sng">
            <a:solidFill>
              <a:schemeClr val="dk1"/>
            </a:solidFill>
            <a:prstDash val="solid"/>
            <a:miter lim="800000"/>
            <a:headEnd type="none" w="sm" len="sm"/>
            <a:tailEnd type="stealth" w="med" len="med"/>
          </a:ln>
        </p:spPr>
      </p:cxnSp>
      <p:cxnSp>
        <p:nvCxnSpPr>
          <p:cNvPr id="271" name="Google Shape;271;g84662569ea_1_5"/>
          <p:cNvCxnSpPr/>
          <p:nvPr/>
        </p:nvCxnSpPr>
        <p:spPr>
          <a:xfrm>
            <a:off x="343917" y="1521691"/>
            <a:ext cx="0" cy="249900"/>
          </a:xfrm>
          <a:prstGeom prst="straightConnector1">
            <a:avLst/>
          </a:prstGeom>
          <a:noFill/>
          <a:ln w="25400" cap="flat" cmpd="sng">
            <a:solidFill>
              <a:schemeClr val="dk1"/>
            </a:solidFill>
            <a:prstDash val="solid"/>
            <a:miter lim="800000"/>
            <a:headEnd type="none" w="sm" len="sm"/>
            <a:tailEnd type="none" w="sm" len="sm"/>
          </a:ln>
        </p:spPr>
      </p:cxnSp>
      <p:sp>
        <p:nvSpPr>
          <p:cNvPr id="272" name="Google Shape;272;g84662569ea_1_5"/>
          <p:cNvSpPr txBox="1"/>
          <p:nvPr/>
        </p:nvSpPr>
        <p:spPr>
          <a:xfrm>
            <a:off x="1593274" y="1117497"/>
            <a:ext cx="57957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1" u="none" strike="noStrike" cap="none">
                <a:solidFill>
                  <a:schemeClr val="dk1"/>
                </a:solidFill>
                <a:latin typeface="Calibri"/>
                <a:ea typeface="Calibri"/>
                <a:cs typeface="Calibri"/>
                <a:sym typeface="Calibri"/>
              </a:rPr>
              <a:t>CFSR analysis + BV-ETR initial perturbations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0000FF"/>
                </a:solidFill>
                <a:latin typeface="Calibri"/>
                <a:ea typeface="Calibri"/>
                <a:cs typeface="Calibri"/>
                <a:sym typeface="Calibri"/>
              </a:rPr>
              <a:t>Resolution similar to GEFS v10</a:t>
            </a:r>
            <a:endParaRPr sz="1400" b="0" i="0" u="none" strike="noStrike" cap="none">
              <a:solidFill>
                <a:srgbClr val="000000"/>
              </a:solidFill>
              <a:latin typeface="Arial"/>
              <a:ea typeface="Arial"/>
              <a:cs typeface="Arial"/>
              <a:sym typeface="Arial"/>
            </a:endParaRPr>
          </a:p>
        </p:txBody>
      </p:sp>
      <p:cxnSp>
        <p:nvCxnSpPr>
          <p:cNvPr id="273" name="Google Shape;273;g84662569ea_1_5"/>
          <p:cNvCxnSpPr/>
          <p:nvPr/>
        </p:nvCxnSpPr>
        <p:spPr>
          <a:xfrm>
            <a:off x="343918" y="3407231"/>
            <a:ext cx="8299500" cy="5400"/>
          </a:xfrm>
          <a:prstGeom prst="straightConnector1">
            <a:avLst/>
          </a:prstGeom>
          <a:noFill/>
          <a:ln w="25400" cap="flat" cmpd="sng">
            <a:solidFill>
              <a:schemeClr val="dk1"/>
            </a:solidFill>
            <a:prstDash val="solid"/>
            <a:miter lim="800000"/>
            <a:headEnd type="none" w="sm" len="sm"/>
            <a:tailEnd type="stealth" w="med" len="med"/>
          </a:ln>
        </p:spPr>
      </p:cxnSp>
      <p:sp>
        <p:nvSpPr>
          <p:cNvPr id="274" name="Google Shape;274;g84662569ea_1_5"/>
          <p:cNvSpPr txBox="1"/>
          <p:nvPr/>
        </p:nvSpPr>
        <p:spPr>
          <a:xfrm>
            <a:off x="16224" y="3484817"/>
            <a:ext cx="984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01/01/2000</a:t>
            </a:r>
            <a:endParaRPr sz="1400" b="0" i="0" u="none" strike="noStrike" cap="none">
              <a:solidFill>
                <a:srgbClr val="000000"/>
              </a:solidFill>
              <a:latin typeface="Arial"/>
              <a:ea typeface="Arial"/>
              <a:cs typeface="Arial"/>
              <a:sym typeface="Arial"/>
            </a:endParaRPr>
          </a:p>
        </p:txBody>
      </p:sp>
      <p:sp>
        <p:nvSpPr>
          <p:cNvPr id="275" name="Google Shape;275;g84662569ea_1_5"/>
          <p:cNvSpPr txBox="1"/>
          <p:nvPr/>
        </p:nvSpPr>
        <p:spPr>
          <a:xfrm>
            <a:off x="7849071" y="3484817"/>
            <a:ext cx="984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12/31/2019</a:t>
            </a:r>
            <a:endParaRPr sz="1400" b="0" i="0" u="none" strike="noStrike" cap="none">
              <a:solidFill>
                <a:srgbClr val="000000"/>
              </a:solidFill>
              <a:latin typeface="Arial"/>
              <a:ea typeface="Arial"/>
              <a:cs typeface="Arial"/>
              <a:sym typeface="Arial"/>
            </a:endParaRPr>
          </a:p>
        </p:txBody>
      </p:sp>
      <p:sp>
        <p:nvSpPr>
          <p:cNvPr id="276" name="Google Shape;276;g84662569ea_1_5"/>
          <p:cNvSpPr txBox="1"/>
          <p:nvPr/>
        </p:nvSpPr>
        <p:spPr>
          <a:xfrm>
            <a:off x="7849071" y="1828801"/>
            <a:ext cx="984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12/31/1999</a:t>
            </a:r>
            <a:endParaRPr sz="1400" b="0" i="0" u="none" strike="noStrike" cap="none">
              <a:solidFill>
                <a:srgbClr val="000000"/>
              </a:solidFill>
              <a:latin typeface="Arial"/>
              <a:ea typeface="Arial"/>
              <a:cs typeface="Arial"/>
              <a:sym typeface="Arial"/>
            </a:endParaRPr>
          </a:p>
        </p:txBody>
      </p:sp>
      <p:sp>
        <p:nvSpPr>
          <p:cNvPr id="277" name="Google Shape;277;g84662569ea_1_5"/>
          <p:cNvSpPr/>
          <p:nvPr/>
        </p:nvSpPr>
        <p:spPr>
          <a:xfrm>
            <a:off x="381001" y="4134483"/>
            <a:ext cx="8271900" cy="571500"/>
          </a:xfrm>
          <a:prstGeom prst="roundRect">
            <a:avLst>
              <a:gd name="adj" fmla="val 16667"/>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Calibri"/>
                <a:ea typeface="Calibri"/>
                <a:cs typeface="Calibri"/>
                <a:sym typeface="Calibri"/>
              </a:rPr>
              <a:t>31 years GEFS v12 reforecasts (Jan. 1989 – Dec. 2019)</a:t>
            </a:r>
            <a:endParaRPr sz="1400" b="0" i="0" u="none" strike="noStrike" cap="none">
              <a:solidFill>
                <a:srgbClr val="000000"/>
              </a:solidFill>
              <a:latin typeface="Arial"/>
              <a:ea typeface="Arial"/>
              <a:cs typeface="Arial"/>
              <a:sym typeface="Arial"/>
            </a:endParaRPr>
          </a:p>
        </p:txBody>
      </p:sp>
      <p:sp>
        <p:nvSpPr>
          <p:cNvPr id="278" name="Google Shape;278;g84662569ea_1_5"/>
          <p:cNvSpPr txBox="1"/>
          <p:nvPr/>
        </p:nvSpPr>
        <p:spPr>
          <a:xfrm>
            <a:off x="16224" y="1839226"/>
            <a:ext cx="984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01/01/1989</a:t>
            </a:r>
            <a:endParaRPr sz="1400" b="0" i="0" u="none" strike="noStrike" cap="none">
              <a:solidFill>
                <a:srgbClr val="000000"/>
              </a:solidFill>
              <a:latin typeface="Arial"/>
              <a:ea typeface="Arial"/>
              <a:cs typeface="Arial"/>
              <a:sym typeface="Arial"/>
            </a:endParaRPr>
          </a:p>
        </p:txBody>
      </p:sp>
      <p:sp>
        <p:nvSpPr>
          <p:cNvPr id="279" name="Google Shape;279;g84662569ea_1_5"/>
          <p:cNvSpPr txBox="1"/>
          <p:nvPr/>
        </p:nvSpPr>
        <p:spPr>
          <a:xfrm>
            <a:off x="796637" y="2774872"/>
            <a:ext cx="750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1" u="none" strike="noStrike" cap="none">
                <a:solidFill>
                  <a:schemeClr val="dk1"/>
                </a:solidFill>
                <a:latin typeface="Calibri"/>
                <a:ea typeface="Calibri"/>
                <a:cs typeface="Calibri"/>
                <a:sym typeface="Calibri"/>
              </a:rPr>
              <a:t>GSI/EnKF hybrid analysis with IAU; EnKF perturbation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0000FF"/>
                </a:solidFill>
                <a:latin typeface="Calibri"/>
                <a:ea typeface="Calibri"/>
                <a:cs typeface="Calibri"/>
                <a:sym typeface="Calibri"/>
              </a:rPr>
              <a:t>Lower resolution of GFS (C384) and GEFS (C128) </a:t>
            </a:r>
            <a:endParaRPr sz="1400" b="0" i="0" u="none" strike="noStrike" cap="none">
              <a:solidFill>
                <a:srgbClr val="000000"/>
              </a:solidFill>
              <a:latin typeface="Arial"/>
              <a:ea typeface="Arial"/>
              <a:cs typeface="Arial"/>
              <a:sym typeface="Arial"/>
            </a:endParaRPr>
          </a:p>
        </p:txBody>
      </p:sp>
      <p:sp>
        <p:nvSpPr>
          <p:cNvPr id="280" name="Google Shape;280;g84662569ea_1_5"/>
          <p:cNvSpPr txBox="1"/>
          <p:nvPr/>
        </p:nvSpPr>
        <p:spPr>
          <a:xfrm>
            <a:off x="1108364" y="1806355"/>
            <a:ext cx="6800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1" u="none" strike="noStrike" cap="none">
                <a:solidFill>
                  <a:srgbClr val="FF0000"/>
                </a:solidFill>
                <a:latin typeface="Calibri"/>
                <a:ea typeface="Calibri"/>
                <a:cs typeface="Calibri"/>
                <a:sym typeface="Calibri"/>
              </a:rPr>
              <a:t>OI SST for analysis; NSST+2 tiered SST for forecasts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0000FF"/>
                </a:solidFill>
                <a:latin typeface="Calibri"/>
                <a:ea typeface="Calibri"/>
                <a:cs typeface="Calibri"/>
                <a:sym typeface="Calibri"/>
              </a:rPr>
              <a:t>Old (categories) soil moisture for analysis, new for forecasts</a:t>
            </a:r>
            <a:endParaRPr sz="1400" b="0" i="0" u="none" strike="noStrike" cap="none">
              <a:solidFill>
                <a:srgbClr val="000000"/>
              </a:solidFill>
              <a:latin typeface="Arial"/>
              <a:ea typeface="Arial"/>
              <a:cs typeface="Arial"/>
              <a:sym typeface="Arial"/>
            </a:endParaRPr>
          </a:p>
        </p:txBody>
      </p:sp>
      <p:sp>
        <p:nvSpPr>
          <p:cNvPr id="281" name="Google Shape;281;g84662569ea_1_5"/>
          <p:cNvSpPr txBox="1"/>
          <p:nvPr/>
        </p:nvSpPr>
        <p:spPr>
          <a:xfrm>
            <a:off x="992909" y="3439733"/>
            <a:ext cx="720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r>
              <a:rPr lang="en-US" sz="1800" b="0" i="1" u="none" strike="noStrike" cap="none">
                <a:solidFill>
                  <a:srgbClr val="FF0000"/>
                </a:solidFill>
                <a:latin typeface="Calibri"/>
                <a:ea typeface="Calibri"/>
                <a:cs typeface="Calibri"/>
                <a:sym typeface="Calibri"/>
              </a:rPr>
              <a:t>OI SST for analysis; NSST+2 tiered SST for forecasts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0000FF"/>
                </a:solidFill>
                <a:latin typeface="Calibri"/>
                <a:ea typeface="Calibri"/>
                <a:cs typeface="Calibri"/>
                <a:sym typeface="Calibri"/>
              </a:rPr>
              <a:t>New (categories) soil moisture for analysis, new for forecasts</a:t>
            </a:r>
            <a:endParaRPr sz="1400" b="0" i="0" u="none" strike="noStrike" cap="none">
              <a:solidFill>
                <a:srgbClr val="000000"/>
              </a:solidFill>
              <a:latin typeface="Arial"/>
              <a:ea typeface="Arial"/>
              <a:cs typeface="Arial"/>
              <a:sym typeface="Arial"/>
            </a:endParaRPr>
          </a:p>
        </p:txBody>
      </p:sp>
      <p:cxnSp>
        <p:nvCxnSpPr>
          <p:cNvPr id="282" name="Google Shape;282;g84662569ea_1_5"/>
          <p:cNvCxnSpPr/>
          <p:nvPr/>
        </p:nvCxnSpPr>
        <p:spPr>
          <a:xfrm>
            <a:off x="8327053" y="3161910"/>
            <a:ext cx="0" cy="249900"/>
          </a:xfrm>
          <a:prstGeom prst="straightConnector1">
            <a:avLst/>
          </a:prstGeom>
          <a:noFill/>
          <a:ln w="25400" cap="flat" cmpd="sng">
            <a:solidFill>
              <a:schemeClr val="dk1"/>
            </a:solidFill>
            <a:prstDash val="solid"/>
            <a:miter lim="800000"/>
            <a:headEnd type="none" w="sm" len="sm"/>
            <a:tailEnd type="none" w="sm" len="sm"/>
          </a:ln>
        </p:spPr>
      </p:cxnSp>
      <p:cxnSp>
        <p:nvCxnSpPr>
          <p:cNvPr id="283" name="Google Shape;283;g84662569ea_1_5"/>
          <p:cNvCxnSpPr/>
          <p:nvPr/>
        </p:nvCxnSpPr>
        <p:spPr>
          <a:xfrm>
            <a:off x="8329150" y="1525921"/>
            <a:ext cx="0" cy="249900"/>
          </a:xfrm>
          <a:prstGeom prst="straightConnector1">
            <a:avLst/>
          </a:prstGeom>
          <a:noFill/>
          <a:ln w="25400" cap="flat" cmpd="sng">
            <a:solidFill>
              <a:schemeClr val="dk1"/>
            </a:solidFill>
            <a:prstDash val="solid"/>
            <a:miter lim="800000"/>
            <a:headEnd type="none" w="sm" len="sm"/>
            <a:tailEnd type="none" w="sm" len="sm"/>
          </a:ln>
        </p:spPr>
      </p:cxnSp>
      <p:cxnSp>
        <p:nvCxnSpPr>
          <p:cNvPr id="284" name="Google Shape;284;g84662569ea_1_5"/>
          <p:cNvCxnSpPr/>
          <p:nvPr/>
        </p:nvCxnSpPr>
        <p:spPr>
          <a:xfrm>
            <a:off x="342696" y="3158628"/>
            <a:ext cx="0" cy="249900"/>
          </a:xfrm>
          <a:prstGeom prst="straightConnector1">
            <a:avLst/>
          </a:prstGeom>
          <a:noFill/>
          <a:ln w="25400" cap="flat" cmpd="sng">
            <a:solidFill>
              <a:schemeClr val="dk1"/>
            </a:solidFill>
            <a:prstDash val="solid"/>
            <a:miter lim="800000"/>
            <a:headEnd type="none" w="sm" len="sm"/>
            <a:tailEnd type="none" w="sm" len="sm"/>
          </a:ln>
        </p:spPr>
      </p:cxnSp>
      <p:sp>
        <p:nvSpPr>
          <p:cNvPr id="285" name="Google Shape;285;g84662569ea_1_5"/>
          <p:cNvSpPr txBox="1">
            <a:spLocks noGrp="1"/>
          </p:cNvSpPr>
          <p:nvPr>
            <p:ph type="sldNum" idx="12"/>
          </p:nvPr>
        </p:nvSpPr>
        <p:spPr>
          <a:xfrm>
            <a:off x="7086600" y="4863882"/>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286" name="Google Shape;286;g84662569ea_1_5"/>
          <p:cNvSpPr txBox="1"/>
          <p:nvPr/>
        </p:nvSpPr>
        <p:spPr>
          <a:xfrm>
            <a:off x="562450" y="1280325"/>
            <a:ext cx="1030800" cy="35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Phase 1</a:t>
            </a:r>
            <a:endParaRPr sz="1400" b="1" i="0" u="none" strike="noStrike" cap="none">
              <a:solidFill>
                <a:srgbClr val="000000"/>
              </a:solidFill>
              <a:latin typeface="Calibri"/>
              <a:ea typeface="Calibri"/>
              <a:cs typeface="Calibri"/>
              <a:sym typeface="Calibri"/>
            </a:endParaRPr>
          </a:p>
        </p:txBody>
      </p:sp>
      <p:sp>
        <p:nvSpPr>
          <p:cNvPr id="287" name="Google Shape;287;g84662569ea_1_5"/>
          <p:cNvSpPr txBox="1"/>
          <p:nvPr/>
        </p:nvSpPr>
        <p:spPr>
          <a:xfrm>
            <a:off x="562450" y="2875875"/>
            <a:ext cx="1030800" cy="35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Phase 2</a:t>
            </a:r>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84662569ea_1_27"/>
          <p:cNvSpPr txBox="1">
            <a:spLocks noGrp="1"/>
          </p:cNvSpPr>
          <p:nvPr>
            <p:ph type="body" idx="1"/>
          </p:nvPr>
        </p:nvSpPr>
        <p:spPr>
          <a:xfrm>
            <a:off x="1" y="698925"/>
            <a:ext cx="3966900" cy="4365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1760"/>
              <a:buFont typeface="Arial"/>
              <a:buChar char="•"/>
            </a:pPr>
            <a:r>
              <a:rPr lang="en-US" sz="1496" b="0" i="0" u="none" strike="noStrike" cap="none">
                <a:solidFill>
                  <a:schemeClr val="dk1"/>
                </a:solidFill>
                <a:latin typeface="Calibri"/>
                <a:ea typeface="Calibri"/>
                <a:cs typeface="Calibri"/>
                <a:sym typeface="Calibri"/>
              </a:rPr>
              <a:t>Model configurations:</a:t>
            </a:r>
            <a:endParaRPr sz="2380"/>
          </a:p>
          <a:p>
            <a:pPr marL="742950" marR="0" lvl="1" indent="-285750" algn="l" rtl="0">
              <a:lnSpc>
                <a:spcPct val="80000"/>
              </a:lnSpc>
              <a:spcBef>
                <a:spcPts val="308"/>
              </a:spcBef>
              <a:spcAft>
                <a:spcPts val="0"/>
              </a:spcAft>
              <a:buClr>
                <a:schemeClr val="dk1"/>
              </a:buClr>
              <a:buSzPts val="1540"/>
              <a:buFont typeface="Arial"/>
              <a:buChar char="–"/>
            </a:pPr>
            <a:r>
              <a:rPr lang="en-US" sz="1309" b="0" i="0" u="none" strike="noStrike" cap="none">
                <a:solidFill>
                  <a:schemeClr val="dk1"/>
                </a:solidFill>
                <a:latin typeface="Calibri"/>
                <a:ea typeface="Calibri"/>
                <a:cs typeface="Calibri"/>
                <a:sym typeface="Calibri"/>
              </a:rPr>
              <a:t>The same as GEFSv12 (C384L64)  </a:t>
            </a:r>
            <a:endParaRPr sz="968" b="1" i="0" u="none" strike="noStrike" cap="none">
              <a:solidFill>
                <a:srgbClr val="0000FF"/>
              </a:solidFill>
              <a:latin typeface="Calibri"/>
              <a:ea typeface="Calibri"/>
              <a:cs typeface="Calibri"/>
              <a:sym typeface="Calibri"/>
            </a:endParaRPr>
          </a:p>
          <a:p>
            <a:pPr marL="342900" marR="0" lvl="0" indent="-342900" algn="l" rtl="0">
              <a:lnSpc>
                <a:spcPct val="80000"/>
              </a:lnSpc>
              <a:spcBef>
                <a:spcPts val="352"/>
              </a:spcBef>
              <a:spcAft>
                <a:spcPts val="0"/>
              </a:spcAft>
              <a:buClr>
                <a:schemeClr val="dk1"/>
              </a:buClr>
              <a:buSzPts val="1760"/>
              <a:buFont typeface="Arial"/>
              <a:buChar char="•"/>
            </a:pPr>
            <a:r>
              <a:rPr lang="en-US" sz="1496" b="0" i="0" u="none" strike="noStrike" cap="none">
                <a:solidFill>
                  <a:schemeClr val="dk1"/>
                </a:solidFill>
                <a:latin typeface="Calibri"/>
                <a:ea typeface="Calibri"/>
                <a:cs typeface="Calibri"/>
                <a:sym typeface="Calibri"/>
              </a:rPr>
              <a:t>Period of retrospective: </a:t>
            </a:r>
            <a:endParaRPr sz="1496" b="0" i="0" u="none" strike="noStrike" cap="none">
              <a:solidFill>
                <a:schemeClr val="dk1"/>
              </a:solidFill>
              <a:latin typeface="Calibri"/>
              <a:ea typeface="Calibri"/>
              <a:cs typeface="Calibri"/>
              <a:sym typeface="Calibri"/>
            </a:endParaRPr>
          </a:p>
          <a:p>
            <a:pPr marL="742950" marR="0" lvl="1" indent="-285750" algn="l" rtl="0">
              <a:lnSpc>
                <a:spcPct val="80000"/>
              </a:lnSpc>
              <a:spcBef>
                <a:spcPts val="308"/>
              </a:spcBef>
              <a:spcAft>
                <a:spcPts val="0"/>
              </a:spcAft>
              <a:buClr>
                <a:schemeClr val="dk1"/>
              </a:buClr>
              <a:buSzPts val="1540"/>
              <a:buFont typeface="Arial"/>
              <a:buChar char="–"/>
            </a:pPr>
            <a:r>
              <a:rPr lang="en-US" sz="1309" b="0" i="0" u="none" strike="noStrike" cap="none">
                <a:solidFill>
                  <a:schemeClr val="dk1"/>
                </a:solidFill>
                <a:latin typeface="Calibri"/>
                <a:ea typeface="Calibri"/>
                <a:cs typeface="Calibri"/>
                <a:sym typeface="Calibri"/>
              </a:rPr>
              <a:t>31 years (1989 – 2019) </a:t>
            </a:r>
            <a:endParaRPr sz="2040"/>
          </a:p>
          <a:p>
            <a:pPr marL="1143000" marR="0" lvl="2" indent="-228600" algn="l" rtl="0">
              <a:lnSpc>
                <a:spcPct val="80000"/>
              </a:lnSpc>
              <a:spcBef>
                <a:spcPts val="264"/>
              </a:spcBef>
              <a:spcAft>
                <a:spcPts val="0"/>
              </a:spcAft>
              <a:buClr>
                <a:schemeClr val="dk1"/>
              </a:buClr>
              <a:buSzPts val="1320"/>
              <a:buFont typeface="Arial"/>
              <a:buChar char="•"/>
            </a:pPr>
            <a:r>
              <a:rPr lang="en-US" sz="1122" b="0" i="0" u="none" strike="noStrike" cap="none">
                <a:solidFill>
                  <a:schemeClr val="dk1"/>
                </a:solidFill>
                <a:latin typeface="Calibri"/>
                <a:ea typeface="Calibri"/>
                <a:cs typeface="Calibri"/>
                <a:sym typeface="Calibri"/>
              </a:rPr>
              <a:t>1989 – 1999 (11 years) CFS analysis</a:t>
            </a:r>
            <a:endParaRPr sz="1700"/>
          </a:p>
          <a:p>
            <a:pPr marL="1143000" marR="0" lvl="2" indent="-228600" algn="l" rtl="0">
              <a:lnSpc>
                <a:spcPct val="80000"/>
              </a:lnSpc>
              <a:spcBef>
                <a:spcPts val="264"/>
              </a:spcBef>
              <a:spcAft>
                <a:spcPts val="0"/>
              </a:spcAft>
              <a:buClr>
                <a:schemeClr val="dk1"/>
              </a:buClr>
              <a:buSzPts val="1320"/>
              <a:buFont typeface="Arial"/>
              <a:buChar char="•"/>
            </a:pPr>
            <a:r>
              <a:rPr lang="en-US" sz="1122"/>
              <a:t>2000</a:t>
            </a:r>
            <a:r>
              <a:rPr lang="en-US" sz="1122" b="0" i="0" u="none" strike="noStrike" cap="none">
                <a:solidFill>
                  <a:schemeClr val="dk1"/>
                </a:solidFill>
                <a:latin typeface="Calibri"/>
                <a:ea typeface="Calibri"/>
                <a:cs typeface="Calibri"/>
                <a:sym typeface="Calibri"/>
              </a:rPr>
              <a:t> – 2019 (</a:t>
            </a:r>
            <a:r>
              <a:rPr lang="en-US" sz="1122">
                <a:solidFill>
                  <a:schemeClr val="dk1"/>
                </a:solidFill>
                <a:latin typeface="Calibri"/>
                <a:ea typeface="Calibri"/>
                <a:cs typeface="Calibri"/>
                <a:sym typeface="Calibri"/>
              </a:rPr>
              <a:t>20</a:t>
            </a:r>
            <a:r>
              <a:rPr lang="en-US" sz="1122" b="0" i="0" u="none" strike="noStrike" cap="none">
                <a:solidFill>
                  <a:schemeClr val="dk1"/>
                </a:solidFill>
                <a:latin typeface="Calibri"/>
                <a:ea typeface="Calibri"/>
                <a:cs typeface="Calibri"/>
                <a:sym typeface="Calibri"/>
              </a:rPr>
              <a:t> </a:t>
            </a:r>
            <a:r>
              <a:rPr lang="en-US" sz="1122"/>
              <a:t>years) </a:t>
            </a:r>
            <a:r>
              <a:rPr lang="en-US" sz="1122" b="0" i="0" u="none" strike="noStrike" cap="none">
                <a:solidFill>
                  <a:schemeClr val="dk1"/>
                </a:solidFill>
                <a:latin typeface="Calibri"/>
                <a:ea typeface="Calibri"/>
                <a:cs typeface="Calibri"/>
                <a:sym typeface="Calibri"/>
              </a:rPr>
              <a:t>Hybrid FV3 GFS/EnKF reanalysis (ESRL/PSD)</a:t>
            </a:r>
            <a:endParaRPr sz="1700"/>
          </a:p>
          <a:p>
            <a:pPr marL="342900" marR="0" lvl="0" indent="-342900" algn="l" rtl="0">
              <a:lnSpc>
                <a:spcPct val="80000"/>
              </a:lnSpc>
              <a:spcBef>
                <a:spcPts val="352"/>
              </a:spcBef>
              <a:spcAft>
                <a:spcPts val="0"/>
              </a:spcAft>
              <a:buClr>
                <a:schemeClr val="dk1"/>
              </a:buClr>
              <a:buSzPts val="1760"/>
              <a:buFont typeface="Arial"/>
              <a:buChar char="•"/>
            </a:pPr>
            <a:r>
              <a:rPr lang="en-US" sz="1496" b="0" i="0" u="none" strike="noStrike" cap="none">
                <a:solidFill>
                  <a:schemeClr val="dk1"/>
                </a:solidFill>
                <a:latin typeface="Calibri"/>
                <a:ea typeface="Calibri"/>
                <a:cs typeface="Calibri"/>
                <a:sym typeface="Calibri"/>
              </a:rPr>
              <a:t>Frequency and ensemble size</a:t>
            </a:r>
            <a:endParaRPr sz="2380"/>
          </a:p>
          <a:p>
            <a:pPr marL="742950" marR="0" lvl="1" indent="-285750" algn="l" rtl="0">
              <a:lnSpc>
                <a:spcPct val="80000"/>
              </a:lnSpc>
              <a:spcBef>
                <a:spcPts val="308"/>
              </a:spcBef>
              <a:spcAft>
                <a:spcPts val="0"/>
              </a:spcAft>
              <a:buClr>
                <a:schemeClr val="dk1"/>
              </a:buClr>
              <a:buSzPts val="1540"/>
              <a:buFont typeface="Arial"/>
              <a:buChar char="–"/>
            </a:pPr>
            <a:r>
              <a:rPr lang="en-US" sz="1309"/>
              <a:t>I</a:t>
            </a:r>
            <a:r>
              <a:rPr lang="en-US" sz="1309" b="0" i="0" u="none" strike="noStrike" cap="none">
                <a:solidFill>
                  <a:schemeClr val="dk1"/>
                </a:solidFill>
                <a:latin typeface="Calibri"/>
                <a:ea typeface="Calibri"/>
                <a:cs typeface="Calibri"/>
                <a:sym typeface="Calibri"/>
              </a:rPr>
              <a:t>nitialized at 00UTC for every day; 5 members out to 16 days, except for 11 members out to 35 days every 7 days</a:t>
            </a:r>
            <a:endParaRPr sz="1122" b="1" i="0" u="none" strike="noStrike" cap="none">
              <a:solidFill>
                <a:srgbClr val="0000FF"/>
              </a:solidFill>
              <a:latin typeface="Calibri"/>
              <a:ea typeface="Calibri"/>
              <a:cs typeface="Calibri"/>
              <a:sym typeface="Calibri"/>
            </a:endParaRPr>
          </a:p>
          <a:p>
            <a:pPr marL="342900" marR="0" lvl="0" indent="-342900" algn="l" rtl="0">
              <a:lnSpc>
                <a:spcPct val="80000"/>
              </a:lnSpc>
              <a:spcBef>
                <a:spcPts val="352"/>
              </a:spcBef>
              <a:spcAft>
                <a:spcPts val="0"/>
              </a:spcAft>
              <a:buClr>
                <a:schemeClr val="dk1"/>
              </a:buClr>
              <a:buSzPts val="1760"/>
              <a:buFont typeface="Arial"/>
              <a:buChar char="•"/>
            </a:pPr>
            <a:r>
              <a:rPr lang="en-US" sz="1496" b="0" i="0" u="none" strike="noStrike" cap="none">
                <a:solidFill>
                  <a:schemeClr val="dk1"/>
                </a:solidFill>
                <a:latin typeface="Calibri"/>
                <a:ea typeface="Calibri"/>
                <a:cs typeface="Calibri"/>
                <a:sym typeface="Calibri"/>
              </a:rPr>
              <a:t>Output data (Grib2 format)</a:t>
            </a:r>
            <a:endParaRPr sz="2380"/>
          </a:p>
          <a:p>
            <a:pPr marL="742950" marR="0" lvl="1" indent="-285750" algn="l" rtl="0">
              <a:lnSpc>
                <a:spcPct val="80000"/>
              </a:lnSpc>
              <a:spcBef>
                <a:spcPts val="308"/>
              </a:spcBef>
              <a:spcAft>
                <a:spcPts val="0"/>
              </a:spcAft>
              <a:buClr>
                <a:schemeClr val="dk1"/>
              </a:buClr>
              <a:buSzPts val="1540"/>
              <a:buFont typeface="Arial"/>
              <a:buChar char="–"/>
            </a:pPr>
            <a:r>
              <a:rPr lang="en-US" sz="1309" b="0" i="0" u="none" strike="noStrike" cap="none">
                <a:solidFill>
                  <a:schemeClr val="dk1"/>
                </a:solidFill>
                <a:latin typeface="Calibri"/>
                <a:ea typeface="Calibri"/>
                <a:cs typeface="Calibri"/>
                <a:sym typeface="Calibri"/>
              </a:rPr>
              <a:t>Frequency and resolution</a:t>
            </a:r>
            <a:endParaRPr sz="2040"/>
          </a:p>
          <a:p>
            <a:pPr marL="1143000" marR="0" lvl="2" indent="-228600" algn="l" rtl="0">
              <a:lnSpc>
                <a:spcPct val="80000"/>
              </a:lnSpc>
              <a:spcBef>
                <a:spcPts val="264"/>
              </a:spcBef>
              <a:spcAft>
                <a:spcPts val="0"/>
              </a:spcAft>
              <a:buClr>
                <a:schemeClr val="dk1"/>
              </a:buClr>
              <a:buSzPts val="1320"/>
              <a:buFont typeface="Arial"/>
              <a:buChar char="•"/>
            </a:pPr>
            <a:r>
              <a:rPr lang="en-US" sz="1122" b="0" i="0" u="none" strike="noStrike" cap="none">
                <a:solidFill>
                  <a:schemeClr val="dk1"/>
                </a:solidFill>
                <a:latin typeface="Calibri"/>
                <a:ea typeface="Calibri"/>
                <a:cs typeface="Calibri"/>
                <a:sym typeface="Calibri"/>
              </a:rPr>
              <a:t>3 hrly out to 10 days at 0.25</a:t>
            </a:r>
            <a:r>
              <a:rPr lang="en-US" sz="1122" baseline="30000"/>
              <a:t>o</a:t>
            </a:r>
            <a:r>
              <a:rPr lang="en-US" sz="1122" b="0" i="0" u="none" strike="noStrike" cap="none">
                <a:solidFill>
                  <a:schemeClr val="dk1"/>
                </a:solidFill>
                <a:latin typeface="Calibri"/>
                <a:ea typeface="Calibri"/>
                <a:cs typeface="Calibri"/>
                <a:sym typeface="Calibri"/>
              </a:rPr>
              <a:t> resolution</a:t>
            </a:r>
            <a:endParaRPr sz="1700"/>
          </a:p>
          <a:p>
            <a:pPr marL="1143000" marR="0" lvl="2" indent="-228600" algn="l" rtl="0">
              <a:lnSpc>
                <a:spcPct val="80000"/>
              </a:lnSpc>
              <a:spcBef>
                <a:spcPts val="264"/>
              </a:spcBef>
              <a:spcAft>
                <a:spcPts val="0"/>
              </a:spcAft>
              <a:buClr>
                <a:schemeClr val="dk1"/>
              </a:buClr>
              <a:buSzPts val="1320"/>
              <a:buFont typeface="Arial"/>
              <a:buChar char="•"/>
            </a:pPr>
            <a:r>
              <a:rPr lang="en-US" sz="1122" b="0" i="0" u="none" strike="noStrike" cap="none">
                <a:solidFill>
                  <a:schemeClr val="dk1"/>
                </a:solidFill>
                <a:latin typeface="Calibri"/>
                <a:ea typeface="Calibri"/>
                <a:cs typeface="Calibri"/>
                <a:sym typeface="Calibri"/>
              </a:rPr>
              <a:t>6 hly beyond 10 days at 0.5</a:t>
            </a:r>
            <a:r>
              <a:rPr lang="en-US" sz="1122" baseline="30000"/>
              <a:t>o</a:t>
            </a:r>
            <a:r>
              <a:rPr lang="en-US" sz="1122" b="0" i="0" u="none" strike="noStrike" cap="none">
                <a:solidFill>
                  <a:schemeClr val="dk1"/>
                </a:solidFill>
                <a:latin typeface="Calibri"/>
                <a:ea typeface="Calibri"/>
                <a:cs typeface="Calibri"/>
                <a:sym typeface="Calibri"/>
              </a:rPr>
              <a:t> resolution</a:t>
            </a:r>
            <a:endParaRPr sz="1309" b="1">
              <a:solidFill>
                <a:srgbClr val="FF0000"/>
              </a:solidFill>
            </a:endParaRPr>
          </a:p>
          <a:p>
            <a:pPr marL="742950" marR="0" lvl="1" indent="-285750" algn="l" rtl="0">
              <a:lnSpc>
                <a:spcPct val="80000"/>
              </a:lnSpc>
              <a:spcBef>
                <a:spcPts val="308"/>
              </a:spcBef>
              <a:spcAft>
                <a:spcPts val="0"/>
              </a:spcAft>
              <a:buClr>
                <a:schemeClr val="dk1"/>
              </a:buClr>
              <a:buSzPts val="1540"/>
              <a:buFont typeface="Arial"/>
              <a:buChar char="–"/>
            </a:pPr>
            <a:r>
              <a:rPr lang="en-US" sz="1309"/>
              <a:t>Save all variables (</a:t>
            </a:r>
            <a:r>
              <a:rPr lang="en-US" sz="1309" b="1">
                <a:solidFill>
                  <a:srgbClr val="FF0000"/>
                </a:solidFill>
              </a:rPr>
              <a:t>totally 590</a:t>
            </a:r>
            <a:r>
              <a:rPr lang="en-US" sz="1309"/>
              <a:t>) on HPSS</a:t>
            </a:r>
            <a:endParaRPr sz="2040"/>
          </a:p>
          <a:p>
            <a:pPr marL="742950" marR="0" lvl="1" indent="-285750" algn="l" rtl="0">
              <a:lnSpc>
                <a:spcPct val="80000"/>
              </a:lnSpc>
              <a:spcBef>
                <a:spcPts val="308"/>
              </a:spcBef>
              <a:spcAft>
                <a:spcPts val="0"/>
              </a:spcAft>
              <a:buClr>
                <a:schemeClr val="dk1"/>
              </a:buClr>
              <a:buSzPts val="1540"/>
              <a:buFont typeface="Arial"/>
              <a:buChar char="–"/>
            </a:pPr>
            <a:r>
              <a:rPr lang="en-US" sz="1309" b="0" i="0" u="none" strike="noStrike" cap="none">
                <a:solidFill>
                  <a:schemeClr val="dk1"/>
                </a:solidFill>
                <a:latin typeface="Calibri"/>
                <a:ea typeface="Calibri"/>
                <a:cs typeface="Calibri"/>
                <a:sym typeface="Calibri"/>
              </a:rPr>
              <a:t>Save </a:t>
            </a:r>
            <a:r>
              <a:rPr lang="en-US" sz="1309"/>
              <a:t>selected 77 </a:t>
            </a:r>
            <a:r>
              <a:rPr lang="en-US" sz="1309" b="0" i="0" u="none" strike="noStrike" cap="none">
                <a:solidFill>
                  <a:schemeClr val="dk1"/>
                </a:solidFill>
                <a:latin typeface="Calibri"/>
                <a:ea typeface="Calibri"/>
                <a:cs typeface="Calibri"/>
                <a:sym typeface="Calibri"/>
              </a:rPr>
              <a:t>variables on disk for CPC, MDL and NWC’s applications</a:t>
            </a:r>
            <a:endParaRPr sz="1802" b="1" i="0" u="none" strike="noStrike" cap="none">
              <a:solidFill>
                <a:srgbClr val="FF0000"/>
              </a:solidFill>
            </a:endParaRPr>
          </a:p>
          <a:p>
            <a:pPr marL="742950" marR="0" lvl="1" indent="-285750" algn="l" rtl="0">
              <a:lnSpc>
                <a:spcPct val="80000"/>
              </a:lnSpc>
              <a:spcBef>
                <a:spcPts val="308"/>
              </a:spcBef>
              <a:spcAft>
                <a:spcPts val="0"/>
              </a:spcAft>
              <a:buClr>
                <a:schemeClr val="dk1"/>
              </a:buClr>
              <a:buSzPts val="1540"/>
              <a:buFont typeface="Arial"/>
              <a:buChar char="–"/>
            </a:pPr>
            <a:r>
              <a:rPr lang="en-US" sz="1309" b="0" i="0" u="none" strike="noStrike" cap="none">
                <a:solidFill>
                  <a:schemeClr val="dk1"/>
                </a:solidFill>
                <a:latin typeface="Calibri"/>
                <a:ea typeface="Calibri"/>
                <a:cs typeface="Calibri"/>
                <a:sym typeface="Calibri"/>
              </a:rPr>
              <a:t>ESRL/PSD converting </a:t>
            </a:r>
            <a:r>
              <a:rPr lang="en-US" sz="1309"/>
              <a:t>Grib </a:t>
            </a:r>
            <a:r>
              <a:rPr lang="en-US" sz="1309" b="0" i="0" u="none" strike="noStrike" cap="none">
                <a:solidFill>
                  <a:schemeClr val="dk1"/>
                </a:solidFill>
                <a:latin typeface="Calibri"/>
                <a:ea typeface="Calibri"/>
                <a:cs typeface="Calibri"/>
                <a:sym typeface="Calibri"/>
              </a:rPr>
              <a:t>format data to NetCDF for public acces</a:t>
            </a:r>
            <a:r>
              <a:rPr lang="en-US" sz="1309"/>
              <a:t>s</a:t>
            </a:r>
            <a:endParaRPr sz="2040" b="1">
              <a:solidFill>
                <a:srgbClr val="FF0000"/>
              </a:solidFill>
            </a:endParaRPr>
          </a:p>
        </p:txBody>
      </p:sp>
      <p:sp>
        <p:nvSpPr>
          <p:cNvPr id="293" name="Google Shape;293;g84662569ea_1_27"/>
          <p:cNvSpPr txBox="1">
            <a:spLocks noGrp="1"/>
          </p:cNvSpPr>
          <p:nvPr>
            <p:ph type="title"/>
          </p:nvPr>
        </p:nvSpPr>
        <p:spPr>
          <a:xfrm>
            <a:off x="0" y="1"/>
            <a:ext cx="9144000" cy="55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900" b="1">
                <a:solidFill>
                  <a:srgbClr val="0000FF"/>
                </a:solidFill>
              </a:rPr>
              <a:t>FV3-GEFS reforecast configuration</a:t>
            </a:r>
            <a:endParaRPr sz="2900" b="1">
              <a:solidFill>
                <a:srgbClr val="0000FF"/>
              </a:solidFill>
            </a:endParaRPr>
          </a:p>
        </p:txBody>
      </p:sp>
      <p:sp>
        <p:nvSpPr>
          <p:cNvPr id="294" name="Google Shape;294;g84662569ea_1_27"/>
          <p:cNvSpPr txBox="1">
            <a:spLocks noGrp="1"/>
          </p:cNvSpPr>
          <p:nvPr>
            <p:ph type="sldNum" idx="12"/>
          </p:nvPr>
        </p:nvSpPr>
        <p:spPr>
          <a:xfrm>
            <a:off x="7086600" y="4850911"/>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a:t>
            </a:fld>
            <a:endParaRPr/>
          </a:p>
        </p:txBody>
      </p:sp>
      <p:cxnSp>
        <p:nvCxnSpPr>
          <p:cNvPr id="295" name="Google Shape;295;g84662569ea_1_27"/>
          <p:cNvCxnSpPr/>
          <p:nvPr/>
        </p:nvCxnSpPr>
        <p:spPr>
          <a:xfrm>
            <a:off x="4642350" y="2228850"/>
            <a:ext cx="0" cy="1257300"/>
          </a:xfrm>
          <a:prstGeom prst="straightConnector1">
            <a:avLst/>
          </a:prstGeom>
          <a:noFill/>
          <a:ln w="9525" cap="flat" cmpd="sng">
            <a:solidFill>
              <a:srgbClr val="4A7DBA"/>
            </a:solidFill>
            <a:prstDash val="solid"/>
            <a:round/>
            <a:headEnd type="none" w="sm" len="sm"/>
            <a:tailEnd type="none" w="sm" len="sm"/>
          </a:ln>
        </p:spPr>
      </p:cxnSp>
      <p:cxnSp>
        <p:nvCxnSpPr>
          <p:cNvPr id="296" name="Google Shape;296;g84662569ea_1_27"/>
          <p:cNvCxnSpPr/>
          <p:nvPr/>
        </p:nvCxnSpPr>
        <p:spPr>
          <a:xfrm>
            <a:off x="7233162" y="2857500"/>
            <a:ext cx="0" cy="628500"/>
          </a:xfrm>
          <a:prstGeom prst="straightConnector1">
            <a:avLst/>
          </a:prstGeom>
          <a:noFill/>
          <a:ln w="9525" cap="flat" cmpd="sng">
            <a:solidFill>
              <a:srgbClr val="4A7DBA"/>
            </a:solidFill>
            <a:prstDash val="solid"/>
            <a:round/>
            <a:headEnd type="none" w="sm" len="sm"/>
            <a:tailEnd type="none" w="sm" len="sm"/>
          </a:ln>
        </p:spPr>
      </p:cxnSp>
      <p:sp>
        <p:nvSpPr>
          <p:cNvPr id="297" name="Google Shape;297;g84662569ea_1_27"/>
          <p:cNvSpPr txBox="1"/>
          <p:nvPr/>
        </p:nvSpPr>
        <p:spPr>
          <a:xfrm>
            <a:off x="4497637" y="1657350"/>
            <a:ext cx="3780000" cy="276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1" i="0" u="sng" strike="noStrike" cap="none">
                <a:solidFill>
                  <a:schemeClr val="dk1"/>
                </a:solidFill>
                <a:latin typeface="Calibri"/>
                <a:ea typeface="Calibri"/>
                <a:cs typeface="Calibri"/>
                <a:sym typeface="Calibri"/>
              </a:rPr>
              <a:t>11/5 members, every day at 00UTC</a:t>
            </a:r>
            <a:endParaRPr sz="1800" b="1" i="0" u="sng" strike="noStrike" cap="none">
              <a:solidFill>
                <a:schemeClr val="dk1"/>
              </a:solidFill>
              <a:latin typeface="Calibri"/>
              <a:ea typeface="Calibri"/>
              <a:cs typeface="Calibri"/>
              <a:sym typeface="Calibri"/>
            </a:endParaRPr>
          </a:p>
        </p:txBody>
      </p:sp>
      <p:sp>
        <p:nvSpPr>
          <p:cNvPr id="298" name="Google Shape;298;g84662569ea_1_27"/>
          <p:cNvSpPr txBox="1"/>
          <p:nvPr/>
        </p:nvSpPr>
        <p:spPr>
          <a:xfrm>
            <a:off x="7766550" y="1998017"/>
            <a:ext cx="9525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35d (11m) </a:t>
            </a:r>
            <a:endParaRPr sz="1400" b="1" i="0" u="none" strike="noStrike" cap="none">
              <a:solidFill>
                <a:schemeClr val="dk1"/>
              </a:solidFill>
              <a:latin typeface="Calibri"/>
              <a:ea typeface="Calibri"/>
              <a:cs typeface="Calibri"/>
              <a:sym typeface="Calibri"/>
            </a:endParaRPr>
          </a:p>
        </p:txBody>
      </p:sp>
      <p:sp>
        <p:nvSpPr>
          <p:cNvPr id="299" name="Google Shape;299;g84662569ea_1_27"/>
          <p:cNvSpPr txBox="1"/>
          <p:nvPr/>
        </p:nvSpPr>
        <p:spPr>
          <a:xfrm>
            <a:off x="4185150" y="1998018"/>
            <a:ext cx="9906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35d (11m) </a:t>
            </a:r>
            <a:endParaRPr sz="1400" b="1" i="0" u="none" strike="noStrike" cap="none">
              <a:solidFill>
                <a:schemeClr val="dk1"/>
              </a:solidFill>
              <a:latin typeface="Calibri"/>
              <a:ea typeface="Calibri"/>
              <a:cs typeface="Calibri"/>
              <a:sym typeface="Calibri"/>
            </a:endParaRPr>
          </a:p>
        </p:txBody>
      </p:sp>
      <p:sp>
        <p:nvSpPr>
          <p:cNvPr id="300" name="Google Shape;300;g84662569ea_1_27"/>
          <p:cNvSpPr txBox="1"/>
          <p:nvPr/>
        </p:nvSpPr>
        <p:spPr>
          <a:xfrm>
            <a:off x="6481542" y="2628900"/>
            <a:ext cx="4953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16d </a:t>
            </a:r>
            <a:endParaRPr sz="1400" b="1" i="0" u="none" strike="noStrike" cap="none">
              <a:solidFill>
                <a:schemeClr val="dk1"/>
              </a:solidFill>
              <a:latin typeface="Calibri"/>
              <a:ea typeface="Calibri"/>
              <a:cs typeface="Calibri"/>
              <a:sym typeface="Calibri"/>
            </a:endParaRPr>
          </a:p>
        </p:txBody>
      </p:sp>
      <p:sp>
        <p:nvSpPr>
          <p:cNvPr id="301" name="Google Shape;301;g84662569ea_1_27"/>
          <p:cNvSpPr txBox="1"/>
          <p:nvPr/>
        </p:nvSpPr>
        <p:spPr>
          <a:xfrm>
            <a:off x="6983778" y="2630016"/>
            <a:ext cx="5334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16d</a:t>
            </a:r>
            <a:endParaRPr sz="1400" b="1" i="0" u="none" strike="noStrike" cap="none">
              <a:solidFill>
                <a:schemeClr val="dk1"/>
              </a:solidFill>
              <a:latin typeface="Calibri"/>
              <a:ea typeface="Calibri"/>
              <a:cs typeface="Calibri"/>
              <a:sym typeface="Calibri"/>
            </a:endParaRPr>
          </a:p>
        </p:txBody>
      </p:sp>
      <p:sp>
        <p:nvSpPr>
          <p:cNvPr id="302" name="Google Shape;302;g84662569ea_1_27"/>
          <p:cNvSpPr txBox="1"/>
          <p:nvPr/>
        </p:nvSpPr>
        <p:spPr>
          <a:xfrm>
            <a:off x="4904150" y="2626668"/>
            <a:ext cx="5049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16d</a:t>
            </a:r>
            <a:endParaRPr sz="1400" b="1" i="0" u="none" strike="noStrike" cap="none">
              <a:solidFill>
                <a:schemeClr val="dk1"/>
              </a:solidFill>
              <a:latin typeface="Calibri"/>
              <a:ea typeface="Calibri"/>
              <a:cs typeface="Calibri"/>
              <a:sym typeface="Calibri"/>
            </a:endParaRPr>
          </a:p>
        </p:txBody>
      </p:sp>
      <p:sp>
        <p:nvSpPr>
          <p:cNvPr id="303" name="Google Shape;303;g84662569ea_1_27"/>
          <p:cNvSpPr txBox="1"/>
          <p:nvPr/>
        </p:nvSpPr>
        <p:spPr>
          <a:xfrm>
            <a:off x="5347200" y="2171700"/>
            <a:ext cx="23304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Reforecast lead times</a:t>
            </a:r>
            <a:endParaRPr sz="1800" b="1" i="0" u="none" strike="noStrike" cap="none">
              <a:solidFill>
                <a:srgbClr val="FF0000"/>
              </a:solidFill>
              <a:latin typeface="Calibri"/>
              <a:ea typeface="Calibri"/>
              <a:cs typeface="Calibri"/>
              <a:sym typeface="Calibri"/>
            </a:endParaRPr>
          </a:p>
        </p:txBody>
      </p:sp>
      <p:cxnSp>
        <p:nvCxnSpPr>
          <p:cNvPr id="304" name="Google Shape;304;g84662569ea_1_27"/>
          <p:cNvCxnSpPr/>
          <p:nvPr/>
        </p:nvCxnSpPr>
        <p:spPr>
          <a:xfrm>
            <a:off x="5143430" y="2857500"/>
            <a:ext cx="0" cy="628500"/>
          </a:xfrm>
          <a:prstGeom prst="straightConnector1">
            <a:avLst/>
          </a:prstGeom>
          <a:noFill/>
          <a:ln w="9525" cap="flat" cmpd="sng">
            <a:solidFill>
              <a:srgbClr val="4A7DBA"/>
            </a:solidFill>
            <a:prstDash val="solid"/>
            <a:round/>
            <a:headEnd type="none" w="sm" len="sm"/>
            <a:tailEnd type="none" w="sm" len="sm"/>
          </a:ln>
        </p:spPr>
      </p:cxnSp>
      <p:cxnSp>
        <p:nvCxnSpPr>
          <p:cNvPr id="305" name="Google Shape;305;g84662569ea_1_27"/>
          <p:cNvCxnSpPr/>
          <p:nvPr/>
        </p:nvCxnSpPr>
        <p:spPr>
          <a:xfrm>
            <a:off x="6720534" y="2857500"/>
            <a:ext cx="0" cy="628500"/>
          </a:xfrm>
          <a:prstGeom prst="straightConnector1">
            <a:avLst/>
          </a:prstGeom>
          <a:noFill/>
          <a:ln w="9525" cap="flat" cmpd="sng">
            <a:solidFill>
              <a:srgbClr val="4A7DBA"/>
            </a:solidFill>
            <a:prstDash val="solid"/>
            <a:round/>
            <a:headEnd type="none" w="sm" len="sm"/>
            <a:tailEnd type="none" w="sm" len="sm"/>
          </a:ln>
        </p:spPr>
      </p:cxnSp>
      <p:cxnSp>
        <p:nvCxnSpPr>
          <p:cNvPr id="306" name="Google Shape;306;g84662569ea_1_27"/>
          <p:cNvCxnSpPr/>
          <p:nvPr/>
        </p:nvCxnSpPr>
        <p:spPr>
          <a:xfrm>
            <a:off x="6191746" y="2857500"/>
            <a:ext cx="0" cy="628500"/>
          </a:xfrm>
          <a:prstGeom prst="straightConnector1">
            <a:avLst/>
          </a:prstGeom>
          <a:noFill/>
          <a:ln w="9525" cap="flat" cmpd="sng">
            <a:solidFill>
              <a:srgbClr val="4A7DBA"/>
            </a:solidFill>
            <a:prstDash val="solid"/>
            <a:round/>
            <a:headEnd type="none" w="sm" len="sm"/>
            <a:tailEnd type="none" w="sm" len="sm"/>
          </a:ln>
        </p:spPr>
      </p:cxnSp>
      <p:sp>
        <p:nvSpPr>
          <p:cNvPr id="307" name="Google Shape;307;g84662569ea_1_27"/>
          <p:cNvSpPr txBox="1"/>
          <p:nvPr/>
        </p:nvSpPr>
        <p:spPr>
          <a:xfrm>
            <a:off x="5896182" y="2630016"/>
            <a:ext cx="6096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16d</a:t>
            </a:r>
            <a:endParaRPr sz="1400" b="1" i="0" u="none" strike="noStrike" cap="none">
              <a:solidFill>
                <a:schemeClr val="dk1"/>
              </a:solidFill>
              <a:latin typeface="Calibri"/>
              <a:ea typeface="Calibri"/>
              <a:cs typeface="Calibri"/>
              <a:sym typeface="Calibri"/>
            </a:endParaRPr>
          </a:p>
        </p:txBody>
      </p:sp>
      <p:sp>
        <p:nvSpPr>
          <p:cNvPr id="308" name="Google Shape;308;g84662569ea_1_27"/>
          <p:cNvSpPr txBox="1"/>
          <p:nvPr/>
        </p:nvSpPr>
        <p:spPr>
          <a:xfrm>
            <a:off x="5709150" y="2448699"/>
            <a:ext cx="12954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1400"/>
              <a:buFont typeface="Calibri"/>
              <a:buNone/>
            </a:pPr>
            <a:r>
              <a:rPr lang="en-US" sz="1400" b="0" i="0" u="none" strike="noStrike" cap="none">
                <a:solidFill>
                  <a:srgbClr val="FF0000"/>
                </a:solidFill>
                <a:latin typeface="Calibri"/>
                <a:ea typeface="Calibri"/>
                <a:cs typeface="Calibri"/>
                <a:sym typeface="Calibri"/>
              </a:rPr>
              <a:t>5 members</a:t>
            </a:r>
            <a:endParaRPr sz="1400" b="0" i="0" u="none" strike="noStrike" cap="none">
              <a:solidFill>
                <a:srgbClr val="FF0000"/>
              </a:solidFill>
              <a:latin typeface="Calibri"/>
              <a:ea typeface="Calibri"/>
              <a:cs typeface="Calibri"/>
              <a:sym typeface="Calibri"/>
            </a:endParaRPr>
          </a:p>
        </p:txBody>
      </p:sp>
      <p:cxnSp>
        <p:nvCxnSpPr>
          <p:cNvPr id="309" name="Google Shape;309;g84662569ea_1_27"/>
          <p:cNvCxnSpPr/>
          <p:nvPr/>
        </p:nvCxnSpPr>
        <p:spPr>
          <a:xfrm>
            <a:off x="5665282" y="2857499"/>
            <a:ext cx="0" cy="628500"/>
          </a:xfrm>
          <a:prstGeom prst="straightConnector1">
            <a:avLst/>
          </a:prstGeom>
          <a:noFill/>
          <a:ln w="9525" cap="flat" cmpd="sng">
            <a:solidFill>
              <a:srgbClr val="4A7DBA"/>
            </a:solidFill>
            <a:prstDash val="solid"/>
            <a:round/>
            <a:headEnd type="none" w="sm" len="sm"/>
            <a:tailEnd type="none" w="sm" len="sm"/>
          </a:ln>
        </p:spPr>
      </p:cxnSp>
      <p:cxnSp>
        <p:nvCxnSpPr>
          <p:cNvPr id="310" name="Google Shape;310;g84662569ea_1_27"/>
          <p:cNvCxnSpPr/>
          <p:nvPr/>
        </p:nvCxnSpPr>
        <p:spPr>
          <a:xfrm>
            <a:off x="7739997" y="2853170"/>
            <a:ext cx="0" cy="628500"/>
          </a:xfrm>
          <a:prstGeom prst="straightConnector1">
            <a:avLst/>
          </a:prstGeom>
          <a:noFill/>
          <a:ln w="9525" cap="flat" cmpd="sng">
            <a:solidFill>
              <a:srgbClr val="4A7DBA"/>
            </a:solidFill>
            <a:prstDash val="solid"/>
            <a:round/>
            <a:headEnd type="none" w="sm" len="sm"/>
            <a:tailEnd type="none" w="sm" len="sm"/>
          </a:ln>
        </p:spPr>
      </p:cxnSp>
      <p:sp>
        <p:nvSpPr>
          <p:cNvPr id="311" name="Google Shape;311;g84662569ea_1_27"/>
          <p:cNvSpPr txBox="1"/>
          <p:nvPr/>
        </p:nvSpPr>
        <p:spPr>
          <a:xfrm>
            <a:off x="7489170" y="2621874"/>
            <a:ext cx="5049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16d</a:t>
            </a:r>
            <a:endParaRPr sz="1400" b="1" i="0" u="none" strike="noStrike" cap="none">
              <a:solidFill>
                <a:schemeClr val="dk1"/>
              </a:solidFill>
              <a:latin typeface="Calibri"/>
              <a:ea typeface="Calibri"/>
              <a:cs typeface="Calibri"/>
              <a:sym typeface="Calibri"/>
            </a:endParaRPr>
          </a:p>
        </p:txBody>
      </p:sp>
      <p:sp>
        <p:nvSpPr>
          <p:cNvPr id="312" name="Google Shape;312;g84662569ea_1_27"/>
          <p:cNvSpPr txBox="1"/>
          <p:nvPr/>
        </p:nvSpPr>
        <p:spPr>
          <a:xfrm>
            <a:off x="5421378" y="2626677"/>
            <a:ext cx="5049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16d</a:t>
            </a:r>
            <a:endParaRPr sz="1400" b="1" i="0" u="none" strike="noStrike" cap="none">
              <a:solidFill>
                <a:schemeClr val="dk1"/>
              </a:solidFill>
              <a:latin typeface="Calibri"/>
              <a:ea typeface="Calibri"/>
              <a:cs typeface="Calibri"/>
              <a:sym typeface="Calibri"/>
            </a:endParaRPr>
          </a:p>
        </p:txBody>
      </p:sp>
      <p:cxnSp>
        <p:nvCxnSpPr>
          <p:cNvPr id="313" name="Google Shape;313;g84662569ea_1_27"/>
          <p:cNvCxnSpPr/>
          <p:nvPr/>
        </p:nvCxnSpPr>
        <p:spPr>
          <a:xfrm>
            <a:off x="4642350" y="3486151"/>
            <a:ext cx="3581400" cy="0"/>
          </a:xfrm>
          <a:prstGeom prst="straightConnector1">
            <a:avLst/>
          </a:prstGeom>
          <a:noFill/>
          <a:ln w="9525" cap="flat" cmpd="sng">
            <a:solidFill>
              <a:srgbClr val="4A7DBA"/>
            </a:solidFill>
            <a:prstDash val="solid"/>
            <a:round/>
            <a:headEnd type="none" w="sm" len="sm"/>
            <a:tailEnd type="none" w="sm" len="sm"/>
          </a:ln>
        </p:spPr>
      </p:cxnSp>
      <p:cxnSp>
        <p:nvCxnSpPr>
          <p:cNvPr id="314" name="Google Shape;314;g84662569ea_1_27"/>
          <p:cNvCxnSpPr/>
          <p:nvPr/>
        </p:nvCxnSpPr>
        <p:spPr>
          <a:xfrm>
            <a:off x="8223750" y="2233949"/>
            <a:ext cx="0" cy="1257300"/>
          </a:xfrm>
          <a:prstGeom prst="straightConnector1">
            <a:avLst/>
          </a:prstGeom>
          <a:noFill/>
          <a:ln w="9525" cap="flat" cmpd="sng">
            <a:solidFill>
              <a:srgbClr val="4A7DBA"/>
            </a:solidFill>
            <a:prstDash val="solid"/>
            <a:round/>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3"/>
          <p:cNvSpPr txBox="1">
            <a:spLocks noGrp="1"/>
          </p:cNvSpPr>
          <p:nvPr>
            <p:ph type="ctrTitle"/>
          </p:nvPr>
        </p:nvSpPr>
        <p:spPr>
          <a:xfrm>
            <a:off x="268665" y="0"/>
            <a:ext cx="8875335" cy="5451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FF"/>
              </a:buClr>
              <a:buSzPts val="4000"/>
              <a:buFont typeface="Calibri"/>
              <a:buNone/>
            </a:pPr>
            <a:r>
              <a:rPr lang="en-US" sz="2900" b="1">
                <a:solidFill>
                  <a:srgbClr val="0000FF"/>
                </a:solidFill>
              </a:rPr>
              <a:t>GEFSv12-Wave Component</a:t>
            </a:r>
            <a:endParaRPr sz="2900" b="1">
              <a:solidFill>
                <a:srgbClr val="0000FF"/>
              </a:solidFill>
            </a:endParaRPr>
          </a:p>
        </p:txBody>
      </p:sp>
      <p:sp>
        <p:nvSpPr>
          <p:cNvPr id="320" name="Google Shape;320;p13"/>
          <p:cNvSpPr txBox="1">
            <a:spLocks noGrp="1"/>
          </p:cNvSpPr>
          <p:nvPr>
            <p:ph type="subTitle" idx="1"/>
          </p:nvPr>
        </p:nvSpPr>
        <p:spPr>
          <a:xfrm>
            <a:off x="5172891" y="4856631"/>
            <a:ext cx="3187338" cy="273844"/>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dk1"/>
              </a:buClr>
              <a:buSzPts val="2040"/>
              <a:buNone/>
            </a:pPr>
            <a:r>
              <a:rPr lang="en-US" sz="1600" i="1" u="sng"/>
              <a:t>Courtesy: Jose-Henrique Alves</a:t>
            </a:r>
            <a:endParaRPr sz="1600" i="1" u="sng"/>
          </a:p>
        </p:txBody>
      </p:sp>
      <p:sp>
        <p:nvSpPr>
          <p:cNvPr id="321" name="Google Shape;321;p1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a:t>
            </a:fld>
            <a:endParaRPr/>
          </a:p>
        </p:txBody>
      </p:sp>
      <p:pic>
        <p:nvPicPr>
          <p:cNvPr id="322" name="Google Shape;322;p13"/>
          <p:cNvPicPr preferRelativeResize="0"/>
          <p:nvPr/>
        </p:nvPicPr>
        <p:blipFill rotWithShape="1">
          <a:blip r:embed="rId3">
            <a:alphaModFix/>
          </a:blip>
          <a:srcRect/>
          <a:stretch/>
        </p:blipFill>
        <p:spPr>
          <a:xfrm>
            <a:off x="638635" y="764006"/>
            <a:ext cx="7876715" cy="1892238"/>
          </a:xfrm>
          <a:prstGeom prst="rect">
            <a:avLst/>
          </a:prstGeom>
          <a:noFill/>
          <a:ln>
            <a:noFill/>
          </a:ln>
        </p:spPr>
      </p:pic>
      <p:sp>
        <p:nvSpPr>
          <p:cNvPr id="323" name="Google Shape;323;p13"/>
          <p:cNvSpPr/>
          <p:nvPr/>
        </p:nvSpPr>
        <p:spPr>
          <a:xfrm>
            <a:off x="2567381" y="463692"/>
            <a:ext cx="4277901"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Evolution of NCEP’s Global Wave Ensemble</a:t>
            </a:r>
            <a:endParaRPr sz="1400" b="0" i="0" u="none" strike="noStrike" cap="none">
              <a:solidFill>
                <a:srgbClr val="000000"/>
              </a:solidFill>
              <a:latin typeface="Arial"/>
              <a:ea typeface="Arial"/>
              <a:cs typeface="Arial"/>
              <a:sym typeface="Arial"/>
            </a:endParaRPr>
          </a:p>
        </p:txBody>
      </p:sp>
      <p:sp>
        <p:nvSpPr>
          <p:cNvPr id="324" name="Google Shape;324;p13"/>
          <p:cNvSpPr/>
          <p:nvPr/>
        </p:nvSpPr>
        <p:spPr>
          <a:xfrm>
            <a:off x="490725" y="2705150"/>
            <a:ext cx="8094000" cy="2062200"/>
          </a:xfrm>
          <a:prstGeom prst="rect">
            <a:avLst/>
          </a:prstGeom>
          <a:noFill/>
          <a:ln>
            <a:noFill/>
          </a:ln>
        </p:spPr>
        <p:txBody>
          <a:bodyPr spcFirstLastPara="1" wrap="square" lIns="91425" tIns="45700" rIns="91425" bIns="45700" anchor="t" anchorCtr="0">
            <a:spAutoFit/>
          </a:bodyPr>
          <a:lstStyle/>
          <a:p>
            <a:pPr marL="5080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A4595"/>
                </a:solidFill>
                <a:latin typeface="Calibri"/>
                <a:ea typeface="Calibri"/>
                <a:cs typeface="Calibri"/>
                <a:sym typeface="Calibri"/>
              </a:rPr>
              <a:t>GWES→GEFSv12-Wave</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A4595"/>
              </a:buClr>
              <a:buSzPts val="1600"/>
              <a:buFont typeface="Calibri"/>
              <a:buChar char="●"/>
            </a:pPr>
            <a:r>
              <a:rPr lang="en-US" sz="1600" b="1" i="0" u="none" strike="noStrike" cap="none">
                <a:solidFill>
                  <a:srgbClr val="0A4595"/>
                </a:solidFill>
                <a:latin typeface="Calibri"/>
                <a:ea typeface="Calibri"/>
                <a:cs typeface="Calibri"/>
                <a:sym typeface="Calibri"/>
              </a:rPr>
              <a:t>“The first global-scale UFS coupled system at NCEP”</a:t>
            </a:r>
            <a:endParaRPr sz="1400" b="1"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A4595"/>
              </a:buClr>
              <a:buSzPts val="1600"/>
              <a:buFont typeface="Calibri"/>
              <a:buChar char="●"/>
            </a:pPr>
            <a:r>
              <a:rPr lang="en-US" sz="1600" b="0" i="0" u="none" strike="noStrike" cap="none">
                <a:solidFill>
                  <a:srgbClr val="0A4595"/>
                </a:solidFill>
                <a:latin typeface="Calibri"/>
                <a:ea typeface="Calibri"/>
                <a:cs typeface="Calibri"/>
                <a:sym typeface="Calibri"/>
              </a:rPr>
              <a:t>Integration of wave model to GFS global-workflow,</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A4595"/>
              </a:buClr>
              <a:buSzPts val="1600"/>
              <a:buFont typeface="Calibri"/>
              <a:buChar char="●"/>
            </a:pPr>
            <a:r>
              <a:rPr lang="en-US" sz="1600" b="0" i="0" u="none" strike="noStrike" cap="none">
                <a:solidFill>
                  <a:srgbClr val="0A4595"/>
                </a:solidFill>
                <a:latin typeface="Calibri"/>
                <a:ea typeface="Calibri"/>
                <a:cs typeface="Calibri"/>
                <a:sym typeface="Calibri"/>
              </a:rPr>
              <a:t>Improved source-terms ; Objective optimization with hourly GFS surface-wind forcing,</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A4595"/>
              </a:buClr>
              <a:buSzPts val="1600"/>
              <a:buFont typeface="Calibri"/>
              <a:buChar char="●"/>
            </a:pPr>
            <a:r>
              <a:rPr lang="en-US" sz="1600" b="0" i="0" u="none" strike="noStrike" cap="none">
                <a:solidFill>
                  <a:srgbClr val="0A4595"/>
                </a:solidFill>
                <a:latin typeface="Calibri"/>
                <a:ea typeface="Calibri"/>
                <a:cs typeface="Calibri"/>
                <a:sym typeface="Calibri"/>
              </a:rPr>
              <a:t>Additional (third) swell partition in gridded outputs,</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A4595"/>
              </a:buClr>
              <a:buSzPts val="1600"/>
              <a:buFont typeface="Calibri"/>
              <a:buChar char="●"/>
            </a:pPr>
            <a:r>
              <a:rPr lang="en-US" sz="1600" b="0" i="0" u="none" strike="noStrike" cap="none">
                <a:solidFill>
                  <a:srgbClr val="0A4595"/>
                </a:solidFill>
                <a:latin typeface="Calibri"/>
                <a:ea typeface="Calibri"/>
                <a:cs typeface="Calibri"/>
                <a:sym typeface="Calibri"/>
              </a:rPr>
              <a:t>Increased ensemble membership (21→31),</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A4595"/>
              </a:buClr>
              <a:buSzPts val="1600"/>
              <a:buFont typeface="Calibri"/>
              <a:buChar char="●"/>
            </a:pPr>
            <a:r>
              <a:rPr lang="en-US" sz="1600" b="0" i="0" u="none" strike="noStrike" cap="none">
                <a:solidFill>
                  <a:srgbClr val="0A4595"/>
                </a:solidFill>
                <a:latin typeface="Calibri"/>
                <a:ea typeface="Calibri"/>
                <a:cs typeface="Calibri"/>
                <a:sym typeface="Calibri"/>
              </a:rPr>
              <a:t>Increased spherical grid resolution: ½</a:t>
            </a:r>
            <a:r>
              <a:rPr lang="en-US" sz="1600" b="0" i="0" u="none" strike="noStrike" cap="none" baseline="30000">
                <a:solidFill>
                  <a:srgbClr val="0A4595"/>
                </a:solidFill>
                <a:latin typeface="Calibri"/>
                <a:ea typeface="Calibri"/>
                <a:cs typeface="Calibri"/>
                <a:sym typeface="Calibri"/>
              </a:rPr>
              <a:t>o</a:t>
            </a:r>
            <a:r>
              <a:rPr lang="en-US" sz="1600" b="0" i="0" u="none" strike="noStrike" cap="none">
                <a:solidFill>
                  <a:srgbClr val="0A4595"/>
                </a:solidFill>
                <a:latin typeface="Calibri"/>
                <a:ea typeface="Calibri"/>
                <a:cs typeface="Calibri"/>
                <a:sym typeface="Calibri"/>
              </a:rPr>
              <a:t> to ¼</a:t>
            </a:r>
            <a:r>
              <a:rPr lang="en-US" sz="1600" b="0" i="0" u="none" strike="noStrike" cap="none" baseline="30000">
                <a:solidFill>
                  <a:srgbClr val="0A4595"/>
                </a:solidFill>
                <a:latin typeface="Calibri"/>
                <a:ea typeface="Calibri"/>
                <a:cs typeface="Calibri"/>
                <a:sym typeface="Calibri"/>
              </a:rPr>
              <a:t>o</a:t>
            </a:r>
            <a:r>
              <a:rPr lang="en-US" sz="1600" b="0" i="0" u="none" strike="noStrike" cap="none">
                <a:solidFill>
                  <a:srgbClr val="0A4595"/>
                </a:solidFill>
                <a:latin typeface="Calibri"/>
                <a:ea typeface="Calibri"/>
                <a:cs typeface="Calibri"/>
                <a:sym typeface="Calibri"/>
              </a:rPr>
              <a:t> global,</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A4595"/>
              </a:buClr>
              <a:buSzPts val="1600"/>
              <a:buFont typeface="Calibri"/>
              <a:buChar char="●"/>
            </a:pPr>
            <a:r>
              <a:rPr lang="en-US" sz="1600" b="0" i="0" u="none" strike="noStrike" cap="none">
                <a:solidFill>
                  <a:srgbClr val="0A4595"/>
                </a:solidFill>
                <a:latin typeface="Calibri"/>
                <a:ea typeface="Calibri"/>
                <a:cs typeface="Calibri"/>
                <a:sym typeface="Calibri"/>
              </a:rPr>
              <a:t>Extended forecast range: 240h to 384h (16 days).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4"/>
          <p:cNvSpPr txBox="1">
            <a:spLocks noGrp="1"/>
          </p:cNvSpPr>
          <p:nvPr>
            <p:ph type="title"/>
          </p:nvPr>
        </p:nvSpPr>
        <p:spPr>
          <a:xfrm>
            <a:off x="381000" y="43043"/>
            <a:ext cx="8229600" cy="4367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FF"/>
              </a:buClr>
              <a:buSzPts val="3959"/>
              <a:buFont typeface="Calibri"/>
              <a:buNone/>
            </a:pPr>
            <a:r>
              <a:rPr lang="en-US" sz="2900" b="1">
                <a:solidFill>
                  <a:srgbClr val="0000FF"/>
                </a:solidFill>
              </a:rPr>
              <a:t>GEFSv12-Wave Configuration</a:t>
            </a:r>
            <a:endParaRPr sz="2900" b="1">
              <a:solidFill>
                <a:srgbClr val="0000FF"/>
              </a:solidFill>
            </a:endParaRPr>
          </a:p>
        </p:txBody>
      </p:sp>
      <p:graphicFrame>
        <p:nvGraphicFramePr>
          <p:cNvPr id="330" name="Google Shape;330;p14"/>
          <p:cNvGraphicFramePr/>
          <p:nvPr/>
        </p:nvGraphicFramePr>
        <p:xfrm>
          <a:off x="304800" y="952503"/>
          <a:ext cx="8224850" cy="3434370"/>
        </p:xfrm>
        <a:graphic>
          <a:graphicData uri="http://schemas.openxmlformats.org/drawingml/2006/table">
            <a:tbl>
              <a:tblPr firstRow="1" bandRow="1">
                <a:noFill/>
                <a:tableStyleId>{0EBDA509-5648-49F4-A1F0-6C4FA851C4BB}</a:tableStyleId>
              </a:tblPr>
              <a:tblGrid>
                <a:gridCol w="2227950">
                  <a:extLst>
                    <a:ext uri="{9D8B030D-6E8A-4147-A177-3AD203B41FA5}">
                      <a16:colId xmlns:a16="http://schemas.microsoft.com/office/drawing/2014/main" val="20000"/>
                    </a:ext>
                  </a:extLst>
                </a:gridCol>
                <a:gridCol w="2993850">
                  <a:extLst>
                    <a:ext uri="{9D8B030D-6E8A-4147-A177-3AD203B41FA5}">
                      <a16:colId xmlns:a16="http://schemas.microsoft.com/office/drawing/2014/main" val="20001"/>
                    </a:ext>
                  </a:extLst>
                </a:gridCol>
                <a:gridCol w="3003050">
                  <a:extLst>
                    <a:ext uri="{9D8B030D-6E8A-4147-A177-3AD203B41FA5}">
                      <a16:colId xmlns:a16="http://schemas.microsoft.com/office/drawing/2014/main" val="20002"/>
                    </a:ext>
                  </a:extLst>
                </a:gridCol>
              </a:tblGrid>
              <a:tr h="285750">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t>Components</a:t>
                      </a:r>
                      <a:endParaRPr sz="1400" u="none" strike="noStrike" cap="none">
                        <a:latin typeface="Calibri"/>
                        <a:ea typeface="Calibri"/>
                        <a:cs typeface="Calibri"/>
                        <a:sym typeface="Calibri"/>
                      </a:endParaRPr>
                    </a:p>
                  </a:txBody>
                  <a:tcPr marL="91450" marR="91450" marT="34300" marB="34300"/>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solidFill>
                            <a:schemeClr val="dk1"/>
                          </a:solidFill>
                        </a:rPr>
                        <a:t>GWESv3.0</a:t>
                      </a:r>
                      <a:r>
                        <a:rPr lang="en-US" sz="1400" u="none" strike="noStrike" cap="none">
                          <a:solidFill>
                            <a:schemeClr val="dk1"/>
                          </a:solidFill>
                        </a:rPr>
                        <a:t> (</a:t>
                      </a:r>
                      <a:r>
                        <a:rPr lang="en-US" sz="1800" u="none" strike="noStrike" cap="none">
                          <a:solidFill>
                            <a:schemeClr val="dk1"/>
                          </a:solidFill>
                        </a:rPr>
                        <a:t>Jul</a:t>
                      </a:r>
                      <a:r>
                        <a:rPr lang="en-US" sz="1400" u="none" strike="noStrike" cap="none">
                          <a:solidFill>
                            <a:schemeClr val="dk1"/>
                          </a:solidFill>
                        </a:rPr>
                        <a:t>. 201</a:t>
                      </a:r>
                      <a:r>
                        <a:rPr lang="en-US" sz="1800" u="none" strike="noStrike" cap="none">
                          <a:solidFill>
                            <a:schemeClr val="dk1"/>
                          </a:solidFill>
                        </a:rPr>
                        <a:t>4</a:t>
                      </a:r>
                      <a:r>
                        <a:rPr lang="en-US" sz="1400" u="none" strike="noStrike" cap="none">
                          <a:solidFill>
                            <a:schemeClr val="dk1"/>
                          </a:solidFill>
                        </a:rPr>
                        <a:t>)</a:t>
                      </a:r>
                      <a:endParaRPr sz="1400" u="none" strike="noStrike" cap="none">
                        <a:solidFill>
                          <a:schemeClr val="dk1"/>
                        </a:solidFill>
                        <a:latin typeface="Calibri"/>
                        <a:ea typeface="Calibri"/>
                        <a:cs typeface="Calibri"/>
                        <a:sym typeface="Calibri"/>
                      </a:endParaRPr>
                    </a:p>
                  </a:txBody>
                  <a:tcPr marL="91450" marR="91450" marT="34300" marB="34300"/>
                </a:tc>
                <a:tc>
                  <a:txBody>
                    <a:bodyPr/>
                    <a:lstStyle/>
                    <a:p>
                      <a:pPr marL="0" marR="0" lvl="0" indent="0" algn="ctr" rtl="0">
                        <a:lnSpc>
                          <a:spcPct val="100000"/>
                        </a:lnSpc>
                        <a:spcBef>
                          <a:spcPts val="0"/>
                        </a:spcBef>
                        <a:spcAft>
                          <a:spcPts val="0"/>
                        </a:spcAft>
                        <a:buClr>
                          <a:srgbClr val="0000FF"/>
                        </a:buClr>
                        <a:buSzPts val="1800"/>
                        <a:buFont typeface="Calibri"/>
                        <a:buNone/>
                      </a:pPr>
                      <a:r>
                        <a:rPr lang="en-US" sz="1800" u="none" strike="noStrike" cap="none">
                          <a:solidFill>
                            <a:srgbClr val="0000FF"/>
                          </a:solidFill>
                        </a:rPr>
                        <a:t>GEFSv</a:t>
                      </a:r>
                      <a:r>
                        <a:rPr lang="en-US" sz="1400" u="none" strike="noStrike" cap="none">
                          <a:solidFill>
                            <a:srgbClr val="0000FF"/>
                          </a:solidFill>
                        </a:rPr>
                        <a:t>12-Waves (Sept. 2020)</a:t>
                      </a:r>
                      <a:endParaRPr sz="1400" u="none" strike="noStrike" cap="none">
                        <a:solidFill>
                          <a:srgbClr val="0000FF"/>
                        </a:solidFill>
                        <a:latin typeface="Calibri"/>
                        <a:ea typeface="Calibri"/>
                        <a:cs typeface="Calibri"/>
                        <a:sym typeface="Calibri"/>
                      </a:endParaRPr>
                    </a:p>
                  </a:txBody>
                  <a:tcPr marL="91450" marR="91450" marT="34300" marB="34300"/>
                </a:tc>
                <a:extLst>
                  <a:ext uri="{0D108BD9-81ED-4DB2-BD59-A6C34878D82A}">
                    <a16:rowId xmlns:a16="http://schemas.microsoft.com/office/drawing/2014/main" val="10000"/>
                  </a:ext>
                </a:extLst>
              </a:tr>
              <a:tr h="251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WAVEWATCH III</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WW3v4.15</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b="1" u="none" strike="noStrike" cap="none">
                          <a:solidFill>
                            <a:srgbClr val="0000FF"/>
                          </a:solidFill>
                        </a:rPr>
                        <a:t>WW3v7.00</a:t>
                      </a:r>
                      <a:endParaRPr sz="1200" b="1"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01"/>
                  </a:ext>
                </a:extLst>
              </a:tr>
              <a:tr h="251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Physics</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Ardhuin et al (2010) + DIA</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Arial"/>
                        <a:buNone/>
                      </a:pPr>
                      <a:r>
                        <a:rPr lang="en-US" sz="1200" u="none" strike="noStrike" cap="none">
                          <a:solidFill>
                            <a:srgbClr val="0000FF"/>
                          </a:solidFill>
                        </a:rPr>
                        <a:t>Ardhuin et al (2010) + DIA</a:t>
                      </a:r>
                      <a:endParaRPr sz="1200"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02"/>
                  </a:ext>
                </a:extLst>
              </a:tr>
              <a:tr h="251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Initialization</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24h Hindcast</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b="1" u="none" strike="noStrike" cap="none">
                          <a:solidFill>
                            <a:srgbClr val="0000FF"/>
                          </a:solidFill>
                        </a:rPr>
                        <a:t>Previous cycle 6h</a:t>
                      </a:r>
                      <a:endParaRPr sz="1200" b="1"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03"/>
                  </a:ext>
                </a:extLst>
              </a:tr>
              <a:tr h="311225">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Wind Forcing</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GEFS grib2 3h</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b="1" u="none" strike="noStrike" cap="none">
                          <a:solidFill>
                            <a:srgbClr val="0000FF"/>
                          </a:solidFill>
                        </a:rPr>
                        <a:t>GEFS-coupled in-line 1h </a:t>
                      </a:r>
                      <a:endParaRPr sz="1200" b="1"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04"/>
                  </a:ext>
                </a:extLst>
              </a:tr>
              <a:tr h="251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Ice Forcing </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NCEP/EMC daily 1/12</a:t>
                      </a:r>
                      <a:r>
                        <a:rPr lang="en-US" sz="1000" u="none" strike="noStrike" cap="none" baseline="30000"/>
                        <a:t>o</a:t>
                      </a:r>
                      <a:r>
                        <a:rPr lang="en-US" sz="1200" u="none" strike="noStrike" cap="none"/>
                        <a:t> analysis</a:t>
                      </a:r>
                      <a:endParaRPr sz="1800" u="none" strike="noStrike" cap="none"/>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Arial"/>
                        <a:buNone/>
                      </a:pPr>
                      <a:r>
                        <a:rPr lang="en-US" sz="1200" u="none" strike="noStrike" cap="none">
                          <a:solidFill>
                            <a:srgbClr val="0000FF"/>
                          </a:solidFill>
                        </a:rPr>
                        <a:t>NCEP/EMC daily 1/12</a:t>
                      </a:r>
                      <a:r>
                        <a:rPr lang="en-US" sz="1000" u="none" strike="noStrike" cap="none" baseline="30000">
                          <a:solidFill>
                            <a:srgbClr val="0000FF"/>
                          </a:solidFill>
                        </a:rPr>
                        <a:t>o</a:t>
                      </a:r>
                      <a:r>
                        <a:rPr lang="en-US" sz="1200" u="none" strike="noStrike" cap="none">
                          <a:solidFill>
                            <a:srgbClr val="0000FF"/>
                          </a:solidFill>
                        </a:rPr>
                        <a:t> analysis</a:t>
                      </a:r>
                      <a:endParaRPr sz="1200" b="1"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05"/>
                  </a:ext>
                </a:extLst>
              </a:tr>
              <a:tr h="265425">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Horizontal Resolution</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0.5</a:t>
                      </a:r>
                      <a:r>
                        <a:rPr lang="en-US" sz="1200" u="none" strike="noStrike" cap="none" baseline="30000">
                          <a:solidFill>
                            <a:schemeClr val="dk1"/>
                          </a:solidFill>
                        </a:rPr>
                        <a:t>o </a:t>
                      </a:r>
                      <a:r>
                        <a:rPr lang="en-US" sz="1200" u="none" strike="noStrike" cap="none">
                          <a:solidFill>
                            <a:schemeClr val="dk1"/>
                          </a:solidFill>
                        </a:rPr>
                        <a:t>x 0.5</a:t>
                      </a:r>
                      <a:r>
                        <a:rPr lang="en-US" sz="1200" u="none" strike="noStrike" cap="none" baseline="30000">
                          <a:solidFill>
                            <a:schemeClr val="dk1"/>
                          </a:solidFill>
                        </a:rPr>
                        <a:t>o</a:t>
                      </a:r>
                      <a:r>
                        <a:rPr lang="en-US" sz="1200" u="none" strike="noStrike" cap="none">
                          <a:solidFill>
                            <a:schemeClr val="dk1"/>
                          </a:solidFill>
                        </a:rPr>
                        <a:t> </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b="1" u="none" strike="noStrike" cap="none">
                          <a:solidFill>
                            <a:srgbClr val="0000FF"/>
                          </a:solidFill>
                        </a:rPr>
                        <a:t>0.25</a:t>
                      </a:r>
                      <a:r>
                        <a:rPr lang="en-US" sz="1200" b="1" u="none" strike="noStrike" cap="none" baseline="30000">
                          <a:solidFill>
                            <a:srgbClr val="0000FF"/>
                          </a:solidFill>
                        </a:rPr>
                        <a:t>o </a:t>
                      </a:r>
                      <a:r>
                        <a:rPr lang="en-US" sz="1200" b="1" u="none" strike="noStrike" cap="none">
                          <a:solidFill>
                            <a:srgbClr val="0000FF"/>
                          </a:solidFill>
                        </a:rPr>
                        <a:t>x 0.25</a:t>
                      </a:r>
                      <a:r>
                        <a:rPr lang="en-US" sz="1200" b="1" u="none" strike="noStrike" cap="none" baseline="30000">
                          <a:solidFill>
                            <a:srgbClr val="0000FF"/>
                          </a:solidFill>
                        </a:rPr>
                        <a:t>o</a:t>
                      </a:r>
                      <a:endParaRPr sz="1200" b="1"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06"/>
                  </a:ext>
                </a:extLst>
              </a:tr>
              <a:tr h="251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Daily frequency</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00, 06, 12 and 18UTC</a:t>
                      </a:r>
                      <a:endParaRPr sz="18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u="none" strike="noStrike" cap="none">
                          <a:solidFill>
                            <a:srgbClr val="0000FF"/>
                          </a:solidFill>
                        </a:rPr>
                        <a:t>00, 06, 12 and 18UTC</a:t>
                      </a:r>
                      <a:endParaRPr sz="1800" u="none" strike="noStrike" cap="none"/>
                    </a:p>
                  </a:txBody>
                  <a:tcPr marL="91450" marR="91450" marT="34300" marB="34300" anchor="ctr"/>
                </a:tc>
                <a:extLst>
                  <a:ext uri="{0D108BD9-81ED-4DB2-BD59-A6C34878D82A}">
                    <a16:rowId xmlns:a16="http://schemas.microsoft.com/office/drawing/2014/main" val="10007"/>
                  </a:ext>
                </a:extLst>
              </a:tr>
              <a:tr h="251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Forecast length</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1</a:t>
                      </a:r>
                      <a:r>
                        <a:rPr lang="en-US" sz="1200" u="none" strike="noStrike" cap="none"/>
                        <a:t>0</a:t>
                      </a:r>
                      <a:r>
                        <a:rPr lang="en-US" sz="1200" u="none" strike="noStrike" cap="none">
                          <a:solidFill>
                            <a:schemeClr val="dk1"/>
                          </a:solidFill>
                        </a:rPr>
                        <a:t> days</a:t>
                      </a:r>
                      <a:endParaRPr sz="18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b="1" u="none" strike="noStrike" cap="none">
                          <a:solidFill>
                            <a:srgbClr val="0000FF"/>
                          </a:solidFill>
                        </a:rPr>
                        <a:t>16 days</a:t>
                      </a:r>
                      <a:endParaRPr sz="1800" b="1" u="none" strike="noStrike" cap="none"/>
                    </a:p>
                  </a:txBody>
                  <a:tcPr marL="91450" marR="91450" marT="34300" marB="34300" anchor="ctr"/>
                </a:tc>
                <a:extLst>
                  <a:ext uri="{0D108BD9-81ED-4DB2-BD59-A6C34878D82A}">
                    <a16:rowId xmlns:a16="http://schemas.microsoft.com/office/drawing/2014/main" val="10008"/>
                  </a:ext>
                </a:extLst>
              </a:tr>
              <a:tr h="251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Members</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Control + 20 pert members</a:t>
                      </a:r>
                      <a:endParaRPr sz="18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b="1" u="none" strike="noStrike" cap="none">
                          <a:solidFill>
                            <a:srgbClr val="0000FF"/>
                          </a:solidFill>
                        </a:rPr>
                        <a:t>Control + 30 pert members</a:t>
                      </a:r>
                      <a:endParaRPr sz="1800" u="none" strike="noStrike" cap="none"/>
                    </a:p>
                  </a:txBody>
                  <a:tcPr marL="91450" marR="91450" marT="34300" marB="34300" anchor="ctr"/>
                </a:tc>
                <a:extLst>
                  <a:ext uri="{0D108BD9-81ED-4DB2-BD59-A6C34878D82A}">
                    <a16:rowId xmlns:a16="http://schemas.microsoft.com/office/drawing/2014/main" val="10009"/>
                  </a:ext>
                </a:extLst>
              </a:tr>
              <a:tr h="251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Output resolution</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0.5</a:t>
                      </a:r>
                      <a:r>
                        <a:rPr lang="en-US" sz="1200" u="none" strike="noStrike" cap="none" baseline="30000">
                          <a:solidFill>
                            <a:schemeClr val="dk1"/>
                          </a:solidFill>
                        </a:rPr>
                        <a:t>o </a:t>
                      </a:r>
                      <a:r>
                        <a:rPr lang="en-US" sz="1200" u="none" strike="noStrike" cap="none">
                          <a:solidFill>
                            <a:schemeClr val="dk1"/>
                          </a:solidFill>
                        </a:rPr>
                        <a:t>x 0.5</a:t>
                      </a:r>
                      <a:r>
                        <a:rPr lang="en-US" sz="1200" u="none" strike="noStrike" cap="none" baseline="30000">
                          <a:solidFill>
                            <a:schemeClr val="dk1"/>
                          </a:solidFill>
                        </a:rPr>
                        <a:t>o</a:t>
                      </a:r>
                      <a:r>
                        <a:rPr lang="en-US" sz="1200" u="none" strike="noStrike" cap="none">
                          <a:solidFill>
                            <a:schemeClr val="dk1"/>
                          </a:solidFill>
                        </a:rPr>
                        <a:t> </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b="1" u="none" strike="noStrike" cap="none">
                          <a:solidFill>
                            <a:srgbClr val="0000FF"/>
                          </a:solidFill>
                        </a:rPr>
                        <a:t>0.25</a:t>
                      </a:r>
                      <a:r>
                        <a:rPr lang="en-US" sz="1200" b="1" u="none" strike="noStrike" cap="none" baseline="30000">
                          <a:solidFill>
                            <a:srgbClr val="0000FF"/>
                          </a:solidFill>
                        </a:rPr>
                        <a:t>o </a:t>
                      </a:r>
                      <a:r>
                        <a:rPr lang="en-US" sz="1200" b="1" u="none" strike="noStrike" cap="none">
                          <a:solidFill>
                            <a:srgbClr val="0000FF"/>
                          </a:solidFill>
                        </a:rPr>
                        <a:t>x 0.25</a:t>
                      </a:r>
                      <a:r>
                        <a:rPr lang="en-US" sz="1200" b="1" u="none" strike="noStrike" cap="none" baseline="30000">
                          <a:solidFill>
                            <a:srgbClr val="0000FF"/>
                          </a:solidFill>
                        </a:rPr>
                        <a:t>o</a:t>
                      </a:r>
                      <a:endParaRPr sz="1200" b="1"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10"/>
                  </a:ext>
                </a:extLst>
              </a:tr>
              <a:tr h="152400">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Output frequency</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3h the first 8 days; 6h the rest</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u="none" strike="noStrike" cap="none">
                          <a:solidFill>
                            <a:srgbClr val="0000FF"/>
                          </a:solidFill>
                        </a:rPr>
                        <a:t>3h the first </a:t>
                      </a:r>
                      <a:r>
                        <a:rPr lang="en-US" sz="1200" b="1" u="none" strike="noStrike" cap="none">
                          <a:solidFill>
                            <a:srgbClr val="0000FF"/>
                          </a:solidFill>
                        </a:rPr>
                        <a:t>10</a:t>
                      </a:r>
                      <a:r>
                        <a:rPr lang="en-US" sz="1200" u="none" strike="noStrike" cap="none">
                          <a:solidFill>
                            <a:srgbClr val="0000FF"/>
                          </a:solidFill>
                        </a:rPr>
                        <a:t> days; 6h the rest</a:t>
                      </a:r>
                      <a:endParaRPr sz="1200"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11"/>
                  </a:ext>
                </a:extLst>
              </a:tr>
              <a:tr h="251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Implementation </a:t>
                      </a:r>
                      <a:endParaRPr sz="1200" u="none" strike="noStrike" cap="none">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December 2</a:t>
                      </a:r>
                      <a:r>
                        <a:rPr lang="en-US" sz="1200" u="none" strike="noStrike" cap="none" baseline="30000">
                          <a:solidFill>
                            <a:schemeClr val="dk1"/>
                          </a:solidFill>
                        </a:rPr>
                        <a:t>nd</a:t>
                      </a:r>
                      <a:r>
                        <a:rPr lang="en-US" sz="1200" u="none" strike="noStrike" cap="none">
                          <a:solidFill>
                            <a:schemeClr val="dk1"/>
                          </a:solidFill>
                        </a:rPr>
                        <a:t> 2015</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b="1" u="none" strike="noStrike" cap="none">
                          <a:solidFill>
                            <a:srgbClr val="0000FF"/>
                          </a:solidFill>
                        </a:rPr>
                        <a:t>September 2020</a:t>
                      </a:r>
                      <a:endParaRPr sz="1200" b="1"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12"/>
                  </a:ext>
                </a:extLst>
              </a:tr>
            </a:tbl>
          </a:graphicData>
        </a:graphic>
      </p:graphicFrame>
      <p:sp>
        <p:nvSpPr>
          <p:cNvPr id="331" name="Google Shape;331;p1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solidFill>
                  <a:srgbClr val="888888"/>
                </a:solidFill>
              </a:rPr>
              <a:t>16</a:t>
            </a:fld>
            <a:endParaRPr>
              <a:solidFill>
                <a:srgbClr val="888888"/>
              </a:solidFill>
            </a:endParaRPr>
          </a:p>
        </p:txBody>
      </p:sp>
      <p:sp>
        <p:nvSpPr>
          <p:cNvPr id="332" name="Google Shape;332;p14"/>
          <p:cNvSpPr txBox="1"/>
          <p:nvPr/>
        </p:nvSpPr>
        <p:spPr>
          <a:xfrm>
            <a:off x="5172891" y="4856631"/>
            <a:ext cx="3187338" cy="273844"/>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chemeClr val="dk1"/>
              </a:buClr>
              <a:buSzPts val="2040"/>
              <a:buFont typeface="Arial"/>
              <a:buNone/>
            </a:pPr>
            <a:r>
              <a:rPr lang="en-US" sz="1600" b="0" i="1" u="sng" strike="noStrike" cap="none">
                <a:solidFill>
                  <a:schemeClr val="dk1"/>
                </a:solidFill>
                <a:latin typeface="Calibri"/>
                <a:ea typeface="Calibri"/>
                <a:cs typeface="Calibri"/>
                <a:sym typeface="Calibri"/>
              </a:rPr>
              <a:t>Courtesy: Jose-Henrique Alves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5"/>
          <p:cNvSpPr txBox="1">
            <a:spLocks noGrp="1"/>
          </p:cNvSpPr>
          <p:nvPr>
            <p:ph type="title"/>
          </p:nvPr>
        </p:nvSpPr>
        <p:spPr>
          <a:xfrm>
            <a:off x="710550" y="15471"/>
            <a:ext cx="7976100" cy="68303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Font typeface="Calibri"/>
              <a:buNone/>
            </a:pPr>
            <a:r>
              <a:rPr lang="en-US" sz="2900" b="1">
                <a:solidFill>
                  <a:srgbClr val="0000FF"/>
                </a:solidFill>
              </a:rPr>
              <a:t>GEFSv12-Aerosol member</a:t>
            </a:r>
            <a:endParaRPr sz="2900" b="1">
              <a:solidFill>
                <a:srgbClr val="0000FF"/>
              </a:solidFill>
            </a:endParaRPr>
          </a:p>
        </p:txBody>
      </p:sp>
      <p:sp>
        <p:nvSpPr>
          <p:cNvPr id="338" name="Google Shape;338;p15"/>
          <p:cNvSpPr txBox="1">
            <a:spLocks noGrp="1"/>
          </p:cNvSpPr>
          <p:nvPr>
            <p:ph type="body" idx="1"/>
          </p:nvPr>
        </p:nvSpPr>
        <p:spPr>
          <a:xfrm>
            <a:off x="710550" y="971550"/>
            <a:ext cx="8065200" cy="3714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60"/>
              </a:spcBef>
              <a:spcAft>
                <a:spcPts val="0"/>
              </a:spcAft>
              <a:buSzPts val="1800"/>
              <a:buNone/>
            </a:pPr>
            <a:endParaRPr/>
          </a:p>
          <a:p>
            <a:pPr marL="0" lvl="0" indent="0" algn="l" rtl="0">
              <a:lnSpc>
                <a:spcPct val="90000"/>
              </a:lnSpc>
              <a:spcBef>
                <a:spcPts val="360"/>
              </a:spcBef>
              <a:spcAft>
                <a:spcPts val="0"/>
              </a:spcAft>
              <a:buSzPts val="1800"/>
              <a:buNone/>
            </a:pPr>
            <a:endParaRPr/>
          </a:p>
          <a:p>
            <a:pPr marL="0" lvl="0" indent="0" algn="l" rtl="0">
              <a:lnSpc>
                <a:spcPct val="90000"/>
              </a:lnSpc>
              <a:spcBef>
                <a:spcPts val="360"/>
              </a:spcBef>
              <a:spcAft>
                <a:spcPts val="0"/>
              </a:spcAft>
              <a:buSzPts val="1800"/>
              <a:buNone/>
            </a:pPr>
            <a:endParaRPr/>
          </a:p>
        </p:txBody>
      </p:sp>
      <p:sp>
        <p:nvSpPr>
          <p:cNvPr id="339" name="Google Shape;339;p15"/>
          <p:cNvSpPr/>
          <p:nvPr/>
        </p:nvSpPr>
        <p:spPr>
          <a:xfrm>
            <a:off x="2834568" y="685045"/>
            <a:ext cx="6289606" cy="40831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Trebuchet MS"/>
                <a:ea typeface="Trebuchet MS"/>
                <a:cs typeface="Trebuchet MS"/>
                <a:sym typeface="Trebuchet MS"/>
              </a:rPr>
              <a:t>One additional member of GEFSv12 for aerosols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Trebuchet MS"/>
                <a:ea typeface="Trebuchet MS"/>
                <a:cs typeface="Trebuchet MS"/>
                <a:sym typeface="Trebuchet MS"/>
              </a:rPr>
              <a:t>Replace operational NGACv2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Trebuchet MS"/>
                <a:ea typeface="Trebuchet MS"/>
                <a:cs typeface="Trebuchet MS"/>
                <a:sym typeface="Trebuchet MS"/>
              </a:rPr>
              <a:t>GEFS meteorology (based on GFSv15) at C384 (~25 km), 64 levels, to 120 hrs, 4x/day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Trebuchet MS"/>
                <a:ea typeface="Trebuchet MS"/>
                <a:cs typeface="Trebuchet MS"/>
                <a:sym typeface="Trebuchet MS"/>
              </a:rPr>
              <a:t>Inline aerosol representation based on GOCART (GSD-Chem)</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Trebuchet MS"/>
                <a:ea typeface="Trebuchet MS"/>
                <a:cs typeface="Trebuchet MS"/>
                <a:sym typeface="Trebuchet MS"/>
              </a:rPr>
              <a:t>Sulfate, Organic Carbon, Black Carbon, Dust, Sea Salt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Trebuchet MS"/>
                <a:ea typeface="Trebuchet MS"/>
                <a:cs typeface="Trebuchet MS"/>
                <a:sym typeface="Trebuchet MS"/>
              </a:rPr>
              <a:t>Emissions: CEDS-2014 (SO2, PSO4, POC, PEC), GBBEPx biomass burning, FENGSHA dust, GEOS-5 sea salt, marine DMS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Trebuchet MS"/>
                <a:ea typeface="Trebuchet MS"/>
                <a:cs typeface="Trebuchet MS"/>
                <a:sym typeface="Trebuchet MS"/>
              </a:rPr>
              <a:t>Initial conditions: cycled for aerosols, but from GFSv15 analysis for meteorology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Trebuchet MS"/>
                <a:ea typeface="Trebuchet MS"/>
                <a:cs typeface="Trebuchet MS"/>
                <a:sym typeface="Trebuchet MS"/>
              </a:rPr>
              <a:t>Smoke plume rise: Wind shear dependent 1-d cloud model to simulate tilt of plume. Fire Radiative Power is used to calculate convective heat flux and determine injection height</a:t>
            </a:r>
            <a:endParaRPr sz="1600" b="0" i="0" u="none" strike="noStrike" cap="none">
              <a:solidFill>
                <a:srgbClr val="FF0000"/>
              </a:solidFill>
              <a:latin typeface="Trebuchet MS"/>
              <a:ea typeface="Trebuchet MS"/>
              <a:cs typeface="Trebuchet MS"/>
              <a:sym typeface="Trebuchet MS"/>
            </a:endParaRPr>
          </a:p>
          <a:p>
            <a:pPr marL="0" marR="0" lvl="0" indent="0" algn="l" rtl="0">
              <a:lnSpc>
                <a:spcPct val="100000"/>
              </a:lnSpc>
              <a:spcBef>
                <a:spcPts val="360"/>
              </a:spcBef>
              <a:spcAft>
                <a:spcPts val="0"/>
              </a:spcAft>
              <a:buClr>
                <a:srgbClr val="000000"/>
              </a:buClr>
              <a:buSzPts val="1600"/>
              <a:buFont typeface="Arial"/>
              <a:buNone/>
            </a:pPr>
            <a:r>
              <a:rPr lang="en-US" sz="1600" b="0" i="0" u="none" strike="noStrike" cap="none">
                <a:solidFill>
                  <a:schemeClr val="dk1"/>
                </a:solidFill>
                <a:latin typeface="Trebuchet MS"/>
                <a:ea typeface="Trebuchet MS"/>
                <a:cs typeface="Trebuchet MS"/>
                <a:sym typeface="Trebuchet MS"/>
              </a:rPr>
              <a:t>Tracer transport and wet scavenging are included in Simplified Arakawa-Schubert (SAS) scheme. Fluxes are calculated positive definite. Scavenging coefficient is α=0.2 for all aerosol species. </a:t>
            </a:r>
            <a:endParaRPr sz="1600" b="0" i="1" u="none" strike="noStrike" cap="none">
              <a:solidFill>
                <a:schemeClr val="dk1"/>
              </a:solidFill>
              <a:latin typeface="Trebuchet MS"/>
              <a:ea typeface="Trebuchet MS"/>
              <a:cs typeface="Trebuchet MS"/>
              <a:sym typeface="Trebuchet MS"/>
            </a:endParaRPr>
          </a:p>
        </p:txBody>
      </p:sp>
      <p:pic>
        <p:nvPicPr>
          <p:cNvPr id="340" name="Google Shape;340;p15"/>
          <p:cNvPicPr preferRelativeResize="0"/>
          <p:nvPr/>
        </p:nvPicPr>
        <p:blipFill rotWithShape="1">
          <a:blip r:embed="rId3">
            <a:alphaModFix/>
          </a:blip>
          <a:srcRect/>
          <a:stretch/>
        </p:blipFill>
        <p:spPr>
          <a:xfrm>
            <a:off x="343897" y="698503"/>
            <a:ext cx="2268984" cy="1816100"/>
          </a:xfrm>
          <a:prstGeom prst="rect">
            <a:avLst/>
          </a:prstGeom>
          <a:noFill/>
          <a:ln>
            <a:noFill/>
          </a:ln>
        </p:spPr>
      </p:pic>
      <p:sp>
        <p:nvSpPr>
          <p:cNvPr id="341" name="Google Shape;341;p15"/>
          <p:cNvSpPr/>
          <p:nvPr/>
        </p:nvSpPr>
        <p:spPr>
          <a:xfrm>
            <a:off x="362126" y="4474129"/>
            <a:ext cx="224473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Trebuchet MS"/>
                <a:ea typeface="Trebuchet MS"/>
                <a:cs typeface="Trebuchet MS"/>
                <a:sym typeface="Trebuchet MS"/>
              </a:rPr>
              <a:t>CEDS-2014 SO2 emissions</a:t>
            </a:r>
            <a:endParaRPr sz="1400" b="0" i="0" u="none" strike="noStrike" cap="none">
              <a:solidFill>
                <a:srgbClr val="000000"/>
              </a:solidFill>
              <a:latin typeface="Arial"/>
              <a:ea typeface="Arial"/>
              <a:cs typeface="Arial"/>
              <a:sym typeface="Arial"/>
            </a:endParaRPr>
          </a:p>
        </p:txBody>
      </p:sp>
      <p:pic>
        <p:nvPicPr>
          <p:cNvPr id="342" name="Google Shape;342;p15"/>
          <p:cNvPicPr preferRelativeResize="0"/>
          <p:nvPr/>
        </p:nvPicPr>
        <p:blipFill rotWithShape="1">
          <a:blip r:embed="rId4">
            <a:alphaModFix/>
          </a:blip>
          <a:srcRect/>
          <a:stretch/>
        </p:blipFill>
        <p:spPr>
          <a:xfrm>
            <a:off x="343152" y="2548582"/>
            <a:ext cx="2253654" cy="1862047"/>
          </a:xfrm>
          <a:prstGeom prst="rect">
            <a:avLst/>
          </a:prstGeom>
          <a:noFill/>
          <a:ln>
            <a:noFill/>
          </a:ln>
        </p:spPr>
      </p:pic>
      <p:sp>
        <p:nvSpPr>
          <p:cNvPr id="343" name="Google Shape;343;p15"/>
          <p:cNvSpPr txBox="1"/>
          <p:nvPr/>
        </p:nvSpPr>
        <p:spPr>
          <a:xfrm>
            <a:off x="4830716" y="4835723"/>
            <a:ext cx="303025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Courtesy: Ivanka Stajner</a:t>
            </a:r>
            <a:endParaRPr sz="1600" b="0" i="1" u="sng"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6"/>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18</a:t>
            </a:fld>
            <a:endParaRPr/>
          </a:p>
        </p:txBody>
      </p:sp>
      <p:sp>
        <p:nvSpPr>
          <p:cNvPr id="349" name="Google Shape;349;p16"/>
          <p:cNvSpPr txBox="1"/>
          <p:nvPr/>
        </p:nvSpPr>
        <p:spPr>
          <a:xfrm>
            <a:off x="0" y="1688577"/>
            <a:ext cx="909174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FF"/>
                </a:solidFill>
                <a:latin typeface="Calibri"/>
                <a:ea typeface="Calibri"/>
                <a:cs typeface="Calibri"/>
                <a:sym typeface="Calibri"/>
              </a:rPr>
              <a:t>Statistical Evaluation of GEFSv12-Atmosphere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0000FF"/>
                </a:solidFill>
                <a:latin typeface="Calibri"/>
                <a:ea typeface="Calibri"/>
                <a:cs typeface="Calibri"/>
                <a:sym typeface="Calibri"/>
              </a:rPr>
              <a:t>based on 2.5 yr retrospective forecasts (June 2017 – Nov. 2019)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0000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17"/>
          <p:cNvPicPr preferRelativeResize="0"/>
          <p:nvPr/>
        </p:nvPicPr>
        <p:blipFill rotWithShape="1">
          <a:blip r:embed="rId3">
            <a:alphaModFix/>
          </a:blip>
          <a:srcRect l="8298" r="2242"/>
          <a:stretch/>
        </p:blipFill>
        <p:spPr>
          <a:xfrm>
            <a:off x="4489704" y="556056"/>
            <a:ext cx="4498848" cy="3886200"/>
          </a:xfrm>
          <a:prstGeom prst="rect">
            <a:avLst/>
          </a:prstGeom>
          <a:noFill/>
          <a:ln>
            <a:noFill/>
          </a:ln>
        </p:spPr>
      </p:pic>
      <p:pic>
        <p:nvPicPr>
          <p:cNvPr id="355" name="Google Shape;355;p17"/>
          <p:cNvPicPr preferRelativeResize="0"/>
          <p:nvPr/>
        </p:nvPicPr>
        <p:blipFill rotWithShape="1">
          <a:blip r:embed="rId4">
            <a:alphaModFix/>
          </a:blip>
          <a:srcRect l="8278" r="2700"/>
          <a:stretch/>
        </p:blipFill>
        <p:spPr>
          <a:xfrm>
            <a:off x="0" y="556057"/>
            <a:ext cx="4476902" cy="3886200"/>
          </a:xfrm>
          <a:prstGeom prst="rect">
            <a:avLst/>
          </a:prstGeom>
          <a:noFill/>
          <a:ln>
            <a:noFill/>
          </a:ln>
        </p:spPr>
      </p:pic>
      <p:cxnSp>
        <p:nvCxnSpPr>
          <p:cNvPr id="356" name="Google Shape;356;p17"/>
          <p:cNvCxnSpPr/>
          <p:nvPr/>
        </p:nvCxnSpPr>
        <p:spPr>
          <a:xfrm>
            <a:off x="488482" y="2983157"/>
            <a:ext cx="3862762" cy="7514"/>
          </a:xfrm>
          <a:prstGeom prst="straightConnector1">
            <a:avLst/>
          </a:prstGeom>
          <a:noFill/>
          <a:ln w="12700" cap="flat" cmpd="sng">
            <a:solidFill>
              <a:schemeClr val="dk1"/>
            </a:solidFill>
            <a:prstDash val="dash"/>
            <a:miter lim="800000"/>
            <a:headEnd type="none" w="sm" len="sm"/>
            <a:tailEnd type="none" w="sm" len="sm"/>
          </a:ln>
        </p:spPr>
      </p:cxnSp>
      <p:cxnSp>
        <p:nvCxnSpPr>
          <p:cNvPr id="357" name="Google Shape;357;p17"/>
          <p:cNvCxnSpPr/>
          <p:nvPr/>
        </p:nvCxnSpPr>
        <p:spPr>
          <a:xfrm>
            <a:off x="4999641" y="2985272"/>
            <a:ext cx="3862762" cy="7514"/>
          </a:xfrm>
          <a:prstGeom prst="straightConnector1">
            <a:avLst/>
          </a:prstGeom>
          <a:noFill/>
          <a:ln w="12700" cap="flat" cmpd="sng">
            <a:solidFill>
              <a:schemeClr val="dk1"/>
            </a:solidFill>
            <a:prstDash val="dash"/>
            <a:miter lim="800000"/>
            <a:headEnd type="none" w="sm" len="sm"/>
            <a:tailEnd type="none" w="sm" len="sm"/>
          </a:ln>
        </p:spPr>
      </p:cxnSp>
      <p:sp>
        <p:nvSpPr>
          <p:cNvPr id="358" name="Google Shape;358;p17"/>
          <p:cNvSpPr txBox="1"/>
          <p:nvPr/>
        </p:nvSpPr>
        <p:spPr>
          <a:xfrm>
            <a:off x="308119" y="15031"/>
            <a:ext cx="8484550" cy="538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CRPS Skill of 500hPa geopotential height</a:t>
            </a:r>
            <a:endParaRPr sz="1400" b="0" i="0" u="none" strike="noStrike" cap="none">
              <a:solidFill>
                <a:srgbClr val="000000"/>
              </a:solidFill>
              <a:latin typeface="Arial"/>
              <a:ea typeface="Arial"/>
              <a:cs typeface="Arial"/>
              <a:sym typeface="Arial"/>
            </a:endParaRPr>
          </a:p>
        </p:txBody>
      </p:sp>
      <p:sp>
        <p:nvSpPr>
          <p:cNvPr id="359" name="Google Shape;359;p17"/>
          <p:cNvSpPr txBox="1"/>
          <p:nvPr/>
        </p:nvSpPr>
        <p:spPr>
          <a:xfrm>
            <a:off x="961934" y="4244877"/>
            <a:ext cx="7981037"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CRPSS</a:t>
            </a:r>
            <a:r>
              <a:rPr lang="en-US" sz="1400" b="0"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 </a:t>
            </a:r>
            <a:r>
              <a:rPr lang="en-US" sz="1200" b="0" i="1" u="none" strike="noStrike" cap="none">
                <a:solidFill>
                  <a:schemeClr val="dk1"/>
                </a:solidFill>
                <a:latin typeface="Calibri"/>
                <a:ea typeface="Calibri"/>
                <a:cs typeface="Calibri"/>
                <a:sym typeface="Calibri"/>
              </a:rPr>
              <a:t>Continuous Ranked Probabilistic Skill Score is one of evaluation tools to measure ensemble based probabilistic forecast. CRPSS=1 is for perfect forecast, CRPSS=0 is for no skill from reference (climatology), CRPSS=0.25 is similar to PAC=0.6 (pattern anomaly correlation of ensemble mean). </a:t>
            </a:r>
            <a:r>
              <a:rPr lang="en-US" sz="1200" b="1" i="1" u="none" strike="noStrike" cap="none">
                <a:solidFill>
                  <a:schemeClr val="dk1"/>
                </a:solidFill>
                <a:latin typeface="Calibri"/>
                <a:ea typeface="Calibri"/>
                <a:cs typeface="Calibri"/>
                <a:sym typeface="Calibri"/>
              </a:rPr>
              <a:t>GEFS v12 has better CRPSS for both hemispheres of 500hPa heights.</a:t>
            </a:r>
            <a:endParaRPr sz="1200" b="1" i="0" u="none" strike="noStrike" cap="none">
              <a:solidFill>
                <a:schemeClr val="dk1"/>
              </a:solidFill>
              <a:latin typeface="Calibri"/>
              <a:ea typeface="Calibri"/>
              <a:cs typeface="Calibri"/>
              <a:sym typeface="Calibri"/>
            </a:endParaRPr>
          </a:p>
        </p:txBody>
      </p:sp>
      <p:sp>
        <p:nvSpPr>
          <p:cNvPr id="360" name="Google Shape;360;p17"/>
          <p:cNvSpPr txBox="1"/>
          <p:nvPr/>
        </p:nvSpPr>
        <p:spPr>
          <a:xfrm>
            <a:off x="535670" y="3699124"/>
            <a:ext cx="26958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FF"/>
                </a:solidFill>
                <a:latin typeface="Calibri"/>
                <a:ea typeface="Calibri"/>
                <a:cs typeface="Calibri"/>
                <a:sym typeface="Calibri"/>
              </a:rPr>
              <a:t>Northern Hemisphere</a:t>
            </a:r>
            <a:endParaRPr sz="1400" b="0" i="0" u="none" strike="noStrike" cap="none">
              <a:solidFill>
                <a:srgbClr val="000000"/>
              </a:solidFill>
              <a:latin typeface="Arial"/>
              <a:ea typeface="Arial"/>
              <a:cs typeface="Arial"/>
              <a:sym typeface="Arial"/>
            </a:endParaRPr>
          </a:p>
        </p:txBody>
      </p:sp>
      <p:sp>
        <p:nvSpPr>
          <p:cNvPr id="361" name="Google Shape;361;p17"/>
          <p:cNvSpPr txBox="1"/>
          <p:nvPr/>
        </p:nvSpPr>
        <p:spPr>
          <a:xfrm>
            <a:off x="5037216" y="3691610"/>
            <a:ext cx="260564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FF"/>
                </a:solidFill>
                <a:latin typeface="Calibri"/>
                <a:ea typeface="Calibri"/>
                <a:cs typeface="Calibri"/>
                <a:sym typeface="Calibri"/>
              </a:rPr>
              <a:t>Southern Hemisphere</a:t>
            </a:r>
            <a:endParaRPr sz="1400" b="0" i="0" u="none" strike="noStrike" cap="none">
              <a:solidFill>
                <a:srgbClr val="000000"/>
              </a:solidFill>
              <a:latin typeface="Arial"/>
              <a:ea typeface="Arial"/>
              <a:cs typeface="Arial"/>
              <a:sym typeface="Arial"/>
            </a:endParaRPr>
          </a:p>
        </p:txBody>
      </p:sp>
      <p:sp>
        <p:nvSpPr>
          <p:cNvPr id="362" name="Google Shape;362;p17"/>
          <p:cNvSpPr txBox="1"/>
          <p:nvPr/>
        </p:nvSpPr>
        <p:spPr>
          <a:xfrm>
            <a:off x="2081682" y="3171011"/>
            <a:ext cx="631268"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sng" strike="noStrike" cap="none">
                <a:solidFill>
                  <a:schemeClr val="dk1"/>
                </a:solidFill>
                <a:latin typeface="Calibri"/>
                <a:ea typeface="Calibri"/>
                <a:cs typeface="Calibri"/>
                <a:sym typeface="Calibri"/>
              </a:rPr>
              <a:t>9 days</a:t>
            </a:r>
            <a:endParaRPr sz="1400" b="0" i="0" u="none" strike="noStrike" cap="none">
              <a:solidFill>
                <a:srgbClr val="000000"/>
              </a:solidFill>
              <a:latin typeface="Arial"/>
              <a:ea typeface="Arial"/>
              <a:cs typeface="Arial"/>
              <a:sym typeface="Arial"/>
            </a:endParaRPr>
          </a:p>
        </p:txBody>
      </p:sp>
      <p:sp>
        <p:nvSpPr>
          <p:cNvPr id="363" name="Google Shape;363;p17"/>
          <p:cNvSpPr txBox="1"/>
          <p:nvPr/>
        </p:nvSpPr>
        <p:spPr>
          <a:xfrm>
            <a:off x="6570295" y="3173126"/>
            <a:ext cx="631268"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sng" strike="noStrike" cap="none">
                <a:solidFill>
                  <a:schemeClr val="dk1"/>
                </a:solidFill>
                <a:latin typeface="Calibri"/>
                <a:ea typeface="Calibri"/>
                <a:cs typeface="Calibri"/>
                <a:sym typeface="Calibri"/>
              </a:rPr>
              <a:t>9 days</a:t>
            </a:r>
            <a:endParaRPr sz="1400" b="0" i="0" u="none" strike="noStrike" cap="none">
              <a:solidFill>
                <a:srgbClr val="000000"/>
              </a:solidFill>
              <a:latin typeface="Arial"/>
              <a:ea typeface="Arial"/>
              <a:cs typeface="Arial"/>
              <a:sym typeface="Arial"/>
            </a:endParaRPr>
          </a:p>
        </p:txBody>
      </p:sp>
      <p:sp>
        <p:nvSpPr>
          <p:cNvPr id="364" name="Google Shape;364;p17"/>
          <p:cNvSpPr txBox="1"/>
          <p:nvPr/>
        </p:nvSpPr>
        <p:spPr>
          <a:xfrm>
            <a:off x="3083288" y="2504358"/>
            <a:ext cx="839593"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sng" strike="noStrike" cap="none">
                <a:solidFill>
                  <a:srgbClr val="FF0000"/>
                </a:solidFill>
                <a:latin typeface="Calibri"/>
                <a:ea typeface="Calibri"/>
                <a:cs typeface="Calibri"/>
                <a:sym typeface="Calibri"/>
              </a:rPr>
              <a:t>9.5 days</a:t>
            </a:r>
            <a:endParaRPr sz="1400" b="0" i="0" u="none" strike="noStrike" cap="none">
              <a:solidFill>
                <a:srgbClr val="000000"/>
              </a:solidFill>
              <a:latin typeface="Arial"/>
              <a:ea typeface="Arial"/>
              <a:cs typeface="Arial"/>
              <a:sym typeface="Arial"/>
            </a:endParaRPr>
          </a:p>
        </p:txBody>
      </p:sp>
      <p:sp>
        <p:nvSpPr>
          <p:cNvPr id="365" name="Google Shape;365;p17"/>
          <p:cNvSpPr txBox="1"/>
          <p:nvPr/>
        </p:nvSpPr>
        <p:spPr>
          <a:xfrm>
            <a:off x="7459174" y="2483931"/>
            <a:ext cx="839593"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sng" strike="noStrike" cap="none">
                <a:solidFill>
                  <a:srgbClr val="FF0000"/>
                </a:solidFill>
                <a:latin typeface="Calibri"/>
                <a:ea typeface="Calibri"/>
                <a:cs typeface="Calibri"/>
                <a:sym typeface="Calibri"/>
              </a:rPr>
              <a:t>9.5 days</a:t>
            </a:r>
            <a:endParaRPr sz="1400" b="0" i="0" u="none" strike="noStrike" cap="none">
              <a:solidFill>
                <a:srgbClr val="000000"/>
              </a:solidFill>
              <a:latin typeface="Arial"/>
              <a:ea typeface="Arial"/>
              <a:cs typeface="Arial"/>
              <a:sym typeface="Arial"/>
            </a:endParaRPr>
          </a:p>
        </p:txBody>
      </p:sp>
      <p:cxnSp>
        <p:nvCxnSpPr>
          <p:cNvPr id="366" name="Google Shape;366;p17"/>
          <p:cNvCxnSpPr/>
          <p:nvPr/>
        </p:nvCxnSpPr>
        <p:spPr>
          <a:xfrm rot="10800000" flipH="1">
            <a:off x="2434893" y="3005698"/>
            <a:ext cx="270543" cy="232941"/>
          </a:xfrm>
          <a:prstGeom prst="straightConnector1">
            <a:avLst/>
          </a:prstGeom>
          <a:noFill/>
          <a:ln w="12700" cap="flat" cmpd="sng">
            <a:solidFill>
              <a:schemeClr val="dk1"/>
            </a:solidFill>
            <a:prstDash val="solid"/>
            <a:miter lim="800000"/>
            <a:headEnd type="none" w="sm" len="sm"/>
            <a:tailEnd type="stealth" w="med" len="med"/>
          </a:ln>
        </p:spPr>
      </p:cxnSp>
      <p:cxnSp>
        <p:nvCxnSpPr>
          <p:cNvPr id="367" name="Google Shape;367;p17"/>
          <p:cNvCxnSpPr/>
          <p:nvPr/>
        </p:nvCxnSpPr>
        <p:spPr>
          <a:xfrm rot="10800000" flipH="1">
            <a:off x="6908477" y="3007813"/>
            <a:ext cx="270543" cy="232941"/>
          </a:xfrm>
          <a:prstGeom prst="straightConnector1">
            <a:avLst/>
          </a:prstGeom>
          <a:noFill/>
          <a:ln w="12700" cap="flat" cmpd="sng">
            <a:solidFill>
              <a:schemeClr val="dk1"/>
            </a:solidFill>
            <a:prstDash val="solid"/>
            <a:miter lim="800000"/>
            <a:headEnd type="none" w="sm" len="sm"/>
            <a:tailEnd type="stealth" w="med" len="med"/>
          </a:ln>
        </p:spPr>
      </p:cxnSp>
      <p:cxnSp>
        <p:nvCxnSpPr>
          <p:cNvPr id="368" name="Google Shape;368;p17"/>
          <p:cNvCxnSpPr/>
          <p:nvPr/>
        </p:nvCxnSpPr>
        <p:spPr>
          <a:xfrm flipH="1">
            <a:off x="2810650" y="2750213"/>
            <a:ext cx="556116" cy="232941"/>
          </a:xfrm>
          <a:prstGeom prst="straightConnector1">
            <a:avLst/>
          </a:prstGeom>
          <a:noFill/>
          <a:ln w="12700" cap="flat" cmpd="sng">
            <a:solidFill>
              <a:srgbClr val="FF0000"/>
            </a:solidFill>
            <a:prstDash val="solid"/>
            <a:miter lim="800000"/>
            <a:headEnd type="none" w="sm" len="sm"/>
            <a:tailEnd type="stealth" w="med" len="med"/>
          </a:ln>
        </p:spPr>
      </p:cxnSp>
      <p:cxnSp>
        <p:nvCxnSpPr>
          <p:cNvPr id="369" name="Google Shape;369;p17"/>
          <p:cNvCxnSpPr/>
          <p:nvPr/>
        </p:nvCxnSpPr>
        <p:spPr>
          <a:xfrm flipH="1">
            <a:off x="7306779" y="2729785"/>
            <a:ext cx="556116" cy="232941"/>
          </a:xfrm>
          <a:prstGeom prst="straightConnector1">
            <a:avLst/>
          </a:prstGeom>
          <a:noFill/>
          <a:ln w="12700" cap="flat" cmpd="sng">
            <a:solidFill>
              <a:srgbClr val="FF0000"/>
            </a:solidFill>
            <a:prstDash val="solid"/>
            <a:miter lim="800000"/>
            <a:headEnd type="none" w="sm" len="sm"/>
            <a:tailEnd type="stealth" w="med" len="med"/>
          </a:ln>
        </p:spPr>
      </p:cxnSp>
      <p:sp>
        <p:nvSpPr>
          <p:cNvPr id="370" name="Google Shape;370;p17"/>
          <p:cNvSpPr/>
          <p:nvPr/>
        </p:nvSpPr>
        <p:spPr>
          <a:xfrm>
            <a:off x="2292105" y="1878561"/>
            <a:ext cx="1992512" cy="368198"/>
          </a:xfrm>
          <a:prstGeom prst="roundRect">
            <a:avLst>
              <a:gd name="adj" fmla="val 16667"/>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Extend skill by 12-hours</a:t>
            </a:r>
            <a:endParaRPr sz="1400" b="0" i="0" u="none" strike="noStrike" cap="none">
              <a:solidFill>
                <a:srgbClr val="000000"/>
              </a:solidFill>
              <a:latin typeface="Arial"/>
              <a:ea typeface="Arial"/>
              <a:cs typeface="Arial"/>
              <a:sym typeface="Arial"/>
            </a:endParaRPr>
          </a:p>
        </p:txBody>
      </p:sp>
      <p:sp>
        <p:nvSpPr>
          <p:cNvPr id="371" name="Google Shape;371;p17"/>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
        <p:nvSpPr>
          <p:cNvPr id="372" name="Google Shape;372;p17"/>
          <p:cNvSpPr/>
          <p:nvPr/>
        </p:nvSpPr>
        <p:spPr>
          <a:xfrm>
            <a:off x="6861966" y="1802620"/>
            <a:ext cx="1992512" cy="368198"/>
          </a:xfrm>
          <a:prstGeom prst="roundRect">
            <a:avLst>
              <a:gd name="adj" fmla="val 16667"/>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Extend skill by 12-hours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title"/>
          </p:nvPr>
        </p:nvSpPr>
        <p:spPr>
          <a:xfrm>
            <a:off x="606105" y="0"/>
            <a:ext cx="7886700" cy="83408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2900"/>
              <a:buFont typeface="Calibri"/>
              <a:buNone/>
            </a:pPr>
            <a:r>
              <a:rPr lang="en-US" sz="2900" b="1">
                <a:solidFill>
                  <a:srgbClr val="0000FF"/>
                </a:solidFill>
              </a:rPr>
              <a:t>Acknowledgements</a:t>
            </a:r>
            <a:endParaRPr/>
          </a:p>
        </p:txBody>
      </p:sp>
      <p:sp>
        <p:nvSpPr>
          <p:cNvPr id="104" name="Google Shape;104;p2"/>
          <p:cNvSpPr txBox="1">
            <a:spLocks noGrp="1"/>
          </p:cNvSpPr>
          <p:nvPr>
            <p:ph type="body" idx="1"/>
          </p:nvPr>
        </p:nvSpPr>
        <p:spPr>
          <a:xfrm>
            <a:off x="363901" y="694950"/>
            <a:ext cx="8654100" cy="39870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60000"/>
              </a:lnSpc>
              <a:spcBef>
                <a:spcPts val="0"/>
              </a:spcBef>
              <a:spcAft>
                <a:spcPts val="0"/>
              </a:spcAft>
              <a:buClr>
                <a:schemeClr val="dk1"/>
              </a:buClr>
              <a:buSzPts val="1330"/>
              <a:buChar char="•"/>
            </a:pPr>
            <a:r>
              <a:rPr lang="en-US" sz="1330" b="1"/>
              <a:t>Ensemble Project Team: </a:t>
            </a:r>
            <a:r>
              <a:rPr lang="en-US" sz="1330"/>
              <a:t>Global ensemble development, </a:t>
            </a:r>
            <a:r>
              <a:rPr lang="en-US" sz="1330" b="1" i="1"/>
              <a:t>Lead: Dingchen Hou</a:t>
            </a:r>
            <a:endParaRPr/>
          </a:p>
          <a:p>
            <a:pPr marL="228600" lvl="0" indent="-228600" algn="l" rtl="0">
              <a:lnSpc>
                <a:spcPct val="60000"/>
              </a:lnSpc>
              <a:spcBef>
                <a:spcPts val="1000"/>
              </a:spcBef>
              <a:spcAft>
                <a:spcPts val="0"/>
              </a:spcAft>
              <a:buClr>
                <a:schemeClr val="dk1"/>
              </a:buClr>
              <a:buSzPts val="1330"/>
              <a:buChar char="•"/>
            </a:pPr>
            <a:r>
              <a:rPr lang="en-US" sz="1330" b="1"/>
              <a:t>Wave Project Team: </a:t>
            </a:r>
            <a:r>
              <a:rPr lang="en-US" sz="1330"/>
              <a:t>Wave development, unification, and support, </a:t>
            </a:r>
            <a:r>
              <a:rPr lang="en-US" sz="1330" b="1" i="1"/>
              <a:t>Lead: Henrique Alves</a:t>
            </a:r>
            <a:endParaRPr/>
          </a:p>
          <a:p>
            <a:pPr marL="228600" lvl="0" indent="-228600" algn="l" rtl="0">
              <a:lnSpc>
                <a:spcPct val="60000"/>
              </a:lnSpc>
              <a:spcBef>
                <a:spcPts val="1000"/>
              </a:spcBef>
              <a:spcAft>
                <a:spcPts val="0"/>
              </a:spcAft>
              <a:buClr>
                <a:schemeClr val="dk1"/>
              </a:buClr>
              <a:buSzPts val="1330"/>
              <a:buChar char="•"/>
            </a:pPr>
            <a:r>
              <a:rPr lang="en-US" sz="1330" b="1"/>
              <a:t>Aerosol Project Team: </a:t>
            </a:r>
            <a:r>
              <a:rPr lang="en-US" sz="1330"/>
              <a:t>Aerosol development, unification, and support, </a:t>
            </a:r>
            <a:r>
              <a:rPr lang="en-US" sz="1330" b="1" i="1"/>
              <a:t>Lead: Jeff McQueen</a:t>
            </a:r>
            <a:endParaRPr/>
          </a:p>
          <a:p>
            <a:pPr marL="228600" lvl="0" indent="-228600" algn="l" rtl="0">
              <a:lnSpc>
                <a:spcPct val="60000"/>
              </a:lnSpc>
              <a:spcBef>
                <a:spcPts val="1000"/>
              </a:spcBef>
              <a:spcAft>
                <a:spcPts val="0"/>
              </a:spcAft>
              <a:buClr>
                <a:schemeClr val="dk1"/>
              </a:buClr>
              <a:buSzPts val="1330"/>
              <a:buChar char="•"/>
            </a:pPr>
            <a:r>
              <a:rPr lang="en-US" sz="1330" b="1"/>
              <a:t>GFS Project Team: </a:t>
            </a:r>
            <a:r>
              <a:rPr lang="en-US" sz="1330"/>
              <a:t>Support for ensemble development, </a:t>
            </a:r>
            <a:r>
              <a:rPr lang="en-US" sz="1330" b="1" i="1"/>
              <a:t>Leads: Fanglin Yang and Russ Treadon</a:t>
            </a:r>
            <a:endParaRPr sz="1330" b="1" i="1"/>
          </a:p>
          <a:p>
            <a:pPr marL="228600" lvl="0" indent="-228600" algn="l" rtl="0">
              <a:lnSpc>
                <a:spcPct val="60000"/>
              </a:lnSpc>
              <a:spcBef>
                <a:spcPts val="1000"/>
              </a:spcBef>
              <a:spcAft>
                <a:spcPts val="0"/>
              </a:spcAft>
              <a:buClr>
                <a:schemeClr val="dk1"/>
              </a:buClr>
              <a:buSzPts val="1330"/>
              <a:buChar char="•"/>
            </a:pPr>
            <a:r>
              <a:rPr lang="en-US" sz="1330" b="1"/>
              <a:t>PSL DA/Ensemble Group: </a:t>
            </a:r>
            <a:r>
              <a:rPr lang="en-US" sz="1330"/>
              <a:t>Production of 20 years reanalysis and support for ensemble development including stochastic physics, </a:t>
            </a:r>
            <a:r>
              <a:rPr lang="en-US" sz="1330" b="1" i="1"/>
              <a:t>Leads: Tom Hamill and Jeff Whitaker</a:t>
            </a:r>
            <a:endParaRPr sz="1330" b="1" i="1"/>
          </a:p>
          <a:p>
            <a:pPr marL="228600" lvl="0" indent="-228600" algn="l" rtl="0">
              <a:lnSpc>
                <a:spcPct val="60000"/>
              </a:lnSpc>
              <a:spcBef>
                <a:spcPts val="1000"/>
              </a:spcBef>
              <a:spcAft>
                <a:spcPts val="0"/>
              </a:spcAft>
              <a:buSzPts val="1330"/>
              <a:buChar char="•"/>
            </a:pPr>
            <a:r>
              <a:rPr lang="en-US" sz="1330" b="1"/>
              <a:t>GSL Aerosol/Chemistry Group: </a:t>
            </a:r>
            <a:r>
              <a:rPr lang="en-US" sz="1330"/>
              <a:t>GOCART/GSL-Chemistry development and support for the coupled system, </a:t>
            </a:r>
            <a:r>
              <a:rPr lang="en-US" sz="1330" b="1" i="1"/>
              <a:t>Lead: Georg Grell</a:t>
            </a:r>
            <a:endParaRPr sz="1330" b="1" i="1"/>
          </a:p>
          <a:p>
            <a:pPr marL="228600" lvl="0" indent="-228600" algn="l" rtl="0">
              <a:lnSpc>
                <a:spcPct val="60000"/>
              </a:lnSpc>
              <a:spcBef>
                <a:spcPts val="1000"/>
              </a:spcBef>
              <a:spcAft>
                <a:spcPts val="0"/>
              </a:spcAft>
              <a:buClr>
                <a:schemeClr val="dk1"/>
              </a:buClr>
              <a:buSzPts val="1330"/>
              <a:buChar char="•"/>
            </a:pPr>
            <a:r>
              <a:rPr lang="en-US" sz="1330" b="1"/>
              <a:t>Model Evaluation Group: </a:t>
            </a:r>
            <a:r>
              <a:rPr lang="en-US" sz="1330"/>
              <a:t>Evaluation of ensemble performance, coordination with the field, </a:t>
            </a:r>
            <a:r>
              <a:rPr lang="en-US" sz="1330" b="1" i="1"/>
              <a:t>Lead: Geoff Manikin</a:t>
            </a:r>
            <a:endParaRPr/>
          </a:p>
          <a:p>
            <a:pPr marL="228600" lvl="0" indent="-228600" algn="l" rtl="0">
              <a:lnSpc>
                <a:spcPct val="60000"/>
              </a:lnSpc>
              <a:spcBef>
                <a:spcPts val="1000"/>
              </a:spcBef>
              <a:spcAft>
                <a:spcPts val="0"/>
              </a:spcAft>
              <a:buClr>
                <a:schemeClr val="dk1"/>
              </a:buClr>
              <a:buSzPts val="1330"/>
              <a:buChar char="•"/>
            </a:pPr>
            <a:r>
              <a:rPr lang="en-US" sz="1330" b="1"/>
              <a:t>EIB: </a:t>
            </a:r>
            <a:r>
              <a:rPr lang="en-US" sz="1330"/>
              <a:t>Support for global workflow, EE2 compliance, and resource optimization, </a:t>
            </a:r>
            <a:r>
              <a:rPr lang="en-US" sz="1330" b="1" i="1"/>
              <a:t>Leads: Walter, Xianwu, Lin Gan</a:t>
            </a:r>
            <a:endParaRPr/>
          </a:p>
          <a:p>
            <a:pPr marL="228600" lvl="0" indent="-228600" algn="l" rtl="0">
              <a:lnSpc>
                <a:spcPct val="60000"/>
              </a:lnSpc>
              <a:spcBef>
                <a:spcPts val="1000"/>
              </a:spcBef>
              <a:spcAft>
                <a:spcPts val="0"/>
              </a:spcAft>
              <a:buClr>
                <a:schemeClr val="dk1"/>
              </a:buClr>
              <a:buSzPts val="1330"/>
              <a:buChar char="•"/>
            </a:pPr>
            <a:r>
              <a:rPr lang="en-US" sz="1330" b="1"/>
              <a:t>NCO SPA team: </a:t>
            </a:r>
            <a:r>
              <a:rPr lang="en-US" sz="1330"/>
              <a:t>EE2 coordination and final implementation, </a:t>
            </a:r>
            <a:r>
              <a:rPr lang="en-US" sz="1330" b="1" i="1"/>
              <a:t>Lead: Steven Earle</a:t>
            </a:r>
            <a:endParaRPr/>
          </a:p>
          <a:p>
            <a:pPr marL="228600" lvl="0" indent="-228600" algn="l" rtl="0">
              <a:lnSpc>
                <a:spcPct val="60000"/>
              </a:lnSpc>
              <a:spcBef>
                <a:spcPts val="1000"/>
              </a:spcBef>
              <a:spcAft>
                <a:spcPts val="0"/>
              </a:spcAft>
              <a:buClr>
                <a:schemeClr val="dk1"/>
              </a:buClr>
              <a:buSzPts val="1330"/>
              <a:buChar char="•"/>
            </a:pPr>
            <a:r>
              <a:rPr lang="en-US" sz="1330" b="1"/>
              <a:t>STI staff: </a:t>
            </a:r>
            <a:r>
              <a:rPr lang="en-US" sz="1330"/>
              <a:t>Project management support and technical coordination, </a:t>
            </a:r>
            <a:r>
              <a:rPr lang="en-US" sz="1330" b="1" i="1"/>
              <a:t>Lead: Farida Adimi</a:t>
            </a:r>
            <a:endParaRPr sz="1330" b="1" i="1"/>
          </a:p>
          <a:p>
            <a:pPr marL="228600" lvl="0" indent="-228600" algn="l" rtl="0">
              <a:lnSpc>
                <a:spcPct val="60000"/>
              </a:lnSpc>
              <a:spcBef>
                <a:spcPts val="1000"/>
              </a:spcBef>
              <a:spcAft>
                <a:spcPts val="0"/>
              </a:spcAft>
              <a:buClr>
                <a:schemeClr val="dk1"/>
              </a:buClr>
              <a:buSzPts val="1330"/>
              <a:buChar char="•"/>
            </a:pPr>
            <a:r>
              <a:rPr lang="en-US" sz="1330" b="1"/>
              <a:t>CPC staff: </a:t>
            </a:r>
            <a:r>
              <a:rPr lang="en-US" sz="1330"/>
              <a:t>Evaluate ensemble performance for week-2, and weeks 3&amp;4 (sub-seasonal), </a:t>
            </a:r>
            <a:r>
              <a:rPr lang="en-US" sz="1330" b="1" i="1"/>
              <a:t>Lead: Matt Rosencrans</a:t>
            </a:r>
            <a:endParaRPr sz="1330" b="1" i="1"/>
          </a:p>
          <a:p>
            <a:pPr marL="228600" lvl="0" indent="-228600" algn="l" rtl="0">
              <a:lnSpc>
                <a:spcPct val="60000"/>
              </a:lnSpc>
              <a:spcBef>
                <a:spcPts val="1000"/>
              </a:spcBef>
              <a:spcAft>
                <a:spcPts val="0"/>
              </a:spcAft>
              <a:buClr>
                <a:schemeClr val="dk1"/>
              </a:buClr>
              <a:buSzPts val="1330"/>
              <a:buChar char="•"/>
            </a:pPr>
            <a:r>
              <a:rPr lang="en-US" sz="1330" b="1"/>
              <a:t>Water Center: </a:t>
            </a:r>
            <a:r>
              <a:rPr lang="en-US" sz="1330"/>
              <a:t>Validate reanalysis and reforecast products, develop HEFS based on GEFSv12, </a:t>
            </a:r>
            <a:r>
              <a:rPr lang="en-US" sz="1330" b="1" i="1"/>
              <a:t>Lead: Ernie Wells &amp; Mark Fresch</a:t>
            </a:r>
            <a:endParaRPr sz="1330" b="1" i="1"/>
          </a:p>
          <a:p>
            <a:pPr marL="228600" lvl="0" indent="-228600" algn="l" rtl="0">
              <a:lnSpc>
                <a:spcPct val="60000"/>
              </a:lnSpc>
              <a:spcBef>
                <a:spcPts val="1000"/>
              </a:spcBef>
              <a:spcAft>
                <a:spcPts val="0"/>
              </a:spcAft>
              <a:buClr>
                <a:schemeClr val="dk1"/>
              </a:buClr>
              <a:buSzPts val="1330"/>
              <a:buChar char="•"/>
            </a:pPr>
            <a:r>
              <a:rPr lang="en-US" sz="1330" b="1"/>
              <a:t>Centers and Regions: </a:t>
            </a:r>
            <a:r>
              <a:rPr lang="en-US" sz="1330"/>
              <a:t>Evaluate ensemble performance for GEFSv12</a:t>
            </a:r>
            <a:endParaRPr/>
          </a:p>
          <a:p>
            <a:pPr marL="228600" lvl="0" indent="-228600" algn="l" rtl="0">
              <a:lnSpc>
                <a:spcPct val="60000"/>
              </a:lnSpc>
              <a:spcBef>
                <a:spcPts val="1000"/>
              </a:spcBef>
              <a:spcAft>
                <a:spcPts val="0"/>
              </a:spcAft>
              <a:buClr>
                <a:schemeClr val="dk1"/>
              </a:buClr>
              <a:buSzPts val="1330"/>
              <a:buChar char="•"/>
            </a:pPr>
            <a:r>
              <a:rPr lang="en-US" sz="1330" b="1"/>
              <a:t>EMC management: </a:t>
            </a:r>
            <a:r>
              <a:rPr lang="en-US" sz="1330"/>
              <a:t>Support for the ensemble development project and NPS unification</a:t>
            </a:r>
            <a:endParaRPr/>
          </a:p>
          <a:p>
            <a:pPr marL="228600" lvl="0" indent="-228600" algn="l" rtl="0">
              <a:lnSpc>
                <a:spcPct val="60000"/>
              </a:lnSpc>
              <a:spcBef>
                <a:spcPts val="1000"/>
              </a:spcBef>
              <a:spcAft>
                <a:spcPts val="0"/>
              </a:spcAft>
              <a:buClr>
                <a:schemeClr val="dk1"/>
              </a:buClr>
              <a:buSzPts val="1330"/>
              <a:buChar char="•"/>
            </a:pPr>
            <a:r>
              <a:rPr lang="en-US" sz="1330"/>
              <a:t>And many more….</a:t>
            </a:r>
            <a:endParaRPr/>
          </a:p>
        </p:txBody>
      </p:sp>
      <p:sp>
        <p:nvSpPr>
          <p:cNvPr id="105" name="Google Shape;105;p2"/>
          <p:cNvSpPr txBox="1">
            <a:spLocks noGrp="1"/>
          </p:cNvSpPr>
          <p:nvPr>
            <p:ph type="sldNum" idx="12"/>
          </p:nvPr>
        </p:nvSpPr>
        <p:spPr>
          <a:xfrm>
            <a:off x="7086600" y="4850911"/>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graphicFrame>
        <p:nvGraphicFramePr>
          <p:cNvPr id="377" name="Google Shape;377;p18"/>
          <p:cNvGraphicFramePr/>
          <p:nvPr/>
        </p:nvGraphicFramePr>
        <p:xfrm>
          <a:off x="200995" y="622300"/>
          <a:ext cx="4315582" cy="33151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8" name="Google Shape;378;p18"/>
          <p:cNvGraphicFramePr/>
          <p:nvPr/>
        </p:nvGraphicFramePr>
        <p:xfrm>
          <a:off x="4569184" y="638711"/>
          <a:ext cx="4310379" cy="3306267"/>
        </p:xfrm>
        <a:graphic>
          <a:graphicData uri="http://schemas.openxmlformats.org/drawingml/2006/chart">
            <c:chart xmlns:c="http://schemas.openxmlformats.org/drawingml/2006/chart" xmlns:r="http://schemas.openxmlformats.org/officeDocument/2006/relationships" r:id="rId4"/>
          </a:graphicData>
        </a:graphic>
      </p:graphicFrame>
      <p:sp>
        <p:nvSpPr>
          <p:cNvPr id="379" name="Google Shape;379;p18"/>
          <p:cNvSpPr txBox="1"/>
          <p:nvPr/>
        </p:nvSpPr>
        <p:spPr>
          <a:xfrm>
            <a:off x="308119" y="15031"/>
            <a:ext cx="8484550" cy="538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CRPS Skill of 500hPa geopotential height</a:t>
            </a:r>
            <a:endParaRPr sz="1400" b="0" i="0" u="none" strike="noStrike" cap="none">
              <a:solidFill>
                <a:srgbClr val="000000"/>
              </a:solidFill>
              <a:latin typeface="Arial"/>
              <a:ea typeface="Arial"/>
              <a:cs typeface="Arial"/>
              <a:sym typeface="Arial"/>
            </a:endParaRPr>
          </a:p>
        </p:txBody>
      </p:sp>
      <p:sp>
        <p:nvSpPr>
          <p:cNvPr id="380" name="Google Shape;380;p18"/>
          <p:cNvSpPr txBox="1"/>
          <p:nvPr/>
        </p:nvSpPr>
        <p:spPr>
          <a:xfrm>
            <a:off x="1382780" y="1810933"/>
            <a:ext cx="208168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Northern Hemisphere</a:t>
            </a:r>
            <a:endParaRPr sz="1400" b="0" i="0" u="none" strike="noStrike" cap="none">
              <a:solidFill>
                <a:srgbClr val="000000"/>
              </a:solidFill>
              <a:latin typeface="Arial"/>
              <a:ea typeface="Arial"/>
              <a:cs typeface="Arial"/>
              <a:sym typeface="Arial"/>
            </a:endParaRPr>
          </a:p>
        </p:txBody>
      </p:sp>
      <p:sp>
        <p:nvSpPr>
          <p:cNvPr id="381" name="Google Shape;381;p18"/>
          <p:cNvSpPr txBox="1"/>
          <p:nvPr/>
        </p:nvSpPr>
        <p:spPr>
          <a:xfrm>
            <a:off x="6059272" y="1813049"/>
            <a:ext cx="208168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Southern Hemisphere</a:t>
            </a:r>
            <a:endParaRPr sz="1400" b="0" i="0" u="none" strike="noStrike" cap="none">
              <a:solidFill>
                <a:srgbClr val="000000"/>
              </a:solidFill>
              <a:latin typeface="Arial"/>
              <a:ea typeface="Arial"/>
              <a:cs typeface="Arial"/>
              <a:sym typeface="Arial"/>
            </a:endParaRPr>
          </a:p>
        </p:txBody>
      </p:sp>
      <p:sp>
        <p:nvSpPr>
          <p:cNvPr id="382" name="Google Shape;382;p18"/>
          <p:cNvSpPr txBox="1"/>
          <p:nvPr/>
        </p:nvSpPr>
        <p:spPr>
          <a:xfrm>
            <a:off x="428725" y="4176463"/>
            <a:ext cx="8577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400" b="1" i="1" u="none" strike="noStrike" cap="none">
                <a:solidFill>
                  <a:schemeClr val="dk1"/>
                </a:solidFill>
                <a:latin typeface="Calibri"/>
                <a:ea typeface="Calibri"/>
                <a:cs typeface="Calibri"/>
                <a:sym typeface="Calibri"/>
              </a:rPr>
              <a:t>GEFS v12 has better CRPSS for 500hPa heights for both hemispheres, day-5 and day-10, all two and half years.</a:t>
            </a:r>
            <a:endParaRPr sz="1400" b="1" i="0" u="none" strike="noStrike" cap="none">
              <a:solidFill>
                <a:schemeClr val="dk1"/>
              </a:solidFill>
              <a:latin typeface="Calibri"/>
              <a:ea typeface="Calibri"/>
              <a:cs typeface="Calibri"/>
              <a:sym typeface="Calibri"/>
            </a:endParaRPr>
          </a:p>
        </p:txBody>
      </p:sp>
      <p:sp>
        <p:nvSpPr>
          <p:cNvPr id="383" name="Google Shape;383;p18"/>
          <p:cNvSpPr txBox="1"/>
          <p:nvPr/>
        </p:nvSpPr>
        <p:spPr>
          <a:xfrm>
            <a:off x="4074640" y="1142165"/>
            <a:ext cx="6538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0.628</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0.601</a:t>
            </a:r>
            <a:endParaRPr sz="1400" b="0" i="0" u="none" strike="noStrike" cap="none">
              <a:solidFill>
                <a:srgbClr val="000000"/>
              </a:solidFill>
              <a:latin typeface="Arial"/>
              <a:ea typeface="Arial"/>
              <a:cs typeface="Arial"/>
              <a:sym typeface="Arial"/>
            </a:endParaRPr>
          </a:p>
        </p:txBody>
      </p:sp>
      <p:sp>
        <p:nvSpPr>
          <p:cNvPr id="384" name="Google Shape;384;p18"/>
          <p:cNvSpPr txBox="1"/>
          <p:nvPr/>
        </p:nvSpPr>
        <p:spPr>
          <a:xfrm>
            <a:off x="4083708" y="2534416"/>
            <a:ext cx="6538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0.239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0.209</a:t>
            </a:r>
            <a:endParaRPr sz="1400" b="0" i="0" u="none" strike="noStrike" cap="none">
              <a:solidFill>
                <a:srgbClr val="000000"/>
              </a:solidFill>
              <a:latin typeface="Arial"/>
              <a:ea typeface="Arial"/>
              <a:cs typeface="Arial"/>
              <a:sym typeface="Arial"/>
            </a:endParaRPr>
          </a:p>
        </p:txBody>
      </p:sp>
      <p:sp>
        <p:nvSpPr>
          <p:cNvPr id="385" name="Google Shape;385;p18"/>
          <p:cNvSpPr txBox="1"/>
          <p:nvPr/>
        </p:nvSpPr>
        <p:spPr>
          <a:xfrm>
            <a:off x="8422550" y="1129252"/>
            <a:ext cx="6538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0.603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0.581</a:t>
            </a:r>
            <a:endParaRPr sz="1400" b="0" i="0" u="none" strike="noStrike" cap="none">
              <a:solidFill>
                <a:srgbClr val="000000"/>
              </a:solidFill>
              <a:latin typeface="Arial"/>
              <a:ea typeface="Arial"/>
              <a:cs typeface="Arial"/>
              <a:sym typeface="Arial"/>
            </a:endParaRPr>
          </a:p>
        </p:txBody>
      </p:sp>
      <p:sp>
        <p:nvSpPr>
          <p:cNvPr id="386" name="Google Shape;386;p18"/>
          <p:cNvSpPr txBox="1"/>
          <p:nvPr/>
        </p:nvSpPr>
        <p:spPr>
          <a:xfrm>
            <a:off x="8422551" y="2339045"/>
            <a:ext cx="6538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0.214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0.179</a:t>
            </a:r>
            <a:endParaRPr sz="1400" b="0" i="0" u="none" strike="noStrike" cap="none">
              <a:solidFill>
                <a:srgbClr val="000000"/>
              </a:solidFill>
              <a:latin typeface="Arial"/>
              <a:ea typeface="Arial"/>
              <a:cs typeface="Arial"/>
              <a:sym typeface="Arial"/>
            </a:endParaRPr>
          </a:p>
        </p:txBody>
      </p:sp>
      <p:sp>
        <p:nvSpPr>
          <p:cNvPr id="387" name="Google Shape;387;p18"/>
          <p:cNvSpPr/>
          <p:nvPr/>
        </p:nvSpPr>
        <p:spPr>
          <a:xfrm rot="5400000">
            <a:off x="555540" y="1683320"/>
            <a:ext cx="1924501" cy="721968"/>
          </a:xfrm>
          <a:prstGeom prst="ellipse">
            <a:avLst/>
          </a:prstGeom>
          <a:solidFill>
            <a:srgbClr val="C4E0B2">
              <a:alpha val="25098"/>
            </a:srgbClr>
          </a:solidFill>
          <a:ln w="12700" cap="flat" cmpd="sng">
            <a:solidFill>
              <a:srgbClr val="008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18"/>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19"/>
          <p:cNvPicPr preferRelativeResize="0"/>
          <p:nvPr/>
        </p:nvPicPr>
        <p:blipFill rotWithShape="1">
          <a:blip r:embed="rId3">
            <a:alphaModFix/>
          </a:blip>
          <a:srcRect l="8278" r="2700"/>
          <a:stretch/>
        </p:blipFill>
        <p:spPr>
          <a:xfrm>
            <a:off x="0" y="553518"/>
            <a:ext cx="4471938" cy="3881890"/>
          </a:xfrm>
          <a:prstGeom prst="rect">
            <a:avLst/>
          </a:prstGeom>
          <a:noFill/>
          <a:ln>
            <a:noFill/>
          </a:ln>
        </p:spPr>
      </p:pic>
      <p:pic>
        <p:nvPicPr>
          <p:cNvPr id="394" name="Google Shape;394;p19"/>
          <p:cNvPicPr preferRelativeResize="0"/>
          <p:nvPr/>
        </p:nvPicPr>
        <p:blipFill rotWithShape="1">
          <a:blip r:embed="rId4">
            <a:alphaModFix/>
          </a:blip>
          <a:srcRect l="8294" r="2683"/>
          <a:stretch/>
        </p:blipFill>
        <p:spPr>
          <a:xfrm>
            <a:off x="4479001" y="546303"/>
            <a:ext cx="4487333" cy="3895254"/>
          </a:xfrm>
          <a:prstGeom prst="rect">
            <a:avLst/>
          </a:prstGeom>
          <a:noFill/>
          <a:ln>
            <a:noFill/>
          </a:ln>
        </p:spPr>
      </p:pic>
      <p:cxnSp>
        <p:nvCxnSpPr>
          <p:cNvPr id="395" name="Google Shape;395;p19"/>
          <p:cNvCxnSpPr/>
          <p:nvPr/>
        </p:nvCxnSpPr>
        <p:spPr>
          <a:xfrm>
            <a:off x="488482" y="2983157"/>
            <a:ext cx="3862762" cy="7514"/>
          </a:xfrm>
          <a:prstGeom prst="straightConnector1">
            <a:avLst/>
          </a:prstGeom>
          <a:noFill/>
          <a:ln w="12700" cap="flat" cmpd="sng">
            <a:solidFill>
              <a:schemeClr val="dk1"/>
            </a:solidFill>
            <a:prstDash val="dash"/>
            <a:miter lim="800000"/>
            <a:headEnd type="none" w="sm" len="sm"/>
            <a:tailEnd type="none" w="sm" len="sm"/>
          </a:ln>
        </p:spPr>
      </p:cxnSp>
      <p:cxnSp>
        <p:nvCxnSpPr>
          <p:cNvPr id="396" name="Google Shape;396;p19"/>
          <p:cNvCxnSpPr/>
          <p:nvPr/>
        </p:nvCxnSpPr>
        <p:spPr>
          <a:xfrm>
            <a:off x="4999641" y="2985272"/>
            <a:ext cx="3862762" cy="7514"/>
          </a:xfrm>
          <a:prstGeom prst="straightConnector1">
            <a:avLst/>
          </a:prstGeom>
          <a:noFill/>
          <a:ln w="12700" cap="flat" cmpd="sng">
            <a:solidFill>
              <a:schemeClr val="dk1"/>
            </a:solidFill>
            <a:prstDash val="dash"/>
            <a:miter lim="800000"/>
            <a:headEnd type="none" w="sm" len="sm"/>
            <a:tailEnd type="none" w="sm" len="sm"/>
          </a:ln>
        </p:spPr>
      </p:cxnSp>
      <p:sp>
        <p:nvSpPr>
          <p:cNvPr id="397" name="Google Shape;397;p19"/>
          <p:cNvSpPr txBox="1"/>
          <p:nvPr/>
        </p:nvSpPr>
        <p:spPr>
          <a:xfrm>
            <a:off x="308119" y="15031"/>
            <a:ext cx="8484550" cy="538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CRPS Skill of 850hPa and 250hPa zonal winds</a:t>
            </a:r>
            <a:endParaRPr sz="1400" b="0" i="0" u="none" strike="noStrike" cap="none">
              <a:solidFill>
                <a:srgbClr val="000000"/>
              </a:solidFill>
              <a:latin typeface="Arial"/>
              <a:ea typeface="Arial"/>
              <a:cs typeface="Arial"/>
              <a:sym typeface="Arial"/>
            </a:endParaRPr>
          </a:p>
        </p:txBody>
      </p:sp>
      <p:sp>
        <p:nvSpPr>
          <p:cNvPr id="398" name="Google Shape;398;p19"/>
          <p:cNvSpPr txBox="1"/>
          <p:nvPr/>
        </p:nvSpPr>
        <p:spPr>
          <a:xfrm>
            <a:off x="1121600" y="4595751"/>
            <a:ext cx="7980900" cy="273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1" i="1" u="none" strike="noStrike" cap="none">
                <a:solidFill>
                  <a:schemeClr val="dk1"/>
                </a:solidFill>
                <a:latin typeface="Calibri"/>
                <a:ea typeface="Calibri"/>
                <a:cs typeface="Calibri"/>
                <a:sym typeface="Calibri"/>
              </a:rPr>
              <a:t>GEFS v12 has better CRPSS for both hemispheres of 850hPa and 250hPa winds.</a:t>
            </a:r>
            <a:endParaRPr sz="1200" b="1" i="0" u="none" strike="noStrike" cap="none">
              <a:solidFill>
                <a:schemeClr val="dk1"/>
              </a:solidFill>
              <a:latin typeface="Calibri"/>
              <a:ea typeface="Calibri"/>
              <a:cs typeface="Calibri"/>
              <a:sym typeface="Calibri"/>
            </a:endParaRPr>
          </a:p>
        </p:txBody>
      </p:sp>
      <p:sp>
        <p:nvSpPr>
          <p:cNvPr id="399" name="Google Shape;399;p19"/>
          <p:cNvSpPr txBox="1"/>
          <p:nvPr/>
        </p:nvSpPr>
        <p:spPr>
          <a:xfrm>
            <a:off x="535669" y="3699124"/>
            <a:ext cx="344366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FF"/>
                </a:solidFill>
                <a:latin typeface="Calibri"/>
                <a:ea typeface="Calibri"/>
                <a:cs typeface="Calibri"/>
                <a:sym typeface="Calibri"/>
              </a:rPr>
              <a:t>Northern Hemisphere 850hPa</a:t>
            </a:r>
            <a:endParaRPr sz="1400" b="0" i="0" u="none" strike="noStrike" cap="none">
              <a:solidFill>
                <a:srgbClr val="000000"/>
              </a:solidFill>
              <a:latin typeface="Arial"/>
              <a:ea typeface="Arial"/>
              <a:cs typeface="Arial"/>
              <a:sym typeface="Arial"/>
            </a:endParaRPr>
          </a:p>
        </p:txBody>
      </p:sp>
      <p:sp>
        <p:nvSpPr>
          <p:cNvPr id="400" name="Google Shape;400;p19"/>
          <p:cNvSpPr txBox="1"/>
          <p:nvPr/>
        </p:nvSpPr>
        <p:spPr>
          <a:xfrm>
            <a:off x="5129579" y="3691610"/>
            <a:ext cx="316005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FF"/>
                </a:solidFill>
                <a:latin typeface="Calibri"/>
                <a:ea typeface="Calibri"/>
                <a:cs typeface="Calibri"/>
                <a:sym typeface="Calibri"/>
              </a:rPr>
              <a:t>Northern Hemisphere 250hPa </a:t>
            </a:r>
            <a:endParaRPr sz="1400" b="0" i="0" u="none" strike="noStrike" cap="none">
              <a:solidFill>
                <a:srgbClr val="000000"/>
              </a:solidFill>
              <a:latin typeface="Arial"/>
              <a:ea typeface="Arial"/>
              <a:cs typeface="Arial"/>
              <a:sym typeface="Arial"/>
            </a:endParaRPr>
          </a:p>
        </p:txBody>
      </p:sp>
      <p:sp>
        <p:nvSpPr>
          <p:cNvPr id="401" name="Google Shape;401;p19"/>
          <p:cNvSpPr txBox="1"/>
          <p:nvPr/>
        </p:nvSpPr>
        <p:spPr>
          <a:xfrm>
            <a:off x="1412042" y="3171011"/>
            <a:ext cx="666139"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sng" strike="noStrike" cap="none">
                <a:solidFill>
                  <a:schemeClr val="dk1"/>
                </a:solidFill>
                <a:latin typeface="Calibri"/>
                <a:ea typeface="Calibri"/>
                <a:cs typeface="Calibri"/>
                <a:sym typeface="Calibri"/>
              </a:rPr>
              <a:t>6.5 days</a:t>
            </a:r>
            <a:endParaRPr sz="1400" b="0" i="0" u="none" strike="noStrike" cap="none">
              <a:solidFill>
                <a:srgbClr val="000000"/>
              </a:solidFill>
              <a:latin typeface="Arial"/>
              <a:ea typeface="Arial"/>
              <a:cs typeface="Arial"/>
              <a:sym typeface="Arial"/>
            </a:endParaRPr>
          </a:p>
        </p:txBody>
      </p:sp>
      <p:sp>
        <p:nvSpPr>
          <p:cNvPr id="402" name="Google Shape;402;p19"/>
          <p:cNvSpPr txBox="1"/>
          <p:nvPr/>
        </p:nvSpPr>
        <p:spPr>
          <a:xfrm>
            <a:off x="6131565" y="3173126"/>
            <a:ext cx="703343"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sng" strike="noStrike" cap="none">
                <a:solidFill>
                  <a:schemeClr val="dk1"/>
                </a:solidFill>
                <a:latin typeface="Calibri"/>
                <a:ea typeface="Calibri"/>
                <a:cs typeface="Calibri"/>
                <a:sym typeface="Calibri"/>
              </a:rPr>
              <a:t>7.2 days</a:t>
            </a:r>
            <a:endParaRPr sz="1400" b="0" i="0" u="none" strike="noStrike" cap="none">
              <a:solidFill>
                <a:srgbClr val="000000"/>
              </a:solidFill>
              <a:latin typeface="Arial"/>
              <a:ea typeface="Arial"/>
              <a:cs typeface="Arial"/>
              <a:sym typeface="Arial"/>
            </a:endParaRPr>
          </a:p>
        </p:txBody>
      </p:sp>
      <p:sp>
        <p:nvSpPr>
          <p:cNvPr id="403" name="Google Shape;403;p19"/>
          <p:cNvSpPr txBox="1"/>
          <p:nvPr/>
        </p:nvSpPr>
        <p:spPr>
          <a:xfrm>
            <a:off x="2390558" y="2504358"/>
            <a:ext cx="839593"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sng" strike="noStrike" cap="none">
                <a:solidFill>
                  <a:srgbClr val="FF0000"/>
                </a:solidFill>
                <a:latin typeface="Calibri"/>
                <a:ea typeface="Calibri"/>
                <a:cs typeface="Calibri"/>
                <a:sym typeface="Calibri"/>
              </a:rPr>
              <a:t>7.0 days</a:t>
            </a:r>
            <a:endParaRPr sz="1400" b="0" i="0" u="none" strike="noStrike" cap="none">
              <a:solidFill>
                <a:srgbClr val="000000"/>
              </a:solidFill>
              <a:latin typeface="Arial"/>
              <a:ea typeface="Arial"/>
              <a:cs typeface="Arial"/>
              <a:sym typeface="Arial"/>
            </a:endParaRPr>
          </a:p>
        </p:txBody>
      </p:sp>
      <p:sp>
        <p:nvSpPr>
          <p:cNvPr id="404" name="Google Shape;404;p19"/>
          <p:cNvSpPr txBox="1"/>
          <p:nvPr/>
        </p:nvSpPr>
        <p:spPr>
          <a:xfrm>
            <a:off x="7066627" y="2483931"/>
            <a:ext cx="839593"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sng" strike="noStrike" cap="none">
                <a:solidFill>
                  <a:srgbClr val="FF0000"/>
                </a:solidFill>
                <a:latin typeface="Calibri"/>
                <a:ea typeface="Calibri"/>
                <a:cs typeface="Calibri"/>
                <a:sym typeface="Calibri"/>
              </a:rPr>
              <a:t>7.8 days</a:t>
            </a:r>
            <a:endParaRPr sz="1400" b="0" i="0" u="none" strike="noStrike" cap="none">
              <a:solidFill>
                <a:srgbClr val="000000"/>
              </a:solidFill>
              <a:latin typeface="Arial"/>
              <a:ea typeface="Arial"/>
              <a:cs typeface="Arial"/>
              <a:sym typeface="Arial"/>
            </a:endParaRPr>
          </a:p>
        </p:txBody>
      </p:sp>
      <p:cxnSp>
        <p:nvCxnSpPr>
          <p:cNvPr id="405" name="Google Shape;405;p19"/>
          <p:cNvCxnSpPr/>
          <p:nvPr/>
        </p:nvCxnSpPr>
        <p:spPr>
          <a:xfrm rot="10800000" flipH="1">
            <a:off x="1742163" y="3005698"/>
            <a:ext cx="270543" cy="232941"/>
          </a:xfrm>
          <a:prstGeom prst="straightConnector1">
            <a:avLst/>
          </a:prstGeom>
          <a:noFill/>
          <a:ln w="12700" cap="flat" cmpd="sng">
            <a:solidFill>
              <a:schemeClr val="dk1"/>
            </a:solidFill>
            <a:prstDash val="solid"/>
            <a:miter lim="800000"/>
            <a:headEnd type="none" w="sm" len="sm"/>
            <a:tailEnd type="stealth" w="med" len="med"/>
          </a:ln>
        </p:spPr>
      </p:cxnSp>
      <p:cxnSp>
        <p:nvCxnSpPr>
          <p:cNvPr id="406" name="Google Shape;406;p19"/>
          <p:cNvCxnSpPr/>
          <p:nvPr/>
        </p:nvCxnSpPr>
        <p:spPr>
          <a:xfrm rot="10800000" flipH="1">
            <a:off x="6469748" y="3007813"/>
            <a:ext cx="270543" cy="232941"/>
          </a:xfrm>
          <a:prstGeom prst="straightConnector1">
            <a:avLst/>
          </a:prstGeom>
          <a:noFill/>
          <a:ln w="12700" cap="flat" cmpd="sng">
            <a:solidFill>
              <a:schemeClr val="dk1"/>
            </a:solidFill>
            <a:prstDash val="solid"/>
            <a:miter lim="800000"/>
            <a:headEnd type="none" w="sm" len="sm"/>
            <a:tailEnd type="stealth" w="med" len="med"/>
          </a:ln>
        </p:spPr>
      </p:cxnSp>
      <p:cxnSp>
        <p:nvCxnSpPr>
          <p:cNvPr id="407" name="Google Shape;407;p19"/>
          <p:cNvCxnSpPr/>
          <p:nvPr/>
        </p:nvCxnSpPr>
        <p:spPr>
          <a:xfrm flipH="1">
            <a:off x="2194890" y="2750213"/>
            <a:ext cx="556116" cy="232941"/>
          </a:xfrm>
          <a:prstGeom prst="straightConnector1">
            <a:avLst/>
          </a:prstGeom>
          <a:noFill/>
          <a:ln w="12700" cap="flat" cmpd="sng">
            <a:solidFill>
              <a:srgbClr val="FF0000"/>
            </a:solidFill>
            <a:prstDash val="solid"/>
            <a:miter lim="800000"/>
            <a:headEnd type="none" w="sm" len="sm"/>
            <a:tailEnd type="stealth" w="med" len="med"/>
          </a:ln>
        </p:spPr>
      </p:cxnSp>
      <p:cxnSp>
        <p:nvCxnSpPr>
          <p:cNvPr id="408" name="Google Shape;408;p19"/>
          <p:cNvCxnSpPr/>
          <p:nvPr/>
        </p:nvCxnSpPr>
        <p:spPr>
          <a:xfrm flipH="1">
            <a:off x="6914232" y="2729785"/>
            <a:ext cx="556116" cy="232941"/>
          </a:xfrm>
          <a:prstGeom prst="straightConnector1">
            <a:avLst/>
          </a:prstGeom>
          <a:noFill/>
          <a:ln w="12700" cap="flat" cmpd="sng">
            <a:solidFill>
              <a:srgbClr val="FF0000"/>
            </a:solidFill>
            <a:prstDash val="solid"/>
            <a:miter lim="800000"/>
            <a:headEnd type="none" w="sm" len="sm"/>
            <a:tailEnd type="stealth" w="med" len="med"/>
          </a:ln>
        </p:spPr>
      </p:cxnSp>
      <p:sp>
        <p:nvSpPr>
          <p:cNvPr id="409" name="Google Shape;409;p19"/>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410" name="Google Shape;410;p19"/>
          <p:cNvSpPr/>
          <p:nvPr/>
        </p:nvSpPr>
        <p:spPr>
          <a:xfrm>
            <a:off x="2292105" y="1878561"/>
            <a:ext cx="1992512" cy="368198"/>
          </a:xfrm>
          <a:prstGeom prst="roundRect">
            <a:avLst>
              <a:gd name="adj" fmla="val 16667"/>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Extend skill by 12-hours</a:t>
            </a:r>
            <a:endParaRPr sz="1400" b="0" i="0" u="none" strike="noStrike" cap="none">
              <a:solidFill>
                <a:srgbClr val="000000"/>
              </a:solidFill>
              <a:latin typeface="Arial"/>
              <a:ea typeface="Arial"/>
              <a:cs typeface="Arial"/>
              <a:sym typeface="Arial"/>
            </a:endParaRPr>
          </a:p>
        </p:txBody>
      </p:sp>
      <p:sp>
        <p:nvSpPr>
          <p:cNvPr id="411" name="Google Shape;411;p19"/>
          <p:cNvSpPr/>
          <p:nvPr/>
        </p:nvSpPr>
        <p:spPr>
          <a:xfrm>
            <a:off x="6740291" y="1766321"/>
            <a:ext cx="1992512" cy="368198"/>
          </a:xfrm>
          <a:prstGeom prst="roundRect">
            <a:avLst>
              <a:gd name="adj" fmla="val 16667"/>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Extend skill by 14-hours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20"/>
          <p:cNvPicPr preferRelativeResize="0"/>
          <p:nvPr/>
        </p:nvPicPr>
        <p:blipFill rotWithShape="1">
          <a:blip r:embed="rId3">
            <a:alphaModFix/>
          </a:blip>
          <a:srcRect l="11907" r="17895" b="7894"/>
          <a:stretch/>
        </p:blipFill>
        <p:spPr>
          <a:xfrm>
            <a:off x="905256" y="2955636"/>
            <a:ext cx="2157984" cy="2187864"/>
          </a:xfrm>
          <a:prstGeom prst="rect">
            <a:avLst/>
          </a:prstGeom>
          <a:noFill/>
          <a:ln>
            <a:noFill/>
          </a:ln>
        </p:spPr>
      </p:pic>
      <p:sp>
        <p:nvSpPr>
          <p:cNvPr id="417" name="Google Shape;417;p20"/>
          <p:cNvSpPr txBox="1"/>
          <p:nvPr/>
        </p:nvSpPr>
        <p:spPr>
          <a:xfrm>
            <a:off x="308119" y="15031"/>
            <a:ext cx="8484550" cy="538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Brier Skill Scores of the CONUS PQPF</a:t>
            </a:r>
            <a:endParaRPr sz="1400" b="0" i="0" u="none" strike="noStrike" cap="none">
              <a:solidFill>
                <a:srgbClr val="000000"/>
              </a:solidFill>
              <a:latin typeface="Arial"/>
              <a:ea typeface="Arial"/>
              <a:cs typeface="Arial"/>
              <a:sym typeface="Arial"/>
            </a:endParaRPr>
          </a:p>
        </p:txBody>
      </p:sp>
      <p:sp>
        <p:nvSpPr>
          <p:cNvPr id="418" name="Google Shape;418;p20"/>
          <p:cNvSpPr txBox="1"/>
          <p:nvPr/>
        </p:nvSpPr>
        <p:spPr>
          <a:xfrm>
            <a:off x="1382780" y="1810933"/>
            <a:ext cx="208168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North Hemisphere</a:t>
            </a:r>
            <a:endParaRPr sz="1400" b="0" i="0" u="none" strike="noStrike" cap="none">
              <a:solidFill>
                <a:srgbClr val="000000"/>
              </a:solidFill>
              <a:latin typeface="Arial"/>
              <a:ea typeface="Arial"/>
              <a:cs typeface="Arial"/>
              <a:sym typeface="Arial"/>
            </a:endParaRPr>
          </a:p>
        </p:txBody>
      </p:sp>
      <p:sp>
        <p:nvSpPr>
          <p:cNvPr id="419" name="Google Shape;419;p20"/>
          <p:cNvSpPr txBox="1"/>
          <p:nvPr/>
        </p:nvSpPr>
        <p:spPr>
          <a:xfrm>
            <a:off x="6059272" y="1813049"/>
            <a:ext cx="208168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South Hemisphere</a:t>
            </a:r>
            <a:endParaRPr sz="1400" b="0" i="0" u="none" strike="noStrike" cap="none">
              <a:solidFill>
                <a:srgbClr val="000000"/>
              </a:solidFill>
              <a:latin typeface="Arial"/>
              <a:ea typeface="Arial"/>
              <a:cs typeface="Arial"/>
              <a:sym typeface="Arial"/>
            </a:endParaRPr>
          </a:p>
        </p:txBody>
      </p:sp>
      <p:sp>
        <p:nvSpPr>
          <p:cNvPr id="420" name="Google Shape;420;p20"/>
          <p:cNvSpPr txBox="1"/>
          <p:nvPr/>
        </p:nvSpPr>
        <p:spPr>
          <a:xfrm>
            <a:off x="3165350" y="3441352"/>
            <a:ext cx="5830800" cy="161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Brier Skill Score: </a:t>
            </a:r>
            <a:r>
              <a:rPr lang="en-US" sz="1400" b="0" i="1" u="none" strike="noStrike" cap="none">
                <a:solidFill>
                  <a:schemeClr val="dk1"/>
                </a:solidFill>
                <a:latin typeface="Calibri"/>
                <a:ea typeface="Calibri"/>
                <a:cs typeface="Calibri"/>
                <a:sym typeface="Calibri"/>
              </a:rPr>
              <a:t>BSS=1 is for perfect forecast, BSS=0 is for no skill from reference climatology. </a:t>
            </a:r>
            <a:endParaRPr sz="14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4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400" b="1" i="1" u="none" strike="noStrike" cap="none">
                <a:solidFill>
                  <a:schemeClr val="dk1"/>
                </a:solidFill>
                <a:latin typeface="Calibri"/>
                <a:ea typeface="Calibri"/>
                <a:cs typeface="Calibri"/>
                <a:sym typeface="Calibri"/>
              </a:rPr>
              <a:t>Statistically, GEFSv12 has extended one additional day of useful probabilistic forecast skill over GEFSv11.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libri"/>
                <a:ea typeface="Calibri"/>
                <a:cs typeface="Calibri"/>
                <a:sym typeface="Calibri"/>
              </a:rPr>
              <a:t>The forecast is more reliable (left plot) than GEFSv11.</a:t>
            </a:r>
            <a:endParaRPr sz="1400" b="1" i="0" u="none" strike="noStrike" cap="none">
              <a:solidFill>
                <a:schemeClr val="dk1"/>
              </a:solidFill>
              <a:latin typeface="Calibri"/>
              <a:ea typeface="Calibri"/>
              <a:cs typeface="Calibri"/>
              <a:sym typeface="Calibri"/>
            </a:endParaRPr>
          </a:p>
        </p:txBody>
      </p:sp>
      <p:sp>
        <p:nvSpPr>
          <p:cNvPr id="421" name="Google Shape;421;p20"/>
          <p:cNvSpPr txBox="1"/>
          <p:nvPr/>
        </p:nvSpPr>
        <p:spPr>
          <a:xfrm>
            <a:off x="4013064" y="1142165"/>
            <a:ext cx="6538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0.628</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0.601</a:t>
            </a:r>
            <a:endParaRPr sz="1400" b="0" i="0" u="none" strike="noStrike" cap="none">
              <a:solidFill>
                <a:srgbClr val="000000"/>
              </a:solidFill>
              <a:latin typeface="Arial"/>
              <a:ea typeface="Arial"/>
              <a:cs typeface="Arial"/>
              <a:sym typeface="Arial"/>
            </a:endParaRPr>
          </a:p>
        </p:txBody>
      </p:sp>
      <p:sp>
        <p:nvSpPr>
          <p:cNvPr id="422" name="Google Shape;422;p20"/>
          <p:cNvSpPr txBox="1"/>
          <p:nvPr/>
        </p:nvSpPr>
        <p:spPr>
          <a:xfrm>
            <a:off x="4045223" y="2534416"/>
            <a:ext cx="6538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0.239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0.209</a:t>
            </a:r>
            <a:endParaRPr sz="1400" b="0" i="0" u="none" strike="noStrike" cap="none">
              <a:solidFill>
                <a:srgbClr val="000000"/>
              </a:solidFill>
              <a:latin typeface="Arial"/>
              <a:ea typeface="Arial"/>
              <a:cs typeface="Arial"/>
              <a:sym typeface="Arial"/>
            </a:endParaRPr>
          </a:p>
        </p:txBody>
      </p:sp>
      <p:sp>
        <p:nvSpPr>
          <p:cNvPr id="423" name="Google Shape;423;p20"/>
          <p:cNvSpPr txBox="1"/>
          <p:nvPr/>
        </p:nvSpPr>
        <p:spPr>
          <a:xfrm>
            <a:off x="8422550" y="1129252"/>
            <a:ext cx="6538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0.603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0.581</a:t>
            </a:r>
            <a:endParaRPr sz="1400" b="0" i="0" u="none" strike="noStrike" cap="none">
              <a:solidFill>
                <a:srgbClr val="000000"/>
              </a:solidFill>
              <a:latin typeface="Arial"/>
              <a:ea typeface="Arial"/>
              <a:cs typeface="Arial"/>
              <a:sym typeface="Arial"/>
            </a:endParaRPr>
          </a:p>
        </p:txBody>
      </p:sp>
      <p:sp>
        <p:nvSpPr>
          <p:cNvPr id="424" name="Google Shape;424;p20"/>
          <p:cNvSpPr txBox="1"/>
          <p:nvPr/>
        </p:nvSpPr>
        <p:spPr>
          <a:xfrm>
            <a:off x="8422551" y="2339045"/>
            <a:ext cx="6538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0.214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0.179</a:t>
            </a:r>
            <a:endParaRPr sz="1400" b="0" i="0" u="none" strike="noStrike" cap="none">
              <a:solidFill>
                <a:srgbClr val="000000"/>
              </a:solidFill>
              <a:latin typeface="Arial"/>
              <a:ea typeface="Arial"/>
              <a:cs typeface="Arial"/>
              <a:sym typeface="Arial"/>
            </a:endParaRPr>
          </a:p>
        </p:txBody>
      </p:sp>
      <p:pic>
        <p:nvPicPr>
          <p:cNvPr id="425" name="Google Shape;425;p20"/>
          <p:cNvPicPr preferRelativeResize="0"/>
          <p:nvPr/>
        </p:nvPicPr>
        <p:blipFill rotWithShape="1">
          <a:blip r:embed="rId4">
            <a:alphaModFix/>
          </a:blip>
          <a:srcRect l="8277" r="2879"/>
          <a:stretch/>
        </p:blipFill>
        <p:spPr>
          <a:xfrm>
            <a:off x="128078" y="556836"/>
            <a:ext cx="2944368" cy="2485620"/>
          </a:xfrm>
          <a:prstGeom prst="rect">
            <a:avLst/>
          </a:prstGeom>
          <a:noFill/>
          <a:ln>
            <a:noFill/>
          </a:ln>
        </p:spPr>
      </p:pic>
      <p:pic>
        <p:nvPicPr>
          <p:cNvPr id="426" name="Google Shape;426;p20"/>
          <p:cNvPicPr preferRelativeResize="0"/>
          <p:nvPr/>
        </p:nvPicPr>
        <p:blipFill rotWithShape="1">
          <a:blip r:embed="rId5">
            <a:alphaModFix/>
          </a:blip>
          <a:srcRect l="8243" r="2836"/>
          <a:stretch/>
        </p:blipFill>
        <p:spPr>
          <a:xfrm>
            <a:off x="3072138" y="566512"/>
            <a:ext cx="2944368" cy="2483458"/>
          </a:xfrm>
          <a:prstGeom prst="rect">
            <a:avLst/>
          </a:prstGeom>
          <a:noFill/>
          <a:ln>
            <a:noFill/>
          </a:ln>
        </p:spPr>
      </p:pic>
      <p:pic>
        <p:nvPicPr>
          <p:cNvPr id="427" name="Google Shape;427;p20"/>
          <p:cNvPicPr preferRelativeResize="0"/>
          <p:nvPr/>
        </p:nvPicPr>
        <p:blipFill rotWithShape="1">
          <a:blip r:embed="rId6">
            <a:alphaModFix/>
          </a:blip>
          <a:srcRect l="8182" r="2895"/>
          <a:stretch/>
        </p:blipFill>
        <p:spPr>
          <a:xfrm>
            <a:off x="5985379" y="563225"/>
            <a:ext cx="2944368" cy="2483459"/>
          </a:xfrm>
          <a:prstGeom prst="rect">
            <a:avLst/>
          </a:prstGeom>
          <a:noFill/>
          <a:ln>
            <a:noFill/>
          </a:ln>
        </p:spPr>
      </p:pic>
      <p:sp>
        <p:nvSpPr>
          <p:cNvPr id="428" name="Google Shape;428;p20"/>
          <p:cNvSpPr txBox="1"/>
          <p:nvPr/>
        </p:nvSpPr>
        <p:spPr>
          <a:xfrm>
            <a:off x="481791" y="2521487"/>
            <a:ext cx="221984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&gt;=1.00mm/24hours</a:t>
            </a:r>
            <a:endParaRPr sz="1400" b="0" i="0" u="none" strike="noStrike" cap="none">
              <a:solidFill>
                <a:srgbClr val="000000"/>
              </a:solidFill>
              <a:latin typeface="Arial"/>
              <a:ea typeface="Arial"/>
              <a:cs typeface="Arial"/>
              <a:sym typeface="Arial"/>
            </a:endParaRPr>
          </a:p>
        </p:txBody>
      </p:sp>
      <p:sp>
        <p:nvSpPr>
          <p:cNvPr id="429" name="Google Shape;429;p20"/>
          <p:cNvSpPr txBox="1"/>
          <p:nvPr/>
        </p:nvSpPr>
        <p:spPr>
          <a:xfrm>
            <a:off x="6322252" y="2550735"/>
            <a:ext cx="221984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&gt;=20.00mm/24hours</a:t>
            </a:r>
            <a:endParaRPr sz="1400" b="0" i="0" u="none" strike="noStrike" cap="none">
              <a:solidFill>
                <a:srgbClr val="000000"/>
              </a:solidFill>
              <a:latin typeface="Arial"/>
              <a:ea typeface="Arial"/>
              <a:cs typeface="Arial"/>
              <a:sym typeface="Arial"/>
            </a:endParaRPr>
          </a:p>
        </p:txBody>
      </p:sp>
      <p:sp>
        <p:nvSpPr>
          <p:cNvPr id="430" name="Google Shape;430;p20"/>
          <p:cNvSpPr txBox="1"/>
          <p:nvPr/>
        </p:nvSpPr>
        <p:spPr>
          <a:xfrm>
            <a:off x="3426652" y="2533802"/>
            <a:ext cx="221984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&gt;=5.00mm/24hours</a:t>
            </a:r>
            <a:endParaRPr sz="1400" b="0" i="0" u="none" strike="noStrike" cap="none">
              <a:solidFill>
                <a:srgbClr val="000000"/>
              </a:solidFill>
              <a:latin typeface="Arial"/>
              <a:ea typeface="Arial"/>
              <a:cs typeface="Arial"/>
              <a:sym typeface="Arial"/>
            </a:endParaRPr>
          </a:p>
        </p:txBody>
      </p:sp>
      <p:cxnSp>
        <p:nvCxnSpPr>
          <p:cNvPr id="431" name="Google Shape;431;p20"/>
          <p:cNvCxnSpPr/>
          <p:nvPr/>
        </p:nvCxnSpPr>
        <p:spPr>
          <a:xfrm>
            <a:off x="4356485" y="946727"/>
            <a:ext cx="0" cy="1908849"/>
          </a:xfrm>
          <a:prstGeom prst="straightConnector1">
            <a:avLst/>
          </a:prstGeom>
          <a:noFill/>
          <a:ln w="12700" cap="flat" cmpd="sng">
            <a:solidFill>
              <a:srgbClr val="0000FF"/>
            </a:solidFill>
            <a:prstDash val="dash"/>
            <a:miter lim="800000"/>
            <a:headEnd type="none" w="sm" len="sm"/>
            <a:tailEnd type="none" w="sm" len="sm"/>
          </a:ln>
        </p:spPr>
      </p:cxnSp>
      <p:cxnSp>
        <p:nvCxnSpPr>
          <p:cNvPr id="432" name="Google Shape;432;p20"/>
          <p:cNvCxnSpPr/>
          <p:nvPr/>
        </p:nvCxnSpPr>
        <p:spPr>
          <a:xfrm rot="10800000" flipH="1">
            <a:off x="2616970" y="1708728"/>
            <a:ext cx="1693333" cy="1739514"/>
          </a:xfrm>
          <a:prstGeom prst="straightConnector1">
            <a:avLst/>
          </a:prstGeom>
          <a:noFill/>
          <a:ln w="12700" cap="flat" cmpd="sng">
            <a:solidFill>
              <a:srgbClr val="0000FF"/>
            </a:solidFill>
            <a:prstDash val="solid"/>
            <a:miter lim="800000"/>
            <a:headEnd type="none" w="sm" len="sm"/>
            <a:tailEnd type="stealth" w="med" len="med"/>
          </a:ln>
        </p:spPr>
      </p:cxnSp>
      <p:cxnSp>
        <p:nvCxnSpPr>
          <p:cNvPr id="433" name="Google Shape;433;p20"/>
          <p:cNvCxnSpPr/>
          <p:nvPr/>
        </p:nvCxnSpPr>
        <p:spPr>
          <a:xfrm>
            <a:off x="460279" y="2276764"/>
            <a:ext cx="2533842" cy="9237"/>
          </a:xfrm>
          <a:prstGeom prst="straightConnector1">
            <a:avLst/>
          </a:prstGeom>
          <a:noFill/>
          <a:ln w="12700" cap="flat" cmpd="sng">
            <a:solidFill>
              <a:srgbClr val="0000FF"/>
            </a:solidFill>
            <a:prstDash val="dash"/>
            <a:miter lim="800000"/>
            <a:headEnd type="none" w="sm" len="sm"/>
            <a:tailEnd type="none" w="sm" len="sm"/>
          </a:ln>
        </p:spPr>
      </p:cxnSp>
      <p:cxnSp>
        <p:nvCxnSpPr>
          <p:cNvPr id="434" name="Google Shape;434;p20"/>
          <p:cNvCxnSpPr/>
          <p:nvPr/>
        </p:nvCxnSpPr>
        <p:spPr>
          <a:xfrm>
            <a:off x="6323831" y="2067407"/>
            <a:ext cx="2533842" cy="9237"/>
          </a:xfrm>
          <a:prstGeom prst="straightConnector1">
            <a:avLst/>
          </a:prstGeom>
          <a:noFill/>
          <a:ln w="12700" cap="flat" cmpd="sng">
            <a:solidFill>
              <a:srgbClr val="0000FF"/>
            </a:solidFill>
            <a:prstDash val="dash"/>
            <a:miter lim="800000"/>
            <a:headEnd type="none" w="sm" len="sm"/>
            <a:tailEnd type="none" w="sm" len="sm"/>
          </a:ln>
        </p:spPr>
      </p:cxnSp>
      <p:cxnSp>
        <p:nvCxnSpPr>
          <p:cNvPr id="435" name="Google Shape;435;p20"/>
          <p:cNvCxnSpPr/>
          <p:nvPr/>
        </p:nvCxnSpPr>
        <p:spPr>
          <a:xfrm>
            <a:off x="3420534" y="2242897"/>
            <a:ext cx="2533842" cy="9237"/>
          </a:xfrm>
          <a:prstGeom prst="straightConnector1">
            <a:avLst/>
          </a:prstGeom>
          <a:noFill/>
          <a:ln w="12700" cap="flat" cmpd="sng">
            <a:solidFill>
              <a:srgbClr val="0000FF"/>
            </a:solidFill>
            <a:prstDash val="dash"/>
            <a:miter lim="800000"/>
            <a:headEnd type="none" w="sm" len="sm"/>
            <a:tailEnd type="none" w="sm" len="sm"/>
          </a:ln>
        </p:spPr>
      </p:cxnSp>
      <p:sp>
        <p:nvSpPr>
          <p:cNvPr id="436" name="Google Shape;436;p20"/>
          <p:cNvSpPr txBox="1"/>
          <p:nvPr/>
        </p:nvSpPr>
        <p:spPr>
          <a:xfrm>
            <a:off x="1443245" y="1431636"/>
            <a:ext cx="1558573"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chemeClr val="dk1"/>
                </a:solidFill>
                <a:latin typeface="Calibri"/>
                <a:ea typeface="Calibri"/>
                <a:cs typeface="Calibri"/>
                <a:sym typeface="Calibri"/>
              </a:rPr>
              <a:t>Extend skill ~ 1 days</a:t>
            </a:r>
            <a:endParaRPr sz="1400" b="0" i="0" u="none" strike="noStrike" cap="none">
              <a:solidFill>
                <a:srgbClr val="000000"/>
              </a:solidFill>
              <a:latin typeface="Arial"/>
              <a:ea typeface="Arial"/>
              <a:cs typeface="Arial"/>
              <a:sym typeface="Arial"/>
            </a:endParaRPr>
          </a:p>
        </p:txBody>
      </p:sp>
      <p:sp>
        <p:nvSpPr>
          <p:cNvPr id="437" name="Google Shape;437;p20"/>
          <p:cNvSpPr txBox="1"/>
          <p:nvPr/>
        </p:nvSpPr>
        <p:spPr>
          <a:xfrm>
            <a:off x="4508885" y="1453187"/>
            <a:ext cx="1538623"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chemeClr val="dk1"/>
                </a:solidFill>
                <a:latin typeface="Calibri"/>
                <a:ea typeface="Calibri"/>
                <a:cs typeface="Calibri"/>
                <a:sym typeface="Calibri"/>
              </a:rPr>
              <a:t>Extend skill ~ 1 days</a:t>
            </a:r>
            <a:endParaRPr sz="1400" b="0" i="0" u="none" strike="noStrike" cap="none">
              <a:solidFill>
                <a:srgbClr val="000000"/>
              </a:solidFill>
              <a:latin typeface="Arial"/>
              <a:ea typeface="Arial"/>
              <a:cs typeface="Arial"/>
              <a:sym typeface="Arial"/>
            </a:endParaRPr>
          </a:p>
        </p:txBody>
      </p:sp>
      <p:sp>
        <p:nvSpPr>
          <p:cNvPr id="438" name="Google Shape;438;p20"/>
          <p:cNvSpPr txBox="1"/>
          <p:nvPr/>
        </p:nvSpPr>
        <p:spPr>
          <a:xfrm>
            <a:off x="7326749" y="1476278"/>
            <a:ext cx="153862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chemeClr val="dk1"/>
                </a:solidFill>
                <a:latin typeface="Calibri"/>
                <a:ea typeface="Calibri"/>
                <a:cs typeface="Calibri"/>
                <a:sym typeface="Calibri"/>
              </a:rPr>
              <a:t>Extend skill ~ 1 days</a:t>
            </a:r>
            <a:endParaRPr sz="1400" b="0" i="0" u="none" strike="noStrike" cap="none">
              <a:solidFill>
                <a:srgbClr val="000000"/>
              </a:solidFill>
              <a:latin typeface="Arial"/>
              <a:ea typeface="Arial"/>
              <a:cs typeface="Arial"/>
              <a:sym typeface="Arial"/>
            </a:endParaRPr>
          </a:p>
        </p:txBody>
      </p:sp>
      <p:sp>
        <p:nvSpPr>
          <p:cNvPr id="439" name="Google Shape;439;p20"/>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graphicFrame>
        <p:nvGraphicFramePr>
          <p:cNvPr id="444" name="Google Shape;444;p21"/>
          <p:cNvGraphicFramePr/>
          <p:nvPr/>
        </p:nvGraphicFramePr>
        <p:xfrm>
          <a:off x="130848" y="790478"/>
          <a:ext cx="4394970" cy="3081097"/>
        </p:xfrm>
        <a:graphic>
          <a:graphicData uri="http://schemas.openxmlformats.org/drawingml/2006/chart">
            <c:chart xmlns:c="http://schemas.openxmlformats.org/drawingml/2006/chart" xmlns:r="http://schemas.openxmlformats.org/officeDocument/2006/relationships" r:id="rId3"/>
          </a:graphicData>
        </a:graphic>
      </p:graphicFrame>
      <p:sp>
        <p:nvSpPr>
          <p:cNvPr id="445" name="Google Shape;445;p21"/>
          <p:cNvSpPr txBox="1"/>
          <p:nvPr/>
        </p:nvSpPr>
        <p:spPr>
          <a:xfrm>
            <a:off x="308119" y="15031"/>
            <a:ext cx="8484550" cy="538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Brier Skill Scores of the CONUS PQPF</a:t>
            </a:r>
            <a:endParaRPr sz="1400" b="0" i="0" u="none" strike="noStrike" cap="none">
              <a:solidFill>
                <a:srgbClr val="000000"/>
              </a:solidFill>
              <a:latin typeface="Arial"/>
              <a:ea typeface="Arial"/>
              <a:cs typeface="Arial"/>
              <a:sym typeface="Arial"/>
            </a:endParaRPr>
          </a:p>
        </p:txBody>
      </p:sp>
      <p:sp>
        <p:nvSpPr>
          <p:cNvPr id="446" name="Google Shape;446;p21"/>
          <p:cNvSpPr txBox="1"/>
          <p:nvPr/>
        </p:nvSpPr>
        <p:spPr>
          <a:xfrm>
            <a:off x="1267326" y="3050145"/>
            <a:ext cx="208168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&gt;= 1.0mm/day</a:t>
            </a:r>
            <a:endParaRPr sz="1400" b="0" i="0" u="none" strike="noStrike" cap="none">
              <a:solidFill>
                <a:srgbClr val="000000"/>
              </a:solidFill>
              <a:latin typeface="Arial"/>
              <a:ea typeface="Arial"/>
              <a:cs typeface="Arial"/>
              <a:sym typeface="Arial"/>
            </a:endParaRPr>
          </a:p>
        </p:txBody>
      </p:sp>
      <p:sp>
        <p:nvSpPr>
          <p:cNvPr id="447" name="Google Shape;447;p21"/>
          <p:cNvSpPr txBox="1"/>
          <p:nvPr/>
        </p:nvSpPr>
        <p:spPr>
          <a:xfrm>
            <a:off x="5974605" y="3083049"/>
            <a:ext cx="208168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&gt;= 20.0mm/day</a:t>
            </a:r>
            <a:endParaRPr sz="1400" b="0" i="0" u="none" strike="noStrike" cap="none">
              <a:solidFill>
                <a:srgbClr val="000000"/>
              </a:solidFill>
              <a:latin typeface="Arial"/>
              <a:ea typeface="Arial"/>
              <a:cs typeface="Arial"/>
              <a:sym typeface="Arial"/>
            </a:endParaRPr>
          </a:p>
        </p:txBody>
      </p:sp>
      <p:sp>
        <p:nvSpPr>
          <p:cNvPr id="448" name="Google Shape;448;p21"/>
          <p:cNvSpPr txBox="1"/>
          <p:nvPr/>
        </p:nvSpPr>
        <p:spPr>
          <a:xfrm>
            <a:off x="172873" y="3761757"/>
            <a:ext cx="8925000" cy="1107900"/>
          </a:xfrm>
          <a:prstGeom prst="rect">
            <a:avLst/>
          </a:prstGeom>
          <a:noFill/>
          <a:ln>
            <a:noFill/>
          </a:ln>
        </p:spPr>
        <p:txBody>
          <a:bodyPr spcFirstLastPara="1" wrap="square" lIns="91425" tIns="45700" rIns="91425" bIns="45700" anchor="t" anchorCtr="0">
            <a:spAutoFit/>
          </a:bodyPr>
          <a:lstStyle/>
          <a:p>
            <a:pPr marL="457200" marR="0" lvl="0" indent="-317500" algn="l" rtl="0">
              <a:lnSpc>
                <a:spcPct val="100000"/>
              </a:lnSpc>
              <a:spcBef>
                <a:spcPts val="0"/>
              </a:spcBef>
              <a:spcAft>
                <a:spcPts val="0"/>
              </a:spcAft>
              <a:buClr>
                <a:schemeClr val="dk1"/>
              </a:buClr>
              <a:buSzPts val="1400"/>
              <a:buFont typeface="Calibri"/>
              <a:buChar char="●"/>
            </a:pPr>
            <a:r>
              <a:rPr lang="en-US" sz="1400" b="1" i="1" u="none" strike="noStrike" cap="none">
                <a:solidFill>
                  <a:schemeClr val="dk1"/>
                </a:solidFill>
                <a:latin typeface="Calibri"/>
                <a:ea typeface="Calibri"/>
                <a:cs typeface="Calibri"/>
                <a:sym typeface="Calibri"/>
              </a:rPr>
              <a:t>GEFSv12 probabilistic Quantitative Precipitation Forecast (PQPF) performs better than GEFSv11 for all forecast categories, at all forecast lead-times. </a:t>
            </a:r>
            <a:endParaRPr sz="1400" b="1" i="1"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en-US" sz="1400" b="1" i="1" u="none" strike="noStrike" cap="none">
                <a:solidFill>
                  <a:schemeClr val="dk1"/>
                </a:solidFill>
                <a:latin typeface="Calibri"/>
                <a:ea typeface="Calibri"/>
                <a:cs typeface="Calibri"/>
                <a:sym typeface="Calibri"/>
              </a:rPr>
              <a:t>Statistically, PQPF has higher skills in the winter period, and less skills in the summer. </a:t>
            </a: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Calibri"/>
              <a:buChar char="●"/>
            </a:pPr>
            <a:r>
              <a:rPr lang="en-US" sz="1400" b="1" i="1" u="none" strike="noStrike" cap="none">
                <a:solidFill>
                  <a:schemeClr val="dk1"/>
                </a:solidFill>
                <a:latin typeface="Calibri"/>
                <a:ea typeface="Calibri"/>
                <a:cs typeface="Calibri"/>
                <a:sym typeface="Calibri"/>
              </a:rPr>
              <a:t>The PQPF skills are more challenging for heavy precipitation (&gt;20 mm/day).</a:t>
            </a:r>
            <a:endParaRPr sz="1400" b="1" i="0" u="none" strike="noStrike" cap="none">
              <a:solidFill>
                <a:schemeClr val="dk1"/>
              </a:solidFill>
              <a:latin typeface="Calibri"/>
              <a:ea typeface="Calibri"/>
              <a:cs typeface="Calibri"/>
              <a:sym typeface="Calibri"/>
            </a:endParaRPr>
          </a:p>
        </p:txBody>
      </p:sp>
      <p:sp>
        <p:nvSpPr>
          <p:cNvPr id="449" name="Google Shape;449;p21"/>
          <p:cNvSpPr txBox="1"/>
          <p:nvPr/>
        </p:nvSpPr>
        <p:spPr>
          <a:xfrm>
            <a:off x="4074640" y="1357681"/>
            <a:ext cx="6538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0.479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0.372</a:t>
            </a:r>
            <a:endParaRPr sz="1400" b="0" i="0" u="none" strike="noStrike" cap="none">
              <a:solidFill>
                <a:srgbClr val="000000"/>
              </a:solidFill>
              <a:latin typeface="Arial"/>
              <a:ea typeface="Arial"/>
              <a:cs typeface="Arial"/>
              <a:sym typeface="Arial"/>
            </a:endParaRPr>
          </a:p>
        </p:txBody>
      </p:sp>
      <p:sp>
        <p:nvSpPr>
          <p:cNvPr id="450" name="Google Shape;450;p21"/>
          <p:cNvSpPr txBox="1"/>
          <p:nvPr/>
        </p:nvSpPr>
        <p:spPr>
          <a:xfrm>
            <a:off x="4068314" y="1880171"/>
            <a:ext cx="6538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0.310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0.226</a:t>
            </a:r>
            <a:endParaRPr sz="1400" b="0" i="0" u="none" strike="noStrike" cap="none">
              <a:solidFill>
                <a:srgbClr val="000000"/>
              </a:solidFill>
              <a:latin typeface="Arial"/>
              <a:ea typeface="Arial"/>
              <a:cs typeface="Arial"/>
              <a:sym typeface="Arial"/>
            </a:endParaRPr>
          </a:p>
        </p:txBody>
      </p:sp>
      <p:sp>
        <p:nvSpPr>
          <p:cNvPr id="451" name="Google Shape;451;p21"/>
          <p:cNvSpPr txBox="1"/>
          <p:nvPr/>
        </p:nvSpPr>
        <p:spPr>
          <a:xfrm>
            <a:off x="8614976" y="1792558"/>
            <a:ext cx="59060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0.319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0.187</a:t>
            </a:r>
            <a:endParaRPr sz="1400" b="0" i="0" u="none" strike="noStrike" cap="none">
              <a:solidFill>
                <a:srgbClr val="000000"/>
              </a:solidFill>
              <a:latin typeface="Arial"/>
              <a:ea typeface="Arial"/>
              <a:cs typeface="Arial"/>
              <a:sym typeface="Arial"/>
            </a:endParaRPr>
          </a:p>
        </p:txBody>
      </p:sp>
      <p:sp>
        <p:nvSpPr>
          <p:cNvPr id="452" name="Google Shape;452;p21"/>
          <p:cNvSpPr/>
          <p:nvPr/>
        </p:nvSpPr>
        <p:spPr>
          <a:xfrm rot="-5400000">
            <a:off x="1285394" y="1570182"/>
            <a:ext cx="315576" cy="277091"/>
          </a:xfrm>
          <a:prstGeom prst="stripedRightArrow">
            <a:avLst>
              <a:gd name="adj1" fmla="val 50000"/>
              <a:gd name="adj2" fmla="val 50000"/>
            </a:avLst>
          </a:prstGeom>
          <a:solidFill>
            <a:srgbClr val="385623"/>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21"/>
          <p:cNvSpPr/>
          <p:nvPr/>
        </p:nvSpPr>
        <p:spPr>
          <a:xfrm rot="-5400000">
            <a:off x="1514765" y="2276766"/>
            <a:ext cx="315576" cy="277091"/>
          </a:xfrm>
          <a:prstGeom prst="stripedRightArrow">
            <a:avLst>
              <a:gd name="adj1" fmla="val 50000"/>
              <a:gd name="adj2" fmla="val 50000"/>
            </a:avLst>
          </a:prstGeom>
          <a:solidFill>
            <a:srgbClr val="385623"/>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4" name="Google Shape;454;p21"/>
          <p:cNvSpPr/>
          <p:nvPr/>
        </p:nvSpPr>
        <p:spPr>
          <a:xfrm rot="-5400000">
            <a:off x="3137284" y="2267528"/>
            <a:ext cx="315576" cy="277091"/>
          </a:xfrm>
          <a:prstGeom prst="stripedRightArrow">
            <a:avLst>
              <a:gd name="adj1" fmla="val 50000"/>
              <a:gd name="adj2" fmla="val 50000"/>
            </a:avLst>
          </a:prstGeom>
          <a:solidFill>
            <a:srgbClr val="385623"/>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5" name="Google Shape;455;p21"/>
          <p:cNvSpPr/>
          <p:nvPr/>
        </p:nvSpPr>
        <p:spPr>
          <a:xfrm rot="-5400000">
            <a:off x="2943323" y="1580957"/>
            <a:ext cx="315576" cy="277091"/>
          </a:xfrm>
          <a:prstGeom prst="stripedRightArrow">
            <a:avLst>
              <a:gd name="adj1" fmla="val 50000"/>
              <a:gd name="adj2" fmla="val 50000"/>
            </a:avLst>
          </a:prstGeom>
          <a:solidFill>
            <a:srgbClr val="385623"/>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21"/>
          <p:cNvSpPr/>
          <p:nvPr/>
        </p:nvSpPr>
        <p:spPr>
          <a:xfrm rot="5400000">
            <a:off x="8103673" y="2843682"/>
            <a:ext cx="381885" cy="544223"/>
          </a:xfrm>
          <a:prstGeom prst="ellipse">
            <a:avLst/>
          </a:prstGeom>
          <a:solidFill>
            <a:srgbClr val="C4E0B2">
              <a:alpha val="25098"/>
            </a:srgbClr>
          </a:solidFill>
          <a:ln w="12700" cap="flat" cmpd="sng">
            <a:solidFill>
              <a:srgbClr val="008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7" name="Google Shape;457;p21"/>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458" name="Google Shape;458;p21"/>
          <p:cNvSpPr/>
          <p:nvPr/>
        </p:nvSpPr>
        <p:spPr>
          <a:xfrm rot="-5400000">
            <a:off x="6511788" y="2537187"/>
            <a:ext cx="315576" cy="277091"/>
          </a:xfrm>
          <a:prstGeom prst="stripedRightArrow">
            <a:avLst>
              <a:gd name="adj1" fmla="val 50000"/>
              <a:gd name="adj2" fmla="val 50000"/>
            </a:avLst>
          </a:prstGeom>
          <a:solidFill>
            <a:srgbClr val="385623"/>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9" name="Google Shape;459;p21"/>
          <p:cNvPicPr preferRelativeResize="0"/>
          <p:nvPr/>
        </p:nvPicPr>
        <p:blipFill rotWithShape="1">
          <a:blip r:embed="rId4">
            <a:alphaModFix/>
          </a:blip>
          <a:srcRect/>
          <a:stretch/>
        </p:blipFill>
        <p:spPr>
          <a:xfrm>
            <a:off x="4569725" y="681550"/>
            <a:ext cx="4483450" cy="3126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84657ddec4_1_415"/>
          <p:cNvSpPr txBox="1">
            <a:spLocks noGrp="1"/>
          </p:cNvSpPr>
          <p:nvPr>
            <p:ph type="sldNum" idx="12"/>
          </p:nvPr>
        </p:nvSpPr>
        <p:spPr>
          <a:xfrm>
            <a:off x="7086600" y="4869656"/>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pic>
        <p:nvPicPr>
          <p:cNvPr id="465" name="Google Shape;465;g84657ddec4_1_415" descr="https://www.emc.ncep.noaa.gov/gmb/yluo/GEFS_VRFY/retro/all1718/CONUSprcp_RELI_5.00_day2.gif"/>
          <p:cNvPicPr preferRelativeResize="0"/>
          <p:nvPr/>
        </p:nvPicPr>
        <p:blipFill rotWithShape="1">
          <a:blip r:embed="rId3">
            <a:alphaModFix/>
          </a:blip>
          <a:srcRect l="11265" r="19278"/>
          <a:stretch/>
        </p:blipFill>
        <p:spPr>
          <a:xfrm>
            <a:off x="80380" y="596491"/>
            <a:ext cx="2427414" cy="2329162"/>
          </a:xfrm>
          <a:prstGeom prst="rect">
            <a:avLst/>
          </a:prstGeom>
          <a:noFill/>
          <a:ln>
            <a:noFill/>
          </a:ln>
        </p:spPr>
      </p:pic>
      <p:pic>
        <p:nvPicPr>
          <p:cNvPr id="466" name="Google Shape;466;g84657ddec4_1_415" descr="https://www.emc.ncep.noaa.gov/gmb/yluo/GEFS_VRFY/retro/all1718/CONUSprcp_Brier_5.00.gif"/>
          <p:cNvPicPr preferRelativeResize="0"/>
          <p:nvPr/>
        </p:nvPicPr>
        <p:blipFill rotWithShape="1">
          <a:blip r:embed="rId4">
            <a:alphaModFix/>
          </a:blip>
          <a:srcRect l="7795" r="2597"/>
          <a:stretch/>
        </p:blipFill>
        <p:spPr>
          <a:xfrm>
            <a:off x="0" y="2782403"/>
            <a:ext cx="2596210" cy="1980314"/>
          </a:xfrm>
          <a:prstGeom prst="rect">
            <a:avLst/>
          </a:prstGeom>
          <a:noFill/>
          <a:ln>
            <a:noFill/>
          </a:ln>
        </p:spPr>
      </p:pic>
      <p:sp>
        <p:nvSpPr>
          <p:cNvPr id="467" name="Google Shape;467;g84657ddec4_1_415"/>
          <p:cNvSpPr txBox="1"/>
          <p:nvPr/>
        </p:nvSpPr>
        <p:spPr>
          <a:xfrm>
            <a:off x="934550" y="0"/>
            <a:ext cx="8209500" cy="5847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FF"/>
              </a:buClr>
              <a:buSzPts val="3150"/>
              <a:buFont typeface="Calibri"/>
              <a:buNone/>
            </a:pPr>
            <a:r>
              <a:rPr lang="en-US" sz="3150" b="1" i="0" u="none" strike="noStrike" cap="none">
                <a:solidFill>
                  <a:srgbClr val="0000FF"/>
                </a:solidFill>
                <a:latin typeface="Calibri"/>
                <a:ea typeface="Calibri"/>
                <a:cs typeface="Calibri"/>
                <a:sym typeface="Calibri"/>
              </a:rPr>
              <a:t>Probabilistic Quantitative Precipitation Forecast</a:t>
            </a:r>
            <a:endParaRPr sz="3150" b="1" i="0" u="none" strike="noStrike" cap="none">
              <a:solidFill>
                <a:srgbClr val="0000FF"/>
              </a:solidFill>
              <a:latin typeface="Calibri"/>
              <a:ea typeface="Calibri"/>
              <a:cs typeface="Calibri"/>
              <a:sym typeface="Calibri"/>
            </a:endParaRPr>
          </a:p>
        </p:txBody>
      </p:sp>
      <p:sp>
        <p:nvSpPr>
          <p:cNvPr id="468" name="Google Shape;468;g84657ddec4_1_415"/>
          <p:cNvSpPr txBox="1"/>
          <p:nvPr/>
        </p:nvSpPr>
        <p:spPr>
          <a:xfrm>
            <a:off x="2572095" y="557311"/>
            <a:ext cx="2041500" cy="4431900"/>
          </a:xfrm>
          <a:prstGeom prst="rect">
            <a:avLst/>
          </a:prstGeom>
          <a:solidFill>
            <a:srgbClr val="DDEAF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Summary:</a:t>
            </a:r>
            <a:r>
              <a:rPr lang="en-US" sz="1600" b="0" i="0" u="none" strike="noStrike" cap="none">
                <a:solidFill>
                  <a:schemeClr val="dk1"/>
                </a:solidFill>
                <a:latin typeface="Calibri"/>
                <a:ea typeface="Calibri"/>
                <a:cs typeface="Calibri"/>
                <a:sym typeface="Calibri"/>
              </a:rPr>
              <a:t> </a:t>
            </a:r>
            <a:r>
              <a:rPr lang="en-US" sz="1400" b="0" i="1" u="none" strike="noStrike" cap="none">
                <a:solidFill>
                  <a:schemeClr val="dk1"/>
                </a:solidFill>
                <a:latin typeface="Calibri"/>
                <a:ea typeface="Calibri"/>
                <a:cs typeface="Calibri"/>
                <a:sym typeface="Calibri"/>
              </a:rPr>
              <a:t>FV3-GEFS (v12) demonstrated a significant improvement of Probabilistic Quantitative Precipitation Forecast (PQPF) for all categories in terms of reliability (left top) and Brier Skill Score (BSS – left bottom). The diagrams shows here are for 24 hour accumulation precipitation greater than 5mm. The improvement are benefited from improved stochastic perturbation schemes,  FV3 dynamics, GFDL MP, higher model resolution and etc…</a:t>
            </a:r>
            <a:endParaRPr sz="1400" b="0" i="1" u="none" strike="noStrike" cap="none">
              <a:solidFill>
                <a:schemeClr val="dk1"/>
              </a:solidFill>
              <a:latin typeface="Calibri"/>
              <a:ea typeface="Calibri"/>
              <a:cs typeface="Calibri"/>
              <a:sym typeface="Calibri"/>
            </a:endParaRPr>
          </a:p>
        </p:txBody>
      </p:sp>
      <p:sp>
        <p:nvSpPr>
          <p:cNvPr id="469" name="Google Shape;469;g84657ddec4_1_415"/>
          <p:cNvSpPr txBox="1"/>
          <p:nvPr/>
        </p:nvSpPr>
        <p:spPr>
          <a:xfrm>
            <a:off x="307972" y="4044652"/>
            <a:ext cx="15087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Brier Skill Score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&gt;= 5mm/day</a:t>
            </a:r>
            <a:endParaRPr sz="1400" b="0" i="0" u="none" strike="noStrike" cap="none">
              <a:solidFill>
                <a:srgbClr val="000000"/>
              </a:solidFill>
              <a:latin typeface="Arial"/>
              <a:ea typeface="Arial"/>
              <a:cs typeface="Arial"/>
              <a:sym typeface="Arial"/>
            </a:endParaRPr>
          </a:p>
        </p:txBody>
      </p:sp>
      <p:sp>
        <p:nvSpPr>
          <p:cNvPr id="470" name="Google Shape;470;g84657ddec4_1_415"/>
          <p:cNvSpPr txBox="1"/>
          <p:nvPr/>
        </p:nvSpPr>
        <p:spPr>
          <a:xfrm>
            <a:off x="1259370" y="1917459"/>
            <a:ext cx="11679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Reliability</a:t>
            </a:r>
            <a:endParaRPr sz="1400" b="0" i="0" u="none" strike="noStrike" cap="none">
              <a:solidFill>
                <a:srgbClr val="000000"/>
              </a:solidFill>
              <a:latin typeface="Arial"/>
              <a:ea typeface="Arial"/>
              <a:cs typeface="Arial"/>
              <a:sym typeface="Arial"/>
            </a:endParaRPr>
          </a:p>
        </p:txBody>
      </p:sp>
      <p:sp>
        <p:nvSpPr>
          <p:cNvPr id="471" name="Google Shape;471;g84657ddec4_1_415"/>
          <p:cNvSpPr txBox="1"/>
          <p:nvPr/>
        </p:nvSpPr>
        <p:spPr>
          <a:xfrm>
            <a:off x="4771500" y="4376756"/>
            <a:ext cx="4372500" cy="985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1600"/>
              <a:buFont typeface="Arial"/>
              <a:buNone/>
            </a:pPr>
            <a:r>
              <a:rPr lang="en-US" sz="1400" b="1" i="1" u="none" strike="noStrike" cap="none">
                <a:solidFill>
                  <a:schemeClr val="dk1"/>
                </a:solidFill>
                <a:latin typeface="Calibri"/>
                <a:ea typeface="Calibri"/>
                <a:cs typeface="Calibri"/>
                <a:sym typeface="Calibri"/>
              </a:rPr>
              <a:t>GEFS v11 is extremely overconfident here in a rainfall event (PQPF &gt;=0.25 inch/24 hours of 120-hour forecast), while GEFSv12 has more reasonable probabilities due to increased spread</a:t>
            </a:r>
            <a:endParaRPr sz="1600" b="1" i="0" u="none" strike="noStrike" cap="none">
              <a:solidFill>
                <a:srgbClr val="0000FF"/>
              </a:solidFill>
              <a:latin typeface="Calibri"/>
              <a:ea typeface="Calibri"/>
              <a:cs typeface="Calibri"/>
              <a:sym typeface="Calibri"/>
            </a:endParaRPr>
          </a:p>
        </p:txBody>
      </p:sp>
      <p:cxnSp>
        <p:nvCxnSpPr>
          <p:cNvPr id="476" name="Google Shape;476;g84657ddec4_1_415"/>
          <p:cNvCxnSpPr/>
          <p:nvPr/>
        </p:nvCxnSpPr>
        <p:spPr>
          <a:xfrm flipH="1">
            <a:off x="900383" y="2065840"/>
            <a:ext cx="329400" cy="1438800"/>
          </a:xfrm>
          <a:prstGeom prst="straightConnector1">
            <a:avLst/>
          </a:prstGeom>
          <a:noFill/>
          <a:ln w="12700" cap="flat" cmpd="sng">
            <a:solidFill>
              <a:srgbClr val="0000FF"/>
            </a:solidFill>
            <a:prstDash val="solid"/>
            <a:miter lim="800000"/>
            <a:headEnd type="none" w="sm" len="sm"/>
            <a:tailEnd type="stealth" w="med" len="med"/>
          </a:ln>
        </p:spPr>
      </p:cxnSp>
      <p:grpSp>
        <p:nvGrpSpPr>
          <p:cNvPr id="477" name="Google Shape;477;g84657ddec4_1_415"/>
          <p:cNvGrpSpPr/>
          <p:nvPr/>
        </p:nvGrpSpPr>
        <p:grpSpPr>
          <a:xfrm>
            <a:off x="4913070" y="895806"/>
            <a:ext cx="3903163" cy="3347117"/>
            <a:chOff x="148579" y="3079110"/>
            <a:chExt cx="5114705" cy="3963600"/>
          </a:xfrm>
        </p:grpSpPr>
        <p:pic>
          <p:nvPicPr>
            <p:cNvPr id="478" name="Google Shape;478;g84657ddec4_1_415"/>
            <p:cNvPicPr preferRelativeResize="0"/>
            <p:nvPr/>
          </p:nvPicPr>
          <p:blipFill rotWithShape="1">
            <a:blip r:embed="rId5">
              <a:alphaModFix/>
            </a:blip>
            <a:srcRect/>
            <a:stretch/>
          </p:blipFill>
          <p:spPr>
            <a:xfrm>
              <a:off x="148579" y="3079110"/>
              <a:ext cx="5114705" cy="3963600"/>
            </a:xfrm>
            <a:prstGeom prst="rect">
              <a:avLst/>
            </a:prstGeom>
            <a:noFill/>
            <a:ln>
              <a:noFill/>
            </a:ln>
          </p:spPr>
        </p:pic>
        <p:sp>
          <p:nvSpPr>
            <p:cNvPr id="479" name="Google Shape;479;g84657ddec4_1_415"/>
            <p:cNvSpPr/>
            <p:nvPr/>
          </p:nvSpPr>
          <p:spPr>
            <a:xfrm rot="-2186058">
              <a:off x="1181009" y="3911458"/>
              <a:ext cx="670819" cy="521054"/>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g84657ddec4_1_415"/>
            <p:cNvSpPr/>
            <p:nvPr/>
          </p:nvSpPr>
          <p:spPr>
            <a:xfrm rot="-2186371">
              <a:off x="3729352" y="5799197"/>
              <a:ext cx="646998" cy="522134"/>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g84657ddec4_1_415"/>
            <p:cNvSpPr/>
            <p:nvPr/>
          </p:nvSpPr>
          <p:spPr>
            <a:xfrm rot="-2187027">
              <a:off x="3701216" y="3910080"/>
              <a:ext cx="672078" cy="538874"/>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2" name="Google Shape;482;g84657ddec4_1_415"/>
          <p:cNvSpPr/>
          <p:nvPr/>
        </p:nvSpPr>
        <p:spPr>
          <a:xfrm>
            <a:off x="1205300" y="1193029"/>
            <a:ext cx="721823" cy="600164"/>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84657ddec4_1_415"/>
          <p:cNvSpPr txBox="1"/>
          <p:nvPr/>
        </p:nvSpPr>
        <p:spPr>
          <a:xfrm>
            <a:off x="6208895" y="1848162"/>
            <a:ext cx="927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dirty="0">
                <a:solidFill>
                  <a:srgbClr val="0000FF"/>
                </a:solidFill>
                <a:latin typeface="Calibri"/>
                <a:ea typeface="Calibri"/>
                <a:cs typeface="Calibri"/>
                <a:sym typeface="Calibri"/>
              </a:rPr>
              <a:t>V11</a:t>
            </a:r>
            <a:endParaRPr sz="1400" b="0" i="0" u="none" strike="noStrike" cap="none" dirty="0">
              <a:solidFill>
                <a:srgbClr val="000000"/>
              </a:solidFill>
              <a:latin typeface="Arial"/>
              <a:ea typeface="Arial"/>
              <a:cs typeface="Arial"/>
              <a:sym typeface="Arial"/>
            </a:endParaRPr>
          </a:p>
        </p:txBody>
      </p:sp>
      <p:sp>
        <p:nvSpPr>
          <p:cNvPr id="473" name="Google Shape;473;g84657ddec4_1_415"/>
          <p:cNvSpPr txBox="1"/>
          <p:nvPr/>
        </p:nvSpPr>
        <p:spPr>
          <a:xfrm>
            <a:off x="8136320" y="1848162"/>
            <a:ext cx="927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dirty="0">
                <a:solidFill>
                  <a:srgbClr val="0000FF"/>
                </a:solidFill>
                <a:latin typeface="Calibri"/>
                <a:ea typeface="Calibri"/>
                <a:cs typeface="Calibri"/>
                <a:sym typeface="Calibri"/>
              </a:rPr>
              <a:t>V12</a:t>
            </a:r>
            <a:endParaRPr sz="1400" b="0" i="0" u="none" strike="noStrike" cap="none" dirty="0">
              <a:solidFill>
                <a:srgbClr val="000000"/>
              </a:solidFill>
              <a:latin typeface="Arial"/>
              <a:ea typeface="Arial"/>
              <a:cs typeface="Arial"/>
              <a:sym typeface="Arial"/>
            </a:endParaRPr>
          </a:p>
        </p:txBody>
      </p:sp>
      <p:sp>
        <p:nvSpPr>
          <p:cNvPr id="474" name="Google Shape;474;g84657ddec4_1_415"/>
          <p:cNvSpPr txBox="1"/>
          <p:nvPr/>
        </p:nvSpPr>
        <p:spPr>
          <a:xfrm>
            <a:off x="8178318" y="3549590"/>
            <a:ext cx="927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dirty="0">
                <a:solidFill>
                  <a:srgbClr val="0000FF"/>
                </a:solidFill>
                <a:latin typeface="Calibri"/>
                <a:ea typeface="Calibri"/>
                <a:cs typeface="Calibri"/>
                <a:sym typeface="Calibri"/>
              </a:rPr>
              <a:t>OBS</a:t>
            </a:r>
            <a:endParaRPr sz="1400" b="0" i="0" u="none" strike="noStrike" cap="none" dirty="0">
              <a:solidFill>
                <a:srgbClr val="000000"/>
              </a:solidFill>
              <a:latin typeface="Arial"/>
              <a:ea typeface="Arial"/>
              <a:cs typeface="Arial"/>
              <a:sym typeface="Arial"/>
            </a:endParaRPr>
          </a:p>
        </p:txBody>
      </p:sp>
      <p:sp>
        <p:nvSpPr>
          <p:cNvPr id="475" name="Google Shape;475;g84657ddec4_1_415"/>
          <p:cNvSpPr txBox="1"/>
          <p:nvPr/>
        </p:nvSpPr>
        <p:spPr>
          <a:xfrm>
            <a:off x="6215773" y="3583375"/>
            <a:ext cx="927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dirty="0">
                <a:solidFill>
                  <a:srgbClr val="0000FF"/>
                </a:solidFill>
                <a:latin typeface="Calibri"/>
                <a:ea typeface="Calibri"/>
                <a:cs typeface="Calibri"/>
                <a:sym typeface="Calibri"/>
              </a:rPr>
              <a:t>Diff</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2"/>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graphicFrame>
        <p:nvGraphicFramePr>
          <p:cNvPr id="488" name="Google Shape;488;p22"/>
          <p:cNvGraphicFramePr/>
          <p:nvPr/>
        </p:nvGraphicFramePr>
        <p:xfrm>
          <a:off x="305436" y="731485"/>
          <a:ext cx="3134741" cy="32117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89" name="Google Shape;489;p22"/>
          <p:cNvGraphicFramePr/>
          <p:nvPr/>
        </p:nvGraphicFramePr>
        <p:xfrm>
          <a:off x="3117349" y="626986"/>
          <a:ext cx="3119980" cy="33109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0" name="Google Shape;490;p22"/>
          <p:cNvGraphicFramePr/>
          <p:nvPr/>
        </p:nvGraphicFramePr>
        <p:xfrm>
          <a:off x="6007138" y="715408"/>
          <a:ext cx="3016294" cy="3223354"/>
        </p:xfrm>
        <a:graphic>
          <a:graphicData uri="http://schemas.openxmlformats.org/drawingml/2006/chart">
            <c:chart xmlns:c="http://schemas.openxmlformats.org/drawingml/2006/chart" xmlns:r="http://schemas.openxmlformats.org/officeDocument/2006/relationships" r:id="rId5"/>
          </a:graphicData>
        </a:graphic>
      </p:graphicFrame>
      <p:sp>
        <p:nvSpPr>
          <p:cNvPr id="491" name="Google Shape;491;p22"/>
          <p:cNvSpPr txBox="1"/>
          <p:nvPr/>
        </p:nvSpPr>
        <p:spPr>
          <a:xfrm>
            <a:off x="-1" y="3"/>
            <a:ext cx="9144001" cy="751421"/>
          </a:xfrm>
          <a:prstGeom prst="rect">
            <a:avLst/>
          </a:prstGeom>
          <a:noFill/>
          <a:ln>
            <a:noFill/>
          </a:ln>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Clr>
                <a:srgbClr val="0000FF"/>
              </a:buClr>
              <a:buSzPts val="3150"/>
              <a:buFont typeface="Calibri"/>
              <a:buNone/>
            </a:pPr>
            <a:r>
              <a:rPr lang="en-US" sz="3150" b="1" i="0" u="none" strike="noStrike" cap="none">
                <a:solidFill>
                  <a:srgbClr val="0000FF"/>
                </a:solidFill>
                <a:latin typeface="Calibri"/>
                <a:ea typeface="Calibri"/>
                <a:cs typeface="Calibri"/>
                <a:sym typeface="Calibri"/>
              </a:rPr>
              <a:t>Hurricane track forecast error and spread </a:t>
            </a:r>
            <a:br>
              <a:rPr lang="en-US" sz="3150" b="1" i="0" u="none" strike="noStrike" cap="none">
                <a:solidFill>
                  <a:srgbClr val="0000FF"/>
                </a:solidFill>
                <a:latin typeface="Calibri"/>
                <a:ea typeface="Calibri"/>
                <a:cs typeface="Calibri"/>
                <a:sym typeface="Calibri"/>
              </a:rPr>
            </a:br>
            <a:r>
              <a:rPr lang="en-US" sz="1979" b="1" i="1" u="none" strike="noStrike" cap="none">
                <a:solidFill>
                  <a:srgbClr val="0000FF"/>
                </a:solidFill>
                <a:latin typeface="Calibri"/>
                <a:ea typeface="Calibri"/>
                <a:cs typeface="Calibri"/>
                <a:sym typeface="Calibri"/>
              </a:rPr>
              <a:t>Include WNP/EP/ATL (all retrospective cases) </a:t>
            </a:r>
            <a:endParaRPr sz="2160" b="1" i="1" u="none" strike="noStrike" cap="none">
              <a:solidFill>
                <a:srgbClr val="0000FF"/>
              </a:solidFill>
              <a:latin typeface="Calibri"/>
              <a:ea typeface="Calibri"/>
              <a:cs typeface="Calibri"/>
              <a:sym typeface="Calibri"/>
            </a:endParaRPr>
          </a:p>
        </p:txBody>
      </p:sp>
      <p:sp>
        <p:nvSpPr>
          <p:cNvPr id="492" name="Google Shape;492;p22"/>
          <p:cNvSpPr txBox="1"/>
          <p:nvPr/>
        </p:nvSpPr>
        <p:spPr>
          <a:xfrm>
            <a:off x="195899" y="4342811"/>
            <a:ext cx="894810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libri"/>
                <a:ea typeface="Calibri"/>
                <a:cs typeface="Calibri"/>
                <a:sym typeface="Calibri"/>
              </a:rPr>
              <a:t>GEFSv12 shows increasing the track spread (significantly) and reducing error for all three years (2017, 2018 and 2019). </a:t>
            </a:r>
            <a:endParaRPr sz="1400" b="0" i="0" u="none" strike="noStrike" cap="none">
              <a:solidFill>
                <a:srgbClr val="000000"/>
              </a:solidFill>
              <a:latin typeface="Arial"/>
              <a:ea typeface="Arial"/>
              <a:cs typeface="Arial"/>
              <a:sym typeface="Arial"/>
            </a:endParaRPr>
          </a:p>
        </p:txBody>
      </p:sp>
      <p:sp>
        <p:nvSpPr>
          <p:cNvPr id="493" name="Google Shape;493;p22"/>
          <p:cNvSpPr/>
          <p:nvPr/>
        </p:nvSpPr>
        <p:spPr>
          <a:xfrm rot="-5400000">
            <a:off x="-1000917" y="2073449"/>
            <a:ext cx="2323570" cy="340735"/>
          </a:xfrm>
          <a:prstGeom prst="rect">
            <a:avLst/>
          </a:prstGeom>
          <a:noFill/>
          <a:ln>
            <a:noFill/>
          </a:ln>
        </p:spPr>
        <p:txBody>
          <a:bodyPr spcFirstLastPara="1" wrap="square" lIns="90000" tIns="46800" rIns="90000" bIns="468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Track error /spread (NM)</a:t>
            </a:r>
            <a:endParaRPr sz="1400" b="0" i="0" u="none" strike="noStrike" cap="none">
              <a:solidFill>
                <a:srgbClr val="000000"/>
              </a:solidFill>
              <a:latin typeface="Arial"/>
              <a:ea typeface="Arial"/>
              <a:cs typeface="Arial"/>
              <a:sym typeface="Arial"/>
            </a:endParaRPr>
          </a:p>
        </p:txBody>
      </p:sp>
      <p:sp>
        <p:nvSpPr>
          <p:cNvPr id="494" name="Google Shape;494;p22"/>
          <p:cNvSpPr txBox="1"/>
          <p:nvPr/>
        </p:nvSpPr>
        <p:spPr>
          <a:xfrm>
            <a:off x="1334275" y="3950554"/>
            <a:ext cx="1559332" cy="297517"/>
          </a:xfrm>
          <a:prstGeom prst="rect">
            <a:avLst/>
          </a:prstGeom>
          <a:noFill/>
          <a:ln>
            <a:noFill/>
          </a:ln>
        </p:spPr>
        <p:txBody>
          <a:bodyPr spcFirstLastPara="1" wrap="square" lIns="91425" tIns="45700" rIns="91425" bIns="45700" anchor="ctr" anchorCtr="0">
            <a:sp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Forecast hours</a:t>
            </a:r>
            <a:endParaRPr sz="1400" b="0" i="0" u="none" strike="noStrike" cap="none">
              <a:solidFill>
                <a:srgbClr val="000000"/>
              </a:solidFill>
              <a:latin typeface="Arial"/>
              <a:ea typeface="Arial"/>
              <a:cs typeface="Arial"/>
              <a:sym typeface="Arial"/>
            </a:endParaRPr>
          </a:p>
        </p:txBody>
      </p:sp>
      <p:sp>
        <p:nvSpPr>
          <p:cNvPr id="495" name="Google Shape;495;p22"/>
          <p:cNvSpPr txBox="1"/>
          <p:nvPr/>
        </p:nvSpPr>
        <p:spPr>
          <a:xfrm>
            <a:off x="4010543" y="3934150"/>
            <a:ext cx="1559332" cy="297517"/>
          </a:xfrm>
          <a:prstGeom prst="rect">
            <a:avLst/>
          </a:prstGeom>
          <a:noFill/>
          <a:ln>
            <a:noFill/>
          </a:ln>
        </p:spPr>
        <p:txBody>
          <a:bodyPr spcFirstLastPara="1" wrap="square" lIns="91425" tIns="45700" rIns="91425" bIns="45700" anchor="ctr" anchorCtr="0">
            <a:sp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Forecast hours</a:t>
            </a:r>
            <a:endParaRPr sz="1400" b="0" i="0" u="none" strike="noStrike" cap="none">
              <a:solidFill>
                <a:srgbClr val="000000"/>
              </a:solidFill>
              <a:latin typeface="Arial"/>
              <a:ea typeface="Arial"/>
              <a:cs typeface="Arial"/>
              <a:sym typeface="Arial"/>
            </a:endParaRPr>
          </a:p>
        </p:txBody>
      </p:sp>
      <p:sp>
        <p:nvSpPr>
          <p:cNvPr id="496" name="Google Shape;496;p22"/>
          <p:cNvSpPr txBox="1"/>
          <p:nvPr/>
        </p:nvSpPr>
        <p:spPr>
          <a:xfrm>
            <a:off x="6976491" y="3966303"/>
            <a:ext cx="1559332" cy="297517"/>
          </a:xfrm>
          <a:prstGeom prst="rect">
            <a:avLst/>
          </a:prstGeom>
          <a:noFill/>
          <a:ln>
            <a:noFill/>
          </a:ln>
        </p:spPr>
        <p:txBody>
          <a:bodyPr spcFirstLastPara="1" wrap="square" lIns="91425" tIns="45700" rIns="91425" bIns="45700" anchor="ctr" anchorCtr="0">
            <a:sp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Forecast hours</a:t>
            </a:r>
            <a:endParaRPr sz="1400" b="0" i="0" u="none" strike="noStrike" cap="none">
              <a:solidFill>
                <a:srgbClr val="000000"/>
              </a:solidFill>
              <a:latin typeface="Arial"/>
              <a:ea typeface="Arial"/>
              <a:cs typeface="Arial"/>
              <a:sym typeface="Arial"/>
            </a:endParaRPr>
          </a:p>
        </p:txBody>
      </p:sp>
      <p:sp>
        <p:nvSpPr>
          <p:cNvPr id="497" name="Google Shape;497;p22"/>
          <p:cNvSpPr txBox="1"/>
          <p:nvPr/>
        </p:nvSpPr>
        <p:spPr>
          <a:xfrm>
            <a:off x="1060989" y="2173765"/>
            <a:ext cx="1069027" cy="297517"/>
          </a:xfrm>
          <a:prstGeom prst="rect">
            <a:avLst/>
          </a:prstGeom>
          <a:noFill/>
          <a:ln>
            <a:noFill/>
          </a:ln>
        </p:spPr>
        <p:txBody>
          <a:bodyPr spcFirstLastPara="1" wrap="square" lIns="91425" tIns="45700" rIns="91425" bIns="45700" anchor="ctr" anchorCtr="0">
            <a:sp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2017</a:t>
            </a:r>
            <a:endParaRPr sz="1400" b="0" i="0" u="none" strike="noStrike" cap="none">
              <a:solidFill>
                <a:srgbClr val="000000"/>
              </a:solidFill>
              <a:latin typeface="Arial"/>
              <a:ea typeface="Arial"/>
              <a:cs typeface="Arial"/>
              <a:sym typeface="Arial"/>
            </a:endParaRPr>
          </a:p>
        </p:txBody>
      </p:sp>
      <p:sp>
        <p:nvSpPr>
          <p:cNvPr id="498" name="Google Shape;498;p22"/>
          <p:cNvSpPr txBox="1"/>
          <p:nvPr/>
        </p:nvSpPr>
        <p:spPr>
          <a:xfrm>
            <a:off x="6622826" y="2157361"/>
            <a:ext cx="1069027" cy="297517"/>
          </a:xfrm>
          <a:prstGeom prst="rect">
            <a:avLst/>
          </a:prstGeom>
          <a:noFill/>
          <a:ln>
            <a:noFill/>
          </a:ln>
        </p:spPr>
        <p:txBody>
          <a:bodyPr spcFirstLastPara="1" wrap="square" lIns="91425" tIns="45700" rIns="91425" bIns="45700" anchor="ctr" anchorCtr="0">
            <a:sp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2019</a:t>
            </a:r>
            <a:endParaRPr sz="1400" b="0" i="0" u="none" strike="noStrike" cap="none">
              <a:solidFill>
                <a:srgbClr val="000000"/>
              </a:solidFill>
              <a:latin typeface="Arial"/>
              <a:ea typeface="Arial"/>
              <a:cs typeface="Arial"/>
              <a:sym typeface="Arial"/>
            </a:endParaRPr>
          </a:p>
        </p:txBody>
      </p:sp>
      <p:sp>
        <p:nvSpPr>
          <p:cNvPr id="499" name="Google Shape;499;p22"/>
          <p:cNvSpPr txBox="1"/>
          <p:nvPr/>
        </p:nvSpPr>
        <p:spPr>
          <a:xfrm>
            <a:off x="3664598" y="2157033"/>
            <a:ext cx="1069027" cy="297517"/>
          </a:xfrm>
          <a:prstGeom prst="rect">
            <a:avLst/>
          </a:prstGeom>
          <a:noFill/>
          <a:ln>
            <a:noFill/>
          </a:ln>
        </p:spPr>
        <p:txBody>
          <a:bodyPr spcFirstLastPara="1" wrap="square" lIns="91425" tIns="45700" rIns="91425" bIns="45700" anchor="ctr" anchorCtr="0">
            <a:sp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2018</a:t>
            </a:r>
            <a:endParaRPr sz="1400" b="0" i="0" u="none" strike="noStrike" cap="none">
              <a:solidFill>
                <a:srgbClr val="000000"/>
              </a:solidFill>
              <a:latin typeface="Arial"/>
              <a:ea typeface="Arial"/>
              <a:cs typeface="Arial"/>
              <a:sym typeface="Arial"/>
            </a:endParaRPr>
          </a:p>
        </p:txBody>
      </p:sp>
      <p:sp>
        <p:nvSpPr>
          <p:cNvPr id="500" name="Google Shape;500;p22"/>
          <p:cNvSpPr txBox="1"/>
          <p:nvPr/>
        </p:nvSpPr>
        <p:spPr>
          <a:xfrm>
            <a:off x="3418139" y="819906"/>
            <a:ext cx="2144018" cy="1034227"/>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GEFS v11 error (solid)</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GEFS v11 spread (dash)</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FF0000"/>
              </a:buClr>
              <a:buSzPts val="1400"/>
              <a:buFont typeface="Calibri"/>
              <a:buNone/>
            </a:pPr>
            <a:r>
              <a:rPr lang="en-US" sz="1400" b="0" i="0" u="none" strike="noStrike" cap="none">
                <a:solidFill>
                  <a:srgbClr val="FF0000"/>
                </a:solidFill>
                <a:latin typeface="Calibri"/>
                <a:ea typeface="Calibri"/>
                <a:cs typeface="Calibri"/>
                <a:sym typeface="Calibri"/>
              </a:rPr>
              <a:t>GEFS v12 error (solid)</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FF0000"/>
              </a:buClr>
              <a:buSzPts val="1400"/>
              <a:buFont typeface="Calibri"/>
              <a:buNone/>
            </a:pPr>
            <a:r>
              <a:rPr lang="en-US" sz="1400" b="0" i="0" u="none" strike="noStrike" cap="none">
                <a:solidFill>
                  <a:srgbClr val="FF0000"/>
                </a:solidFill>
                <a:latin typeface="Calibri"/>
                <a:ea typeface="Calibri"/>
                <a:cs typeface="Calibri"/>
                <a:sym typeface="Calibri"/>
              </a:rPr>
              <a:t>GEFS v12 spread (dash)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84657ddec4_1_453"/>
          <p:cNvSpPr txBox="1">
            <a:spLocks noGrp="1"/>
          </p:cNvSpPr>
          <p:nvPr>
            <p:ph type="sldNum" idx="12"/>
          </p:nvPr>
        </p:nvSpPr>
        <p:spPr>
          <a:xfrm>
            <a:off x="7086600" y="4869656"/>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506" name="Google Shape;506;g84657ddec4_1_453"/>
          <p:cNvPicPr preferRelativeResize="0"/>
          <p:nvPr/>
        </p:nvPicPr>
        <p:blipFill rotWithShape="1">
          <a:blip r:embed="rId3">
            <a:alphaModFix/>
          </a:blip>
          <a:srcRect/>
          <a:stretch/>
        </p:blipFill>
        <p:spPr>
          <a:xfrm>
            <a:off x="305436" y="731485"/>
            <a:ext cx="3134700" cy="3211800"/>
          </a:xfrm>
          <a:prstGeom prst="rect">
            <a:avLst/>
          </a:prstGeom>
          <a:noFill/>
          <a:ln>
            <a:noFill/>
          </a:ln>
        </p:spPr>
      </p:pic>
      <p:pic>
        <p:nvPicPr>
          <p:cNvPr id="507" name="Google Shape;507;g84657ddec4_1_453"/>
          <p:cNvPicPr preferRelativeResize="0"/>
          <p:nvPr/>
        </p:nvPicPr>
        <p:blipFill rotWithShape="1">
          <a:blip r:embed="rId4">
            <a:alphaModFix/>
          </a:blip>
          <a:srcRect/>
          <a:stretch/>
        </p:blipFill>
        <p:spPr>
          <a:xfrm>
            <a:off x="3117349" y="626986"/>
            <a:ext cx="3120000" cy="3310800"/>
          </a:xfrm>
          <a:prstGeom prst="rect">
            <a:avLst/>
          </a:prstGeom>
          <a:noFill/>
          <a:ln>
            <a:noFill/>
          </a:ln>
        </p:spPr>
      </p:pic>
      <p:pic>
        <p:nvPicPr>
          <p:cNvPr id="508" name="Google Shape;508;g84657ddec4_1_453"/>
          <p:cNvPicPr preferRelativeResize="0"/>
          <p:nvPr/>
        </p:nvPicPr>
        <p:blipFill rotWithShape="1">
          <a:blip r:embed="rId5">
            <a:alphaModFix/>
          </a:blip>
          <a:srcRect/>
          <a:stretch/>
        </p:blipFill>
        <p:spPr>
          <a:xfrm>
            <a:off x="6007138" y="715408"/>
            <a:ext cx="3016200" cy="3223500"/>
          </a:xfrm>
          <a:prstGeom prst="rect">
            <a:avLst/>
          </a:prstGeom>
          <a:noFill/>
          <a:ln>
            <a:noFill/>
          </a:ln>
        </p:spPr>
      </p:pic>
      <p:sp>
        <p:nvSpPr>
          <p:cNvPr id="509" name="Google Shape;509;g84657ddec4_1_453"/>
          <p:cNvSpPr txBox="1"/>
          <p:nvPr/>
        </p:nvSpPr>
        <p:spPr>
          <a:xfrm>
            <a:off x="-1" y="3"/>
            <a:ext cx="9144000" cy="7515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FF"/>
              </a:buClr>
              <a:buSzPts val="3150"/>
              <a:buFont typeface="Calibri"/>
              <a:buNone/>
            </a:pPr>
            <a:r>
              <a:rPr lang="en-US" sz="3150" b="1" i="0" u="none" strike="noStrike" cap="none">
                <a:solidFill>
                  <a:srgbClr val="0000FF"/>
                </a:solidFill>
                <a:latin typeface="Calibri"/>
                <a:ea typeface="Calibri"/>
                <a:cs typeface="Calibri"/>
                <a:sym typeface="Calibri"/>
              </a:rPr>
              <a:t>Hurricane track forecast error and spread </a:t>
            </a:r>
            <a:br>
              <a:rPr lang="en-US" sz="3150" b="1" i="0" u="none" strike="noStrike" cap="none">
                <a:solidFill>
                  <a:srgbClr val="0000FF"/>
                </a:solidFill>
                <a:latin typeface="Calibri"/>
                <a:ea typeface="Calibri"/>
                <a:cs typeface="Calibri"/>
                <a:sym typeface="Calibri"/>
              </a:rPr>
            </a:br>
            <a:r>
              <a:rPr lang="en-US" sz="1979" b="1" i="1" u="none" strike="noStrike" cap="none">
                <a:solidFill>
                  <a:srgbClr val="0000FF"/>
                </a:solidFill>
                <a:latin typeface="Calibri"/>
                <a:ea typeface="Calibri"/>
                <a:cs typeface="Calibri"/>
                <a:sym typeface="Calibri"/>
              </a:rPr>
              <a:t>Include WNP/EP/ATL (all retrospective cases) </a:t>
            </a:r>
            <a:endParaRPr sz="2160" b="1" i="1" u="none" strike="noStrike" cap="none">
              <a:solidFill>
                <a:srgbClr val="0000FF"/>
              </a:solidFill>
              <a:latin typeface="Calibri"/>
              <a:ea typeface="Calibri"/>
              <a:cs typeface="Calibri"/>
              <a:sym typeface="Calibri"/>
            </a:endParaRPr>
          </a:p>
        </p:txBody>
      </p:sp>
      <p:sp>
        <p:nvSpPr>
          <p:cNvPr id="510" name="Google Shape;510;g84657ddec4_1_453"/>
          <p:cNvSpPr txBox="1"/>
          <p:nvPr/>
        </p:nvSpPr>
        <p:spPr>
          <a:xfrm>
            <a:off x="195899" y="4342811"/>
            <a:ext cx="8948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libri"/>
                <a:ea typeface="Calibri"/>
                <a:cs typeface="Calibri"/>
                <a:sym typeface="Calibri"/>
              </a:rPr>
              <a:t>GEFSv12 shows increasing the track spread (significantly) and reducing error for all three years (2017, 2018 and 2019). </a:t>
            </a:r>
            <a:endParaRPr sz="1400" b="0" i="0" u="none" strike="noStrike" cap="none">
              <a:solidFill>
                <a:srgbClr val="000000"/>
              </a:solidFill>
              <a:latin typeface="Arial"/>
              <a:ea typeface="Arial"/>
              <a:cs typeface="Arial"/>
              <a:sym typeface="Arial"/>
            </a:endParaRPr>
          </a:p>
        </p:txBody>
      </p:sp>
      <p:sp>
        <p:nvSpPr>
          <p:cNvPr id="511" name="Google Shape;511;g84657ddec4_1_453"/>
          <p:cNvSpPr/>
          <p:nvPr/>
        </p:nvSpPr>
        <p:spPr>
          <a:xfrm rot="-5400000">
            <a:off x="-1000849" y="2073452"/>
            <a:ext cx="2323500" cy="3408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Track error /spread (NM)</a:t>
            </a:r>
            <a:endParaRPr sz="1400" b="0" i="0" u="none" strike="noStrike" cap="none">
              <a:solidFill>
                <a:srgbClr val="000000"/>
              </a:solidFill>
              <a:latin typeface="Arial"/>
              <a:ea typeface="Arial"/>
              <a:cs typeface="Arial"/>
              <a:sym typeface="Arial"/>
            </a:endParaRPr>
          </a:p>
        </p:txBody>
      </p:sp>
      <p:sp>
        <p:nvSpPr>
          <p:cNvPr id="512" name="Google Shape;512;g84657ddec4_1_453"/>
          <p:cNvSpPr txBox="1"/>
          <p:nvPr/>
        </p:nvSpPr>
        <p:spPr>
          <a:xfrm>
            <a:off x="1334275" y="3950554"/>
            <a:ext cx="1559400" cy="2976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Forecast hours</a:t>
            </a:r>
            <a:endParaRPr sz="1400" b="0" i="0" u="none" strike="noStrike" cap="none">
              <a:solidFill>
                <a:srgbClr val="000000"/>
              </a:solidFill>
              <a:latin typeface="Arial"/>
              <a:ea typeface="Arial"/>
              <a:cs typeface="Arial"/>
              <a:sym typeface="Arial"/>
            </a:endParaRPr>
          </a:p>
        </p:txBody>
      </p:sp>
      <p:sp>
        <p:nvSpPr>
          <p:cNvPr id="513" name="Google Shape;513;g84657ddec4_1_453"/>
          <p:cNvSpPr txBox="1"/>
          <p:nvPr/>
        </p:nvSpPr>
        <p:spPr>
          <a:xfrm>
            <a:off x="4010543" y="3934150"/>
            <a:ext cx="1559400" cy="2976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Forecast hours</a:t>
            </a:r>
            <a:endParaRPr sz="1400" b="0" i="0" u="none" strike="noStrike" cap="none">
              <a:solidFill>
                <a:srgbClr val="000000"/>
              </a:solidFill>
              <a:latin typeface="Arial"/>
              <a:ea typeface="Arial"/>
              <a:cs typeface="Arial"/>
              <a:sym typeface="Arial"/>
            </a:endParaRPr>
          </a:p>
        </p:txBody>
      </p:sp>
      <p:sp>
        <p:nvSpPr>
          <p:cNvPr id="514" name="Google Shape;514;g84657ddec4_1_453"/>
          <p:cNvSpPr txBox="1"/>
          <p:nvPr/>
        </p:nvSpPr>
        <p:spPr>
          <a:xfrm>
            <a:off x="6976491" y="3966303"/>
            <a:ext cx="1559400" cy="2976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Forecast hours</a:t>
            </a:r>
            <a:endParaRPr sz="1400" b="0" i="0" u="none" strike="noStrike" cap="none">
              <a:solidFill>
                <a:srgbClr val="000000"/>
              </a:solidFill>
              <a:latin typeface="Arial"/>
              <a:ea typeface="Arial"/>
              <a:cs typeface="Arial"/>
              <a:sym typeface="Arial"/>
            </a:endParaRPr>
          </a:p>
        </p:txBody>
      </p:sp>
      <p:sp>
        <p:nvSpPr>
          <p:cNvPr id="515" name="Google Shape;515;g84657ddec4_1_453"/>
          <p:cNvSpPr txBox="1"/>
          <p:nvPr/>
        </p:nvSpPr>
        <p:spPr>
          <a:xfrm>
            <a:off x="1060989" y="2173765"/>
            <a:ext cx="1068900" cy="2976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2017</a:t>
            </a:r>
            <a:endParaRPr sz="1400" b="0" i="0" u="none" strike="noStrike" cap="none">
              <a:solidFill>
                <a:srgbClr val="000000"/>
              </a:solidFill>
              <a:latin typeface="Arial"/>
              <a:ea typeface="Arial"/>
              <a:cs typeface="Arial"/>
              <a:sym typeface="Arial"/>
            </a:endParaRPr>
          </a:p>
        </p:txBody>
      </p:sp>
      <p:sp>
        <p:nvSpPr>
          <p:cNvPr id="516" name="Google Shape;516;g84657ddec4_1_453"/>
          <p:cNvSpPr txBox="1"/>
          <p:nvPr/>
        </p:nvSpPr>
        <p:spPr>
          <a:xfrm>
            <a:off x="6622826" y="2157361"/>
            <a:ext cx="1068900" cy="2976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2019</a:t>
            </a:r>
            <a:endParaRPr sz="1400" b="0" i="0" u="none" strike="noStrike" cap="none">
              <a:solidFill>
                <a:srgbClr val="000000"/>
              </a:solidFill>
              <a:latin typeface="Arial"/>
              <a:ea typeface="Arial"/>
              <a:cs typeface="Arial"/>
              <a:sym typeface="Arial"/>
            </a:endParaRPr>
          </a:p>
        </p:txBody>
      </p:sp>
      <p:sp>
        <p:nvSpPr>
          <p:cNvPr id="517" name="Google Shape;517;g84657ddec4_1_453"/>
          <p:cNvSpPr txBox="1"/>
          <p:nvPr/>
        </p:nvSpPr>
        <p:spPr>
          <a:xfrm>
            <a:off x="3664598" y="2157033"/>
            <a:ext cx="1068900" cy="2976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2018</a:t>
            </a:r>
            <a:endParaRPr sz="1400" b="0" i="0" u="none" strike="noStrike" cap="none">
              <a:solidFill>
                <a:srgbClr val="000000"/>
              </a:solidFill>
              <a:latin typeface="Arial"/>
              <a:ea typeface="Arial"/>
              <a:cs typeface="Arial"/>
              <a:sym typeface="Arial"/>
            </a:endParaRPr>
          </a:p>
        </p:txBody>
      </p:sp>
      <p:sp>
        <p:nvSpPr>
          <p:cNvPr id="518" name="Google Shape;518;g84657ddec4_1_453"/>
          <p:cNvSpPr txBox="1"/>
          <p:nvPr/>
        </p:nvSpPr>
        <p:spPr>
          <a:xfrm>
            <a:off x="3418139" y="819906"/>
            <a:ext cx="2144100" cy="10341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GEFS v11 error (solid)</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GEFS v11 spread (dash)</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FF0000"/>
              </a:buClr>
              <a:buSzPts val="1400"/>
              <a:buFont typeface="Calibri"/>
              <a:buNone/>
            </a:pPr>
            <a:r>
              <a:rPr lang="en-US" sz="1400" b="0" i="0" u="none" strike="noStrike" cap="none">
                <a:solidFill>
                  <a:srgbClr val="FF0000"/>
                </a:solidFill>
                <a:latin typeface="Calibri"/>
                <a:ea typeface="Calibri"/>
                <a:cs typeface="Calibri"/>
                <a:sym typeface="Calibri"/>
              </a:rPr>
              <a:t>GEFS v12 error (solid)</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FF0000"/>
              </a:buClr>
              <a:buSzPts val="1400"/>
              <a:buFont typeface="Calibri"/>
              <a:buNone/>
            </a:pPr>
            <a:r>
              <a:rPr lang="en-US" sz="1400" b="0" i="0" u="none" strike="noStrike" cap="none">
                <a:solidFill>
                  <a:srgbClr val="FF0000"/>
                </a:solidFill>
                <a:latin typeface="Calibri"/>
                <a:ea typeface="Calibri"/>
                <a:cs typeface="Calibri"/>
                <a:sym typeface="Calibri"/>
              </a:rPr>
              <a:t>GEFS v12 spread (dash)</a:t>
            </a:r>
            <a:endParaRPr sz="1400" b="0" i="0" u="none" strike="noStrike" cap="none">
              <a:solidFill>
                <a:srgbClr val="000000"/>
              </a:solidFill>
              <a:latin typeface="Arial"/>
              <a:ea typeface="Arial"/>
              <a:cs typeface="Arial"/>
              <a:sym typeface="Arial"/>
            </a:endParaRPr>
          </a:p>
        </p:txBody>
      </p:sp>
      <p:pic>
        <p:nvPicPr>
          <p:cNvPr id="519" name="Google Shape;519;g84657ddec4_1_453"/>
          <p:cNvPicPr preferRelativeResize="0"/>
          <p:nvPr/>
        </p:nvPicPr>
        <p:blipFill rotWithShape="1">
          <a:blip r:embed="rId6">
            <a:alphaModFix/>
          </a:blip>
          <a:srcRect/>
          <a:stretch/>
        </p:blipFill>
        <p:spPr>
          <a:xfrm>
            <a:off x="3150843" y="763618"/>
            <a:ext cx="2772365" cy="2064834"/>
          </a:xfrm>
          <a:prstGeom prst="rect">
            <a:avLst/>
          </a:prstGeom>
          <a:noFill/>
          <a:ln>
            <a:noFill/>
          </a:ln>
        </p:spPr>
      </p:pic>
      <p:pic>
        <p:nvPicPr>
          <p:cNvPr id="520" name="Google Shape;520;g84657ddec4_1_453"/>
          <p:cNvPicPr preferRelativeResize="0"/>
          <p:nvPr/>
        </p:nvPicPr>
        <p:blipFill rotWithShape="1">
          <a:blip r:embed="rId7">
            <a:alphaModFix/>
          </a:blip>
          <a:srcRect/>
          <a:stretch/>
        </p:blipFill>
        <p:spPr>
          <a:xfrm>
            <a:off x="3161736" y="2837497"/>
            <a:ext cx="2793955" cy="2080911"/>
          </a:xfrm>
          <a:prstGeom prst="rect">
            <a:avLst/>
          </a:prstGeom>
          <a:noFill/>
          <a:ln>
            <a:noFill/>
          </a:ln>
        </p:spPr>
      </p:pic>
      <p:sp>
        <p:nvSpPr>
          <p:cNvPr id="521" name="Google Shape;521;g84657ddec4_1_453"/>
          <p:cNvSpPr/>
          <p:nvPr/>
        </p:nvSpPr>
        <p:spPr>
          <a:xfrm>
            <a:off x="3415745" y="715392"/>
            <a:ext cx="2314800" cy="498300"/>
          </a:xfrm>
          <a:prstGeom prst="roundRect">
            <a:avLst>
              <a:gd name="adj" fmla="val 16667"/>
            </a:avLst>
          </a:prstGeom>
          <a:solidFill>
            <a:srgbClr val="DDEAF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FF"/>
                </a:solidFill>
                <a:latin typeface="Calibri"/>
                <a:ea typeface="Calibri"/>
                <a:cs typeface="Calibri"/>
                <a:sym typeface="Calibri"/>
              </a:rPr>
              <a:t>Strike probability of hurricane Harvey</a:t>
            </a:r>
            <a:endParaRPr sz="1400" b="0" i="0" u="none" strike="noStrike" cap="none">
              <a:solidFill>
                <a:srgbClr val="000000"/>
              </a:solidFill>
              <a:latin typeface="Arial"/>
              <a:ea typeface="Arial"/>
              <a:cs typeface="Arial"/>
              <a:sym typeface="Arial"/>
            </a:endParaRPr>
          </a:p>
        </p:txBody>
      </p:sp>
      <p:sp>
        <p:nvSpPr>
          <p:cNvPr id="522" name="Google Shape;522;g84657ddec4_1_453"/>
          <p:cNvSpPr txBox="1"/>
          <p:nvPr/>
        </p:nvSpPr>
        <p:spPr>
          <a:xfrm>
            <a:off x="4778970" y="1587219"/>
            <a:ext cx="927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V11</a:t>
            </a:r>
            <a:endParaRPr sz="1400" b="0" i="0" u="none" strike="noStrike" cap="none">
              <a:solidFill>
                <a:srgbClr val="000000"/>
              </a:solidFill>
              <a:latin typeface="Arial"/>
              <a:ea typeface="Arial"/>
              <a:cs typeface="Arial"/>
              <a:sym typeface="Arial"/>
            </a:endParaRPr>
          </a:p>
        </p:txBody>
      </p:sp>
      <p:sp>
        <p:nvSpPr>
          <p:cNvPr id="523" name="Google Shape;523;g84657ddec4_1_453"/>
          <p:cNvSpPr txBox="1"/>
          <p:nvPr/>
        </p:nvSpPr>
        <p:spPr>
          <a:xfrm>
            <a:off x="4859348" y="3661098"/>
            <a:ext cx="927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V12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3"/>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27</a:t>
            </a:fld>
            <a:endParaRPr/>
          </a:p>
        </p:txBody>
      </p:sp>
      <p:pic>
        <p:nvPicPr>
          <p:cNvPr id="529" name="Google Shape;529;p23"/>
          <p:cNvPicPr preferRelativeResize="0"/>
          <p:nvPr/>
        </p:nvPicPr>
        <p:blipFill rotWithShape="1">
          <a:blip r:embed="rId3">
            <a:alphaModFix/>
          </a:blip>
          <a:srcRect/>
          <a:stretch/>
        </p:blipFill>
        <p:spPr>
          <a:xfrm>
            <a:off x="323272" y="190498"/>
            <a:ext cx="4001077" cy="2381481"/>
          </a:xfrm>
          <a:prstGeom prst="rect">
            <a:avLst/>
          </a:prstGeom>
          <a:noFill/>
          <a:ln>
            <a:noFill/>
          </a:ln>
        </p:spPr>
      </p:pic>
      <p:pic>
        <p:nvPicPr>
          <p:cNvPr id="530" name="Google Shape;530;p23"/>
          <p:cNvPicPr preferRelativeResize="0"/>
          <p:nvPr/>
        </p:nvPicPr>
        <p:blipFill rotWithShape="1">
          <a:blip r:embed="rId4">
            <a:alphaModFix/>
          </a:blip>
          <a:srcRect/>
          <a:stretch/>
        </p:blipFill>
        <p:spPr>
          <a:xfrm>
            <a:off x="323272" y="2641606"/>
            <a:ext cx="4020127" cy="2391973"/>
          </a:xfrm>
          <a:prstGeom prst="rect">
            <a:avLst/>
          </a:prstGeom>
          <a:noFill/>
          <a:ln>
            <a:noFill/>
          </a:ln>
        </p:spPr>
      </p:pic>
      <p:pic>
        <p:nvPicPr>
          <p:cNvPr id="531" name="Google Shape;531;p23"/>
          <p:cNvPicPr preferRelativeResize="0"/>
          <p:nvPr/>
        </p:nvPicPr>
        <p:blipFill rotWithShape="1">
          <a:blip r:embed="rId5">
            <a:alphaModFix/>
          </a:blip>
          <a:srcRect/>
          <a:stretch/>
        </p:blipFill>
        <p:spPr>
          <a:xfrm>
            <a:off x="4478867" y="2616799"/>
            <a:ext cx="4187921" cy="2415170"/>
          </a:xfrm>
          <a:prstGeom prst="rect">
            <a:avLst/>
          </a:prstGeom>
          <a:noFill/>
          <a:ln>
            <a:noFill/>
          </a:ln>
        </p:spPr>
      </p:pic>
      <p:sp>
        <p:nvSpPr>
          <p:cNvPr id="532" name="Google Shape;532;p23"/>
          <p:cNvSpPr/>
          <p:nvPr/>
        </p:nvSpPr>
        <p:spPr>
          <a:xfrm>
            <a:off x="4573507" y="196850"/>
            <a:ext cx="4292184" cy="2286000"/>
          </a:xfrm>
          <a:prstGeom prst="roundRect">
            <a:avLst>
              <a:gd name="adj" fmla="val 16667"/>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FF"/>
                </a:solidFill>
                <a:latin typeface="Calibri"/>
                <a:ea typeface="Calibri"/>
                <a:cs typeface="Calibri"/>
                <a:sym typeface="Calibri"/>
              </a:rPr>
              <a:t>TC track verification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2017: 00Z  06/01----11/30 ; 12Z  07/01----10/31 </a:t>
            </a:r>
            <a:br>
              <a:rPr lang="en-US" sz="1400" b="0" i="0" u="none" strike="noStrike" cap="none">
                <a:solidFill>
                  <a:schemeClr val="dk1"/>
                </a:solidFill>
                <a:latin typeface="Calibri"/>
                <a:ea typeface="Calibri"/>
                <a:cs typeface="Calibri"/>
                <a:sym typeface="Calibri"/>
              </a:rPr>
            </a:br>
            <a:br>
              <a:rPr lang="en-US" sz="1400" b="0" i="0" u="none" strike="noStrike" cap="none">
                <a:solidFill>
                  <a:schemeClr val="dk1"/>
                </a:solidFill>
                <a:latin typeface="Calibri"/>
                <a:ea typeface="Calibri"/>
                <a:cs typeface="Calibri"/>
                <a:sym typeface="Calibri"/>
              </a:rPr>
            </a:br>
            <a:r>
              <a:rPr lang="en-US" sz="1400" b="0" i="0" u="none" strike="noStrike" cap="none">
                <a:solidFill>
                  <a:schemeClr val="dk1"/>
                </a:solidFill>
                <a:latin typeface="Calibri"/>
                <a:ea typeface="Calibri"/>
                <a:cs typeface="Calibri"/>
                <a:sym typeface="Calibri"/>
              </a:rPr>
              <a:t>2018: 00Z  05/01----11/30; 12Z  07/01----10/31 </a:t>
            </a:r>
            <a:br>
              <a:rPr lang="en-US" sz="1400" b="0" i="0" u="none" strike="noStrike" cap="none">
                <a:solidFill>
                  <a:schemeClr val="dk1"/>
                </a:solidFill>
                <a:latin typeface="Calibri"/>
                <a:ea typeface="Calibri"/>
                <a:cs typeface="Calibri"/>
                <a:sym typeface="Calibri"/>
              </a:rPr>
            </a:br>
            <a:br>
              <a:rPr lang="en-US" sz="1400" b="0" i="0" u="none" strike="noStrike" cap="none">
                <a:solidFill>
                  <a:schemeClr val="dk1"/>
                </a:solidFill>
                <a:latin typeface="Calibri"/>
                <a:ea typeface="Calibri"/>
                <a:cs typeface="Calibri"/>
                <a:sym typeface="Calibri"/>
              </a:rPr>
            </a:br>
            <a:r>
              <a:rPr lang="en-US" sz="1400" b="0" i="0" u="none" strike="noStrike" cap="none">
                <a:solidFill>
                  <a:schemeClr val="dk1"/>
                </a:solidFill>
                <a:latin typeface="Calibri"/>
                <a:ea typeface="Calibri"/>
                <a:cs typeface="Calibri"/>
                <a:sym typeface="Calibri"/>
              </a:rPr>
              <a:t>2019: 00Z  05/01----11/30; 12Z  07/01----10/31 </a:t>
            </a:r>
            <a:endParaRPr sz="1400" b="0" i="0" u="none" strike="noStrike" cap="none">
              <a:solidFill>
                <a:schemeClr val="dk1"/>
              </a:solidFill>
              <a:latin typeface="Calibri"/>
              <a:ea typeface="Calibri"/>
              <a:cs typeface="Calibri"/>
              <a:sym typeface="Calibri"/>
            </a:endParaRPr>
          </a:p>
        </p:txBody>
      </p:sp>
      <p:sp>
        <p:nvSpPr>
          <p:cNvPr id="533" name="Google Shape;533;p23"/>
          <p:cNvSpPr/>
          <p:nvPr/>
        </p:nvSpPr>
        <p:spPr>
          <a:xfrm rot="4730721">
            <a:off x="3173763" y="3270864"/>
            <a:ext cx="381885" cy="1814223"/>
          </a:xfrm>
          <a:prstGeom prst="ellipse">
            <a:avLst/>
          </a:prstGeom>
          <a:solidFill>
            <a:srgbClr val="C4E0B2">
              <a:alpha val="25098"/>
            </a:srgbClr>
          </a:solidFill>
          <a:ln w="12700" cap="flat" cmpd="sng">
            <a:solidFill>
              <a:srgbClr val="008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4" name="Google Shape;534;p23"/>
          <p:cNvSpPr txBox="1"/>
          <p:nvPr/>
        </p:nvSpPr>
        <p:spPr>
          <a:xfrm>
            <a:off x="2756965" y="4252255"/>
            <a:ext cx="151110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sng" strike="noStrike" cap="none">
                <a:solidFill>
                  <a:schemeClr val="dk1"/>
                </a:solidFill>
                <a:latin typeface="Calibri"/>
                <a:ea typeface="Calibri"/>
                <a:cs typeface="Calibri"/>
                <a:sym typeface="Calibri"/>
              </a:rPr>
              <a:t>Degraded,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1" u="sng" strike="noStrike" cap="none">
                <a:solidFill>
                  <a:schemeClr val="dk1"/>
                </a:solidFill>
                <a:latin typeface="Calibri"/>
                <a:ea typeface="Calibri"/>
                <a:cs typeface="Calibri"/>
                <a:sym typeface="Calibri"/>
              </a:rPr>
              <a:t>But insignificant</a:t>
            </a:r>
            <a:endParaRPr sz="1400" b="0" i="0" u="none" strike="noStrike" cap="none">
              <a:solidFill>
                <a:srgbClr val="000000"/>
              </a:solidFill>
              <a:latin typeface="Arial"/>
              <a:ea typeface="Arial"/>
              <a:cs typeface="Arial"/>
              <a:sym typeface="Arial"/>
            </a:endParaRPr>
          </a:p>
        </p:txBody>
      </p:sp>
      <p:sp>
        <p:nvSpPr>
          <p:cNvPr id="535" name="Google Shape;535;p23"/>
          <p:cNvSpPr txBox="1"/>
          <p:nvPr/>
        </p:nvSpPr>
        <p:spPr>
          <a:xfrm>
            <a:off x="731440" y="1020863"/>
            <a:ext cx="165578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rPr>
              <a:t>Atlantic basin </a:t>
            </a:r>
            <a:endParaRPr sz="1400" b="0" i="0" u="none" strike="noStrike" cap="none">
              <a:solidFill>
                <a:srgbClr val="000000"/>
              </a:solidFill>
              <a:latin typeface="Arial"/>
              <a:ea typeface="Arial"/>
              <a:cs typeface="Arial"/>
              <a:sym typeface="Arial"/>
            </a:endParaRPr>
          </a:p>
        </p:txBody>
      </p:sp>
      <p:sp>
        <p:nvSpPr>
          <p:cNvPr id="536" name="Google Shape;536;p23"/>
          <p:cNvSpPr txBox="1"/>
          <p:nvPr/>
        </p:nvSpPr>
        <p:spPr>
          <a:xfrm>
            <a:off x="715046" y="3399869"/>
            <a:ext cx="182489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rPr>
              <a:t>East Pacific basin </a:t>
            </a:r>
            <a:endParaRPr sz="1400" b="0" i="0" u="none" strike="noStrike" cap="none">
              <a:solidFill>
                <a:srgbClr val="000000"/>
              </a:solidFill>
              <a:latin typeface="Arial"/>
              <a:ea typeface="Arial"/>
              <a:cs typeface="Arial"/>
              <a:sym typeface="Arial"/>
            </a:endParaRPr>
          </a:p>
        </p:txBody>
      </p:sp>
      <p:sp>
        <p:nvSpPr>
          <p:cNvPr id="537" name="Google Shape;537;p23"/>
          <p:cNvSpPr txBox="1"/>
          <p:nvPr/>
        </p:nvSpPr>
        <p:spPr>
          <a:xfrm>
            <a:off x="4894700" y="3423983"/>
            <a:ext cx="188920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rPr>
              <a:t>West Pacific basin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4"/>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28</a:t>
            </a:fld>
            <a:endParaRPr/>
          </a:p>
        </p:txBody>
      </p:sp>
      <p:pic>
        <p:nvPicPr>
          <p:cNvPr id="543" name="Google Shape;543;p24"/>
          <p:cNvPicPr preferRelativeResize="0"/>
          <p:nvPr/>
        </p:nvPicPr>
        <p:blipFill rotWithShape="1">
          <a:blip r:embed="rId3">
            <a:alphaModFix/>
          </a:blip>
          <a:srcRect/>
          <a:stretch/>
        </p:blipFill>
        <p:spPr>
          <a:xfrm>
            <a:off x="246302" y="88902"/>
            <a:ext cx="4332739" cy="2521744"/>
          </a:xfrm>
          <a:prstGeom prst="rect">
            <a:avLst/>
          </a:prstGeom>
          <a:noFill/>
          <a:ln>
            <a:noFill/>
          </a:ln>
        </p:spPr>
      </p:pic>
      <p:pic>
        <p:nvPicPr>
          <p:cNvPr id="544" name="Google Shape;544;p24"/>
          <p:cNvPicPr preferRelativeResize="0"/>
          <p:nvPr/>
        </p:nvPicPr>
        <p:blipFill rotWithShape="1">
          <a:blip r:embed="rId4">
            <a:alphaModFix/>
          </a:blip>
          <a:srcRect/>
          <a:stretch/>
        </p:blipFill>
        <p:spPr>
          <a:xfrm>
            <a:off x="238606" y="2602327"/>
            <a:ext cx="4375731" cy="2541179"/>
          </a:xfrm>
          <a:prstGeom prst="rect">
            <a:avLst/>
          </a:prstGeom>
          <a:noFill/>
          <a:ln>
            <a:noFill/>
          </a:ln>
        </p:spPr>
      </p:pic>
      <p:pic>
        <p:nvPicPr>
          <p:cNvPr id="545" name="Google Shape;545;p24"/>
          <p:cNvPicPr preferRelativeResize="0"/>
          <p:nvPr/>
        </p:nvPicPr>
        <p:blipFill rotWithShape="1">
          <a:blip r:embed="rId5">
            <a:alphaModFix/>
          </a:blip>
          <a:srcRect/>
          <a:stretch/>
        </p:blipFill>
        <p:spPr>
          <a:xfrm>
            <a:off x="4521116" y="2628900"/>
            <a:ext cx="4291914" cy="2514600"/>
          </a:xfrm>
          <a:prstGeom prst="rect">
            <a:avLst/>
          </a:prstGeom>
          <a:noFill/>
          <a:ln>
            <a:noFill/>
          </a:ln>
        </p:spPr>
      </p:pic>
      <p:sp>
        <p:nvSpPr>
          <p:cNvPr id="546" name="Google Shape;546;p24"/>
          <p:cNvSpPr/>
          <p:nvPr/>
        </p:nvSpPr>
        <p:spPr>
          <a:xfrm>
            <a:off x="4854830" y="196850"/>
            <a:ext cx="3930483" cy="2286000"/>
          </a:xfrm>
          <a:prstGeom prst="roundRect">
            <a:avLst>
              <a:gd name="adj" fmla="val 16667"/>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FF"/>
                </a:solidFill>
                <a:latin typeface="Calibri"/>
                <a:ea typeface="Calibri"/>
                <a:cs typeface="Calibri"/>
                <a:sym typeface="Calibri"/>
              </a:rPr>
              <a:t>TC intensity verification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2017: 00Z  06/01----11/30; 12Z  07/01----10/31 </a:t>
            </a:r>
            <a:br>
              <a:rPr lang="en-US" sz="1400" b="0" i="0" u="none" strike="noStrike" cap="none">
                <a:solidFill>
                  <a:schemeClr val="dk1"/>
                </a:solidFill>
                <a:latin typeface="Calibri"/>
                <a:ea typeface="Calibri"/>
                <a:cs typeface="Calibri"/>
                <a:sym typeface="Calibri"/>
              </a:rPr>
            </a:br>
            <a:br>
              <a:rPr lang="en-US" sz="1400" b="0" i="0" u="none" strike="noStrike" cap="none">
                <a:solidFill>
                  <a:schemeClr val="dk1"/>
                </a:solidFill>
                <a:latin typeface="Calibri"/>
                <a:ea typeface="Calibri"/>
                <a:cs typeface="Calibri"/>
                <a:sym typeface="Calibri"/>
              </a:rPr>
            </a:br>
            <a:r>
              <a:rPr lang="en-US" sz="1400" b="0" i="0" u="none" strike="noStrike" cap="none">
                <a:solidFill>
                  <a:schemeClr val="dk1"/>
                </a:solidFill>
                <a:latin typeface="Calibri"/>
                <a:ea typeface="Calibri"/>
                <a:cs typeface="Calibri"/>
                <a:sym typeface="Calibri"/>
              </a:rPr>
              <a:t>2018: 00Z  05/01----11/30; 12Z  07/01----10/31 </a:t>
            </a:r>
            <a:br>
              <a:rPr lang="en-US" sz="1400" b="0" i="0" u="none" strike="noStrike" cap="none">
                <a:solidFill>
                  <a:schemeClr val="dk1"/>
                </a:solidFill>
                <a:latin typeface="Calibri"/>
                <a:ea typeface="Calibri"/>
                <a:cs typeface="Calibri"/>
                <a:sym typeface="Calibri"/>
              </a:rPr>
            </a:br>
            <a:br>
              <a:rPr lang="en-US" sz="1400" b="0" i="0" u="none" strike="noStrike" cap="none">
                <a:solidFill>
                  <a:schemeClr val="dk1"/>
                </a:solidFill>
                <a:latin typeface="Calibri"/>
                <a:ea typeface="Calibri"/>
                <a:cs typeface="Calibri"/>
                <a:sym typeface="Calibri"/>
              </a:rPr>
            </a:br>
            <a:r>
              <a:rPr lang="en-US" sz="1400" b="0" i="0" u="none" strike="noStrike" cap="none">
                <a:solidFill>
                  <a:schemeClr val="dk1"/>
                </a:solidFill>
                <a:latin typeface="Calibri"/>
                <a:ea typeface="Calibri"/>
                <a:cs typeface="Calibri"/>
                <a:sym typeface="Calibri"/>
              </a:rPr>
              <a:t>2019: 00Z  05/01----11/30; 12Z  07/01----10/31 </a:t>
            </a:r>
            <a:endParaRPr sz="1400" b="0" i="0" u="none" strike="noStrike" cap="none">
              <a:solidFill>
                <a:schemeClr val="dk1"/>
              </a:solidFill>
              <a:latin typeface="Calibri"/>
              <a:ea typeface="Calibri"/>
              <a:cs typeface="Calibri"/>
              <a:sym typeface="Calibri"/>
            </a:endParaRPr>
          </a:p>
        </p:txBody>
      </p:sp>
      <p:sp>
        <p:nvSpPr>
          <p:cNvPr id="547" name="Google Shape;547;p24"/>
          <p:cNvSpPr txBox="1"/>
          <p:nvPr/>
        </p:nvSpPr>
        <p:spPr>
          <a:xfrm>
            <a:off x="1736164" y="1840768"/>
            <a:ext cx="165578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rPr>
              <a:t>Atlantic basin </a:t>
            </a:r>
            <a:endParaRPr sz="1400" b="0" i="0" u="none" strike="noStrike" cap="none">
              <a:solidFill>
                <a:srgbClr val="000000"/>
              </a:solidFill>
              <a:latin typeface="Arial"/>
              <a:ea typeface="Arial"/>
              <a:cs typeface="Arial"/>
              <a:sym typeface="Arial"/>
            </a:endParaRPr>
          </a:p>
        </p:txBody>
      </p:sp>
      <p:sp>
        <p:nvSpPr>
          <p:cNvPr id="548" name="Google Shape;548;p24"/>
          <p:cNvSpPr txBox="1"/>
          <p:nvPr/>
        </p:nvSpPr>
        <p:spPr>
          <a:xfrm>
            <a:off x="1639711" y="4380868"/>
            <a:ext cx="182458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rPr>
              <a:t>East Pacific basin </a:t>
            </a:r>
            <a:endParaRPr sz="1400" b="0" i="0" u="none" strike="noStrike" cap="none">
              <a:solidFill>
                <a:srgbClr val="000000"/>
              </a:solidFill>
              <a:latin typeface="Arial"/>
              <a:ea typeface="Arial"/>
              <a:cs typeface="Arial"/>
              <a:sym typeface="Arial"/>
            </a:endParaRPr>
          </a:p>
        </p:txBody>
      </p:sp>
      <p:sp>
        <p:nvSpPr>
          <p:cNvPr id="549" name="Google Shape;549;p24"/>
          <p:cNvSpPr txBox="1"/>
          <p:nvPr/>
        </p:nvSpPr>
        <p:spPr>
          <a:xfrm>
            <a:off x="5875630" y="4396945"/>
            <a:ext cx="192907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rPr>
              <a:t>West Pacific basin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5"/>
          <p:cNvSpPr txBox="1">
            <a:spLocks noGrp="1"/>
          </p:cNvSpPr>
          <p:nvPr>
            <p:ph type="title"/>
          </p:nvPr>
        </p:nvSpPr>
        <p:spPr>
          <a:xfrm>
            <a:off x="791875" y="0"/>
            <a:ext cx="8352000" cy="763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900" b="1">
                <a:solidFill>
                  <a:srgbClr val="0000FF"/>
                </a:solidFill>
              </a:rPr>
              <a:t>Downstream Application - Hurricane Florence </a:t>
            </a:r>
            <a:br>
              <a:rPr lang="en-US" sz="2900" b="1">
                <a:solidFill>
                  <a:srgbClr val="0000FF"/>
                </a:solidFill>
              </a:rPr>
            </a:br>
            <a:r>
              <a:rPr lang="en-US" sz="1800" b="1" i="1">
                <a:solidFill>
                  <a:srgbClr val="0000FF"/>
                </a:solidFill>
              </a:rPr>
              <a:t>(Sep 11, 2018 00Z)</a:t>
            </a:r>
            <a:endParaRPr sz="1800" b="1" i="1">
              <a:solidFill>
                <a:srgbClr val="0000FF"/>
              </a:solidFill>
            </a:endParaRPr>
          </a:p>
        </p:txBody>
      </p:sp>
      <p:grpSp>
        <p:nvGrpSpPr>
          <p:cNvPr id="555" name="Google Shape;555;p25"/>
          <p:cNvGrpSpPr/>
          <p:nvPr/>
        </p:nvGrpSpPr>
        <p:grpSpPr>
          <a:xfrm>
            <a:off x="424671" y="685800"/>
            <a:ext cx="5285232" cy="3955428"/>
            <a:chOff x="1876953" y="719328"/>
            <a:chExt cx="5285232" cy="3955428"/>
          </a:xfrm>
        </p:grpSpPr>
        <p:pic>
          <p:nvPicPr>
            <p:cNvPr id="556" name="Google Shape;556;p25"/>
            <p:cNvPicPr preferRelativeResize="0"/>
            <p:nvPr/>
          </p:nvPicPr>
          <p:blipFill rotWithShape="1">
            <a:blip r:embed="rId3">
              <a:alphaModFix/>
            </a:blip>
            <a:srcRect t="-1" b="10125"/>
            <a:stretch/>
          </p:blipFill>
          <p:spPr>
            <a:xfrm>
              <a:off x="1879174" y="719328"/>
              <a:ext cx="5283011" cy="1828800"/>
            </a:xfrm>
            <a:prstGeom prst="rect">
              <a:avLst/>
            </a:prstGeom>
            <a:noFill/>
            <a:ln>
              <a:noFill/>
            </a:ln>
          </p:spPr>
        </p:pic>
        <p:pic>
          <p:nvPicPr>
            <p:cNvPr id="557" name="Google Shape;557;p25"/>
            <p:cNvPicPr preferRelativeResize="0"/>
            <p:nvPr/>
          </p:nvPicPr>
          <p:blipFill rotWithShape="1">
            <a:blip r:embed="rId4">
              <a:alphaModFix/>
            </a:blip>
            <a:srcRect t="4269" b="482"/>
            <a:stretch/>
          </p:blipFill>
          <p:spPr>
            <a:xfrm>
              <a:off x="1876953" y="2713331"/>
              <a:ext cx="5285232" cy="1961425"/>
            </a:xfrm>
            <a:prstGeom prst="rect">
              <a:avLst/>
            </a:prstGeom>
            <a:noFill/>
            <a:ln>
              <a:noFill/>
            </a:ln>
          </p:spPr>
        </p:pic>
        <p:sp>
          <p:nvSpPr>
            <p:cNvPr id="558" name="Google Shape;558;p25"/>
            <p:cNvSpPr/>
            <p:nvPr/>
          </p:nvSpPr>
          <p:spPr>
            <a:xfrm>
              <a:off x="5401875" y="1335970"/>
              <a:ext cx="1682803" cy="76071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9" name="Google Shape;559;p25"/>
            <p:cNvSpPr/>
            <p:nvPr/>
          </p:nvSpPr>
          <p:spPr>
            <a:xfrm>
              <a:off x="5401874" y="3164770"/>
              <a:ext cx="1682803" cy="76071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60" name="Google Shape;560;p25"/>
          <p:cNvSpPr/>
          <p:nvPr/>
        </p:nvSpPr>
        <p:spPr>
          <a:xfrm>
            <a:off x="6224068" y="1981200"/>
            <a:ext cx="2658674" cy="1066800"/>
          </a:xfrm>
          <a:prstGeom prst="roundRect">
            <a:avLst>
              <a:gd name="adj" fmla="val 16667"/>
            </a:avLst>
          </a:prstGeom>
          <a:noFill/>
          <a:ln w="28575" cap="flat" cmpd="sng">
            <a:solidFill>
              <a:schemeClr val="accent2"/>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FF"/>
                </a:solidFill>
                <a:latin typeface="Calibri"/>
                <a:ea typeface="Calibri"/>
                <a:cs typeface="Calibri"/>
                <a:sym typeface="Calibri"/>
              </a:rPr>
              <a:t>Ensemble mean guidance is significantly improved</a:t>
            </a:r>
            <a:endParaRPr sz="1050" b="0" i="0" u="none" strike="noStrike" cap="none">
              <a:solidFill>
                <a:srgbClr val="0000FF"/>
              </a:solidFill>
              <a:latin typeface="Arial"/>
              <a:ea typeface="Arial"/>
              <a:cs typeface="Arial"/>
              <a:sym typeface="Arial"/>
            </a:endParaRPr>
          </a:p>
        </p:txBody>
      </p:sp>
      <p:cxnSp>
        <p:nvCxnSpPr>
          <p:cNvPr id="561" name="Google Shape;561;p25"/>
          <p:cNvCxnSpPr>
            <a:endCxn id="560" idx="1"/>
          </p:cNvCxnSpPr>
          <p:nvPr/>
        </p:nvCxnSpPr>
        <p:spPr>
          <a:xfrm>
            <a:off x="5632468" y="1721100"/>
            <a:ext cx="591600" cy="793500"/>
          </a:xfrm>
          <a:prstGeom prst="straightConnector1">
            <a:avLst/>
          </a:prstGeom>
          <a:noFill/>
          <a:ln w="25400" cap="flat" cmpd="sng">
            <a:solidFill>
              <a:schemeClr val="accent5"/>
            </a:solidFill>
            <a:prstDash val="solid"/>
            <a:miter lim="800000"/>
            <a:headEnd type="none" w="sm" len="sm"/>
            <a:tailEnd type="triangle" w="med" len="med"/>
          </a:ln>
        </p:spPr>
      </p:cxnSp>
      <p:cxnSp>
        <p:nvCxnSpPr>
          <p:cNvPr id="562" name="Google Shape;562;p25"/>
          <p:cNvCxnSpPr>
            <a:stCxn id="559" idx="6"/>
            <a:endCxn id="560" idx="1"/>
          </p:cNvCxnSpPr>
          <p:nvPr/>
        </p:nvCxnSpPr>
        <p:spPr>
          <a:xfrm rot="10800000" flipH="1">
            <a:off x="5632395" y="2514701"/>
            <a:ext cx="591600" cy="996900"/>
          </a:xfrm>
          <a:prstGeom prst="straightConnector1">
            <a:avLst/>
          </a:prstGeom>
          <a:noFill/>
          <a:ln w="25400" cap="flat" cmpd="sng">
            <a:solidFill>
              <a:srgbClr val="C00000"/>
            </a:solidFill>
            <a:prstDash val="solid"/>
            <a:miter lim="800000"/>
            <a:headEnd type="none" w="sm" len="sm"/>
            <a:tailEnd type="triangle" w="med" len="med"/>
          </a:ln>
        </p:spPr>
      </p:cxnSp>
      <p:sp>
        <p:nvSpPr>
          <p:cNvPr id="563" name="Google Shape;563;p25"/>
          <p:cNvSpPr txBox="1"/>
          <p:nvPr/>
        </p:nvSpPr>
        <p:spPr>
          <a:xfrm flipH="1">
            <a:off x="2875721" y="860240"/>
            <a:ext cx="180892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42 NAEFS members</a:t>
            </a:r>
            <a:endParaRPr sz="1400" b="0" i="0" u="none" strike="noStrike" cap="none">
              <a:solidFill>
                <a:srgbClr val="000000"/>
              </a:solidFill>
              <a:latin typeface="Arial"/>
              <a:ea typeface="Arial"/>
              <a:cs typeface="Arial"/>
              <a:sym typeface="Arial"/>
            </a:endParaRPr>
          </a:p>
        </p:txBody>
      </p:sp>
      <p:sp>
        <p:nvSpPr>
          <p:cNvPr id="564" name="Google Shape;564;p25"/>
          <p:cNvSpPr txBox="1"/>
          <p:nvPr/>
        </p:nvSpPr>
        <p:spPr>
          <a:xfrm flipH="1">
            <a:off x="2875719" y="2827539"/>
            <a:ext cx="224251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52 New NAEFS members</a:t>
            </a:r>
            <a:endParaRPr sz="1400" b="0" i="0" u="none" strike="noStrike" cap="none">
              <a:solidFill>
                <a:srgbClr val="000000"/>
              </a:solidFill>
              <a:latin typeface="Arial"/>
              <a:ea typeface="Arial"/>
              <a:cs typeface="Arial"/>
              <a:sym typeface="Arial"/>
            </a:endParaRPr>
          </a:p>
        </p:txBody>
      </p:sp>
      <p:sp>
        <p:nvSpPr>
          <p:cNvPr id="565" name="Google Shape;565;p25"/>
          <p:cNvSpPr/>
          <p:nvPr/>
        </p:nvSpPr>
        <p:spPr>
          <a:xfrm>
            <a:off x="5861375" y="962450"/>
            <a:ext cx="32826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P-ETSS v1.1 Wind (52 New NAEFS members) Improvements</a:t>
            </a:r>
            <a:endParaRPr sz="1400" b="1" i="0" u="none" strike="noStrike" cap="none">
              <a:solidFill>
                <a:srgbClr val="0000FF"/>
              </a:solidFill>
              <a:latin typeface="Calibri"/>
              <a:ea typeface="Calibri"/>
              <a:cs typeface="Calibri"/>
              <a:sym typeface="Calibri"/>
            </a:endParaRPr>
          </a:p>
        </p:txBody>
      </p:sp>
      <p:sp>
        <p:nvSpPr>
          <p:cNvPr id="566" name="Google Shape;566;p25"/>
          <p:cNvSpPr txBox="1">
            <a:spLocks noGrp="1"/>
          </p:cNvSpPr>
          <p:nvPr>
            <p:ph type="sldNum" idx="12"/>
          </p:nvPr>
        </p:nvSpPr>
        <p:spPr>
          <a:xfrm>
            <a:off x="7086600" y="4850911"/>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
        <p:nvSpPr>
          <p:cNvPr id="567" name="Google Shape;567;p25"/>
          <p:cNvSpPr txBox="1"/>
          <p:nvPr/>
        </p:nvSpPr>
        <p:spPr>
          <a:xfrm>
            <a:off x="2660511" y="4763379"/>
            <a:ext cx="399478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sng" strike="noStrike" cap="none">
                <a:solidFill>
                  <a:schemeClr val="dk1"/>
                </a:solidFill>
                <a:latin typeface="Calibri"/>
                <a:ea typeface="Calibri"/>
                <a:cs typeface="Calibri"/>
                <a:sym typeface="Calibri"/>
              </a:rPr>
              <a:t>Courtesy: Drs Huiqing Liu and Peter Arthur (MDL)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p:nvPr/>
        </p:nvSpPr>
        <p:spPr>
          <a:xfrm>
            <a:off x="57550" y="973975"/>
            <a:ext cx="4298400" cy="214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Project Manager: </a:t>
            </a:r>
            <a:r>
              <a:rPr lang="en-US" sz="1000" b="0" i="0" u="none" strike="noStrike" cap="none">
                <a:solidFill>
                  <a:schemeClr val="dk1"/>
                </a:solidFill>
                <a:latin typeface="Times New Roman"/>
                <a:ea typeface="Times New Roman"/>
                <a:cs typeface="Times New Roman"/>
                <a:sym typeface="Times New Roman"/>
              </a:rPr>
              <a:t>Vijay Tallapragada</a:t>
            </a: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0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Leads: </a:t>
            </a:r>
            <a:r>
              <a:rPr lang="en-US" sz="1000" b="0" i="0" u="none" strike="noStrike" cap="none">
                <a:solidFill>
                  <a:schemeClr val="dk1"/>
                </a:solidFill>
                <a:latin typeface="Times New Roman"/>
                <a:ea typeface="Times New Roman"/>
                <a:cs typeface="Times New Roman"/>
                <a:sym typeface="Times New Roman"/>
              </a:rPr>
              <a:t>Yuejian Zhu &amp; Dingchen Hou (EMC), Steven Earle (NCO)</a:t>
            </a: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0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Scope: </a:t>
            </a:r>
            <a:r>
              <a:rPr lang="en-US" sz="1000" b="0" i="0" u="none" strike="noStrike" cap="none">
                <a:solidFill>
                  <a:schemeClr val="dk1"/>
                </a:solidFill>
                <a:latin typeface="Times New Roman"/>
                <a:ea typeface="Times New Roman"/>
                <a:cs typeface="Times New Roman"/>
                <a:sym typeface="Times New Roman"/>
              </a:rPr>
              <a:t>Incorporate new upgrades to the NCEP GEFS to extend forecasts to weeks 3&amp;4. This includes upgrades to stochastic physics, and unification of Global Wave Ensembles and NGAC capabilities, and increase the resolution and number of members. This development also includes efforts towards producing re-analysis datasets and reforecast (</a:t>
            </a:r>
            <a:r>
              <a:rPr lang="en-US" sz="1000" b="0" i="0" u="sng" strike="noStrike" cap="none">
                <a:solidFill>
                  <a:schemeClr val="hlink"/>
                </a:solidFill>
                <a:latin typeface="Times New Roman"/>
                <a:ea typeface="Times New Roman"/>
                <a:cs typeface="Times New Roman"/>
                <a:sym typeface="Times New Roman"/>
                <a:hlinkClick r:id="rId3"/>
              </a:rPr>
              <a:t>Draft project plan and charter</a:t>
            </a:r>
            <a:r>
              <a:rPr lang="en-US" sz="1000" b="0" i="0" u="none" strike="noStrike" cap="none">
                <a:solidFill>
                  <a:schemeClr val="dk1"/>
                </a:solidFill>
                <a:latin typeface="Times New Roman"/>
                <a:ea typeface="Times New Roman"/>
                <a:cs typeface="Times New Roman"/>
                <a:sym typeface="Times New Roman"/>
              </a:rPr>
              <a:t>).</a:t>
            </a: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0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Expected benefits</a:t>
            </a:r>
            <a:r>
              <a:rPr lang="en-US" sz="1000" b="0" i="0" u="none" strike="noStrike" cap="none">
                <a:solidFill>
                  <a:schemeClr val="dk1"/>
                </a:solidFill>
                <a:latin typeface="Times New Roman"/>
                <a:ea typeface="Times New Roman"/>
                <a:cs typeface="Times New Roman"/>
                <a:sym typeface="Times New Roman"/>
              </a:rPr>
              <a:t>: Extend forecasts to week 3&amp;4 and unify with wave ensemble and GOCART</a:t>
            </a: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0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Implemented with</a:t>
            </a:r>
            <a:r>
              <a:rPr lang="en-US" sz="1000" b="0" i="0" u="none" strike="noStrike" cap="none">
                <a:solidFill>
                  <a:schemeClr val="dk1"/>
                </a:solidFill>
                <a:latin typeface="Times New Roman"/>
                <a:ea typeface="Times New Roman"/>
                <a:cs typeface="Times New Roman"/>
                <a:sym typeface="Times New Roman"/>
              </a:rPr>
              <a:t>: NA</a:t>
            </a: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00"/>
              </a:spcBef>
              <a:spcAft>
                <a:spcPts val="30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Dependencies</a:t>
            </a:r>
            <a:r>
              <a:rPr lang="en-US" sz="1000" b="0" i="0" u="none" strike="noStrike" cap="none">
                <a:solidFill>
                  <a:schemeClr val="dk1"/>
                </a:solidFill>
                <a:latin typeface="Times New Roman"/>
                <a:ea typeface="Times New Roman"/>
                <a:cs typeface="Times New Roman"/>
                <a:sym typeface="Times New Roman"/>
              </a:rPr>
              <a:t>: Wave ensemble and GOCART development and Compute resources</a:t>
            </a:r>
            <a:endParaRPr sz="1000" b="0" i="0" u="none" strike="noStrike" cap="none">
              <a:solidFill>
                <a:schemeClr val="dk1"/>
              </a:solidFill>
              <a:latin typeface="Times New Roman"/>
              <a:ea typeface="Times New Roman"/>
              <a:cs typeface="Times New Roman"/>
              <a:sym typeface="Times New Roman"/>
            </a:endParaRPr>
          </a:p>
        </p:txBody>
      </p:sp>
      <p:sp>
        <p:nvSpPr>
          <p:cNvPr id="111" name="Google Shape;111;p3"/>
          <p:cNvSpPr txBox="1"/>
          <p:nvPr/>
        </p:nvSpPr>
        <p:spPr>
          <a:xfrm>
            <a:off x="3142987" y="135904"/>
            <a:ext cx="2858025" cy="55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FF"/>
              </a:buClr>
              <a:buSzPts val="2900"/>
              <a:buFont typeface="Calibri"/>
              <a:buNone/>
            </a:pPr>
            <a:r>
              <a:rPr lang="en-US" sz="2900" b="1" i="0" u="none" strike="noStrike" cap="none">
                <a:solidFill>
                  <a:srgbClr val="0000FF"/>
                </a:solidFill>
                <a:latin typeface="Calibri"/>
                <a:ea typeface="Calibri"/>
                <a:cs typeface="Calibri"/>
                <a:sym typeface="Calibri"/>
              </a:rPr>
              <a:t>GEFS Version 12</a:t>
            </a:r>
            <a:endParaRPr sz="2900" b="1"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Times New Roman"/>
              <a:buNone/>
            </a:pPr>
            <a:r>
              <a:rPr lang="en-US" sz="1800" b="1" i="0" u="none" strike="noStrike" cap="none">
                <a:solidFill>
                  <a:schemeClr val="dk1"/>
                </a:solidFill>
                <a:latin typeface="Times New Roman"/>
                <a:ea typeface="Times New Roman"/>
                <a:cs typeface="Times New Roman"/>
                <a:sym typeface="Times New Roman"/>
              </a:rPr>
              <a:t>Status as of 5/1/20</a:t>
            </a:r>
            <a:endParaRPr sz="1800" b="1" i="0" u="none" strike="noStrike" cap="none">
              <a:solidFill>
                <a:schemeClr val="dk1"/>
              </a:solidFill>
              <a:latin typeface="Times New Roman"/>
              <a:ea typeface="Times New Roman"/>
              <a:cs typeface="Times New Roman"/>
              <a:sym typeface="Times New Roman"/>
            </a:endParaRPr>
          </a:p>
        </p:txBody>
      </p:sp>
      <p:sp>
        <p:nvSpPr>
          <p:cNvPr id="112" name="Google Shape;112;p3"/>
          <p:cNvSpPr txBox="1"/>
          <p:nvPr/>
        </p:nvSpPr>
        <p:spPr>
          <a:xfrm>
            <a:off x="6209675" y="607775"/>
            <a:ext cx="896700" cy="260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Schedule</a:t>
            </a:r>
            <a:endParaRPr sz="1200" b="1" i="0" u="none" strike="noStrike" cap="none">
              <a:solidFill>
                <a:schemeClr val="dk1"/>
              </a:solidFill>
              <a:latin typeface="Times New Roman"/>
              <a:ea typeface="Times New Roman"/>
              <a:cs typeface="Times New Roman"/>
              <a:sym typeface="Times New Roman"/>
            </a:endParaRPr>
          </a:p>
        </p:txBody>
      </p:sp>
      <p:sp>
        <p:nvSpPr>
          <p:cNvPr id="113" name="Google Shape;113;p3"/>
          <p:cNvSpPr txBox="1"/>
          <p:nvPr/>
        </p:nvSpPr>
        <p:spPr>
          <a:xfrm>
            <a:off x="616275" y="740375"/>
            <a:ext cx="2551800" cy="28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Project Information &amp; Highlights</a:t>
            </a:r>
            <a:endParaRPr sz="1200" b="1" i="0" u="none" strike="noStrike" cap="none">
              <a:solidFill>
                <a:schemeClr val="dk1"/>
              </a:solidFill>
              <a:latin typeface="Times New Roman"/>
              <a:ea typeface="Times New Roman"/>
              <a:cs typeface="Times New Roman"/>
              <a:sym typeface="Times New Roman"/>
            </a:endParaRPr>
          </a:p>
        </p:txBody>
      </p:sp>
      <p:sp>
        <p:nvSpPr>
          <p:cNvPr id="114" name="Google Shape;114;p3"/>
          <p:cNvSpPr txBox="1"/>
          <p:nvPr/>
        </p:nvSpPr>
        <p:spPr>
          <a:xfrm>
            <a:off x="40375" y="3382100"/>
            <a:ext cx="4298400" cy="135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Times New Roman"/>
              <a:buNone/>
            </a:pPr>
            <a:r>
              <a:rPr lang="en-US" sz="1100" b="1" i="0" u="none" strike="noStrike" cap="none">
                <a:solidFill>
                  <a:schemeClr val="dk1"/>
                </a:solidFill>
                <a:latin typeface="Times New Roman"/>
                <a:ea typeface="Times New Roman"/>
                <a:cs typeface="Times New Roman"/>
                <a:sym typeface="Times New Roman"/>
              </a:rPr>
              <a:t>Risk:</a:t>
            </a:r>
            <a:r>
              <a:rPr lang="en-US" sz="1100" b="0" i="0" u="none" strike="noStrike" cap="none">
                <a:solidFill>
                  <a:schemeClr val="dk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Times New Roman"/>
              <a:buNone/>
            </a:pPr>
            <a:r>
              <a:rPr lang="en-US" sz="1100" b="1" i="0" u="none" strike="noStrike" cap="none">
                <a:solidFill>
                  <a:schemeClr val="dk1"/>
                </a:solidFill>
                <a:latin typeface="Times New Roman"/>
                <a:ea typeface="Times New Roman"/>
                <a:cs typeface="Times New Roman"/>
                <a:sym typeface="Times New Roman"/>
              </a:rPr>
              <a:t>Mitigation</a:t>
            </a:r>
            <a:r>
              <a:rPr lang="en-US" sz="1100" b="0" i="0" u="none" strike="noStrike" cap="none">
                <a:solidFill>
                  <a:schemeClr val="dk1"/>
                </a:solidFill>
                <a:latin typeface="Times New Roman"/>
                <a:ea typeface="Times New Roman"/>
                <a:cs typeface="Times New Roman"/>
                <a:sym typeface="Times New Roman"/>
              </a:rPr>
              <a:t>:</a:t>
            </a:r>
            <a:endParaRPr sz="1100" b="1" i="0" u="sng"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000"/>
              <a:buFont typeface="Calibri"/>
              <a:buNone/>
            </a:pPr>
            <a:endParaRPr sz="1000" b="1" i="0" u="sng" strike="noStrike" cap="none">
              <a:solidFill>
                <a:schemeClr val="dk1"/>
              </a:solidFill>
              <a:latin typeface="Calibri"/>
              <a:ea typeface="Calibri"/>
              <a:cs typeface="Calibri"/>
              <a:sym typeface="Calibri"/>
            </a:endParaRPr>
          </a:p>
        </p:txBody>
      </p:sp>
      <p:sp>
        <p:nvSpPr>
          <p:cNvPr id="115" name="Google Shape;115;p3"/>
          <p:cNvSpPr txBox="1"/>
          <p:nvPr/>
        </p:nvSpPr>
        <p:spPr>
          <a:xfrm>
            <a:off x="1715050" y="3151575"/>
            <a:ext cx="1071900" cy="255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Issues/Risks</a:t>
            </a:r>
            <a:endParaRPr sz="1200" b="1" i="0" u="none" strike="noStrike" cap="none">
              <a:solidFill>
                <a:schemeClr val="dk1"/>
              </a:solidFill>
              <a:latin typeface="Times New Roman"/>
              <a:ea typeface="Times New Roman"/>
              <a:cs typeface="Times New Roman"/>
              <a:sym typeface="Times New Roman"/>
            </a:endParaRPr>
          </a:p>
        </p:txBody>
      </p:sp>
      <p:cxnSp>
        <p:nvCxnSpPr>
          <p:cNvPr id="116" name="Google Shape;116;p3"/>
          <p:cNvCxnSpPr/>
          <p:nvPr/>
        </p:nvCxnSpPr>
        <p:spPr>
          <a:xfrm>
            <a:off x="88900" y="3085400"/>
            <a:ext cx="4235700" cy="21900"/>
          </a:xfrm>
          <a:prstGeom prst="straightConnector1">
            <a:avLst/>
          </a:prstGeom>
          <a:noFill/>
          <a:ln w="19050" cap="flat" cmpd="sng">
            <a:solidFill>
              <a:schemeClr val="dk2"/>
            </a:solidFill>
            <a:prstDash val="solid"/>
            <a:round/>
            <a:headEnd type="none" w="sm" len="sm"/>
            <a:tailEnd type="none" w="sm" len="sm"/>
          </a:ln>
        </p:spPr>
      </p:cxnSp>
      <p:graphicFrame>
        <p:nvGraphicFramePr>
          <p:cNvPr id="117" name="Google Shape;117;p3"/>
          <p:cNvGraphicFramePr/>
          <p:nvPr/>
        </p:nvGraphicFramePr>
        <p:xfrm>
          <a:off x="1016125" y="4572608"/>
          <a:ext cx="7437000" cy="360900"/>
        </p:xfrm>
        <a:graphic>
          <a:graphicData uri="http://schemas.openxmlformats.org/drawingml/2006/table">
            <a:tbl>
              <a:tblPr>
                <a:noFill/>
                <a:tableStyleId>{21FA291F-EFCE-44EF-BAC3-90B92CC317D6}</a:tableStyleId>
              </a:tblPr>
              <a:tblGrid>
                <a:gridCol w="2476525">
                  <a:extLst>
                    <a:ext uri="{9D8B030D-6E8A-4147-A177-3AD203B41FA5}">
                      <a16:colId xmlns:a16="http://schemas.microsoft.com/office/drawing/2014/main" val="20000"/>
                    </a:ext>
                  </a:extLst>
                </a:gridCol>
                <a:gridCol w="3139175">
                  <a:extLst>
                    <a:ext uri="{9D8B030D-6E8A-4147-A177-3AD203B41FA5}">
                      <a16:colId xmlns:a16="http://schemas.microsoft.com/office/drawing/2014/main" val="20001"/>
                    </a:ext>
                  </a:extLst>
                </a:gridCol>
                <a:gridCol w="1821300">
                  <a:extLst>
                    <a:ext uri="{9D8B030D-6E8A-4147-A177-3AD203B41FA5}">
                      <a16:colId xmlns:a16="http://schemas.microsoft.com/office/drawing/2014/main" val="20002"/>
                    </a:ext>
                  </a:extLst>
                </a:gridCol>
              </a:tblGrid>
              <a:tr h="360900">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u="none" strike="noStrike" cap="none"/>
                        <a:t>         Management Attention Required</a:t>
                      </a:r>
                      <a:endParaRPr sz="1000" b="1" u="none" strike="noStrike" cap="none"/>
                    </a:p>
                  </a:txBody>
                  <a:tcPr marL="0" marR="0" marT="0"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u="none" strike="noStrike" cap="none"/>
                        <a:t>       Potential Management Attention Needed</a:t>
                      </a:r>
                      <a:endParaRPr sz="1000" b="1" u="none" strike="noStrike" cap="none"/>
                    </a:p>
                  </a:txBody>
                  <a:tcPr marL="0" marR="0" marT="0" marB="0" anchor="ct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b="1" u="none" strike="noStrike" cap="none"/>
                        <a:t>           </a:t>
                      </a:r>
                      <a:r>
                        <a:rPr lang="en-US" sz="1000" b="1" u="none" strike="noStrike" cap="none"/>
                        <a:t>On Target</a:t>
                      </a:r>
                      <a:endParaRPr sz="1000" b="1" u="none" strike="noStrike" cap="none"/>
                    </a:p>
                  </a:txBody>
                  <a:tcPr marL="0" marR="0" marT="0" marB="0" anchor="ctr"/>
                </a:tc>
                <a:extLst>
                  <a:ext uri="{0D108BD9-81ED-4DB2-BD59-A6C34878D82A}">
                    <a16:rowId xmlns:a16="http://schemas.microsoft.com/office/drawing/2014/main" val="10000"/>
                  </a:ext>
                </a:extLst>
              </a:tr>
            </a:tbl>
          </a:graphicData>
        </a:graphic>
      </p:graphicFrame>
      <p:sp>
        <p:nvSpPr>
          <p:cNvPr id="118" name="Google Shape;118;p3"/>
          <p:cNvSpPr/>
          <p:nvPr/>
        </p:nvSpPr>
        <p:spPr>
          <a:xfrm>
            <a:off x="3644100" y="4609350"/>
            <a:ext cx="295200" cy="287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800"/>
              <a:buFont typeface="Calibri"/>
              <a:buNone/>
            </a:pPr>
            <a:r>
              <a:rPr lang="en-US" sz="800" b="1" i="0" u="none" strike="noStrike" cap="none">
                <a:solidFill>
                  <a:schemeClr val="dk1"/>
                </a:solidFill>
                <a:latin typeface="Calibri"/>
                <a:ea typeface="Calibri"/>
                <a:cs typeface="Calibri"/>
                <a:sym typeface="Calibri"/>
              </a:rPr>
              <a:t>Y</a:t>
            </a:r>
            <a:endParaRPr sz="800" b="1" i="0" u="none" strike="noStrike" cap="none">
              <a:solidFill>
                <a:schemeClr val="dk1"/>
              </a:solidFill>
              <a:latin typeface="Calibri"/>
              <a:ea typeface="Calibri"/>
              <a:cs typeface="Calibri"/>
              <a:sym typeface="Calibri"/>
            </a:endParaRPr>
          </a:p>
        </p:txBody>
      </p:sp>
      <p:sp>
        <p:nvSpPr>
          <p:cNvPr id="119" name="Google Shape;119;p3"/>
          <p:cNvSpPr/>
          <p:nvPr/>
        </p:nvSpPr>
        <p:spPr>
          <a:xfrm>
            <a:off x="1120550" y="4609350"/>
            <a:ext cx="295200" cy="287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800"/>
              <a:buFont typeface="Calibri"/>
              <a:buNone/>
            </a:pPr>
            <a:r>
              <a:rPr lang="en-US" sz="800" b="1" i="0" u="none" strike="noStrike" cap="none">
                <a:solidFill>
                  <a:schemeClr val="dk1"/>
                </a:solidFill>
                <a:latin typeface="Calibri"/>
                <a:ea typeface="Calibri"/>
                <a:cs typeface="Calibri"/>
                <a:sym typeface="Calibri"/>
              </a:rPr>
              <a:t>R</a:t>
            </a:r>
            <a:endParaRPr sz="800" b="1" i="0" u="none" strike="noStrike" cap="none">
              <a:solidFill>
                <a:schemeClr val="dk1"/>
              </a:solidFill>
              <a:latin typeface="Calibri"/>
              <a:ea typeface="Calibri"/>
              <a:cs typeface="Calibri"/>
              <a:sym typeface="Calibri"/>
            </a:endParaRPr>
          </a:p>
        </p:txBody>
      </p:sp>
      <p:sp>
        <p:nvSpPr>
          <p:cNvPr id="120" name="Google Shape;120;p3"/>
          <p:cNvSpPr txBox="1"/>
          <p:nvPr/>
        </p:nvSpPr>
        <p:spPr>
          <a:xfrm>
            <a:off x="6158525" y="3240375"/>
            <a:ext cx="999000" cy="255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Resources</a:t>
            </a:r>
            <a:endParaRPr sz="1200" b="1" i="0" u="none" strike="noStrike" cap="none">
              <a:solidFill>
                <a:schemeClr val="dk1"/>
              </a:solidFill>
              <a:latin typeface="Times New Roman"/>
              <a:ea typeface="Times New Roman"/>
              <a:cs typeface="Times New Roman"/>
              <a:sym typeface="Times New Roman"/>
            </a:endParaRPr>
          </a:p>
        </p:txBody>
      </p:sp>
      <p:graphicFrame>
        <p:nvGraphicFramePr>
          <p:cNvPr id="121" name="Google Shape;121;p3"/>
          <p:cNvGraphicFramePr/>
          <p:nvPr/>
        </p:nvGraphicFramePr>
        <p:xfrm>
          <a:off x="4379000" y="990863"/>
          <a:ext cx="4742800" cy="1992300"/>
        </p:xfrm>
        <a:graphic>
          <a:graphicData uri="http://schemas.openxmlformats.org/drawingml/2006/table">
            <a:tbl>
              <a:tblPr>
                <a:noFill/>
                <a:tableStyleId>{21FA291F-EFCE-44EF-BAC3-90B92CC317D6}</a:tableStyleId>
              </a:tblPr>
              <a:tblGrid>
                <a:gridCol w="3309325">
                  <a:extLst>
                    <a:ext uri="{9D8B030D-6E8A-4147-A177-3AD203B41FA5}">
                      <a16:colId xmlns:a16="http://schemas.microsoft.com/office/drawing/2014/main" val="20000"/>
                    </a:ext>
                  </a:extLst>
                </a:gridCol>
                <a:gridCol w="797475">
                  <a:extLst>
                    <a:ext uri="{9D8B030D-6E8A-4147-A177-3AD203B41FA5}">
                      <a16:colId xmlns:a16="http://schemas.microsoft.com/office/drawing/2014/main" val="20001"/>
                    </a:ext>
                  </a:extLst>
                </a:gridCol>
                <a:gridCol w="636000">
                  <a:extLst>
                    <a:ext uri="{9D8B030D-6E8A-4147-A177-3AD203B41FA5}">
                      <a16:colId xmlns:a16="http://schemas.microsoft.com/office/drawing/2014/main" val="20002"/>
                    </a:ext>
                  </a:extLst>
                </a:gridCol>
              </a:tblGrid>
              <a:tr h="182700">
                <a:tc>
                  <a:txBody>
                    <a:bodyPr/>
                    <a:lstStyle/>
                    <a:p>
                      <a:pPr marL="0" marR="0" lvl="0" indent="0" algn="ctr" rtl="0">
                        <a:lnSpc>
                          <a:spcPct val="100000"/>
                        </a:lnSpc>
                        <a:spcBef>
                          <a:spcPts val="0"/>
                        </a:spcBef>
                        <a:spcAft>
                          <a:spcPts val="0"/>
                        </a:spcAft>
                        <a:buClr>
                          <a:schemeClr val="dk1"/>
                        </a:buClr>
                        <a:buSzPts val="1100"/>
                        <a:buFont typeface="Times New Roman"/>
                        <a:buNone/>
                      </a:pPr>
                      <a:r>
                        <a:rPr lang="en-US" sz="1100" b="1" u="none" strike="noStrike" cap="none">
                          <a:latin typeface="Times New Roman"/>
                          <a:ea typeface="Times New Roman"/>
                          <a:cs typeface="Times New Roman"/>
                          <a:sym typeface="Times New Roman"/>
                        </a:rPr>
                        <a:t>Milestones &amp; Deliverables</a:t>
                      </a:r>
                      <a:endParaRPr sz="1100" b="1"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0000"/>
                        </a:lnSpc>
                        <a:spcBef>
                          <a:spcPts val="0"/>
                        </a:spcBef>
                        <a:spcAft>
                          <a:spcPts val="0"/>
                        </a:spcAft>
                        <a:buClr>
                          <a:schemeClr val="dk1"/>
                        </a:buClr>
                        <a:buSzPts val="1100"/>
                        <a:buFont typeface="Times New Roman"/>
                        <a:buNone/>
                      </a:pPr>
                      <a:r>
                        <a:rPr lang="en-US" sz="1100" b="1" u="none" strike="noStrike" cap="none">
                          <a:latin typeface="Times New Roman"/>
                          <a:ea typeface="Times New Roman"/>
                          <a:cs typeface="Times New Roman"/>
                          <a:sym typeface="Times New Roman"/>
                        </a:rPr>
                        <a:t>Date</a:t>
                      </a:r>
                      <a:endParaRPr sz="1100" b="1" u="none" strike="noStrike" cap="none">
                        <a:latin typeface="Times New Roman"/>
                        <a:ea typeface="Times New Roman"/>
                        <a:cs typeface="Times New Roman"/>
                        <a:sym typeface="Times New Roman"/>
                      </a:endParaRPr>
                    </a:p>
                  </a:txBody>
                  <a:tcPr marL="0" marR="0" marT="0" marB="0" anchor="ctr"/>
                </a:tc>
                <a:tc>
                  <a:txBody>
                    <a:bodyPr/>
                    <a:lstStyle/>
                    <a:p>
                      <a:pPr marL="0" marR="0" lvl="0" indent="0" algn="ctr" rtl="0">
                        <a:lnSpc>
                          <a:spcPct val="100000"/>
                        </a:lnSpc>
                        <a:spcBef>
                          <a:spcPts val="0"/>
                        </a:spcBef>
                        <a:spcAft>
                          <a:spcPts val="0"/>
                        </a:spcAft>
                        <a:buClr>
                          <a:schemeClr val="dk1"/>
                        </a:buClr>
                        <a:buSzPts val="1100"/>
                        <a:buFont typeface="Times New Roman"/>
                        <a:buNone/>
                      </a:pPr>
                      <a:r>
                        <a:rPr lang="en-US" sz="1100" b="1" u="none" strike="noStrike" cap="none">
                          <a:latin typeface="Times New Roman"/>
                          <a:ea typeface="Times New Roman"/>
                          <a:cs typeface="Times New Roman"/>
                          <a:sym typeface="Times New Roman"/>
                        </a:rPr>
                        <a:t>Status</a:t>
                      </a:r>
                      <a:endParaRPr sz="1100" b="1" u="none" strike="noStrike" cap="none">
                        <a:latin typeface="Times New Roman"/>
                        <a:ea typeface="Times New Roman"/>
                        <a:cs typeface="Times New Roman"/>
                        <a:sym typeface="Times New Roman"/>
                      </a:endParaRPr>
                    </a:p>
                  </a:txBody>
                  <a:tcPr marL="0" marR="0" marT="0" marB="0" anchor="ctr"/>
                </a:tc>
                <a:extLst>
                  <a:ext uri="{0D108BD9-81ED-4DB2-BD59-A6C34878D82A}">
                    <a16:rowId xmlns:a16="http://schemas.microsoft.com/office/drawing/2014/main" val="10000"/>
                  </a:ext>
                </a:extLst>
              </a:tr>
              <a:tr h="233450">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Freeze system’s configuration</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115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Q4FY18</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Completed</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extLst>
                  <a:ext uri="{0D108BD9-81ED-4DB2-BD59-A6C34878D82A}">
                    <a16:rowId xmlns:a16="http://schemas.microsoft.com/office/drawing/2014/main" val="10001"/>
                  </a:ext>
                </a:extLst>
              </a:tr>
              <a:tr h="182700">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Submit Product Change Notice (PNS) for retiring products</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9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Dec 2019</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Completed</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extLst>
                  <a:ext uri="{0D108BD9-81ED-4DB2-BD59-A6C34878D82A}">
                    <a16:rowId xmlns:a16="http://schemas.microsoft.com/office/drawing/2014/main" val="10002"/>
                  </a:ext>
                </a:extLst>
              </a:tr>
              <a:tr h="182700">
                <a:tc>
                  <a:txBody>
                    <a:bodyPr/>
                    <a:lstStyle/>
                    <a:p>
                      <a:pPr marL="0" marR="0" lvl="0" indent="0" algn="l" rtl="0">
                        <a:lnSpc>
                          <a:spcPct val="100000"/>
                        </a:lnSpc>
                        <a:spcBef>
                          <a:spcPts val="0"/>
                        </a:spcBef>
                        <a:spcAft>
                          <a:spcPts val="0"/>
                        </a:spcAft>
                        <a:buClr>
                          <a:schemeClr val="dk1"/>
                        </a:buClr>
                        <a:buSzPts val="1100"/>
                        <a:buFont typeface="Arial"/>
                        <a:buNone/>
                      </a:pPr>
                      <a:r>
                        <a:rPr lang="en-US" sz="1000" u="none" strike="noStrike" cap="none">
                          <a:solidFill>
                            <a:schemeClr val="dk1"/>
                          </a:solidFill>
                          <a:latin typeface="Times New Roman"/>
                          <a:ea typeface="Times New Roman"/>
                          <a:cs typeface="Times New Roman"/>
                          <a:sym typeface="Times New Roman"/>
                        </a:rPr>
                        <a:t>Submit PNS for extending running window</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9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3/2020</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Completed</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extLst>
                  <a:ext uri="{0D108BD9-81ED-4DB2-BD59-A6C34878D82A}">
                    <a16:rowId xmlns:a16="http://schemas.microsoft.com/office/drawing/2014/main" val="10003"/>
                  </a:ext>
                </a:extLst>
              </a:tr>
              <a:tr h="182700">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Complete full retrospective experiments</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90000"/>
                        </a:lnSpc>
                        <a:spcBef>
                          <a:spcPts val="0"/>
                        </a:spcBef>
                        <a:spcAft>
                          <a:spcPts val="0"/>
                        </a:spcAft>
                        <a:buClr>
                          <a:schemeClr val="dk1"/>
                        </a:buClr>
                        <a:buSzPts val="1000"/>
                        <a:buFont typeface="Arial"/>
                        <a:buNone/>
                      </a:pPr>
                      <a:r>
                        <a:rPr lang="en-US" sz="1000" u="none" strike="noStrike" cap="none">
                          <a:solidFill>
                            <a:schemeClr val="dk1"/>
                          </a:solidFill>
                          <a:latin typeface="Times New Roman"/>
                          <a:ea typeface="Times New Roman"/>
                          <a:cs typeface="Times New Roman"/>
                          <a:sym typeface="Times New Roman"/>
                        </a:rPr>
                        <a:t>2/15/20</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On track</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extLst>
                  <a:ext uri="{0D108BD9-81ED-4DB2-BD59-A6C34878D82A}">
                    <a16:rowId xmlns:a16="http://schemas.microsoft.com/office/drawing/2014/main" val="10004"/>
                  </a:ext>
                </a:extLst>
              </a:tr>
              <a:tr h="182700">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Complete field evaluation</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9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4/27/20</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Completed</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extLst>
                  <a:ext uri="{0D108BD9-81ED-4DB2-BD59-A6C34878D82A}">
                    <a16:rowId xmlns:a16="http://schemas.microsoft.com/office/drawing/2014/main" val="10005"/>
                  </a:ext>
                </a:extLst>
              </a:tr>
              <a:tr h="218975">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Conduct NCEP OD brief, and deliver final code to NCO</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90000"/>
                        </a:lnSpc>
                        <a:spcBef>
                          <a:spcPts val="0"/>
                        </a:spcBef>
                        <a:spcAft>
                          <a:spcPts val="0"/>
                        </a:spcAft>
                        <a:buClr>
                          <a:schemeClr val="dk1"/>
                        </a:buClr>
                        <a:buSzPts val="1000"/>
                        <a:buFont typeface="Arial"/>
                        <a:buNone/>
                      </a:pPr>
                      <a:r>
                        <a:rPr lang="en-US" sz="1000" u="none" strike="noStrike" cap="none">
                          <a:solidFill>
                            <a:schemeClr val="dk1"/>
                          </a:solidFill>
                          <a:latin typeface="Times New Roman"/>
                          <a:ea typeface="Times New Roman"/>
                          <a:cs typeface="Times New Roman"/>
                          <a:sym typeface="Times New Roman"/>
                        </a:rPr>
                        <a:t>5/5/20; 5/15/20</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Scheduled</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D9D2E9"/>
                    </a:solidFill>
                  </a:tcPr>
                </a:tc>
                <a:extLst>
                  <a:ext uri="{0D108BD9-81ED-4DB2-BD59-A6C34878D82A}">
                    <a16:rowId xmlns:a16="http://schemas.microsoft.com/office/drawing/2014/main" val="10006"/>
                  </a:ext>
                </a:extLst>
              </a:tr>
              <a:tr h="182700">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Disseminate Service Change Notice (SCN)</a:t>
                      </a:r>
                      <a:endParaRPr sz="1000" b="0" i="0" u="none" strike="noStrike" cap="none">
                        <a:solidFill>
                          <a:schemeClr val="dk1"/>
                        </a:solidFill>
                        <a:latin typeface="Times New Roman"/>
                        <a:ea typeface="Times New Roman"/>
                        <a:cs typeface="Times New Roman"/>
                        <a:sym typeface="Times New Roman"/>
                      </a:endParaRPr>
                    </a:p>
                  </a:txBody>
                  <a:tcPr marL="0" marR="0" marT="0" marB="0" anchor="ctr">
                    <a:solidFill>
                      <a:srgbClr val="FBE4D4"/>
                    </a:solidFill>
                  </a:tcPr>
                </a:tc>
                <a:tc>
                  <a:txBody>
                    <a:bodyPr/>
                    <a:lstStyle/>
                    <a:p>
                      <a:pPr marL="0" marR="0" lvl="0" indent="0" algn="ctr" rtl="0">
                        <a:lnSpc>
                          <a:spcPct val="100000"/>
                        </a:lnSpc>
                        <a:spcBef>
                          <a:spcPts val="0"/>
                        </a:spcBef>
                        <a:spcAft>
                          <a:spcPts val="0"/>
                        </a:spcAft>
                        <a:buClr>
                          <a:srgbClr val="FF3300"/>
                        </a:buClr>
                        <a:buSzPts val="1000"/>
                        <a:buFont typeface="Noto Sans Symbols"/>
                        <a:buNone/>
                      </a:pPr>
                      <a:r>
                        <a:rPr lang="en-US" sz="1000" b="0" i="0" u="none" strike="noStrike" cap="none">
                          <a:solidFill>
                            <a:schemeClr val="dk1"/>
                          </a:solidFill>
                          <a:latin typeface="Times New Roman"/>
                          <a:ea typeface="Times New Roman"/>
                          <a:cs typeface="Times New Roman"/>
                          <a:sym typeface="Times New Roman"/>
                        </a:rPr>
                        <a:t>8/3/2020</a:t>
                      </a:r>
                      <a:endParaRPr sz="1000" b="0" i="0" u="none" strike="noStrike" cap="none">
                        <a:solidFill>
                          <a:schemeClr val="dk1"/>
                        </a:solidFill>
                        <a:latin typeface="Times New Roman"/>
                        <a:ea typeface="Times New Roman"/>
                        <a:cs typeface="Times New Roman"/>
                        <a:sym typeface="Times New Roman"/>
                      </a:endParaRPr>
                    </a:p>
                  </a:txBody>
                  <a:tcPr marL="0" marR="0" marT="0" marB="0" anchor="ctr">
                    <a:solidFill>
                      <a:srgbClr val="FBE4D4"/>
                    </a:solidFill>
                  </a:tcPr>
                </a:tc>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Planned</a:t>
                      </a:r>
                      <a:endParaRPr sz="1000" b="0" i="0" u="none" strike="noStrike" cap="none">
                        <a:solidFill>
                          <a:schemeClr val="dk1"/>
                        </a:solidFill>
                        <a:latin typeface="Times New Roman"/>
                        <a:ea typeface="Times New Roman"/>
                        <a:cs typeface="Times New Roman"/>
                        <a:sym typeface="Times New Roman"/>
                      </a:endParaRPr>
                    </a:p>
                  </a:txBody>
                  <a:tcPr marL="0" marR="0" marT="0" marB="0" anchor="ctr">
                    <a:solidFill>
                      <a:srgbClr val="FBE4D4"/>
                    </a:solidFill>
                  </a:tcPr>
                </a:tc>
                <a:extLst>
                  <a:ext uri="{0D108BD9-81ED-4DB2-BD59-A6C34878D82A}">
                    <a16:rowId xmlns:a16="http://schemas.microsoft.com/office/drawing/2014/main" val="10007"/>
                  </a:ext>
                </a:extLst>
              </a:tr>
              <a:tr h="213200">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Start the 30-day evaluation and IT testing</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FCE5CD"/>
                    </a:solidFill>
                  </a:tcPr>
                </a:tc>
                <a:tc>
                  <a:txBody>
                    <a:bodyPr/>
                    <a:lstStyle/>
                    <a:p>
                      <a:pPr marL="0" marR="0" lvl="0" indent="0" algn="ctr" rtl="0">
                        <a:lnSpc>
                          <a:spcPct val="100000"/>
                        </a:lnSpc>
                        <a:spcBef>
                          <a:spcPts val="0"/>
                        </a:spcBef>
                        <a:spcAft>
                          <a:spcPts val="0"/>
                        </a:spcAft>
                        <a:buClr>
                          <a:srgbClr val="FF3300"/>
                        </a:buClr>
                        <a:buSzPts val="1000"/>
                        <a:buFont typeface="Noto Sans Symbols"/>
                        <a:buNone/>
                      </a:pPr>
                      <a:r>
                        <a:rPr lang="en-US" sz="1000" u="none" strike="noStrike" cap="none">
                          <a:solidFill>
                            <a:schemeClr val="dk1"/>
                          </a:solidFill>
                          <a:latin typeface="Times New Roman"/>
                          <a:ea typeface="Times New Roman"/>
                          <a:cs typeface="Times New Roman"/>
                          <a:sym typeface="Times New Roman"/>
                        </a:rPr>
                        <a:t>8/3/2020</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FCE5CD"/>
                    </a:solidFill>
                  </a:tcPr>
                </a:tc>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TBD</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FCE5CD"/>
                    </a:solidFill>
                  </a:tcPr>
                </a:tc>
                <a:extLst>
                  <a:ext uri="{0D108BD9-81ED-4DB2-BD59-A6C34878D82A}">
                    <a16:rowId xmlns:a16="http://schemas.microsoft.com/office/drawing/2014/main" val="10008"/>
                  </a:ext>
                </a:extLst>
              </a:tr>
              <a:tr h="230475">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Operational Implementation</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FCE5CD"/>
                    </a:solidFill>
                  </a:tcPr>
                </a:tc>
                <a:tc>
                  <a:txBody>
                    <a:bodyPr/>
                    <a:lstStyle/>
                    <a:p>
                      <a:pPr marL="0" marR="0" lvl="0" indent="0" algn="ctr" rtl="0">
                        <a:lnSpc>
                          <a:spcPct val="100000"/>
                        </a:lnSpc>
                        <a:spcBef>
                          <a:spcPts val="0"/>
                        </a:spcBef>
                        <a:spcAft>
                          <a:spcPts val="0"/>
                        </a:spcAft>
                        <a:buClr>
                          <a:srgbClr val="FF3300"/>
                        </a:buClr>
                        <a:buSzPts val="1000"/>
                        <a:buFont typeface="Noto Sans Symbols"/>
                        <a:buNone/>
                      </a:pPr>
                      <a:r>
                        <a:rPr lang="en-US" sz="1000" u="none" strike="noStrike" cap="none">
                          <a:solidFill>
                            <a:schemeClr val="dk1"/>
                          </a:solidFill>
                          <a:latin typeface="Times New Roman"/>
                          <a:ea typeface="Times New Roman"/>
                          <a:cs typeface="Times New Roman"/>
                          <a:sym typeface="Times New Roman"/>
                        </a:rPr>
                        <a:t>9/9/2020</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FCE5CD"/>
                    </a:solidFill>
                  </a:tcPr>
                </a:tc>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u="none" strike="noStrike" cap="none">
                          <a:solidFill>
                            <a:schemeClr val="dk1"/>
                          </a:solidFill>
                          <a:latin typeface="Times New Roman"/>
                          <a:ea typeface="Times New Roman"/>
                          <a:cs typeface="Times New Roman"/>
                          <a:sym typeface="Times New Roman"/>
                        </a:rPr>
                        <a:t>Planned</a:t>
                      </a:r>
                      <a:endParaRPr sz="1000" u="none" strike="noStrike" cap="none">
                        <a:solidFill>
                          <a:schemeClr val="dk1"/>
                        </a:solidFill>
                        <a:latin typeface="Times New Roman"/>
                        <a:ea typeface="Times New Roman"/>
                        <a:cs typeface="Times New Roman"/>
                        <a:sym typeface="Times New Roman"/>
                      </a:endParaRPr>
                    </a:p>
                  </a:txBody>
                  <a:tcPr marL="0" marR="0" marT="0" marB="0" anchor="ctr">
                    <a:solidFill>
                      <a:srgbClr val="FCE5CD"/>
                    </a:solidFill>
                  </a:tcPr>
                </a:tc>
                <a:extLst>
                  <a:ext uri="{0D108BD9-81ED-4DB2-BD59-A6C34878D82A}">
                    <a16:rowId xmlns:a16="http://schemas.microsoft.com/office/drawing/2014/main" val="10009"/>
                  </a:ext>
                </a:extLst>
              </a:tr>
            </a:tbl>
          </a:graphicData>
        </a:graphic>
      </p:graphicFrame>
      <p:sp>
        <p:nvSpPr>
          <p:cNvPr id="122" name="Google Shape;122;p3"/>
          <p:cNvSpPr/>
          <p:nvPr/>
        </p:nvSpPr>
        <p:spPr>
          <a:xfrm>
            <a:off x="7086600" y="4648800"/>
            <a:ext cx="295200" cy="287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800"/>
              <a:buFont typeface="Calibri"/>
              <a:buNone/>
            </a:pPr>
            <a:r>
              <a:rPr lang="en-US" sz="800" b="1" i="0" u="none" strike="noStrike" cap="none">
                <a:solidFill>
                  <a:schemeClr val="dk1"/>
                </a:solidFill>
                <a:latin typeface="Calibri"/>
                <a:ea typeface="Calibri"/>
                <a:cs typeface="Calibri"/>
                <a:sym typeface="Calibri"/>
              </a:rPr>
              <a:t>G</a:t>
            </a:r>
            <a:endParaRPr sz="800" b="1" i="0" u="none" strike="noStrike" cap="none">
              <a:solidFill>
                <a:schemeClr val="dk1"/>
              </a:solidFill>
              <a:latin typeface="Calibri"/>
              <a:ea typeface="Calibri"/>
              <a:cs typeface="Calibri"/>
              <a:sym typeface="Calibri"/>
            </a:endParaRPr>
          </a:p>
        </p:txBody>
      </p:sp>
      <p:sp>
        <p:nvSpPr>
          <p:cNvPr id="123" name="Google Shape;123;p3"/>
          <p:cNvSpPr txBox="1"/>
          <p:nvPr/>
        </p:nvSpPr>
        <p:spPr>
          <a:xfrm>
            <a:off x="4340350" y="3595088"/>
            <a:ext cx="4820100" cy="116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Staff</a:t>
            </a:r>
            <a:r>
              <a:rPr lang="en-US" sz="1000" b="0" i="0" u="none" strike="noStrike" cap="none">
                <a:solidFill>
                  <a:schemeClr val="dk1"/>
                </a:solidFill>
                <a:latin typeface="Times New Roman"/>
                <a:ea typeface="Times New Roman"/>
                <a:cs typeface="Times New Roman"/>
                <a:sym typeface="Times New Roman"/>
              </a:rPr>
              <a:t>: </a:t>
            </a:r>
            <a:r>
              <a:rPr lang="en-US" sz="1000" b="1" i="0" u="none" strike="noStrike" cap="none">
                <a:solidFill>
                  <a:schemeClr val="dk1"/>
                </a:solidFill>
                <a:latin typeface="Times New Roman"/>
                <a:ea typeface="Times New Roman"/>
                <a:cs typeface="Times New Roman"/>
                <a:sym typeface="Times New Roman"/>
              </a:rPr>
              <a:t>2</a:t>
            </a:r>
            <a:r>
              <a:rPr lang="en-US" sz="1000" b="0" i="0" u="none" strike="noStrike" cap="none">
                <a:solidFill>
                  <a:schemeClr val="dk1"/>
                </a:solidFill>
                <a:latin typeface="Times New Roman"/>
                <a:ea typeface="Times New Roman"/>
                <a:cs typeface="Times New Roman"/>
                <a:sym typeface="Times New Roman"/>
              </a:rPr>
              <a:t> Fed FTEs + </a:t>
            </a:r>
            <a:r>
              <a:rPr lang="en-US" sz="1000" b="1" i="0" u="none" strike="noStrike" cap="none">
                <a:solidFill>
                  <a:schemeClr val="dk1"/>
                </a:solidFill>
                <a:latin typeface="Times New Roman"/>
                <a:ea typeface="Times New Roman"/>
                <a:cs typeface="Times New Roman"/>
                <a:sym typeface="Times New Roman"/>
              </a:rPr>
              <a:t>12</a:t>
            </a:r>
            <a:r>
              <a:rPr lang="en-US" sz="1000" b="0" i="0" u="none" strike="noStrike" cap="none">
                <a:solidFill>
                  <a:schemeClr val="dk1"/>
                </a:solidFill>
                <a:latin typeface="Times New Roman"/>
                <a:ea typeface="Times New Roman"/>
                <a:cs typeface="Times New Roman"/>
                <a:sym typeface="Times New Roman"/>
              </a:rPr>
              <a:t> contractor FTEs including development for all components) </a:t>
            </a:r>
            <a:endParaRPr sz="1000" b="1" i="0" u="none" strike="noStrike" cap="none">
              <a:solidFill>
                <a:srgbClr val="0000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Funding Source</a:t>
            </a:r>
            <a:r>
              <a:rPr lang="en-US" sz="1000" b="0" i="0" u="none" strike="noStrike" cap="none">
                <a:solidFill>
                  <a:schemeClr val="dk1"/>
                </a:solidFill>
                <a:latin typeface="Times New Roman"/>
                <a:ea typeface="Times New Roman"/>
                <a:cs typeface="Times New Roman"/>
                <a:sym typeface="Times New Roman"/>
              </a:rPr>
              <a:t>: STI and OWAQ/CPO</a:t>
            </a: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60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Compute: EMC Dev:</a:t>
            </a:r>
            <a:r>
              <a:rPr lang="en-US" sz="1000" b="0" i="0" u="none" strike="noStrike" cap="none">
                <a:solidFill>
                  <a:schemeClr val="dk1"/>
                </a:solidFill>
                <a:latin typeface="Times New Roman"/>
                <a:ea typeface="Times New Roman"/>
                <a:cs typeface="Times New Roman"/>
                <a:sym typeface="Times New Roman"/>
              </a:rPr>
              <a:t> varies (x6)</a:t>
            </a:r>
            <a:r>
              <a:rPr lang="en-US" sz="1000" b="1" i="0" u="none" strike="noStrike" cap="none">
                <a:solidFill>
                  <a:schemeClr val="dk1"/>
                </a:solidFill>
                <a:latin typeface="Times New Roman"/>
                <a:ea typeface="Times New Roman"/>
                <a:cs typeface="Times New Roman"/>
                <a:sym typeface="Times New Roman"/>
              </a:rPr>
              <a:t>; Parallels: </a:t>
            </a:r>
            <a:r>
              <a:rPr lang="en-US" sz="1000" b="0" i="0" u="none" strike="noStrike" cap="none">
                <a:solidFill>
                  <a:schemeClr val="dk1"/>
                </a:solidFill>
                <a:latin typeface="Times New Roman"/>
                <a:ea typeface="Times New Roman"/>
                <a:cs typeface="Times New Roman"/>
                <a:sym typeface="Times New Roman"/>
              </a:rPr>
              <a:t>500+100+40 nodes (x6); </a:t>
            </a:r>
            <a:r>
              <a:rPr lang="en-US" sz="1000" b="1" i="0" u="none" strike="noStrike" cap="none">
                <a:solidFill>
                  <a:schemeClr val="dk1"/>
                </a:solidFill>
                <a:latin typeface="Times New Roman"/>
                <a:ea typeface="Times New Roman"/>
                <a:cs typeface="Times New Roman"/>
                <a:sym typeface="Times New Roman"/>
              </a:rPr>
              <a:t>Ops</a:t>
            </a:r>
            <a:r>
              <a:rPr lang="en-US" sz="1000" b="0" i="0" u="none" strike="noStrike" cap="none">
                <a:solidFill>
                  <a:schemeClr val="dk1"/>
                </a:solidFill>
                <a:latin typeface="Times New Roman"/>
                <a:ea typeface="Times New Roman"/>
                <a:cs typeface="Times New Roman"/>
                <a:sym typeface="Times New Roman"/>
              </a:rPr>
              <a:t>: 420 nodes (Dell 3.5)</a:t>
            </a:r>
            <a:endParaRPr sz="1000" b="0" i="0" u="none" strike="noStrike" cap="none">
              <a:solidFill>
                <a:schemeClr val="dk1"/>
              </a:solidFill>
              <a:latin typeface="Times New Roman"/>
              <a:ea typeface="Times New Roman"/>
              <a:cs typeface="Times New Roman"/>
              <a:sym typeface="Times New Roman"/>
            </a:endParaRPr>
          </a:p>
        </p:txBody>
      </p:sp>
      <p:sp>
        <p:nvSpPr>
          <p:cNvPr id="124" name="Google Shape;124;p3"/>
          <p:cNvSpPr/>
          <p:nvPr/>
        </p:nvSpPr>
        <p:spPr>
          <a:xfrm>
            <a:off x="5641725" y="3177275"/>
            <a:ext cx="367500" cy="333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G</a:t>
            </a:r>
            <a:endParaRPr sz="1200" b="1" i="0" u="none" strike="noStrike" cap="none">
              <a:solidFill>
                <a:schemeClr val="dk1"/>
              </a:solidFill>
              <a:latin typeface="Calibri"/>
              <a:ea typeface="Calibri"/>
              <a:cs typeface="Calibri"/>
              <a:sym typeface="Calibri"/>
            </a:endParaRPr>
          </a:p>
        </p:txBody>
      </p:sp>
      <p:cxnSp>
        <p:nvCxnSpPr>
          <p:cNvPr id="125" name="Google Shape;125;p3"/>
          <p:cNvCxnSpPr/>
          <p:nvPr/>
        </p:nvCxnSpPr>
        <p:spPr>
          <a:xfrm flipH="1">
            <a:off x="4342400" y="936200"/>
            <a:ext cx="15600" cy="3838800"/>
          </a:xfrm>
          <a:prstGeom prst="straightConnector1">
            <a:avLst/>
          </a:prstGeom>
          <a:noFill/>
          <a:ln w="9525" cap="flat" cmpd="sng">
            <a:solidFill>
              <a:srgbClr val="000000"/>
            </a:solidFill>
            <a:prstDash val="solid"/>
            <a:round/>
            <a:headEnd type="none" w="sm" len="sm"/>
            <a:tailEnd type="none" w="sm" len="sm"/>
          </a:ln>
        </p:spPr>
      </p:cxnSp>
      <p:cxnSp>
        <p:nvCxnSpPr>
          <p:cNvPr id="126" name="Google Shape;126;p3"/>
          <p:cNvCxnSpPr/>
          <p:nvPr/>
        </p:nvCxnSpPr>
        <p:spPr>
          <a:xfrm>
            <a:off x="4356100" y="3161600"/>
            <a:ext cx="4788600" cy="21000"/>
          </a:xfrm>
          <a:prstGeom prst="straightConnector1">
            <a:avLst/>
          </a:prstGeom>
          <a:noFill/>
          <a:ln w="19050" cap="flat" cmpd="sng">
            <a:solidFill>
              <a:schemeClr val="dk2"/>
            </a:solidFill>
            <a:prstDash val="solid"/>
            <a:round/>
            <a:headEnd type="none" w="sm" len="sm"/>
            <a:tailEnd type="none" w="sm" len="sm"/>
          </a:ln>
        </p:spPr>
      </p:cxnSp>
      <p:graphicFrame>
        <p:nvGraphicFramePr>
          <p:cNvPr id="127" name="Google Shape;127;p3"/>
          <p:cNvGraphicFramePr/>
          <p:nvPr/>
        </p:nvGraphicFramePr>
        <p:xfrm>
          <a:off x="4381600" y="2969363"/>
          <a:ext cx="4023100" cy="152400"/>
        </p:xfrm>
        <a:graphic>
          <a:graphicData uri="http://schemas.openxmlformats.org/drawingml/2006/table">
            <a:tbl>
              <a:tblPr>
                <a:noFill/>
                <a:tableStyleId>{21FA291F-EFCE-44EF-BAC3-90B92CC317D6}</a:tableStyleId>
              </a:tblPr>
              <a:tblGrid>
                <a:gridCol w="498625">
                  <a:extLst>
                    <a:ext uri="{9D8B030D-6E8A-4147-A177-3AD203B41FA5}">
                      <a16:colId xmlns:a16="http://schemas.microsoft.com/office/drawing/2014/main" val="20000"/>
                    </a:ext>
                  </a:extLst>
                </a:gridCol>
                <a:gridCol w="565475">
                  <a:extLst>
                    <a:ext uri="{9D8B030D-6E8A-4147-A177-3AD203B41FA5}">
                      <a16:colId xmlns:a16="http://schemas.microsoft.com/office/drawing/2014/main" val="20001"/>
                    </a:ext>
                  </a:extLst>
                </a:gridCol>
                <a:gridCol w="2959000">
                  <a:extLst>
                    <a:ext uri="{9D8B030D-6E8A-4147-A177-3AD203B41FA5}">
                      <a16:colId xmlns:a16="http://schemas.microsoft.com/office/drawing/2014/main" val="20002"/>
                    </a:ext>
                  </a:extLst>
                </a:gridCol>
              </a:tblGrid>
              <a:tr h="140075">
                <a:tc>
                  <a:txBody>
                    <a:bodyPr/>
                    <a:lstStyle/>
                    <a:p>
                      <a:pPr marL="0" marR="0" lvl="0" indent="0" algn="ctr" rtl="0">
                        <a:lnSpc>
                          <a:spcPct val="100000"/>
                        </a:lnSpc>
                        <a:spcBef>
                          <a:spcPts val="0"/>
                        </a:spcBef>
                        <a:spcAft>
                          <a:spcPts val="0"/>
                        </a:spcAft>
                        <a:buClr>
                          <a:schemeClr val="dk1"/>
                        </a:buClr>
                        <a:buSzPts val="1000"/>
                        <a:buFont typeface="Times New Roman"/>
                        <a:buNone/>
                      </a:pPr>
                      <a:r>
                        <a:rPr lang="en-US" sz="1000" u="none" strike="noStrike" cap="none">
                          <a:latin typeface="Times New Roman"/>
                          <a:ea typeface="Times New Roman"/>
                          <a:cs typeface="Times New Roman"/>
                          <a:sym typeface="Times New Roman"/>
                        </a:rPr>
                        <a:t>EMC</a:t>
                      </a:r>
                      <a:endParaRPr sz="1000" u="none" strike="noStrike" cap="none">
                        <a:latin typeface="Times New Roman"/>
                        <a:ea typeface="Times New Roman"/>
                        <a:cs typeface="Times New Roman"/>
                        <a:sym typeface="Times New Roman"/>
                      </a:endParaRPr>
                    </a:p>
                  </a:txBody>
                  <a:tcPr marL="0" marR="0" marT="0" marB="0" anchor="ctr">
                    <a:solidFill>
                      <a:srgbClr val="D9D2E9"/>
                    </a:solidFill>
                  </a:tcPr>
                </a:tc>
                <a:tc>
                  <a:txBody>
                    <a:bodyPr/>
                    <a:lstStyle/>
                    <a:p>
                      <a:pPr marL="0" marR="0" lvl="0" indent="0" algn="ctr" rtl="0">
                        <a:lnSpc>
                          <a:spcPct val="100000"/>
                        </a:lnSpc>
                        <a:spcBef>
                          <a:spcPts val="0"/>
                        </a:spcBef>
                        <a:spcAft>
                          <a:spcPts val="0"/>
                        </a:spcAft>
                        <a:buClr>
                          <a:srgbClr val="FF3300"/>
                        </a:buClr>
                        <a:buSzPts val="1000"/>
                        <a:buFont typeface="Noto Sans Symbols"/>
                        <a:buNone/>
                      </a:pPr>
                      <a:r>
                        <a:rPr lang="en-US" sz="1000" u="none" strike="noStrike" cap="none">
                          <a:latin typeface="Times New Roman"/>
                          <a:ea typeface="Times New Roman"/>
                          <a:cs typeface="Times New Roman"/>
                          <a:sym typeface="Times New Roman"/>
                        </a:rPr>
                        <a:t>NCO</a:t>
                      </a:r>
                      <a:endParaRPr sz="1000" u="none" strike="noStrike" cap="none">
                        <a:latin typeface="Times New Roman"/>
                        <a:ea typeface="Times New Roman"/>
                        <a:cs typeface="Times New Roman"/>
                        <a:sym typeface="Times New Roman"/>
                      </a:endParaRPr>
                    </a:p>
                  </a:txBody>
                  <a:tcPr marL="0" marR="0" marT="0" marB="0" anchor="ctr">
                    <a:solidFill>
                      <a:srgbClr val="FCE5CD"/>
                    </a:solidFill>
                  </a:tcPr>
                </a:tc>
                <a:tc>
                  <a:txBody>
                    <a:bodyPr/>
                    <a:lstStyle/>
                    <a:p>
                      <a:pPr marL="0" marR="0" lvl="0" indent="0" algn="ctr" rtl="0">
                        <a:lnSpc>
                          <a:spcPct val="100000"/>
                        </a:lnSpc>
                        <a:spcBef>
                          <a:spcPts val="0"/>
                        </a:spcBef>
                        <a:spcAft>
                          <a:spcPts val="0"/>
                        </a:spcAft>
                        <a:buClr>
                          <a:srgbClr val="0000FF"/>
                        </a:buClr>
                        <a:buSzPts val="1000"/>
                        <a:buFont typeface="Times New Roman"/>
                        <a:buNone/>
                      </a:pPr>
                      <a:r>
                        <a:rPr lang="en-US" sz="1000" u="none" strike="noStrike" cap="none">
                          <a:solidFill>
                            <a:srgbClr val="0000FF"/>
                          </a:solidFill>
                          <a:latin typeface="Times New Roman"/>
                          <a:ea typeface="Times New Roman"/>
                          <a:cs typeface="Times New Roman"/>
                          <a:sym typeface="Times New Roman"/>
                        </a:rPr>
                        <a:t>Blue text indicates change from previous quarter</a:t>
                      </a:r>
                      <a:endParaRPr sz="1000" u="none" strike="noStrike" cap="none">
                        <a:solidFill>
                          <a:srgbClr val="0000FF"/>
                        </a:solidFill>
                        <a:latin typeface="Times New Roman"/>
                        <a:ea typeface="Times New Roman"/>
                        <a:cs typeface="Times New Roman"/>
                        <a:sym typeface="Times New Roman"/>
                      </a:endParaRPr>
                    </a:p>
                  </a:txBody>
                  <a:tcPr marL="0" marR="0" marT="0" marB="0" anchor="ctr"/>
                </a:tc>
                <a:extLst>
                  <a:ext uri="{0D108BD9-81ED-4DB2-BD59-A6C34878D82A}">
                    <a16:rowId xmlns:a16="http://schemas.microsoft.com/office/drawing/2014/main" val="10000"/>
                  </a:ext>
                </a:extLst>
              </a:tr>
            </a:tbl>
          </a:graphicData>
        </a:graphic>
      </p:graphicFrame>
      <p:sp>
        <p:nvSpPr>
          <p:cNvPr id="128" name="Google Shape;128;p3"/>
          <p:cNvSpPr/>
          <p:nvPr/>
        </p:nvSpPr>
        <p:spPr>
          <a:xfrm>
            <a:off x="2934324" y="126029"/>
            <a:ext cx="367500" cy="333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G</a:t>
            </a:r>
            <a:endParaRPr sz="1200" b="1" i="0" u="none" strike="noStrike" cap="none">
              <a:solidFill>
                <a:schemeClr val="dk1"/>
              </a:solidFill>
              <a:latin typeface="Calibri"/>
              <a:ea typeface="Calibri"/>
              <a:cs typeface="Calibri"/>
              <a:sym typeface="Calibri"/>
            </a:endParaRPr>
          </a:p>
        </p:txBody>
      </p:sp>
      <p:sp>
        <p:nvSpPr>
          <p:cNvPr id="129" name="Google Shape;129;p3"/>
          <p:cNvSpPr/>
          <p:nvPr/>
        </p:nvSpPr>
        <p:spPr>
          <a:xfrm>
            <a:off x="5877800" y="550475"/>
            <a:ext cx="367500" cy="333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G</a:t>
            </a:r>
            <a:endParaRPr sz="1200" b="1" i="0" u="none" strike="noStrike" cap="none">
              <a:solidFill>
                <a:schemeClr val="dk1"/>
              </a:solidFill>
              <a:latin typeface="Calibri"/>
              <a:ea typeface="Calibri"/>
              <a:cs typeface="Calibri"/>
              <a:sym typeface="Calibri"/>
            </a:endParaRPr>
          </a:p>
        </p:txBody>
      </p:sp>
      <p:sp>
        <p:nvSpPr>
          <p:cNvPr id="130" name="Google Shape;130;p3"/>
          <p:cNvSpPr/>
          <p:nvPr/>
        </p:nvSpPr>
        <p:spPr>
          <a:xfrm>
            <a:off x="1338650" y="3104300"/>
            <a:ext cx="367500" cy="333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G</a:t>
            </a:r>
            <a:endParaRPr sz="1200" b="1" i="0" u="none" strike="noStrike" cap="none">
              <a:solidFill>
                <a:schemeClr val="dk1"/>
              </a:solidFill>
              <a:latin typeface="Calibri"/>
              <a:ea typeface="Calibri"/>
              <a:cs typeface="Calibri"/>
              <a:sym typeface="Calibri"/>
            </a:endParaRPr>
          </a:p>
        </p:txBody>
      </p:sp>
      <p:sp>
        <p:nvSpPr>
          <p:cNvPr id="131" name="Google Shape;131;p3"/>
          <p:cNvSpPr txBox="1">
            <a:spLocks noGrp="1"/>
          </p:cNvSpPr>
          <p:nvPr>
            <p:ph type="sldNum" idx="12"/>
          </p:nvPr>
        </p:nvSpPr>
        <p:spPr>
          <a:xfrm>
            <a:off x="7086600" y="4860005"/>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6"/>
          <p:cNvSpPr txBox="1">
            <a:spLocks noGrp="1"/>
          </p:cNvSpPr>
          <p:nvPr>
            <p:ph type="title"/>
          </p:nvPr>
        </p:nvSpPr>
        <p:spPr>
          <a:xfrm>
            <a:off x="604525" y="0"/>
            <a:ext cx="7886700" cy="5328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1800"/>
              <a:buFont typeface="Arial"/>
              <a:buNone/>
            </a:pPr>
            <a:r>
              <a:rPr lang="en-US" sz="2610" b="1">
                <a:solidFill>
                  <a:srgbClr val="0000FF"/>
                </a:solidFill>
              </a:rPr>
              <a:t>More Verifications ……</a:t>
            </a:r>
            <a:endParaRPr sz="2610" b="1">
              <a:solidFill>
                <a:srgbClr val="0000FF"/>
              </a:solidFill>
            </a:endParaRPr>
          </a:p>
        </p:txBody>
      </p:sp>
      <p:sp>
        <p:nvSpPr>
          <p:cNvPr id="573" name="Google Shape;573;p26"/>
          <p:cNvSpPr txBox="1">
            <a:spLocks noGrp="1"/>
          </p:cNvSpPr>
          <p:nvPr>
            <p:ph type="body" idx="1"/>
          </p:nvPr>
        </p:nvSpPr>
        <p:spPr>
          <a:xfrm>
            <a:off x="538525" y="884200"/>
            <a:ext cx="8445900" cy="3882600"/>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dk1"/>
              </a:buClr>
              <a:buSzPts val="1540"/>
              <a:buChar char="•"/>
            </a:pPr>
            <a:r>
              <a:rPr lang="en-US" sz="1540" b="1"/>
              <a:t>GEFS retrospective verification (include 40+ cases)</a:t>
            </a:r>
            <a:endParaRPr b="1"/>
          </a:p>
          <a:p>
            <a:pPr marL="685800" lvl="1" indent="-228600" algn="l" rtl="0">
              <a:lnSpc>
                <a:spcPct val="70000"/>
              </a:lnSpc>
              <a:spcBef>
                <a:spcPts val="500"/>
              </a:spcBef>
              <a:spcAft>
                <a:spcPts val="0"/>
              </a:spcAft>
              <a:buClr>
                <a:schemeClr val="dk1"/>
              </a:buClr>
              <a:buSzPts val="1320"/>
              <a:buChar char="•"/>
            </a:pPr>
            <a:r>
              <a:rPr lang="en-US" sz="1320" u="sng">
                <a:solidFill>
                  <a:schemeClr val="hlink"/>
                </a:solidFill>
                <a:hlinkClick r:id="rId3"/>
              </a:rPr>
              <a:t>https://www.emc.ncep.noaa.gov/users/meg/gefsv12/verif/</a:t>
            </a:r>
            <a:endParaRPr sz="1320"/>
          </a:p>
          <a:p>
            <a:pPr marL="228600" lvl="0" indent="-228600" algn="l" rtl="0">
              <a:lnSpc>
                <a:spcPct val="70000"/>
              </a:lnSpc>
              <a:spcBef>
                <a:spcPts val="1000"/>
              </a:spcBef>
              <a:spcAft>
                <a:spcPts val="0"/>
              </a:spcAft>
              <a:buClr>
                <a:schemeClr val="dk1"/>
              </a:buClr>
              <a:buSzPts val="1540"/>
              <a:buChar char="•"/>
            </a:pPr>
            <a:r>
              <a:rPr lang="en-US" sz="1540" b="1"/>
              <a:t>Presentations</a:t>
            </a:r>
            <a:r>
              <a:rPr lang="en-US" sz="1540"/>
              <a:t>: </a:t>
            </a:r>
            <a:r>
              <a:rPr lang="en-US" sz="1540" u="sng">
                <a:solidFill>
                  <a:schemeClr val="hlink"/>
                </a:solidFill>
                <a:hlinkClick r:id="rId4"/>
              </a:rPr>
              <a:t>https://www.emc.ncep.noaa.gov/users/meg/gefsv12/</a:t>
            </a:r>
            <a:endParaRPr sz="1540"/>
          </a:p>
          <a:p>
            <a:pPr marL="685800" lvl="1" indent="-228600" algn="l" rtl="0">
              <a:lnSpc>
                <a:spcPct val="70000"/>
              </a:lnSpc>
              <a:spcBef>
                <a:spcPts val="500"/>
              </a:spcBef>
              <a:spcAft>
                <a:spcPts val="0"/>
              </a:spcAft>
              <a:buClr>
                <a:schemeClr val="dk1"/>
              </a:buClr>
              <a:buSzPts val="1320"/>
              <a:buChar char="•"/>
            </a:pPr>
            <a:r>
              <a:rPr lang="en-US" sz="1320"/>
              <a:t>Following are presentation lists </a:t>
            </a:r>
            <a:endParaRPr/>
          </a:p>
          <a:p>
            <a:pPr marL="685800" lvl="1" indent="-228600" algn="l" rtl="0">
              <a:lnSpc>
                <a:spcPct val="80000"/>
              </a:lnSpc>
              <a:spcBef>
                <a:spcPts val="500"/>
              </a:spcBef>
              <a:spcAft>
                <a:spcPts val="0"/>
              </a:spcAft>
              <a:buClr>
                <a:schemeClr val="dk1"/>
              </a:buClr>
              <a:buSzPts val="1320"/>
              <a:buChar char="•"/>
            </a:pPr>
            <a:r>
              <a:rPr lang="en-US" sz="1320" u="sng">
                <a:solidFill>
                  <a:schemeClr val="hlink"/>
                </a:solidFill>
                <a:hlinkClick r:id="rId5"/>
              </a:rPr>
              <a:t>FV3 Dynamical Core Information</a:t>
            </a:r>
            <a:r>
              <a:rPr lang="en-US" sz="1320"/>
              <a:t> - Developed by GFDL</a:t>
            </a:r>
            <a:br>
              <a:rPr lang="en-US" sz="1320"/>
            </a:br>
            <a:r>
              <a:rPr lang="en-US" sz="1320" u="sng">
                <a:solidFill>
                  <a:schemeClr val="hlink"/>
                </a:solidFill>
                <a:hlinkClick r:id="rId6"/>
              </a:rPr>
              <a:t>Kickoff to the GEFSv12 Official Evaluation</a:t>
            </a:r>
            <a:r>
              <a:rPr lang="en-US" sz="1320"/>
              <a:t> - Presented by Geoff Manikin (2/27/20 MEG Meeting)</a:t>
            </a:r>
            <a:br>
              <a:rPr lang="en-US" sz="1320"/>
            </a:br>
            <a:r>
              <a:rPr lang="en-US" sz="1320" u="sng">
                <a:solidFill>
                  <a:schemeClr val="hlink"/>
                </a:solidFill>
                <a:hlinkClick r:id="rId7"/>
              </a:rPr>
              <a:t>GEFSv12 Official Evaluation Webpages</a:t>
            </a:r>
            <a:r>
              <a:rPr lang="en-US" sz="1320"/>
              <a:t> - Presented by Alicia Bentley (2/27/20 MEG Meeting)</a:t>
            </a:r>
            <a:br>
              <a:rPr lang="en-US" sz="1320"/>
            </a:br>
            <a:r>
              <a:rPr lang="en-US" sz="1320" u="sng">
                <a:solidFill>
                  <a:schemeClr val="hlink"/>
                </a:solidFill>
                <a:hlinkClick r:id="rId8"/>
              </a:rPr>
              <a:t>Overview of GEFSv12 Verification Statistics</a:t>
            </a:r>
            <a:r>
              <a:rPr lang="en-US" sz="1320"/>
              <a:t> - Presented by Alicia Bentley (3/12/20 MEG Meeting)</a:t>
            </a:r>
            <a:br>
              <a:rPr lang="en-US" sz="1320"/>
            </a:br>
            <a:r>
              <a:rPr lang="en-US" sz="1320" u="sng">
                <a:solidFill>
                  <a:schemeClr val="hlink"/>
                </a:solidFill>
                <a:hlinkClick r:id="rId9"/>
              </a:rPr>
              <a:t>GEFSv12 Retrospective Case Studies: Excessive QPF</a:t>
            </a:r>
            <a:r>
              <a:rPr lang="en-US" sz="1320"/>
              <a:t> - Presented by Shannon Shields (3/12/20 MEG Meeting)</a:t>
            </a:r>
            <a:br>
              <a:rPr lang="en-US" sz="1320"/>
            </a:br>
            <a:r>
              <a:rPr lang="en-US" sz="1320" u="sng">
                <a:solidFill>
                  <a:schemeClr val="hlink"/>
                </a:solidFill>
                <a:hlinkClick r:id="rId10"/>
              </a:rPr>
              <a:t>GEFSv12 Retrospective Case Studies: Winter Storms</a:t>
            </a:r>
            <a:r>
              <a:rPr lang="en-US" sz="1320"/>
              <a:t> - Presented by Alicia Bentley (3/19/20 MEG Meeting)</a:t>
            </a:r>
            <a:br>
              <a:rPr lang="en-US" sz="1320"/>
            </a:br>
            <a:r>
              <a:rPr lang="en-US" sz="1320" u="sng">
                <a:solidFill>
                  <a:schemeClr val="hlink"/>
                </a:solidFill>
                <a:hlinkClick r:id="rId11"/>
              </a:rPr>
              <a:t>GEFSv12 Retrospective Case Studies: Tropical Cyclones</a:t>
            </a:r>
            <a:r>
              <a:rPr lang="en-US" sz="1320"/>
              <a:t> - Presented by Shannon Shields/Alicia Bentley (3/26/20 MEG Meeting)</a:t>
            </a:r>
            <a:br>
              <a:rPr lang="en-US" sz="1320"/>
            </a:br>
            <a:r>
              <a:rPr lang="en-US" sz="1320" u="sng">
                <a:solidFill>
                  <a:schemeClr val="hlink"/>
                </a:solidFill>
                <a:hlinkClick r:id="rId12"/>
              </a:rPr>
              <a:t>GEFSv12 Retrospective Case Studies: Severe Weather</a:t>
            </a:r>
            <a:r>
              <a:rPr lang="en-US" sz="1320"/>
              <a:t> - Presented by Logan Dawson (4/2/20 MEG Meeting)</a:t>
            </a:r>
            <a:br>
              <a:rPr lang="en-US" sz="1320"/>
            </a:br>
            <a:r>
              <a:rPr lang="en-US" sz="1320" u="sng">
                <a:solidFill>
                  <a:schemeClr val="hlink"/>
                </a:solidFill>
                <a:hlinkClick r:id="rId13"/>
              </a:rPr>
              <a:t>GEFSv12 Retrospective Case Studies: Low Skill/Dropouts</a:t>
            </a:r>
            <a:r>
              <a:rPr lang="en-US" sz="1320"/>
              <a:t> - Presented by Shannon Shields (4/2/20 MEG Meeting)</a:t>
            </a:r>
            <a:br>
              <a:rPr lang="en-US" sz="1320"/>
            </a:br>
            <a:r>
              <a:rPr lang="en-US" sz="1320" u="sng">
                <a:solidFill>
                  <a:schemeClr val="hlink"/>
                </a:solidFill>
                <a:hlinkClick r:id="rId14"/>
              </a:rPr>
              <a:t>GEFSv12 Retrospective Case Studies: Cold-Air Outbreaks</a:t>
            </a:r>
            <a:r>
              <a:rPr lang="en-US" sz="1320"/>
              <a:t> - Presented by Geoff Manikin (4/2/20 MEG Meeting)</a:t>
            </a:r>
            <a:br>
              <a:rPr lang="en-US" sz="1320"/>
            </a:br>
            <a:r>
              <a:rPr lang="en-US" sz="1320" u="sng">
                <a:solidFill>
                  <a:schemeClr val="hlink"/>
                </a:solidFill>
                <a:hlinkClick r:id="rId15"/>
              </a:rPr>
              <a:t>GEFSv12 SOO Team Evaluation Overview</a:t>
            </a:r>
            <a:r>
              <a:rPr lang="en-US" sz="1320"/>
              <a:t> - Presented by NWS SOO Team (4/16/20 MEG Meeting)</a:t>
            </a:r>
            <a:br>
              <a:rPr lang="en-US" sz="1320"/>
            </a:br>
            <a:r>
              <a:rPr lang="en-US" sz="1320" u="sng">
                <a:solidFill>
                  <a:schemeClr val="hlink"/>
                </a:solidFill>
                <a:hlinkClick r:id="rId16"/>
              </a:rPr>
              <a:t>The MEG GEFSv12 Evaluation Overview</a:t>
            </a:r>
            <a:r>
              <a:rPr lang="en-US" sz="1320"/>
              <a:t> - Presented by Alicia Bentley/Geoff Manikin (4/23/20 MEG Meeting)</a:t>
            </a:r>
            <a:endParaRPr/>
          </a:p>
          <a:p>
            <a:pPr marL="457200" lvl="1" indent="0" algn="l" rtl="0">
              <a:lnSpc>
                <a:spcPct val="80000"/>
              </a:lnSpc>
              <a:spcBef>
                <a:spcPts val="500"/>
              </a:spcBef>
              <a:spcAft>
                <a:spcPts val="0"/>
              </a:spcAft>
              <a:buClr>
                <a:schemeClr val="dk1"/>
              </a:buClr>
              <a:buSzPts val="1320"/>
              <a:buNone/>
            </a:pPr>
            <a:r>
              <a:rPr lang="en-US" sz="1320"/>
              <a:t>      </a:t>
            </a:r>
            <a:r>
              <a:rPr lang="en-US" sz="1320" u="sng">
                <a:solidFill>
                  <a:schemeClr val="hlink"/>
                </a:solidFill>
                <a:hlinkClick r:id="rId17"/>
              </a:rPr>
              <a:t>GEFS v12 Field Evaluations (Waves/Aerosols/Weeks 2-4) </a:t>
            </a:r>
            <a:r>
              <a:rPr lang="en-US" sz="1320"/>
              <a:t>– Presented by Henrique Alves/Deanna Spindler/Jeff  McQueen/Shannon Shields (4/30/20 MEG Meeting)</a:t>
            </a:r>
            <a:br>
              <a:rPr lang="en-US" sz="1320"/>
            </a:br>
            <a:r>
              <a:rPr lang="en-US" sz="1320"/>
              <a:t>      </a:t>
            </a:r>
            <a:r>
              <a:rPr lang="en-US" sz="1320" u="sng">
                <a:solidFill>
                  <a:schemeClr val="hlink"/>
                </a:solidFill>
                <a:hlinkClick r:id="rId18"/>
              </a:rPr>
              <a:t>GEFS v12 Field Evaluations (Days 1-10 Weather</a:t>
            </a:r>
            <a:r>
              <a:rPr lang="en-US" sz="1320"/>
              <a:t>)- Presented by Alicia Bentley (4/30/20 MEG Meeting)</a:t>
            </a:r>
            <a:endParaRPr sz="1320"/>
          </a:p>
          <a:p>
            <a:pPr marL="228600" lvl="0" indent="-130810" algn="l" rtl="0">
              <a:lnSpc>
                <a:spcPct val="70000"/>
              </a:lnSpc>
              <a:spcBef>
                <a:spcPts val="1000"/>
              </a:spcBef>
              <a:spcAft>
                <a:spcPts val="0"/>
              </a:spcAft>
              <a:buClr>
                <a:schemeClr val="dk1"/>
              </a:buClr>
              <a:buSzPts val="1540"/>
              <a:buNone/>
            </a:pPr>
            <a:endParaRPr sz="1540"/>
          </a:p>
        </p:txBody>
      </p:sp>
      <p:sp>
        <p:nvSpPr>
          <p:cNvPr id="574" name="Google Shape;574;p26"/>
          <p:cNvSpPr txBox="1">
            <a:spLocks noGrp="1"/>
          </p:cNvSpPr>
          <p:nvPr>
            <p:ph type="sldNum" idx="12"/>
          </p:nvPr>
        </p:nvSpPr>
        <p:spPr>
          <a:xfrm>
            <a:off x="7086600" y="4850911"/>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3"/>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31</a:t>
            </a:fld>
            <a:endParaRPr/>
          </a:p>
        </p:txBody>
      </p:sp>
      <p:sp>
        <p:nvSpPr>
          <p:cNvPr id="580" name="Google Shape;580;p33"/>
          <p:cNvSpPr txBox="1"/>
          <p:nvPr/>
        </p:nvSpPr>
        <p:spPr>
          <a:xfrm>
            <a:off x="785091" y="1651006"/>
            <a:ext cx="7635394"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FF"/>
                </a:solidFill>
                <a:latin typeface="Calibri"/>
                <a:ea typeface="Calibri"/>
                <a:cs typeface="Calibri"/>
                <a:sym typeface="Calibri"/>
              </a:rPr>
              <a:t>Evaluation of GEFSv12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FF"/>
                </a:solidFill>
                <a:latin typeface="Calibri"/>
                <a:ea typeface="Calibri"/>
                <a:cs typeface="Calibri"/>
                <a:sym typeface="Calibri"/>
              </a:rPr>
              <a:t>Week-2, Weeks 3&amp;4 Forecasts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34"/>
          <p:cNvPicPr preferRelativeResize="0"/>
          <p:nvPr/>
        </p:nvPicPr>
        <p:blipFill rotWithShape="1">
          <a:blip r:embed="rId3">
            <a:alphaModFix/>
          </a:blip>
          <a:srcRect/>
          <a:stretch/>
        </p:blipFill>
        <p:spPr>
          <a:xfrm>
            <a:off x="-2174" y="618936"/>
            <a:ext cx="3779937" cy="2130147"/>
          </a:xfrm>
          <a:prstGeom prst="rect">
            <a:avLst/>
          </a:prstGeom>
          <a:noFill/>
          <a:ln>
            <a:noFill/>
          </a:ln>
        </p:spPr>
      </p:pic>
      <p:sp>
        <p:nvSpPr>
          <p:cNvPr id="586" name="Google Shape;586;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32</a:t>
            </a:fld>
            <a:endParaRPr/>
          </a:p>
        </p:txBody>
      </p:sp>
      <p:pic>
        <p:nvPicPr>
          <p:cNvPr id="587" name="Google Shape;587;p34"/>
          <p:cNvPicPr preferRelativeResize="0"/>
          <p:nvPr/>
        </p:nvPicPr>
        <p:blipFill rotWithShape="1">
          <a:blip r:embed="rId4">
            <a:alphaModFix/>
          </a:blip>
          <a:srcRect/>
          <a:stretch/>
        </p:blipFill>
        <p:spPr>
          <a:xfrm>
            <a:off x="13902" y="2765171"/>
            <a:ext cx="3771898" cy="2130147"/>
          </a:xfrm>
          <a:prstGeom prst="rect">
            <a:avLst/>
          </a:prstGeom>
          <a:noFill/>
          <a:ln>
            <a:noFill/>
          </a:ln>
        </p:spPr>
      </p:pic>
      <p:pic>
        <p:nvPicPr>
          <p:cNvPr id="588" name="Google Shape;588;p34"/>
          <p:cNvPicPr preferRelativeResize="0"/>
          <p:nvPr/>
        </p:nvPicPr>
        <p:blipFill rotWithShape="1">
          <a:blip r:embed="rId5">
            <a:alphaModFix/>
          </a:blip>
          <a:srcRect/>
          <a:stretch/>
        </p:blipFill>
        <p:spPr>
          <a:xfrm>
            <a:off x="5420330" y="578747"/>
            <a:ext cx="3723673" cy="2177371"/>
          </a:xfrm>
          <a:prstGeom prst="rect">
            <a:avLst/>
          </a:prstGeom>
          <a:noFill/>
          <a:ln>
            <a:noFill/>
          </a:ln>
        </p:spPr>
      </p:pic>
      <p:pic>
        <p:nvPicPr>
          <p:cNvPr id="589" name="Google Shape;589;p34"/>
          <p:cNvPicPr preferRelativeResize="0"/>
          <p:nvPr/>
        </p:nvPicPr>
        <p:blipFill rotWithShape="1">
          <a:blip r:embed="rId6">
            <a:alphaModFix/>
          </a:blip>
          <a:srcRect/>
          <a:stretch/>
        </p:blipFill>
        <p:spPr>
          <a:xfrm>
            <a:off x="5393201" y="2733018"/>
            <a:ext cx="3750799" cy="2130147"/>
          </a:xfrm>
          <a:prstGeom prst="rect">
            <a:avLst/>
          </a:prstGeom>
          <a:noFill/>
          <a:ln>
            <a:noFill/>
          </a:ln>
        </p:spPr>
      </p:pic>
      <p:sp>
        <p:nvSpPr>
          <p:cNvPr id="590" name="Google Shape;590;p34"/>
          <p:cNvSpPr txBox="1"/>
          <p:nvPr/>
        </p:nvSpPr>
        <p:spPr>
          <a:xfrm>
            <a:off x="514419" y="0"/>
            <a:ext cx="782077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FF"/>
                </a:solidFill>
                <a:latin typeface="Calibri"/>
                <a:ea typeface="Calibri"/>
                <a:cs typeface="Calibri"/>
                <a:sym typeface="Calibri"/>
              </a:rPr>
              <a:t>500hPa height PAC scores (2000-2019)</a:t>
            </a:r>
            <a:endParaRPr sz="1400" b="0" i="0" u="none" strike="noStrike" cap="none">
              <a:solidFill>
                <a:srgbClr val="000000"/>
              </a:solidFill>
              <a:latin typeface="Arial"/>
              <a:ea typeface="Arial"/>
              <a:cs typeface="Arial"/>
              <a:sym typeface="Arial"/>
            </a:endParaRPr>
          </a:p>
        </p:txBody>
      </p:sp>
      <p:sp>
        <p:nvSpPr>
          <p:cNvPr id="591" name="Google Shape;591;p34"/>
          <p:cNvSpPr txBox="1"/>
          <p:nvPr/>
        </p:nvSpPr>
        <p:spPr>
          <a:xfrm>
            <a:off x="2347035" y="4429097"/>
            <a:ext cx="133427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NH weeks 3&amp;4</a:t>
            </a:r>
            <a:endParaRPr sz="1400" b="0" i="0" u="none" strike="noStrike" cap="none">
              <a:solidFill>
                <a:srgbClr val="000000"/>
              </a:solidFill>
              <a:latin typeface="Arial"/>
              <a:ea typeface="Arial"/>
              <a:cs typeface="Arial"/>
              <a:sym typeface="Arial"/>
            </a:endParaRPr>
          </a:p>
        </p:txBody>
      </p:sp>
      <p:sp>
        <p:nvSpPr>
          <p:cNvPr id="592" name="Google Shape;592;p34"/>
          <p:cNvSpPr txBox="1"/>
          <p:nvPr/>
        </p:nvSpPr>
        <p:spPr>
          <a:xfrm>
            <a:off x="2555701" y="2242355"/>
            <a:ext cx="107738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NH week-2</a:t>
            </a:r>
            <a:endParaRPr sz="1400" b="0" i="0" u="none" strike="noStrike" cap="none">
              <a:solidFill>
                <a:srgbClr val="000000"/>
              </a:solidFill>
              <a:latin typeface="Arial"/>
              <a:ea typeface="Arial"/>
              <a:cs typeface="Arial"/>
              <a:sym typeface="Arial"/>
            </a:endParaRPr>
          </a:p>
        </p:txBody>
      </p:sp>
      <p:sp>
        <p:nvSpPr>
          <p:cNvPr id="593" name="Google Shape;593;p34"/>
          <p:cNvSpPr txBox="1"/>
          <p:nvPr/>
        </p:nvSpPr>
        <p:spPr>
          <a:xfrm>
            <a:off x="7962123" y="2266469"/>
            <a:ext cx="118187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PNA week-2</a:t>
            </a:r>
            <a:endParaRPr sz="1400" b="0" i="0" u="none" strike="noStrike" cap="none">
              <a:solidFill>
                <a:srgbClr val="000000"/>
              </a:solidFill>
              <a:latin typeface="Arial"/>
              <a:ea typeface="Arial"/>
              <a:cs typeface="Arial"/>
              <a:sym typeface="Arial"/>
            </a:endParaRPr>
          </a:p>
        </p:txBody>
      </p:sp>
      <p:sp>
        <p:nvSpPr>
          <p:cNvPr id="594" name="Google Shape;594;p34"/>
          <p:cNvSpPr txBox="1"/>
          <p:nvPr/>
        </p:nvSpPr>
        <p:spPr>
          <a:xfrm>
            <a:off x="7737065" y="4428770"/>
            <a:ext cx="140693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FF"/>
                </a:solidFill>
                <a:latin typeface="Calibri"/>
                <a:ea typeface="Calibri"/>
                <a:cs typeface="Calibri"/>
                <a:sym typeface="Calibri"/>
              </a:rPr>
              <a:t>PNA weeks 3&amp;4</a:t>
            </a:r>
            <a:endParaRPr sz="1400" b="0" i="0" u="none" strike="noStrike" cap="none">
              <a:solidFill>
                <a:srgbClr val="000000"/>
              </a:solidFill>
              <a:latin typeface="Arial"/>
              <a:ea typeface="Arial"/>
              <a:cs typeface="Arial"/>
              <a:sym typeface="Arial"/>
            </a:endParaRPr>
          </a:p>
        </p:txBody>
      </p:sp>
      <p:sp>
        <p:nvSpPr>
          <p:cNvPr id="595" name="Google Shape;595;p34"/>
          <p:cNvSpPr txBox="1"/>
          <p:nvPr/>
        </p:nvSpPr>
        <p:spPr>
          <a:xfrm>
            <a:off x="3761688" y="699333"/>
            <a:ext cx="1221158" cy="64633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33C0B"/>
                </a:solidFill>
                <a:latin typeface="Calibri"/>
                <a:ea typeface="Calibri"/>
                <a:cs typeface="Calibri"/>
                <a:sym typeface="Calibri"/>
              </a:rPr>
              <a:t>GEFSv12 – 0.666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4"/>
                </a:solidFill>
                <a:latin typeface="Calibri"/>
                <a:ea typeface="Calibri"/>
                <a:cs typeface="Calibri"/>
                <a:sym typeface="Calibri"/>
              </a:rPr>
              <a:t>SubX – 0.635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9CC2E5"/>
                </a:solidFill>
                <a:latin typeface="Calibri"/>
                <a:ea typeface="Calibri"/>
                <a:cs typeface="Calibri"/>
                <a:sym typeface="Calibri"/>
              </a:rPr>
              <a:t>CFSv2 – 0.611</a:t>
            </a:r>
            <a:endParaRPr sz="1400" b="0" i="0" u="none" strike="noStrike" cap="none">
              <a:solidFill>
                <a:srgbClr val="000000"/>
              </a:solidFill>
              <a:latin typeface="Arial"/>
              <a:ea typeface="Arial"/>
              <a:cs typeface="Arial"/>
              <a:sym typeface="Arial"/>
            </a:endParaRPr>
          </a:p>
        </p:txBody>
      </p:sp>
      <p:sp>
        <p:nvSpPr>
          <p:cNvPr id="596" name="Google Shape;596;p34"/>
          <p:cNvSpPr txBox="1"/>
          <p:nvPr/>
        </p:nvSpPr>
        <p:spPr>
          <a:xfrm>
            <a:off x="4348129" y="1880633"/>
            <a:ext cx="1224020" cy="64633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33C0B"/>
                </a:solidFill>
                <a:latin typeface="Calibri"/>
                <a:ea typeface="Calibri"/>
                <a:cs typeface="Calibri"/>
                <a:sym typeface="Calibri"/>
              </a:rPr>
              <a:t>GEFSv12 – 0.663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4"/>
                </a:solidFill>
                <a:latin typeface="Calibri"/>
                <a:ea typeface="Calibri"/>
                <a:cs typeface="Calibri"/>
                <a:sym typeface="Calibri"/>
              </a:rPr>
              <a:t>SubX – 0.629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9CC2E5"/>
                </a:solidFill>
                <a:latin typeface="Calibri"/>
                <a:ea typeface="Calibri"/>
                <a:cs typeface="Calibri"/>
                <a:sym typeface="Calibri"/>
              </a:rPr>
              <a:t>CFSv2 – 0.602</a:t>
            </a:r>
            <a:endParaRPr sz="1400" b="0" i="0" u="none" strike="noStrike" cap="none">
              <a:solidFill>
                <a:srgbClr val="000000"/>
              </a:solidFill>
              <a:latin typeface="Arial"/>
              <a:ea typeface="Arial"/>
              <a:cs typeface="Arial"/>
              <a:sym typeface="Arial"/>
            </a:endParaRPr>
          </a:p>
        </p:txBody>
      </p:sp>
      <p:sp>
        <p:nvSpPr>
          <p:cNvPr id="597" name="Google Shape;597;p34"/>
          <p:cNvSpPr txBox="1"/>
          <p:nvPr/>
        </p:nvSpPr>
        <p:spPr>
          <a:xfrm>
            <a:off x="3737257" y="3086377"/>
            <a:ext cx="1224020" cy="64633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33C0B"/>
                </a:solidFill>
                <a:latin typeface="Calibri"/>
                <a:ea typeface="Calibri"/>
                <a:cs typeface="Calibri"/>
                <a:sym typeface="Calibri"/>
              </a:rPr>
              <a:t>GEFSv12 – 0.457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4"/>
                </a:solidFill>
                <a:latin typeface="Calibri"/>
                <a:ea typeface="Calibri"/>
                <a:cs typeface="Calibri"/>
                <a:sym typeface="Calibri"/>
              </a:rPr>
              <a:t>SubX – 0.432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9CC2E5"/>
                </a:solidFill>
                <a:latin typeface="Calibri"/>
                <a:ea typeface="Calibri"/>
                <a:cs typeface="Calibri"/>
                <a:sym typeface="Calibri"/>
              </a:rPr>
              <a:t>CFSv2 – 0.394</a:t>
            </a:r>
            <a:endParaRPr sz="1400" b="0" i="0" u="none" strike="noStrike" cap="none">
              <a:solidFill>
                <a:srgbClr val="000000"/>
              </a:solidFill>
              <a:latin typeface="Arial"/>
              <a:ea typeface="Arial"/>
              <a:cs typeface="Arial"/>
              <a:sym typeface="Arial"/>
            </a:endParaRPr>
          </a:p>
        </p:txBody>
      </p:sp>
      <p:sp>
        <p:nvSpPr>
          <p:cNvPr id="598" name="Google Shape;598;p34"/>
          <p:cNvSpPr txBox="1"/>
          <p:nvPr/>
        </p:nvSpPr>
        <p:spPr>
          <a:xfrm>
            <a:off x="4348129" y="4099201"/>
            <a:ext cx="1224020" cy="64633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33C0B"/>
                </a:solidFill>
                <a:latin typeface="Calibri"/>
                <a:ea typeface="Calibri"/>
                <a:cs typeface="Calibri"/>
                <a:sym typeface="Calibri"/>
              </a:rPr>
              <a:t>GEFSv12 – 0.461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4"/>
                </a:solidFill>
                <a:latin typeface="Calibri"/>
                <a:ea typeface="Calibri"/>
                <a:cs typeface="Calibri"/>
                <a:sym typeface="Calibri"/>
              </a:rPr>
              <a:t>SubX – 0.439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9CC2E5"/>
                </a:solidFill>
                <a:latin typeface="Calibri"/>
                <a:ea typeface="Calibri"/>
                <a:cs typeface="Calibri"/>
                <a:sym typeface="Calibri"/>
              </a:rPr>
              <a:t>CFSv2 – 0.394</a:t>
            </a:r>
            <a:endParaRPr sz="1400" b="0" i="0" u="none" strike="noStrike" cap="none">
              <a:solidFill>
                <a:srgbClr val="000000"/>
              </a:solidFill>
              <a:latin typeface="Arial"/>
              <a:ea typeface="Arial"/>
              <a:cs typeface="Arial"/>
              <a:sym typeface="Arial"/>
            </a:endParaRPr>
          </a:p>
        </p:txBody>
      </p:sp>
      <p:sp>
        <p:nvSpPr>
          <p:cNvPr id="599" name="Google Shape;599;p34"/>
          <p:cNvSpPr txBox="1"/>
          <p:nvPr/>
        </p:nvSpPr>
        <p:spPr>
          <a:xfrm>
            <a:off x="2692662" y="4819647"/>
            <a:ext cx="380187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sng" strike="noStrike" cap="none">
                <a:solidFill>
                  <a:schemeClr val="dk1"/>
                </a:solidFill>
                <a:latin typeface="Calibri"/>
                <a:ea typeface="Calibri"/>
                <a:cs typeface="Calibri"/>
                <a:sym typeface="Calibri"/>
              </a:rPr>
              <a:t>Courtesy of Dr. Mingyue Chen (CPC)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35"/>
          <p:cNvPicPr preferRelativeResize="0"/>
          <p:nvPr/>
        </p:nvPicPr>
        <p:blipFill rotWithShape="1">
          <a:blip r:embed="rId3">
            <a:alphaModFix/>
          </a:blip>
          <a:srcRect/>
          <a:stretch/>
        </p:blipFill>
        <p:spPr>
          <a:xfrm>
            <a:off x="87396" y="541026"/>
            <a:ext cx="4714875" cy="2456281"/>
          </a:xfrm>
          <a:prstGeom prst="rect">
            <a:avLst/>
          </a:prstGeom>
          <a:noFill/>
          <a:ln>
            <a:noFill/>
          </a:ln>
        </p:spPr>
      </p:pic>
      <p:pic>
        <p:nvPicPr>
          <p:cNvPr id="605" name="Google Shape;605;p35"/>
          <p:cNvPicPr preferRelativeResize="0"/>
          <p:nvPr/>
        </p:nvPicPr>
        <p:blipFill rotWithShape="1">
          <a:blip r:embed="rId4">
            <a:alphaModFix/>
          </a:blip>
          <a:srcRect/>
          <a:stretch/>
        </p:blipFill>
        <p:spPr>
          <a:xfrm>
            <a:off x="91736" y="3005698"/>
            <a:ext cx="2993708" cy="1780876"/>
          </a:xfrm>
          <a:prstGeom prst="rect">
            <a:avLst/>
          </a:prstGeom>
          <a:noFill/>
          <a:ln>
            <a:noFill/>
          </a:ln>
        </p:spPr>
      </p:pic>
      <p:pic>
        <p:nvPicPr>
          <p:cNvPr id="606" name="Google Shape;606;p35"/>
          <p:cNvPicPr preferRelativeResize="0"/>
          <p:nvPr/>
        </p:nvPicPr>
        <p:blipFill rotWithShape="1">
          <a:blip r:embed="rId5">
            <a:alphaModFix/>
          </a:blip>
          <a:srcRect/>
          <a:stretch/>
        </p:blipFill>
        <p:spPr>
          <a:xfrm>
            <a:off x="3077929" y="3005698"/>
            <a:ext cx="2993708" cy="1803417"/>
          </a:xfrm>
          <a:prstGeom prst="rect">
            <a:avLst/>
          </a:prstGeom>
          <a:noFill/>
          <a:ln>
            <a:noFill/>
          </a:ln>
        </p:spPr>
      </p:pic>
      <p:pic>
        <p:nvPicPr>
          <p:cNvPr id="607" name="Google Shape;607;p35"/>
          <p:cNvPicPr preferRelativeResize="0"/>
          <p:nvPr/>
        </p:nvPicPr>
        <p:blipFill rotWithShape="1">
          <a:blip r:embed="rId6">
            <a:alphaModFix/>
          </a:blip>
          <a:srcRect/>
          <a:stretch/>
        </p:blipFill>
        <p:spPr>
          <a:xfrm>
            <a:off x="6045838" y="2990669"/>
            <a:ext cx="2993708" cy="1788390"/>
          </a:xfrm>
          <a:prstGeom prst="rect">
            <a:avLst/>
          </a:prstGeom>
          <a:noFill/>
          <a:ln>
            <a:noFill/>
          </a:ln>
        </p:spPr>
      </p:pic>
      <p:sp>
        <p:nvSpPr>
          <p:cNvPr id="608" name="Google Shape;608;p35"/>
          <p:cNvSpPr txBox="1"/>
          <p:nvPr/>
        </p:nvSpPr>
        <p:spPr>
          <a:xfrm>
            <a:off x="1025732" y="0"/>
            <a:ext cx="73152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rgbClr val="0000FF"/>
                </a:solidFill>
                <a:latin typeface="Calibri"/>
                <a:ea typeface="Calibri"/>
                <a:cs typeface="Calibri"/>
                <a:sym typeface="Calibri"/>
              </a:rPr>
              <a:t>MJO RMM Skill during Different Periods</a:t>
            </a:r>
            <a:endParaRPr sz="1400" b="0" i="0" u="none" strike="noStrike" cap="none">
              <a:solidFill>
                <a:srgbClr val="000000"/>
              </a:solidFill>
              <a:latin typeface="Arial"/>
              <a:ea typeface="Arial"/>
              <a:cs typeface="Arial"/>
              <a:sym typeface="Arial"/>
            </a:endParaRPr>
          </a:p>
        </p:txBody>
      </p:sp>
      <p:sp>
        <p:nvSpPr>
          <p:cNvPr id="609" name="Google Shape;609;p35"/>
          <p:cNvSpPr txBox="1"/>
          <p:nvPr/>
        </p:nvSpPr>
        <p:spPr>
          <a:xfrm>
            <a:off x="316375" y="2803235"/>
            <a:ext cx="6858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U200</a:t>
            </a:r>
            <a:endParaRPr sz="1400" b="0" i="0" u="none" strike="noStrike" cap="none">
              <a:solidFill>
                <a:srgbClr val="000000"/>
              </a:solidFill>
              <a:latin typeface="Arial"/>
              <a:ea typeface="Arial"/>
              <a:cs typeface="Arial"/>
              <a:sym typeface="Arial"/>
            </a:endParaRPr>
          </a:p>
        </p:txBody>
      </p:sp>
      <p:sp>
        <p:nvSpPr>
          <p:cNvPr id="610" name="Google Shape;610;p35"/>
          <p:cNvSpPr txBox="1"/>
          <p:nvPr/>
        </p:nvSpPr>
        <p:spPr>
          <a:xfrm>
            <a:off x="3293684" y="2811121"/>
            <a:ext cx="6858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U850</a:t>
            </a:r>
            <a:endParaRPr sz="1400" b="0" i="0" u="none" strike="noStrike" cap="none">
              <a:solidFill>
                <a:srgbClr val="000000"/>
              </a:solidFill>
              <a:latin typeface="Arial"/>
              <a:ea typeface="Arial"/>
              <a:cs typeface="Arial"/>
              <a:sym typeface="Arial"/>
            </a:endParaRPr>
          </a:p>
        </p:txBody>
      </p:sp>
      <p:sp>
        <p:nvSpPr>
          <p:cNvPr id="611" name="Google Shape;611;p35"/>
          <p:cNvSpPr txBox="1"/>
          <p:nvPr/>
        </p:nvSpPr>
        <p:spPr>
          <a:xfrm>
            <a:off x="6346227" y="2803235"/>
            <a:ext cx="6858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OLR</a:t>
            </a:r>
            <a:endParaRPr sz="1400" b="0" i="0" u="none" strike="noStrike" cap="none">
              <a:solidFill>
                <a:srgbClr val="000000"/>
              </a:solidFill>
              <a:latin typeface="Arial"/>
              <a:ea typeface="Arial"/>
              <a:cs typeface="Arial"/>
              <a:sym typeface="Arial"/>
            </a:endParaRPr>
          </a:p>
        </p:txBody>
      </p:sp>
      <p:sp>
        <p:nvSpPr>
          <p:cNvPr id="612" name="Google Shape;612;p35"/>
          <p:cNvSpPr txBox="1"/>
          <p:nvPr/>
        </p:nvSpPr>
        <p:spPr>
          <a:xfrm>
            <a:off x="4907482" y="597634"/>
            <a:ext cx="3915247" cy="236988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Use dependent climatology</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CFSR climatology (1989-1999)</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GEFS reanalysis climatology (2000-2018)</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GEFS reforecast climatology (1989-2018)</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MJO skill (RMM1+RMM2)</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Latest years (2000-2018) is best</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Early years (1089-1999) is least</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Average scores (1989-2018) is about 21 days</a:t>
            </a:r>
            <a:endParaRPr sz="1400" b="0" i="0" u="none" strike="noStrike" cap="none">
              <a:solidFill>
                <a:srgbClr val="000000"/>
              </a:solidFill>
              <a:latin typeface="Arial"/>
              <a:ea typeface="Arial"/>
              <a:cs typeface="Arial"/>
              <a:sym typeface="Arial"/>
            </a:endParaRPr>
          </a:p>
        </p:txBody>
      </p:sp>
      <p:cxnSp>
        <p:nvCxnSpPr>
          <p:cNvPr id="613" name="Google Shape;613;p35"/>
          <p:cNvCxnSpPr/>
          <p:nvPr/>
        </p:nvCxnSpPr>
        <p:spPr>
          <a:xfrm>
            <a:off x="3081191" y="788996"/>
            <a:ext cx="0" cy="1765847"/>
          </a:xfrm>
          <a:prstGeom prst="straightConnector1">
            <a:avLst/>
          </a:prstGeom>
          <a:noFill/>
          <a:ln w="12700" cap="flat" cmpd="sng">
            <a:solidFill>
              <a:schemeClr val="dk1"/>
            </a:solidFill>
            <a:prstDash val="dash"/>
            <a:miter lim="800000"/>
            <a:headEnd type="none" w="sm" len="sm"/>
            <a:tailEnd type="none" w="sm" len="sm"/>
          </a:ln>
        </p:spPr>
      </p:cxnSp>
      <p:sp>
        <p:nvSpPr>
          <p:cNvPr id="614" name="Google Shape;614;p35"/>
          <p:cNvSpPr txBox="1">
            <a:spLocks noGrp="1"/>
          </p:cNvSpPr>
          <p:nvPr>
            <p:ph type="sldNum" idx="12"/>
          </p:nvPr>
        </p:nvSpPr>
        <p:spPr>
          <a:xfrm>
            <a:off x="7086600" y="4850911"/>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36"/>
          <p:cNvPicPr preferRelativeResize="0"/>
          <p:nvPr/>
        </p:nvPicPr>
        <p:blipFill rotWithShape="1">
          <a:blip r:embed="rId3">
            <a:alphaModFix/>
          </a:blip>
          <a:srcRect l="3546" t="12446" r="7032" b="30131"/>
          <a:stretch/>
        </p:blipFill>
        <p:spPr>
          <a:xfrm>
            <a:off x="4973424" y="3566015"/>
            <a:ext cx="3016145" cy="1506143"/>
          </a:xfrm>
          <a:prstGeom prst="rect">
            <a:avLst/>
          </a:prstGeom>
          <a:noFill/>
          <a:ln>
            <a:noFill/>
          </a:ln>
        </p:spPr>
      </p:pic>
      <p:pic>
        <p:nvPicPr>
          <p:cNvPr id="620" name="Google Shape;620;p36"/>
          <p:cNvPicPr preferRelativeResize="0"/>
          <p:nvPr/>
        </p:nvPicPr>
        <p:blipFill rotWithShape="1">
          <a:blip r:embed="rId4">
            <a:alphaModFix/>
          </a:blip>
          <a:srcRect l="3546" t="12446" r="7032" b="30131"/>
          <a:stretch/>
        </p:blipFill>
        <p:spPr>
          <a:xfrm>
            <a:off x="4967360" y="2070895"/>
            <a:ext cx="3014174" cy="1514183"/>
          </a:xfrm>
          <a:prstGeom prst="rect">
            <a:avLst/>
          </a:prstGeom>
          <a:noFill/>
          <a:ln>
            <a:noFill/>
          </a:ln>
        </p:spPr>
      </p:pic>
      <p:pic>
        <p:nvPicPr>
          <p:cNvPr id="621" name="Google Shape;621;p36"/>
          <p:cNvPicPr preferRelativeResize="0"/>
          <p:nvPr/>
        </p:nvPicPr>
        <p:blipFill rotWithShape="1">
          <a:blip r:embed="rId5">
            <a:alphaModFix/>
          </a:blip>
          <a:srcRect l="3545" t="12446" r="7031" b="30131"/>
          <a:stretch/>
        </p:blipFill>
        <p:spPr>
          <a:xfrm>
            <a:off x="4957352" y="563578"/>
            <a:ext cx="3016144" cy="1494225"/>
          </a:xfrm>
          <a:prstGeom prst="rect">
            <a:avLst/>
          </a:prstGeom>
          <a:noFill/>
          <a:ln>
            <a:noFill/>
          </a:ln>
        </p:spPr>
      </p:pic>
      <p:pic>
        <p:nvPicPr>
          <p:cNvPr id="622" name="Google Shape;622;p36"/>
          <p:cNvPicPr preferRelativeResize="0"/>
          <p:nvPr/>
        </p:nvPicPr>
        <p:blipFill rotWithShape="1">
          <a:blip r:embed="rId6">
            <a:alphaModFix/>
          </a:blip>
          <a:srcRect t="17778" r="-88" b="17688"/>
          <a:stretch/>
        </p:blipFill>
        <p:spPr>
          <a:xfrm>
            <a:off x="0" y="1573544"/>
            <a:ext cx="4605658" cy="2316990"/>
          </a:xfrm>
          <a:prstGeom prst="rect">
            <a:avLst/>
          </a:prstGeom>
          <a:noFill/>
          <a:ln>
            <a:noFill/>
          </a:ln>
        </p:spPr>
      </p:pic>
      <p:sp>
        <p:nvSpPr>
          <p:cNvPr id="623" name="Google Shape;623;p36"/>
          <p:cNvSpPr txBox="1">
            <a:spLocks noGrp="1"/>
          </p:cNvSpPr>
          <p:nvPr>
            <p:ph type="title"/>
          </p:nvPr>
        </p:nvSpPr>
        <p:spPr>
          <a:xfrm>
            <a:off x="434041" y="-15192"/>
            <a:ext cx="7965458" cy="6286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sz="3600" b="1" u="sng">
                <a:solidFill>
                  <a:srgbClr val="0000FF"/>
                </a:solidFill>
              </a:rPr>
              <a:t>MJO skills comparison (1989-1999)</a:t>
            </a:r>
            <a:endParaRPr/>
          </a:p>
        </p:txBody>
      </p:sp>
      <p:sp>
        <p:nvSpPr>
          <p:cNvPr id="624" name="Google Shape;624;p36"/>
          <p:cNvSpPr txBox="1">
            <a:spLocks noGrp="1"/>
          </p:cNvSpPr>
          <p:nvPr>
            <p:ph type="sldNum" idx="12"/>
          </p:nvPr>
        </p:nvSpPr>
        <p:spPr>
          <a:xfrm>
            <a:off x="7086600" y="4850911"/>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sp>
        <p:nvSpPr>
          <p:cNvPr id="625" name="Google Shape;625;p36"/>
          <p:cNvSpPr txBox="1"/>
          <p:nvPr/>
        </p:nvSpPr>
        <p:spPr>
          <a:xfrm>
            <a:off x="533400" y="3886201"/>
            <a:ext cx="4004310" cy="10772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Calibri"/>
              <a:buChar char="‒"/>
            </a:pPr>
            <a:r>
              <a:rPr lang="en-US" sz="1600" b="0" i="1" u="none" strike="noStrike" cap="none">
                <a:solidFill>
                  <a:schemeClr val="dk1"/>
                </a:solidFill>
                <a:latin typeface="Calibri"/>
                <a:ea typeface="Calibri"/>
                <a:cs typeface="Calibri"/>
                <a:sym typeface="Calibri"/>
              </a:rPr>
              <a:t>Both MJO skills are lower, but GEFSv12 is better than CFSv2 about 2 days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Calibri"/>
              <a:buChar char="‒"/>
            </a:pPr>
            <a:r>
              <a:rPr lang="en-US" sz="1600" b="0" i="1" u="none" strike="noStrike" cap="none">
                <a:solidFill>
                  <a:schemeClr val="dk1"/>
                </a:solidFill>
                <a:latin typeface="Calibri"/>
                <a:ea typeface="Calibri"/>
                <a:cs typeface="Calibri"/>
                <a:sym typeface="Calibri"/>
              </a:rPr>
              <a:t>The same for MJO components skill, GEFSv12 is better than CFSv2 </a:t>
            </a:r>
            <a:endParaRPr sz="1400" b="0" i="0" u="none" strike="noStrike" cap="none">
              <a:solidFill>
                <a:srgbClr val="000000"/>
              </a:solidFill>
              <a:latin typeface="Arial"/>
              <a:ea typeface="Arial"/>
              <a:cs typeface="Arial"/>
              <a:sym typeface="Arial"/>
            </a:endParaRPr>
          </a:p>
        </p:txBody>
      </p:sp>
      <p:sp>
        <p:nvSpPr>
          <p:cNvPr id="626" name="Google Shape;626;p36"/>
          <p:cNvSpPr txBox="1"/>
          <p:nvPr/>
        </p:nvSpPr>
        <p:spPr>
          <a:xfrm>
            <a:off x="1467099" y="1228675"/>
            <a:ext cx="1905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MJO RMMs ACC</a:t>
            </a:r>
            <a:endParaRPr sz="1400" b="0" i="0" u="none" strike="noStrike" cap="none">
              <a:solidFill>
                <a:srgbClr val="000000"/>
              </a:solidFill>
              <a:latin typeface="Arial"/>
              <a:ea typeface="Arial"/>
              <a:cs typeface="Arial"/>
              <a:sym typeface="Arial"/>
            </a:endParaRPr>
          </a:p>
        </p:txBody>
      </p:sp>
      <p:sp>
        <p:nvSpPr>
          <p:cNvPr id="627" name="Google Shape;627;p36"/>
          <p:cNvSpPr txBox="1"/>
          <p:nvPr/>
        </p:nvSpPr>
        <p:spPr>
          <a:xfrm rot="5400000">
            <a:off x="7268406" y="2486845"/>
            <a:ext cx="20795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MJO Components</a:t>
            </a:r>
            <a:endParaRPr sz="1400" b="0" i="0" u="none" strike="noStrike" cap="none">
              <a:solidFill>
                <a:srgbClr val="000000"/>
              </a:solidFill>
              <a:latin typeface="Arial"/>
              <a:ea typeface="Arial"/>
              <a:cs typeface="Arial"/>
              <a:sym typeface="Arial"/>
            </a:endParaRPr>
          </a:p>
        </p:txBody>
      </p:sp>
      <p:sp>
        <p:nvSpPr>
          <p:cNvPr id="628" name="Google Shape;628;p36"/>
          <p:cNvSpPr txBox="1"/>
          <p:nvPr/>
        </p:nvSpPr>
        <p:spPr>
          <a:xfrm>
            <a:off x="11029950" y="3180062"/>
            <a:ext cx="752475"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OLR</a:t>
            </a:r>
            <a:endParaRPr sz="1400" b="0" i="0" u="none" strike="noStrike" cap="none">
              <a:solidFill>
                <a:srgbClr val="000000"/>
              </a:solidFill>
              <a:latin typeface="Arial"/>
              <a:ea typeface="Arial"/>
              <a:cs typeface="Arial"/>
              <a:sym typeface="Arial"/>
            </a:endParaRPr>
          </a:p>
        </p:txBody>
      </p:sp>
      <p:sp>
        <p:nvSpPr>
          <p:cNvPr id="629" name="Google Shape;629;p36"/>
          <p:cNvSpPr txBox="1"/>
          <p:nvPr/>
        </p:nvSpPr>
        <p:spPr>
          <a:xfrm>
            <a:off x="5411915" y="4462841"/>
            <a:ext cx="614363"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OLR</a:t>
            </a:r>
            <a:endParaRPr sz="1400" b="0" i="0" u="none" strike="noStrike" cap="none">
              <a:solidFill>
                <a:srgbClr val="000000"/>
              </a:solidFill>
              <a:latin typeface="Arial"/>
              <a:ea typeface="Arial"/>
              <a:cs typeface="Arial"/>
              <a:sym typeface="Arial"/>
            </a:endParaRPr>
          </a:p>
        </p:txBody>
      </p:sp>
      <p:sp>
        <p:nvSpPr>
          <p:cNvPr id="630" name="Google Shape;630;p36"/>
          <p:cNvSpPr txBox="1"/>
          <p:nvPr/>
        </p:nvSpPr>
        <p:spPr>
          <a:xfrm>
            <a:off x="5386730" y="1490837"/>
            <a:ext cx="639752"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U200</a:t>
            </a:r>
            <a:endParaRPr sz="1400" b="0" i="0" u="none" strike="noStrike" cap="none">
              <a:solidFill>
                <a:srgbClr val="000000"/>
              </a:solidFill>
              <a:latin typeface="Arial"/>
              <a:ea typeface="Arial"/>
              <a:cs typeface="Arial"/>
              <a:sym typeface="Arial"/>
            </a:endParaRPr>
          </a:p>
        </p:txBody>
      </p:sp>
      <p:sp>
        <p:nvSpPr>
          <p:cNvPr id="631" name="Google Shape;631;p36"/>
          <p:cNvSpPr txBox="1"/>
          <p:nvPr/>
        </p:nvSpPr>
        <p:spPr>
          <a:xfrm>
            <a:off x="5416402" y="2978739"/>
            <a:ext cx="642281"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U850</a:t>
            </a:r>
            <a:endParaRPr sz="1400" b="0" i="0" u="none" strike="noStrike" cap="none">
              <a:solidFill>
                <a:srgbClr val="000000"/>
              </a:solidFill>
              <a:latin typeface="Arial"/>
              <a:ea typeface="Arial"/>
              <a:cs typeface="Arial"/>
              <a:sym typeface="Arial"/>
            </a:endParaRPr>
          </a:p>
        </p:txBody>
      </p:sp>
      <p:sp>
        <p:nvSpPr>
          <p:cNvPr id="632" name="Google Shape;632;p36"/>
          <p:cNvSpPr txBox="1"/>
          <p:nvPr/>
        </p:nvSpPr>
        <p:spPr>
          <a:xfrm>
            <a:off x="884159" y="793543"/>
            <a:ext cx="30302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rgbClr val="0000FF"/>
                </a:solidFill>
                <a:latin typeface="Calibri"/>
                <a:ea typeface="Calibri"/>
                <a:cs typeface="Calibri"/>
                <a:sym typeface="Calibri"/>
              </a:rPr>
              <a:t>GEFSv12  vs. CFSv2</a:t>
            </a:r>
            <a:endParaRPr sz="1400" b="0" i="0" u="none" strike="noStrike" cap="none">
              <a:solidFill>
                <a:srgbClr val="000000"/>
              </a:solidFill>
              <a:latin typeface="Arial"/>
              <a:ea typeface="Arial"/>
              <a:cs typeface="Arial"/>
              <a:sym typeface="Arial"/>
            </a:endParaRPr>
          </a:p>
        </p:txBody>
      </p:sp>
      <p:cxnSp>
        <p:nvCxnSpPr>
          <p:cNvPr id="633" name="Google Shape;633;p36"/>
          <p:cNvCxnSpPr/>
          <p:nvPr/>
        </p:nvCxnSpPr>
        <p:spPr>
          <a:xfrm>
            <a:off x="2866581" y="1925866"/>
            <a:ext cx="10944" cy="1514522"/>
          </a:xfrm>
          <a:prstGeom prst="straightConnector1">
            <a:avLst/>
          </a:prstGeom>
          <a:noFill/>
          <a:ln w="12700" cap="flat" cmpd="sng">
            <a:solidFill>
              <a:srgbClr val="0000FF"/>
            </a:solidFill>
            <a:prstDash val="dash"/>
            <a:miter lim="800000"/>
            <a:headEnd type="none" w="sm" len="sm"/>
            <a:tailEnd type="none" w="sm" len="sm"/>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37" descr="https://www.emc.ncep.noaa.gov/gc_wmb/wli/Fig_MJO_BC_1989_1999/19yr/mjo_enmeanOLR_FV3_BC_2000_2016.png"/>
          <p:cNvPicPr preferRelativeResize="0"/>
          <p:nvPr/>
        </p:nvPicPr>
        <p:blipFill rotWithShape="1">
          <a:blip r:embed="rId3">
            <a:alphaModFix/>
          </a:blip>
          <a:srcRect t="11032" b="29900"/>
          <a:stretch/>
        </p:blipFill>
        <p:spPr>
          <a:xfrm>
            <a:off x="4853539" y="3544394"/>
            <a:ext cx="3355188" cy="1486244"/>
          </a:xfrm>
          <a:prstGeom prst="rect">
            <a:avLst/>
          </a:prstGeom>
          <a:noFill/>
          <a:ln>
            <a:noFill/>
          </a:ln>
        </p:spPr>
      </p:pic>
      <p:pic>
        <p:nvPicPr>
          <p:cNvPr id="639" name="Google Shape;639;p37" descr="https://www.emc.ncep.noaa.gov/gc_wmb/wli/Fig_MJO_BC_1989_1999/19yr/mjo_enmeanU850_FV3_BC_2000_2016.png"/>
          <p:cNvPicPr preferRelativeResize="0"/>
          <p:nvPr/>
        </p:nvPicPr>
        <p:blipFill rotWithShape="1">
          <a:blip r:embed="rId4">
            <a:alphaModFix/>
          </a:blip>
          <a:srcRect t="10528" b="29472"/>
          <a:stretch/>
        </p:blipFill>
        <p:spPr>
          <a:xfrm>
            <a:off x="4813349" y="2030363"/>
            <a:ext cx="3355188" cy="1509835"/>
          </a:xfrm>
          <a:prstGeom prst="rect">
            <a:avLst/>
          </a:prstGeom>
          <a:noFill/>
          <a:ln>
            <a:noFill/>
          </a:ln>
        </p:spPr>
      </p:pic>
      <p:pic>
        <p:nvPicPr>
          <p:cNvPr id="640" name="Google Shape;640;p37" descr="https://www.emc.ncep.noaa.gov/gc_wmb/wli/Fig_MJO_BC_1989_1999/19yr/mjo_enmeanU200_FV3_BC_2000_2016.png"/>
          <p:cNvPicPr preferRelativeResize="0"/>
          <p:nvPr/>
        </p:nvPicPr>
        <p:blipFill rotWithShape="1">
          <a:blip r:embed="rId5">
            <a:alphaModFix/>
          </a:blip>
          <a:srcRect t="9592" b="30405"/>
          <a:stretch/>
        </p:blipFill>
        <p:spPr>
          <a:xfrm>
            <a:off x="4839259" y="556044"/>
            <a:ext cx="3305165" cy="1487324"/>
          </a:xfrm>
          <a:prstGeom prst="rect">
            <a:avLst/>
          </a:prstGeom>
          <a:noFill/>
          <a:ln>
            <a:noFill/>
          </a:ln>
        </p:spPr>
      </p:pic>
      <p:pic>
        <p:nvPicPr>
          <p:cNvPr id="641" name="Google Shape;641;p37" descr="https://www.emc.ncep.noaa.gov/gc_wmb/wli/Fig_MJO_BC_1989_1999/19yr/mjo_skill_FV3_SubX_BC_2000_2016.enmean_RMM12.png"/>
          <p:cNvPicPr preferRelativeResize="0"/>
          <p:nvPr/>
        </p:nvPicPr>
        <p:blipFill rotWithShape="1">
          <a:blip r:embed="rId6">
            <a:alphaModFix/>
          </a:blip>
          <a:srcRect t="17492" b="17821"/>
          <a:stretch/>
        </p:blipFill>
        <p:spPr>
          <a:xfrm>
            <a:off x="0" y="1599620"/>
            <a:ext cx="4605787" cy="2242682"/>
          </a:xfrm>
          <a:prstGeom prst="rect">
            <a:avLst/>
          </a:prstGeom>
          <a:noFill/>
          <a:ln>
            <a:noFill/>
          </a:ln>
        </p:spPr>
      </p:pic>
      <p:sp>
        <p:nvSpPr>
          <p:cNvPr id="642" name="Google Shape;642;p37"/>
          <p:cNvSpPr txBox="1">
            <a:spLocks noGrp="1"/>
          </p:cNvSpPr>
          <p:nvPr>
            <p:ph type="title"/>
          </p:nvPr>
        </p:nvSpPr>
        <p:spPr>
          <a:xfrm>
            <a:off x="434041" y="-15192"/>
            <a:ext cx="7965458" cy="6286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sz="3600" b="1" u="sng">
                <a:solidFill>
                  <a:srgbClr val="0000FF"/>
                </a:solidFill>
              </a:rPr>
              <a:t>MJO skills comparison (2000-2016)</a:t>
            </a:r>
            <a:endParaRPr/>
          </a:p>
        </p:txBody>
      </p:sp>
      <p:sp>
        <p:nvSpPr>
          <p:cNvPr id="643" name="Google Shape;643;p37"/>
          <p:cNvSpPr txBox="1">
            <a:spLocks noGrp="1"/>
          </p:cNvSpPr>
          <p:nvPr>
            <p:ph type="sldNum" idx="12"/>
          </p:nvPr>
        </p:nvSpPr>
        <p:spPr>
          <a:xfrm>
            <a:off x="7086600" y="4850911"/>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sp>
        <p:nvSpPr>
          <p:cNvPr id="644" name="Google Shape;644;p37"/>
          <p:cNvSpPr txBox="1"/>
          <p:nvPr/>
        </p:nvSpPr>
        <p:spPr>
          <a:xfrm>
            <a:off x="219025" y="3886200"/>
            <a:ext cx="4512000" cy="1077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Calibri"/>
              <a:buChar char="‒"/>
            </a:pPr>
            <a:r>
              <a:rPr lang="en-US" sz="1600" b="0" i="1" u="none" strike="noStrike" cap="none">
                <a:solidFill>
                  <a:schemeClr val="dk1"/>
                </a:solidFill>
                <a:latin typeface="Calibri"/>
                <a:ea typeface="Calibri"/>
                <a:cs typeface="Calibri"/>
                <a:sym typeface="Calibri"/>
              </a:rPr>
              <a:t>For MJO RMM skill (bias corrected), GEFSv12 (23+ days) &gt; SubX GEFS for ~ 2 days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Calibri"/>
              <a:buChar char="‒"/>
            </a:pPr>
            <a:r>
              <a:rPr lang="en-US" sz="1600" b="0" i="1" u="none" strike="noStrike" cap="none">
                <a:solidFill>
                  <a:schemeClr val="dk1"/>
                </a:solidFill>
                <a:latin typeface="Calibri"/>
                <a:ea typeface="Calibri"/>
                <a:cs typeface="Calibri"/>
                <a:sym typeface="Calibri"/>
              </a:rPr>
              <a:t>For MJO components skill, GEFSv12 &gt; SubX GEFS </a:t>
            </a:r>
            <a:endParaRPr sz="1400" b="0" i="0" u="none" strike="noStrike" cap="none">
              <a:solidFill>
                <a:srgbClr val="000000"/>
              </a:solidFill>
              <a:latin typeface="Arial"/>
              <a:ea typeface="Arial"/>
              <a:cs typeface="Arial"/>
              <a:sym typeface="Arial"/>
            </a:endParaRPr>
          </a:p>
        </p:txBody>
      </p:sp>
      <p:sp>
        <p:nvSpPr>
          <p:cNvPr id="645" name="Google Shape;645;p37"/>
          <p:cNvSpPr txBox="1"/>
          <p:nvPr/>
        </p:nvSpPr>
        <p:spPr>
          <a:xfrm>
            <a:off x="1515326" y="1236713"/>
            <a:ext cx="1905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MJO RMMs ACC</a:t>
            </a:r>
            <a:endParaRPr sz="1400" b="0" i="0" u="none" strike="noStrike" cap="none">
              <a:solidFill>
                <a:srgbClr val="000000"/>
              </a:solidFill>
              <a:latin typeface="Arial"/>
              <a:ea typeface="Arial"/>
              <a:cs typeface="Arial"/>
              <a:sym typeface="Arial"/>
            </a:endParaRPr>
          </a:p>
        </p:txBody>
      </p:sp>
      <p:sp>
        <p:nvSpPr>
          <p:cNvPr id="646" name="Google Shape;646;p37"/>
          <p:cNvSpPr txBox="1"/>
          <p:nvPr/>
        </p:nvSpPr>
        <p:spPr>
          <a:xfrm rot="5400000">
            <a:off x="7268406" y="2486845"/>
            <a:ext cx="20795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MJO Components</a:t>
            </a:r>
            <a:endParaRPr sz="1400" b="0" i="0" u="none" strike="noStrike" cap="none">
              <a:solidFill>
                <a:srgbClr val="000000"/>
              </a:solidFill>
              <a:latin typeface="Arial"/>
              <a:ea typeface="Arial"/>
              <a:cs typeface="Arial"/>
              <a:sym typeface="Arial"/>
            </a:endParaRPr>
          </a:p>
        </p:txBody>
      </p:sp>
      <p:sp>
        <p:nvSpPr>
          <p:cNvPr id="647" name="Google Shape;647;p37"/>
          <p:cNvSpPr txBox="1"/>
          <p:nvPr/>
        </p:nvSpPr>
        <p:spPr>
          <a:xfrm>
            <a:off x="11029950" y="3180062"/>
            <a:ext cx="752475"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OLR</a:t>
            </a:r>
            <a:endParaRPr sz="1400" b="0" i="0" u="none" strike="noStrike" cap="none">
              <a:solidFill>
                <a:srgbClr val="000000"/>
              </a:solidFill>
              <a:latin typeface="Arial"/>
              <a:ea typeface="Arial"/>
              <a:cs typeface="Arial"/>
              <a:sym typeface="Arial"/>
            </a:endParaRPr>
          </a:p>
        </p:txBody>
      </p:sp>
      <p:sp>
        <p:nvSpPr>
          <p:cNvPr id="648" name="Google Shape;648;p37"/>
          <p:cNvSpPr txBox="1"/>
          <p:nvPr/>
        </p:nvSpPr>
        <p:spPr>
          <a:xfrm>
            <a:off x="5411915" y="4462841"/>
            <a:ext cx="614363"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OLR</a:t>
            </a:r>
            <a:endParaRPr sz="1400" b="0" i="0" u="none" strike="noStrike" cap="none">
              <a:solidFill>
                <a:srgbClr val="000000"/>
              </a:solidFill>
              <a:latin typeface="Arial"/>
              <a:ea typeface="Arial"/>
              <a:cs typeface="Arial"/>
              <a:sym typeface="Arial"/>
            </a:endParaRPr>
          </a:p>
        </p:txBody>
      </p:sp>
      <p:sp>
        <p:nvSpPr>
          <p:cNvPr id="649" name="Google Shape;649;p37"/>
          <p:cNvSpPr txBox="1"/>
          <p:nvPr/>
        </p:nvSpPr>
        <p:spPr>
          <a:xfrm>
            <a:off x="5386730" y="1490837"/>
            <a:ext cx="639752"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U200</a:t>
            </a:r>
            <a:endParaRPr sz="1400" b="0" i="0" u="none" strike="noStrike" cap="none">
              <a:solidFill>
                <a:srgbClr val="000000"/>
              </a:solidFill>
              <a:latin typeface="Arial"/>
              <a:ea typeface="Arial"/>
              <a:cs typeface="Arial"/>
              <a:sym typeface="Arial"/>
            </a:endParaRPr>
          </a:p>
        </p:txBody>
      </p:sp>
      <p:sp>
        <p:nvSpPr>
          <p:cNvPr id="650" name="Google Shape;650;p37"/>
          <p:cNvSpPr txBox="1"/>
          <p:nvPr/>
        </p:nvSpPr>
        <p:spPr>
          <a:xfrm>
            <a:off x="5368175" y="2954625"/>
            <a:ext cx="642281"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U850</a:t>
            </a:r>
            <a:endParaRPr sz="1400" b="0" i="0" u="none" strike="noStrike" cap="none">
              <a:solidFill>
                <a:srgbClr val="000000"/>
              </a:solidFill>
              <a:latin typeface="Arial"/>
              <a:ea typeface="Arial"/>
              <a:cs typeface="Arial"/>
              <a:sym typeface="Arial"/>
            </a:endParaRPr>
          </a:p>
        </p:txBody>
      </p:sp>
      <p:sp>
        <p:nvSpPr>
          <p:cNvPr id="651" name="Google Shape;651;p37"/>
          <p:cNvSpPr txBox="1"/>
          <p:nvPr/>
        </p:nvSpPr>
        <p:spPr>
          <a:xfrm>
            <a:off x="884159" y="793543"/>
            <a:ext cx="30302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rgbClr val="0000FF"/>
                </a:solidFill>
                <a:latin typeface="Calibri"/>
                <a:ea typeface="Calibri"/>
                <a:cs typeface="Calibri"/>
                <a:sym typeface="Calibri"/>
              </a:rPr>
              <a:t>GEFSv12 vs. SubX</a:t>
            </a:r>
            <a:endParaRPr sz="2400" b="1" i="0" u="sng" strike="noStrike" cap="none">
              <a:solidFill>
                <a:srgbClr val="0000FF"/>
              </a:solidFill>
              <a:latin typeface="Calibri"/>
              <a:ea typeface="Calibri"/>
              <a:cs typeface="Calibri"/>
              <a:sym typeface="Calibri"/>
            </a:endParaRPr>
          </a:p>
        </p:txBody>
      </p:sp>
      <p:cxnSp>
        <p:nvCxnSpPr>
          <p:cNvPr id="652" name="Google Shape;652;p37"/>
          <p:cNvCxnSpPr/>
          <p:nvPr/>
        </p:nvCxnSpPr>
        <p:spPr>
          <a:xfrm>
            <a:off x="3115759" y="1933904"/>
            <a:ext cx="10944" cy="1514522"/>
          </a:xfrm>
          <a:prstGeom prst="straightConnector1">
            <a:avLst/>
          </a:prstGeom>
          <a:noFill/>
          <a:ln w="12700" cap="flat" cmpd="sng">
            <a:solidFill>
              <a:srgbClr val="0000FF"/>
            </a:solidFill>
            <a:prstDash val="dash"/>
            <a:miter lim="800000"/>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38"/>
          <p:cNvPicPr preferRelativeResize="0"/>
          <p:nvPr/>
        </p:nvPicPr>
        <p:blipFill rotWithShape="1">
          <a:blip r:embed="rId3">
            <a:alphaModFix/>
          </a:blip>
          <a:srcRect/>
          <a:stretch/>
        </p:blipFill>
        <p:spPr>
          <a:xfrm>
            <a:off x="4286309" y="866096"/>
            <a:ext cx="4716484" cy="2571750"/>
          </a:xfrm>
          <a:prstGeom prst="rect">
            <a:avLst/>
          </a:prstGeom>
          <a:noFill/>
          <a:ln>
            <a:noFill/>
          </a:ln>
        </p:spPr>
      </p:pic>
      <p:pic>
        <p:nvPicPr>
          <p:cNvPr id="658" name="Google Shape;658;p38"/>
          <p:cNvPicPr preferRelativeResize="0"/>
          <p:nvPr/>
        </p:nvPicPr>
        <p:blipFill rotWithShape="1">
          <a:blip r:embed="rId4">
            <a:alphaModFix/>
          </a:blip>
          <a:srcRect/>
          <a:stretch/>
        </p:blipFill>
        <p:spPr>
          <a:xfrm>
            <a:off x="0" y="866096"/>
            <a:ext cx="4614334" cy="2524126"/>
          </a:xfrm>
          <a:prstGeom prst="rect">
            <a:avLst/>
          </a:prstGeom>
          <a:noFill/>
          <a:ln>
            <a:noFill/>
          </a:ln>
        </p:spPr>
      </p:pic>
      <p:sp>
        <p:nvSpPr>
          <p:cNvPr id="659" name="Google Shape;659;p38"/>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36</a:t>
            </a:fld>
            <a:endParaRPr/>
          </a:p>
        </p:txBody>
      </p:sp>
      <p:sp>
        <p:nvSpPr>
          <p:cNvPr id="660" name="Google Shape;660;p38"/>
          <p:cNvSpPr txBox="1"/>
          <p:nvPr/>
        </p:nvSpPr>
        <p:spPr>
          <a:xfrm>
            <a:off x="275469" y="3562773"/>
            <a:ext cx="8593062" cy="125925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1572"/>
              <a:buFont typeface="Arial"/>
              <a:buNone/>
            </a:pPr>
            <a:r>
              <a:rPr lang="en-US" sz="1572" b="0" i="1" u="none" strike="noStrike" cap="none">
                <a:solidFill>
                  <a:schemeClr val="dk1"/>
                </a:solidFill>
                <a:latin typeface="Calibri"/>
                <a:ea typeface="Calibri"/>
                <a:cs typeface="Calibri"/>
                <a:sym typeface="Calibri"/>
              </a:rPr>
              <a:t>Spatial and time correlation (anomaly) in the </a:t>
            </a:r>
            <a:r>
              <a:rPr lang="en-US" sz="1572" b="1" i="1" u="none" strike="noStrike" cap="none">
                <a:solidFill>
                  <a:schemeClr val="dk1"/>
                </a:solidFill>
                <a:latin typeface="Calibri"/>
                <a:ea typeface="Calibri"/>
                <a:cs typeface="Calibri"/>
                <a:sym typeface="Calibri"/>
              </a:rPr>
              <a:t>Central Indian Ocean </a:t>
            </a:r>
            <a:r>
              <a:rPr lang="en-US" sz="1572" b="0" i="1" u="none" strike="noStrike" cap="none">
                <a:solidFill>
                  <a:schemeClr val="dk1"/>
                </a:solidFill>
                <a:latin typeface="Calibri"/>
                <a:ea typeface="Calibri"/>
                <a:cs typeface="Calibri"/>
                <a:sym typeface="Calibri"/>
              </a:rPr>
              <a:t>/time-lag of 11 years analysis (CFSR; left) and 30-day forecast (GEFSv12 ensemble mean; right). The correlation coefficient of OLR is in shaded and 850 zonal wind is in contours. The statistics indicate that there is a very good eastward propagation of signal (or MJO) from India Ocean. However, it is challenging to capture northward propagation of Intra-Seasonal Oscillations</a:t>
            </a:r>
            <a:r>
              <a:rPr lang="en-US" sz="1665" b="0" i="1" u="none" strike="noStrike" cap="none">
                <a:solidFill>
                  <a:schemeClr val="dk1"/>
                </a:solidFill>
                <a:latin typeface="Calibri"/>
                <a:ea typeface="Calibri"/>
                <a:cs typeface="Calibri"/>
                <a:sym typeface="Calibri"/>
              </a:rPr>
              <a:t>.</a:t>
            </a:r>
            <a:r>
              <a:rPr lang="en-US" sz="1665"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cxnSp>
        <p:nvCxnSpPr>
          <p:cNvPr id="661" name="Google Shape;661;p38"/>
          <p:cNvCxnSpPr/>
          <p:nvPr/>
        </p:nvCxnSpPr>
        <p:spPr>
          <a:xfrm rot="10800000" flipH="1">
            <a:off x="743789" y="1180516"/>
            <a:ext cx="3267494" cy="1186142"/>
          </a:xfrm>
          <a:prstGeom prst="straightConnector1">
            <a:avLst/>
          </a:prstGeom>
          <a:noFill/>
          <a:ln w="12700" cap="flat" cmpd="sng">
            <a:solidFill>
              <a:schemeClr val="dk1"/>
            </a:solidFill>
            <a:prstDash val="dash"/>
            <a:miter lim="800000"/>
            <a:headEnd type="none" w="sm" len="sm"/>
            <a:tailEnd type="none" w="sm" len="sm"/>
          </a:ln>
        </p:spPr>
      </p:cxnSp>
      <p:sp>
        <p:nvSpPr>
          <p:cNvPr id="662" name="Google Shape;662;p38"/>
          <p:cNvSpPr txBox="1"/>
          <p:nvPr/>
        </p:nvSpPr>
        <p:spPr>
          <a:xfrm>
            <a:off x="482601" y="0"/>
            <a:ext cx="8263466" cy="538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Propagation of MJO in GEFSv12</a:t>
            </a:r>
            <a:endParaRPr sz="1400" b="0" i="0" u="none" strike="noStrike" cap="none">
              <a:solidFill>
                <a:srgbClr val="000000"/>
              </a:solidFill>
              <a:latin typeface="Arial"/>
              <a:ea typeface="Arial"/>
              <a:cs typeface="Arial"/>
              <a:sym typeface="Arial"/>
            </a:endParaRPr>
          </a:p>
        </p:txBody>
      </p:sp>
      <p:cxnSp>
        <p:nvCxnSpPr>
          <p:cNvPr id="663" name="Google Shape;663;p38"/>
          <p:cNvCxnSpPr/>
          <p:nvPr/>
        </p:nvCxnSpPr>
        <p:spPr>
          <a:xfrm rot="10800000" flipH="1">
            <a:off x="5010804" y="1229800"/>
            <a:ext cx="3267494" cy="1186142"/>
          </a:xfrm>
          <a:prstGeom prst="straightConnector1">
            <a:avLst/>
          </a:prstGeom>
          <a:noFill/>
          <a:ln w="12700" cap="flat" cmpd="sng">
            <a:solidFill>
              <a:schemeClr val="dk1"/>
            </a:solidFill>
            <a:prstDash val="dash"/>
            <a:miter lim="800000"/>
            <a:headEnd type="none" w="sm" len="sm"/>
            <a:tailEnd type="none" w="sm" len="sm"/>
          </a:ln>
        </p:spPr>
      </p:cxnSp>
      <p:sp>
        <p:nvSpPr>
          <p:cNvPr id="664" name="Google Shape;664;p38"/>
          <p:cNvSpPr txBox="1"/>
          <p:nvPr/>
        </p:nvSpPr>
        <p:spPr>
          <a:xfrm>
            <a:off x="2673050" y="418362"/>
            <a:ext cx="377310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FF"/>
                </a:solidFill>
                <a:latin typeface="Calibri"/>
                <a:ea typeface="Calibri"/>
                <a:cs typeface="Calibri"/>
                <a:sym typeface="Calibri"/>
              </a:rPr>
              <a:t>1989 - 1999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39"/>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37</a:t>
            </a:fld>
            <a:endParaRPr/>
          </a:p>
        </p:txBody>
      </p:sp>
      <p:sp>
        <p:nvSpPr>
          <p:cNvPr id="670" name="Google Shape;670;p39"/>
          <p:cNvSpPr txBox="1"/>
          <p:nvPr/>
        </p:nvSpPr>
        <p:spPr>
          <a:xfrm>
            <a:off x="26125" y="712052"/>
            <a:ext cx="9091800" cy="1446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FF"/>
                </a:solidFill>
                <a:latin typeface="Calibri"/>
                <a:ea typeface="Calibri"/>
                <a:cs typeface="Calibri"/>
                <a:sym typeface="Calibri"/>
              </a:rPr>
              <a:t>Statistical Evaluation of GEFSv12-Wave Component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0000FF"/>
                </a:solidFill>
                <a:latin typeface="Calibri"/>
                <a:ea typeface="Calibri"/>
                <a:cs typeface="Calibri"/>
                <a:sym typeface="Calibri"/>
              </a:rPr>
              <a:t>based on 1 yr retrospective forecasts (Nov. 2018–Oct. 2019)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0000FF"/>
              </a:solidFill>
              <a:latin typeface="Calibri"/>
              <a:ea typeface="Calibri"/>
              <a:cs typeface="Calibri"/>
              <a:sym typeface="Calibri"/>
            </a:endParaRPr>
          </a:p>
        </p:txBody>
      </p:sp>
      <p:sp>
        <p:nvSpPr>
          <p:cNvPr id="671" name="Google Shape;671;p39"/>
          <p:cNvSpPr txBox="1"/>
          <p:nvPr/>
        </p:nvSpPr>
        <p:spPr>
          <a:xfrm>
            <a:off x="436200" y="2158650"/>
            <a:ext cx="8580600" cy="20148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A4595"/>
              </a:buClr>
              <a:buSzPts val="1600"/>
              <a:buFont typeface="Calibri"/>
              <a:buChar char="●"/>
            </a:pPr>
            <a:r>
              <a:rPr lang="en-US" sz="1600" b="1" i="0" u="none" strike="noStrike" cap="none">
                <a:solidFill>
                  <a:srgbClr val="0A4595"/>
                </a:solidFill>
                <a:latin typeface="Calibri"/>
                <a:ea typeface="Calibri"/>
                <a:cs typeface="Calibri"/>
                <a:sym typeface="Calibri"/>
              </a:rPr>
              <a:t>Retrospectives: Dec 1, 2018 - Nov 30, 2019; 00Z Cycle; 31 Members; 16 days</a:t>
            </a:r>
            <a:endParaRPr sz="1600" b="1" i="0" u="none" strike="noStrike" cap="none">
              <a:solidFill>
                <a:srgbClr val="0A4595"/>
              </a:solidFill>
              <a:latin typeface="Calibri"/>
              <a:ea typeface="Calibri"/>
              <a:cs typeface="Calibri"/>
              <a:sym typeface="Calibri"/>
            </a:endParaRPr>
          </a:p>
          <a:p>
            <a:pPr marL="457200" marR="0" lvl="0" indent="-330200" algn="l" rtl="0">
              <a:lnSpc>
                <a:spcPct val="100000"/>
              </a:lnSpc>
              <a:spcBef>
                <a:spcPts val="0"/>
              </a:spcBef>
              <a:spcAft>
                <a:spcPts val="0"/>
              </a:spcAft>
              <a:buClr>
                <a:srgbClr val="0A4595"/>
              </a:buClr>
              <a:buSzPts val="1600"/>
              <a:buFont typeface="Calibri"/>
              <a:buChar char="●"/>
            </a:pPr>
            <a:r>
              <a:rPr lang="en-US" sz="1600" b="1" i="0" u="none" strike="noStrike" cap="none">
                <a:solidFill>
                  <a:srgbClr val="0A4595"/>
                </a:solidFill>
                <a:latin typeface="Calibri"/>
                <a:ea typeface="Calibri"/>
                <a:cs typeface="Calibri"/>
                <a:sym typeface="Calibri"/>
              </a:rPr>
              <a:t>Validation Statistics</a:t>
            </a:r>
            <a:endParaRPr sz="1600" b="1" i="0" u="none" strike="noStrike" cap="none">
              <a:solidFill>
                <a:srgbClr val="0A4595"/>
              </a:solidFill>
              <a:latin typeface="Calibri"/>
              <a:ea typeface="Calibri"/>
              <a:cs typeface="Calibri"/>
              <a:sym typeface="Calibri"/>
            </a:endParaRPr>
          </a:p>
          <a:p>
            <a:pPr marL="914400" marR="0" lvl="1" indent="-330200" algn="l" rtl="0">
              <a:lnSpc>
                <a:spcPct val="100000"/>
              </a:lnSpc>
              <a:spcBef>
                <a:spcPts val="0"/>
              </a:spcBef>
              <a:spcAft>
                <a:spcPts val="0"/>
              </a:spcAft>
              <a:buClr>
                <a:srgbClr val="0A4595"/>
              </a:buClr>
              <a:buSzPts val="1600"/>
              <a:buFont typeface="Calibri"/>
              <a:buChar char="○"/>
            </a:pPr>
            <a:r>
              <a:rPr lang="en-US" sz="1600" b="1" i="0" u="none" strike="noStrike" cap="none">
                <a:solidFill>
                  <a:srgbClr val="0A4595"/>
                </a:solidFill>
                <a:latin typeface="Calibri"/>
                <a:ea typeface="Calibri"/>
                <a:cs typeface="Calibri"/>
                <a:sym typeface="Calibri"/>
              </a:rPr>
              <a:t>Parameters: Significant wave height - Hs and Peak Period - Tp</a:t>
            </a:r>
            <a:endParaRPr sz="1600" b="1" i="0" u="none" strike="noStrike" cap="none">
              <a:solidFill>
                <a:srgbClr val="0A4595"/>
              </a:solidFill>
              <a:latin typeface="Calibri"/>
              <a:ea typeface="Calibri"/>
              <a:cs typeface="Calibri"/>
              <a:sym typeface="Calibri"/>
            </a:endParaRPr>
          </a:p>
          <a:p>
            <a:pPr marL="914400" marR="0" lvl="1" indent="-330200" algn="l" rtl="0">
              <a:lnSpc>
                <a:spcPct val="100000"/>
              </a:lnSpc>
              <a:spcBef>
                <a:spcPts val="0"/>
              </a:spcBef>
              <a:spcAft>
                <a:spcPts val="0"/>
              </a:spcAft>
              <a:buClr>
                <a:srgbClr val="0A4595"/>
              </a:buClr>
              <a:buSzPts val="1600"/>
              <a:buFont typeface="Calibri"/>
              <a:buChar char="○"/>
            </a:pPr>
            <a:r>
              <a:rPr lang="en-US" sz="1600" b="1" i="0" u="none" strike="noStrike" cap="none">
                <a:solidFill>
                  <a:srgbClr val="0A4595"/>
                </a:solidFill>
                <a:latin typeface="Calibri"/>
                <a:ea typeface="Calibri"/>
                <a:cs typeface="Calibri"/>
                <a:sym typeface="Calibri"/>
              </a:rPr>
              <a:t>Bias, RMSE, CRPS; Talagrand, Brier SS</a:t>
            </a:r>
            <a:endParaRPr sz="1600" b="1" i="0" u="none" strike="noStrike" cap="none">
              <a:solidFill>
                <a:srgbClr val="0A4595"/>
              </a:solidFill>
              <a:latin typeface="Calibri"/>
              <a:ea typeface="Calibri"/>
              <a:cs typeface="Calibri"/>
              <a:sym typeface="Calibri"/>
            </a:endParaRPr>
          </a:p>
          <a:p>
            <a:pPr marL="457200" marR="0" lvl="0" indent="-330200" algn="l" rtl="0">
              <a:lnSpc>
                <a:spcPct val="100000"/>
              </a:lnSpc>
              <a:spcBef>
                <a:spcPts val="0"/>
              </a:spcBef>
              <a:spcAft>
                <a:spcPts val="0"/>
              </a:spcAft>
              <a:buClr>
                <a:srgbClr val="0A4595"/>
              </a:buClr>
              <a:buSzPts val="1600"/>
              <a:buFont typeface="Calibri"/>
              <a:buChar char="●"/>
            </a:pPr>
            <a:r>
              <a:rPr lang="en-US" sz="1600" b="1" i="0" u="none" strike="noStrike" cap="none">
                <a:solidFill>
                  <a:srgbClr val="0A4595"/>
                </a:solidFill>
                <a:latin typeface="Calibri"/>
                <a:ea typeface="Calibri"/>
                <a:cs typeface="Calibri"/>
                <a:sym typeface="Calibri"/>
              </a:rPr>
              <a:t>NDBC network (~150 buoys) and Jason-3/SARAL altimeters</a:t>
            </a:r>
            <a:endParaRPr sz="1600" b="1" i="0" u="none" strike="noStrike" cap="none">
              <a:solidFill>
                <a:srgbClr val="0A4595"/>
              </a:solidFill>
              <a:latin typeface="Calibri"/>
              <a:ea typeface="Calibri"/>
              <a:cs typeface="Calibri"/>
              <a:sym typeface="Calibri"/>
            </a:endParaRPr>
          </a:p>
          <a:p>
            <a:pPr marL="914400" marR="0" lvl="1" indent="-330200" algn="l" rtl="0">
              <a:lnSpc>
                <a:spcPct val="100000"/>
              </a:lnSpc>
              <a:spcBef>
                <a:spcPts val="0"/>
              </a:spcBef>
              <a:spcAft>
                <a:spcPts val="0"/>
              </a:spcAft>
              <a:buClr>
                <a:srgbClr val="0A4595"/>
              </a:buClr>
              <a:buSzPts val="1600"/>
              <a:buFont typeface="Calibri"/>
              <a:buChar char="○"/>
            </a:pPr>
            <a:r>
              <a:rPr lang="en-US" sz="1600" b="1" i="0" u="none" strike="noStrike" cap="none">
                <a:solidFill>
                  <a:srgbClr val="0A4595"/>
                </a:solidFill>
                <a:latin typeface="Calibri"/>
                <a:ea typeface="Calibri"/>
                <a:cs typeface="Calibri"/>
                <a:sym typeface="Calibri"/>
              </a:rPr>
              <a:t>Verified vs op </a:t>
            </a:r>
            <a:r>
              <a:rPr lang="en-US" sz="1600" b="1" i="0" u="none" strike="noStrike" cap="none">
                <a:solidFill>
                  <a:srgbClr val="FF9900"/>
                </a:solidFill>
                <a:latin typeface="Calibri"/>
                <a:ea typeface="Calibri"/>
                <a:cs typeface="Calibri"/>
                <a:sym typeface="Calibri"/>
              </a:rPr>
              <a:t>GWES</a:t>
            </a:r>
            <a:r>
              <a:rPr lang="en-US" sz="1600" b="1" i="0" u="none" strike="noStrike" cap="none">
                <a:solidFill>
                  <a:srgbClr val="0A4595"/>
                </a:solidFill>
                <a:latin typeface="Calibri"/>
                <a:ea typeface="Calibri"/>
                <a:cs typeface="Calibri"/>
                <a:sym typeface="Calibri"/>
              </a:rPr>
              <a:t> and deterministic wave model (</a:t>
            </a:r>
            <a:r>
              <a:rPr lang="en-US" sz="1600" b="1" i="0" u="none" strike="noStrike" cap="none">
                <a:solidFill>
                  <a:srgbClr val="008000"/>
                </a:solidFill>
                <a:latin typeface="Calibri"/>
                <a:ea typeface="Calibri"/>
                <a:cs typeface="Calibri"/>
                <a:sym typeface="Calibri"/>
              </a:rPr>
              <a:t>multi_1</a:t>
            </a:r>
            <a:r>
              <a:rPr lang="en-US" sz="1600" b="1" i="0" u="none" strike="noStrike" cap="none">
                <a:solidFill>
                  <a:srgbClr val="0A4595"/>
                </a:solidFill>
                <a:latin typeface="Calibri"/>
                <a:ea typeface="Calibri"/>
                <a:cs typeface="Calibri"/>
                <a:sym typeface="Calibri"/>
              </a:rPr>
              <a:t>)</a:t>
            </a:r>
            <a:endParaRPr sz="1600" b="1"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84657ddec4_1_98"/>
          <p:cNvSpPr txBox="1">
            <a:spLocks noGrp="1"/>
          </p:cNvSpPr>
          <p:nvPr>
            <p:ph type="title"/>
          </p:nvPr>
        </p:nvSpPr>
        <p:spPr>
          <a:xfrm>
            <a:off x="169325" y="424050"/>
            <a:ext cx="8826600" cy="4368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SzPts val="1800"/>
              <a:buNone/>
            </a:pPr>
            <a:r>
              <a:rPr lang="en-US" sz="3200" b="1">
                <a:solidFill>
                  <a:srgbClr val="0000FF"/>
                </a:solidFill>
              </a:rPr>
              <a:t>Monthly Hs Statistics - Days 1 &amp; 5 - Altimeters</a:t>
            </a:r>
            <a:endParaRPr sz="3200" b="1">
              <a:solidFill>
                <a:srgbClr val="0000FF"/>
              </a:solidFill>
            </a:endParaRPr>
          </a:p>
        </p:txBody>
      </p:sp>
      <p:pic>
        <p:nvPicPr>
          <p:cNvPr id="678" name="Google Shape;678;g84657ddec4_1_98"/>
          <p:cNvPicPr preferRelativeResize="0"/>
          <p:nvPr/>
        </p:nvPicPr>
        <p:blipFill rotWithShape="1">
          <a:blip r:embed="rId3">
            <a:alphaModFix/>
          </a:blip>
          <a:srcRect/>
          <a:stretch/>
        </p:blipFill>
        <p:spPr>
          <a:xfrm>
            <a:off x="6748028" y="947934"/>
            <a:ext cx="2286000" cy="1851660"/>
          </a:xfrm>
          <a:prstGeom prst="rect">
            <a:avLst/>
          </a:prstGeom>
          <a:noFill/>
          <a:ln>
            <a:noFill/>
          </a:ln>
        </p:spPr>
      </p:pic>
      <p:pic>
        <p:nvPicPr>
          <p:cNvPr id="679" name="Google Shape;679;g84657ddec4_1_98"/>
          <p:cNvPicPr preferRelativeResize="0"/>
          <p:nvPr/>
        </p:nvPicPr>
        <p:blipFill rotWithShape="1">
          <a:blip r:embed="rId4">
            <a:alphaModFix/>
          </a:blip>
          <a:srcRect/>
          <a:stretch/>
        </p:blipFill>
        <p:spPr>
          <a:xfrm>
            <a:off x="16932" y="946175"/>
            <a:ext cx="2286000" cy="1855177"/>
          </a:xfrm>
          <a:prstGeom prst="rect">
            <a:avLst/>
          </a:prstGeom>
          <a:noFill/>
          <a:ln>
            <a:noFill/>
          </a:ln>
        </p:spPr>
      </p:pic>
      <p:pic>
        <p:nvPicPr>
          <p:cNvPr id="680" name="Google Shape;680;g84657ddec4_1_98"/>
          <p:cNvPicPr preferRelativeResize="0"/>
          <p:nvPr/>
        </p:nvPicPr>
        <p:blipFill rotWithShape="1">
          <a:blip r:embed="rId5">
            <a:alphaModFix/>
          </a:blip>
          <a:srcRect/>
          <a:stretch/>
        </p:blipFill>
        <p:spPr>
          <a:xfrm>
            <a:off x="2260630" y="947934"/>
            <a:ext cx="2286000" cy="1851660"/>
          </a:xfrm>
          <a:prstGeom prst="rect">
            <a:avLst/>
          </a:prstGeom>
          <a:noFill/>
          <a:ln>
            <a:noFill/>
          </a:ln>
        </p:spPr>
      </p:pic>
      <p:pic>
        <p:nvPicPr>
          <p:cNvPr id="681" name="Google Shape;681;g84657ddec4_1_98"/>
          <p:cNvPicPr preferRelativeResize="0"/>
          <p:nvPr/>
        </p:nvPicPr>
        <p:blipFill rotWithShape="1">
          <a:blip r:embed="rId6">
            <a:alphaModFix/>
          </a:blip>
          <a:srcRect/>
          <a:stretch/>
        </p:blipFill>
        <p:spPr>
          <a:xfrm>
            <a:off x="4504329" y="999369"/>
            <a:ext cx="2286001" cy="1748790"/>
          </a:xfrm>
          <a:prstGeom prst="rect">
            <a:avLst/>
          </a:prstGeom>
          <a:noFill/>
          <a:ln>
            <a:noFill/>
          </a:ln>
        </p:spPr>
      </p:pic>
      <p:pic>
        <p:nvPicPr>
          <p:cNvPr id="682" name="Google Shape;682;g84657ddec4_1_98"/>
          <p:cNvPicPr preferRelativeResize="0"/>
          <p:nvPr/>
        </p:nvPicPr>
        <p:blipFill rotWithShape="1">
          <a:blip r:embed="rId7">
            <a:alphaModFix/>
          </a:blip>
          <a:srcRect/>
          <a:stretch/>
        </p:blipFill>
        <p:spPr>
          <a:xfrm>
            <a:off x="29532" y="2655575"/>
            <a:ext cx="2286000" cy="1851660"/>
          </a:xfrm>
          <a:prstGeom prst="rect">
            <a:avLst/>
          </a:prstGeom>
          <a:noFill/>
          <a:ln>
            <a:noFill/>
          </a:ln>
        </p:spPr>
      </p:pic>
      <p:pic>
        <p:nvPicPr>
          <p:cNvPr id="683" name="Google Shape;683;g84657ddec4_1_98"/>
          <p:cNvPicPr preferRelativeResize="0"/>
          <p:nvPr/>
        </p:nvPicPr>
        <p:blipFill rotWithShape="1">
          <a:blip r:embed="rId8">
            <a:alphaModFix/>
          </a:blip>
          <a:srcRect/>
          <a:stretch/>
        </p:blipFill>
        <p:spPr>
          <a:xfrm>
            <a:off x="2280290" y="2655575"/>
            <a:ext cx="2286000" cy="1851660"/>
          </a:xfrm>
          <a:prstGeom prst="rect">
            <a:avLst/>
          </a:prstGeom>
          <a:noFill/>
          <a:ln>
            <a:noFill/>
          </a:ln>
        </p:spPr>
      </p:pic>
      <p:pic>
        <p:nvPicPr>
          <p:cNvPr id="684" name="Google Shape;684;g84657ddec4_1_98"/>
          <p:cNvPicPr preferRelativeResize="0"/>
          <p:nvPr/>
        </p:nvPicPr>
        <p:blipFill rotWithShape="1">
          <a:blip r:embed="rId9">
            <a:alphaModFix/>
          </a:blip>
          <a:srcRect/>
          <a:stretch/>
        </p:blipFill>
        <p:spPr>
          <a:xfrm>
            <a:off x="4531048" y="2707010"/>
            <a:ext cx="2286001" cy="1748790"/>
          </a:xfrm>
          <a:prstGeom prst="rect">
            <a:avLst/>
          </a:prstGeom>
          <a:noFill/>
          <a:ln>
            <a:noFill/>
          </a:ln>
        </p:spPr>
      </p:pic>
      <p:pic>
        <p:nvPicPr>
          <p:cNvPr id="685" name="Google Shape;685;g84657ddec4_1_98"/>
          <p:cNvPicPr preferRelativeResize="0"/>
          <p:nvPr/>
        </p:nvPicPr>
        <p:blipFill rotWithShape="1">
          <a:blip r:embed="rId10">
            <a:alphaModFix/>
          </a:blip>
          <a:srcRect/>
          <a:stretch/>
        </p:blipFill>
        <p:spPr>
          <a:xfrm>
            <a:off x="6781807" y="2655575"/>
            <a:ext cx="2286000" cy="1851660"/>
          </a:xfrm>
          <a:prstGeom prst="rect">
            <a:avLst/>
          </a:prstGeom>
          <a:noFill/>
          <a:ln>
            <a:noFill/>
          </a:ln>
        </p:spPr>
      </p:pic>
      <p:sp>
        <p:nvSpPr>
          <p:cNvPr id="686" name="Google Shape;686;g84657ddec4_1_98"/>
          <p:cNvSpPr txBox="1">
            <a:spLocks noGrp="1"/>
          </p:cNvSpPr>
          <p:nvPr>
            <p:ph type="title"/>
          </p:nvPr>
        </p:nvSpPr>
        <p:spPr>
          <a:xfrm>
            <a:off x="4404725" y="4386450"/>
            <a:ext cx="2459400" cy="68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1400" b="1">
                <a:solidFill>
                  <a:srgbClr val="0000FF"/>
                </a:solidFill>
              </a:rPr>
              <a:t>Ensemble wave-heights from GEFSv12 have higher accuracy and predictability.</a:t>
            </a:r>
            <a:endParaRPr sz="1400" b="1">
              <a:solidFill>
                <a:srgbClr val="0000FF"/>
              </a:solidFill>
            </a:endParaRPr>
          </a:p>
        </p:txBody>
      </p:sp>
      <p:sp>
        <p:nvSpPr>
          <p:cNvPr id="687" name="Google Shape;687;g84657ddec4_1_98"/>
          <p:cNvSpPr txBox="1">
            <a:spLocks noGrp="1"/>
          </p:cNvSpPr>
          <p:nvPr>
            <p:ph type="title"/>
          </p:nvPr>
        </p:nvSpPr>
        <p:spPr>
          <a:xfrm>
            <a:off x="6800975" y="4386450"/>
            <a:ext cx="2286000" cy="68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1400" b="1">
                <a:solidFill>
                  <a:srgbClr val="0000FF"/>
                </a:solidFill>
              </a:rPr>
              <a:t>Storm waves better predicted through year in short and long fcst ranges </a:t>
            </a:r>
            <a:endParaRPr sz="1400" b="1">
              <a:solidFill>
                <a:srgbClr val="0000FF"/>
              </a:solidFill>
            </a:endParaRPr>
          </a:p>
        </p:txBody>
      </p:sp>
      <p:sp>
        <p:nvSpPr>
          <p:cNvPr id="688" name="Google Shape;688;g84657ddec4_1_98"/>
          <p:cNvSpPr txBox="1">
            <a:spLocks noGrp="1"/>
          </p:cNvSpPr>
          <p:nvPr>
            <p:ph type="title"/>
          </p:nvPr>
        </p:nvSpPr>
        <p:spPr>
          <a:xfrm>
            <a:off x="934550" y="4462650"/>
            <a:ext cx="3165300" cy="68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1400" b="1">
                <a:solidFill>
                  <a:srgbClr val="0000FF"/>
                </a:solidFill>
              </a:rPr>
              <a:t>Significantly reduced Hs error and bias consistently in short and long fcst ranges </a:t>
            </a:r>
            <a:endParaRPr sz="1400" b="1">
              <a:solidFill>
                <a:srgbClr val="0000FF"/>
              </a:solidFill>
            </a:endParaRPr>
          </a:p>
        </p:txBody>
      </p:sp>
      <p:sp>
        <p:nvSpPr>
          <p:cNvPr id="689" name="Google Shape;689;g84657ddec4_1_98"/>
          <p:cNvSpPr txBox="1"/>
          <p:nvPr/>
        </p:nvSpPr>
        <p:spPr>
          <a:xfrm>
            <a:off x="934550" y="1869425"/>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RMSE</a:t>
            </a:r>
            <a:endParaRPr sz="1400" b="1" i="0" u="none" strike="noStrike" cap="none">
              <a:solidFill>
                <a:srgbClr val="000000"/>
              </a:solidFill>
              <a:latin typeface="Calibri"/>
              <a:ea typeface="Calibri"/>
              <a:cs typeface="Calibri"/>
              <a:sym typeface="Calibri"/>
            </a:endParaRPr>
          </a:p>
        </p:txBody>
      </p:sp>
      <p:sp>
        <p:nvSpPr>
          <p:cNvPr id="690" name="Google Shape;690;g84657ddec4_1_98"/>
          <p:cNvSpPr txBox="1"/>
          <p:nvPr/>
        </p:nvSpPr>
        <p:spPr>
          <a:xfrm>
            <a:off x="286250" y="3467900"/>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RMSE</a:t>
            </a:r>
            <a:endParaRPr sz="1400" b="1" i="0" u="none" strike="noStrike" cap="none">
              <a:solidFill>
                <a:srgbClr val="000000"/>
              </a:solidFill>
              <a:latin typeface="Calibri"/>
              <a:ea typeface="Calibri"/>
              <a:cs typeface="Calibri"/>
              <a:sym typeface="Calibri"/>
            </a:endParaRPr>
          </a:p>
        </p:txBody>
      </p:sp>
      <p:sp>
        <p:nvSpPr>
          <p:cNvPr id="691" name="Google Shape;691;g84657ddec4_1_98"/>
          <p:cNvSpPr txBox="1"/>
          <p:nvPr/>
        </p:nvSpPr>
        <p:spPr>
          <a:xfrm>
            <a:off x="2719438" y="1812250"/>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BIAS</a:t>
            </a:r>
            <a:endParaRPr sz="1400" b="1" i="0" u="none" strike="noStrike" cap="none">
              <a:solidFill>
                <a:srgbClr val="000000"/>
              </a:solidFill>
              <a:latin typeface="Calibri"/>
              <a:ea typeface="Calibri"/>
              <a:cs typeface="Calibri"/>
              <a:sym typeface="Calibri"/>
            </a:endParaRPr>
          </a:p>
        </p:txBody>
      </p:sp>
      <p:sp>
        <p:nvSpPr>
          <p:cNvPr id="692" name="Google Shape;692;g84657ddec4_1_98"/>
          <p:cNvSpPr txBox="1"/>
          <p:nvPr/>
        </p:nvSpPr>
        <p:spPr>
          <a:xfrm>
            <a:off x="2719438" y="3417300"/>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BIAS</a:t>
            </a:r>
            <a:endParaRPr sz="1400" b="1" i="0" u="none" strike="noStrike" cap="none">
              <a:solidFill>
                <a:srgbClr val="000000"/>
              </a:solidFill>
              <a:latin typeface="Calibri"/>
              <a:ea typeface="Calibri"/>
              <a:cs typeface="Calibri"/>
              <a:sym typeface="Calibri"/>
            </a:endParaRPr>
          </a:p>
        </p:txBody>
      </p:sp>
      <p:sp>
        <p:nvSpPr>
          <p:cNvPr id="693" name="Google Shape;693;g84657ddec4_1_98"/>
          <p:cNvSpPr txBox="1"/>
          <p:nvPr/>
        </p:nvSpPr>
        <p:spPr>
          <a:xfrm>
            <a:off x="4893063" y="1401500"/>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CRPS</a:t>
            </a:r>
            <a:endParaRPr sz="1400" b="1" i="0" u="none" strike="noStrike" cap="none">
              <a:solidFill>
                <a:srgbClr val="000000"/>
              </a:solidFill>
              <a:latin typeface="Calibri"/>
              <a:ea typeface="Calibri"/>
              <a:cs typeface="Calibri"/>
              <a:sym typeface="Calibri"/>
            </a:endParaRPr>
          </a:p>
        </p:txBody>
      </p:sp>
      <p:sp>
        <p:nvSpPr>
          <p:cNvPr id="694" name="Google Shape;694;g84657ddec4_1_98"/>
          <p:cNvSpPr txBox="1"/>
          <p:nvPr/>
        </p:nvSpPr>
        <p:spPr>
          <a:xfrm>
            <a:off x="4969713" y="2951325"/>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CRPS</a:t>
            </a:r>
            <a:endParaRPr sz="1400" b="1" i="0" u="none" strike="noStrike" cap="none">
              <a:solidFill>
                <a:srgbClr val="000000"/>
              </a:solidFill>
              <a:latin typeface="Calibri"/>
              <a:ea typeface="Calibri"/>
              <a:cs typeface="Calibri"/>
              <a:sym typeface="Calibri"/>
            </a:endParaRPr>
          </a:p>
        </p:txBody>
      </p:sp>
      <p:sp>
        <p:nvSpPr>
          <p:cNvPr id="695" name="Google Shape;695;g84657ddec4_1_98"/>
          <p:cNvSpPr txBox="1"/>
          <p:nvPr/>
        </p:nvSpPr>
        <p:spPr>
          <a:xfrm>
            <a:off x="7619838" y="2140450"/>
            <a:ext cx="13119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95th quantile</a:t>
            </a:r>
            <a:endParaRPr sz="1400" b="1" i="0" u="none" strike="noStrike" cap="none">
              <a:solidFill>
                <a:srgbClr val="000000"/>
              </a:solidFill>
              <a:latin typeface="Calibri"/>
              <a:ea typeface="Calibri"/>
              <a:cs typeface="Calibri"/>
              <a:sym typeface="Calibri"/>
            </a:endParaRPr>
          </a:p>
        </p:txBody>
      </p:sp>
      <p:sp>
        <p:nvSpPr>
          <p:cNvPr id="696" name="Google Shape;696;g84657ddec4_1_98"/>
          <p:cNvSpPr txBox="1"/>
          <p:nvPr/>
        </p:nvSpPr>
        <p:spPr>
          <a:xfrm>
            <a:off x="7435513" y="3850225"/>
            <a:ext cx="13119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95th quantile</a:t>
            </a:r>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84657ddec4_1_180"/>
          <p:cNvSpPr txBox="1">
            <a:spLocks noGrp="1"/>
          </p:cNvSpPr>
          <p:nvPr>
            <p:ph type="title"/>
          </p:nvPr>
        </p:nvSpPr>
        <p:spPr>
          <a:xfrm>
            <a:off x="381000" y="652643"/>
            <a:ext cx="8229600" cy="4368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SzPts val="1800"/>
              <a:buNone/>
            </a:pPr>
            <a:r>
              <a:rPr lang="en-US" sz="3200" b="1">
                <a:solidFill>
                  <a:srgbClr val="0000FF"/>
                </a:solidFill>
              </a:rPr>
              <a:t>Monthly Hs Statistics - Days 1 &amp; 5 - Buoys</a:t>
            </a:r>
            <a:endParaRPr sz="3200" b="1">
              <a:solidFill>
                <a:srgbClr val="0000FF"/>
              </a:solidFill>
            </a:endParaRPr>
          </a:p>
          <a:p>
            <a:pPr marL="0" lvl="0" indent="0" algn="ctr" rtl="0">
              <a:lnSpc>
                <a:spcPct val="90000"/>
              </a:lnSpc>
              <a:spcBef>
                <a:spcPts val="0"/>
              </a:spcBef>
              <a:spcAft>
                <a:spcPts val="0"/>
              </a:spcAft>
              <a:buClr>
                <a:schemeClr val="dk1"/>
              </a:buClr>
              <a:buSzPts val="1100"/>
              <a:buFont typeface="Arial"/>
              <a:buNone/>
            </a:pPr>
            <a:endParaRPr sz="2800">
              <a:solidFill>
                <a:srgbClr val="0000FF"/>
              </a:solidFill>
            </a:endParaRPr>
          </a:p>
        </p:txBody>
      </p:sp>
      <p:pic>
        <p:nvPicPr>
          <p:cNvPr id="703" name="Google Shape;703;g84657ddec4_1_180"/>
          <p:cNvPicPr preferRelativeResize="0"/>
          <p:nvPr/>
        </p:nvPicPr>
        <p:blipFill rotWithShape="1">
          <a:blip r:embed="rId3">
            <a:alphaModFix/>
          </a:blip>
          <a:srcRect/>
          <a:stretch/>
        </p:blipFill>
        <p:spPr>
          <a:xfrm>
            <a:off x="2229745" y="966953"/>
            <a:ext cx="2286001" cy="1771650"/>
          </a:xfrm>
          <a:prstGeom prst="rect">
            <a:avLst/>
          </a:prstGeom>
          <a:noFill/>
          <a:ln>
            <a:noFill/>
          </a:ln>
        </p:spPr>
      </p:pic>
      <p:pic>
        <p:nvPicPr>
          <p:cNvPr id="704" name="Google Shape;704;g84657ddec4_1_180"/>
          <p:cNvPicPr preferRelativeResize="0"/>
          <p:nvPr/>
        </p:nvPicPr>
        <p:blipFill rotWithShape="1">
          <a:blip r:embed="rId4">
            <a:alphaModFix/>
          </a:blip>
          <a:srcRect/>
          <a:stretch/>
        </p:blipFill>
        <p:spPr>
          <a:xfrm>
            <a:off x="6794874" y="944094"/>
            <a:ext cx="2286001" cy="1817370"/>
          </a:xfrm>
          <a:prstGeom prst="rect">
            <a:avLst/>
          </a:prstGeom>
          <a:noFill/>
          <a:ln>
            <a:noFill/>
          </a:ln>
        </p:spPr>
      </p:pic>
      <p:pic>
        <p:nvPicPr>
          <p:cNvPr id="705" name="Google Shape;705;g84657ddec4_1_180"/>
          <p:cNvPicPr preferRelativeResize="0"/>
          <p:nvPr/>
        </p:nvPicPr>
        <p:blipFill rotWithShape="1">
          <a:blip r:embed="rId5">
            <a:alphaModFix/>
          </a:blip>
          <a:srcRect/>
          <a:stretch/>
        </p:blipFill>
        <p:spPr>
          <a:xfrm>
            <a:off x="2203937" y="2459675"/>
            <a:ext cx="2286001" cy="1771650"/>
          </a:xfrm>
          <a:prstGeom prst="rect">
            <a:avLst/>
          </a:prstGeom>
          <a:noFill/>
          <a:ln>
            <a:noFill/>
          </a:ln>
        </p:spPr>
      </p:pic>
      <p:pic>
        <p:nvPicPr>
          <p:cNvPr id="706" name="Google Shape;706;g84657ddec4_1_180"/>
          <p:cNvPicPr preferRelativeResize="0"/>
          <p:nvPr/>
        </p:nvPicPr>
        <p:blipFill rotWithShape="1">
          <a:blip r:embed="rId6">
            <a:alphaModFix/>
          </a:blip>
          <a:srcRect/>
          <a:stretch/>
        </p:blipFill>
        <p:spPr>
          <a:xfrm>
            <a:off x="6793649" y="2436815"/>
            <a:ext cx="2286001" cy="1817370"/>
          </a:xfrm>
          <a:prstGeom prst="rect">
            <a:avLst/>
          </a:prstGeom>
          <a:noFill/>
          <a:ln>
            <a:noFill/>
          </a:ln>
        </p:spPr>
      </p:pic>
      <p:sp>
        <p:nvSpPr>
          <p:cNvPr id="707" name="Google Shape;707;g84657ddec4_1_180"/>
          <p:cNvSpPr txBox="1">
            <a:spLocks noGrp="1"/>
          </p:cNvSpPr>
          <p:nvPr>
            <p:ph type="title"/>
          </p:nvPr>
        </p:nvSpPr>
        <p:spPr>
          <a:xfrm>
            <a:off x="6793650" y="4362750"/>
            <a:ext cx="2286000" cy="68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1400" b="1">
                <a:solidFill>
                  <a:srgbClr val="0000FF"/>
                </a:solidFill>
              </a:rPr>
              <a:t>Storm waves better predicted in short and long fcst ranges. </a:t>
            </a:r>
            <a:endParaRPr sz="1400" b="1">
              <a:solidFill>
                <a:srgbClr val="0000FF"/>
              </a:solidFill>
            </a:endParaRPr>
          </a:p>
          <a:p>
            <a:pPr marL="0" lvl="0" indent="0" algn="l" rtl="0">
              <a:lnSpc>
                <a:spcPct val="90000"/>
              </a:lnSpc>
              <a:spcBef>
                <a:spcPts val="0"/>
              </a:spcBef>
              <a:spcAft>
                <a:spcPts val="0"/>
              </a:spcAft>
              <a:buClr>
                <a:schemeClr val="dk1"/>
              </a:buClr>
              <a:buSzPts val="1100"/>
              <a:buFont typeface="Arial"/>
              <a:buNone/>
            </a:pPr>
            <a:endParaRPr sz="1400" b="1">
              <a:solidFill>
                <a:srgbClr val="0000FF"/>
              </a:solidFill>
            </a:endParaRPr>
          </a:p>
        </p:txBody>
      </p:sp>
      <p:sp>
        <p:nvSpPr>
          <p:cNvPr id="708" name="Google Shape;708;g84657ddec4_1_180"/>
          <p:cNvSpPr txBox="1">
            <a:spLocks noGrp="1"/>
          </p:cNvSpPr>
          <p:nvPr>
            <p:ph type="title"/>
          </p:nvPr>
        </p:nvSpPr>
        <p:spPr>
          <a:xfrm>
            <a:off x="872700" y="4310700"/>
            <a:ext cx="3651900" cy="68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1400" b="1">
                <a:solidFill>
                  <a:srgbClr val="0000FF"/>
                </a:solidFill>
              </a:rPr>
              <a:t>Buoy data confirms altimeter validation: significantly reduced Hs error and bias. Also note larger spread, and closer relationship between RMSE and spread.</a:t>
            </a:r>
            <a:endParaRPr sz="1400" b="1">
              <a:solidFill>
                <a:srgbClr val="0000FF"/>
              </a:solidFill>
            </a:endParaRPr>
          </a:p>
        </p:txBody>
      </p:sp>
      <p:sp>
        <p:nvSpPr>
          <p:cNvPr id="709" name="Google Shape;709;g84657ddec4_1_180"/>
          <p:cNvSpPr txBox="1">
            <a:spLocks noGrp="1"/>
          </p:cNvSpPr>
          <p:nvPr>
            <p:ph type="title"/>
          </p:nvPr>
        </p:nvSpPr>
        <p:spPr>
          <a:xfrm>
            <a:off x="4376350" y="4386450"/>
            <a:ext cx="2487900" cy="68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1400" b="1">
                <a:solidFill>
                  <a:srgbClr val="0000FF"/>
                </a:solidFill>
              </a:rPr>
              <a:t>Hs ensemble from GEFSv12 is more accurate, provides higher predictability. </a:t>
            </a:r>
            <a:endParaRPr sz="1400" b="1">
              <a:solidFill>
                <a:srgbClr val="0000FF"/>
              </a:solidFill>
            </a:endParaRPr>
          </a:p>
        </p:txBody>
      </p:sp>
      <p:pic>
        <p:nvPicPr>
          <p:cNvPr id="710" name="Google Shape;710;g84657ddec4_1_180"/>
          <p:cNvPicPr preferRelativeResize="0"/>
          <p:nvPr/>
        </p:nvPicPr>
        <p:blipFill rotWithShape="1">
          <a:blip r:embed="rId7">
            <a:alphaModFix/>
          </a:blip>
          <a:srcRect/>
          <a:stretch/>
        </p:blipFill>
        <p:spPr>
          <a:xfrm>
            <a:off x="-14719" y="966953"/>
            <a:ext cx="2286001" cy="1771650"/>
          </a:xfrm>
          <a:prstGeom prst="rect">
            <a:avLst/>
          </a:prstGeom>
          <a:noFill/>
          <a:ln>
            <a:noFill/>
          </a:ln>
        </p:spPr>
      </p:pic>
      <p:pic>
        <p:nvPicPr>
          <p:cNvPr id="711" name="Google Shape;711;g84657ddec4_1_180"/>
          <p:cNvPicPr preferRelativeResize="0"/>
          <p:nvPr/>
        </p:nvPicPr>
        <p:blipFill rotWithShape="1">
          <a:blip r:embed="rId8">
            <a:alphaModFix/>
          </a:blip>
          <a:srcRect/>
          <a:stretch/>
        </p:blipFill>
        <p:spPr>
          <a:xfrm>
            <a:off x="4524601" y="978384"/>
            <a:ext cx="2286001" cy="1748790"/>
          </a:xfrm>
          <a:prstGeom prst="rect">
            <a:avLst/>
          </a:prstGeom>
          <a:noFill/>
          <a:ln>
            <a:noFill/>
          </a:ln>
        </p:spPr>
      </p:pic>
      <p:pic>
        <p:nvPicPr>
          <p:cNvPr id="712" name="Google Shape;712;g84657ddec4_1_180"/>
          <p:cNvPicPr preferRelativeResize="0"/>
          <p:nvPr/>
        </p:nvPicPr>
        <p:blipFill rotWithShape="1">
          <a:blip r:embed="rId9">
            <a:alphaModFix/>
          </a:blip>
          <a:srcRect/>
          <a:stretch/>
        </p:blipFill>
        <p:spPr>
          <a:xfrm>
            <a:off x="4524601" y="2471105"/>
            <a:ext cx="2286001" cy="1748790"/>
          </a:xfrm>
          <a:prstGeom prst="rect">
            <a:avLst/>
          </a:prstGeom>
          <a:noFill/>
          <a:ln>
            <a:noFill/>
          </a:ln>
        </p:spPr>
      </p:pic>
      <p:pic>
        <p:nvPicPr>
          <p:cNvPr id="713" name="Google Shape;713;g84657ddec4_1_180"/>
          <p:cNvPicPr preferRelativeResize="0"/>
          <p:nvPr/>
        </p:nvPicPr>
        <p:blipFill rotWithShape="1">
          <a:blip r:embed="rId10">
            <a:alphaModFix/>
          </a:blip>
          <a:srcRect/>
          <a:stretch/>
        </p:blipFill>
        <p:spPr>
          <a:xfrm>
            <a:off x="-14719" y="2459675"/>
            <a:ext cx="2286001" cy="1771650"/>
          </a:xfrm>
          <a:prstGeom prst="rect">
            <a:avLst/>
          </a:prstGeom>
          <a:noFill/>
          <a:ln>
            <a:noFill/>
          </a:ln>
        </p:spPr>
      </p:pic>
      <p:sp>
        <p:nvSpPr>
          <p:cNvPr id="714" name="Google Shape;714;g84657ddec4_1_180"/>
          <p:cNvSpPr txBox="1"/>
          <p:nvPr/>
        </p:nvSpPr>
        <p:spPr>
          <a:xfrm>
            <a:off x="968225" y="1598400"/>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RMSE</a:t>
            </a:r>
            <a:endParaRPr sz="1400" b="1" i="0" u="none" strike="noStrike" cap="none">
              <a:solidFill>
                <a:srgbClr val="000000"/>
              </a:solidFill>
              <a:latin typeface="Calibri"/>
              <a:ea typeface="Calibri"/>
              <a:cs typeface="Calibri"/>
              <a:sym typeface="Calibri"/>
            </a:endParaRPr>
          </a:p>
        </p:txBody>
      </p:sp>
      <p:sp>
        <p:nvSpPr>
          <p:cNvPr id="715" name="Google Shape;715;g84657ddec4_1_180"/>
          <p:cNvSpPr txBox="1"/>
          <p:nvPr/>
        </p:nvSpPr>
        <p:spPr>
          <a:xfrm>
            <a:off x="3291888" y="1332425"/>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BIAS</a:t>
            </a:r>
            <a:endParaRPr sz="1400" b="1" i="0" u="none" strike="noStrike" cap="none">
              <a:solidFill>
                <a:srgbClr val="000000"/>
              </a:solidFill>
              <a:latin typeface="Calibri"/>
              <a:ea typeface="Calibri"/>
              <a:cs typeface="Calibri"/>
              <a:sym typeface="Calibri"/>
            </a:endParaRPr>
          </a:p>
        </p:txBody>
      </p:sp>
      <p:sp>
        <p:nvSpPr>
          <p:cNvPr id="716" name="Google Shape;716;g84657ddec4_1_180"/>
          <p:cNvSpPr txBox="1"/>
          <p:nvPr/>
        </p:nvSpPr>
        <p:spPr>
          <a:xfrm>
            <a:off x="5541363" y="1332425"/>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CRPS</a:t>
            </a:r>
            <a:endParaRPr sz="1400" b="1" i="0" u="none" strike="noStrike" cap="none">
              <a:solidFill>
                <a:srgbClr val="000000"/>
              </a:solidFill>
              <a:latin typeface="Calibri"/>
              <a:ea typeface="Calibri"/>
              <a:cs typeface="Calibri"/>
              <a:sym typeface="Calibri"/>
            </a:endParaRPr>
          </a:p>
        </p:txBody>
      </p:sp>
      <p:sp>
        <p:nvSpPr>
          <p:cNvPr id="717" name="Google Shape;717;g84657ddec4_1_180"/>
          <p:cNvSpPr txBox="1"/>
          <p:nvPr/>
        </p:nvSpPr>
        <p:spPr>
          <a:xfrm>
            <a:off x="7619838" y="2140450"/>
            <a:ext cx="13119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95th quantile</a:t>
            </a:r>
            <a:endParaRPr sz="1400" b="1" i="0" u="none" strike="noStrike" cap="none">
              <a:solidFill>
                <a:srgbClr val="000000"/>
              </a:solidFill>
              <a:latin typeface="Calibri"/>
              <a:ea typeface="Calibri"/>
              <a:cs typeface="Calibri"/>
              <a:sym typeface="Calibri"/>
            </a:endParaRPr>
          </a:p>
        </p:txBody>
      </p:sp>
      <p:sp>
        <p:nvSpPr>
          <p:cNvPr id="718" name="Google Shape;718;g84657ddec4_1_180"/>
          <p:cNvSpPr txBox="1"/>
          <p:nvPr/>
        </p:nvSpPr>
        <p:spPr>
          <a:xfrm>
            <a:off x="968225" y="2899825"/>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RMSE</a:t>
            </a:r>
            <a:endParaRPr sz="1400" b="1" i="0" u="none" strike="noStrike" cap="none">
              <a:solidFill>
                <a:srgbClr val="000000"/>
              </a:solidFill>
              <a:latin typeface="Calibri"/>
              <a:ea typeface="Calibri"/>
              <a:cs typeface="Calibri"/>
              <a:sym typeface="Calibri"/>
            </a:endParaRPr>
          </a:p>
        </p:txBody>
      </p:sp>
      <p:sp>
        <p:nvSpPr>
          <p:cNvPr id="719" name="Google Shape;719;g84657ddec4_1_180"/>
          <p:cNvSpPr txBox="1"/>
          <p:nvPr/>
        </p:nvSpPr>
        <p:spPr>
          <a:xfrm>
            <a:off x="3073775" y="2859438"/>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BIAS</a:t>
            </a:r>
            <a:endParaRPr sz="1400" b="1" i="0" u="none" strike="noStrike" cap="none">
              <a:solidFill>
                <a:srgbClr val="000000"/>
              </a:solidFill>
              <a:latin typeface="Calibri"/>
              <a:ea typeface="Calibri"/>
              <a:cs typeface="Calibri"/>
              <a:sym typeface="Calibri"/>
            </a:endParaRPr>
          </a:p>
        </p:txBody>
      </p:sp>
      <p:sp>
        <p:nvSpPr>
          <p:cNvPr id="720" name="Google Shape;720;g84657ddec4_1_180"/>
          <p:cNvSpPr txBox="1"/>
          <p:nvPr/>
        </p:nvSpPr>
        <p:spPr>
          <a:xfrm>
            <a:off x="5541363" y="2664225"/>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CRPS</a:t>
            </a:r>
            <a:endParaRPr sz="1400" b="1" i="0" u="none" strike="noStrike" cap="none">
              <a:solidFill>
                <a:srgbClr val="000000"/>
              </a:solidFill>
              <a:latin typeface="Calibri"/>
              <a:ea typeface="Calibri"/>
              <a:cs typeface="Calibri"/>
              <a:sym typeface="Calibri"/>
            </a:endParaRPr>
          </a:p>
        </p:txBody>
      </p:sp>
      <p:sp>
        <p:nvSpPr>
          <p:cNvPr id="721" name="Google Shape;721;g84657ddec4_1_180"/>
          <p:cNvSpPr txBox="1"/>
          <p:nvPr/>
        </p:nvSpPr>
        <p:spPr>
          <a:xfrm>
            <a:off x="7451463" y="3591750"/>
            <a:ext cx="13119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95th quantile</a:t>
            </a:r>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aphicFrame>
        <p:nvGraphicFramePr>
          <p:cNvPr id="136" name="Google Shape;136;p4"/>
          <p:cNvGraphicFramePr/>
          <p:nvPr/>
        </p:nvGraphicFramePr>
        <p:xfrm>
          <a:off x="356026" y="448639"/>
          <a:ext cx="8431950" cy="4343375"/>
        </p:xfrm>
        <a:graphic>
          <a:graphicData uri="http://schemas.openxmlformats.org/drawingml/2006/table">
            <a:tbl>
              <a:tblPr firstRow="1" bandRow="1">
                <a:noFill/>
                <a:tableStyleId>{E48F91DA-910A-4831-B283-135DAFF5D63F}</a:tableStyleId>
              </a:tblPr>
              <a:tblGrid>
                <a:gridCol w="638800">
                  <a:extLst>
                    <a:ext uri="{9D8B030D-6E8A-4147-A177-3AD203B41FA5}">
                      <a16:colId xmlns:a16="http://schemas.microsoft.com/office/drawing/2014/main" val="20000"/>
                    </a:ext>
                  </a:extLst>
                </a:gridCol>
                <a:gridCol w="1059625">
                  <a:extLst>
                    <a:ext uri="{9D8B030D-6E8A-4147-A177-3AD203B41FA5}">
                      <a16:colId xmlns:a16="http://schemas.microsoft.com/office/drawing/2014/main" val="20001"/>
                    </a:ext>
                  </a:extLst>
                </a:gridCol>
                <a:gridCol w="796600">
                  <a:extLst>
                    <a:ext uri="{9D8B030D-6E8A-4147-A177-3AD203B41FA5}">
                      <a16:colId xmlns:a16="http://schemas.microsoft.com/office/drawing/2014/main" val="20002"/>
                    </a:ext>
                  </a:extLst>
                </a:gridCol>
                <a:gridCol w="728975">
                  <a:extLst>
                    <a:ext uri="{9D8B030D-6E8A-4147-A177-3AD203B41FA5}">
                      <a16:colId xmlns:a16="http://schemas.microsoft.com/office/drawing/2014/main" val="20003"/>
                    </a:ext>
                  </a:extLst>
                </a:gridCol>
                <a:gridCol w="789075">
                  <a:extLst>
                    <a:ext uri="{9D8B030D-6E8A-4147-A177-3AD203B41FA5}">
                      <a16:colId xmlns:a16="http://schemas.microsoft.com/office/drawing/2014/main" val="20004"/>
                    </a:ext>
                  </a:extLst>
                </a:gridCol>
                <a:gridCol w="2156825">
                  <a:extLst>
                    <a:ext uri="{9D8B030D-6E8A-4147-A177-3AD203B41FA5}">
                      <a16:colId xmlns:a16="http://schemas.microsoft.com/office/drawing/2014/main" val="20005"/>
                    </a:ext>
                  </a:extLst>
                </a:gridCol>
                <a:gridCol w="533575">
                  <a:extLst>
                    <a:ext uri="{9D8B030D-6E8A-4147-A177-3AD203B41FA5}">
                      <a16:colId xmlns:a16="http://schemas.microsoft.com/office/drawing/2014/main" val="20006"/>
                    </a:ext>
                  </a:extLst>
                </a:gridCol>
                <a:gridCol w="954425">
                  <a:extLst>
                    <a:ext uri="{9D8B030D-6E8A-4147-A177-3AD203B41FA5}">
                      <a16:colId xmlns:a16="http://schemas.microsoft.com/office/drawing/2014/main" val="20007"/>
                    </a:ext>
                  </a:extLst>
                </a:gridCol>
                <a:gridCol w="774050">
                  <a:extLst>
                    <a:ext uri="{9D8B030D-6E8A-4147-A177-3AD203B41FA5}">
                      <a16:colId xmlns:a16="http://schemas.microsoft.com/office/drawing/2014/main" val="20008"/>
                    </a:ext>
                  </a:extLst>
                </a:gridCol>
              </a:tblGrid>
              <a:tr h="315775">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Version</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Implementation </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Initial uncertainty </a:t>
                      </a:r>
                      <a:endParaRPr sz="1000" b="1" i="0" u="none" strike="noStrike" cap="none">
                        <a:solidFill>
                          <a:schemeClr val="dk1"/>
                        </a:solidFill>
                        <a:latin typeface="Calibri"/>
                        <a:ea typeface="Calibri"/>
                        <a:cs typeface="Calibri"/>
                        <a:sym typeface="Calibri"/>
                      </a:endParaRPr>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TS</a:t>
                      </a:r>
                      <a:endParaRPr sz="1400" u="none" strike="noStrike" cap="none"/>
                    </a:p>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relocation</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Model</a:t>
                      </a:r>
                      <a:endParaRPr sz="1400" u="none" strike="noStrike" cap="none"/>
                    </a:p>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uncertainty</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Resolution </a:t>
                      </a:r>
                      <a:endParaRPr sz="1000" b="1" i="0" u="none" strike="noStrike" cap="none">
                        <a:solidFill>
                          <a:schemeClr val="dk1"/>
                        </a:solidFill>
                        <a:latin typeface="Calibri"/>
                        <a:ea typeface="Calibri"/>
                        <a:cs typeface="Calibri"/>
                        <a:sym typeface="Calibri"/>
                      </a:endParaRPr>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FCST length </a:t>
                      </a:r>
                      <a:endParaRPr sz="1000" b="1" i="0" u="none" strike="noStrike" cap="none">
                        <a:solidFill>
                          <a:schemeClr val="dk1"/>
                        </a:solidFill>
                        <a:latin typeface="Calibri"/>
                        <a:ea typeface="Calibri"/>
                        <a:cs typeface="Calibri"/>
                        <a:sym typeface="Calibri"/>
                      </a:endParaRPr>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Ens. size (members) </a:t>
                      </a:r>
                      <a:endParaRPr sz="1000" b="1" i="0" u="none" strike="noStrike" cap="none">
                        <a:solidFill>
                          <a:schemeClr val="dk1"/>
                        </a:solidFill>
                        <a:latin typeface="Calibri"/>
                        <a:ea typeface="Calibri"/>
                        <a:cs typeface="Calibri"/>
                        <a:sym typeface="Calibri"/>
                      </a:endParaRPr>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Daily frequency </a:t>
                      </a:r>
                      <a:endParaRPr sz="1000" b="1" i="0" u="none" strike="noStrike" cap="none">
                        <a:solidFill>
                          <a:schemeClr val="dk1"/>
                        </a:solidFill>
                        <a:latin typeface="Calibri"/>
                        <a:ea typeface="Calibri"/>
                        <a:cs typeface="Calibri"/>
                        <a:sym typeface="Calibri"/>
                      </a:endParaRPr>
                    </a:p>
                  </a:txBody>
                  <a:tcPr marL="68575" marR="68575" marT="34275" marB="34275" anchor="ctr"/>
                </a:tc>
                <a:extLst>
                  <a:ext uri="{0D108BD9-81ED-4DB2-BD59-A6C34878D82A}">
                    <a16:rowId xmlns:a16="http://schemas.microsoft.com/office/drawing/2014/main" val="10000"/>
                  </a:ext>
                </a:extLst>
              </a:tr>
              <a:tr h="243850">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V1.0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1992.12</a:t>
                      </a:r>
                      <a:endParaRPr sz="1400" u="none" strike="noStrike" cap="none"/>
                    </a:p>
                  </a:txBody>
                  <a:tcPr marL="68575" marR="68575" marT="34275" marB="34275" anchor="ctr"/>
                </a:tc>
                <a:tc rowSpan="7">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Bred vector </a:t>
                      </a:r>
                      <a:endParaRPr sz="1400" u="none" strike="noStrike" cap="none"/>
                    </a:p>
                  </a:txBody>
                  <a:tcPr marL="68575" marR="68575" marT="34275" marB="34275" anchor="ctr"/>
                </a:tc>
                <a:tc rowSpan="6">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None</a:t>
                      </a:r>
                      <a:endParaRPr sz="1400" u="none" strike="noStrike" cap="none"/>
                    </a:p>
                  </a:txBody>
                  <a:tcPr marL="91450" marR="91450" marT="45725" marB="45725" anchor="ctr"/>
                </a:tc>
                <a:tc rowSpan="8">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None</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T62L18 ~200km</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12</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2+1</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00UTC</a:t>
                      </a:r>
                      <a:endParaRPr sz="1400" u="none" strike="noStrike" cap="none"/>
                    </a:p>
                  </a:txBody>
                  <a:tcPr marL="91450" marR="91450" marT="45725" marB="45725" anchor="ctr"/>
                </a:tc>
                <a:extLst>
                  <a:ext uri="{0D108BD9-81ED-4DB2-BD59-A6C34878D82A}">
                    <a16:rowId xmlns:a16="http://schemas.microsoft.com/office/drawing/2014/main" val="10001"/>
                  </a:ext>
                </a:extLst>
              </a:tr>
              <a:tr h="242375">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V2.0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1994.03</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T62L18 ~200km</a:t>
                      </a:r>
                      <a:endParaRPr sz="1400" u="none" strike="noStrike" cap="none"/>
                    </a:p>
                  </a:txBody>
                  <a:tcPr marL="68575" marR="68575" marT="34275" marB="34275" anchor="ctr"/>
                </a:tc>
                <a:tc rowSpan="10">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16</a:t>
                      </a:r>
                      <a:endParaRPr sz="1400" u="none" strike="noStrike" cap="none"/>
                    </a:p>
                  </a:txBody>
                  <a:tcPr marL="91450" marR="91450" marT="45725" marB="45725" anchor="ctr"/>
                </a:tc>
                <a:tc rowSpan="2">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10+1 (00UTC)</a:t>
                      </a:r>
                      <a:endParaRPr sz="1400" u="none" strike="noStrike" cap="none"/>
                    </a:p>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4+1 (12UTC)</a:t>
                      </a:r>
                      <a:endParaRPr sz="1400" u="none" strike="noStrike" cap="none"/>
                    </a:p>
                  </a:txBody>
                  <a:tcPr marL="91450" marR="91450" marT="45725" marB="45725" anchor="ctr"/>
                </a:tc>
                <a:tc rowSpan="4">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00UTC</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u="none" strike="noStrike" cap="none"/>
                        <a:t>12UTC</a:t>
                      </a:r>
                      <a:endParaRPr sz="1400" u="none" strike="noStrike" cap="none"/>
                    </a:p>
                  </a:txBody>
                  <a:tcPr marL="91450" marR="91450" marT="45725" marB="45725" anchor="ctr"/>
                </a:tc>
                <a:extLst>
                  <a:ext uri="{0D108BD9-81ED-4DB2-BD59-A6C34878D82A}">
                    <a16:rowId xmlns:a16="http://schemas.microsoft.com/office/drawing/2014/main" val="10002"/>
                  </a:ext>
                </a:extLst>
              </a:tr>
              <a:tr h="443425">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V3.0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2000.06</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73375">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V4.0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2001.01</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T126L28(0-2.5) ~100km</a:t>
                      </a:r>
                      <a:endParaRPr sz="1400" u="none" strike="noStrike" cap="none"/>
                    </a:p>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T62L28(2.5-16) ~200km</a:t>
                      </a:r>
                      <a:endParaRPr sz="1400" u="none" strike="noStrike" cap="none"/>
                    </a:p>
                  </a:txBody>
                  <a:tcPr marL="68575" marR="68575" marT="34275" marB="34275" anchor="ctr"/>
                </a:tc>
                <a:tc vMerge="1">
                  <a:txBody>
                    <a:bodyPr/>
                    <a:lstStyle/>
                    <a:p>
                      <a:endParaRPr lang="en-US"/>
                    </a:p>
                  </a:txBody>
                  <a:tcPr/>
                </a:tc>
                <a:tc rowSpan="3">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10+1</a:t>
                      </a:r>
                      <a:endParaRPr sz="1400" u="none" strike="noStrike" cap="none"/>
                    </a:p>
                  </a:txBody>
                  <a:tcPr marL="91450" marR="91450" marT="45725" marB="45725" anchor="ctr"/>
                </a:tc>
                <a:tc vMerge="1">
                  <a:txBody>
                    <a:bodyPr/>
                    <a:lstStyle/>
                    <a:p>
                      <a:endParaRPr lang="en-US"/>
                    </a:p>
                  </a:txBody>
                  <a:tcPr/>
                </a:tc>
                <a:extLst>
                  <a:ext uri="{0D108BD9-81ED-4DB2-BD59-A6C34878D82A}">
                    <a16:rowId xmlns:a16="http://schemas.microsoft.com/office/drawing/2014/main" val="10004"/>
                  </a:ext>
                </a:extLst>
              </a:tr>
              <a:tr h="373375">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V5.0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2004.03</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T126(0-3.5) ~100km</a:t>
                      </a:r>
                      <a:endParaRPr sz="1400" u="none" strike="noStrike" cap="none"/>
                    </a:p>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T62L28(3.5-16) ~200km</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373375">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V6.0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2005.08</a:t>
                      </a:r>
                      <a:endParaRPr sz="1400" u="none" strike="noStrike" cap="none"/>
                    </a:p>
                  </a:txBody>
                  <a:tcPr marL="91450" marR="91450" marT="45725" marB="45725" anchor="ct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T126L28(0-7.5) ~100km</a:t>
                      </a:r>
                      <a:endParaRPr sz="1400" u="none" strike="noStrike" cap="none"/>
                    </a:p>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T62L28(7.5-16) ~200km</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nchor="ctr"/>
                </a:tc>
                <a:extLst>
                  <a:ext uri="{0D108BD9-81ED-4DB2-BD59-A6C34878D82A}">
                    <a16:rowId xmlns:a16="http://schemas.microsoft.com/office/drawing/2014/main" val="10006"/>
                  </a:ext>
                </a:extLst>
              </a:tr>
              <a:tr h="243850">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V7.0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2006.05</a:t>
                      </a:r>
                      <a:endParaRPr sz="1400" u="none" strike="noStrike" cap="none"/>
                    </a:p>
                  </a:txBody>
                  <a:tcPr marL="68575" marR="68575" marT="34275" marB="34275" anchor="ctr"/>
                </a:tc>
                <a:tc vMerge="1">
                  <a:txBody>
                    <a:bodyPr/>
                    <a:lstStyle/>
                    <a:p>
                      <a:endParaRPr lang="en-US"/>
                    </a:p>
                  </a:txBody>
                  <a:tcPr/>
                </a:tc>
                <a:tc rowSpan="5">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TSR</a:t>
                      </a:r>
                      <a:endParaRPr sz="1400" u="none" strike="noStrike" cap="none"/>
                    </a:p>
                  </a:txBody>
                  <a:tcPr marL="91450" marR="91450" marT="45725" marB="45725" anchor="ctr"/>
                </a:tc>
                <a:tc vMerge="1">
                  <a:txBody>
                    <a:bodyPr/>
                    <a:lstStyle/>
                    <a:p>
                      <a:endParaRPr lang="en-US"/>
                    </a:p>
                  </a:txBody>
                  <a:tcPr/>
                </a:tc>
                <a:tc rowSpan="2">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T126L28 ~100km</a:t>
                      </a:r>
                      <a:endParaRPr sz="1400" u="none" strike="noStrike" cap="none"/>
                    </a:p>
                  </a:txBody>
                  <a:tcPr marL="91450" marR="91450" marT="45725" marB="45725" anchor="ct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14+1</a:t>
                      </a:r>
                      <a:endParaRPr sz="1400" u="none" strike="noStrike" cap="none"/>
                    </a:p>
                  </a:txBody>
                  <a:tcPr marL="91450" marR="91450" marT="45725" marB="45725" anchor="ctr"/>
                </a:tc>
                <a:tc rowSpan="6">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00UTC</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06UTC</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12UTC</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18UTC </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(16 days)</a:t>
                      </a:r>
                      <a:endParaRPr sz="1400" u="none" strike="noStrike" cap="none"/>
                    </a:p>
                    <a:p>
                      <a:pPr marL="0" marR="0" lvl="0" indent="0" algn="ctr" rtl="0">
                        <a:lnSpc>
                          <a:spcPct val="100000"/>
                        </a:lnSpc>
                        <a:spcBef>
                          <a:spcPts val="0"/>
                        </a:spcBef>
                        <a:spcAft>
                          <a:spcPts val="0"/>
                        </a:spcAft>
                        <a:buClr>
                          <a:srgbClr val="000000"/>
                        </a:buClr>
                        <a:buSzPts val="1000"/>
                        <a:buFont typeface="Arial"/>
                        <a:buNone/>
                      </a:pPr>
                      <a:endParaRPr sz="1000" b="1" u="none" strike="noStrike" cap="none"/>
                    </a:p>
                    <a:p>
                      <a:pPr marL="0" marR="0" lvl="0" indent="0" algn="ctr" rtl="0">
                        <a:lnSpc>
                          <a:spcPct val="100000"/>
                        </a:lnSpc>
                        <a:spcBef>
                          <a:spcPts val="0"/>
                        </a:spcBef>
                        <a:spcAft>
                          <a:spcPts val="0"/>
                        </a:spcAft>
                        <a:buClr>
                          <a:srgbClr val="000000"/>
                        </a:buClr>
                        <a:buSzPts val="1000"/>
                        <a:buFont typeface="Arial"/>
                        <a:buNone/>
                      </a:pPr>
                      <a:endParaRPr sz="1000" b="1" u="none" strike="noStrike" cap="none"/>
                    </a:p>
                    <a:p>
                      <a:pPr marL="0" marR="0" lvl="0" indent="0" algn="ctr" rtl="0">
                        <a:lnSpc>
                          <a:spcPct val="100000"/>
                        </a:lnSpc>
                        <a:spcBef>
                          <a:spcPts val="0"/>
                        </a:spcBef>
                        <a:spcAft>
                          <a:spcPts val="0"/>
                        </a:spcAft>
                        <a:buClr>
                          <a:srgbClr val="000000"/>
                        </a:buClr>
                        <a:buSzPts val="1000"/>
                        <a:buFont typeface="Arial"/>
                        <a:buNone/>
                      </a:pPr>
                      <a:endParaRPr sz="1000" b="1" u="none" strike="noStrike" cap="none"/>
                    </a:p>
                    <a:p>
                      <a:pPr marL="0" marR="0" lvl="0" indent="0" algn="ctr" rtl="0">
                        <a:lnSpc>
                          <a:spcPct val="100000"/>
                        </a:lnSpc>
                        <a:spcBef>
                          <a:spcPts val="0"/>
                        </a:spcBef>
                        <a:spcAft>
                          <a:spcPts val="0"/>
                        </a:spcAft>
                        <a:buClr>
                          <a:srgbClr val="000000"/>
                        </a:buClr>
                        <a:buSzPts val="1000"/>
                        <a:buFont typeface="Arial"/>
                        <a:buNone/>
                      </a:pPr>
                      <a:endParaRPr sz="1000" b="1" u="none" strike="noStrike" cap="none"/>
                    </a:p>
                    <a:p>
                      <a:pPr marL="0" marR="0" lvl="0" indent="0" algn="ctr" rtl="0">
                        <a:lnSpc>
                          <a:spcPct val="100000"/>
                        </a:lnSpc>
                        <a:spcBef>
                          <a:spcPts val="0"/>
                        </a:spcBef>
                        <a:spcAft>
                          <a:spcPts val="0"/>
                        </a:spcAft>
                        <a:buClr>
                          <a:srgbClr val="000000"/>
                        </a:buClr>
                        <a:buSzPts val="1000"/>
                        <a:buFont typeface="Arial"/>
                        <a:buNone/>
                      </a:pPr>
                      <a:endParaRPr sz="1000" b="1" u="none" strike="noStrike" cap="none"/>
                    </a:p>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rgbClr val="FF0000"/>
                          </a:solidFill>
                        </a:rPr>
                        <a:t>00UTC (35 days)</a:t>
                      </a:r>
                      <a:endParaRPr sz="1400" u="none" strike="noStrike" cap="none"/>
                    </a:p>
                  </a:txBody>
                  <a:tcPr marL="91450" marR="91450" marT="45725" marB="45725" anchor="ctr"/>
                </a:tc>
                <a:extLst>
                  <a:ext uri="{0D108BD9-81ED-4DB2-BD59-A6C34878D82A}">
                    <a16:rowId xmlns:a16="http://schemas.microsoft.com/office/drawing/2014/main" val="10007"/>
                  </a:ext>
                </a:extLst>
              </a:tr>
              <a:tr h="254575">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V8.0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2007.03</a:t>
                      </a:r>
                      <a:endParaRPr sz="1400" u="none" strike="noStrike" cap="none"/>
                    </a:p>
                  </a:txBody>
                  <a:tcPr marL="68575" marR="68575" marT="34275" marB="34275" anchor="ctr"/>
                </a:tc>
                <a:tc rowSpan="3">
                  <a:txBody>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(BV- ETR)</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4">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20+1</a:t>
                      </a:r>
                      <a:endParaRPr sz="1400" u="none" strike="noStrike" cap="none"/>
                    </a:p>
                  </a:txBody>
                  <a:tcPr marL="91450" marR="91450" marT="45725" marB="45725" anchor="ctr"/>
                </a:tc>
                <a:tc vMerge="1">
                  <a:txBody>
                    <a:bodyPr/>
                    <a:lstStyle/>
                    <a:p>
                      <a:endParaRPr lang="en-US"/>
                    </a:p>
                  </a:txBody>
                  <a:tcPr/>
                </a:tc>
                <a:extLst>
                  <a:ext uri="{0D108BD9-81ED-4DB2-BD59-A6C34878D82A}">
                    <a16:rowId xmlns:a16="http://schemas.microsoft.com/office/drawing/2014/main" val="10008"/>
                  </a:ext>
                </a:extLst>
              </a:tr>
              <a:tr h="272875">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V9.0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2010.02</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rowSpan="3">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STTP</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T190L28 ~70k</a:t>
                      </a:r>
                      <a:endParaRPr sz="1000" u="none" strike="noStrike" cap="none"/>
                    </a:p>
                  </a:txBody>
                  <a:tcPr marL="91450" marR="91450" marT="45725" marB="45725"/>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373375">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V10.0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2012.02</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T254L42 (0-8) ~50km</a:t>
                      </a:r>
                      <a:endParaRPr sz="1400" u="none" strike="noStrike" cap="none"/>
                    </a:p>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T190L42 (8-16) ~70km</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373375">
                <a:tc>
                  <a:txBody>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V11.0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2015.12</a:t>
                      </a:r>
                      <a:endParaRPr sz="1400" u="none" strike="noStrike" cap="none"/>
                    </a:p>
                  </a:txBody>
                  <a:tcPr marL="68575" marR="68575" marT="34275" marB="34275" anchor="ctr"/>
                </a:tc>
                <a:tc rowSpan="2">
                  <a:txBody>
                    <a:bodyPr/>
                    <a:lstStyle/>
                    <a:p>
                      <a:pPr marL="0" marR="0" lvl="0" indent="0" algn="ctr" rtl="0">
                        <a:lnSpc>
                          <a:spcPct val="100000"/>
                        </a:lnSpc>
                        <a:spcBef>
                          <a:spcPts val="0"/>
                        </a:spcBef>
                        <a:spcAft>
                          <a:spcPts val="0"/>
                        </a:spcAft>
                        <a:buClr>
                          <a:schemeClr val="dk1"/>
                        </a:buClr>
                        <a:buSzPts val="1000"/>
                        <a:buFont typeface="Calibri"/>
                        <a:buNone/>
                      </a:pPr>
                      <a:endParaRPr sz="1000" b="1"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000"/>
                        <a:buFont typeface="Calibri"/>
                        <a:buNone/>
                      </a:pPr>
                      <a:endParaRPr sz="1000" b="1"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FF0000"/>
                        </a:buClr>
                        <a:buSzPts val="1000"/>
                        <a:buFont typeface="Calibri"/>
                        <a:buNone/>
                      </a:pPr>
                      <a:r>
                        <a:rPr lang="en-US" sz="1000" b="1" i="0" u="none" strike="noStrike" cap="none">
                          <a:solidFill>
                            <a:srgbClr val="FF0000"/>
                          </a:solidFill>
                          <a:latin typeface="Calibri"/>
                          <a:ea typeface="Calibri"/>
                          <a:cs typeface="Calibri"/>
                          <a:sym typeface="Calibri"/>
                        </a:rPr>
                        <a:t>EnKF (f06)</a:t>
                      </a:r>
                      <a:endParaRPr sz="1400" u="none" strike="noStrike" cap="none"/>
                    </a:p>
                  </a:txBody>
                  <a:tcPr marL="91450" marR="91450" marT="45725" marB="45725" anchor="ct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TL574L64 (0-8) ~33km</a:t>
                      </a:r>
                      <a:endParaRPr sz="1400" u="none" strike="noStrike" cap="none"/>
                    </a:p>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TL382L64 (8-16) ~50km </a:t>
                      </a:r>
                      <a:endParaRPr sz="1400" u="none" strike="noStrike" cap="none"/>
                    </a:p>
                  </a:txBody>
                  <a:tcPr marL="68575" marR="68575" marT="34275" marB="34275"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138750">
                <a:tc>
                  <a:txBody>
                    <a:bodyPr/>
                    <a:lstStyle/>
                    <a:p>
                      <a:pPr marL="0" marR="0" lvl="0" indent="0" algn="ctr" rtl="0">
                        <a:lnSpc>
                          <a:spcPct val="100000"/>
                        </a:lnSpc>
                        <a:spcBef>
                          <a:spcPts val="0"/>
                        </a:spcBef>
                        <a:spcAft>
                          <a:spcPts val="0"/>
                        </a:spcAft>
                        <a:buClr>
                          <a:srgbClr val="FF0000"/>
                        </a:buClr>
                        <a:buSzPts val="1000"/>
                        <a:buFont typeface="Calibri"/>
                        <a:buNone/>
                      </a:pPr>
                      <a:r>
                        <a:rPr lang="en-US" sz="1000" b="1" i="0" u="none" strike="noStrike" cap="none">
                          <a:solidFill>
                            <a:srgbClr val="FF0000"/>
                          </a:solidFill>
                          <a:latin typeface="Calibri"/>
                          <a:ea typeface="Calibri"/>
                          <a:cs typeface="Calibri"/>
                          <a:sym typeface="Calibri"/>
                        </a:rPr>
                        <a:t>V12.0*</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rgbClr val="FF0000"/>
                        </a:buClr>
                        <a:buSzPts val="1000"/>
                        <a:buFont typeface="Calibri"/>
                        <a:buNone/>
                      </a:pPr>
                      <a:r>
                        <a:rPr lang="en-US" sz="1000" b="1" i="0" u="none" strike="noStrike" cap="none">
                          <a:solidFill>
                            <a:srgbClr val="FF0000"/>
                          </a:solidFill>
                          <a:latin typeface="Calibri"/>
                          <a:ea typeface="Calibri"/>
                          <a:cs typeface="Calibri"/>
                          <a:sym typeface="Calibri"/>
                        </a:rPr>
                        <a:t>2020.09</a:t>
                      </a:r>
                      <a:endParaRPr sz="1400" u="none" strike="noStrike" cap="none"/>
                    </a:p>
                  </a:txBody>
                  <a:tcPr marL="68575" marR="68575" marT="34275" marB="34275" anchor="ct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rgbClr val="FF0000"/>
                          </a:solidFill>
                        </a:rPr>
                        <a:t>None</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rgbClr val="FF0000"/>
                          </a:solidFill>
                        </a:rPr>
                        <a:t>SPPT+SKEB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FF0000"/>
                        </a:buClr>
                        <a:buSzPts val="1000"/>
                        <a:buFont typeface="Calibri"/>
                        <a:buNone/>
                      </a:pPr>
                      <a:r>
                        <a:rPr lang="en-US" sz="1000" b="1" i="0" u="none" strike="noStrike" cap="none">
                          <a:solidFill>
                            <a:srgbClr val="FF0000"/>
                          </a:solidFill>
                          <a:latin typeface="Calibri"/>
                          <a:ea typeface="Calibri"/>
                          <a:cs typeface="Calibri"/>
                          <a:sym typeface="Calibri"/>
                        </a:rPr>
                        <a:t>C384L64 (0-35) ~25km</a:t>
                      </a:r>
                      <a:endParaRPr sz="1400" u="none" strike="noStrike" cap="none"/>
                    </a:p>
                  </a:txBody>
                  <a:tcPr marL="68575" marR="68575" marT="34275" marB="342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rgbClr val="FF0000"/>
                          </a:solidFill>
                        </a:rPr>
                        <a:t>16(35)</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rgbClr val="FF0000"/>
                          </a:solidFill>
                        </a:rPr>
                        <a:t>30+1+1</a:t>
                      </a:r>
                      <a:endParaRPr sz="1400" u="none" strike="noStrike" cap="none"/>
                    </a:p>
                  </a:txBody>
                  <a:tcPr marL="91450" marR="91450" marT="45725" marB="45725" anchor="ctr"/>
                </a:tc>
                <a:tc vMerge="1">
                  <a:txBody>
                    <a:bodyPr/>
                    <a:lstStyle/>
                    <a:p>
                      <a:endParaRPr lang="en-US"/>
                    </a:p>
                  </a:txBody>
                  <a:tcPr/>
                </a:tc>
                <a:extLst>
                  <a:ext uri="{0D108BD9-81ED-4DB2-BD59-A6C34878D82A}">
                    <a16:rowId xmlns:a16="http://schemas.microsoft.com/office/drawing/2014/main" val="10012"/>
                  </a:ext>
                </a:extLst>
              </a:tr>
            </a:tbl>
          </a:graphicData>
        </a:graphic>
      </p:graphicFrame>
      <p:sp>
        <p:nvSpPr>
          <p:cNvPr id="137" name="Google Shape;137;p4"/>
          <p:cNvSpPr txBox="1"/>
          <p:nvPr/>
        </p:nvSpPr>
        <p:spPr>
          <a:xfrm>
            <a:off x="0" y="1"/>
            <a:ext cx="9144000" cy="44175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FF"/>
              </a:buClr>
              <a:buSzPts val="2900"/>
              <a:buFont typeface="Calibri"/>
              <a:buNone/>
            </a:pPr>
            <a:r>
              <a:rPr lang="en-US" sz="2900" b="1" i="0" u="none" strike="noStrike" cap="none">
                <a:solidFill>
                  <a:srgbClr val="0000FF"/>
                </a:solidFill>
                <a:latin typeface="Calibri"/>
                <a:ea typeface="Calibri"/>
                <a:cs typeface="Calibri"/>
                <a:sym typeface="Calibri"/>
              </a:rPr>
              <a:t>Evolution of NCEP GEFS</a:t>
            </a:r>
            <a:endParaRPr sz="1400" b="0" i="0" u="none" strike="noStrike" cap="none">
              <a:solidFill>
                <a:srgbClr val="000000"/>
              </a:solidFill>
              <a:latin typeface="Arial"/>
              <a:ea typeface="Arial"/>
              <a:cs typeface="Arial"/>
              <a:sym typeface="Arial"/>
            </a:endParaRPr>
          </a:p>
        </p:txBody>
      </p:sp>
      <p:sp>
        <p:nvSpPr>
          <p:cNvPr id="138" name="Google Shape;138;p4"/>
          <p:cNvSpPr txBox="1"/>
          <p:nvPr/>
        </p:nvSpPr>
        <p:spPr>
          <a:xfrm>
            <a:off x="1174419" y="4774151"/>
            <a:ext cx="783825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libri"/>
                <a:ea typeface="Calibri"/>
                <a:cs typeface="Calibri"/>
                <a:sym typeface="Calibri"/>
              </a:rPr>
              <a:t>* V12 is 1</a:t>
            </a:r>
            <a:r>
              <a:rPr lang="en-US" sz="1400" b="1" i="1" u="none" strike="noStrike" cap="none" baseline="30000">
                <a:solidFill>
                  <a:schemeClr val="dk1"/>
                </a:solidFill>
                <a:latin typeface="Calibri"/>
                <a:ea typeface="Calibri"/>
                <a:cs typeface="Calibri"/>
                <a:sym typeface="Calibri"/>
              </a:rPr>
              <a:t>st</a:t>
            </a:r>
            <a:r>
              <a:rPr lang="en-US" sz="1400" b="1" i="1" u="none" strike="noStrike" cap="none">
                <a:solidFill>
                  <a:schemeClr val="dk1"/>
                </a:solidFill>
                <a:latin typeface="Calibri"/>
                <a:ea typeface="Calibri"/>
                <a:cs typeface="Calibri"/>
                <a:sym typeface="Calibri"/>
              </a:rPr>
              <a:t> Unified Forecast System (UFS) to combine global ensemble, wave ensemble and aerosols</a:t>
            </a:r>
            <a:endParaRPr sz="1400" b="0" i="0" u="none" strike="noStrike" cap="none">
              <a:solidFill>
                <a:srgbClr val="000000"/>
              </a:solidFill>
              <a:latin typeface="Arial"/>
              <a:ea typeface="Arial"/>
              <a:cs typeface="Arial"/>
              <a:sym typeface="Arial"/>
            </a:endParaRPr>
          </a:p>
        </p:txBody>
      </p:sp>
      <p:sp>
        <p:nvSpPr>
          <p:cNvPr id="139" name="Google Shape;139;p4"/>
          <p:cNvSpPr txBox="1">
            <a:spLocks noGrp="1"/>
          </p:cNvSpPr>
          <p:nvPr>
            <p:ph type="sldNum" idx="12"/>
          </p:nvPr>
        </p:nvSpPr>
        <p:spPr>
          <a:xfrm>
            <a:off x="7086600" y="4869655"/>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84657ddec4_1_259"/>
          <p:cNvSpPr txBox="1">
            <a:spLocks noGrp="1"/>
          </p:cNvSpPr>
          <p:nvPr>
            <p:ph type="sldNum" idx="12"/>
          </p:nvPr>
        </p:nvSpPr>
        <p:spPr>
          <a:xfrm>
            <a:off x="6457950" y="5224464"/>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
        <p:nvSpPr>
          <p:cNvPr id="728" name="Google Shape;728;g84657ddec4_1_259"/>
          <p:cNvSpPr txBox="1">
            <a:spLocks noGrp="1"/>
          </p:cNvSpPr>
          <p:nvPr>
            <p:ph type="title"/>
          </p:nvPr>
        </p:nvSpPr>
        <p:spPr>
          <a:xfrm>
            <a:off x="197550" y="105375"/>
            <a:ext cx="8748900" cy="520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SzPts val="1800"/>
              <a:buNone/>
            </a:pPr>
            <a:r>
              <a:rPr lang="en-US" sz="3200" b="1">
                <a:solidFill>
                  <a:srgbClr val="0000FF"/>
                </a:solidFill>
              </a:rPr>
              <a:t>Hs Statistics Entire Retro by Forecast Range</a:t>
            </a:r>
            <a:endParaRPr sz="3200" b="1">
              <a:solidFill>
                <a:srgbClr val="0000FF"/>
              </a:solidFill>
            </a:endParaRPr>
          </a:p>
        </p:txBody>
      </p:sp>
      <p:pic>
        <p:nvPicPr>
          <p:cNvPr id="729" name="Google Shape;729;g84657ddec4_1_259"/>
          <p:cNvPicPr preferRelativeResize="0"/>
          <p:nvPr/>
        </p:nvPicPr>
        <p:blipFill rotWithShape="1">
          <a:blip r:embed="rId3">
            <a:alphaModFix/>
          </a:blip>
          <a:srcRect/>
          <a:stretch/>
        </p:blipFill>
        <p:spPr>
          <a:xfrm>
            <a:off x="119917" y="844932"/>
            <a:ext cx="2103119" cy="1693012"/>
          </a:xfrm>
          <a:prstGeom prst="rect">
            <a:avLst/>
          </a:prstGeom>
          <a:noFill/>
          <a:ln>
            <a:noFill/>
          </a:ln>
        </p:spPr>
      </p:pic>
      <p:pic>
        <p:nvPicPr>
          <p:cNvPr id="730" name="Google Shape;730;g84657ddec4_1_259"/>
          <p:cNvPicPr preferRelativeResize="0"/>
          <p:nvPr/>
        </p:nvPicPr>
        <p:blipFill rotWithShape="1">
          <a:blip r:embed="rId4">
            <a:alphaModFix/>
          </a:blip>
          <a:srcRect/>
          <a:stretch/>
        </p:blipFill>
        <p:spPr>
          <a:xfrm>
            <a:off x="2317361" y="874825"/>
            <a:ext cx="2103119" cy="1664970"/>
          </a:xfrm>
          <a:prstGeom prst="rect">
            <a:avLst/>
          </a:prstGeom>
          <a:noFill/>
          <a:ln>
            <a:noFill/>
          </a:ln>
        </p:spPr>
      </p:pic>
      <p:pic>
        <p:nvPicPr>
          <p:cNvPr id="731" name="Google Shape;731;g84657ddec4_1_259"/>
          <p:cNvPicPr preferRelativeResize="0"/>
          <p:nvPr/>
        </p:nvPicPr>
        <p:blipFill rotWithShape="1">
          <a:blip r:embed="rId5">
            <a:alphaModFix/>
          </a:blip>
          <a:srcRect/>
          <a:stretch/>
        </p:blipFill>
        <p:spPr>
          <a:xfrm>
            <a:off x="6753117" y="844932"/>
            <a:ext cx="2103119" cy="1691260"/>
          </a:xfrm>
          <a:prstGeom prst="rect">
            <a:avLst/>
          </a:prstGeom>
          <a:noFill/>
          <a:ln>
            <a:noFill/>
          </a:ln>
        </p:spPr>
      </p:pic>
      <p:sp>
        <p:nvSpPr>
          <p:cNvPr id="732" name="Google Shape;732;g84657ddec4_1_259"/>
          <p:cNvSpPr txBox="1"/>
          <p:nvPr/>
        </p:nvSpPr>
        <p:spPr>
          <a:xfrm>
            <a:off x="1842950" y="620600"/>
            <a:ext cx="1319400" cy="16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alibri"/>
                <a:ea typeface="Calibri"/>
                <a:cs typeface="Calibri"/>
                <a:sym typeface="Calibri"/>
              </a:rPr>
              <a:t>NDBC Buoys</a:t>
            </a:r>
            <a:endParaRPr sz="1400" b="1" i="0" u="none" strike="noStrike" cap="none">
              <a:solidFill>
                <a:srgbClr val="0000FF"/>
              </a:solidFill>
              <a:latin typeface="Calibri"/>
              <a:ea typeface="Calibri"/>
              <a:cs typeface="Calibri"/>
              <a:sym typeface="Calibri"/>
            </a:endParaRPr>
          </a:p>
        </p:txBody>
      </p:sp>
      <p:pic>
        <p:nvPicPr>
          <p:cNvPr id="733" name="Google Shape;733;g84657ddec4_1_259"/>
          <p:cNvPicPr preferRelativeResize="0"/>
          <p:nvPr/>
        </p:nvPicPr>
        <p:blipFill rotWithShape="1">
          <a:blip r:embed="rId6">
            <a:alphaModFix/>
          </a:blip>
          <a:srcRect/>
          <a:stretch/>
        </p:blipFill>
        <p:spPr>
          <a:xfrm>
            <a:off x="4514768" y="883638"/>
            <a:ext cx="2103120" cy="1664970"/>
          </a:xfrm>
          <a:prstGeom prst="rect">
            <a:avLst/>
          </a:prstGeom>
          <a:noFill/>
          <a:ln>
            <a:noFill/>
          </a:ln>
        </p:spPr>
      </p:pic>
      <p:pic>
        <p:nvPicPr>
          <p:cNvPr id="734" name="Google Shape;734;g84657ddec4_1_259"/>
          <p:cNvPicPr preferRelativeResize="0"/>
          <p:nvPr/>
        </p:nvPicPr>
        <p:blipFill rotWithShape="1">
          <a:blip r:embed="rId7">
            <a:alphaModFix/>
          </a:blip>
          <a:srcRect/>
          <a:stretch/>
        </p:blipFill>
        <p:spPr>
          <a:xfrm>
            <a:off x="4557274" y="2560267"/>
            <a:ext cx="2103121" cy="1638681"/>
          </a:xfrm>
          <a:prstGeom prst="rect">
            <a:avLst/>
          </a:prstGeom>
          <a:noFill/>
          <a:ln>
            <a:noFill/>
          </a:ln>
        </p:spPr>
      </p:pic>
      <p:pic>
        <p:nvPicPr>
          <p:cNvPr id="735" name="Google Shape;735;g84657ddec4_1_259"/>
          <p:cNvPicPr preferRelativeResize="0"/>
          <p:nvPr/>
        </p:nvPicPr>
        <p:blipFill rotWithShape="1">
          <a:blip r:embed="rId8">
            <a:alphaModFix/>
          </a:blip>
          <a:srcRect/>
          <a:stretch/>
        </p:blipFill>
        <p:spPr>
          <a:xfrm>
            <a:off x="119922" y="2548875"/>
            <a:ext cx="2103121" cy="1661465"/>
          </a:xfrm>
          <a:prstGeom prst="rect">
            <a:avLst/>
          </a:prstGeom>
          <a:noFill/>
          <a:ln>
            <a:noFill/>
          </a:ln>
        </p:spPr>
      </p:pic>
      <p:pic>
        <p:nvPicPr>
          <p:cNvPr id="736" name="Google Shape;736;g84657ddec4_1_259"/>
          <p:cNvPicPr preferRelativeResize="0"/>
          <p:nvPr/>
        </p:nvPicPr>
        <p:blipFill rotWithShape="1">
          <a:blip r:embed="rId9">
            <a:alphaModFix/>
          </a:blip>
          <a:srcRect/>
          <a:stretch/>
        </p:blipFill>
        <p:spPr>
          <a:xfrm>
            <a:off x="2317347" y="2548600"/>
            <a:ext cx="2103121" cy="1657258"/>
          </a:xfrm>
          <a:prstGeom prst="rect">
            <a:avLst/>
          </a:prstGeom>
          <a:noFill/>
          <a:ln>
            <a:noFill/>
          </a:ln>
        </p:spPr>
      </p:pic>
      <p:sp>
        <p:nvSpPr>
          <p:cNvPr id="737" name="Google Shape;737;g84657ddec4_1_259"/>
          <p:cNvSpPr txBox="1"/>
          <p:nvPr/>
        </p:nvSpPr>
        <p:spPr>
          <a:xfrm>
            <a:off x="1546575" y="2435300"/>
            <a:ext cx="2342400" cy="2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alibri"/>
                <a:ea typeface="Calibri"/>
                <a:cs typeface="Calibri"/>
                <a:sym typeface="Calibri"/>
              </a:rPr>
              <a:t>Jason-3/SARAL Altimeters</a:t>
            </a:r>
            <a:endParaRPr sz="1400" b="1" i="0" u="none" strike="noStrike" cap="none">
              <a:solidFill>
                <a:srgbClr val="0000FF"/>
              </a:solidFill>
              <a:latin typeface="Calibri"/>
              <a:ea typeface="Calibri"/>
              <a:cs typeface="Calibri"/>
              <a:sym typeface="Calibri"/>
            </a:endParaRPr>
          </a:p>
        </p:txBody>
      </p:sp>
      <p:pic>
        <p:nvPicPr>
          <p:cNvPr id="738" name="Google Shape;738;g84657ddec4_1_259"/>
          <p:cNvPicPr preferRelativeResize="0"/>
          <p:nvPr/>
        </p:nvPicPr>
        <p:blipFill rotWithShape="1">
          <a:blip r:embed="rId10">
            <a:alphaModFix/>
          </a:blip>
          <a:srcRect/>
          <a:stretch/>
        </p:blipFill>
        <p:spPr>
          <a:xfrm>
            <a:off x="6753110" y="2546488"/>
            <a:ext cx="2103121" cy="1661465"/>
          </a:xfrm>
          <a:prstGeom prst="rect">
            <a:avLst/>
          </a:prstGeom>
          <a:noFill/>
          <a:ln>
            <a:noFill/>
          </a:ln>
        </p:spPr>
      </p:pic>
      <p:sp>
        <p:nvSpPr>
          <p:cNvPr id="739" name="Google Shape;739;g84657ddec4_1_259"/>
          <p:cNvSpPr txBox="1">
            <a:spLocks noGrp="1"/>
          </p:cNvSpPr>
          <p:nvPr>
            <p:ph type="title"/>
          </p:nvPr>
        </p:nvSpPr>
        <p:spPr>
          <a:xfrm>
            <a:off x="1044000" y="4170750"/>
            <a:ext cx="7918800" cy="8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1400" b="1">
                <a:solidFill>
                  <a:srgbClr val="0000FF"/>
                </a:solidFill>
              </a:rPr>
              <a:t>Data from the entire validation period confirms: in all forecast ranges, relative to buoys and altimeters, Hs from upgrade significantly reduces Hs error and bias, improves predictability and forecasts of storm waves. Note that extended forecast range provides skillful forecast. GEFSv12 10-day forecast is equivalent in skill to 5-day current operational, 16-day, equivalent to 10-day.</a:t>
            </a:r>
            <a:endParaRPr sz="1400" b="1">
              <a:solidFill>
                <a:srgbClr val="0000FF"/>
              </a:solidFill>
            </a:endParaRPr>
          </a:p>
        </p:txBody>
      </p:sp>
      <p:sp>
        <p:nvSpPr>
          <p:cNvPr id="740" name="Google Shape;740;g84657ddec4_1_259"/>
          <p:cNvSpPr txBox="1"/>
          <p:nvPr/>
        </p:nvSpPr>
        <p:spPr>
          <a:xfrm>
            <a:off x="1128175" y="1724675"/>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RMSE</a:t>
            </a:r>
            <a:endParaRPr sz="1400" b="1" i="0" u="none" strike="noStrike" cap="none">
              <a:solidFill>
                <a:srgbClr val="000000"/>
              </a:solidFill>
              <a:latin typeface="Calibri"/>
              <a:ea typeface="Calibri"/>
              <a:cs typeface="Calibri"/>
              <a:sym typeface="Calibri"/>
            </a:endParaRPr>
          </a:p>
        </p:txBody>
      </p:sp>
      <p:sp>
        <p:nvSpPr>
          <p:cNvPr id="741" name="Google Shape;741;g84657ddec4_1_259"/>
          <p:cNvSpPr txBox="1"/>
          <p:nvPr/>
        </p:nvSpPr>
        <p:spPr>
          <a:xfrm>
            <a:off x="1263725" y="3560725"/>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RMSE</a:t>
            </a:r>
            <a:endParaRPr sz="1400" b="1" i="0" u="none" strike="noStrike" cap="none">
              <a:solidFill>
                <a:srgbClr val="000000"/>
              </a:solidFill>
              <a:latin typeface="Calibri"/>
              <a:ea typeface="Calibri"/>
              <a:cs typeface="Calibri"/>
              <a:sym typeface="Calibri"/>
            </a:endParaRPr>
          </a:p>
        </p:txBody>
      </p:sp>
      <p:sp>
        <p:nvSpPr>
          <p:cNvPr id="742" name="Google Shape;742;g84657ddec4_1_259"/>
          <p:cNvSpPr txBox="1"/>
          <p:nvPr/>
        </p:nvSpPr>
        <p:spPr>
          <a:xfrm>
            <a:off x="3569688" y="1904850"/>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BIAS</a:t>
            </a:r>
            <a:endParaRPr sz="1400" b="1" i="0" u="none" strike="noStrike" cap="none">
              <a:solidFill>
                <a:srgbClr val="000000"/>
              </a:solidFill>
              <a:latin typeface="Calibri"/>
              <a:ea typeface="Calibri"/>
              <a:cs typeface="Calibri"/>
              <a:sym typeface="Calibri"/>
            </a:endParaRPr>
          </a:p>
        </p:txBody>
      </p:sp>
      <p:sp>
        <p:nvSpPr>
          <p:cNvPr id="743" name="Google Shape;743;g84657ddec4_1_259"/>
          <p:cNvSpPr txBox="1"/>
          <p:nvPr/>
        </p:nvSpPr>
        <p:spPr>
          <a:xfrm>
            <a:off x="3569688" y="3222375"/>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BIAS</a:t>
            </a:r>
            <a:endParaRPr sz="1400" b="1" i="0" u="none" strike="noStrike" cap="none">
              <a:solidFill>
                <a:srgbClr val="000000"/>
              </a:solidFill>
              <a:latin typeface="Calibri"/>
              <a:ea typeface="Calibri"/>
              <a:cs typeface="Calibri"/>
              <a:sym typeface="Calibri"/>
            </a:endParaRPr>
          </a:p>
        </p:txBody>
      </p:sp>
      <p:sp>
        <p:nvSpPr>
          <p:cNvPr id="744" name="Google Shape;744;g84657ddec4_1_259"/>
          <p:cNvSpPr txBox="1"/>
          <p:nvPr/>
        </p:nvSpPr>
        <p:spPr>
          <a:xfrm>
            <a:off x="5743413" y="1605613"/>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CRPS</a:t>
            </a:r>
            <a:endParaRPr sz="1400" b="1" i="0" u="none" strike="noStrike" cap="none">
              <a:solidFill>
                <a:srgbClr val="000000"/>
              </a:solidFill>
              <a:latin typeface="Calibri"/>
              <a:ea typeface="Calibri"/>
              <a:cs typeface="Calibri"/>
              <a:sym typeface="Calibri"/>
            </a:endParaRPr>
          </a:p>
        </p:txBody>
      </p:sp>
      <p:sp>
        <p:nvSpPr>
          <p:cNvPr id="745" name="Google Shape;745;g84657ddec4_1_259"/>
          <p:cNvSpPr txBox="1"/>
          <p:nvPr/>
        </p:nvSpPr>
        <p:spPr>
          <a:xfrm>
            <a:off x="5743413" y="3508988"/>
            <a:ext cx="6483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CRPS</a:t>
            </a:r>
            <a:endParaRPr sz="1400" b="1" i="0" u="none" strike="noStrike" cap="none">
              <a:solidFill>
                <a:srgbClr val="000000"/>
              </a:solidFill>
              <a:latin typeface="Calibri"/>
              <a:ea typeface="Calibri"/>
              <a:cs typeface="Calibri"/>
              <a:sym typeface="Calibri"/>
            </a:endParaRPr>
          </a:p>
        </p:txBody>
      </p:sp>
      <p:sp>
        <p:nvSpPr>
          <p:cNvPr id="746" name="Google Shape;746;g84657ddec4_1_259"/>
          <p:cNvSpPr txBox="1"/>
          <p:nvPr/>
        </p:nvSpPr>
        <p:spPr>
          <a:xfrm>
            <a:off x="7544313" y="1354175"/>
            <a:ext cx="13119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95th quantile</a:t>
            </a:r>
            <a:endParaRPr sz="1400" b="1" i="0" u="none" strike="noStrike" cap="none">
              <a:solidFill>
                <a:srgbClr val="000000"/>
              </a:solidFill>
              <a:latin typeface="Calibri"/>
              <a:ea typeface="Calibri"/>
              <a:cs typeface="Calibri"/>
              <a:sym typeface="Calibri"/>
            </a:endParaRPr>
          </a:p>
        </p:txBody>
      </p:sp>
      <p:sp>
        <p:nvSpPr>
          <p:cNvPr id="747" name="Google Shape;747;g84657ddec4_1_259"/>
          <p:cNvSpPr txBox="1"/>
          <p:nvPr/>
        </p:nvSpPr>
        <p:spPr>
          <a:xfrm>
            <a:off x="7025788" y="3754338"/>
            <a:ext cx="13119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95th quantile</a:t>
            </a:r>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40"/>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41</a:t>
            </a:fld>
            <a:endParaRPr/>
          </a:p>
        </p:txBody>
      </p:sp>
      <p:sp>
        <p:nvSpPr>
          <p:cNvPr id="753" name="Google Shape;753;p40"/>
          <p:cNvSpPr txBox="1"/>
          <p:nvPr/>
        </p:nvSpPr>
        <p:spPr>
          <a:xfrm>
            <a:off x="0" y="1688577"/>
            <a:ext cx="9091749"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FF"/>
                </a:solidFill>
                <a:latin typeface="Calibri"/>
                <a:ea typeface="Calibri"/>
                <a:cs typeface="Calibri"/>
                <a:sym typeface="Calibri"/>
              </a:rPr>
              <a:t>Statistical Evaluation of GEFSv12-Aerosol Component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rgbClr val="0000FF"/>
                </a:solidFill>
                <a:latin typeface="Calibri"/>
                <a:ea typeface="Calibri"/>
                <a:cs typeface="Calibri"/>
                <a:sym typeface="Calibri"/>
              </a:rPr>
              <a:t>based on 9-month retrospective forecasts (July 2019 – March 2020)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0000FF"/>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41"/>
          <p:cNvPicPr preferRelativeResize="0"/>
          <p:nvPr/>
        </p:nvPicPr>
        <p:blipFill rotWithShape="1">
          <a:blip r:embed="rId3">
            <a:alphaModFix/>
          </a:blip>
          <a:srcRect l="98" t="93229" r="-92" b="-2374"/>
          <a:stretch/>
        </p:blipFill>
        <p:spPr>
          <a:xfrm>
            <a:off x="1096882" y="3673790"/>
            <a:ext cx="6967953" cy="450004"/>
          </a:xfrm>
          <a:prstGeom prst="rect">
            <a:avLst/>
          </a:prstGeom>
          <a:noFill/>
          <a:ln>
            <a:noFill/>
          </a:ln>
        </p:spPr>
      </p:pic>
      <p:sp>
        <p:nvSpPr>
          <p:cNvPr id="759" name="Google Shape;759;p41"/>
          <p:cNvSpPr/>
          <p:nvPr/>
        </p:nvSpPr>
        <p:spPr>
          <a:xfrm>
            <a:off x="509614" y="720498"/>
            <a:ext cx="3858692" cy="37963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NGAC day 1 prediction – GEOS-5 analysis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550 nm AOD, 7/5/19-11/30/19</a:t>
            </a:r>
            <a:endParaRPr sz="1400" b="0" i="0" u="none" strike="noStrike" cap="none">
              <a:solidFill>
                <a:srgbClr val="000000"/>
              </a:solidFill>
              <a:latin typeface="Arial"/>
              <a:ea typeface="Arial"/>
              <a:cs typeface="Arial"/>
              <a:sym typeface="Arial"/>
            </a:endParaRPr>
          </a:p>
        </p:txBody>
      </p:sp>
      <p:sp>
        <p:nvSpPr>
          <p:cNvPr id="760" name="Google Shape;760;p41"/>
          <p:cNvSpPr/>
          <p:nvPr/>
        </p:nvSpPr>
        <p:spPr>
          <a:xfrm>
            <a:off x="4409461" y="720498"/>
            <a:ext cx="4593218" cy="37963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GEFS-Aerosol day 1 prediction – GEOS-5 analysis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550 nm AOD , 7/5/19-11/30/19</a:t>
            </a:r>
            <a:endParaRPr sz="1400" b="0" i="0" u="none" strike="noStrike" cap="none">
              <a:solidFill>
                <a:srgbClr val="000000"/>
              </a:solidFill>
              <a:latin typeface="Arial"/>
              <a:ea typeface="Arial"/>
              <a:cs typeface="Arial"/>
              <a:sym typeface="Arial"/>
            </a:endParaRPr>
          </a:p>
        </p:txBody>
      </p:sp>
      <p:sp>
        <p:nvSpPr>
          <p:cNvPr id="761" name="Google Shape;761;p41"/>
          <p:cNvSpPr/>
          <p:nvPr/>
        </p:nvSpPr>
        <p:spPr>
          <a:xfrm>
            <a:off x="4426003" y="4685785"/>
            <a:ext cx="3420379" cy="7692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2" name="Google Shape;762;p41"/>
          <p:cNvSpPr txBox="1">
            <a:spLocks noGrp="1"/>
          </p:cNvSpPr>
          <p:nvPr>
            <p:ph type="body" idx="1"/>
          </p:nvPr>
        </p:nvSpPr>
        <p:spPr>
          <a:xfrm>
            <a:off x="651756" y="4064931"/>
            <a:ext cx="8103140" cy="84246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360"/>
              </a:spcBef>
              <a:spcAft>
                <a:spcPts val="0"/>
              </a:spcAft>
              <a:buSzPts val="1800"/>
              <a:buChar char="•"/>
            </a:pPr>
            <a:r>
              <a:rPr lang="en-US" sz="1600" b="1"/>
              <a:t>Organic carbon AOD (Aerosol Optical Depth) biases with respect to GEOS-5 analyses are smaller for GEFS-Aerosols (right) than those for NGAC (left). </a:t>
            </a:r>
            <a:endParaRPr/>
          </a:p>
          <a:p>
            <a:pPr marL="285750" lvl="0" indent="-285750" algn="l" rtl="0">
              <a:lnSpc>
                <a:spcPct val="90000"/>
              </a:lnSpc>
              <a:spcBef>
                <a:spcPts val="360"/>
              </a:spcBef>
              <a:spcAft>
                <a:spcPts val="0"/>
              </a:spcAft>
              <a:buSzPts val="1800"/>
              <a:buChar char="•"/>
            </a:pPr>
            <a:r>
              <a:rPr lang="en-US" sz="1600" b="1"/>
              <a:t>Same is true for dust and sulfate (not shown).</a:t>
            </a:r>
            <a:endParaRPr/>
          </a:p>
          <a:p>
            <a:pPr marL="0" lvl="0" indent="0" algn="l" rtl="0">
              <a:lnSpc>
                <a:spcPct val="90000"/>
              </a:lnSpc>
              <a:spcBef>
                <a:spcPts val="360"/>
              </a:spcBef>
              <a:spcAft>
                <a:spcPts val="0"/>
              </a:spcAft>
              <a:buSzPts val="1800"/>
              <a:buNone/>
            </a:pPr>
            <a:endParaRPr sz="1600" b="1"/>
          </a:p>
          <a:p>
            <a:pPr marL="0" lvl="0" indent="0" algn="l" rtl="0">
              <a:lnSpc>
                <a:spcPct val="90000"/>
              </a:lnSpc>
              <a:spcBef>
                <a:spcPts val="360"/>
              </a:spcBef>
              <a:spcAft>
                <a:spcPts val="0"/>
              </a:spcAft>
              <a:buSzPts val="1800"/>
              <a:buNone/>
            </a:pPr>
            <a:endParaRPr sz="1600" b="1"/>
          </a:p>
          <a:p>
            <a:pPr marL="0" lvl="0" indent="0" algn="l" rtl="0">
              <a:lnSpc>
                <a:spcPct val="90000"/>
              </a:lnSpc>
              <a:spcBef>
                <a:spcPts val="360"/>
              </a:spcBef>
              <a:spcAft>
                <a:spcPts val="0"/>
              </a:spcAft>
              <a:buSzPts val="1800"/>
              <a:buNone/>
            </a:pPr>
            <a:endParaRPr sz="1600" b="1"/>
          </a:p>
        </p:txBody>
      </p:sp>
      <p:pic>
        <p:nvPicPr>
          <p:cNvPr id="763" name="Google Shape;763;p41"/>
          <p:cNvPicPr preferRelativeResize="0"/>
          <p:nvPr/>
        </p:nvPicPr>
        <p:blipFill rotWithShape="1">
          <a:blip r:embed="rId4">
            <a:alphaModFix/>
          </a:blip>
          <a:srcRect l="50885" t="8243" b="51596"/>
          <a:stretch/>
        </p:blipFill>
        <p:spPr>
          <a:xfrm>
            <a:off x="4528382" y="1164729"/>
            <a:ext cx="4115353" cy="2514834"/>
          </a:xfrm>
          <a:prstGeom prst="rect">
            <a:avLst/>
          </a:prstGeom>
          <a:noFill/>
          <a:ln>
            <a:noFill/>
          </a:ln>
        </p:spPr>
      </p:pic>
      <p:pic>
        <p:nvPicPr>
          <p:cNvPr id="764" name="Google Shape;764;p41"/>
          <p:cNvPicPr preferRelativeResize="0"/>
          <p:nvPr/>
        </p:nvPicPr>
        <p:blipFill rotWithShape="1">
          <a:blip r:embed="rId4">
            <a:alphaModFix/>
          </a:blip>
          <a:srcRect l="25299" t="52334" r="25441" b="7687"/>
          <a:stretch/>
        </p:blipFill>
        <p:spPr>
          <a:xfrm>
            <a:off x="340816" y="1169537"/>
            <a:ext cx="4062386" cy="2510026"/>
          </a:xfrm>
          <a:prstGeom prst="rect">
            <a:avLst/>
          </a:prstGeom>
          <a:noFill/>
          <a:ln>
            <a:noFill/>
          </a:ln>
        </p:spPr>
      </p:pic>
      <p:sp>
        <p:nvSpPr>
          <p:cNvPr id="765" name="Google Shape;765;p41"/>
          <p:cNvSpPr txBox="1">
            <a:spLocks noGrp="1"/>
          </p:cNvSpPr>
          <p:nvPr>
            <p:ph type="title"/>
          </p:nvPr>
        </p:nvSpPr>
        <p:spPr>
          <a:xfrm>
            <a:off x="0" y="15471"/>
            <a:ext cx="9143999" cy="68303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Font typeface="Calibri"/>
              <a:buNone/>
            </a:pPr>
            <a:r>
              <a:rPr lang="en-US" sz="3200" b="1">
                <a:solidFill>
                  <a:srgbClr val="0000FF"/>
                </a:solidFill>
              </a:rPr>
              <a:t>Mean behavior: Organic carbon AOD bias</a:t>
            </a:r>
            <a:endParaRPr sz="3200" b="1">
              <a:solidFill>
                <a:srgbClr val="0000FF"/>
              </a:solidFill>
            </a:endParaRPr>
          </a:p>
        </p:txBody>
      </p:sp>
      <p:sp>
        <p:nvSpPr>
          <p:cNvPr id="766" name="Google Shape;766;p41"/>
          <p:cNvSpPr txBox="1"/>
          <p:nvPr/>
        </p:nvSpPr>
        <p:spPr>
          <a:xfrm>
            <a:off x="5309970" y="4835723"/>
            <a:ext cx="2732852"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sng" strike="noStrike" cap="none">
                <a:solidFill>
                  <a:schemeClr val="dk1"/>
                </a:solidFill>
                <a:latin typeface="Calibri"/>
                <a:ea typeface="Calibri"/>
                <a:cs typeface="Calibri"/>
                <a:sym typeface="Calibri"/>
              </a:rPr>
              <a:t>Courtesy of Dr. Ivanka Stajner</a:t>
            </a:r>
            <a:endParaRPr sz="1400" b="0" i="1" u="sng" strike="noStrike" cap="none">
              <a:solidFill>
                <a:schemeClr val="dk1"/>
              </a:solidFill>
              <a:latin typeface="Calibri"/>
              <a:ea typeface="Calibri"/>
              <a:cs typeface="Calibri"/>
              <a:sym typeface="Calibri"/>
            </a:endParaRPr>
          </a:p>
        </p:txBody>
      </p:sp>
      <p:sp>
        <p:nvSpPr>
          <p:cNvPr id="767" name="Google Shape;767;p41"/>
          <p:cNvSpPr txBox="1"/>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42</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84657ddec4_1_402"/>
          <p:cNvSpPr txBox="1">
            <a:spLocks noGrp="1"/>
          </p:cNvSpPr>
          <p:nvPr>
            <p:ph type="sldNum" idx="12"/>
          </p:nvPr>
        </p:nvSpPr>
        <p:spPr>
          <a:xfrm>
            <a:off x="7086600" y="4869656"/>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pic>
        <p:nvPicPr>
          <p:cNvPr id="774" name="Google Shape;774;g84657ddec4_1_402"/>
          <p:cNvPicPr preferRelativeResize="0"/>
          <p:nvPr/>
        </p:nvPicPr>
        <p:blipFill rotWithShape="1">
          <a:blip r:embed="rId3">
            <a:alphaModFix/>
          </a:blip>
          <a:srcRect/>
          <a:stretch/>
        </p:blipFill>
        <p:spPr>
          <a:xfrm>
            <a:off x="155376" y="1465423"/>
            <a:ext cx="4349275" cy="2583050"/>
          </a:xfrm>
          <a:prstGeom prst="rect">
            <a:avLst/>
          </a:prstGeom>
          <a:noFill/>
          <a:ln>
            <a:noFill/>
          </a:ln>
        </p:spPr>
      </p:pic>
      <p:sp>
        <p:nvSpPr>
          <p:cNvPr id="775" name="Google Shape;775;g84657ddec4_1_402"/>
          <p:cNvSpPr txBox="1"/>
          <p:nvPr/>
        </p:nvSpPr>
        <p:spPr>
          <a:xfrm>
            <a:off x="222663" y="564875"/>
            <a:ext cx="4349400" cy="101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Times New Roman"/>
                <a:ea typeface="Times New Roman"/>
                <a:cs typeface="Times New Roman"/>
                <a:sym typeface="Times New Roman"/>
              </a:rPr>
              <a:t>Correlation (R) based on Day 1 forecast of NGACv2 and AERONET </a:t>
            </a:r>
            <a:endParaRPr sz="2000" b="1" i="0" u="none" strike="noStrike" cap="none">
              <a:solidFill>
                <a:schemeClr val="dk1"/>
              </a:solidFill>
              <a:latin typeface="Times New Roman"/>
              <a:ea typeface="Times New Roman"/>
              <a:cs typeface="Times New Roman"/>
              <a:sym typeface="Times New Roman"/>
            </a:endParaRPr>
          </a:p>
        </p:txBody>
      </p:sp>
      <p:pic>
        <p:nvPicPr>
          <p:cNvPr id="776" name="Google Shape;776;g84657ddec4_1_402"/>
          <p:cNvPicPr preferRelativeResize="0"/>
          <p:nvPr/>
        </p:nvPicPr>
        <p:blipFill rotWithShape="1">
          <a:blip r:embed="rId4">
            <a:alphaModFix/>
          </a:blip>
          <a:srcRect/>
          <a:stretch/>
        </p:blipFill>
        <p:spPr>
          <a:xfrm>
            <a:off x="4667625" y="1465425"/>
            <a:ext cx="4349240" cy="2583050"/>
          </a:xfrm>
          <a:prstGeom prst="rect">
            <a:avLst/>
          </a:prstGeom>
          <a:noFill/>
          <a:ln>
            <a:noFill/>
          </a:ln>
        </p:spPr>
      </p:pic>
      <p:sp>
        <p:nvSpPr>
          <p:cNvPr id="777" name="Google Shape;777;g84657ddec4_1_402"/>
          <p:cNvSpPr txBox="1"/>
          <p:nvPr/>
        </p:nvSpPr>
        <p:spPr>
          <a:xfrm>
            <a:off x="4622476" y="564875"/>
            <a:ext cx="4597200" cy="101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Times New Roman"/>
                <a:ea typeface="Times New Roman"/>
                <a:cs typeface="Times New Roman"/>
                <a:sym typeface="Times New Roman"/>
              </a:rPr>
              <a:t>Correlation (R) based on Day 1 forecast of GEFSv12-Aersol and AERONET </a:t>
            </a:r>
            <a:endParaRPr sz="2000" b="1" i="0" u="none" strike="noStrike" cap="none">
              <a:solidFill>
                <a:schemeClr val="dk1"/>
              </a:solidFill>
              <a:latin typeface="Times New Roman"/>
              <a:ea typeface="Times New Roman"/>
              <a:cs typeface="Times New Roman"/>
              <a:sym typeface="Times New Roman"/>
            </a:endParaRPr>
          </a:p>
        </p:txBody>
      </p:sp>
      <p:sp>
        <p:nvSpPr>
          <p:cNvPr id="778" name="Google Shape;778;g84657ddec4_1_402"/>
          <p:cNvSpPr txBox="1"/>
          <p:nvPr/>
        </p:nvSpPr>
        <p:spPr>
          <a:xfrm>
            <a:off x="1448825" y="4479075"/>
            <a:ext cx="72396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alibri"/>
                <a:ea typeface="Calibri"/>
                <a:cs typeface="Calibri"/>
                <a:sym typeface="Calibri"/>
              </a:rPr>
              <a:t>Significant improvement in aerosol forecasts from GEFSv12-Aerosol</a:t>
            </a:r>
            <a:endParaRPr sz="1400" b="1" i="0" u="none" strike="noStrike" cap="none">
              <a:solidFill>
                <a:srgbClr val="0000FF"/>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42"/>
          <p:cNvPicPr preferRelativeResize="0"/>
          <p:nvPr/>
        </p:nvPicPr>
        <p:blipFill rotWithShape="1">
          <a:blip r:embed="rId3">
            <a:alphaModFix/>
          </a:blip>
          <a:srcRect l="50000" t="1779" b="51569"/>
          <a:stretch/>
        </p:blipFill>
        <p:spPr>
          <a:xfrm>
            <a:off x="503548" y="580199"/>
            <a:ext cx="5838259" cy="2121933"/>
          </a:xfrm>
          <a:prstGeom prst="rect">
            <a:avLst/>
          </a:prstGeom>
          <a:noFill/>
          <a:ln>
            <a:noFill/>
          </a:ln>
        </p:spPr>
      </p:pic>
      <p:pic>
        <p:nvPicPr>
          <p:cNvPr id="784" name="Google Shape;784;p42"/>
          <p:cNvPicPr preferRelativeResize="0"/>
          <p:nvPr/>
        </p:nvPicPr>
        <p:blipFill rotWithShape="1">
          <a:blip r:embed="rId4">
            <a:alphaModFix/>
          </a:blip>
          <a:srcRect t="1482" r="50000" b="49999"/>
          <a:stretch/>
        </p:blipFill>
        <p:spPr>
          <a:xfrm>
            <a:off x="614161" y="2551472"/>
            <a:ext cx="5848813" cy="2249001"/>
          </a:xfrm>
          <a:prstGeom prst="rect">
            <a:avLst/>
          </a:prstGeom>
          <a:noFill/>
          <a:ln>
            <a:noFill/>
          </a:ln>
        </p:spPr>
      </p:pic>
      <p:sp>
        <p:nvSpPr>
          <p:cNvPr id="785" name="Google Shape;785;p42"/>
          <p:cNvSpPr txBox="1">
            <a:spLocks noGrp="1"/>
          </p:cNvSpPr>
          <p:nvPr>
            <p:ph type="title"/>
          </p:nvPr>
        </p:nvSpPr>
        <p:spPr>
          <a:xfrm>
            <a:off x="0" y="644"/>
            <a:ext cx="9144000" cy="5835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Font typeface="Calibri"/>
              <a:buNone/>
            </a:pPr>
            <a:r>
              <a:rPr lang="en-US" sz="3200" b="1">
                <a:solidFill>
                  <a:srgbClr val="0000FF"/>
                </a:solidFill>
              </a:rPr>
              <a:t>Variability: AERONET comparisons</a:t>
            </a:r>
            <a:endParaRPr sz="3200" b="1">
              <a:solidFill>
                <a:srgbClr val="0000FF"/>
              </a:solidFill>
            </a:endParaRPr>
          </a:p>
        </p:txBody>
      </p:sp>
      <p:sp>
        <p:nvSpPr>
          <p:cNvPr id="786" name="Google Shape;786;p42"/>
          <p:cNvSpPr txBox="1">
            <a:spLocks noGrp="1"/>
          </p:cNvSpPr>
          <p:nvPr>
            <p:ph type="body" idx="1"/>
          </p:nvPr>
        </p:nvSpPr>
        <p:spPr>
          <a:xfrm>
            <a:off x="6456262" y="613252"/>
            <a:ext cx="2387600" cy="3998068"/>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360"/>
              </a:spcBef>
              <a:spcAft>
                <a:spcPts val="0"/>
              </a:spcAft>
              <a:buSzPts val="1800"/>
              <a:buNone/>
            </a:pPr>
            <a:r>
              <a:rPr lang="en-US" sz="1600" i="1">
                <a:latin typeface="Trebuchet MS"/>
                <a:ea typeface="Trebuchet MS"/>
                <a:cs typeface="Trebuchet MS"/>
                <a:sym typeface="Trebuchet MS"/>
              </a:rPr>
              <a:t>Comparison against AERONET AOD (</a:t>
            </a:r>
            <a:r>
              <a:rPr lang="en-US" sz="1600" i="1"/>
              <a:t>Aerosol Optical Depth)</a:t>
            </a:r>
            <a:r>
              <a:rPr lang="en-US" sz="1600" i="1">
                <a:latin typeface="Trebuchet MS"/>
                <a:ea typeface="Trebuchet MS"/>
                <a:cs typeface="Trebuchet MS"/>
                <a:sym typeface="Trebuchet MS"/>
              </a:rPr>
              <a:t> in biomass burning impacted region in Africa. GEFS-Aerosol tracks observed total AOD magnitude and variability much better than NGAC in western  (Gabon) and eastern (Misamfu) Africa.</a:t>
            </a:r>
            <a:endParaRPr/>
          </a:p>
          <a:p>
            <a:pPr marL="0" lvl="0" indent="0" algn="l" rtl="0">
              <a:lnSpc>
                <a:spcPct val="120000"/>
              </a:lnSpc>
              <a:spcBef>
                <a:spcPts val="360"/>
              </a:spcBef>
              <a:spcAft>
                <a:spcPts val="0"/>
              </a:spcAft>
              <a:buSzPts val="1800"/>
              <a:buNone/>
            </a:pPr>
            <a:endParaRPr sz="1600" i="1"/>
          </a:p>
          <a:p>
            <a:pPr marL="0" lvl="0" indent="0" algn="l" rtl="0">
              <a:lnSpc>
                <a:spcPct val="100000"/>
              </a:lnSpc>
              <a:spcBef>
                <a:spcPts val="360"/>
              </a:spcBef>
              <a:spcAft>
                <a:spcPts val="0"/>
              </a:spcAft>
              <a:buSzPts val="1800"/>
              <a:buNone/>
            </a:pPr>
            <a:endParaRPr sz="1600" i="1"/>
          </a:p>
        </p:txBody>
      </p:sp>
      <p:pic>
        <p:nvPicPr>
          <p:cNvPr id="787" name="Google Shape;787;p42" descr="https://www.emc.ncep.noaa.gov/gc_wmb/parthab/GSD_Chem/Aeronet/SouthAfrica_20190925.png"/>
          <p:cNvPicPr preferRelativeResize="0"/>
          <p:nvPr/>
        </p:nvPicPr>
        <p:blipFill rotWithShape="1">
          <a:blip r:embed="rId5">
            <a:alphaModFix/>
          </a:blip>
          <a:srcRect l="4513" t="1774" r="86401" b="91964"/>
          <a:stretch/>
        </p:blipFill>
        <p:spPr>
          <a:xfrm>
            <a:off x="1556259" y="2628945"/>
            <a:ext cx="1137220" cy="689875"/>
          </a:xfrm>
          <a:prstGeom prst="rect">
            <a:avLst/>
          </a:prstGeom>
          <a:noFill/>
          <a:ln>
            <a:noFill/>
          </a:ln>
        </p:spPr>
      </p:pic>
      <p:sp>
        <p:nvSpPr>
          <p:cNvPr id="788" name="Google Shape;788;p42"/>
          <p:cNvSpPr txBox="1"/>
          <p:nvPr/>
        </p:nvSpPr>
        <p:spPr>
          <a:xfrm>
            <a:off x="4674063" y="2829015"/>
            <a:ext cx="669414" cy="184666"/>
          </a:xfrm>
          <a:prstGeom prst="rect">
            <a:avLst/>
          </a:prstGeom>
          <a:solidFill>
            <a:schemeClr val="lt1"/>
          </a:solid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31F20"/>
                </a:solidFill>
                <a:latin typeface="Calibri"/>
                <a:ea typeface="Calibri"/>
                <a:cs typeface="Calibri"/>
                <a:sym typeface="Calibri"/>
              </a:rPr>
              <a:t>Misamfu </a:t>
            </a:r>
            <a:endParaRPr sz="1400" b="0" i="0" u="none" strike="noStrike" cap="none">
              <a:solidFill>
                <a:srgbClr val="000000"/>
              </a:solidFill>
              <a:latin typeface="Arial"/>
              <a:ea typeface="Arial"/>
              <a:cs typeface="Arial"/>
              <a:sym typeface="Arial"/>
            </a:endParaRPr>
          </a:p>
        </p:txBody>
      </p:sp>
      <p:sp>
        <p:nvSpPr>
          <p:cNvPr id="789" name="Google Shape;789;p42"/>
          <p:cNvSpPr txBox="1"/>
          <p:nvPr/>
        </p:nvSpPr>
        <p:spPr>
          <a:xfrm>
            <a:off x="4674065" y="822345"/>
            <a:ext cx="537327" cy="184666"/>
          </a:xfrm>
          <a:prstGeom prst="rect">
            <a:avLst/>
          </a:prstGeom>
          <a:solidFill>
            <a:schemeClr val="lt1"/>
          </a:solid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31F20"/>
                </a:solidFill>
                <a:latin typeface="Calibri"/>
                <a:ea typeface="Calibri"/>
                <a:cs typeface="Calibri"/>
                <a:sym typeface="Calibri"/>
              </a:rPr>
              <a:t>Gabon </a:t>
            </a:r>
            <a:endParaRPr sz="1400" b="0" i="0" u="none" strike="noStrike" cap="none">
              <a:solidFill>
                <a:srgbClr val="000000"/>
              </a:solidFill>
              <a:latin typeface="Arial"/>
              <a:ea typeface="Arial"/>
              <a:cs typeface="Arial"/>
              <a:sym typeface="Arial"/>
            </a:endParaRPr>
          </a:p>
        </p:txBody>
      </p:sp>
      <p:sp>
        <p:nvSpPr>
          <p:cNvPr id="790" name="Google Shape;790;p42"/>
          <p:cNvSpPr txBox="1"/>
          <p:nvPr/>
        </p:nvSpPr>
        <p:spPr>
          <a:xfrm>
            <a:off x="1788168" y="3083892"/>
            <a:ext cx="1040991" cy="184666"/>
          </a:xfrm>
          <a:prstGeom prst="rect">
            <a:avLst/>
          </a:prstGeom>
          <a:solidFill>
            <a:schemeClr val="lt1"/>
          </a:solid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31F20"/>
                </a:solidFill>
                <a:latin typeface="Calibri"/>
                <a:ea typeface="Calibri"/>
                <a:cs typeface="Calibri"/>
                <a:sym typeface="Calibri"/>
              </a:rPr>
              <a:t>GEFS-Aerosol</a:t>
            </a:r>
            <a:endParaRPr sz="1400" b="0" i="0" u="none" strike="noStrike" cap="none">
              <a:solidFill>
                <a:srgbClr val="000000"/>
              </a:solidFill>
              <a:latin typeface="Arial"/>
              <a:ea typeface="Arial"/>
              <a:cs typeface="Arial"/>
              <a:sym typeface="Arial"/>
            </a:endParaRPr>
          </a:p>
        </p:txBody>
      </p:sp>
      <p:sp>
        <p:nvSpPr>
          <p:cNvPr id="791" name="Google Shape;791;p42"/>
          <p:cNvSpPr txBox="1"/>
          <p:nvPr/>
        </p:nvSpPr>
        <p:spPr>
          <a:xfrm>
            <a:off x="5462688" y="4835723"/>
            <a:ext cx="253190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sng" strike="noStrike" cap="none">
                <a:solidFill>
                  <a:schemeClr val="dk1"/>
                </a:solidFill>
                <a:latin typeface="Calibri"/>
                <a:ea typeface="Calibri"/>
                <a:cs typeface="Calibri"/>
                <a:sym typeface="Calibri"/>
              </a:rPr>
              <a:t>Courtesy of Dr. Ivanka Stajner</a:t>
            </a:r>
            <a:endParaRPr sz="1400" b="0" i="1" u="sng" strike="noStrike" cap="none">
              <a:solidFill>
                <a:schemeClr val="dk1"/>
              </a:solidFill>
              <a:latin typeface="Calibri"/>
              <a:ea typeface="Calibri"/>
              <a:cs typeface="Calibri"/>
              <a:sym typeface="Calibri"/>
            </a:endParaRPr>
          </a:p>
        </p:txBody>
      </p:sp>
      <p:sp>
        <p:nvSpPr>
          <p:cNvPr id="792" name="Google Shape;792;p42"/>
          <p:cNvSpPr txBox="1"/>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44</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43"/>
          <p:cNvPicPr preferRelativeResize="0"/>
          <p:nvPr/>
        </p:nvPicPr>
        <p:blipFill rotWithShape="1">
          <a:blip r:embed="rId3">
            <a:alphaModFix/>
          </a:blip>
          <a:srcRect/>
          <a:stretch/>
        </p:blipFill>
        <p:spPr>
          <a:xfrm>
            <a:off x="99563" y="482296"/>
            <a:ext cx="6234222" cy="4661203"/>
          </a:xfrm>
          <a:prstGeom prst="rect">
            <a:avLst/>
          </a:prstGeom>
          <a:noFill/>
          <a:ln>
            <a:noFill/>
          </a:ln>
        </p:spPr>
      </p:pic>
      <p:sp>
        <p:nvSpPr>
          <p:cNvPr id="798" name="Google Shape;798;p43"/>
          <p:cNvSpPr txBox="1"/>
          <p:nvPr/>
        </p:nvSpPr>
        <p:spPr>
          <a:xfrm>
            <a:off x="818418" y="-1030"/>
            <a:ext cx="83974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FF"/>
                </a:solidFill>
                <a:latin typeface="Calibri"/>
                <a:ea typeface="Calibri"/>
                <a:cs typeface="Calibri"/>
                <a:sym typeface="Calibri"/>
              </a:rPr>
              <a:t>Time series of Day-1 AOD forecasts compare to MERRA2 reanalysis   </a:t>
            </a:r>
            <a:endParaRPr sz="2000" b="0" i="0" u="none" strike="noStrike" cap="none">
              <a:solidFill>
                <a:srgbClr val="000000"/>
              </a:solidFill>
              <a:latin typeface="Arial"/>
              <a:ea typeface="Arial"/>
              <a:cs typeface="Arial"/>
              <a:sym typeface="Arial"/>
            </a:endParaRPr>
          </a:p>
        </p:txBody>
      </p:sp>
      <p:sp>
        <p:nvSpPr>
          <p:cNvPr id="799" name="Google Shape;799;p43"/>
          <p:cNvSpPr txBox="1"/>
          <p:nvPr/>
        </p:nvSpPr>
        <p:spPr>
          <a:xfrm>
            <a:off x="6582957" y="514450"/>
            <a:ext cx="2403301" cy="48320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Black – MERRA2 reanalysis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A8D08C"/>
                </a:solidFill>
                <a:latin typeface="Calibri"/>
                <a:ea typeface="Calibri"/>
                <a:cs typeface="Calibri"/>
                <a:sym typeface="Calibri"/>
              </a:rPr>
              <a:t>Green – NGACv2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FF"/>
                </a:solidFill>
                <a:latin typeface="Calibri"/>
                <a:ea typeface="Calibri"/>
                <a:cs typeface="Calibri"/>
                <a:sym typeface="Calibri"/>
              </a:rPr>
              <a:t>Blue – GEFSv12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Major global regions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(from top left to bottom right)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1" u="none" strike="noStrike" cap="none">
                <a:solidFill>
                  <a:schemeClr val="dk1"/>
                </a:solidFill>
                <a:latin typeface="Calibri"/>
                <a:ea typeface="Calibri"/>
                <a:cs typeface="Calibri"/>
                <a:sym typeface="Calibri"/>
              </a:rPr>
              <a:t>N. Africa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1" u="none" strike="noStrike" cap="none">
                <a:solidFill>
                  <a:schemeClr val="dk1"/>
                </a:solidFill>
                <a:latin typeface="Calibri"/>
                <a:ea typeface="Calibri"/>
                <a:cs typeface="Calibri"/>
                <a:sym typeface="Calibri"/>
              </a:rPr>
              <a:t>N. Atlantic</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1" u="none" strike="noStrike" cap="none">
                <a:solidFill>
                  <a:schemeClr val="dk1"/>
                </a:solidFill>
                <a:latin typeface="Calibri"/>
                <a:ea typeface="Calibri"/>
                <a:cs typeface="Calibri"/>
                <a:sym typeface="Calibri"/>
              </a:rPr>
              <a:t>S. Africa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1" u="none" strike="noStrike" cap="none">
                <a:solidFill>
                  <a:schemeClr val="dk1"/>
                </a:solidFill>
                <a:latin typeface="Calibri"/>
                <a:ea typeface="Calibri"/>
                <a:cs typeface="Calibri"/>
                <a:sym typeface="Calibri"/>
              </a:rPr>
              <a:t>S. Atlantic</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1" u="none" strike="noStrike" cap="none">
                <a:solidFill>
                  <a:schemeClr val="dk1"/>
                </a:solidFill>
                <a:latin typeface="Calibri"/>
                <a:ea typeface="Calibri"/>
                <a:cs typeface="Calibri"/>
                <a:sym typeface="Calibri"/>
              </a:rPr>
              <a:t>S. America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1" u="none" strike="noStrike" cap="none">
                <a:solidFill>
                  <a:schemeClr val="dk1"/>
                </a:solidFill>
                <a:latin typeface="Calibri"/>
                <a:ea typeface="Calibri"/>
                <a:cs typeface="Calibri"/>
                <a:sym typeface="Calibri"/>
              </a:rPr>
              <a:t>Europe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1" u="none" strike="noStrike" cap="none">
                <a:solidFill>
                  <a:schemeClr val="dk1"/>
                </a:solidFill>
                <a:latin typeface="Calibri"/>
                <a:ea typeface="Calibri"/>
                <a:cs typeface="Calibri"/>
                <a:sym typeface="Calibri"/>
              </a:rPr>
              <a:t>E. Asia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1" u="none" strike="noStrike" cap="none">
                <a:solidFill>
                  <a:schemeClr val="dk1"/>
                </a:solidFill>
                <a:latin typeface="Calibri"/>
                <a:ea typeface="Calibri"/>
                <a:cs typeface="Calibri"/>
                <a:sym typeface="Calibri"/>
              </a:rPr>
              <a:t>E. USA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1" u="none" strike="noStrike" cap="none">
                <a:solidFill>
                  <a:schemeClr val="dk1"/>
                </a:solidFill>
                <a:latin typeface="Calibri"/>
                <a:ea typeface="Calibri"/>
                <a:cs typeface="Calibri"/>
                <a:sym typeface="Calibri"/>
              </a:rPr>
              <a:t>W. USA</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alibri"/>
                <a:ea typeface="Calibri"/>
                <a:cs typeface="Calibri"/>
                <a:sym typeface="Calibri"/>
              </a:rPr>
              <a:t>An improvement is over all major global regions. A significant improvement is for S. Africa, S Atlantic, S America and E. Asia.</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0" name="Google Shape;800;p43"/>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7"/>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46</a:t>
            </a:fld>
            <a:endParaRPr/>
          </a:p>
        </p:txBody>
      </p:sp>
      <p:sp>
        <p:nvSpPr>
          <p:cNvPr id="806" name="Google Shape;806;p7"/>
          <p:cNvSpPr txBox="1"/>
          <p:nvPr/>
        </p:nvSpPr>
        <p:spPr>
          <a:xfrm>
            <a:off x="785091" y="1651006"/>
            <a:ext cx="7635394"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FF"/>
                </a:solidFill>
                <a:latin typeface="Calibri"/>
                <a:ea typeface="Calibri"/>
                <a:cs typeface="Calibri"/>
                <a:sym typeface="Calibri"/>
              </a:rPr>
              <a:t>Field/MEG evaluations of GEFSv12</a:t>
            </a:r>
            <a:endParaRPr sz="3600" b="1"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2400" b="1" i="1" u="none" strike="noStrike" cap="none">
                <a:solidFill>
                  <a:srgbClr val="0000FF"/>
                </a:solidFill>
                <a:latin typeface="Calibri"/>
                <a:ea typeface="Calibri"/>
                <a:cs typeface="Calibri"/>
                <a:sym typeface="Calibri"/>
              </a:rPr>
              <a:t>Geoff Manikin, Alicia Bentley,</a:t>
            </a:r>
            <a:endParaRPr sz="2400" i="1"/>
          </a:p>
          <a:p>
            <a:pPr marL="0" marR="0" lvl="0" indent="0" algn="ctr" rtl="0">
              <a:lnSpc>
                <a:spcPct val="100000"/>
              </a:lnSpc>
              <a:spcBef>
                <a:spcPts val="0"/>
              </a:spcBef>
              <a:spcAft>
                <a:spcPts val="0"/>
              </a:spcAft>
              <a:buClr>
                <a:srgbClr val="000000"/>
              </a:buClr>
              <a:buSzPts val="3600"/>
              <a:buFont typeface="Arial"/>
              <a:buNone/>
            </a:pPr>
            <a:r>
              <a:rPr lang="en-US" sz="2400" b="1" i="1" u="none" strike="noStrike" cap="none">
                <a:solidFill>
                  <a:srgbClr val="0000FF"/>
                </a:solidFill>
                <a:latin typeface="Calibri"/>
                <a:ea typeface="Calibri"/>
                <a:cs typeface="Calibri"/>
                <a:sym typeface="Calibri"/>
              </a:rPr>
              <a:t> Shannon Shields, and Logan Dawson</a:t>
            </a:r>
            <a:endParaRPr sz="2400" b="1" i="1" u="none" strike="noStrike" cap="none">
              <a:solidFill>
                <a:srgbClr val="0000FF"/>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27"/>
          <p:cNvSpPr txBox="1"/>
          <p:nvPr/>
        </p:nvSpPr>
        <p:spPr>
          <a:xfrm>
            <a:off x="4823480" y="1607785"/>
            <a:ext cx="184666"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3300" b="1" i="0" u="none" strike="noStrike" cap="none">
              <a:solidFill>
                <a:srgbClr val="FF0000"/>
              </a:solidFill>
              <a:latin typeface="Arial"/>
              <a:ea typeface="Arial"/>
              <a:cs typeface="Arial"/>
              <a:sym typeface="Arial"/>
            </a:endParaRPr>
          </a:p>
        </p:txBody>
      </p:sp>
      <p:sp>
        <p:nvSpPr>
          <p:cNvPr id="812" name="Google Shape;812;p27"/>
          <p:cNvSpPr txBox="1"/>
          <p:nvPr/>
        </p:nvSpPr>
        <p:spPr>
          <a:xfrm>
            <a:off x="742961" y="981241"/>
            <a:ext cx="8234062" cy="3785652"/>
          </a:xfrm>
          <a:prstGeom prst="rect">
            <a:avLst/>
          </a:prstGeom>
          <a:noFill/>
          <a:ln>
            <a:noFill/>
          </a:ln>
        </p:spPr>
        <p:txBody>
          <a:bodyPr spcFirstLastPara="1" wrap="square" lIns="91425" tIns="45700" rIns="91425" bIns="45700" anchor="t" anchorCtr="0">
            <a:spAutoFit/>
          </a:bodyPr>
          <a:lstStyle/>
          <a:p>
            <a:pPr marL="457200" marR="0" lvl="0" indent="-365760" algn="l" rtl="0">
              <a:lnSpc>
                <a:spcPct val="100000"/>
              </a:lnSpc>
              <a:spcBef>
                <a:spcPts val="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Built </a:t>
            </a:r>
            <a:r>
              <a:rPr lang="en-US" sz="2000" b="0" i="0" u="sng" strike="noStrike" cap="none">
                <a:solidFill>
                  <a:schemeClr val="hlink"/>
                </a:solidFill>
                <a:latin typeface="Arial"/>
                <a:ea typeface="Arial"/>
                <a:cs typeface="Arial"/>
                <a:sym typeface="Arial"/>
                <a:hlinkClick r:id="rId3"/>
              </a:rPr>
              <a:t>web site</a:t>
            </a:r>
            <a:r>
              <a:rPr lang="en-US" sz="2000" b="0" i="0" u="none" strike="noStrike" cap="none">
                <a:solidFill>
                  <a:srgbClr val="000000"/>
                </a:solidFill>
                <a:latin typeface="Arial"/>
                <a:ea typeface="Arial"/>
                <a:cs typeface="Arial"/>
                <a:sym typeface="Arial"/>
              </a:rPr>
              <a:t> featuring verification, retrospective case graphics, and information about the upgrade and assessment</a:t>
            </a:r>
            <a:endParaRPr/>
          </a:p>
          <a:p>
            <a:pPr marL="457200" marR="0" lvl="0" indent="-365760" algn="l" rtl="0">
              <a:lnSpc>
                <a:spcPct val="100000"/>
              </a:lnSpc>
              <a:spcBef>
                <a:spcPts val="60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Conducted 7 webinars covering different components of the GEFSv12 evaluation</a:t>
            </a:r>
            <a:endParaRPr/>
          </a:p>
          <a:p>
            <a:pPr marL="457200" marR="0" lvl="0" indent="-365760" algn="l" rtl="0">
              <a:lnSpc>
                <a:spcPct val="100000"/>
              </a:lnSpc>
              <a:spcBef>
                <a:spcPts val="60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Generated GEFSv11 vs GEFSv12 comparison graphics for 45 different cases covering a variety of challenging/high-impact cases;  with no real-time parallel, this was the only way for the field to visualize the changes</a:t>
            </a:r>
            <a:endParaRPr/>
          </a:p>
          <a:p>
            <a:pPr marL="457200" marR="0" lvl="0" indent="-365760" algn="l" rtl="0">
              <a:lnSpc>
                <a:spcPct val="100000"/>
              </a:lnSpc>
              <a:spcBef>
                <a:spcPts val="60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Led a national SOO team to complement the evaluation</a:t>
            </a:r>
            <a:endParaRPr/>
          </a:p>
          <a:p>
            <a:pPr marL="457200" marR="0" lvl="0" indent="-365760" algn="l" rtl="0">
              <a:lnSpc>
                <a:spcPct val="100000"/>
              </a:lnSpc>
              <a:spcBef>
                <a:spcPts val="60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Gathered and organized all evaluations covering the atmospheric, aerosol, and wave components of GEFSv12</a:t>
            </a:r>
            <a:endParaRPr sz="2000" b="0" i="0" u="none" strike="noStrike" cap="none">
              <a:solidFill>
                <a:srgbClr val="000000"/>
              </a:solidFill>
              <a:latin typeface="Arial"/>
              <a:ea typeface="Arial"/>
              <a:cs typeface="Arial"/>
              <a:sym typeface="Arial"/>
            </a:endParaRPr>
          </a:p>
        </p:txBody>
      </p:sp>
      <p:sp>
        <p:nvSpPr>
          <p:cNvPr id="813" name="Google Shape;813;p27"/>
          <p:cNvSpPr txBox="1"/>
          <p:nvPr/>
        </p:nvSpPr>
        <p:spPr>
          <a:xfrm>
            <a:off x="701249" y="190832"/>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The MEG Evaluation of GEFSv12</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graphicFrame>
        <p:nvGraphicFramePr>
          <p:cNvPr id="818" name="Google Shape;818;p29"/>
          <p:cNvGraphicFramePr/>
          <p:nvPr/>
        </p:nvGraphicFramePr>
        <p:xfrm>
          <a:off x="50284" y="613822"/>
          <a:ext cx="9043450" cy="4186000"/>
        </p:xfrm>
        <a:graphic>
          <a:graphicData uri="http://schemas.openxmlformats.org/drawingml/2006/table">
            <a:tbl>
              <a:tblPr>
                <a:noFill/>
                <a:tableStyleId>{B6033649-08D8-44DA-8ACE-66156703881E}</a:tableStyleId>
              </a:tblPr>
              <a:tblGrid>
                <a:gridCol w="2387525">
                  <a:extLst>
                    <a:ext uri="{9D8B030D-6E8A-4147-A177-3AD203B41FA5}">
                      <a16:colId xmlns:a16="http://schemas.microsoft.com/office/drawing/2014/main" val="20000"/>
                    </a:ext>
                  </a:extLst>
                </a:gridCol>
                <a:gridCol w="2155300">
                  <a:extLst>
                    <a:ext uri="{9D8B030D-6E8A-4147-A177-3AD203B41FA5}">
                      <a16:colId xmlns:a16="http://schemas.microsoft.com/office/drawing/2014/main" val="20001"/>
                    </a:ext>
                  </a:extLst>
                </a:gridCol>
                <a:gridCol w="2270775">
                  <a:extLst>
                    <a:ext uri="{9D8B030D-6E8A-4147-A177-3AD203B41FA5}">
                      <a16:colId xmlns:a16="http://schemas.microsoft.com/office/drawing/2014/main" val="20002"/>
                    </a:ext>
                  </a:extLst>
                </a:gridCol>
                <a:gridCol w="2229850">
                  <a:extLst>
                    <a:ext uri="{9D8B030D-6E8A-4147-A177-3AD203B41FA5}">
                      <a16:colId xmlns:a16="http://schemas.microsoft.com/office/drawing/2014/main" val="20003"/>
                    </a:ext>
                  </a:extLst>
                </a:gridCol>
              </a:tblGrid>
              <a:tr h="384350">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PARAMETER</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SKILL</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SPREAD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BIAS</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250-hPa winds (NH)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500-hPa height (NH)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FF0000"/>
                          </a:solidFill>
                          <a:latin typeface="Arial"/>
                          <a:ea typeface="Arial"/>
                          <a:cs typeface="Arial"/>
                          <a:sym typeface="Arial"/>
                        </a:rPr>
                        <a:t>Degraded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384550">
                <a:tc>
                  <a:txBody>
                    <a:bodyPr/>
                    <a:lstStyle/>
                    <a:p>
                      <a:pPr marL="0" marR="0" lvl="0" indent="0" algn="ctr" rtl="0">
                        <a:lnSpc>
                          <a:spcPct val="100000"/>
                        </a:lnSpc>
                        <a:spcBef>
                          <a:spcPts val="0"/>
                        </a:spcBef>
                        <a:spcAft>
                          <a:spcPts val="0"/>
                        </a:spcAft>
                        <a:buClr>
                          <a:srgbClr val="002060"/>
                        </a:buClr>
                        <a:buSzPts val="1400"/>
                        <a:buFont typeface="Arial"/>
                        <a:buNone/>
                      </a:pPr>
                      <a:r>
                        <a:rPr lang="en-US" sz="1400" b="1" i="0" u="none" strike="noStrike" cap="none">
                          <a:solidFill>
                            <a:srgbClr val="002060"/>
                          </a:solidFill>
                          <a:latin typeface="Arial"/>
                          <a:ea typeface="Arial"/>
                          <a:cs typeface="Arial"/>
                          <a:sym typeface="Arial"/>
                        </a:rPr>
                        <a:t>850-hPa winds (NH)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Neutral</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370325">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850-hPa temp. (NH)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FF0000"/>
                          </a:solidFill>
                          <a:latin typeface="Arial"/>
                          <a:ea typeface="Arial"/>
                          <a:cs typeface="Arial"/>
                          <a:sym typeface="Arial"/>
                        </a:rPr>
                        <a:t>Degraded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r h="370350">
                <a:tc>
                  <a:txBody>
                    <a:bodyPr/>
                    <a:lstStyle/>
                    <a:p>
                      <a:pPr marL="0" marR="0" lvl="0" indent="0" algn="ctr" rtl="0">
                        <a:lnSpc>
                          <a:spcPct val="100000"/>
                        </a:lnSpc>
                        <a:spcBef>
                          <a:spcPts val="0"/>
                        </a:spcBef>
                        <a:spcAft>
                          <a:spcPts val="0"/>
                        </a:spcAft>
                        <a:buClr>
                          <a:srgbClr val="002060"/>
                        </a:buClr>
                        <a:buSzPts val="1400"/>
                        <a:buFont typeface="Arial"/>
                        <a:buNone/>
                      </a:pPr>
                      <a:r>
                        <a:rPr lang="en-US" sz="1400" b="1" i="0" u="none" strike="noStrike" cap="none">
                          <a:solidFill>
                            <a:srgbClr val="002060"/>
                          </a:solidFill>
                          <a:latin typeface="Arial"/>
                          <a:ea typeface="Arial"/>
                          <a:cs typeface="Arial"/>
                          <a:sym typeface="Arial"/>
                        </a:rPr>
                        <a:t>1000-hPa height (NH)</a:t>
                      </a:r>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FF0000"/>
                          </a:solidFill>
                          <a:latin typeface="Arial"/>
                          <a:ea typeface="Arial"/>
                          <a:cs typeface="Arial"/>
                          <a:sym typeface="Arial"/>
                        </a:rPr>
                        <a:t>Degraded</a:t>
                      </a:r>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r h="370325">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10-m winds (NH)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Neutral</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extLst>
                  <a:ext uri="{0D108BD9-81ED-4DB2-BD59-A6C34878D82A}">
                    <a16:rowId xmlns:a16="http://schemas.microsoft.com/office/drawing/2014/main" val="10006"/>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2-m temp. (NH)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7"/>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Precipitation (NH)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US" sz="1400" b="1" i="0" u="none" strike="noStrike" cap="none">
                          <a:solidFill>
                            <a:srgbClr val="FF0000"/>
                          </a:solidFill>
                          <a:latin typeface="Arial"/>
                          <a:ea typeface="Arial"/>
                          <a:cs typeface="Arial"/>
                          <a:sym typeface="Arial"/>
                        </a:rPr>
                        <a:t>Degraded </a:t>
                      </a:r>
                      <a:r>
                        <a:rPr lang="en-US" sz="1400" b="0" i="0" u="none" strike="noStrike" cap="none">
                          <a:solidFill>
                            <a:schemeClr val="dk1"/>
                          </a:solidFill>
                          <a:latin typeface="Arial"/>
                          <a:ea typeface="Arial"/>
                          <a:cs typeface="Arial"/>
                          <a:sym typeface="Arial"/>
                        </a:rPr>
                        <a:t>(higher amts)</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extLst>
                  <a:ext uri="{0D108BD9-81ED-4DB2-BD59-A6C34878D82A}">
                    <a16:rowId xmlns:a16="http://schemas.microsoft.com/office/drawing/2014/main" val="10008"/>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TC Tracks (N. Atlantic)</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US" sz="1400" b="1" i="0" u="none" strike="noStrike" cap="none">
                          <a:solidFill>
                            <a:srgbClr val="FF0000"/>
                          </a:solidFill>
                          <a:latin typeface="Arial"/>
                          <a:ea typeface="Arial"/>
                          <a:cs typeface="Arial"/>
                          <a:sym typeface="Arial"/>
                        </a:rPr>
                        <a:t>Degraded </a:t>
                      </a:r>
                      <a:r>
                        <a:rPr lang="en-US" sz="1400" b="0" i="0" u="none" strike="noStrike" cap="none">
                          <a:solidFill>
                            <a:schemeClr val="dk1"/>
                          </a:solidFill>
                          <a:latin typeface="Arial"/>
                          <a:ea typeface="Arial"/>
                          <a:cs typeface="Arial"/>
                          <a:sym typeface="Arial"/>
                        </a:rPr>
                        <a:t>(across track)</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9"/>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TC Tracks (E. Pacific)</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FF0000"/>
                          </a:solidFill>
                          <a:latin typeface="Arial"/>
                          <a:ea typeface="Arial"/>
                          <a:cs typeface="Arial"/>
                          <a:sym typeface="Arial"/>
                        </a:rPr>
                        <a:t>Degraded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US" sz="1400" b="1" i="0" u="none" strike="noStrike" cap="none">
                          <a:solidFill>
                            <a:srgbClr val="FF0000"/>
                          </a:solidFill>
                          <a:latin typeface="Arial"/>
                          <a:ea typeface="Arial"/>
                          <a:cs typeface="Arial"/>
                          <a:sym typeface="Arial"/>
                        </a:rPr>
                        <a:t>Degraded </a:t>
                      </a:r>
                      <a:r>
                        <a:rPr lang="en-US" sz="1400" b="0" i="0" u="none" strike="noStrike" cap="none">
                          <a:solidFill>
                            <a:schemeClr val="dk1"/>
                          </a:solidFill>
                          <a:latin typeface="Arial"/>
                          <a:ea typeface="Arial"/>
                          <a:cs typeface="Arial"/>
                          <a:sym typeface="Arial"/>
                        </a:rPr>
                        <a:t>(across track)</a:t>
                      </a:r>
                      <a:endParaRPr sz="1400" b="1" i="0" u="none" strike="noStrike" cap="none">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extLst>
                  <a:ext uri="{0D108BD9-81ED-4DB2-BD59-A6C34878D82A}">
                    <a16:rowId xmlns:a16="http://schemas.microsoft.com/office/drawing/2014/main" val="10010"/>
                  </a:ext>
                </a:extLst>
              </a:tr>
            </a:tbl>
          </a:graphicData>
        </a:graphic>
      </p:graphicFrame>
      <p:sp>
        <p:nvSpPr>
          <p:cNvPr id="819" name="Google Shape;819;p29"/>
          <p:cNvSpPr txBox="1"/>
          <p:nvPr/>
        </p:nvSpPr>
        <p:spPr>
          <a:xfrm>
            <a:off x="597882" y="0"/>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Summary of Atmospheric Metrics (Days 1-10)</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aphicFrame>
        <p:nvGraphicFramePr>
          <p:cNvPr id="824" name="Google Shape;824;p31"/>
          <p:cNvGraphicFramePr/>
          <p:nvPr/>
        </p:nvGraphicFramePr>
        <p:xfrm>
          <a:off x="50284" y="613822"/>
          <a:ext cx="9043450" cy="4186000"/>
        </p:xfrm>
        <a:graphic>
          <a:graphicData uri="http://schemas.openxmlformats.org/drawingml/2006/table">
            <a:tbl>
              <a:tblPr>
                <a:noFill/>
                <a:tableStyleId>{B6033649-08D8-44DA-8ACE-66156703881E}</a:tableStyleId>
              </a:tblPr>
              <a:tblGrid>
                <a:gridCol w="2387525">
                  <a:extLst>
                    <a:ext uri="{9D8B030D-6E8A-4147-A177-3AD203B41FA5}">
                      <a16:colId xmlns:a16="http://schemas.microsoft.com/office/drawing/2014/main" val="20000"/>
                    </a:ext>
                  </a:extLst>
                </a:gridCol>
                <a:gridCol w="2155300">
                  <a:extLst>
                    <a:ext uri="{9D8B030D-6E8A-4147-A177-3AD203B41FA5}">
                      <a16:colId xmlns:a16="http://schemas.microsoft.com/office/drawing/2014/main" val="20001"/>
                    </a:ext>
                  </a:extLst>
                </a:gridCol>
                <a:gridCol w="2270775">
                  <a:extLst>
                    <a:ext uri="{9D8B030D-6E8A-4147-A177-3AD203B41FA5}">
                      <a16:colId xmlns:a16="http://schemas.microsoft.com/office/drawing/2014/main" val="20002"/>
                    </a:ext>
                  </a:extLst>
                </a:gridCol>
                <a:gridCol w="2229850">
                  <a:extLst>
                    <a:ext uri="{9D8B030D-6E8A-4147-A177-3AD203B41FA5}">
                      <a16:colId xmlns:a16="http://schemas.microsoft.com/office/drawing/2014/main" val="20003"/>
                    </a:ext>
                  </a:extLst>
                </a:gridCol>
              </a:tblGrid>
              <a:tr h="384350">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PARAMETER</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SKILL</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SPREAD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BIAS</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250-hPa winds (SH)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Neutral</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500-hPa height (SH)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Neutral</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FF0000"/>
                          </a:solidFill>
                          <a:latin typeface="Arial"/>
                          <a:ea typeface="Arial"/>
                          <a:cs typeface="Arial"/>
                          <a:sym typeface="Arial"/>
                        </a:rPr>
                        <a:t>Degraded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384550">
                <a:tc>
                  <a:txBody>
                    <a:bodyPr/>
                    <a:lstStyle/>
                    <a:p>
                      <a:pPr marL="0" marR="0" lvl="0" indent="0" algn="ctr" rtl="0">
                        <a:lnSpc>
                          <a:spcPct val="100000"/>
                        </a:lnSpc>
                        <a:spcBef>
                          <a:spcPts val="0"/>
                        </a:spcBef>
                        <a:spcAft>
                          <a:spcPts val="0"/>
                        </a:spcAft>
                        <a:buClr>
                          <a:srgbClr val="002060"/>
                        </a:buClr>
                        <a:buSzPts val="1400"/>
                        <a:buFont typeface="Arial"/>
                        <a:buNone/>
                      </a:pPr>
                      <a:r>
                        <a:rPr lang="en-US" sz="1400" b="1" i="0" u="none" strike="noStrike" cap="none">
                          <a:solidFill>
                            <a:srgbClr val="002060"/>
                          </a:solidFill>
                          <a:latin typeface="Arial"/>
                          <a:ea typeface="Arial"/>
                          <a:cs typeface="Arial"/>
                          <a:sym typeface="Arial"/>
                        </a:rPr>
                        <a:t>850-hPa winds (SH)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FF0000"/>
                          </a:solidFill>
                          <a:latin typeface="Arial"/>
                          <a:ea typeface="Arial"/>
                          <a:cs typeface="Arial"/>
                          <a:sym typeface="Arial"/>
                        </a:rPr>
                        <a:t>Degraded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370325">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850-hPa temp. (SH)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FF0000"/>
                        </a:buClr>
                        <a:buSzPts val="1400"/>
                        <a:buFont typeface="Arial"/>
                        <a:buNone/>
                      </a:pPr>
                      <a:r>
                        <a:rPr lang="en-US" sz="1400" b="1" i="0" u="none" strike="noStrike" cap="none">
                          <a:solidFill>
                            <a:srgbClr val="FF0000"/>
                          </a:solidFill>
                          <a:latin typeface="Arial"/>
                          <a:ea typeface="Arial"/>
                          <a:cs typeface="Arial"/>
                          <a:sym typeface="Arial"/>
                        </a:rPr>
                        <a:t>Degraded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r h="370350">
                <a:tc>
                  <a:txBody>
                    <a:bodyPr/>
                    <a:lstStyle/>
                    <a:p>
                      <a:pPr marL="0" marR="0" lvl="0" indent="0" algn="ctr" rtl="0">
                        <a:lnSpc>
                          <a:spcPct val="100000"/>
                        </a:lnSpc>
                        <a:spcBef>
                          <a:spcPts val="0"/>
                        </a:spcBef>
                        <a:spcAft>
                          <a:spcPts val="0"/>
                        </a:spcAft>
                        <a:buClr>
                          <a:srgbClr val="002060"/>
                        </a:buClr>
                        <a:buSzPts val="1400"/>
                        <a:buFont typeface="Arial"/>
                        <a:buNone/>
                      </a:pPr>
                      <a:r>
                        <a:rPr lang="en-US" sz="1400" b="1" i="0" u="none" strike="noStrike" cap="none">
                          <a:solidFill>
                            <a:srgbClr val="002060"/>
                          </a:solidFill>
                          <a:latin typeface="Arial"/>
                          <a:ea typeface="Arial"/>
                          <a:cs typeface="Arial"/>
                          <a:sym typeface="Arial"/>
                        </a:rPr>
                        <a:t>1000-hPa height (SH)</a:t>
                      </a:r>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008000"/>
                          </a:solidFill>
                          <a:latin typeface="Arial"/>
                          <a:ea typeface="Arial"/>
                          <a:cs typeface="Arial"/>
                          <a:sym typeface="Arial"/>
                        </a:rPr>
                        <a:t>Improved</a:t>
                      </a:r>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FF0000"/>
                          </a:solidFill>
                          <a:latin typeface="Arial"/>
                          <a:ea typeface="Arial"/>
                          <a:cs typeface="Arial"/>
                          <a:sym typeface="Arial"/>
                        </a:rPr>
                        <a:t>Degraded</a:t>
                      </a:r>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r h="370325">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10-m winds (SH)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Neutral</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extLst>
                  <a:ext uri="{0D108BD9-81ED-4DB2-BD59-A6C34878D82A}">
                    <a16:rowId xmlns:a16="http://schemas.microsoft.com/office/drawing/2014/main" val="10006"/>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2-m temp. (SH)</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7"/>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250-hPa winds (Tropics)</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Considerably </a:t>
                      </a: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Neutral</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extLst>
                  <a:ext uri="{0D108BD9-81ED-4DB2-BD59-A6C34878D82A}">
                    <a16:rowId xmlns:a16="http://schemas.microsoft.com/office/drawing/2014/main" val="10008"/>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850-hPa winds (Tropics)</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Considerably </a:t>
                      </a: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008000"/>
                          </a:solidFill>
                          <a:latin typeface="Arial"/>
                          <a:ea typeface="Arial"/>
                          <a:cs typeface="Arial"/>
                          <a:sym typeface="Arial"/>
                        </a:rPr>
                        <a:t>Improved</a:t>
                      </a:r>
                      <a:endParaRPr sz="1400" b="0" i="0" u="none" strike="noStrike" cap="none">
                        <a:solidFill>
                          <a:schemeClr val="dk1"/>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9"/>
                  </a:ext>
                </a:extLst>
              </a:tr>
              <a:tr h="3843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10-m winds (Tropics)</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Considerably </a:t>
                      </a:r>
                      <a:r>
                        <a:rPr lang="en-US" sz="1400" b="1" i="0" u="none" strike="noStrike" cap="none">
                          <a:solidFill>
                            <a:srgbClr val="008000"/>
                          </a:solidFill>
                          <a:latin typeface="Arial"/>
                          <a:ea typeface="Arial"/>
                          <a:cs typeface="Arial"/>
                          <a:sym typeface="Arial"/>
                        </a:rPr>
                        <a:t>Improved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Somewhat </a:t>
                      </a:r>
                      <a:r>
                        <a:rPr lang="en-US" sz="1400" b="1" i="0" u="none" strike="noStrike" cap="none">
                          <a:solidFill>
                            <a:srgbClr val="FF0000"/>
                          </a:solidFill>
                          <a:latin typeface="Arial"/>
                          <a:ea typeface="Arial"/>
                          <a:cs typeface="Arial"/>
                          <a:sym typeface="Arial"/>
                        </a:rPr>
                        <a:t>Degraded</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EF4"/>
                    </a:solidFill>
                  </a:tcPr>
                </a:tc>
                <a:extLst>
                  <a:ext uri="{0D108BD9-81ED-4DB2-BD59-A6C34878D82A}">
                    <a16:rowId xmlns:a16="http://schemas.microsoft.com/office/drawing/2014/main" val="10010"/>
                  </a:ext>
                </a:extLst>
              </a:tr>
            </a:tbl>
          </a:graphicData>
        </a:graphic>
      </p:graphicFrame>
      <p:sp>
        <p:nvSpPr>
          <p:cNvPr id="825" name="Google Shape;825;p31"/>
          <p:cNvSpPr txBox="1"/>
          <p:nvPr/>
        </p:nvSpPr>
        <p:spPr>
          <a:xfrm>
            <a:off x="597882" y="0"/>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Summary of Atmospheric Metrics (Days 1-10)</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5"/>
          <p:cNvPicPr preferRelativeResize="0"/>
          <p:nvPr/>
        </p:nvPicPr>
        <p:blipFill rotWithShape="1">
          <a:blip r:embed="rId3">
            <a:alphaModFix/>
          </a:blip>
          <a:srcRect/>
          <a:stretch/>
        </p:blipFill>
        <p:spPr>
          <a:xfrm>
            <a:off x="0" y="510939"/>
            <a:ext cx="7282134" cy="4572000"/>
          </a:xfrm>
          <a:prstGeom prst="rect">
            <a:avLst/>
          </a:prstGeom>
          <a:noFill/>
          <a:ln>
            <a:noFill/>
          </a:ln>
        </p:spPr>
      </p:pic>
      <p:sp>
        <p:nvSpPr>
          <p:cNvPr id="145" name="Google Shape;145;p5"/>
          <p:cNvSpPr txBox="1"/>
          <p:nvPr/>
        </p:nvSpPr>
        <p:spPr>
          <a:xfrm>
            <a:off x="592050" y="-31550"/>
            <a:ext cx="85476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FF"/>
                </a:solidFill>
                <a:latin typeface="Calibri"/>
                <a:ea typeface="Calibri"/>
                <a:cs typeface="Calibri"/>
                <a:sym typeface="Calibri"/>
              </a:rPr>
              <a:t>History of GEFS Performance: CRPSS NH 500hPa HGT</a:t>
            </a:r>
            <a:endParaRPr sz="2800" b="0" i="0" u="none" strike="noStrike" cap="none">
              <a:solidFill>
                <a:srgbClr val="000000"/>
              </a:solidFill>
              <a:latin typeface="Arial"/>
              <a:ea typeface="Arial"/>
              <a:cs typeface="Arial"/>
              <a:sym typeface="Arial"/>
            </a:endParaRPr>
          </a:p>
        </p:txBody>
      </p:sp>
      <p:sp>
        <p:nvSpPr>
          <p:cNvPr id="146" name="Google Shape;146;p5"/>
          <p:cNvSpPr txBox="1"/>
          <p:nvPr/>
        </p:nvSpPr>
        <p:spPr>
          <a:xfrm>
            <a:off x="848960" y="2074619"/>
            <a:ext cx="838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FF"/>
                </a:solidFill>
                <a:latin typeface="Calibri"/>
                <a:ea typeface="Calibri"/>
                <a:cs typeface="Calibri"/>
                <a:sym typeface="Calibri"/>
              </a:rPr>
              <a:t>6 days</a:t>
            </a:r>
            <a:endParaRPr sz="1400" b="0" i="0" u="none" strike="noStrike" cap="none">
              <a:solidFill>
                <a:srgbClr val="000000"/>
              </a:solidFill>
              <a:latin typeface="Arial"/>
              <a:ea typeface="Arial"/>
              <a:cs typeface="Arial"/>
              <a:sym typeface="Arial"/>
            </a:endParaRPr>
          </a:p>
        </p:txBody>
      </p:sp>
      <p:cxnSp>
        <p:nvCxnSpPr>
          <p:cNvPr id="147" name="Google Shape;147;p5"/>
          <p:cNvCxnSpPr/>
          <p:nvPr/>
        </p:nvCxnSpPr>
        <p:spPr>
          <a:xfrm flipH="1">
            <a:off x="1071789" y="2343150"/>
            <a:ext cx="190500" cy="608826"/>
          </a:xfrm>
          <a:prstGeom prst="straightConnector1">
            <a:avLst/>
          </a:prstGeom>
          <a:noFill/>
          <a:ln w="25400" cap="flat" cmpd="sng">
            <a:solidFill>
              <a:srgbClr val="0000FF"/>
            </a:solidFill>
            <a:prstDash val="dash"/>
            <a:miter lim="800000"/>
            <a:headEnd type="none" w="sm" len="sm"/>
            <a:tailEnd type="stealth" w="med" len="med"/>
          </a:ln>
        </p:spPr>
      </p:cxnSp>
      <p:sp>
        <p:nvSpPr>
          <p:cNvPr id="148" name="Google Shape;148;p5"/>
          <p:cNvSpPr txBox="1"/>
          <p:nvPr/>
        </p:nvSpPr>
        <p:spPr>
          <a:xfrm>
            <a:off x="2716407" y="1527186"/>
            <a:ext cx="116127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385623"/>
                </a:solidFill>
                <a:latin typeface="Calibri"/>
                <a:ea typeface="Calibri"/>
                <a:cs typeface="Calibri"/>
                <a:sym typeface="Calibri"/>
              </a:rPr>
              <a:t>~ 20 years</a:t>
            </a:r>
            <a:endParaRPr sz="1400" b="0" i="0" u="none" strike="noStrike" cap="none">
              <a:solidFill>
                <a:srgbClr val="000000"/>
              </a:solidFill>
              <a:latin typeface="Arial"/>
              <a:ea typeface="Arial"/>
              <a:cs typeface="Arial"/>
              <a:sym typeface="Arial"/>
            </a:endParaRPr>
          </a:p>
        </p:txBody>
      </p:sp>
      <p:cxnSp>
        <p:nvCxnSpPr>
          <p:cNvPr id="149" name="Google Shape;149;p5"/>
          <p:cNvCxnSpPr/>
          <p:nvPr/>
        </p:nvCxnSpPr>
        <p:spPr>
          <a:xfrm rot="10800000">
            <a:off x="831273" y="1685637"/>
            <a:ext cx="1885758" cy="7697"/>
          </a:xfrm>
          <a:prstGeom prst="straightConnector1">
            <a:avLst/>
          </a:prstGeom>
          <a:noFill/>
          <a:ln w="25400" cap="flat" cmpd="sng">
            <a:solidFill>
              <a:schemeClr val="accent1"/>
            </a:solidFill>
            <a:prstDash val="dash"/>
            <a:miter lim="800000"/>
            <a:headEnd type="none" w="sm" len="sm"/>
            <a:tailEnd type="stealth" w="med" len="med"/>
          </a:ln>
        </p:spPr>
      </p:cxnSp>
      <p:cxnSp>
        <p:nvCxnSpPr>
          <p:cNvPr id="150" name="Google Shape;150;p5"/>
          <p:cNvCxnSpPr/>
          <p:nvPr/>
        </p:nvCxnSpPr>
        <p:spPr>
          <a:xfrm rot="10800000" flipH="1">
            <a:off x="3946511" y="1701031"/>
            <a:ext cx="2703673" cy="8204"/>
          </a:xfrm>
          <a:prstGeom prst="straightConnector1">
            <a:avLst/>
          </a:prstGeom>
          <a:noFill/>
          <a:ln w="25400" cap="flat" cmpd="sng">
            <a:solidFill>
              <a:schemeClr val="accent1"/>
            </a:solidFill>
            <a:prstDash val="dash"/>
            <a:miter lim="800000"/>
            <a:headEnd type="none" w="sm" len="sm"/>
            <a:tailEnd type="stealth" w="med" len="med"/>
          </a:ln>
        </p:spPr>
      </p:cxnSp>
      <p:cxnSp>
        <p:nvCxnSpPr>
          <p:cNvPr id="151" name="Google Shape;151;p5"/>
          <p:cNvCxnSpPr/>
          <p:nvPr/>
        </p:nvCxnSpPr>
        <p:spPr>
          <a:xfrm flipH="1">
            <a:off x="789088" y="1558761"/>
            <a:ext cx="4185" cy="455056"/>
          </a:xfrm>
          <a:prstGeom prst="straightConnector1">
            <a:avLst/>
          </a:prstGeom>
          <a:noFill/>
          <a:ln w="25400" cap="flat" cmpd="sng">
            <a:solidFill>
              <a:schemeClr val="accent1"/>
            </a:solidFill>
            <a:prstDash val="dash"/>
            <a:miter lim="800000"/>
            <a:headEnd type="none" w="sm" len="sm"/>
            <a:tailEnd type="none" w="sm" len="sm"/>
          </a:ln>
        </p:spPr>
      </p:cxnSp>
      <p:sp>
        <p:nvSpPr>
          <p:cNvPr id="152" name="Google Shape;152;p5"/>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cxnSp>
        <p:nvCxnSpPr>
          <p:cNvPr id="153" name="Google Shape;153;p5"/>
          <p:cNvCxnSpPr/>
          <p:nvPr/>
        </p:nvCxnSpPr>
        <p:spPr>
          <a:xfrm rot="10800000" flipH="1">
            <a:off x="652881" y="2967374"/>
            <a:ext cx="762000" cy="1"/>
          </a:xfrm>
          <a:prstGeom prst="straightConnector1">
            <a:avLst/>
          </a:prstGeom>
          <a:noFill/>
          <a:ln w="38100" cap="flat" cmpd="sng">
            <a:solidFill>
              <a:srgbClr val="0000FF"/>
            </a:solidFill>
            <a:prstDash val="solid"/>
            <a:miter lim="800000"/>
            <a:headEnd type="none" w="sm" len="sm"/>
            <a:tailEnd type="none" w="sm" len="sm"/>
          </a:ln>
        </p:spPr>
      </p:cxnSp>
      <p:sp>
        <p:nvSpPr>
          <p:cNvPr id="154" name="Google Shape;154;p5"/>
          <p:cNvSpPr/>
          <p:nvPr/>
        </p:nvSpPr>
        <p:spPr>
          <a:xfrm>
            <a:off x="668844" y="969937"/>
            <a:ext cx="5936930" cy="502856"/>
          </a:xfrm>
          <a:prstGeom prst="roundRect">
            <a:avLst>
              <a:gd name="adj" fmla="val 16667"/>
            </a:avLst>
          </a:prstGeom>
          <a:solidFill>
            <a:srgbClr val="D5DBE5"/>
          </a:solidFill>
          <a:ln w="9525" cap="flat" cmpd="sng">
            <a:solidFill>
              <a:srgbClr val="EDEDE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1" u="none" strike="noStrike" cap="none">
                <a:solidFill>
                  <a:srgbClr val="008000"/>
                </a:solidFill>
                <a:latin typeface="Calibri"/>
                <a:ea typeface="Calibri"/>
                <a:cs typeface="Calibri"/>
                <a:sym typeface="Calibri"/>
              </a:rPr>
              <a:t>THORPEX (2005-2014) project goal: to accelerate improvements in the accuracy and the social, economic, and environmental benefits of 1-d to 2-w high impact weather forecast</a:t>
            </a:r>
            <a:endParaRPr sz="1400" b="0" i="0" u="none" strike="noStrike" cap="none">
              <a:solidFill>
                <a:srgbClr val="000000"/>
              </a:solidFill>
              <a:latin typeface="Arial"/>
              <a:ea typeface="Arial"/>
              <a:cs typeface="Arial"/>
              <a:sym typeface="Arial"/>
            </a:endParaRPr>
          </a:p>
        </p:txBody>
      </p:sp>
      <p:sp>
        <p:nvSpPr>
          <p:cNvPr id="155" name="Google Shape;155;p5"/>
          <p:cNvSpPr/>
          <p:nvPr/>
        </p:nvSpPr>
        <p:spPr>
          <a:xfrm rot="-1385565">
            <a:off x="5624899" y="1684588"/>
            <a:ext cx="769293" cy="260033"/>
          </a:xfrm>
          <a:prstGeom prst="ellipse">
            <a:avLst/>
          </a:prstGeom>
          <a:noFill/>
          <a:ln w="12700" cap="flat" cmpd="sng">
            <a:solidFill>
              <a:srgbClr val="FF00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5"/>
          <p:cNvSpPr/>
          <p:nvPr/>
        </p:nvSpPr>
        <p:spPr>
          <a:xfrm rot="-1385565">
            <a:off x="3903662" y="1928625"/>
            <a:ext cx="769293" cy="260033"/>
          </a:xfrm>
          <a:prstGeom prst="ellipse">
            <a:avLst/>
          </a:prstGeom>
          <a:noFill/>
          <a:ln w="12700" cap="flat" cmpd="sng">
            <a:solidFill>
              <a:srgbClr val="FF00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5"/>
          <p:cNvSpPr txBox="1"/>
          <p:nvPr/>
        </p:nvSpPr>
        <p:spPr>
          <a:xfrm>
            <a:off x="4614015" y="3933150"/>
            <a:ext cx="1528168" cy="369332"/>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F400E1"/>
                </a:solidFill>
                <a:latin typeface="Calibri"/>
                <a:ea typeface="Calibri"/>
                <a:cs typeface="Calibri"/>
                <a:sym typeface="Calibri"/>
              </a:rPr>
              <a:t>ENSO year???</a:t>
            </a:r>
            <a:endParaRPr sz="1400" b="0" i="0" u="none" strike="noStrike" cap="none">
              <a:solidFill>
                <a:srgbClr val="000000"/>
              </a:solidFill>
              <a:latin typeface="Arial"/>
              <a:ea typeface="Arial"/>
              <a:cs typeface="Arial"/>
              <a:sym typeface="Arial"/>
            </a:endParaRPr>
          </a:p>
        </p:txBody>
      </p:sp>
      <p:cxnSp>
        <p:nvCxnSpPr>
          <p:cNvPr id="158" name="Google Shape;158;p5"/>
          <p:cNvCxnSpPr/>
          <p:nvPr/>
        </p:nvCxnSpPr>
        <p:spPr>
          <a:xfrm rot="10800000" flipH="1">
            <a:off x="5382931" y="1893456"/>
            <a:ext cx="720766" cy="2043133"/>
          </a:xfrm>
          <a:prstGeom prst="straightConnector1">
            <a:avLst/>
          </a:prstGeom>
          <a:noFill/>
          <a:ln w="12700" cap="flat" cmpd="sng">
            <a:solidFill>
              <a:srgbClr val="F400E1"/>
            </a:solidFill>
            <a:prstDash val="dash"/>
            <a:miter lim="800000"/>
            <a:headEnd type="none" w="sm" len="sm"/>
            <a:tailEnd type="stealth" w="med" len="med"/>
          </a:ln>
        </p:spPr>
      </p:cxnSp>
      <p:cxnSp>
        <p:nvCxnSpPr>
          <p:cNvPr id="159" name="Google Shape;159;p5"/>
          <p:cNvCxnSpPr>
            <a:stCxn id="157" idx="0"/>
          </p:cNvCxnSpPr>
          <p:nvPr/>
        </p:nvCxnSpPr>
        <p:spPr>
          <a:xfrm rot="10800000">
            <a:off x="4281899" y="2020950"/>
            <a:ext cx="1096200" cy="1912200"/>
          </a:xfrm>
          <a:prstGeom prst="straightConnector1">
            <a:avLst/>
          </a:prstGeom>
          <a:noFill/>
          <a:ln w="12700" cap="flat" cmpd="sng">
            <a:solidFill>
              <a:srgbClr val="F400E1"/>
            </a:solidFill>
            <a:prstDash val="dash"/>
            <a:miter lim="800000"/>
            <a:headEnd type="none" w="sm" len="sm"/>
            <a:tailEnd type="stealth" w="med" len="med"/>
          </a:ln>
        </p:spPr>
      </p:cxnSp>
      <p:cxnSp>
        <p:nvCxnSpPr>
          <p:cNvPr id="160" name="Google Shape;160;p5"/>
          <p:cNvCxnSpPr/>
          <p:nvPr/>
        </p:nvCxnSpPr>
        <p:spPr>
          <a:xfrm flipH="1">
            <a:off x="6606458" y="1541828"/>
            <a:ext cx="4185" cy="455056"/>
          </a:xfrm>
          <a:prstGeom prst="straightConnector1">
            <a:avLst/>
          </a:prstGeom>
          <a:noFill/>
          <a:ln w="25400" cap="flat" cmpd="sng">
            <a:solidFill>
              <a:schemeClr val="accent1"/>
            </a:solidFill>
            <a:prstDash val="dash"/>
            <a:miter lim="800000"/>
            <a:headEnd type="none" w="sm" len="sm"/>
            <a:tailEnd type="none" w="sm" len="sm"/>
          </a:ln>
        </p:spPr>
      </p:cxnSp>
      <p:sp>
        <p:nvSpPr>
          <p:cNvPr id="161" name="Google Shape;161;p5"/>
          <p:cNvSpPr txBox="1"/>
          <p:nvPr/>
        </p:nvSpPr>
        <p:spPr>
          <a:xfrm>
            <a:off x="6778618" y="1262568"/>
            <a:ext cx="2262909" cy="295465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400"/>
              <a:buFont typeface="Arial"/>
              <a:buChar char="•"/>
            </a:pPr>
            <a:r>
              <a:rPr lang="en-US" sz="1400" b="1" i="0" u="none" strike="noStrike" cap="none">
                <a:solidFill>
                  <a:schemeClr val="dk1"/>
                </a:solidFill>
                <a:latin typeface="Calibri"/>
                <a:ea typeface="Calibri"/>
                <a:cs typeface="Calibri"/>
                <a:sym typeface="Calibri"/>
              </a:rPr>
              <a:t>CRPSS</a:t>
            </a:r>
            <a:r>
              <a:rPr lang="en-US" sz="1400" b="0" i="0" u="none" strike="noStrike" cap="none">
                <a:solidFill>
                  <a:schemeClr val="dk1"/>
                </a:solidFill>
                <a:latin typeface="Calibri"/>
                <a:ea typeface="Calibri"/>
                <a:cs typeface="Calibri"/>
                <a:sym typeface="Calibri"/>
              </a:rPr>
              <a:t> – </a:t>
            </a:r>
            <a:r>
              <a:rPr lang="en-US" sz="1200" b="0" i="1" u="none" strike="noStrike" cap="none">
                <a:solidFill>
                  <a:schemeClr val="dk1"/>
                </a:solidFill>
                <a:latin typeface="Calibri"/>
                <a:ea typeface="Calibri"/>
                <a:cs typeface="Calibri"/>
                <a:sym typeface="Calibri"/>
              </a:rPr>
              <a:t>Continuous Ranked Probabilistic Skill Score is one of evaluation tools to measure ensemble based probabilistic forecast.</a:t>
            </a:r>
            <a:endParaRPr sz="1400" b="0" i="0" u="none" strike="noStrike" cap="none">
              <a:solidFill>
                <a:srgbClr val="000000"/>
              </a:solidFill>
              <a:latin typeface="Arial"/>
              <a:ea typeface="Arial"/>
              <a:cs typeface="Arial"/>
              <a:sym typeface="Arial"/>
            </a:endParaRPr>
          </a:p>
          <a:p>
            <a:pPr marL="342900" marR="0" lvl="0" indent="-266700" algn="l" rtl="0">
              <a:lnSpc>
                <a:spcPct val="100000"/>
              </a:lnSpc>
              <a:spcBef>
                <a:spcPts val="0"/>
              </a:spcBef>
              <a:spcAft>
                <a:spcPts val="0"/>
              </a:spcAft>
              <a:buClr>
                <a:schemeClr val="dk1"/>
              </a:buClr>
              <a:buSzPts val="1200"/>
              <a:buFont typeface="Arial"/>
              <a:buNone/>
            </a:pPr>
            <a:endParaRPr sz="1200" b="0" i="1"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400"/>
              <a:buFont typeface="Arial"/>
              <a:buChar char="•"/>
            </a:pPr>
            <a:r>
              <a:rPr lang="en-US" sz="1400" b="1" i="0" u="none" strike="noStrike" cap="none">
                <a:solidFill>
                  <a:schemeClr val="dk1"/>
                </a:solidFill>
                <a:latin typeface="Calibri"/>
                <a:ea typeface="Calibri"/>
                <a:cs typeface="Calibri"/>
                <a:sym typeface="Calibri"/>
              </a:rPr>
              <a:t>Projection</a:t>
            </a:r>
            <a:r>
              <a:rPr lang="en-US" sz="1400" b="0" i="0" u="none" strike="noStrike" cap="none">
                <a:solidFill>
                  <a:schemeClr val="dk1"/>
                </a:solidFill>
                <a:latin typeface="Calibri"/>
                <a:ea typeface="Calibri"/>
                <a:cs typeface="Calibri"/>
                <a:sym typeface="Calibri"/>
              </a:rPr>
              <a:t> – </a:t>
            </a:r>
            <a:r>
              <a:rPr lang="en-US" sz="1200" b="0" i="1" u="none" strike="noStrike" cap="none">
                <a:solidFill>
                  <a:schemeClr val="dk1"/>
                </a:solidFill>
                <a:latin typeface="Calibri"/>
                <a:ea typeface="Calibri"/>
                <a:cs typeface="Calibri"/>
                <a:sym typeface="Calibri"/>
              </a:rPr>
              <a:t>0.25 CRPSS is very close to 0.6 AC score to estimate the days with skillful probabilistic forecast</a:t>
            </a:r>
            <a:endParaRPr sz="1400" b="0" i="0" u="none" strike="noStrike" cap="none">
              <a:solidFill>
                <a:srgbClr val="000000"/>
              </a:solidFill>
              <a:latin typeface="Arial"/>
              <a:ea typeface="Arial"/>
              <a:cs typeface="Arial"/>
              <a:sym typeface="Arial"/>
            </a:endParaRPr>
          </a:p>
          <a:p>
            <a:pPr marL="342900" marR="0" lvl="0" indent="-266700" algn="l" rtl="0">
              <a:lnSpc>
                <a:spcPct val="100000"/>
              </a:lnSpc>
              <a:spcBef>
                <a:spcPts val="0"/>
              </a:spcBef>
              <a:spcAft>
                <a:spcPts val="0"/>
              </a:spcAft>
              <a:buClr>
                <a:schemeClr val="dk1"/>
              </a:buClr>
              <a:buSzPts val="1200"/>
              <a:buFont typeface="Arial"/>
              <a:buNone/>
            </a:pPr>
            <a:endParaRPr sz="1200" b="0" i="1"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400"/>
              <a:buFont typeface="Arial"/>
              <a:buChar char="•"/>
            </a:pPr>
            <a:r>
              <a:rPr lang="en-US" sz="1400" b="1" i="0" u="none" strike="noStrike" cap="none">
                <a:solidFill>
                  <a:schemeClr val="dk1"/>
                </a:solidFill>
                <a:latin typeface="Calibri"/>
                <a:ea typeface="Calibri"/>
                <a:cs typeface="Calibri"/>
                <a:sym typeface="Calibri"/>
              </a:rPr>
              <a:t>Performance</a:t>
            </a:r>
            <a:r>
              <a:rPr lang="en-US" sz="1400" b="0" i="0" u="none" strike="noStrike" cap="none">
                <a:solidFill>
                  <a:schemeClr val="dk1"/>
                </a:solidFill>
                <a:latin typeface="Calibri"/>
                <a:ea typeface="Calibri"/>
                <a:cs typeface="Calibri"/>
                <a:sym typeface="Calibri"/>
              </a:rPr>
              <a:t> – </a:t>
            </a:r>
            <a:r>
              <a:rPr lang="en-US" sz="1200" b="0" i="1" u="none" strike="noStrike" cap="none">
                <a:solidFill>
                  <a:schemeClr val="dk1"/>
                </a:solidFill>
                <a:latin typeface="Calibri"/>
                <a:ea typeface="Calibri"/>
                <a:cs typeface="Calibri"/>
                <a:sym typeface="Calibri"/>
              </a:rPr>
              <a:t>GEFS has provided useful skill reaching to around 10 days in recent years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graphicFrame>
        <p:nvGraphicFramePr>
          <p:cNvPr id="830" name="Google Shape;830;g847d565662_2_0"/>
          <p:cNvGraphicFramePr/>
          <p:nvPr/>
        </p:nvGraphicFramePr>
        <p:xfrm>
          <a:off x="384174" y="638942"/>
          <a:ext cx="8506300" cy="4130300"/>
        </p:xfrm>
        <a:graphic>
          <a:graphicData uri="http://schemas.openxmlformats.org/drawingml/2006/table">
            <a:tbl>
              <a:tblPr>
                <a:noFill/>
                <a:tableStyleId>{B6033649-08D8-44DA-8ACE-66156703881E}</a:tableStyleId>
              </a:tblPr>
              <a:tblGrid>
                <a:gridCol w="2247325">
                  <a:extLst>
                    <a:ext uri="{9D8B030D-6E8A-4147-A177-3AD203B41FA5}">
                      <a16:colId xmlns:a16="http://schemas.microsoft.com/office/drawing/2014/main" val="20000"/>
                    </a:ext>
                  </a:extLst>
                </a:gridCol>
                <a:gridCol w="2731675">
                  <a:extLst>
                    <a:ext uri="{9D8B030D-6E8A-4147-A177-3AD203B41FA5}">
                      <a16:colId xmlns:a16="http://schemas.microsoft.com/office/drawing/2014/main" val="20001"/>
                    </a:ext>
                  </a:extLst>
                </a:gridCol>
                <a:gridCol w="1763650">
                  <a:extLst>
                    <a:ext uri="{9D8B030D-6E8A-4147-A177-3AD203B41FA5}">
                      <a16:colId xmlns:a16="http://schemas.microsoft.com/office/drawing/2014/main" val="20002"/>
                    </a:ext>
                  </a:extLst>
                </a:gridCol>
                <a:gridCol w="1763650">
                  <a:extLst>
                    <a:ext uri="{9D8B030D-6E8A-4147-A177-3AD203B41FA5}">
                      <a16:colId xmlns:a16="http://schemas.microsoft.com/office/drawing/2014/main" val="20003"/>
                    </a:ext>
                  </a:extLst>
                </a:gridCol>
              </a:tblGrid>
              <a:tr h="486725">
                <a:tc rowSpan="2">
                  <a:txBody>
                    <a:bodyPr/>
                    <a:lstStyle/>
                    <a:p>
                      <a:pPr marL="0" marR="0" lvl="0" indent="0" algn="ctr" rtl="0">
                        <a:lnSpc>
                          <a:spcPct val="100000"/>
                        </a:lnSpc>
                        <a:spcBef>
                          <a:spcPts val="0"/>
                        </a:spcBef>
                        <a:spcAft>
                          <a:spcPts val="0"/>
                        </a:spcAft>
                        <a:buClr>
                          <a:srgbClr val="FFFFFF"/>
                        </a:buClr>
                        <a:buSzPts val="1600"/>
                        <a:buFont typeface="Arial"/>
                        <a:buNone/>
                      </a:pPr>
                      <a:r>
                        <a:rPr lang="en-US" sz="1800" b="1" i="0" u="none" strike="noStrike" cap="none">
                          <a:solidFill>
                            <a:srgbClr val="FFFFFF"/>
                          </a:solidFill>
                          <a:latin typeface="Arial"/>
                          <a:ea typeface="Arial"/>
                          <a:cs typeface="Arial"/>
                          <a:sym typeface="Arial"/>
                        </a:rPr>
                        <a:t>Metric</a:t>
                      </a:r>
                      <a:endParaRPr sz="1800" b="1" i="0" u="none" strike="noStrike" cap="none">
                        <a:solidFill>
                          <a:srgbClr val="FFFFFF"/>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row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Significant Wave Height</a:t>
                      </a:r>
                      <a:endParaRPr sz="1800" b="1" u="none" strike="noStrike" cap="none">
                        <a:solidFill>
                          <a:srgbClr val="FFFFFF"/>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Peak Wave Period</a:t>
                      </a:r>
                      <a:endParaRPr sz="1800" b="1" u="none" strike="noStrike" cap="none">
                        <a:solidFill>
                          <a:srgbClr val="FFFFFF"/>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hMerge="1">
                  <a:txBody>
                    <a:bodyPr/>
                    <a:lstStyle/>
                    <a:p>
                      <a:endParaRPr lang="en-US"/>
                    </a:p>
                  </a:txBody>
                  <a:tcPr/>
                </a:tc>
                <a:extLst>
                  <a:ext uri="{0D108BD9-81ED-4DB2-BD59-A6C34878D82A}">
                    <a16:rowId xmlns:a16="http://schemas.microsoft.com/office/drawing/2014/main" val="10000"/>
                  </a:ext>
                </a:extLst>
              </a:tr>
              <a:tr h="46887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Windseas</a:t>
                      </a:r>
                      <a:endParaRPr sz="1800" b="1" u="none" strike="noStrike" cap="none">
                        <a:solidFill>
                          <a:srgbClr val="FFFFFF"/>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Swell</a:t>
                      </a:r>
                      <a:endParaRPr sz="1800" b="1" u="none" strike="noStrike" cap="none">
                        <a:solidFill>
                          <a:srgbClr val="FFFFFF"/>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extLst>
                  <a:ext uri="{0D108BD9-81ED-4DB2-BD59-A6C34878D82A}">
                    <a16:rowId xmlns:a16="http://schemas.microsoft.com/office/drawing/2014/main" val="10001"/>
                  </a:ext>
                </a:extLst>
              </a:tr>
              <a:tr h="511500">
                <a:tc>
                  <a:txBody>
                    <a:bodyPr/>
                    <a:lstStyle/>
                    <a:p>
                      <a:pPr marL="0" marR="0" lvl="0" indent="0" algn="ctr" rtl="0">
                        <a:lnSpc>
                          <a:spcPct val="100000"/>
                        </a:lnSpc>
                        <a:spcBef>
                          <a:spcPts val="0"/>
                        </a:spcBef>
                        <a:spcAft>
                          <a:spcPts val="0"/>
                        </a:spcAft>
                        <a:buClr>
                          <a:srgbClr val="17375E"/>
                        </a:buClr>
                        <a:buSzPts val="1400"/>
                        <a:buFont typeface="Arial"/>
                        <a:buNone/>
                      </a:pPr>
                      <a:r>
                        <a:rPr lang="en-US" sz="1800" b="1" u="none" strike="noStrike" cap="none">
                          <a:solidFill>
                            <a:srgbClr val="17375E"/>
                          </a:solidFill>
                        </a:rPr>
                        <a:t>Skill</a:t>
                      </a:r>
                      <a:endParaRPr sz="1800" b="1" i="0" u="none" strike="noStrike" cap="none">
                        <a:solidFill>
                          <a:srgbClr val="17375E"/>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800" b="1" u="none" strike="noStrike" cap="none">
                          <a:solidFill>
                            <a:srgbClr val="008000"/>
                          </a:solidFill>
                        </a:rPr>
                        <a:t>Improved</a:t>
                      </a:r>
                      <a:endParaRPr sz="1800" b="1" i="0" u="none" strike="noStrike" cap="none">
                        <a:solidFill>
                          <a:srgbClr val="008000"/>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rgbClr val="0000FF"/>
                          </a:solidFill>
                        </a:rPr>
                        <a:t>Neutral</a:t>
                      </a:r>
                      <a:endParaRPr sz="1800" b="1" i="0" u="none" strike="noStrike" cap="none">
                        <a:solidFill>
                          <a:srgbClr val="008000"/>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rgbClr val="0000FF"/>
                          </a:solidFill>
                        </a:rPr>
                        <a:t>Neutral</a:t>
                      </a:r>
                      <a:endParaRPr sz="1800" b="1" u="none" strike="noStrike" cap="none">
                        <a:solidFill>
                          <a:srgbClr val="0000FF"/>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2"/>
                  </a:ext>
                </a:extLst>
              </a:tr>
              <a:tr h="51150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002060"/>
                          </a:solidFill>
                        </a:rPr>
                        <a:t>Reliability</a:t>
                      </a:r>
                      <a:endParaRPr sz="1800" b="1" u="none" strike="noStrike" cap="none">
                        <a:solidFill>
                          <a:srgbClr val="00206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rgbClr val="008000"/>
                          </a:solidFill>
                        </a:rPr>
                        <a:t>Improved</a:t>
                      </a:r>
                      <a:endParaRPr sz="1800" b="1" u="none" strike="noStrike" cap="none">
                        <a:solidFill>
                          <a:srgbClr val="FF000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u="none" strike="noStrike" cap="none"/>
                        <a:t>N/A</a:t>
                      </a:r>
                      <a:endParaRPr sz="1800" u="none" strike="noStrike" cap="none"/>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u="none" strike="noStrike" cap="none"/>
                        <a:t>N/A</a:t>
                      </a:r>
                      <a:endParaRPr sz="1800" u="none" strike="noStrike" cap="none"/>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511500">
                <a:tc>
                  <a:txBody>
                    <a:bodyPr/>
                    <a:lstStyle/>
                    <a:p>
                      <a:pPr marL="0" marR="0" lvl="0" indent="0" algn="ctr" rtl="0">
                        <a:lnSpc>
                          <a:spcPct val="100000"/>
                        </a:lnSpc>
                        <a:spcBef>
                          <a:spcPts val="0"/>
                        </a:spcBef>
                        <a:spcAft>
                          <a:spcPts val="0"/>
                        </a:spcAft>
                        <a:buClr>
                          <a:srgbClr val="002060"/>
                        </a:buClr>
                        <a:buSzPts val="1400"/>
                        <a:buFont typeface="Arial"/>
                        <a:buNone/>
                      </a:pPr>
                      <a:r>
                        <a:rPr lang="en-US" sz="1800" b="1" u="none" strike="noStrike" cap="none">
                          <a:solidFill>
                            <a:srgbClr val="002060"/>
                          </a:solidFill>
                        </a:rPr>
                        <a:t>RMSE</a:t>
                      </a:r>
                      <a:endParaRPr sz="1800" b="1" i="0" u="none" strike="noStrike" cap="none">
                        <a:solidFill>
                          <a:srgbClr val="002060"/>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rgbClr val="008000"/>
                          </a:solidFill>
                        </a:rPr>
                        <a:t>Improved</a:t>
                      </a:r>
                      <a:endParaRPr sz="1800" b="1" i="0" u="none" strike="noStrike" cap="none">
                        <a:solidFill>
                          <a:srgbClr val="008000"/>
                        </a:solidFill>
                        <a:latin typeface="Arial"/>
                        <a:ea typeface="Arial"/>
                        <a:cs typeface="Arial"/>
                        <a:sym typeface="Arial"/>
                      </a:endParaRPr>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rgbClr val="0000FF"/>
                          </a:solidFill>
                        </a:rPr>
                        <a:t>Neutral</a:t>
                      </a:r>
                      <a:endParaRPr sz="1800" b="1" i="0" u="none" strike="noStrike" cap="none">
                        <a:solidFill>
                          <a:srgbClr val="008000"/>
                        </a:solidFill>
                        <a:latin typeface="Arial"/>
                        <a:ea typeface="Arial"/>
                        <a:cs typeface="Arial"/>
                        <a:sym typeface="Arial"/>
                      </a:endParaRPr>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rgbClr val="0000FF"/>
                          </a:solidFill>
                        </a:rPr>
                        <a:t>Neutral</a:t>
                      </a:r>
                      <a:endParaRPr sz="1800" b="1" u="none" strike="noStrike" cap="none">
                        <a:solidFill>
                          <a:srgbClr val="0000FF"/>
                        </a:solidFill>
                      </a:endParaRPr>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4"/>
                  </a:ext>
                </a:extLst>
              </a:tr>
              <a:tr h="51150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002060"/>
                          </a:solidFill>
                        </a:rPr>
                        <a:t>Spread</a:t>
                      </a:r>
                      <a:endParaRPr sz="1800" b="1" u="none" strike="noStrike" cap="none">
                        <a:solidFill>
                          <a:srgbClr val="002060"/>
                        </a:solidFill>
                      </a:endParaRPr>
                    </a:p>
                  </a:txBody>
                  <a:tcPr marL="91450" marR="91450" marT="34275" marB="34275" anchor="ctr">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800" b="1" u="none" strike="noStrike" cap="none">
                          <a:solidFill>
                            <a:srgbClr val="008000"/>
                          </a:solidFill>
                        </a:rPr>
                        <a:t>Improved</a:t>
                      </a:r>
                      <a:endParaRPr sz="1800" b="1" i="0" u="none" strike="noStrike" cap="none">
                        <a:solidFill>
                          <a:srgbClr val="008000"/>
                        </a:solidFill>
                        <a:latin typeface="Arial"/>
                        <a:ea typeface="Arial"/>
                        <a:cs typeface="Arial"/>
                        <a:sym typeface="Arial"/>
                      </a:endParaRPr>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008000"/>
                          </a:solidFill>
                        </a:rPr>
                        <a:t>Improved</a:t>
                      </a:r>
                      <a:endParaRPr sz="1800" b="1" i="0" u="none" strike="noStrike" cap="none">
                        <a:solidFill>
                          <a:srgbClr val="008000"/>
                        </a:solidFill>
                        <a:latin typeface="Arial"/>
                        <a:ea typeface="Arial"/>
                        <a:cs typeface="Arial"/>
                        <a:sym typeface="Arial"/>
                      </a:endParaRPr>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rgbClr val="008000"/>
                          </a:solidFill>
                        </a:rPr>
                        <a:t>Improved</a:t>
                      </a:r>
                      <a:endParaRPr sz="1800" b="1" u="none" strike="noStrike" cap="none">
                        <a:solidFill>
                          <a:srgbClr val="008000"/>
                        </a:solidFill>
                      </a:endParaRPr>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r h="61720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002060"/>
                          </a:solidFill>
                        </a:rPr>
                        <a:t>Bias</a:t>
                      </a:r>
                      <a:endParaRPr sz="1800" b="1" u="none" strike="noStrike" cap="none">
                        <a:solidFill>
                          <a:srgbClr val="00206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800" b="1" u="none" strike="noStrike" cap="none">
                          <a:solidFill>
                            <a:srgbClr val="008000"/>
                          </a:solidFill>
                        </a:rPr>
                        <a:t>Improved</a:t>
                      </a:r>
                      <a:endParaRPr sz="1800" b="1" i="0" u="none" strike="noStrike" cap="none">
                        <a:solidFill>
                          <a:srgbClr val="008000"/>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u="none" strike="noStrike" cap="none">
                          <a:solidFill>
                            <a:srgbClr val="0000FF"/>
                          </a:solidFill>
                        </a:rPr>
                        <a:t>Slightly </a:t>
                      </a:r>
                      <a:r>
                        <a:rPr lang="en-US" sz="1800" b="1" u="none" strike="noStrike" cap="none">
                          <a:solidFill>
                            <a:srgbClr val="008000"/>
                          </a:solidFill>
                        </a:rPr>
                        <a:t>Improved</a:t>
                      </a:r>
                      <a:endParaRPr sz="1800" b="1" i="0" u="none" strike="noStrike" cap="none">
                        <a:solidFill>
                          <a:srgbClr val="008000"/>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rgbClr val="0000FF"/>
                          </a:solidFill>
                        </a:rPr>
                        <a:t>Neutral</a:t>
                      </a:r>
                      <a:endParaRPr sz="1800" b="1" u="none" strike="noStrike" cap="none">
                        <a:solidFill>
                          <a:srgbClr val="FF000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6"/>
                  </a:ext>
                </a:extLst>
              </a:tr>
              <a:tr h="51150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002060"/>
                          </a:solidFill>
                        </a:rPr>
                        <a:t>95% Quantile</a:t>
                      </a:r>
                      <a:endParaRPr sz="1800" b="1" u="none" strike="noStrike" cap="none">
                        <a:solidFill>
                          <a:srgbClr val="00206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rgbClr val="008000"/>
                          </a:solidFill>
                        </a:rPr>
                        <a:t>Improved</a:t>
                      </a:r>
                      <a:endParaRPr sz="1800" b="1" u="none" strike="noStrike" cap="none">
                        <a:solidFill>
                          <a:srgbClr val="FF000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N/A</a:t>
                      </a:r>
                      <a:endParaRPr sz="1800" b="1" u="none" strike="noStrike" cap="none">
                        <a:solidFill>
                          <a:srgbClr val="FF000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N/A</a:t>
                      </a:r>
                      <a:endParaRPr sz="1800" b="1" u="none" strike="noStrike" cap="none">
                        <a:solidFill>
                          <a:srgbClr val="00800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7"/>
                  </a:ext>
                </a:extLst>
              </a:tr>
            </a:tbl>
          </a:graphicData>
        </a:graphic>
      </p:graphicFrame>
      <p:sp>
        <p:nvSpPr>
          <p:cNvPr id="831" name="Google Shape;831;g847d565662_2_0"/>
          <p:cNvSpPr txBox="1">
            <a:spLocks noGrp="1"/>
          </p:cNvSpPr>
          <p:nvPr>
            <p:ph type="sldNum" idx="12"/>
          </p:nvPr>
        </p:nvSpPr>
        <p:spPr>
          <a:xfrm>
            <a:off x="7086600" y="4869656"/>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
        <p:nvSpPr>
          <p:cNvPr id="832" name="Google Shape;832;g847d565662_2_0"/>
          <p:cNvSpPr txBox="1"/>
          <p:nvPr/>
        </p:nvSpPr>
        <p:spPr>
          <a:xfrm>
            <a:off x="597882" y="0"/>
            <a:ext cx="8736900" cy="538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Summary of Waves Metrics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30"/>
          <p:cNvSpPr/>
          <p:nvPr/>
        </p:nvSpPr>
        <p:spPr>
          <a:xfrm>
            <a:off x="896257" y="538500"/>
            <a:ext cx="8247743" cy="346249"/>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Bias for Day 1 </a:t>
            </a:r>
            <a:r>
              <a:rPr lang="en-US" sz="1800" b="0" i="0" u="none" strike="noStrike" cap="none">
                <a:solidFill>
                  <a:srgbClr val="248416"/>
                </a:solidFill>
                <a:latin typeface="Arial"/>
                <a:ea typeface="Arial"/>
                <a:cs typeface="Arial"/>
                <a:sym typeface="Arial"/>
              </a:rPr>
              <a:t>Aerosol</a:t>
            </a:r>
            <a:r>
              <a:rPr lang="en-US" sz="1800" b="0" i="0" u="none" strike="noStrike" cap="none">
                <a:solidFill>
                  <a:srgbClr val="000000"/>
                </a:solidFill>
                <a:latin typeface="Arial"/>
                <a:ea typeface="Arial"/>
                <a:cs typeface="Arial"/>
                <a:sym typeface="Arial"/>
              </a:rPr>
              <a:t> Optical Depth (AOD) forecast (July 2019 – March 2020)</a:t>
            </a:r>
            <a:endParaRPr sz="1800" b="0" i="0" u="none" strike="noStrike" cap="none">
              <a:solidFill>
                <a:schemeClr val="dk1"/>
              </a:solidFill>
              <a:latin typeface="Arial"/>
              <a:ea typeface="Arial"/>
              <a:cs typeface="Arial"/>
              <a:sym typeface="Arial"/>
            </a:endParaRPr>
          </a:p>
        </p:txBody>
      </p:sp>
      <p:graphicFrame>
        <p:nvGraphicFramePr>
          <p:cNvPr id="838" name="Google Shape;838;p30"/>
          <p:cNvGraphicFramePr/>
          <p:nvPr/>
        </p:nvGraphicFramePr>
        <p:xfrm>
          <a:off x="597882" y="901751"/>
          <a:ext cx="8157300" cy="4124275"/>
        </p:xfrm>
        <a:graphic>
          <a:graphicData uri="http://schemas.openxmlformats.org/drawingml/2006/table">
            <a:tbl>
              <a:tblPr>
                <a:noFill/>
                <a:tableStyleId>{B6033649-08D8-44DA-8ACE-66156703881E}</a:tableStyleId>
              </a:tblPr>
              <a:tblGrid>
                <a:gridCol w="2155125">
                  <a:extLst>
                    <a:ext uri="{9D8B030D-6E8A-4147-A177-3AD203B41FA5}">
                      <a16:colId xmlns:a16="http://schemas.microsoft.com/office/drawing/2014/main" val="20000"/>
                    </a:ext>
                  </a:extLst>
                </a:gridCol>
                <a:gridCol w="2227250">
                  <a:extLst>
                    <a:ext uri="{9D8B030D-6E8A-4147-A177-3AD203B41FA5}">
                      <a16:colId xmlns:a16="http://schemas.microsoft.com/office/drawing/2014/main" val="20001"/>
                    </a:ext>
                  </a:extLst>
                </a:gridCol>
                <a:gridCol w="2083625">
                  <a:extLst>
                    <a:ext uri="{9D8B030D-6E8A-4147-A177-3AD203B41FA5}">
                      <a16:colId xmlns:a16="http://schemas.microsoft.com/office/drawing/2014/main" val="20002"/>
                    </a:ext>
                  </a:extLst>
                </a:gridCol>
                <a:gridCol w="1691300">
                  <a:extLst>
                    <a:ext uri="{9D8B030D-6E8A-4147-A177-3AD203B41FA5}">
                      <a16:colId xmlns:a16="http://schemas.microsoft.com/office/drawing/2014/main" val="20003"/>
                    </a:ext>
                  </a:extLst>
                </a:gridCol>
              </a:tblGrid>
              <a:tr h="472975">
                <a:tc>
                  <a:txBody>
                    <a:bodyPr/>
                    <a:lstStyle/>
                    <a:p>
                      <a:pPr marL="0" marR="0" lvl="0" indent="0" algn="ctr" rtl="0">
                        <a:lnSpc>
                          <a:spcPct val="100000"/>
                        </a:lnSpc>
                        <a:spcBef>
                          <a:spcPts val="0"/>
                        </a:spcBef>
                        <a:spcAft>
                          <a:spcPts val="0"/>
                        </a:spcAft>
                        <a:buClr>
                          <a:srgbClr val="FFFFFF"/>
                        </a:buClr>
                        <a:buSzPts val="1600"/>
                        <a:buFont typeface="Arial"/>
                        <a:buNone/>
                      </a:pPr>
                      <a:r>
                        <a:rPr lang="en-US" sz="1800" b="1" u="none" strike="noStrike" cap="none">
                          <a:solidFill>
                            <a:srgbClr val="FFFFFF"/>
                          </a:solidFill>
                        </a:rPr>
                        <a:t>Event</a:t>
                      </a:r>
                      <a:endParaRPr sz="1800" b="1" i="0" u="none" strike="noStrike" cap="none">
                        <a:solidFill>
                          <a:srgbClr val="FFFFFF"/>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1800" b="1" u="none" strike="noStrike" cap="none">
                          <a:solidFill>
                            <a:srgbClr val="FFFFFF"/>
                          </a:solidFill>
                        </a:rPr>
                        <a:t>Period</a:t>
                      </a:r>
                      <a:endParaRPr sz="1800" b="1" i="0" u="none" strike="noStrike" cap="none">
                        <a:solidFill>
                          <a:srgbClr val="FFFFFF"/>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rgbClr val="FFFFFF"/>
                        </a:buClr>
                        <a:buSzPts val="2000"/>
                        <a:buFont typeface="Arial"/>
                        <a:buNone/>
                      </a:pPr>
                      <a:r>
                        <a:rPr lang="en-US" sz="1800" b="1" u="none" strike="noStrike" cap="none">
                          <a:solidFill>
                            <a:srgbClr val="FFFFFF"/>
                          </a:solidFill>
                        </a:rPr>
                        <a:t>Bias</a:t>
                      </a:r>
                      <a:endParaRPr sz="1800" b="1" i="0" u="none" strike="noStrike" cap="none">
                        <a:solidFill>
                          <a:srgbClr val="FFFFFF"/>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rgbClr val="FFFFFF"/>
                        </a:buClr>
                        <a:buSzPts val="2000"/>
                        <a:buFont typeface="Arial"/>
                        <a:buNone/>
                      </a:pPr>
                      <a:r>
                        <a:rPr lang="en-US" sz="1800" b="1" u="none" strike="noStrike" cap="none">
                          <a:solidFill>
                            <a:srgbClr val="FFFFFF"/>
                          </a:solidFill>
                        </a:rPr>
                        <a:t>Comment</a:t>
                      </a:r>
                      <a:endParaRPr sz="1800" b="1" i="0" u="none" strike="noStrike" cap="none">
                        <a:solidFill>
                          <a:srgbClr val="FFFFFF"/>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472975">
                <a:tc>
                  <a:txBody>
                    <a:bodyPr/>
                    <a:lstStyle/>
                    <a:p>
                      <a:pPr marL="0" marR="0" lvl="0" indent="0" algn="ctr" rtl="0">
                        <a:lnSpc>
                          <a:spcPct val="100000"/>
                        </a:lnSpc>
                        <a:spcBef>
                          <a:spcPts val="0"/>
                        </a:spcBef>
                        <a:spcAft>
                          <a:spcPts val="0"/>
                        </a:spcAft>
                        <a:buClr>
                          <a:srgbClr val="17375E"/>
                        </a:buClr>
                        <a:buSzPts val="1400"/>
                        <a:buFont typeface="Arial"/>
                        <a:buNone/>
                      </a:pPr>
                      <a:r>
                        <a:rPr lang="en-US" sz="1800" b="1" u="none" strike="noStrike" cap="none">
                          <a:solidFill>
                            <a:srgbClr val="17375E"/>
                          </a:solidFill>
                        </a:rPr>
                        <a:t>African Dust</a:t>
                      </a:r>
                      <a:endParaRPr sz="1800" b="1" i="0" u="none" strike="noStrike" cap="none">
                        <a:solidFill>
                          <a:srgbClr val="17375E"/>
                        </a:solidFill>
                        <a:latin typeface="Arial"/>
                        <a:ea typeface="Arial"/>
                        <a:cs typeface="Arial"/>
                        <a:sym typeface="Aria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800" u="none" strike="noStrike" cap="none"/>
                        <a:t>Full</a:t>
                      </a:r>
                      <a:endParaRPr sz="1800" i="0" u="none" strike="noStrike" cap="none"/>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2000"/>
                        <a:buFont typeface="Calibri"/>
                        <a:buNone/>
                      </a:pPr>
                      <a:r>
                        <a:rPr lang="en-US" sz="1800" b="1" i="0" u="none" strike="noStrike" cap="none">
                          <a:solidFill>
                            <a:srgbClr val="008000"/>
                          </a:solidFill>
                        </a:rPr>
                        <a:t>Improved</a:t>
                      </a:r>
                      <a:endParaRPr sz="1800" b="1" i="0" u="none" strike="noStrike" cap="none">
                        <a:solidFill>
                          <a:srgbClr val="00800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2000"/>
                        <a:buFont typeface="Calibri"/>
                        <a:buNone/>
                      </a:pPr>
                      <a:endParaRPr sz="1400" i="0" u="none" strike="noStrike" cap="none">
                        <a:solidFill>
                          <a:srgbClr val="0000FF"/>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754350">
                <a:tc>
                  <a:txBody>
                    <a:bodyPr/>
                    <a:lstStyle/>
                    <a:p>
                      <a:pPr marL="0" marR="0" lvl="0" indent="0" algn="ctr" rtl="0">
                        <a:lnSpc>
                          <a:spcPct val="100000"/>
                        </a:lnSpc>
                        <a:spcBef>
                          <a:spcPts val="0"/>
                        </a:spcBef>
                        <a:spcAft>
                          <a:spcPts val="0"/>
                        </a:spcAft>
                        <a:buClr>
                          <a:srgbClr val="002060"/>
                        </a:buClr>
                        <a:buSzPts val="2000"/>
                        <a:buFont typeface="Calibri"/>
                        <a:buNone/>
                      </a:pPr>
                      <a:r>
                        <a:rPr lang="en-US" sz="1800" b="1" u="none" strike="noStrike" cap="none">
                          <a:solidFill>
                            <a:srgbClr val="002060"/>
                          </a:solidFill>
                        </a:rPr>
                        <a:t>African Biomass Burning</a:t>
                      </a:r>
                      <a:endParaRPr sz="1800" b="1" u="none" strike="noStrike" cap="none">
                        <a:solidFill>
                          <a:srgbClr val="00206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u="none" strike="noStrike" cap="none"/>
                        <a:t>Summer</a:t>
                      </a:r>
                      <a:endParaRPr sz="1800" u="none" strike="noStrike" cap="none"/>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2000"/>
                        <a:buFont typeface="Calibri"/>
                        <a:buNone/>
                      </a:pPr>
                      <a:r>
                        <a:rPr lang="en-US" sz="1800" b="1" u="none" strike="noStrike" cap="none">
                          <a:solidFill>
                            <a:srgbClr val="0000FF"/>
                          </a:solidFill>
                        </a:rPr>
                        <a:t>Neutral</a:t>
                      </a:r>
                      <a:endParaRPr sz="1800" b="1" u="none" strike="noStrike" cap="none">
                        <a:solidFill>
                          <a:srgbClr val="0000FF"/>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2000"/>
                        <a:buFont typeface="Calibri"/>
                        <a:buNone/>
                      </a:pPr>
                      <a:r>
                        <a:rPr lang="en-US" sz="1500" u="none" strike="noStrike" cap="none">
                          <a:solidFill>
                            <a:srgbClr val="0000FF"/>
                          </a:solidFill>
                        </a:rPr>
                        <a:t>NESDIS GBBEPx adjustment </a:t>
                      </a:r>
                      <a:endParaRPr sz="1500" u="none" strike="noStrike" cap="none">
                        <a:solidFill>
                          <a:srgbClr val="0000FF"/>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2"/>
                  </a:ext>
                </a:extLst>
              </a:tr>
              <a:tr h="617200">
                <a:tc>
                  <a:txBody>
                    <a:bodyPr/>
                    <a:lstStyle/>
                    <a:p>
                      <a:pPr marL="0" marR="0" lvl="0" indent="0" algn="ctr" rtl="0">
                        <a:lnSpc>
                          <a:spcPct val="100000"/>
                        </a:lnSpc>
                        <a:spcBef>
                          <a:spcPts val="0"/>
                        </a:spcBef>
                        <a:spcAft>
                          <a:spcPts val="0"/>
                        </a:spcAft>
                        <a:buClr>
                          <a:srgbClr val="002060"/>
                        </a:buClr>
                        <a:buSzPts val="1400"/>
                        <a:buFont typeface="Arial"/>
                        <a:buNone/>
                      </a:pPr>
                      <a:r>
                        <a:rPr lang="en-US" sz="1800" b="1" u="none" strike="noStrike" cap="none">
                          <a:solidFill>
                            <a:srgbClr val="002060"/>
                          </a:solidFill>
                          <a:latin typeface="Calibri"/>
                          <a:ea typeface="Calibri"/>
                          <a:cs typeface="Calibri"/>
                          <a:sym typeface="Calibri"/>
                        </a:rPr>
                        <a:t>South America </a:t>
                      </a:r>
                      <a:endParaRPr sz="1800" b="1"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2060"/>
                        </a:buClr>
                        <a:buSzPts val="1400"/>
                        <a:buFont typeface="Arial"/>
                        <a:buNone/>
                      </a:pPr>
                      <a:r>
                        <a:rPr lang="en-US" sz="1800" b="1" u="none" strike="noStrike" cap="none">
                          <a:solidFill>
                            <a:srgbClr val="002060"/>
                          </a:solidFill>
                          <a:latin typeface="Calibri"/>
                          <a:ea typeface="Calibri"/>
                          <a:cs typeface="Calibri"/>
                          <a:sym typeface="Calibri"/>
                        </a:rPr>
                        <a:t>Biomass Burning</a:t>
                      </a:r>
                      <a:endParaRPr sz="1800" b="1" u="none" strike="noStrike" cap="none">
                        <a:solidFill>
                          <a:srgbClr val="002060"/>
                        </a:solidFill>
                        <a:latin typeface="Calibri"/>
                        <a:ea typeface="Calibri"/>
                        <a:cs typeface="Calibri"/>
                        <a:sym typeface="Calibri"/>
                      </a:endParaRPr>
                    </a:p>
                  </a:txBody>
                  <a:tcPr marL="91450" marR="91450" marT="34275" marB="34275" anchor="ctr">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u="none" strike="noStrike" cap="none"/>
                        <a:t>Summer</a:t>
                      </a:r>
                      <a:endParaRPr sz="1800" i="0" u="none" strike="noStrike" cap="none"/>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800" b="1" i="0" u="none" strike="noStrike" cap="none">
                          <a:solidFill>
                            <a:srgbClr val="008000"/>
                          </a:solidFill>
                        </a:rPr>
                        <a:t>Improved</a:t>
                      </a:r>
                      <a:endParaRPr sz="1800" b="1" i="0" u="none" strike="noStrike" cap="none">
                        <a:solidFill>
                          <a:srgbClr val="008000"/>
                        </a:solidFill>
                      </a:endParaRPr>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1400"/>
                        <a:buFont typeface="Arial"/>
                        <a:buNone/>
                      </a:pPr>
                      <a:endParaRPr sz="1400" i="0" u="none" strike="noStrike" cap="none">
                        <a:solidFill>
                          <a:srgbClr val="0000FF"/>
                        </a:solidFill>
                      </a:endParaRPr>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754350">
                <a:tc>
                  <a:txBody>
                    <a:bodyPr/>
                    <a:lstStyle/>
                    <a:p>
                      <a:pPr marL="0" marR="0" lvl="0" indent="0" algn="ctr" rtl="0">
                        <a:lnSpc>
                          <a:spcPct val="100000"/>
                        </a:lnSpc>
                        <a:spcBef>
                          <a:spcPts val="0"/>
                        </a:spcBef>
                        <a:spcAft>
                          <a:spcPts val="0"/>
                        </a:spcAft>
                        <a:buClr>
                          <a:srgbClr val="002060"/>
                        </a:buClr>
                        <a:buSzPts val="2000"/>
                        <a:buFont typeface="Calibri"/>
                        <a:buNone/>
                      </a:pPr>
                      <a:r>
                        <a:rPr lang="en-US" sz="1800" b="1" u="none" strike="noStrike" cap="none">
                          <a:solidFill>
                            <a:srgbClr val="002060"/>
                          </a:solidFill>
                        </a:rPr>
                        <a:t>Asian Sulfate</a:t>
                      </a:r>
                      <a:endParaRPr sz="1800" u="none" strike="noStrike" cap="none"/>
                    </a:p>
                  </a:txBody>
                  <a:tcPr marL="91450" marR="91450" marT="34275" marB="34275" anchor="ctr">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800" u="none" strike="noStrike" cap="none"/>
                        <a:t>Fall/Winter</a:t>
                      </a:r>
                      <a:endParaRPr sz="1800" i="0" u="none" strike="noStrike" cap="none"/>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2000"/>
                        <a:buFont typeface="Calibri"/>
                        <a:buNone/>
                      </a:pPr>
                      <a:r>
                        <a:rPr lang="en-US" sz="1800" b="1" i="0" u="none" strike="noStrike" cap="none">
                          <a:solidFill>
                            <a:srgbClr val="0000FF"/>
                          </a:solidFill>
                        </a:rPr>
                        <a:t>Neutral</a:t>
                      </a:r>
                      <a:endParaRPr sz="1800" b="1" i="0" u="none" strike="noStrike" cap="none">
                        <a:solidFill>
                          <a:srgbClr val="0000FF"/>
                        </a:solidFill>
                      </a:endParaRPr>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2000"/>
                        <a:buFont typeface="Calibri"/>
                        <a:buNone/>
                      </a:pPr>
                      <a:r>
                        <a:rPr lang="en-US" sz="1500" u="none" strike="noStrike" cap="none">
                          <a:solidFill>
                            <a:srgbClr val="FF0000"/>
                          </a:solidFill>
                        </a:rPr>
                        <a:t>Strong overprediction (COVID related)</a:t>
                      </a:r>
                      <a:endParaRPr sz="1500" i="0" u="none" strike="noStrike" cap="none">
                        <a:solidFill>
                          <a:srgbClr val="FF0000"/>
                        </a:solidFill>
                      </a:endParaRPr>
                    </a:p>
                  </a:txBody>
                  <a:tcPr marL="91450" marR="91450" marT="34275" marB="342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4"/>
                  </a:ext>
                </a:extLst>
              </a:tr>
              <a:tr h="525750">
                <a:tc>
                  <a:txBody>
                    <a:bodyPr/>
                    <a:lstStyle/>
                    <a:p>
                      <a:pPr marL="0" marR="0" lvl="0" indent="0" algn="ctr" rtl="0">
                        <a:lnSpc>
                          <a:spcPct val="100000"/>
                        </a:lnSpc>
                        <a:spcBef>
                          <a:spcPts val="0"/>
                        </a:spcBef>
                        <a:spcAft>
                          <a:spcPts val="0"/>
                        </a:spcAft>
                        <a:buClr>
                          <a:srgbClr val="002060"/>
                        </a:buClr>
                        <a:buSzPts val="2000"/>
                        <a:buFont typeface="Calibri"/>
                        <a:buNone/>
                      </a:pPr>
                      <a:r>
                        <a:rPr lang="en-US" sz="1800" b="1" u="none" strike="noStrike" cap="none">
                          <a:solidFill>
                            <a:srgbClr val="002060"/>
                          </a:solidFill>
                        </a:rPr>
                        <a:t>North America</a:t>
                      </a:r>
                      <a:endParaRPr sz="1800" b="1" u="none" strike="noStrike" cap="none">
                        <a:solidFill>
                          <a:srgbClr val="00206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800" u="none" strike="noStrike" cap="none"/>
                        <a:t>Full</a:t>
                      </a:r>
                      <a:endParaRPr sz="1800" i="0" u="none" strike="noStrike" cap="none"/>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rgbClr val="298917"/>
                          </a:solidFill>
                        </a:rPr>
                        <a:t>Improved</a:t>
                      </a:r>
                      <a:endParaRPr sz="1800" b="1" i="0" u="none" strike="noStrike" cap="none">
                        <a:solidFill>
                          <a:srgbClr val="298917"/>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500" u="none" strike="noStrike" cap="none">
                          <a:solidFill>
                            <a:srgbClr val="0000FF"/>
                          </a:solidFill>
                        </a:rPr>
                        <a:t>Overpredict ag fires</a:t>
                      </a:r>
                      <a:endParaRPr sz="1500" i="0" u="none" strike="noStrike" cap="none">
                        <a:solidFill>
                          <a:srgbClr val="0000FF"/>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r h="526675">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a:solidFill>
                            <a:srgbClr val="002060"/>
                          </a:solidFill>
                        </a:rPr>
                        <a:t>Ocean sea-salt</a:t>
                      </a:r>
                      <a:endParaRPr sz="1800" b="1" u="none" strike="noStrike" cap="none">
                        <a:solidFill>
                          <a:srgbClr val="00206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t>Full</a:t>
                      </a:r>
                      <a:endParaRPr sz="1800" u="none" strike="noStrike" cap="none"/>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800" b="1" u="none" strike="noStrike" cap="none">
                          <a:solidFill>
                            <a:srgbClr val="0000FF"/>
                          </a:solidFill>
                        </a:rPr>
                        <a:t>Neutral</a:t>
                      </a:r>
                      <a:endParaRPr sz="1800" b="1" u="none" strike="noStrike" cap="none">
                        <a:solidFill>
                          <a:srgbClr val="0000FF"/>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500" u="none" strike="noStrike" cap="none">
                          <a:solidFill>
                            <a:srgbClr val="FF0000"/>
                          </a:solidFill>
                        </a:rPr>
                        <a:t>Wet scavenging likely too low</a:t>
                      </a:r>
                      <a:endParaRPr sz="1500" u="none" strike="noStrike" cap="none">
                        <a:solidFill>
                          <a:srgbClr val="FF0000"/>
                        </a:solidFill>
                      </a:endParaRPr>
                    </a:p>
                  </a:txBody>
                  <a:tcPr marL="91450" marR="91450" marT="34275" marB="342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6"/>
                  </a:ext>
                </a:extLst>
              </a:tr>
            </a:tbl>
          </a:graphicData>
        </a:graphic>
      </p:graphicFrame>
      <p:sp>
        <p:nvSpPr>
          <p:cNvPr id="839" name="Google Shape;839;p30"/>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sp>
        <p:nvSpPr>
          <p:cNvPr id="840" name="Google Shape;840;p30"/>
          <p:cNvSpPr txBox="1"/>
          <p:nvPr/>
        </p:nvSpPr>
        <p:spPr>
          <a:xfrm>
            <a:off x="597882" y="0"/>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Summary of Aerosols Metrics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52"/>
          <p:cNvSpPr/>
          <p:nvPr/>
        </p:nvSpPr>
        <p:spPr>
          <a:xfrm>
            <a:off x="8205658" y="38953"/>
            <a:ext cx="950975" cy="950975"/>
          </a:xfrm>
          <a:prstGeom prst="ellipse">
            <a:avLst/>
          </a:prstGeom>
          <a:solidFill>
            <a:schemeClr val="lt1"/>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846" name="Google Shape;846;p52"/>
          <p:cNvGraphicFramePr/>
          <p:nvPr/>
        </p:nvGraphicFramePr>
        <p:xfrm>
          <a:off x="12633" y="577453"/>
          <a:ext cx="9144000" cy="4186000"/>
        </p:xfrm>
        <a:graphic>
          <a:graphicData uri="http://schemas.openxmlformats.org/drawingml/2006/table">
            <a:tbl>
              <a:tblPr>
                <a:noFill/>
                <a:tableStyleId>{B6033649-08D8-44DA-8ACE-66156703881E}</a:tableStyleId>
              </a:tblPr>
              <a:tblGrid>
                <a:gridCol w="1713825">
                  <a:extLst>
                    <a:ext uri="{9D8B030D-6E8A-4147-A177-3AD203B41FA5}">
                      <a16:colId xmlns:a16="http://schemas.microsoft.com/office/drawing/2014/main" val="20000"/>
                    </a:ext>
                  </a:extLst>
                </a:gridCol>
                <a:gridCol w="2034400">
                  <a:extLst>
                    <a:ext uri="{9D8B030D-6E8A-4147-A177-3AD203B41FA5}">
                      <a16:colId xmlns:a16="http://schemas.microsoft.com/office/drawing/2014/main" val="20001"/>
                    </a:ext>
                  </a:extLst>
                </a:gridCol>
                <a:gridCol w="5395775">
                  <a:extLst>
                    <a:ext uri="{9D8B030D-6E8A-4147-A177-3AD203B41FA5}">
                      <a16:colId xmlns:a16="http://schemas.microsoft.com/office/drawing/2014/main" val="20002"/>
                    </a:ext>
                  </a:extLst>
                </a:gridCol>
              </a:tblGrid>
              <a:tr h="351075">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Region</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Recommendation</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Key Remarks</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6815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Eastern Region</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Implement</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GEFSv12 had </a:t>
                      </a:r>
                      <a:r>
                        <a:rPr lang="en-US" sz="1400" u="none" strike="noStrike" cap="none">
                          <a:solidFill>
                            <a:srgbClr val="008000"/>
                          </a:solidFill>
                          <a:latin typeface="Arial"/>
                          <a:ea typeface="Arial"/>
                          <a:cs typeface="Arial"/>
                          <a:sym typeface="Arial"/>
                        </a:rPr>
                        <a:t>significantly better synoptic performance</a:t>
                      </a:r>
                      <a:r>
                        <a:rPr lang="en-US" sz="1400" u="none" strike="noStrike" cap="none">
                          <a:latin typeface="Arial"/>
                          <a:ea typeface="Arial"/>
                          <a:cs typeface="Arial"/>
                          <a:sym typeface="Arial"/>
                        </a:rPr>
                        <a:t>. </a:t>
                      </a:r>
                      <a:r>
                        <a:rPr lang="en-US" sz="1400" u="none" strike="noStrike" cap="none">
                          <a:solidFill>
                            <a:srgbClr val="008000"/>
                          </a:solidFill>
                          <a:latin typeface="Arial"/>
                          <a:ea typeface="Arial"/>
                          <a:cs typeface="Arial"/>
                          <a:sym typeface="Arial"/>
                        </a:rPr>
                        <a:t>Improved spread </a:t>
                      </a:r>
                      <a:r>
                        <a:rPr lang="en-US" sz="1400" u="none" strike="noStrike" cap="none">
                          <a:latin typeface="Arial"/>
                          <a:ea typeface="Arial"/>
                          <a:cs typeface="Arial"/>
                          <a:sym typeface="Arial"/>
                        </a:rPr>
                        <a:t>in TC tracks, with </a:t>
                      </a:r>
                      <a:r>
                        <a:rPr lang="en-US" sz="1400" u="none" strike="noStrike" cap="none">
                          <a:solidFill>
                            <a:srgbClr val="FF0000"/>
                          </a:solidFill>
                          <a:latin typeface="Arial"/>
                          <a:ea typeface="Arial"/>
                          <a:cs typeface="Arial"/>
                          <a:sym typeface="Arial"/>
                        </a:rPr>
                        <a:t>increased</a:t>
                      </a:r>
                      <a:r>
                        <a:rPr lang="en-US" sz="1400" u="none" strike="noStrike" cap="none">
                          <a:latin typeface="Arial"/>
                          <a:ea typeface="Arial"/>
                          <a:cs typeface="Arial"/>
                          <a:sym typeface="Arial"/>
                        </a:rPr>
                        <a:t> </a:t>
                      </a:r>
                      <a:r>
                        <a:rPr lang="en-US" sz="1400" u="none" strike="noStrike" cap="none">
                          <a:solidFill>
                            <a:srgbClr val="FF0000"/>
                          </a:solidFill>
                          <a:latin typeface="Arial"/>
                          <a:ea typeface="Arial"/>
                          <a:cs typeface="Arial"/>
                          <a:sym typeface="Arial"/>
                        </a:rPr>
                        <a:t>right-of-track bias</a:t>
                      </a:r>
                      <a:r>
                        <a:rPr lang="en-US" sz="1400" u="none" strike="noStrike" cap="none">
                          <a:latin typeface="Arial"/>
                          <a:ea typeface="Arial"/>
                          <a:cs typeface="Arial"/>
                          <a:sym typeface="Arial"/>
                        </a:rPr>
                        <a:t>. </a:t>
                      </a:r>
                      <a:endParaRPr sz="1400" b="1" i="0" u="none" strike="noStrike" cap="none">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98945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Central Region</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Implement</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1" indent="0" algn="ctr" rtl="0">
                        <a:lnSpc>
                          <a:spcPct val="100000"/>
                        </a:lnSpc>
                        <a:spcBef>
                          <a:spcPts val="0"/>
                        </a:spcBef>
                        <a:spcAft>
                          <a:spcPts val="0"/>
                        </a:spcAft>
                        <a:buClr>
                          <a:srgbClr val="000000"/>
                        </a:buClr>
                        <a:buSzPts val="1400"/>
                        <a:buFont typeface="Arial"/>
                        <a:buNone/>
                      </a:pPr>
                      <a:r>
                        <a:rPr lang="en-US" sz="1400" u="none" strike="noStrike" cap="none">
                          <a:solidFill>
                            <a:srgbClr val="008000"/>
                          </a:solidFill>
                          <a:latin typeface="Arial"/>
                          <a:ea typeface="Arial"/>
                          <a:cs typeface="Arial"/>
                          <a:sym typeface="Arial"/>
                        </a:rPr>
                        <a:t>GEFSv12 outperformed GEFSv11 synoptically</a:t>
                      </a:r>
                      <a:r>
                        <a:rPr lang="en-US" sz="1400" u="none" strike="noStrike" cap="none">
                          <a:latin typeface="Arial"/>
                          <a:ea typeface="Arial"/>
                          <a:cs typeface="Arial"/>
                          <a:sym typeface="Arial"/>
                        </a:rPr>
                        <a:t>. Improved spread, which </a:t>
                      </a:r>
                      <a:r>
                        <a:rPr lang="en-US" sz="1400" u="none" strike="noStrike" cap="none">
                          <a:solidFill>
                            <a:srgbClr val="008000"/>
                          </a:solidFill>
                          <a:latin typeface="Arial"/>
                          <a:ea typeface="Arial"/>
                          <a:cs typeface="Arial"/>
                          <a:sym typeface="Arial"/>
                        </a:rPr>
                        <a:t>better encapsulated the envelope of potential solutions</a:t>
                      </a:r>
                      <a:r>
                        <a:rPr lang="en-US" sz="1400" u="none" strike="noStrike" cap="none">
                          <a:latin typeface="Arial"/>
                          <a:ea typeface="Arial"/>
                          <a:cs typeface="Arial"/>
                          <a:sym typeface="Arial"/>
                        </a:rPr>
                        <a:t> and </a:t>
                      </a:r>
                      <a:r>
                        <a:rPr lang="en-US" sz="1400" u="none" strike="noStrike" cap="none">
                          <a:solidFill>
                            <a:srgbClr val="008000"/>
                          </a:solidFill>
                          <a:latin typeface="Arial"/>
                          <a:ea typeface="Arial"/>
                          <a:cs typeface="Arial"/>
                          <a:sym typeface="Arial"/>
                        </a:rPr>
                        <a:t>highlighted important gradients</a:t>
                      </a:r>
                      <a:r>
                        <a:rPr lang="en-US" sz="1400" u="none" strike="noStrike" cap="none">
                          <a:latin typeface="Arial"/>
                          <a:ea typeface="Arial"/>
                          <a:cs typeface="Arial"/>
                          <a:sym typeface="Arial"/>
                        </a:rPr>
                        <a:t>. Improved performance in areas of </a:t>
                      </a:r>
                      <a:r>
                        <a:rPr lang="en-US" sz="1400" u="none" strike="noStrike" cap="none">
                          <a:solidFill>
                            <a:srgbClr val="008000"/>
                          </a:solidFill>
                          <a:latin typeface="Arial"/>
                          <a:ea typeface="Arial"/>
                          <a:cs typeface="Arial"/>
                          <a:sym typeface="Arial"/>
                        </a:rPr>
                        <a:t>complex terrain</a:t>
                      </a:r>
                      <a:r>
                        <a:rPr lang="en-US" sz="1400" u="none" strike="noStrike" cap="none">
                          <a:latin typeface="Arial"/>
                          <a:ea typeface="Arial"/>
                          <a:cs typeface="Arial"/>
                          <a:sym typeface="Arial"/>
                        </a:rPr>
                        <a:t>.</a:t>
                      </a:r>
                      <a:endParaRPr sz="1400" b="1" i="0" u="none" strike="noStrike" cap="none">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602025">
                <a:tc>
                  <a:txBody>
                    <a:bodyPr/>
                    <a:lstStyle/>
                    <a:p>
                      <a:pPr marL="0" marR="0" lvl="0" indent="0" algn="ctr" rtl="0">
                        <a:lnSpc>
                          <a:spcPct val="100000"/>
                        </a:lnSpc>
                        <a:spcBef>
                          <a:spcPts val="0"/>
                        </a:spcBef>
                        <a:spcAft>
                          <a:spcPts val="0"/>
                        </a:spcAft>
                        <a:buClr>
                          <a:srgbClr val="002060"/>
                        </a:buClr>
                        <a:buSzPts val="1400"/>
                        <a:buFont typeface="Arial"/>
                        <a:buNone/>
                      </a:pPr>
                      <a:r>
                        <a:rPr lang="en-US" sz="1400" b="1" i="0" u="none" strike="noStrike" cap="none">
                          <a:solidFill>
                            <a:srgbClr val="002060"/>
                          </a:solidFill>
                          <a:latin typeface="Arial"/>
                          <a:ea typeface="Arial"/>
                          <a:cs typeface="Arial"/>
                          <a:sym typeface="Arial"/>
                        </a:rPr>
                        <a:t>Southern Region</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Implement</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u="none" strike="noStrike" cap="none">
                          <a:solidFill>
                            <a:srgbClr val="008000"/>
                          </a:solidFill>
                          <a:latin typeface="Arial"/>
                          <a:ea typeface="Arial"/>
                          <a:cs typeface="Arial"/>
                          <a:sym typeface="Arial"/>
                        </a:rPr>
                        <a:t>A noticeable step forward </a:t>
                      </a:r>
                      <a:r>
                        <a:rPr lang="en-US" sz="1400" u="none" strike="noStrike" cap="none">
                          <a:latin typeface="Arial"/>
                          <a:ea typeface="Arial"/>
                          <a:cs typeface="Arial"/>
                          <a:sym typeface="Arial"/>
                        </a:rPr>
                        <a:t>in ensemble modeling. </a:t>
                      </a:r>
                      <a:br>
                        <a:rPr lang="en-US" sz="1400" u="none" strike="noStrike" cap="none">
                          <a:latin typeface="Arial"/>
                          <a:ea typeface="Arial"/>
                          <a:cs typeface="Arial"/>
                          <a:sym typeface="Arial"/>
                        </a:rPr>
                      </a:br>
                      <a:r>
                        <a:rPr lang="en-US" sz="1400" u="none" strike="noStrike" cap="none">
                          <a:latin typeface="Arial"/>
                          <a:ea typeface="Arial"/>
                          <a:cs typeface="Arial"/>
                          <a:sym typeface="Arial"/>
                        </a:rPr>
                        <a:t>Overall </a:t>
                      </a:r>
                      <a:r>
                        <a:rPr lang="en-US" sz="1400" u="none" strike="noStrike" cap="none">
                          <a:solidFill>
                            <a:srgbClr val="008000"/>
                          </a:solidFill>
                          <a:latin typeface="Arial"/>
                          <a:ea typeface="Arial"/>
                          <a:cs typeface="Arial"/>
                          <a:sym typeface="Arial"/>
                        </a:rPr>
                        <a:t>improved spread in nearly all fields</a:t>
                      </a:r>
                      <a:r>
                        <a:rPr lang="en-US" sz="1400" u="none" strike="noStrike" cap="none">
                          <a:latin typeface="Arial"/>
                          <a:ea typeface="Arial"/>
                          <a:cs typeface="Arial"/>
                          <a:sym typeface="Arial"/>
                        </a:rPr>
                        <a:t>.  </a:t>
                      </a:r>
                      <a:endParaRPr sz="1400" b="1" i="0" u="none" strike="noStrike" cap="none">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880325">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Western Region</a:t>
                      </a:r>
                      <a:endParaRPr sz="1400" b="1" i="0" u="none" strike="noStrike" cap="none">
                        <a:solidFill>
                          <a:srgbClr val="17375E"/>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Implement</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u="none" strike="noStrike" cap="none">
                          <a:solidFill>
                            <a:srgbClr val="008000"/>
                          </a:solidFill>
                          <a:latin typeface="Arial"/>
                          <a:ea typeface="Arial"/>
                          <a:cs typeface="Arial"/>
                          <a:sym typeface="Arial"/>
                        </a:rPr>
                        <a:t>Overall improvements </a:t>
                      </a:r>
                      <a:r>
                        <a:rPr lang="en-US" sz="1400" u="none" strike="noStrike" cap="none">
                          <a:latin typeface="Arial"/>
                          <a:ea typeface="Arial"/>
                          <a:cs typeface="Arial"/>
                          <a:sym typeface="Arial"/>
                        </a:rPr>
                        <a:t>in AC scores, dispersion, terrain resolved features, etc. Concerned </a:t>
                      </a:r>
                      <a:r>
                        <a:rPr lang="en-US" sz="1400" u="none" strike="noStrike" cap="none">
                          <a:solidFill>
                            <a:schemeClr val="dk1"/>
                          </a:solidFill>
                          <a:latin typeface="Arial"/>
                          <a:ea typeface="Arial"/>
                          <a:cs typeface="Arial"/>
                          <a:sym typeface="Arial"/>
                        </a:rPr>
                        <a:t>with the </a:t>
                      </a:r>
                      <a:r>
                        <a:rPr lang="en-US" sz="1400" u="none" strike="noStrike" cap="none">
                          <a:solidFill>
                            <a:srgbClr val="FF0000"/>
                          </a:solidFill>
                          <a:latin typeface="Arial"/>
                          <a:ea typeface="Arial"/>
                          <a:cs typeface="Arial"/>
                          <a:sym typeface="Arial"/>
                        </a:rPr>
                        <a:t>performance</a:t>
                      </a:r>
                      <a:r>
                        <a:rPr lang="en-US" sz="1400" u="none" strike="noStrike" cap="none">
                          <a:solidFill>
                            <a:schemeClr val="dk1"/>
                          </a:solidFill>
                          <a:latin typeface="Arial"/>
                          <a:ea typeface="Arial"/>
                          <a:cs typeface="Arial"/>
                          <a:sym typeface="Arial"/>
                        </a:rPr>
                        <a:t> </a:t>
                      </a:r>
                      <a:r>
                        <a:rPr lang="en-US" sz="1400" u="none" strike="noStrike" cap="none">
                          <a:solidFill>
                            <a:srgbClr val="FF0000"/>
                          </a:solidFill>
                          <a:latin typeface="Arial"/>
                          <a:ea typeface="Arial"/>
                          <a:cs typeface="Arial"/>
                          <a:sym typeface="Arial"/>
                        </a:rPr>
                        <a:t>of a few of the cases in the West </a:t>
                      </a:r>
                      <a:r>
                        <a:rPr lang="en-US" sz="1400" u="none" strike="noStrike" cap="none">
                          <a:latin typeface="Arial"/>
                          <a:ea typeface="Arial"/>
                          <a:cs typeface="Arial"/>
                          <a:sym typeface="Arial"/>
                        </a:rPr>
                        <a:t>showing long-range forecast degradation. </a:t>
                      </a:r>
                      <a:endParaRPr sz="1400" b="1" i="0" u="none" strike="noStrike" cap="none">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r h="681575">
                <a:tc>
                  <a:txBody>
                    <a:bodyPr/>
                    <a:lstStyle/>
                    <a:p>
                      <a:pPr marL="0" marR="0" lvl="0" indent="0" algn="ctr" rtl="0">
                        <a:lnSpc>
                          <a:spcPct val="100000"/>
                        </a:lnSpc>
                        <a:spcBef>
                          <a:spcPts val="0"/>
                        </a:spcBef>
                        <a:spcAft>
                          <a:spcPts val="0"/>
                        </a:spcAft>
                        <a:buClr>
                          <a:srgbClr val="002060"/>
                        </a:buClr>
                        <a:buSzPts val="1400"/>
                        <a:buFont typeface="Arial"/>
                        <a:buNone/>
                      </a:pPr>
                      <a:r>
                        <a:rPr lang="en-US" sz="1400" b="1" i="0" u="none" strike="noStrike" cap="none">
                          <a:solidFill>
                            <a:srgbClr val="002060"/>
                          </a:solidFill>
                          <a:latin typeface="Arial"/>
                          <a:ea typeface="Arial"/>
                          <a:cs typeface="Arial"/>
                          <a:sym typeface="Arial"/>
                        </a:rPr>
                        <a:t>Alaska Region</a:t>
                      </a:r>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Implement</a:t>
                      </a:r>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u="none" strike="noStrike" cap="none">
                          <a:solidFill>
                            <a:srgbClr val="008000"/>
                          </a:solidFill>
                          <a:latin typeface="Arial"/>
                          <a:ea typeface="Arial"/>
                          <a:cs typeface="Arial"/>
                          <a:sym typeface="Arial"/>
                        </a:rPr>
                        <a:t>GEFSv12 shows definite benefits</a:t>
                      </a:r>
                      <a:r>
                        <a:rPr lang="en-US" sz="1400" u="none" strike="noStrike" cap="none">
                          <a:latin typeface="Arial"/>
                          <a:ea typeface="Arial"/>
                          <a:cs typeface="Arial"/>
                          <a:sym typeface="Arial"/>
                        </a:rPr>
                        <a:t> over GEFSv11, mainly due to its </a:t>
                      </a:r>
                      <a:r>
                        <a:rPr lang="en-US" sz="1400" u="none" strike="noStrike" cap="none">
                          <a:solidFill>
                            <a:srgbClr val="008000"/>
                          </a:solidFill>
                          <a:latin typeface="Arial"/>
                          <a:ea typeface="Arial"/>
                          <a:cs typeface="Arial"/>
                          <a:sym typeface="Arial"/>
                        </a:rPr>
                        <a:t>increased spread</a:t>
                      </a:r>
                      <a:r>
                        <a:rPr lang="en-US" sz="1400" u="none" strike="noStrike" cap="none">
                          <a:latin typeface="Arial"/>
                          <a:ea typeface="Arial"/>
                          <a:cs typeface="Arial"/>
                          <a:sym typeface="Arial"/>
                        </a:rPr>
                        <a:t>. </a:t>
                      </a:r>
                      <a:r>
                        <a:rPr lang="en-US" sz="1400" u="none" strike="noStrike" cap="none">
                          <a:solidFill>
                            <a:schemeClr val="dk1"/>
                          </a:solidFill>
                          <a:latin typeface="Arial"/>
                          <a:ea typeface="Arial"/>
                          <a:cs typeface="Arial"/>
                          <a:sym typeface="Arial"/>
                        </a:rPr>
                        <a:t>GEFSv12 can have a </a:t>
                      </a:r>
                      <a:r>
                        <a:rPr lang="en-US" sz="1400" u="none" strike="noStrike" cap="none">
                          <a:solidFill>
                            <a:srgbClr val="FF0000"/>
                          </a:solidFill>
                          <a:latin typeface="Arial"/>
                          <a:ea typeface="Arial"/>
                          <a:cs typeface="Arial"/>
                          <a:sym typeface="Arial"/>
                        </a:rPr>
                        <a:t>progressive bias</a:t>
                      </a:r>
                      <a:r>
                        <a:rPr lang="en-US" sz="1400" u="none" strike="noStrike" cap="none">
                          <a:latin typeface="Arial"/>
                          <a:ea typeface="Arial"/>
                          <a:cs typeface="Arial"/>
                          <a:sym typeface="Arial"/>
                        </a:rPr>
                        <a:t>.</a:t>
                      </a:r>
                      <a:endParaRPr sz="1400" b="1" i="0" u="none" strike="noStrike" cap="none">
                        <a:solidFill>
                          <a:srgbClr val="008000"/>
                        </a:solidFill>
                        <a:latin typeface="Arial"/>
                        <a:ea typeface="Arial"/>
                        <a:cs typeface="Arial"/>
                        <a:sym typeface="Arial"/>
                      </a:endParaRPr>
                    </a:p>
                  </a:txBody>
                  <a:tcPr marL="121925" marR="121925"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bl>
          </a:graphicData>
        </a:graphic>
      </p:graphicFrame>
      <p:sp>
        <p:nvSpPr>
          <p:cNvPr id="847" name="Google Shape;847;p52"/>
          <p:cNvSpPr txBox="1"/>
          <p:nvPr/>
        </p:nvSpPr>
        <p:spPr>
          <a:xfrm>
            <a:off x="597882" y="0"/>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Summary of Atmospheric Weeks 1-2 Evaluations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53"/>
          <p:cNvSpPr/>
          <p:nvPr/>
        </p:nvSpPr>
        <p:spPr>
          <a:xfrm>
            <a:off x="8205658" y="38953"/>
            <a:ext cx="950975" cy="950975"/>
          </a:xfrm>
          <a:prstGeom prst="ellipse">
            <a:avLst/>
          </a:prstGeom>
          <a:solidFill>
            <a:schemeClr val="lt1"/>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853" name="Google Shape;853;p53"/>
          <p:cNvGraphicFramePr/>
          <p:nvPr/>
        </p:nvGraphicFramePr>
        <p:xfrm>
          <a:off x="133392" y="489237"/>
          <a:ext cx="8877225" cy="4615285"/>
        </p:xfrm>
        <a:graphic>
          <a:graphicData uri="http://schemas.openxmlformats.org/drawingml/2006/table">
            <a:tbl>
              <a:tblPr>
                <a:noFill/>
                <a:tableStyleId>{B6033649-08D8-44DA-8ACE-66156703881E}</a:tableStyleId>
              </a:tblPr>
              <a:tblGrid>
                <a:gridCol w="1539825">
                  <a:extLst>
                    <a:ext uri="{9D8B030D-6E8A-4147-A177-3AD203B41FA5}">
                      <a16:colId xmlns:a16="http://schemas.microsoft.com/office/drawing/2014/main" val="20000"/>
                    </a:ext>
                  </a:extLst>
                </a:gridCol>
                <a:gridCol w="2212225">
                  <a:extLst>
                    <a:ext uri="{9D8B030D-6E8A-4147-A177-3AD203B41FA5}">
                      <a16:colId xmlns:a16="http://schemas.microsoft.com/office/drawing/2014/main" val="20001"/>
                    </a:ext>
                  </a:extLst>
                </a:gridCol>
                <a:gridCol w="5125175">
                  <a:extLst>
                    <a:ext uri="{9D8B030D-6E8A-4147-A177-3AD203B41FA5}">
                      <a16:colId xmlns:a16="http://schemas.microsoft.com/office/drawing/2014/main" val="20002"/>
                    </a:ext>
                  </a:extLst>
                </a:gridCol>
              </a:tblGrid>
              <a:tr h="443400">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Center</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Recommendation</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Key Remarks</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471800">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Pacific Region</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Implement</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No concerns.</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1170325">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WPC</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Implement</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Major </a:t>
                      </a:r>
                      <a:r>
                        <a:rPr lang="en-US" sz="1400" u="none" strike="noStrike" cap="none">
                          <a:solidFill>
                            <a:srgbClr val="008000"/>
                          </a:solidFill>
                          <a:latin typeface="Arial"/>
                          <a:ea typeface="Arial"/>
                          <a:cs typeface="Arial"/>
                          <a:sym typeface="Arial"/>
                        </a:rPr>
                        <a:t>improvements in QPF reliability</a:t>
                      </a:r>
                      <a:r>
                        <a:rPr lang="en-US" sz="1400" u="none" strike="noStrike" cap="none">
                          <a:latin typeface="Arial"/>
                          <a:ea typeface="Arial"/>
                          <a:cs typeface="Arial"/>
                          <a:sym typeface="Arial"/>
                        </a:rPr>
                        <a:t> and </a:t>
                      </a:r>
                      <a:r>
                        <a:rPr lang="en-US" sz="1400" u="none" strike="noStrike" cap="none">
                          <a:solidFill>
                            <a:srgbClr val="008000"/>
                          </a:solidFill>
                          <a:latin typeface="Arial"/>
                          <a:ea typeface="Arial"/>
                          <a:cs typeface="Arial"/>
                          <a:sym typeface="Arial"/>
                        </a:rPr>
                        <a:t>over complex terrain</a:t>
                      </a:r>
                      <a:r>
                        <a:rPr lang="en-US" sz="1400" u="none" strike="noStrike" cap="none">
                          <a:latin typeface="Arial"/>
                          <a:ea typeface="Arial"/>
                          <a:cs typeface="Arial"/>
                          <a:sym typeface="Arial"/>
                        </a:rPr>
                        <a:t>. Probabilistic fields will provide </a:t>
                      </a:r>
                      <a:r>
                        <a:rPr lang="en-US" sz="1400" u="none" strike="noStrike" cap="none">
                          <a:solidFill>
                            <a:srgbClr val="008000"/>
                          </a:solidFill>
                          <a:latin typeface="Arial"/>
                          <a:ea typeface="Arial"/>
                          <a:cs typeface="Arial"/>
                          <a:sym typeface="Arial"/>
                        </a:rPr>
                        <a:t>more useful guidance</a:t>
                      </a:r>
                      <a:r>
                        <a:rPr lang="en-US" sz="1400" u="none" strike="noStrike" cap="none">
                          <a:latin typeface="Arial"/>
                          <a:ea typeface="Arial"/>
                          <a:cs typeface="Arial"/>
                          <a:sym typeface="Arial"/>
                        </a:rPr>
                        <a:t>. Concerned about the </a:t>
                      </a:r>
                      <a:r>
                        <a:rPr lang="en-US" sz="1400" u="none" strike="noStrike" cap="none">
                          <a:solidFill>
                            <a:srgbClr val="FF0000"/>
                          </a:solidFill>
                          <a:latin typeface="Arial"/>
                          <a:ea typeface="Arial"/>
                          <a:cs typeface="Arial"/>
                          <a:sym typeface="Arial"/>
                        </a:rPr>
                        <a:t>low mean QPF bias at moderate to heavy amounts</a:t>
                      </a:r>
                      <a:r>
                        <a:rPr lang="en-US" sz="1400" u="none" strike="noStrike" cap="none">
                          <a:latin typeface="Arial"/>
                          <a:ea typeface="Arial"/>
                          <a:cs typeface="Arial"/>
                          <a:sym typeface="Arial"/>
                        </a:rPr>
                        <a:t>. </a:t>
                      </a:r>
                      <a:r>
                        <a:rPr lang="en-US" sz="1400" u="none" strike="noStrike" cap="none">
                          <a:solidFill>
                            <a:schemeClr val="dk1"/>
                          </a:solidFill>
                          <a:latin typeface="Arial"/>
                          <a:ea typeface="Arial"/>
                          <a:cs typeface="Arial"/>
                          <a:sym typeface="Arial"/>
                        </a:rPr>
                        <a:t>Increased spread (particularly in regions with tight gradients)</a:t>
                      </a:r>
                      <a:r>
                        <a:rPr lang="en-US" sz="1400" u="none" strike="noStrike" cap="none">
                          <a:latin typeface="Arial"/>
                          <a:ea typeface="Arial"/>
                          <a:cs typeface="Arial"/>
                          <a:sym typeface="Arial"/>
                        </a:rPr>
                        <a:t>, </a:t>
                      </a:r>
                      <a:r>
                        <a:rPr lang="en-US" sz="1400" u="none" strike="noStrike" cap="none">
                          <a:solidFill>
                            <a:srgbClr val="008000"/>
                          </a:solidFill>
                          <a:latin typeface="Arial"/>
                          <a:ea typeface="Arial"/>
                          <a:cs typeface="Arial"/>
                          <a:sym typeface="Arial"/>
                        </a:rPr>
                        <a:t>provides better uncertainty information to forecasters</a:t>
                      </a:r>
                      <a:r>
                        <a:rPr lang="en-US" sz="1400" u="none" strike="noStrike" cap="none">
                          <a:latin typeface="Arial"/>
                          <a:ea typeface="Arial"/>
                          <a:cs typeface="Arial"/>
                          <a:sym typeface="Arial"/>
                        </a:rPr>
                        <a:t>.</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2"/>
                  </a:ext>
                </a:extLst>
              </a:tr>
              <a:tr h="1170325">
                <a:tc>
                  <a:txBody>
                    <a:bodyPr/>
                    <a:lstStyle/>
                    <a:p>
                      <a:pPr marL="0" marR="0" lvl="0" indent="0" algn="ctr" rtl="0">
                        <a:lnSpc>
                          <a:spcPct val="100000"/>
                        </a:lnSpc>
                        <a:spcBef>
                          <a:spcPts val="0"/>
                        </a:spcBef>
                        <a:spcAft>
                          <a:spcPts val="0"/>
                        </a:spcAft>
                        <a:buClr>
                          <a:srgbClr val="17375E"/>
                        </a:buClr>
                        <a:buSzPts val="1400"/>
                        <a:buFont typeface="Arial"/>
                        <a:buNone/>
                      </a:pPr>
                      <a:r>
                        <a:rPr lang="en-US" sz="1400" b="1" i="0" u="none" strike="noStrike" cap="none">
                          <a:solidFill>
                            <a:srgbClr val="17375E"/>
                          </a:solidFill>
                          <a:latin typeface="Arial"/>
                          <a:ea typeface="Arial"/>
                          <a:cs typeface="Arial"/>
                          <a:sym typeface="Arial"/>
                        </a:rPr>
                        <a:t>SPC</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Implement</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9144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Impressive general </a:t>
                      </a:r>
                      <a:r>
                        <a:rPr lang="en-US" sz="1400" u="none" strike="noStrike" cap="none">
                          <a:solidFill>
                            <a:srgbClr val="008000"/>
                          </a:solidFill>
                          <a:latin typeface="Arial"/>
                          <a:ea typeface="Arial"/>
                          <a:cs typeface="Arial"/>
                          <a:sym typeface="Arial"/>
                        </a:rPr>
                        <a:t>statistical improvement</a:t>
                      </a:r>
                      <a:r>
                        <a:rPr lang="en-US" sz="1400" u="none" strike="noStrike" cap="none">
                          <a:latin typeface="Arial"/>
                          <a:ea typeface="Arial"/>
                          <a:cs typeface="Arial"/>
                          <a:sym typeface="Arial"/>
                        </a:rPr>
                        <a:t>. Systematic biases: </a:t>
                      </a:r>
                      <a:r>
                        <a:rPr lang="en-US" sz="1400" u="none" strike="noStrike" cap="none">
                          <a:solidFill>
                            <a:srgbClr val="FF0000"/>
                          </a:solidFill>
                          <a:latin typeface="Arial"/>
                          <a:ea typeface="Arial"/>
                          <a:cs typeface="Arial"/>
                          <a:sym typeface="Arial"/>
                        </a:rPr>
                        <a:t>progressive shortwave troughs</a:t>
                      </a:r>
                      <a:r>
                        <a:rPr lang="en-US" sz="1400" u="none" strike="noStrike" cap="none">
                          <a:latin typeface="Arial"/>
                          <a:ea typeface="Arial"/>
                          <a:cs typeface="Arial"/>
                          <a:sym typeface="Arial"/>
                        </a:rPr>
                        <a:t> and </a:t>
                      </a:r>
                      <a:r>
                        <a:rPr lang="en-US" sz="1400" u="none" strike="noStrike" cap="none">
                          <a:solidFill>
                            <a:srgbClr val="FF0000"/>
                          </a:solidFill>
                          <a:latin typeface="Arial"/>
                          <a:ea typeface="Arial"/>
                          <a:cs typeface="Arial"/>
                          <a:sym typeface="Arial"/>
                        </a:rPr>
                        <a:t>overmixing in the PBL along and near moisture gradients</a:t>
                      </a:r>
                      <a:r>
                        <a:rPr lang="en-US" sz="1400" u="none" strike="noStrike" cap="none">
                          <a:latin typeface="Arial"/>
                          <a:ea typeface="Arial"/>
                          <a:cs typeface="Arial"/>
                          <a:sym typeface="Arial"/>
                        </a:rPr>
                        <a:t>. </a:t>
                      </a:r>
                      <a:r>
                        <a:rPr lang="en-US" sz="1400" u="none" strike="noStrike" cap="none">
                          <a:solidFill>
                            <a:srgbClr val="008000"/>
                          </a:solidFill>
                          <a:latin typeface="Arial"/>
                          <a:ea typeface="Arial"/>
                          <a:cs typeface="Arial"/>
                          <a:sym typeface="Arial"/>
                        </a:rPr>
                        <a:t>Improved dispersion, </a:t>
                      </a:r>
                      <a:r>
                        <a:rPr lang="en-US" sz="1400" u="none" strike="noStrike" cap="none">
                          <a:latin typeface="Arial"/>
                          <a:ea typeface="Arial"/>
                          <a:cs typeface="Arial"/>
                          <a:sym typeface="Arial"/>
                        </a:rPr>
                        <a:t>probabilistic </a:t>
                      </a:r>
                      <a:r>
                        <a:rPr lang="en-US" sz="1400" u="none" strike="noStrike" cap="none">
                          <a:solidFill>
                            <a:srgbClr val="008000"/>
                          </a:solidFill>
                          <a:latin typeface="Arial"/>
                          <a:ea typeface="Arial"/>
                          <a:cs typeface="Arial"/>
                          <a:sym typeface="Arial"/>
                        </a:rPr>
                        <a:t>thunderstorm proxy </a:t>
                      </a:r>
                      <a:r>
                        <a:rPr lang="en-US" sz="1400" u="none" strike="noStrike" cap="none">
                          <a:latin typeface="Arial"/>
                          <a:ea typeface="Arial"/>
                          <a:cs typeface="Arial"/>
                          <a:sym typeface="Arial"/>
                        </a:rPr>
                        <a:t>forecasts, and </a:t>
                      </a:r>
                      <a:r>
                        <a:rPr lang="en-US" sz="1400" u="none" strike="noStrike" cap="none">
                          <a:solidFill>
                            <a:srgbClr val="008000"/>
                          </a:solidFill>
                          <a:latin typeface="Arial"/>
                          <a:ea typeface="Arial"/>
                          <a:cs typeface="Arial"/>
                          <a:sym typeface="Arial"/>
                        </a:rPr>
                        <a:t>2-m dewpoint z-scores</a:t>
                      </a:r>
                      <a:r>
                        <a:rPr lang="en-US" sz="1400" u="none" strike="noStrike" cap="none">
                          <a:latin typeface="Arial"/>
                          <a:ea typeface="Arial"/>
                          <a:cs typeface="Arial"/>
                          <a:sym typeface="Arial"/>
                        </a:rPr>
                        <a:t>.  </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3"/>
                  </a:ext>
                </a:extLst>
              </a:tr>
              <a:tr h="988275">
                <a:tc>
                  <a:txBody>
                    <a:bodyPr/>
                    <a:lstStyle/>
                    <a:p>
                      <a:pPr marL="0" marR="0" lvl="0" indent="0" algn="ctr" rtl="0">
                        <a:lnSpc>
                          <a:spcPct val="100000"/>
                        </a:lnSpc>
                        <a:spcBef>
                          <a:spcPts val="0"/>
                        </a:spcBef>
                        <a:spcAft>
                          <a:spcPts val="0"/>
                        </a:spcAft>
                        <a:buClr>
                          <a:srgbClr val="002060"/>
                        </a:buClr>
                        <a:buSzPts val="1400"/>
                        <a:buFont typeface="Arial"/>
                        <a:buNone/>
                      </a:pPr>
                      <a:r>
                        <a:rPr lang="en-US" sz="1400" b="1" i="0" u="none" strike="noStrike" cap="none">
                          <a:solidFill>
                            <a:srgbClr val="002060"/>
                          </a:solidFill>
                          <a:latin typeface="Arial"/>
                          <a:ea typeface="Arial"/>
                          <a:cs typeface="Arial"/>
                          <a:sym typeface="Arial"/>
                        </a:rPr>
                        <a:t>NHC</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Implement</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91440" marR="0" lvl="0" indent="0" algn="ct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Large </a:t>
                      </a:r>
                      <a:r>
                        <a:rPr lang="en-US" sz="1400" u="none" strike="noStrike" cap="none">
                          <a:solidFill>
                            <a:srgbClr val="008000"/>
                          </a:solidFill>
                          <a:latin typeface="Arial"/>
                          <a:ea typeface="Arial"/>
                          <a:cs typeface="Arial"/>
                          <a:sym typeface="Arial"/>
                        </a:rPr>
                        <a:t>improvements in hurricane intensity skill</a:t>
                      </a:r>
                      <a:r>
                        <a:rPr lang="en-US" sz="1400" u="none" strike="noStrike" cap="none">
                          <a:latin typeface="Arial"/>
                          <a:ea typeface="Arial"/>
                          <a:cs typeface="Arial"/>
                          <a:sym typeface="Arial"/>
                        </a:rPr>
                        <a:t>. Hurricane track forecasts are </a:t>
                      </a:r>
                      <a:r>
                        <a:rPr lang="en-US" sz="1400" u="none" strike="noStrike" cap="none">
                          <a:solidFill>
                            <a:srgbClr val="008000"/>
                          </a:solidFill>
                          <a:latin typeface="Arial"/>
                          <a:ea typeface="Arial"/>
                          <a:cs typeface="Arial"/>
                          <a:sym typeface="Arial"/>
                        </a:rPr>
                        <a:t>improved in the NATL </a:t>
                      </a:r>
                      <a:r>
                        <a:rPr lang="en-US" sz="1400" u="none" strike="noStrike" cap="none">
                          <a:latin typeface="Arial"/>
                          <a:ea typeface="Arial"/>
                          <a:cs typeface="Arial"/>
                          <a:sym typeface="Arial"/>
                        </a:rPr>
                        <a:t>and </a:t>
                      </a:r>
                      <a:r>
                        <a:rPr lang="en-US" sz="1400" u="none" strike="noStrike" cap="none">
                          <a:solidFill>
                            <a:srgbClr val="FF0000"/>
                          </a:solidFill>
                          <a:latin typeface="Arial"/>
                          <a:ea typeface="Arial"/>
                          <a:cs typeface="Arial"/>
                          <a:sym typeface="Arial"/>
                        </a:rPr>
                        <a:t>degraded in EPAC</a:t>
                      </a:r>
                      <a:r>
                        <a:rPr lang="en-US" sz="1400" u="none" strike="noStrike" cap="none">
                          <a:latin typeface="Arial"/>
                          <a:ea typeface="Arial"/>
                          <a:cs typeface="Arial"/>
                          <a:sym typeface="Arial"/>
                        </a:rPr>
                        <a:t>. </a:t>
                      </a:r>
                      <a:r>
                        <a:rPr lang="en-US" sz="1400" u="none" strike="noStrike" cap="none">
                          <a:solidFill>
                            <a:srgbClr val="FF0000"/>
                          </a:solidFill>
                          <a:latin typeface="Arial"/>
                          <a:ea typeface="Arial"/>
                          <a:cs typeface="Arial"/>
                          <a:sym typeface="Arial"/>
                        </a:rPr>
                        <a:t>Right-of-track track bias</a:t>
                      </a:r>
                      <a:r>
                        <a:rPr lang="en-US" sz="1400" u="none" strike="noStrike" cap="none">
                          <a:latin typeface="Arial"/>
                          <a:ea typeface="Arial"/>
                          <a:cs typeface="Arial"/>
                          <a:sym typeface="Arial"/>
                        </a:rPr>
                        <a:t> gets worse at longer lead times. Larger spread in GEFSv12 better </a:t>
                      </a:r>
                      <a:r>
                        <a:rPr lang="en-US" sz="1400" u="none" strike="noStrike" cap="none">
                          <a:solidFill>
                            <a:srgbClr val="008000"/>
                          </a:solidFill>
                          <a:latin typeface="Arial"/>
                          <a:ea typeface="Arial"/>
                          <a:cs typeface="Arial"/>
                          <a:sym typeface="Arial"/>
                        </a:rPr>
                        <a:t>captures range of potential tracks</a:t>
                      </a:r>
                      <a:r>
                        <a:rPr lang="en-US" sz="1400" u="none" strike="noStrike" cap="none">
                          <a:latin typeface="Arial"/>
                          <a:ea typeface="Arial"/>
                          <a:cs typeface="Arial"/>
                          <a:sym typeface="Arial"/>
                        </a:rPr>
                        <a:t>. </a:t>
                      </a:r>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4"/>
                  </a:ext>
                </a:extLst>
              </a:tr>
            </a:tbl>
          </a:graphicData>
        </a:graphic>
      </p:graphicFrame>
      <p:sp>
        <p:nvSpPr>
          <p:cNvPr id="854" name="Google Shape;854;p53"/>
          <p:cNvSpPr txBox="1"/>
          <p:nvPr/>
        </p:nvSpPr>
        <p:spPr>
          <a:xfrm>
            <a:off x="597882" y="0"/>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Summary of Atmospheric Weeks 1-2 Evaluations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graphicFrame>
        <p:nvGraphicFramePr>
          <p:cNvPr id="859" name="Google Shape;859;p54"/>
          <p:cNvGraphicFramePr/>
          <p:nvPr/>
        </p:nvGraphicFramePr>
        <p:xfrm>
          <a:off x="273749" y="477265"/>
          <a:ext cx="6400800" cy="4374110"/>
        </p:xfrm>
        <a:graphic>
          <a:graphicData uri="http://schemas.openxmlformats.org/drawingml/2006/table">
            <a:tbl>
              <a:tblPr firstRow="1" bandRow="1">
                <a:noFill/>
                <a:tableStyleId>{21FA291F-EFCE-44EF-BAC3-90B92CC317D6}</a:tableStyleId>
              </a:tblPr>
              <a:tblGrid>
                <a:gridCol w="1200200">
                  <a:extLst>
                    <a:ext uri="{9D8B030D-6E8A-4147-A177-3AD203B41FA5}">
                      <a16:colId xmlns:a16="http://schemas.microsoft.com/office/drawing/2014/main" val="20000"/>
                    </a:ext>
                  </a:extLst>
                </a:gridCol>
                <a:gridCol w="1808825">
                  <a:extLst>
                    <a:ext uri="{9D8B030D-6E8A-4147-A177-3AD203B41FA5}">
                      <a16:colId xmlns:a16="http://schemas.microsoft.com/office/drawing/2014/main" val="20001"/>
                    </a:ext>
                  </a:extLst>
                </a:gridCol>
                <a:gridCol w="1826375">
                  <a:extLst>
                    <a:ext uri="{9D8B030D-6E8A-4147-A177-3AD203B41FA5}">
                      <a16:colId xmlns:a16="http://schemas.microsoft.com/office/drawing/2014/main" val="20002"/>
                    </a:ext>
                  </a:extLst>
                </a:gridCol>
                <a:gridCol w="1565400">
                  <a:extLst>
                    <a:ext uri="{9D8B030D-6E8A-4147-A177-3AD203B41FA5}">
                      <a16:colId xmlns:a16="http://schemas.microsoft.com/office/drawing/2014/main" val="20003"/>
                    </a:ext>
                  </a:extLst>
                </a:gridCol>
              </a:tblGrid>
              <a:tr h="981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Mean Rating</a:t>
                      </a:r>
                      <a:endParaRPr/>
                    </a:p>
                    <a:p>
                      <a:pPr marL="0" marR="0" lvl="0" indent="0" algn="l" rtl="0">
                        <a:lnSpc>
                          <a:spcPct val="100000"/>
                        </a:lnSpc>
                        <a:spcBef>
                          <a:spcPts val="0"/>
                        </a:spcBef>
                        <a:spcAft>
                          <a:spcPts val="0"/>
                        </a:spcAft>
                        <a:buNone/>
                      </a:pPr>
                      <a:r>
                        <a:rPr lang="en-US" sz="1600" u="none" strike="noStrike" cap="none"/>
                        <a:t>-3 to +3</a:t>
                      </a:r>
                      <a:endParaRPr/>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 of Cases Rated as Good or Better than v11</a:t>
                      </a:r>
                      <a:endParaRPr/>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t>% of Cases Rated Worse than v11</a:t>
                      </a:r>
                      <a:endParaRPr/>
                    </a:p>
                  </a:txBody>
                  <a:tcPr marL="91450" marR="91450" marT="45725" marB="45725"/>
                </a:tc>
                <a:extLst>
                  <a:ext uri="{0D108BD9-81ED-4DB2-BD59-A6C34878D82A}">
                    <a16:rowId xmlns:a16="http://schemas.microsoft.com/office/drawing/2014/main" val="10000"/>
                  </a:ext>
                </a:extLst>
              </a:tr>
              <a:tr h="343050">
                <a:tc>
                  <a:txBody>
                    <a:bodyPr/>
                    <a:lstStyle/>
                    <a:p>
                      <a:pPr marL="0" marR="0" lvl="0" indent="0" algn="l" rtl="0">
                        <a:lnSpc>
                          <a:spcPct val="100000"/>
                        </a:lnSpc>
                        <a:spcBef>
                          <a:spcPts val="0"/>
                        </a:spcBef>
                        <a:spcAft>
                          <a:spcPts val="0"/>
                        </a:spcAft>
                        <a:buNone/>
                      </a:pPr>
                      <a:r>
                        <a:rPr lang="en-US" sz="1400" u="none" strike="noStrike" cap="none"/>
                        <a:t>Day 10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0.18</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82</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18</a:t>
                      </a:r>
                      <a:endParaRPr/>
                    </a:p>
                  </a:txBody>
                  <a:tcPr marL="91450" marR="91450" marT="45725" marB="45725"/>
                </a:tc>
                <a:extLst>
                  <a:ext uri="{0D108BD9-81ED-4DB2-BD59-A6C34878D82A}">
                    <a16:rowId xmlns:a16="http://schemas.microsoft.com/office/drawing/2014/main" val="10001"/>
                  </a:ext>
                </a:extLst>
              </a:tr>
              <a:tr h="343050">
                <a:tc>
                  <a:txBody>
                    <a:bodyPr/>
                    <a:lstStyle/>
                    <a:p>
                      <a:pPr marL="0" marR="0" lvl="0" indent="0" algn="l" rtl="0">
                        <a:lnSpc>
                          <a:spcPct val="100000"/>
                        </a:lnSpc>
                        <a:spcBef>
                          <a:spcPts val="0"/>
                        </a:spcBef>
                        <a:spcAft>
                          <a:spcPts val="0"/>
                        </a:spcAft>
                        <a:buNone/>
                      </a:pPr>
                      <a:r>
                        <a:rPr lang="en-US" sz="1400" u="none" strike="noStrike" cap="none"/>
                        <a:t>Day 9</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0.14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74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26</a:t>
                      </a:r>
                      <a:endParaRPr/>
                    </a:p>
                  </a:txBody>
                  <a:tcPr marL="91450" marR="91450" marT="45725" marB="45725"/>
                </a:tc>
                <a:extLst>
                  <a:ext uri="{0D108BD9-81ED-4DB2-BD59-A6C34878D82A}">
                    <a16:rowId xmlns:a16="http://schemas.microsoft.com/office/drawing/2014/main" val="10002"/>
                  </a:ext>
                </a:extLst>
              </a:tr>
              <a:tr h="343050">
                <a:tc>
                  <a:txBody>
                    <a:bodyPr/>
                    <a:lstStyle/>
                    <a:p>
                      <a:pPr marL="0" marR="0" lvl="0" indent="0" algn="l" rtl="0">
                        <a:lnSpc>
                          <a:spcPct val="100000"/>
                        </a:lnSpc>
                        <a:spcBef>
                          <a:spcPts val="0"/>
                        </a:spcBef>
                        <a:spcAft>
                          <a:spcPts val="0"/>
                        </a:spcAft>
                        <a:buNone/>
                      </a:pPr>
                      <a:r>
                        <a:rPr lang="en-US" sz="1400" u="none" strike="noStrike" cap="none"/>
                        <a:t>Day 8</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0.23</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70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30</a:t>
                      </a:r>
                      <a:endParaRPr/>
                    </a:p>
                  </a:txBody>
                  <a:tcPr marL="91450" marR="91450" marT="45725" marB="45725"/>
                </a:tc>
                <a:extLst>
                  <a:ext uri="{0D108BD9-81ED-4DB2-BD59-A6C34878D82A}">
                    <a16:rowId xmlns:a16="http://schemas.microsoft.com/office/drawing/2014/main" val="10003"/>
                  </a:ext>
                </a:extLst>
              </a:tr>
              <a:tr h="343050">
                <a:tc>
                  <a:txBody>
                    <a:bodyPr/>
                    <a:lstStyle/>
                    <a:p>
                      <a:pPr marL="0" marR="0" lvl="0" indent="0" algn="l" rtl="0">
                        <a:lnSpc>
                          <a:spcPct val="100000"/>
                        </a:lnSpc>
                        <a:spcBef>
                          <a:spcPts val="0"/>
                        </a:spcBef>
                        <a:spcAft>
                          <a:spcPts val="0"/>
                        </a:spcAft>
                        <a:buNone/>
                      </a:pPr>
                      <a:r>
                        <a:rPr lang="en-US" sz="1400" u="none" strike="noStrike" cap="none"/>
                        <a:t>Day 7</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0.32</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70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30</a:t>
                      </a:r>
                      <a:endParaRPr/>
                    </a:p>
                  </a:txBody>
                  <a:tcPr marL="91450" marR="91450" marT="45725" marB="45725"/>
                </a:tc>
                <a:extLst>
                  <a:ext uri="{0D108BD9-81ED-4DB2-BD59-A6C34878D82A}">
                    <a16:rowId xmlns:a16="http://schemas.microsoft.com/office/drawing/2014/main" val="10004"/>
                  </a:ext>
                </a:extLst>
              </a:tr>
              <a:tr h="343050">
                <a:tc>
                  <a:txBody>
                    <a:bodyPr/>
                    <a:lstStyle/>
                    <a:p>
                      <a:pPr marL="0" marR="0" lvl="0" indent="0" algn="l" rtl="0">
                        <a:lnSpc>
                          <a:spcPct val="100000"/>
                        </a:lnSpc>
                        <a:spcBef>
                          <a:spcPts val="0"/>
                        </a:spcBef>
                        <a:spcAft>
                          <a:spcPts val="0"/>
                        </a:spcAft>
                        <a:buNone/>
                      </a:pPr>
                      <a:r>
                        <a:rPr lang="en-US" sz="1400" u="none" strike="noStrike" cap="none"/>
                        <a:t>Day 6</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0.23</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74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26</a:t>
                      </a:r>
                      <a:endParaRPr/>
                    </a:p>
                  </a:txBody>
                  <a:tcPr marL="91450" marR="91450" marT="45725" marB="45725"/>
                </a:tc>
                <a:extLst>
                  <a:ext uri="{0D108BD9-81ED-4DB2-BD59-A6C34878D82A}">
                    <a16:rowId xmlns:a16="http://schemas.microsoft.com/office/drawing/2014/main" val="10005"/>
                  </a:ext>
                </a:extLst>
              </a:tr>
              <a:tr h="343050">
                <a:tc>
                  <a:txBody>
                    <a:bodyPr/>
                    <a:lstStyle/>
                    <a:p>
                      <a:pPr marL="0" marR="0" lvl="0" indent="0" algn="l" rtl="0">
                        <a:lnSpc>
                          <a:spcPct val="100000"/>
                        </a:lnSpc>
                        <a:spcBef>
                          <a:spcPts val="0"/>
                        </a:spcBef>
                        <a:spcAft>
                          <a:spcPts val="0"/>
                        </a:spcAft>
                        <a:buNone/>
                      </a:pPr>
                      <a:r>
                        <a:rPr lang="en-US" sz="1400" u="none" strike="noStrike" cap="none"/>
                        <a:t>Day 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0.30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74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26</a:t>
                      </a:r>
                      <a:endParaRPr/>
                    </a:p>
                  </a:txBody>
                  <a:tcPr marL="91450" marR="91450" marT="45725" marB="45725"/>
                </a:tc>
                <a:extLst>
                  <a:ext uri="{0D108BD9-81ED-4DB2-BD59-A6C34878D82A}">
                    <a16:rowId xmlns:a16="http://schemas.microsoft.com/office/drawing/2014/main" val="10006"/>
                  </a:ext>
                </a:extLst>
              </a:tr>
              <a:tr h="343050">
                <a:tc>
                  <a:txBody>
                    <a:bodyPr/>
                    <a:lstStyle/>
                    <a:p>
                      <a:pPr marL="0" marR="0" lvl="0" indent="0" algn="l" rtl="0">
                        <a:lnSpc>
                          <a:spcPct val="100000"/>
                        </a:lnSpc>
                        <a:spcBef>
                          <a:spcPts val="0"/>
                        </a:spcBef>
                        <a:spcAft>
                          <a:spcPts val="0"/>
                        </a:spcAft>
                        <a:buNone/>
                      </a:pPr>
                      <a:r>
                        <a:rPr lang="en-US" sz="1400" u="none" strike="noStrike" cap="none"/>
                        <a:t>Day 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0.44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74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26       </a:t>
                      </a:r>
                      <a:endParaRPr/>
                    </a:p>
                  </a:txBody>
                  <a:tcPr marL="91450" marR="91450" marT="45725" marB="45725"/>
                </a:tc>
                <a:extLst>
                  <a:ext uri="{0D108BD9-81ED-4DB2-BD59-A6C34878D82A}">
                    <a16:rowId xmlns:a16="http://schemas.microsoft.com/office/drawing/2014/main" val="10007"/>
                  </a:ext>
                </a:extLst>
              </a:tr>
              <a:tr h="343050">
                <a:tc>
                  <a:txBody>
                    <a:bodyPr/>
                    <a:lstStyle/>
                    <a:p>
                      <a:pPr marL="0" marR="0" lvl="0" indent="0" algn="l" rtl="0">
                        <a:lnSpc>
                          <a:spcPct val="100000"/>
                        </a:lnSpc>
                        <a:spcBef>
                          <a:spcPts val="0"/>
                        </a:spcBef>
                        <a:spcAft>
                          <a:spcPts val="0"/>
                        </a:spcAft>
                        <a:buNone/>
                      </a:pPr>
                      <a:r>
                        <a:rPr lang="en-US" sz="1400" u="none" strike="noStrike" cap="none"/>
                        <a:t>Day 3</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0.53</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82</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18</a:t>
                      </a:r>
                      <a:endParaRPr/>
                    </a:p>
                  </a:txBody>
                  <a:tcPr marL="91450" marR="91450" marT="45725" marB="45725"/>
                </a:tc>
                <a:extLst>
                  <a:ext uri="{0D108BD9-81ED-4DB2-BD59-A6C34878D82A}">
                    <a16:rowId xmlns:a16="http://schemas.microsoft.com/office/drawing/2014/main" val="10008"/>
                  </a:ext>
                </a:extLst>
              </a:tr>
              <a:tr h="343050">
                <a:tc>
                  <a:txBody>
                    <a:bodyPr/>
                    <a:lstStyle/>
                    <a:p>
                      <a:pPr marL="0" marR="0" lvl="0" indent="0" algn="l" rtl="0">
                        <a:lnSpc>
                          <a:spcPct val="100000"/>
                        </a:lnSpc>
                        <a:spcBef>
                          <a:spcPts val="0"/>
                        </a:spcBef>
                        <a:spcAft>
                          <a:spcPts val="0"/>
                        </a:spcAft>
                        <a:buNone/>
                      </a:pPr>
                      <a:r>
                        <a:rPr lang="en-US" sz="1400" u="none" strike="noStrike" cap="none"/>
                        <a:t>Day 2</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0.58</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84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16</a:t>
                      </a:r>
                      <a:endParaRPr/>
                    </a:p>
                  </a:txBody>
                  <a:tcPr marL="91450" marR="91450" marT="45725" marB="45725"/>
                </a:tc>
                <a:extLst>
                  <a:ext uri="{0D108BD9-81ED-4DB2-BD59-A6C34878D82A}">
                    <a16:rowId xmlns:a16="http://schemas.microsoft.com/office/drawing/2014/main" val="10009"/>
                  </a:ext>
                </a:extLst>
              </a:tr>
              <a:tr h="280000">
                <a:tc>
                  <a:txBody>
                    <a:bodyPr/>
                    <a:lstStyle/>
                    <a:p>
                      <a:pPr marL="0" marR="0" lvl="0" indent="0" algn="l" rtl="0">
                        <a:lnSpc>
                          <a:spcPct val="100000"/>
                        </a:lnSpc>
                        <a:spcBef>
                          <a:spcPts val="0"/>
                        </a:spcBef>
                        <a:spcAft>
                          <a:spcPts val="0"/>
                        </a:spcAft>
                        <a:buNone/>
                      </a:pPr>
                      <a:r>
                        <a:rPr lang="en-US" sz="1400" u="none" strike="noStrike" cap="none"/>
                        <a:t>Day 1</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0.44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95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5</a:t>
                      </a:r>
                      <a:endParaRPr/>
                    </a:p>
                  </a:txBody>
                  <a:tcPr marL="91450" marR="91450" marT="45725" marB="45725"/>
                </a:tc>
                <a:extLst>
                  <a:ext uri="{0D108BD9-81ED-4DB2-BD59-A6C34878D82A}">
                    <a16:rowId xmlns:a16="http://schemas.microsoft.com/office/drawing/2014/main" val="10010"/>
                  </a:ext>
                </a:extLst>
              </a:tr>
            </a:tbl>
          </a:graphicData>
        </a:graphic>
      </p:graphicFrame>
      <p:sp>
        <p:nvSpPr>
          <p:cNvPr id="860" name="Google Shape;860;p54"/>
          <p:cNvSpPr/>
          <p:nvPr/>
        </p:nvSpPr>
        <p:spPr>
          <a:xfrm>
            <a:off x="6814268" y="1108871"/>
            <a:ext cx="2329732" cy="2246769"/>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Mean rating favors v12 at all forecast lengths</a:t>
            </a:r>
            <a:endParaRPr/>
          </a:p>
          <a:p>
            <a:pPr marL="0" marR="0" lvl="1"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Some clear utility in the short range</a:t>
            </a:r>
            <a:endParaRPr/>
          </a:p>
          <a:p>
            <a:pPr marL="0" marR="0" lvl="1"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 the aggregate, the SOO team clearly found GEFSv12 to be as good or better than GEFSv11</a:t>
            </a:r>
            <a:endParaRPr/>
          </a:p>
        </p:txBody>
      </p:sp>
      <p:sp>
        <p:nvSpPr>
          <p:cNvPr id="861" name="Google Shape;861;p54"/>
          <p:cNvSpPr txBox="1"/>
          <p:nvPr/>
        </p:nvSpPr>
        <p:spPr>
          <a:xfrm>
            <a:off x="693299" y="15033"/>
            <a:ext cx="8245428"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FF"/>
                </a:solidFill>
                <a:latin typeface="Calibri"/>
                <a:ea typeface="Calibri"/>
                <a:cs typeface="Calibri"/>
                <a:sym typeface="Calibri"/>
              </a:rPr>
              <a:t>Summary of National SOO Team Ratings For Overall Utility</a:t>
            </a:r>
            <a:endParaRPr sz="2200" b="1" i="0" u="none" strike="noStrike" cap="none">
              <a:solidFill>
                <a:srgbClr val="0000FF"/>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55"/>
          <p:cNvSpPr txBox="1"/>
          <p:nvPr/>
        </p:nvSpPr>
        <p:spPr>
          <a:xfrm>
            <a:off x="1179863" y="879635"/>
            <a:ext cx="7779672" cy="4182602"/>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1500"/>
              <a:buFont typeface="Arial"/>
              <a:buChar char="•"/>
            </a:pPr>
            <a:r>
              <a:rPr lang="en-US" sz="1500" b="0" i="0" u="sng" strike="noStrike" cap="none">
                <a:solidFill>
                  <a:srgbClr val="007F00"/>
                </a:solidFill>
                <a:latin typeface="Arial"/>
                <a:ea typeface="Arial"/>
                <a:cs typeface="Arial"/>
                <a:sym typeface="Arial"/>
              </a:rPr>
              <a:t>The parallel version is an improvement </a:t>
            </a:r>
            <a:r>
              <a:rPr lang="en-US" sz="1500" b="0" i="0" u="none" strike="noStrike" cap="none">
                <a:solidFill>
                  <a:schemeClr val="dk1"/>
                </a:solidFill>
                <a:latin typeface="Arial"/>
                <a:ea typeface="Arial"/>
                <a:cs typeface="Arial"/>
                <a:sym typeface="Arial"/>
              </a:rPr>
              <a:t>over GEFSv10 in week 2 and over GEFSv11 and CFSv2 in weeks 3 and 4</a:t>
            </a:r>
            <a:endParaRPr/>
          </a:p>
          <a:p>
            <a:pPr marL="228600" marR="0" lvl="0" indent="-133350" algn="l" rtl="0">
              <a:lnSpc>
                <a:spcPct val="90000"/>
              </a:lnSpc>
              <a:spcBef>
                <a:spcPts val="100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1500"/>
              <a:buFont typeface="Arial"/>
              <a:buChar char="•"/>
            </a:pPr>
            <a:r>
              <a:rPr lang="en-US" sz="1500" b="0" i="0" u="none" strike="noStrike" cap="none">
                <a:solidFill>
                  <a:schemeClr val="dk1"/>
                </a:solidFill>
                <a:latin typeface="Arial"/>
                <a:ea typeface="Arial"/>
                <a:cs typeface="Arial"/>
                <a:sym typeface="Arial"/>
              </a:rPr>
              <a:t>GEFSv12 was an improvement for temperature and 500 hPa heights during weeks 2, 3, and 4;  there was also some likely improvement in precipitation</a:t>
            </a:r>
            <a:endParaRPr/>
          </a:p>
          <a:p>
            <a:pPr marL="228600" marR="0" lvl="0" indent="-133350" algn="l" rtl="0">
              <a:lnSpc>
                <a:spcPct val="90000"/>
              </a:lnSpc>
              <a:spcBef>
                <a:spcPts val="100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1500"/>
              <a:buFont typeface="Arial"/>
              <a:buChar char="•"/>
            </a:pPr>
            <a:r>
              <a:rPr lang="en-US" sz="1500" b="0" i="0" u="none" strike="noStrike" cap="none">
                <a:solidFill>
                  <a:schemeClr val="dk1"/>
                </a:solidFill>
                <a:latin typeface="Arial"/>
                <a:ea typeface="Arial"/>
                <a:cs typeface="Arial"/>
                <a:sym typeface="Arial"/>
              </a:rPr>
              <a:t>GEFSv12 was an improvement over CFSv2 for week 2 tropical cyclone forecasts and similar to the ECMWF;   GEFSv12 was an improvement at weeks 3 and 4 for tropical cyclones, but all models struggle</a:t>
            </a:r>
            <a:endParaRPr/>
          </a:p>
          <a:p>
            <a:pPr marL="228600" marR="0" lvl="0" indent="-133350" algn="l" rtl="0">
              <a:lnSpc>
                <a:spcPct val="90000"/>
              </a:lnSpc>
              <a:spcBef>
                <a:spcPts val="100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1500"/>
              <a:buFont typeface="Arial"/>
              <a:buChar char="•"/>
            </a:pPr>
            <a:r>
              <a:rPr lang="en-US" sz="1500" b="0" i="0" u="none" strike="noStrike" cap="none">
                <a:solidFill>
                  <a:schemeClr val="dk1"/>
                </a:solidFill>
                <a:latin typeface="Arial"/>
                <a:ea typeface="Arial"/>
                <a:cs typeface="Arial"/>
                <a:sym typeface="Arial"/>
              </a:rPr>
              <a:t>GEFSv12 was largely an improvement in the stratosphere (improved T and u), but there is much room for improvement</a:t>
            </a:r>
            <a:endParaRPr/>
          </a:p>
          <a:p>
            <a:pPr marL="0" marR="0" lvl="0" indent="0" algn="l" rtl="0">
              <a:lnSpc>
                <a:spcPct val="90000"/>
              </a:lnSpc>
              <a:spcBef>
                <a:spcPts val="100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1500"/>
              <a:buFont typeface="Arial"/>
              <a:buChar char="•"/>
            </a:pPr>
            <a:r>
              <a:rPr lang="en-US" sz="1500" b="1" i="0" u="sng" strike="noStrike" cap="none">
                <a:solidFill>
                  <a:srgbClr val="007F00"/>
                </a:solidFill>
                <a:latin typeface="Arial"/>
                <a:ea typeface="Arial"/>
                <a:cs typeface="Arial"/>
                <a:sym typeface="Arial"/>
              </a:rPr>
              <a:t>Supports proposed implementation of GEFSv12</a:t>
            </a:r>
            <a:endParaRPr sz="1500" b="0" i="0" u="none" strike="noStrike" cap="none">
              <a:solidFill>
                <a:srgbClr val="007F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228600" marR="0" lvl="0" indent="-133350" algn="l" rtl="0">
              <a:lnSpc>
                <a:spcPct val="90000"/>
              </a:lnSpc>
              <a:spcBef>
                <a:spcPts val="100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228600" marR="0" lvl="0" indent="-133350" algn="l" rtl="0">
              <a:lnSpc>
                <a:spcPct val="90000"/>
              </a:lnSpc>
              <a:spcBef>
                <a:spcPts val="100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67" name="Google Shape;867;p55"/>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
        <p:nvSpPr>
          <p:cNvPr id="868" name="Google Shape;868;p55"/>
          <p:cNvSpPr txBox="1"/>
          <p:nvPr/>
        </p:nvSpPr>
        <p:spPr>
          <a:xfrm>
            <a:off x="701249" y="190832"/>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Summary of Atmos Weeks 3-4 Evaluation (CPC)</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847d565662_2_6"/>
          <p:cNvSpPr/>
          <p:nvPr/>
        </p:nvSpPr>
        <p:spPr>
          <a:xfrm>
            <a:off x="4482913" y="2433251"/>
            <a:ext cx="2214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 </a:t>
            </a:r>
            <a:endParaRPr/>
          </a:p>
        </p:txBody>
      </p:sp>
      <p:sp>
        <p:nvSpPr>
          <p:cNvPr id="874" name="Google Shape;874;g847d565662_2_6"/>
          <p:cNvSpPr/>
          <p:nvPr/>
        </p:nvSpPr>
        <p:spPr>
          <a:xfrm>
            <a:off x="4482913" y="2433251"/>
            <a:ext cx="2214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 </a:t>
            </a:r>
            <a:endParaRPr/>
          </a:p>
        </p:txBody>
      </p:sp>
      <p:graphicFrame>
        <p:nvGraphicFramePr>
          <p:cNvPr id="875" name="Google Shape;875;g847d565662_2_6"/>
          <p:cNvGraphicFramePr/>
          <p:nvPr/>
        </p:nvGraphicFramePr>
        <p:xfrm>
          <a:off x="225231" y="738228"/>
          <a:ext cx="8736900" cy="4326060"/>
        </p:xfrm>
        <a:graphic>
          <a:graphicData uri="http://schemas.openxmlformats.org/drawingml/2006/table">
            <a:tbl>
              <a:tblPr>
                <a:noFill/>
                <a:tableStyleId>{B6033649-08D8-44DA-8ACE-66156703881E}</a:tableStyleId>
              </a:tblPr>
              <a:tblGrid>
                <a:gridCol w="1637525">
                  <a:extLst>
                    <a:ext uri="{9D8B030D-6E8A-4147-A177-3AD203B41FA5}">
                      <a16:colId xmlns:a16="http://schemas.microsoft.com/office/drawing/2014/main" val="20000"/>
                    </a:ext>
                  </a:extLst>
                </a:gridCol>
                <a:gridCol w="1943825">
                  <a:extLst>
                    <a:ext uri="{9D8B030D-6E8A-4147-A177-3AD203B41FA5}">
                      <a16:colId xmlns:a16="http://schemas.microsoft.com/office/drawing/2014/main" val="20001"/>
                    </a:ext>
                  </a:extLst>
                </a:gridCol>
                <a:gridCol w="5155550">
                  <a:extLst>
                    <a:ext uri="{9D8B030D-6E8A-4147-A177-3AD203B41FA5}">
                      <a16:colId xmlns:a16="http://schemas.microsoft.com/office/drawing/2014/main" val="20002"/>
                    </a:ext>
                  </a:extLst>
                </a:gridCol>
              </a:tblGrid>
              <a:tr h="250325">
                <a:tc>
                  <a:txBody>
                    <a:bodyPr/>
                    <a:lstStyle/>
                    <a:p>
                      <a:pPr marL="0" marR="0" lvl="0" indent="0" algn="ctr" rtl="0">
                        <a:lnSpc>
                          <a:spcPct val="100000"/>
                        </a:lnSpc>
                        <a:spcBef>
                          <a:spcPts val="0"/>
                        </a:spcBef>
                        <a:spcAft>
                          <a:spcPts val="0"/>
                        </a:spcAft>
                        <a:buClr>
                          <a:schemeClr val="lt1"/>
                        </a:buClr>
                        <a:buSzPts val="1600"/>
                        <a:buFont typeface="Arial"/>
                        <a:buNone/>
                      </a:pPr>
                      <a:r>
                        <a:rPr lang="en-US" sz="1200" b="1" i="0" u="none" strike="noStrike" cap="none">
                          <a:solidFill>
                            <a:schemeClr val="lt1"/>
                          </a:solidFill>
                          <a:latin typeface="Arial"/>
                          <a:ea typeface="Arial"/>
                          <a:cs typeface="Arial"/>
                          <a:sym typeface="Arial"/>
                        </a:rPr>
                        <a:t>Region</a:t>
                      </a:r>
                      <a:endParaRPr sz="1200" b="1" i="0" u="none" strike="noStrike" cap="none">
                        <a:solidFill>
                          <a:schemeClr val="lt1"/>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200" b="1" i="0" u="none" strike="noStrike" cap="none">
                          <a:solidFill>
                            <a:schemeClr val="lt1"/>
                          </a:solidFill>
                          <a:latin typeface="Arial"/>
                          <a:ea typeface="Arial"/>
                          <a:cs typeface="Arial"/>
                          <a:sym typeface="Arial"/>
                        </a:rPr>
                        <a:t>Recommendation</a:t>
                      </a:r>
                      <a:endParaRPr sz="1200" b="1" i="0" u="none" strike="noStrike" cap="none">
                        <a:solidFill>
                          <a:schemeClr val="lt1"/>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200" b="1" i="0" u="none" strike="noStrike" cap="none">
                          <a:solidFill>
                            <a:schemeClr val="lt1"/>
                          </a:solidFill>
                          <a:latin typeface="Arial"/>
                          <a:ea typeface="Arial"/>
                          <a:cs typeface="Arial"/>
                          <a:sym typeface="Arial"/>
                        </a:rPr>
                        <a:t>Key Remarks</a:t>
                      </a:r>
                      <a:endParaRPr sz="1200" b="1" i="0" u="none" strike="noStrike" cap="none">
                        <a:solidFill>
                          <a:schemeClr val="lt1"/>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921750">
                <a:tc>
                  <a:txBody>
                    <a:bodyPr/>
                    <a:lstStyle/>
                    <a:p>
                      <a:pPr marL="0" marR="0" lvl="0" indent="0" algn="ctr" rtl="0">
                        <a:lnSpc>
                          <a:spcPct val="100000"/>
                        </a:lnSpc>
                        <a:spcBef>
                          <a:spcPts val="0"/>
                        </a:spcBef>
                        <a:spcAft>
                          <a:spcPts val="0"/>
                        </a:spcAft>
                        <a:buClr>
                          <a:srgbClr val="17375E"/>
                        </a:buClr>
                        <a:buSzPts val="1400"/>
                        <a:buFont typeface="Arial"/>
                        <a:buNone/>
                      </a:pPr>
                      <a:r>
                        <a:rPr lang="en-US" sz="1200" b="1" u="none" strike="noStrike" cap="none">
                          <a:solidFill>
                            <a:srgbClr val="17375E"/>
                          </a:solidFill>
                        </a:rPr>
                        <a:t>Ocean Prediction Center</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200" u="none" strike="noStrike" cap="none"/>
                        <a:t>For all time steps </a:t>
                      </a:r>
                      <a:r>
                        <a:rPr lang="en-US" sz="1200" u="none" strike="noStrike" cap="none">
                          <a:solidFill>
                            <a:srgbClr val="18792C"/>
                          </a:solidFill>
                        </a:rPr>
                        <a:t>GEFS-Wave is showing reduced bias and lower RMSE. A clear improvement</a:t>
                      </a:r>
                      <a:r>
                        <a:rPr lang="en-US" sz="1200" u="none" strike="noStrike" cap="none"/>
                        <a:t>. The </a:t>
                      </a:r>
                      <a:r>
                        <a:rPr lang="en-US" sz="1200" u="none" strike="noStrike" cap="none">
                          <a:solidFill>
                            <a:srgbClr val="18792C"/>
                          </a:solidFill>
                        </a:rPr>
                        <a:t>increased resolution</a:t>
                      </a:r>
                      <a:r>
                        <a:rPr lang="en-US" sz="1200" u="none" strike="noStrike" cap="none"/>
                        <a:t>, </a:t>
                      </a:r>
                      <a:r>
                        <a:rPr lang="en-US" sz="1200" u="none" strike="noStrike" cap="none">
                          <a:solidFill>
                            <a:srgbClr val="18792C"/>
                          </a:solidFill>
                        </a:rPr>
                        <a:t>extension of the forecast range</a:t>
                      </a:r>
                      <a:r>
                        <a:rPr lang="en-US" sz="1200" u="none" strike="noStrike" cap="none"/>
                        <a:t> to 384 hours, </a:t>
                      </a:r>
                      <a:r>
                        <a:rPr lang="en-US" sz="1200" u="none" strike="noStrike" cap="none">
                          <a:solidFill>
                            <a:srgbClr val="008000"/>
                          </a:solidFill>
                        </a:rPr>
                        <a:t>increasing the number of members</a:t>
                      </a:r>
                      <a:r>
                        <a:rPr lang="en-US" sz="1200" u="none" strike="noStrike" cap="none"/>
                        <a:t> from 21 to 31, and adding a </a:t>
                      </a:r>
                      <a:r>
                        <a:rPr lang="en-US" sz="1200" u="none" strike="noStrike" cap="none">
                          <a:solidFill>
                            <a:srgbClr val="008000"/>
                          </a:solidFill>
                        </a:rPr>
                        <a:t>third swell partition</a:t>
                      </a:r>
                      <a:r>
                        <a:rPr lang="en-US" sz="1200" u="none" strike="noStrike" cap="none"/>
                        <a:t> are </a:t>
                      </a:r>
                      <a:r>
                        <a:rPr lang="en-US" sz="1200" u="none" strike="noStrike" cap="none">
                          <a:solidFill>
                            <a:srgbClr val="008000"/>
                          </a:solidFill>
                        </a:rPr>
                        <a:t>significant upgrades</a:t>
                      </a:r>
                      <a:r>
                        <a:rPr lang="en-US" sz="1200" u="none" strike="noStrike" cap="none"/>
                        <a:t>.</a:t>
                      </a: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1088625">
                <a:tc>
                  <a:txBody>
                    <a:bodyPr/>
                    <a:lstStyle/>
                    <a:p>
                      <a:pPr marL="0" marR="0" lvl="0" indent="0" algn="ctr" rtl="0">
                        <a:lnSpc>
                          <a:spcPct val="100000"/>
                        </a:lnSpc>
                        <a:spcBef>
                          <a:spcPts val="0"/>
                        </a:spcBef>
                        <a:spcAft>
                          <a:spcPts val="0"/>
                        </a:spcAft>
                        <a:buClr>
                          <a:srgbClr val="17375E"/>
                        </a:buClr>
                        <a:buSzPts val="1400"/>
                        <a:buFont typeface="Arial"/>
                        <a:buNone/>
                      </a:pPr>
                      <a:r>
                        <a:rPr lang="en-US" sz="1200" b="1" u="none" strike="noStrike" cap="none">
                          <a:solidFill>
                            <a:srgbClr val="17375E"/>
                          </a:solidFill>
                        </a:rPr>
                        <a:t>Alaska Region</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1" indent="0" algn="ctr" rtl="0">
                        <a:lnSpc>
                          <a:spcPct val="100000"/>
                        </a:lnSpc>
                        <a:spcBef>
                          <a:spcPts val="0"/>
                        </a:spcBef>
                        <a:spcAft>
                          <a:spcPts val="0"/>
                        </a:spcAft>
                        <a:buClr>
                          <a:srgbClr val="008000"/>
                        </a:buClr>
                        <a:buSzPts val="1400"/>
                        <a:buFont typeface="Arial"/>
                        <a:buNone/>
                      </a:pPr>
                      <a:r>
                        <a:rPr lang="en-US" sz="1200" u="none" strike="noStrike" cap="none"/>
                        <a:t>The </a:t>
                      </a:r>
                      <a:r>
                        <a:rPr lang="en-US" sz="1200" u="none" strike="noStrike" cap="none">
                          <a:solidFill>
                            <a:srgbClr val="008000"/>
                          </a:solidFill>
                        </a:rPr>
                        <a:t>bias is significantly lower</a:t>
                      </a:r>
                      <a:r>
                        <a:rPr lang="en-US" sz="1200" u="none" strike="noStrike" cap="none"/>
                        <a:t> during the typically difficult to forecast winter season. </a:t>
                      </a:r>
                      <a:r>
                        <a:rPr lang="en-US" sz="1200" u="none" strike="noStrike" cap="none">
                          <a:solidFill>
                            <a:srgbClr val="008000"/>
                          </a:solidFill>
                        </a:rPr>
                        <a:t>This has important implications for Alaska </a:t>
                      </a:r>
                      <a:r>
                        <a:rPr lang="en-US" sz="1200" u="none" strike="noStrike" cap="none"/>
                        <a:t>- which often experiences intense and difficult to forecast storms in the winter. </a:t>
                      </a:r>
                      <a:r>
                        <a:rPr lang="en-US" sz="1200" u="none" strike="noStrike" cap="none">
                          <a:solidFill>
                            <a:srgbClr val="008000"/>
                          </a:solidFill>
                        </a:rPr>
                        <a:t>Skill is particularly apparent on the day 7</a:t>
                      </a:r>
                      <a:r>
                        <a:rPr lang="en-US" sz="1200" u="none" strike="noStrike" cap="none"/>
                        <a:t> where forecast skill typically depreciates.</a:t>
                      </a:r>
                      <a:r>
                        <a:rPr lang="en-US" sz="1200" u="none" strike="noStrike" cap="none">
                          <a:latin typeface="Arial"/>
                          <a:ea typeface="Arial"/>
                          <a:cs typeface="Arial"/>
                          <a:sym typeface="Arial"/>
                        </a:rPr>
                        <a:t> It seemed that especially </a:t>
                      </a:r>
                      <a:r>
                        <a:rPr lang="en-US" sz="1200" u="none" strike="noStrike" cap="none">
                          <a:solidFill>
                            <a:srgbClr val="FF0000"/>
                          </a:solidFill>
                          <a:latin typeface="Arial"/>
                          <a:ea typeface="Arial"/>
                          <a:cs typeface="Arial"/>
                          <a:sym typeface="Arial"/>
                        </a:rPr>
                        <a:t>for the Gulf of Alaska</a:t>
                      </a:r>
                      <a:r>
                        <a:rPr lang="en-US" sz="1200" u="none" strike="noStrike" cap="none">
                          <a:latin typeface="Arial"/>
                          <a:ea typeface="Arial"/>
                          <a:cs typeface="Arial"/>
                          <a:sym typeface="Arial"/>
                        </a:rPr>
                        <a:t> that the </a:t>
                      </a:r>
                      <a:r>
                        <a:rPr lang="en-US" sz="1200" u="none" strike="noStrike" cap="none">
                          <a:solidFill>
                            <a:srgbClr val="FF0000"/>
                          </a:solidFill>
                          <a:latin typeface="Arial"/>
                          <a:ea typeface="Arial"/>
                          <a:cs typeface="Arial"/>
                          <a:sym typeface="Arial"/>
                        </a:rPr>
                        <a:t>spread would often be quite high </a:t>
                      </a:r>
                      <a:r>
                        <a:rPr lang="en-US" sz="1200" u="none" strike="noStrike" cap="none">
                          <a:latin typeface="Arial"/>
                          <a:ea typeface="Arial"/>
                          <a:cs typeface="Arial"/>
                          <a:sym typeface="Arial"/>
                        </a:rPr>
                        <a:t>and above the final verification.</a:t>
                      </a:r>
                      <a:endParaRPr sz="1200" b="1" i="0" u="none" strike="noStrike" cap="none">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993525">
                <a:tc>
                  <a:txBody>
                    <a:bodyPr/>
                    <a:lstStyle/>
                    <a:p>
                      <a:pPr marL="0" marR="0" lvl="0" indent="0" algn="ctr" rtl="0">
                        <a:lnSpc>
                          <a:spcPct val="100000"/>
                        </a:lnSpc>
                        <a:spcBef>
                          <a:spcPts val="0"/>
                        </a:spcBef>
                        <a:spcAft>
                          <a:spcPts val="0"/>
                        </a:spcAft>
                        <a:buClr>
                          <a:srgbClr val="17375E"/>
                        </a:buClr>
                        <a:buSzPts val="1400"/>
                        <a:buFont typeface="Arial"/>
                        <a:buNone/>
                      </a:pPr>
                      <a:r>
                        <a:rPr lang="en-US" sz="1200" b="1" u="none" strike="noStrike" cap="none">
                          <a:solidFill>
                            <a:srgbClr val="17375E"/>
                          </a:solidFill>
                        </a:rPr>
                        <a:t>Canadian Meteorological Center - ECCC</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u="none" strike="noStrike" cap="none"/>
                        <a:t>The </a:t>
                      </a:r>
                      <a:r>
                        <a:rPr lang="en-US" sz="1200" u="none" strike="noStrike" cap="none">
                          <a:solidFill>
                            <a:srgbClr val="008000"/>
                          </a:solidFill>
                        </a:rPr>
                        <a:t>most noticeable improvement is in spread</a:t>
                      </a:r>
                      <a:r>
                        <a:rPr lang="en-US" sz="1200" u="none" strike="noStrike" cap="none"/>
                        <a:t>.</a:t>
                      </a:r>
                      <a:endParaRPr sz="1200" u="none" strike="noStrike" cap="none"/>
                    </a:p>
                    <a:p>
                      <a:pPr marL="0" marR="0" lvl="0" indent="0" algn="ctr" rtl="0">
                        <a:lnSpc>
                          <a:spcPct val="100000"/>
                        </a:lnSpc>
                        <a:spcBef>
                          <a:spcPts val="0"/>
                        </a:spcBef>
                        <a:spcAft>
                          <a:spcPts val="0"/>
                        </a:spcAft>
                        <a:buClr>
                          <a:schemeClr val="dk1"/>
                        </a:buClr>
                        <a:buSzPts val="1100"/>
                        <a:buFont typeface="Arial"/>
                        <a:buNone/>
                      </a:pPr>
                      <a:r>
                        <a:rPr lang="en-US" sz="1200" u="none" strike="noStrike" cap="none">
                          <a:solidFill>
                            <a:srgbClr val="008000"/>
                          </a:solidFill>
                        </a:rPr>
                        <a:t>RMSE and bias</a:t>
                      </a:r>
                      <a:r>
                        <a:rPr lang="en-US" sz="1200" u="none" strike="noStrike" cap="none"/>
                        <a:t> of the ensemble mean </a:t>
                      </a:r>
                      <a:r>
                        <a:rPr lang="en-US" sz="1200" u="none" strike="noStrike" cap="none">
                          <a:solidFill>
                            <a:srgbClr val="008000"/>
                          </a:solidFill>
                        </a:rPr>
                        <a:t>appear to have improved</a:t>
                      </a:r>
                      <a:r>
                        <a:rPr lang="en-US" sz="1200" u="none" strike="noStrike" cap="none"/>
                        <a:t> in the North Hemisphere winter, this is </a:t>
                      </a:r>
                      <a:r>
                        <a:rPr lang="en-US" sz="1200" u="none" strike="noStrike" cap="none">
                          <a:solidFill>
                            <a:srgbClr val="008000"/>
                          </a:solidFill>
                        </a:rPr>
                        <a:t>notable considering the operational ensemble was already good with respect to this</a:t>
                      </a:r>
                      <a:r>
                        <a:rPr lang="en-US" sz="1200" u="none" strike="noStrike" cap="none"/>
                        <a:t>.</a:t>
                      </a:r>
                      <a:endParaRPr sz="1200" u="none" strike="noStrike" cap="none"/>
                    </a:p>
                    <a:p>
                      <a:pPr marL="0" marR="0" lvl="0" indent="0" algn="ctr" rtl="0">
                        <a:lnSpc>
                          <a:spcPct val="100000"/>
                        </a:lnSpc>
                        <a:spcBef>
                          <a:spcPts val="0"/>
                        </a:spcBef>
                        <a:spcAft>
                          <a:spcPts val="0"/>
                        </a:spcAft>
                        <a:buClr>
                          <a:schemeClr val="dk1"/>
                        </a:buClr>
                        <a:buSzPts val="1100"/>
                        <a:buFont typeface="Arial"/>
                        <a:buNone/>
                      </a:pPr>
                      <a:r>
                        <a:rPr lang="en-US" sz="1200" u="none" strike="noStrike" cap="none"/>
                        <a:t>No systematic degradation was noticed.</a:t>
                      </a:r>
                      <a:r>
                        <a:rPr lang="en-US" sz="1200" u="none" strike="noStrike" cap="none">
                          <a:latin typeface="Arial"/>
                          <a:ea typeface="Arial"/>
                          <a:cs typeface="Arial"/>
                          <a:sym typeface="Arial"/>
                        </a:rPr>
                        <a:t> </a:t>
                      </a:r>
                      <a:endParaRPr sz="1200" b="1" i="0" u="none" strike="noStrike" cap="none">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3"/>
                  </a:ext>
                </a:extLst>
              </a:tr>
              <a:tr h="993525">
                <a:tc>
                  <a:txBody>
                    <a:bodyPr/>
                    <a:lstStyle/>
                    <a:p>
                      <a:pPr marL="0" marR="0" lvl="0" indent="0" algn="ctr" rtl="0">
                        <a:lnSpc>
                          <a:spcPct val="100000"/>
                        </a:lnSpc>
                        <a:spcBef>
                          <a:spcPts val="0"/>
                        </a:spcBef>
                        <a:spcAft>
                          <a:spcPts val="0"/>
                        </a:spcAft>
                        <a:buClr>
                          <a:srgbClr val="17375E"/>
                        </a:buClr>
                        <a:buSzPts val="1400"/>
                        <a:buFont typeface="Arial"/>
                        <a:buNone/>
                      </a:pPr>
                      <a:r>
                        <a:rPr lang="en-US" sz="1200" b="1" u="none" strike="noStrike" cap="none">
                          <a:solidFill>
                            <a:srgbClr val="002060"/>
                          </a:solidFill>
                        </a:rPr>
                        <a:t>National Hurricane Center</a:t>
                      </a:r>
                      <a:endParaRPr sz="12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17375E"/>
                        </a:buClr>
                        <a:buSzPts val="1400"/>
                        <a:buFont typeface="Arial"/>
                        <a:buNone/>
                      </a:pP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a:p>
                    <a:p>
                      <a:pPr marL="0" marR="0" lvl="0" indent="0" algn="ctr" rtl="0">
                        <a:lnSpc>
                          <a:spcPct val="100000"/>
                        </a:lnSpc>
                        <a:spcBef>
                          <a:spcPts val="0"/>
                        </a:spcBef>
                        <a:spcAft>
                          <a:spcPts val="0"/>
                        </a:spcAft>
                        <a:buClr>
                          <a:srgbClr val="008000"/>
                        </a:buClr>
                        <a:buSzPts val="1400"/>
                        <a:buFont typeface="Arial"/>
                        <a:buNone/>
                      </a:pP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u="none" strike="noStrike" cap="none"/>
                        <a:t>There are </a:t>
                      </a:r>
                      <a:r>
                        <a:rPr lang="en-US" sz="1200" u="none" strike="noStrike" cap="none">
                          <a:solidFill>
                            <a:srgbClr val="008000"/>
                          </a:solidFill>
                        </a:rPr>
                        <a:t>substantial upgrades </a:t>
                      </a:r>
                      <a:r>
                        <a:rPr lang="en-US" sz="1200" u="none" strike="noStrike" cap="none"/>
                        <a:t>to the overall system. </a:t>
                      </a:r>
                      <a:r>
                        <a:rPr lang="en-US" sz="1200" u="none" strike="noStrike" cap="none">
                          <a:solidFill>
                            <a:srgbClr val="008000"/>
                          </a:solidFill>
                        </a:rPr>
                        <a:t>Significant wave height verification is greatly improved</a:t>
                      </a:r>
                      <a:r>
                        <a:rPr lang="en-US" sz="1200" u="none" strike="noStrike" cap="none"/>
                        <a:t> for the ensemble mean while peak period is more neutral. The model improvements and </a:t>
                      </a:r>
                      <a:r>
                        <a:rPr lang="en-US" sz="1200" u="none" strike="noStrike" cap="none">
                          <a:solidFill>
                            <a:srgbClr val="008000"/>
                          </a:solidFill>
                        </a:rPr>
                        <a:t>verification statistics more than support implementation</a:t>
                      </a:r>
                      <a:r>
                        <a:rPr lang="en-US" sz="1200" u="none" strike="noStrike" cap="none"/>
                        <a:t>.</a:t>
                      </a:r>
                      <a:endParaRPr sz="1200" b="1" i="0" u="none" strike="noStrike" cap="none">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bl>
          </a:graphicData>
        </a:graphic>
      </p:graphicFrame>
      <p:sp>
        <p:nvSpPr>
          <p:cNvPr id="876" name="Google Shape;876;g847d565662_2_6"/>
          <p:cNvSpPr txBox="1">
            <a:spLocks noGrp="1"/>
          </p:cNvSpPr>
          <p:nvPr>
            <p:ph type="sldNum" idx="12"/>
          </p:nvPr>
        </p:nvSpPr>
        <p:spPr>
          <a:xfrm>
            <a:off x="7086600" y="4869656"/>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
        <p:nvSpPr>
          <p:cNvPr id="877" name="Google Shape;877;g847d565662_2_6"/>
          <p:cNvSpPr txBox="1"/>
          <p:nvPr/>
        </p:nvSpPr>
        <p:spPr>
          <a:xfrm>
            <a:off x="607213" y="199728"/>
            <a:ext cx="8736900" cy="538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Summary of Waves Evaluations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847d565662_2_30"/>
          <p:cNvSpPr txBox="1"/>
          <p:nvPr/>
        </p:nvSpPr>
        <p:spPr>
          <a:xfrm>
            <a:off x="1055275" y="823976"/>
            <a:ext cx="7902000" cy="4182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0000"/>
              </a:buClr>
              <a:buSzPts val="1800"/>
              <a:buFont typeface="Arial"/>
              <a:buChar char="•"/>
            </a:pPr>
            <a:r>
              <a:rPr lang="en-US" sz="1800" b="0" i="0" u="none" strike="noStrike" cap="none">
                <a:solidFill>
                  <a:srgbClr val="007F00"/>
                </a:solidFill>
                <a:latin typeface="Arial"/>
                <a:ea typeface="Arial"/>
                <a:cs typeface="Arial"/>
                <a:sym typeface="Arial"/>
              </a:rPr>
              <a:t>Overall, the parallel version is an improvement over the operational GWES. All participating evaluators support the proposed implementation</a:t>
            </a:r>
            <a:r>
              <a:rPr lang="en-US" sz="1800" b="0" i="0" u="none" strike="noStrike" cap="none">
                <a:solidFill>
                  <a:schemeClr val="dk1"/>
                </a:solidFill>
                <a:latin typeface="Arial"/>
                <a:ea typeface="Arial"/>
                <a:cs typeface="Arial"/>
                <a:sym typeface="Arial"/>
              </a:rPr>
              <a:t>.</a:t>
            </a:r>
            <a:endParaRPr/>
          </a:p>
          <a:p>
            <a:pPr marL="228600" marR="0" lvl="0" indent="-114300" algn="l" rtl="0">
              <a:lnSpc>
                <a:spcPct val="9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800"/>
              <a:buFont typeface="Arial"/>
              <a:buNone/>
            </a:pPr>
            <a:r>
              <a:rPr lang="en-US" sz="1800" b="0" i="0" u="sng" strike="noStrike" cap="none">
                <a:solidFill>
                  <a:srgbClr val="000000"/>
                </a:solidFill>
                <a:latin typeface="Arial"/>
                <a:ea typeface="Arial"/>
                <a:cs typeface="Arial"/>
                <a:sym typeface="Arial"/>
              </a:rPr>
              <a:t>Alaska Region Concern:</a:t>
            </a:r>
            <a:endParaRPr/>
          </a:p>
          <a:p>
            <a:pPr marL="228600" marR="0" lvl="0" indent="-228600" algn="l" rtl="0">
              <a:lnSpc>
                <a:spcPct val="90000"/>
              </a:lnSpc>
              <a:spcBef>
                <a:spcPts val="100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Overdispersive in Gulf of Alaska</a:t>
            </a:r>
            <a:endParaRPr/>
          </a:p>
          <a:p>
            <a:pPr marL="228600" marR="0" lvl="0" indent="-114300" algn="l" rtl="0">
              <a:lnSpc>
                <a:spcPct val="9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800"/>
              <a:buFont typeface="Arial"/>
              <a:buNone/>
            </a:pPr>
            <a:r>
              <a:rPr lang="en-US" sz="1800" b="0" i="0" u="sng" strike="noStrike" cap="none">
                <a:solidFill>
                  <a:schemeClr val="dk1"/>
                </a:solidFill>
                <a:latin typeface="Arial"/>
                <a:ea typeface="Arial"/>
                <a:cs typeface="Arial"/>
                <a:sym typeface="Arial"/>
              </a:rPr>
              <a:t>Common Positives:</a:t>
            </a:r>
            <a:endParaRPr/>
          </a:p>
          <a:p>
            <a:pPr marL="228600" marR="0" lvl="0" indent="-228600" algn="l" rtl="0">
              <a:lnSpc>
                <a:spcPct val="90000"/>
              </a:lnSpc>
              <a:spcBef>
                <a:spcPts val="100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Reduced bias &amp; lower RMSE in winter season</a:t>
            </a:r>
            <a:endParaRPr/>
          </a:p>
          <a:p>
            <a:pPr marL="228600" marR="0" lvl="0" indent="-228600" algn="l" rtl="0">
              <a:lnSpc>
                <a:spcPct val="90000"/>
              </a:lnSpc>
              <a:spcBef>
                <a:spcPts val="100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Improved reliability in forecasts of ocean waves</a:t>
            </a:r>
            <a:endParaRPr/>
          </a:p>
          <a:p>
            <a:pPr marL="228600" marR="0" lvl="0" indent="-228600" algn="l" rtl="0">
              <a:lnSpc>
                <a:spcPct val="90000"/>
              </a:lnSpc>
              <a:spcBef>
                <a:spcPts val="100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Overall larger and more meaningful spread in GEFS-Wave</a:t>
            </a:r>
            <a:endParaRPr/>
          </a:p>
          <a:p>
            <a:pPr marL="228600" marR="0" lvl="0" indent="-228600" algn="l" rtl="0">
              <a:lnSpc>
                <a:spcPct val="90000"/>
              </a:lnSpc>
              <a:spcBef>
                <a:spcPts val="100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Extension of forecast range to 16 days</a:t>
            </a:r>
            <a:endParaRPr sz="1800" b="0" i="0" u="none" strike="noStrike" cap="none">
              <a:solidFill>
                <a:srgbClr val="000000"/>
              </a:solidFill>
              <a:latin typeface="Arial"/>
              <a:ea typeface="Arial"/>
              <a:cs typeface="Arial"/>
              <a:sym typeface="Arial"/>
            </a:endParaRPr>
          </a:p>
          <a:p>
            <a:pPr marL="228600" marR="0" lvl="0" indent="-133350" algn="l" rtl="0">
              <a:lnSpc>
                <a:spcPct val="90000"/>
              </a:lnSpc>
              <a:spcBef>
                <a:spcPts val="100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83" name="Google Shape;883;g847d565662_2_30"/>
          <p:cNvSpPr txBox="1">
            <a:spLocks noGrp="1"/>
          </p:cNvSpPr>
          <p:nvPr>
            <p:ph type="sldNum" idx="12"/>
          </p:nvPr>
        </p:nvSpPr>
        <p:spPr>
          <a:xfrm>
            <a:off x="7086600" y="4869656"/>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
        <p:nvSpPr>
          <p:cNvPr id="884" name="Google Shape;884;g847d565662_2_30"/>
          <p:cNvSpPr txBox="1"/>
          <p:nvPr/>
        </p:nvSpPr>
        <p:spPr>
          <a:xfrm>
            <a:off x="501414" y="0"/>
            <a:ext cx="8736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FF"/>
                </a:solidFill>
                <a:latin typeface="Calibri"/>
                <a:ea typeface="Calibri"/>
                <a:cs typeface="Calibri"/>
                <a:sym typeface="Calibri"/>
              </a:rPr>
              <a:t>Common Themes in Waves Evaluations</a:t>
            </a:r>
            <a:endParaRPr sz="2800" b="1" i="0" u="none" strike="noStrike" cap="none">
              <a:solidFill>
                <a:srgbClr val="0000FF"/>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g847d565662_2_14"/>
          <p:cNvSpPr/>
          <p:nvPr/>
        </p:nvSpPr>
        <p:spPr>
          <a:xfrm>
            <a:off x="4482913" y="2433251"/>
            <a:ext cx="2214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 </a:t>
            </a:r>
            <a:endParaRPr/>
          </a:p>
        </p:txBody>
      </p:sp>
      <p:sp>
        <p:nvSpPr>
          <p:cNvPr id="890" name="Google Shape;890;g847d565662_2_14"/>
          <p:cNvSpPr/>
          <p:nvPr/>
        </p:nvSpPr>
        <p:spPr>
          <a:xfrm>
            <a:off x="4482913" y="2433251"/>
            <a:ext cx="2214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 </a:t>
            </a:r>
            <a:endParaRPr/>
          </a:p>
        </p:txBody>
      </p:sp>
      <p:graphicFrame>
        <p:nvGraphicFramePr>
          <p:cNvPr id="891" name="Google Shape;891;g847d565662_2_14"/>
          <p:cNvGraphicFramePr/>
          <p:nvPr/>
        </p:nvGraphicFramePr>
        <p:xfrm>
          <a:off x="192415" y="595162"/>
          <a:ext cx="8796875" cy="4184025"/>
        </p:xfrm>
        <a:graphic>
          <a:graphicData uri="http://schemas.openxmlformats.org/drawingml/2006/table">
            <a:tbl>
              <a:tblPr>
                <a:noFill/>
                <a:tableStyleId>{B6033649-08D8-44DA-8ACE-66156703881E}</a:tableStyleId>
              </a:tblPr>
              <a:tblGrid>
                <a:gridCol w="1648775">
                  <a:extLst>
                    <a:ext uri="{9D8B030D-6E8A-4147-A177-3AD203B41FA5}">
                      <a16:colId xmlns:a16="http://schemas.microsoft.com/office/drawing/2014/main" val="20000"/>
                    </a:ext>
                  </a:extLst>
                </a:gridCol>
                <a:gridCol w="1957175">
                  <a:extLst>
                    <a:ext uri="{9D8B030D-6E8A-4147-A177-3AD203B41FA5}">
                      <a16:colId xmlns:a16="http://schemas.microsoft.com/office/drawing/2014/main" val="20001"/>
                    </a:ext>
                  </a:extLst>
                </a:gridCol>
                <a:gridCol w="5190925">
                  <a:extLst>
                    <a:ext uri="{9D8B030D-6E8A-4147-A177-3AD203B41FA5}">
                      <a16:colId xmlns:a16="http://schemas.microsoft.com/office/drawing/2014/main" val="20002"/>
                    </a:ext>
                  </a:extLst>
                </a:gridCol>
              </a:tblGrid>
              <a:tr h="342250">
                <a:tc>
                  <a:txBody>
                    <a:bodyPr/>
                    <a:lstStyle/>
                    <a:p>
                      <a:pPr marL="0" marR="0" lvl="0" indent="0" algn="ctr" rtl="0">
                        <a:lnSpc>
                          <a:spcPct val="100000"/>
                        </a:lnSpc>
                        <a:spcBef>
                          <a:spcPts val="0"/>
                        </a:spcBef>
                        <a:spcAft>
                          <a:spcPts val="0"/>
                        </a:spcAft>
                        <a:buClr>
                          <a:schemeClr val="lt1"/>
                        </a:buClr>
                        <a:buSzPts val="1600"/>
                        <a:buFont typeface="Arial"/>
                        <a:buNone/>
                      </a:pPr>
                      <a:r>
                        <a:rPr lang="en-US" sz="1200" b="1" i="0" u="none" strike="noStrike" cap="none">
                          <a:solidFill>
                            <a:schemeClr val="lt1"/>
                          </a:solidFill>
                          <a:latin typeface="Arial"/>
                          <a:ea typeface="Arial"/>
                          <a:cs typeface="Arial"/>
                          <a:sym typeface="Arial"/>
                        </a:rPr>
                        <a:t>Region</a:t>
                      </a:r>
                      <a:endParaRPr sz="1200" b="1" i="0" u="none" strike="noStrike" cap="none">
                        <a:solidFill>
                          <a:schemeClr val="lt1"/>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200" b="1" i="0" u="none" strike="noStrike" cap="none">
                          <a:solidFill>
                            <a:schemeClr val="lt1"/>
                          </a:solidFill>
                          <a:latin typeface="Arial"/>
                          <a:ea typeface="Arial"/>
                          <a:cs typeface="Arial"/>
                          <a:sym typeface="Arial"/>
                        </a:rPr>
                        <a:t>Recommendation</a:t>
                      </a:r>
                      <a:endParaRPr sz="1200" b="1" i="0" u="none" strike="noStrike" cap="none">
                        <a:solidFill>
                          <a:schemeClr val="lt1"/>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200" b="1" i="0" u="none" strike="noStrike" cap="none">
                          <a:solidFill>
                            <a:schemeClr val="lt1"/>
                          </a:solidFill>
                          <a:latin typeface="Arial"/>
                          <a:ea typeface="Arial"/>
                          <a:cs typeface="Arial"/>
                          <a:sym typeface="Arial"/>
                        </a:rPr>
                        <a:t>Key Remarks</a:t>
                      </a:r>
                      <a:endParaRPr sz="1200" b="1" i="0" u="none" strike="noStrike" cap="none">
                        <a:solidFill>
                          <a:schemeClr val="lt1"/>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759550">
                <a:tc>
                  <a:txBody>
                    <a:bodyPr/>
                    <a:lstStyle/>
                    <a:p>
                      <a:pPr marL="0" marR="0" lvl="0" indent="0" algn="ctr" rtl="0">
                        <a:lnSpc>
                          <a:spcPct val="100000"/>
                        </a:lnSpc>
                        <a:spcBef>
                          <a:spcPts val="0"/>
                        </a:spcBef>
                        <a:spcAft>
                          <a:spcPts val="0"/>
                        </a:spcAft>
                        <a:buClr>
                          <a:srgbClr val="17375E"/>
                        </a:buClr>
                        <a:buSzPts val="1400"/>
                        <a:buFont typeface="Arial"/>
                        <a:buNone/>
                      </a:pPr>
                      <a:r>
                        <a:rPr lang="en-US" sz="1200" b="1" u="none" strike="noStrike" cap="none">
                          <a:solidFill>
                            <a:srgbClr val="17375E"/>
                          </a:solidFill>
                        </a:rPr>
                        <a:t>Western Region</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200" u="none" strike="noStrike" cap="none"/>
                        <a:t>Not a huge amount of wildfire cases to examine, regarding smoke in the West. However, the few cases looked at, as well as Aug. 2019 stats, </a:t>
                      </a:r>
                      <a:r>
                        <a:rPr lang="en-US" sz="1200" u="none" strike="noStrike" cap="none">
                          <a:solidFill>
                            <a:srgbClr val="008000"/>
                          </a:solidFill>
                        </a:rPr>
                        <a:t>indicated improvement over NGAC</a:t>
                      </a:r>
                      <a:r>
                        <a:rPr lang="en-US" sz="1200" u="none" strike="noStrike" cap="none">
                          <a:solidFill>
                            <a:schemeClr val="dk1"/>
                          </a:solidFill>
                        </a:rPr>
                        <a:t>.</a:t>
                      </a: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759550">
                <a:tc>
                  <a:txBody>
                    <a:bodyPr/>
                    <a:lstStyle/>
                    <a:p>
                      <a:pPr marL="0" marR="0" lvl="0" indent="0" algn="ctr" rtl="0">
                        <a:lnSpc>
                          <a:spcPct val="100000"/>
                        </a:lnSpc>
                        <a:spcBef>
                          <a:spcPts val="0"/>
                        </a:spcBef>
                        <a:spcAft>
                          <a:spcPts val="0"/>
                        </a:spcAft>
                        <a:buClr>
                          <a:srgbClr val="17375E"/>
                        </a:buClr>
                        <a:buSzPts val="1400"/>
                        <a:buFont typeface="Arial"/>
                        <a:buNone/>
                      </a:pPr>
                      <a:r>
                        <a:rPr lang="en-US" sz="1200" b="1" u="none" strike="noStrike" cap="none">
                          <a:solidFill>
                            <a:srgbClr val="17375E"/>
                          </a:solidFill>
                        </a:rPr>
                        <a:t>Air Resources Laboratory</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1" indent="0" algn="ctr" rtl="0">
                        <a:lnSpc>
                          <a:spcPct val="100000"/>
                        </a:lnSpc>
                        <a:spcBef>
                          <a:spcPts val="0"/>
                        </a:spcBef>
                        <a:spcAft>
                          <a:spcPts val="0"/>
                        </a:spcAft>
                        <a:buClr>
                          <a:srgbClr val="008000"/>
                        </a:buClr>
                        <a:buSzPts val="1400"/>
                        <a:buFont typeface="Arial"/>
                        <a:buNone/>
                      </a:pPr>
                      <a:r>
                        <a:rPr lang="en-US" sz="1200" b="0" i="0" u="none" strike="noStrike" cap="none">
                          <a:solidFill>
                            <a:srgbClr val="007F00"/>
                          </a:solidFill>
                          <a:latin typeface="Arial"/>
                          <a:ea typeface="Arial"/>
                          <a:cs typeface="Arial"/>
                          <a:sym typeface="Arial"/>
                        </a:rPr>
                        <a:t>GEFS-Aerosol model gave superior input than that from NGAC </a:t>
                      </a:r>
                      <a:r>
                        <a:rPr lang="en-US" sz="1200" b="0" i="0" u="none" strike="noStrike" cap="none">
                          <a:latin typeface="Arial"/>
                          <a:ea typeface="Arial"/>
                          <a:cs typeface="Arial"/>
                          <a:sym typeface="Arial"/>
                        </a:rPr>
                        <a:t>for National Air Quality Forecasting Capability. Model-simulated </a:t>
                      </a:r>
                      <a:r>
                        <a:rPr lang="en-US" sz="1200" b="0" i="0" u="none" strike="noStrike" cap="none">
                          <a:solidFill>
                            <a:srgbClr val="007F00"/>
                          </a:solidFill>
                          <a:latin typeface="Arial"/>
                          <a:ea typeface="Arial"/>
                          <a:cs typeface="Arial"/>
                          <a:sym typeface="Arial"/>
                        </a:rPr>
                        <a:t>elemental carbon and black carbon fields showed more accurate signals</a:t>
                      </a:r>
                      <a:r>
                        <a:rPr lang="en-US" sz="1200" b="0" i="0" u="none" strike="noStrike" cap="none">
                          <a:latin typeface="Arial"/>
                          <a:ea typeface="Arial"/>
                          <a:cs typeface="Arial"/>
                          <a:sym typeface="Arial"/>
                        </a:rPr>
                        <a:t> from the GEFS-Aerosol system than the NGAC system.</a:t>
                      </a:r>
                      <a:endParaRPr sz="1200" b="0" i="0" u="none" strike="noStrike" cap="none">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1076850">
                <a:tc>
                  <a:txBody>
                    <a:bodyPr/>
                    <a:lstStyle/>
                    <a:p>
                      <a:pPr marL="0" marR="0" lvl="0" indent="0" algn="ctr" rtl="0">
                        <a:lnSpc>
                          <a:spcPct val="100000"/>
                        </a:lnSpc>
                        <a:spcBef>
                          <a:spcPts val="0"/>
                        </a:spcBef>
                        <a:spcAft>
                          <a:spcPts val="0"/>
                        </a:spcAft>
                        <a:buClr>
                          <a:srgbClr val="17375E"/>
                        </a:buClr>
                        <a:buSzPts val="1400"/>
                        <a:buFont typeface="Arial"/>
                        <a:buNone/>
                      </a:pPr>
                      <a:r>
                        <a:rPr lang="en-US" sz="1200" b="1" u="none" strike="noStrike" cap="none">
                          <a:solidFill>
                            <a:srgbClr val="17375E"/>
                          </a:solidFill>
                        </a:rPr>
                        <a:t>Southern Region</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u="none" strike="noStrike" cap="none"/>
                        <a:t>It appears there is indeed </a:t>
                      </a:r>
                      <a:r>
                        <a:rPr lang="en-US" sz="1200" u="none" strike="noStrike" cap="none">
                          <a:solidFill>
                            <a:srgbClr val="007F00"/>
                          </a:solidFill>
                        </a:rPr>
                        <a:t>ample reflection of the higher-resolution aerosol information</a:t>
                      </a:r>
                      <a:r>
                        <a:rPr lang="en-US" sz="1200" u="none" strike="noStrike" cap="none"/>
                        <a:t> provided in the GEFSv12 data. Comparing errors of GEFSv12 vs NGAC relative to MERR/IMME (observed), </a:t>
                      </a:r>
                      <a:r>
                        <a:rPr lang="en-US" sz="1200" u="none" strike="noStrike" cap="none">
                          <a:solidFill>
                            <a:srgbClr val="007F00"/>
                          </a:solidFill>
                        </a:rPr>
                        <a:t>GEFSv12 appears to have smaller errors; almost always in area, and often in magnitude as well</a:t>
                      </a:r>
                      <a:r>
                        <a:rPr lang="en-US" sz="1200" u="none" strike="noStrike" cap="none"/>
                        <a:t>. </a:t>
                      </a:r>
                      <a:r>
                        <a:rPr lang="en-US" sz="1200" u="none" strike="noStrike" cap="none">
                          <a:solidFill>
                            <a:srgbClr val="007F00"/>
                          </a:solidFill>
                        </a:rPr>
                        <a:t>Improvement seems to be even better in the dust forecasts</a:t>
                      </a:r>
                      <a:r>
                        <a:rPr lang="en-US" sz="1200" u="none" strike="noStrike" cap="none"/>
                        <a:t>, vs the Total AOD views.</a:t>
                      </a:r>
                      <a:endParaRPr sz="1200" b="1" i="0" u="none" strike="noStrike" cap="none">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3"/>
                  </a:ext>
                </a:extLst>
              </a:tr>
              <a:tr h="1116325">
                <a:tc>
                  <a:txBody>
                    <a:bodyPr/>
                    <a:lstStyle/>
                    <a:p>
                      <a:pPr marL="0" marR="0" lvl="0" indent="0" algn="ctr" rtl="0">
                        <a:lnSpc>
                          <a:spcPct val="100000"/>
                        </a:lnSpc>
                        <a:spcBef>
                          <a:spcPts val="0"/>
                        </a:spcBef>
                        <a:spcAft>
                          <a:spcPts val="0"/>
                        </a:spcAft>
                        <a:buClr>
                          <a:srgbClr val="17375E"/>
                        </a:buClr>
                        <a:buSzPts val="1400"/>
                        <a:buFont typeface="Arial"/>
                        <a:buNone/>
                      </a:pPr>
                      <a:r>
                        <a:rPr lang="en-US" sz="1200" b="1" u="none" strike="noStrike" cap="none">
                          <a:solidFill>
                            <a:srgbClr val="002060"/>
                          </a:solidFill>
                        </a:rPr>
                        <a:t>Alaska Region</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a:p>
                    <a:p>
                      <a:pPr marL="0" marR="0" lvl="0" indent="0" algn="ctr" rtl="0">
                        <a:lnSpc>
                          <a:spcPct val="100000"/>
                        </a:lnSpc>
                        <a:spcBef>
                          <a:spcPts val="0"/>
                        </a:spcBef>
                        <a:spcAft>
                          <a:spcPts val="0"/>
                        </a:spcAft>
                        <a:buClr>
                          <a:srgbClr val="008000"/>
                        </a:buClr>
                        <a:buSzPts val="1400"/>
                        <a:buFont typeface="Arial"/>
                        <a:buNone/>
                      </a:pP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u="none" strike="noStrike" cap="none">
                          <a:solidFill>
                            <a:srgbClr val="008000"/>
                          </a:solidFill>
                          <a:latin typeface="Arial"/>
                          <a:ea typeface="Arial"/>
                          <a:cs typeface="Arial"/>
                          <a:sym typeface="Arial"/>
                        </a:rPr>
                        <a:t>Greatest strength for long-term transport events</a:t>
                      </a:r>
                      <a:r>
                        <a:rPr lang="en-US" sz="1200" u="none" strike="noStrike" cap="none">
                          <a:solidFill>
                            <a:schemeClr val="dk1"/>
                          </a:solidFill>
                          <a:latin typeface="Arial"/>
                          <a:ea typeface="Arial"/>
                          <a:cs typeface="Arial"/>
                          <a:sym typeface="Arial"/>
                        </a:rPr>
                        <a:t>; </a:t>
                      </a:r>
                      <a:r>
                        <a:rPr lang="en-US" sz="1200" u="none" strike="noStrike" cap="none">
                          <a:solidFill>
                            <a:srgbClr val="FF0000"/>
                          </a:solidFill>
                          <a:latin typeface="Arial"/>
                          <a:ea typeface="Arial"/>
                          <a:cs typeface="Arial"/>
                          <a:sym typeface="Arial"/>
                        </a:rPr>
                        <a:t>does not seem to detect local fire and smoke events due to lower resolution</a:t>
                      </a:r>
                      <a:r>
                        <a:rPr lang="en-US" sz="1200" u="none" strike="noStrike" cap="none">
                          <a:solidFill>
                            <a:schemeClr val="dk1"/>
                          </a:solidFill>
                          <a:latin typeface="Arial"/>
                          <a:ea typeface="Arial"/>
                          <a:cs typeface="Arial"/>
                          <a:sym typeface="Arial"/>
                        </a:rPr>
                        <a:t>.</a:t>
                      </a:r>
                      <a:r>
                        <a:rPr lang="en-US" sz="1200" u="none" strike="noStrike" cap="none">
                          <a:solidFill>
                            <a:srgbClr val="FF0000"/>
                          </a:solidFill>
                          <a:latin typeface="Arial"/>
                          <a:ea typeface="Arial"/>
                          <a:cs typeface="Arial"/>
                          <a:sym typeface="Arial"/>
                        </a:rPr>
                        <a:t> </a:t>
                      </a:r>
                      <a:r>
                        <a:rPr lang="en-US" sz="1200" u="none" strike="noStrike" cap="none">
                          <a:solidFill>
                            <a:schemeClr val="dk1"/>
                          </a:solidFill>
                          <a:latin typeface="Arial"/>
                          <a:ea typeface="Arial"/>
                          <a:cs typeface="Arial"/>
                          <a:sym typeface="Arial"/>
                        </a:rPr>
                        <a:t>Appears to </a:t>
                      </a:r>
                      <a:r>
                        <a:rPr lang="en-US" sz="1200" u="none" strike="noStrike" cap="none">
                          <a:solidFill>
                            <a:srgbClr val="007F00"/>
                          </a:solidFill>
                          <a:latin typeface="Arial"/>
                          <a:ea typeface="Arial"/>
                          <a:cs typeface="Arial"/>
                          <a:sym typeface="Arial"/>
                        </a:rPr>
                        <a:t>hold promise</a:t>
                      </a:r>
                      <a:r>
                        <a:rPr lang="en-US" sz="1200" u="none" strike="noStrike" cap="none">
                          <a:solidFill>
                            <a:schemeClr val="dk1"/>
                          </a:solidFill>
                          <a:latin typeface="Arial"/>
                          <a:ea typeface="Arial"/>
                          <a:cs typeface="Arial"/>
                          <a:sym typeface="Arial"/>
                        </a:rPr>
                        <a:t> </a:t>
                      </a:r>
                      <a:r>
                        <a:rPr lang="en-US" sz="1200" u="none" strike="noStrike" cap="none">
                          <a:solidFill>
                            <a:srgbClr val="007F00"/>
                          </a:solidFill>
                          <a:latin typeface="Arial"/>
                          <a:ea typeface="Arial"/>
                          <a:cs typeface="Arial"/>
                          <a:sym typeface="Arial"/>
                        </a:rPr>
                        <a:t>to</a:t>
                      </a:r>
                      <a:r>
                        <a:rPr lang="en-US" sz="1200" u="none" strike="noStrike" cap="none">
                          <a:solidFill>
                            <a:schemeClr val="dk1"/>
                          </a:solidFill>
                          <a:latin typeface="Arial"/>
                          <a:ea typeface="Arial"/>
                          <a:cs typeface="Arial"/>
                          <a:sym typeface="Arial"/>
                        </a:rPr>
                        <a:t> help our aviation forecasters </a:t>
                      </a:r>
                      <a:r>
                        <a:rPr lang="en-US" sz="1200" u="none" strike="noStrike" cap="none">
                          <a:solidFill>
                            <a:srgbClr val="007F00"/>
                          </a:solidFill>
                          <a:latin typeface="Arial"/>
                          <a:ea typeface="Arial"/>
                          <a:cs typeface="Arial"/>
                          <a:sym typeface="Arial"/>
                        </a:rPr>
                        <a:t>handle ash resuspension events</a:t>
                      </a:r>
                      <a:r>
                        <a:rPr lang="en-US" sz="1200" u="none" strike="noStrike" cap="none">
                          <a:solidFill>
                            <a:schemeClr val="dk1"/>
                          </a:solidFill>
                          <a:latin typeface="Arial"/>
                          <a:ea typeface="Arial"/>
                          <a:cs typeface="Arial"/>
                          <a:sym typeface="Arial"/>
                        </a:rPr>
                        <a:t>. In case study of greatest concern, the correct smoke did not occur, but this may have been due to unavailability of GBBEPx emissions.</a:t>
                      </a:r>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bl>
          </a:graphicData>
        </a:graphic>
      </p:graphicFrame>
      <p:sp>
        <p:nvSpPr>
          <p:cNvPr id="892" name="Google Shape;892;g847d565662_2_14"/>
          <p:cNvSpPr txBox="1">
            <a:spLocks noGrp="1"/>
          </p:cNvSpPr>
          <p:nvPr>
            <p:ph type="sldNum" idx="12"/>
          </p:nvPr>
        </p:nvSpPr>
        <p:spPr>
          <a:xfrm>
            <a:off x="7086600" y="4869656"/>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
        <p:nvSpPr>
          <p:cNvPr id="893" name="Google Shape;893;g847d565662_2_14"/>
          <p:cNvSpPr txBox="1"/>
          <p:nvPr/>
        </p:nvSpPr>
        <p:spPr>
          <a:xfrm>
            <a:off x="597882" y="0"/>
            <a:ext cx="8736900" cy="538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Summary of Aerosols Evaluations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g847d565662_2_22"/>
          <p:cNvSpPr/>
          <p:nvPr/>
        </p:nvSpPr>
        <p:spPr>
          <a:xfrm>
            <a:off x="4482913" y="2433251"/>
            <a:ext cx="2214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 </a:t>
            </a:r>
            <a:endParaRPr/>
          </a:p>
        </p:txBody>
      </p:sp>
      <p:sp>
        <p:nvSpPr>
          <p:cNvPr id="899" name="Google Shape;899;g847d565662_2_22"/>
          <p:cNvSpPr/>
          <p:nvPr/>
        </p:nvSpPr>
        <p:spPr>
          <a:xfrm>
            <a:off x="4482913" y="2433251"/>
            <a:ext cx="2214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 </a:t>
            </a:r>
            <a:endParaRPr/>
          </a:p>
        </p:txBody>
      </p:sp>
      <p:graphicFrame>
        <p:nvGraphicFramePr>
          <p:cNvPr id="900" name="Google Shape;900;g847d565662_2_22"/>
          <p:cNvGraphicFramePr/>
          <p:nvPr/>
        </p:nvGraphicFramePr>
        <p:xfrm>
          <a:off x="170953" y="809287"/>
          <a:ext cx="8802100" cy="3726000"/>
        </p:xfrm>
        <a:graphic>
          <a:graphicData uri="http://schemas.openxmlformats.org/drawingml/2006/table">
            <a:tbl>
              <a:tblPr>
                <a:noFill/>
                <a:tableStyleId>{B6033649-08D8-44DA-8ACE-66156703881E}</a:tableStyleId>
              </a:tblPr>
              <a:tblGrid>
                <a:gridCol w="1684900">
                  <a:extLst>
                    <a:ext uri="{9D8B030D-6E8A-4147-A177-3AD203B41FA5}">
                      <a16:colId xmlns:a16="http://schemas.microsoft.com/office/drawing/2014/main" val="20000"/>
                    </a:ext>
                  </a:extLst>
                </a:gridCol>
                <a:gridCol w="2000075">
                  <a:extLst>
                    <a:ext uri="{9D8B030D-6E8A-4147-A177-3AD203B41FA5}">
                      <a16:colId xmlns:a16="http://schemas.microsoft.com/office/drawing/2014/main" val="20001"/>
                    </a:ext>
                  </a:extLst>
                </a:gridCol>
                <a:gridCol w="5117125">
                  <a:extLst>
                    <a:ext uri="{9D8B030D-6E8A-4147-A177-3AD203B41FA5}">
                      <a16:colId xmlns:a16="http://schemas.microsoft.com/office/drawing/2014/main" val="20002"/>
                    </a:ext>
                  </a:extLst>
                </a:gridCol>
              </a:tblGrid>
              <a:tr h="277450">
                <a:tc>
                  <a:txBody>
                    <a:bodyPr/>
                    <a:lstStyle/>
                    <a:p>
                      <a:pPr marL="0" marR="0" lvl="0" indent="0" algn="ctr" rtl="0">
                        <a:lnSpc>
                          <a:spcPct val="100000"/>
                        </a:lnSpc>
                        <a:spcBef>
                          <a:spcPts val="0"/>
                        </a:spcBef>
                        <a:spcAft>
                          <a:spcPts val="0"/>
                        </a:spcAft>
                        <a:buClr>
                          <a:schemeClr val="lt1"/>
                        </a:buClr>
                        <a:buSzPts val="1600"/>
                        <a:buFont typeface="Arial"/>
                        <a:buNone/>
                      </a:pPr>
                      <a:r>
                        <a:rPr lang="en-US" sz="1200" b="1" i="0" u="none" strike="noStrike" cap="none">
                          <a:solidFill>
                            <a:schemeClr val="lt1"/>
                          </a:solidFill>
                          <a:latin typeface="Arial"/>
                          <a:ea typeface="Arial"/>
                          <a:cs typeface="Arial"/>
                          <a:sym typeface="Arial"/>
                        </a:rPr>
                        <a:t>Region</a:t>
                      </a:r>
                      <a:endParaRPr sz="1200" b="1" i="0" u="none" strike="noStrike" cap="none">
                        <a:solidFill>
                          <a:schemeClr val="lt1"/>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200" b="1" i="0" u="none" strike="noStrike" cap="none">
                          <a:solidFill>
                            <a:schemeClr val="lt1"/>
                          </a:solidFill>
                          <a:latin typeface="Arial"/>
                          <a:ea typeface="Arial"/>
                          <a:cs typeface="Arial"/>
                          <a:sym typeface="Arial"/>
                        </a:rPr>
                        <a:t>Recommendation</a:t>
                      </a:r>
                      <a:endParaRPr sz="1200" b="1" i="0" u="none" strike="noStrike" cap="none">
                        <a:solidFill>
                          <a:schemeClr val="lt1"/>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200" b="1" i="0" u="none" strike="noStrike" cap="none">
                          <a:solidFill>
                            <a:schemeClr val="lt1"/>
                          </a:solidFill>
                          <a:latin typeface="Arial"/>
                          <a:ea typeface="Arial"/>
                          <a:cs typeface="Arial"/>
                          <a:sym typeface="Arial"/>
                        </a:rPr>
                        <a:t>Key Remarks</a:t>
                      </a:r>
                      <a:endParaRPr sz="1200" b="1" i="0" u="none" strike="noStrike" cap="none">
                        <a:solidFill>
                          <a:schemeClr val="lt1"/>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800075">
                <a:tc>
                  <a:txBody>
                    <a:bodyPr/>
                    <a:lstStyle/>
                    <a:p>
                      <a:pPr marL="0" marR="0" lvl="0" indent="0" algn="ctr" rtl="0">
                        <a:lnSpc>
                          <a:spcPct val="100000"/>
                        </a:lnSpc>
                        <a:spcBef>
                          <a:spcPts val="0"/>
                        </a:spcBef>
                        <a:spcAft>
                          <a:spcPts val="0"/>
                        </a:spcAft>
                        <a:buClr>
                          <a:srgbClr val="17375E"/>
                        </a:buClr>
                        <a:buSzPts val="1400"/>
                        <a:buFont typeface="Arial"/>
                        <a:buNone/>
                      </a:pPr>
                      <a:r>
                        <a:rPr lang="en-US" sz="1200" b="1" i="0" u="none" strike="noStrike" cap="none">
                          <a:solidFill>
                            <a:srgbClr val="17375E"/>
                          </a:solidFill>
                          <a:latin typeface="Arial"/>
                          <a:ea typeface="Arial"/>
                          <a:cs typeface="Arial"/>
                          <a:sym typeface="Arial"/>
                        </a:rPr>
                        <a:t>U.S. Naval Research Laboratory</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a:p>
                    <a:p>
                      <a:pPr marL="0" marR="0" lvl="0" indent="0" algn="ctr" rtl="0">
                        <a:lnSpc>
                          <a:spcPct val="100000"/>
                        </a:lnSpc>
                        <a:spcBef>
                          <a:spcPts val="0"/>
                        </a:spcBef>
                        <a:spcAft>
                          <a:spcPts val="0"/>
                        </a:spcAft>
                        <a:buClr>
                          <a:srgbClr val="008000"/>
                        </a:buClr>
                        <a:buSzPts val="1400"/>
                        <a:buFont typeface="Arial"/>
                        <a:buNone/>
                      </a:pP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200" b="0" i="0" u="none" strike="noStrike" cap="none">
                          <a:latin typeface="Arial"/>
                          <a:ea typeface="Arial"/>
                          <a:cs typeface="Arial"/>
                          <a:sym typeface="Arial"/>
                        </a:rPr>
                        <a:t>Significant biases still exist, but </a:t>
                      </a:r>
                      <a:r>
                        <a:rPr lang="en-US" sz="1200" b="0" i="0" u="none" strike="noStrike" cap="none">
                          <a:solidFill>
                            <a:srgbClr val="007F00"/>
                          </a:solidFill>
                          <a:latin typeface="Arial"/>
                          <a:ea typeface="Arial"/>
                          <a:cs typeface="Arial"/>
                          <a:sym typeface="Arial"/>
                        </a:rPr>
                        <a:t>overall GEFS-Aerosols member looks much better than NGAC</a:t>
                      </a:r>
                      <a:r>
                        <a:rPr lang="en-US" sz="1200" b="0" i="0" u="none" strike="noStrike" cap="none">
                          <a:latin typeface="Arial"/>
                          <a:ea typeface="Arial"/>
                          <a:cs typeface="Arial"/>
                          <a:sym typeface="Arial"/>
                        </a:rPr>
                        <a:t>. With </a:t>
                      </a:r>
                      <a:r>
                        <a:rPr lang="en-US" sz="1200" b="0" i="0" u="none" strike="noStrike" cap="none">
                          <a:solidFill>
                            <a:srgbClr val="007F00"/>
                          </a:solidFill>
                          <a:latin typeface="Arial"/>
                          <a:ea typeface="Arial"/>
                          <a:cs typeface="Arial"/>
                          <a:sym typeface="Arial"/>
                        </a:rPr>
                        <a:t>improved biomass burning</a:t>
                      </a:r>
                      <a:r>
                        <a:rPr lang="en-US" sz="1200" b="0" i="0" u="none" strike="noStrike" cap="none">
                          <a:latin typeface="Arial"/>
                          <a:ea typeface="Arial"/>
                          <a:cs typeface="Arial"/>
                          <a:sym typeface="Arial"/>
                        </a:rPr>
                        <a:t>, </a:t>
                      </a:r>
                      <a:r>
                        <a:rPr lang="en-US" sz="1200" b="0" i="0" u="none" strike="noStrike" cap="none">
                          <a:solidFill>
                            <a:srgbClr val="007F00"/>
                          </a:solidFill>
                          <a:latin typeface="Arial"/>
                          <a:ea typeface="Arial"/>
                          <a:cs typeface="Arial"/>
                          <a:sym typeface="Arial"/>
                        </a:rPr>
                        <a:t>GEFS-Aerosols would likely also be improved</a:t>
                      </a:r>
                      <a:r>
                        <a:rPr lang="en-US" sz="1200" b="0" i="0" u="none" strike="noStrike" cap="none">
                          <a:latin typeface="Arial"/>
                          <a:ea typeface="Arial"/>
                          <a:cs typeface="Arial"/>
                          <a:sym typeface="Arial"/>
                        </a:rPr>
                        <a:t>. However, in some places like Africa, the bias is only shifting signs.</a:t>
                      </a:r>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1"/>
                  </a:ext>
                </a:extLst>
              </a:tr>
              <a:tr h="882825">
                <a:tc>
                  <a:txBody>
                    <a:bodyPr/>
                    <a:lstStyle/>
                    <a:p>
                      <a:pPr marL="0" marR="0" lvl="0" indent="0" algn="ctr" rtl="0">
                        <a:lnSpc>
                          <a:spcPct val="100000"/>
                        </a:lnSpc>
                        <a:spcBef>
                          <a:spcPts val="0"/>
                        </a:spcBef>
                        <a:spcAft>
                          <a:spcPts val="0"/>
                        </a:spcAft>
                        <a:buClr>
                          <a:srgbClr val="17375E"/>
                        </a:buClr>
                        <a:buSzPts val="1400"/>
                        <a:buFont typeface="Arial"/>
                        <a:buNone/>
                      </a:pPr>
                      <a:r>
                        <a:rPr lang="en-US" sz="1200" b="1" i="0" u="none" strike="noStrike" cap="none">
                          <a:solidFill>
                            <a:srgbClr val="17375E"/>
                          </a:solidFill>
                          <a:latin typeface="Arial"/>
                          <a:ea typeface="Arial"/>
                          <a:cs typeface="Arial"/>
                          <a:sym typeface="Arial"/>
                        </a:rPr>
                        <a:t>Climate Prediction Center</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a:p>
                    <a:p>
                      <a:pPr marL="0" marR="0" lvl="0" indent="0" algn="ctr" rtl="0">
                        <a:lnSpc>
                          <a:spcPct val="100000"/>
                        </a:lnSpc>
                        <a:spcBef>
                          <a:spcPts val="0"/>
                        </a:spcBef>
                        <a:spcAft>
                          <a:spcPts val="0"/>
                        </a:spcAft>
                        <a:buClr>
                          <a:srgbClr val="008000"/>
                        </a:buClr>
                        <a:buSzPts val="1400"/>
                        <a:buFont typeface="Arial"/>
                        <a:buNone/>
                      </a:pP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rgbClr val="007F00"/>
                          </a:solidFill>
                          <a:latin typeface="Arial"/>
                          <a:ea typeface="Arial"/>
                          <a:cs typeface="Arial"/>
                          <a:sym typeface="Arial"/>
                        </a:rPr>
                        <a:t>Aerosol forecasts will improve UV Index forecasts</a:t>
                      </a:r>
                      <a:r>
                        <a:rPr lang="en-US" sz="1200" b="0" i="0" u="none" strike="noStrike" cap="none">
                          <a:latin typeface="Arial"/>
                          <a:ea typeface="Arial"/>
                          <a:cs typeface="Arial"/>
                          <a:sym typeface="Arial"/>
                        </a:rPr>
                        <a:t>; current product uses seasonal climatology that does not capture smoke at all. </a:t>
                      </a:r>
                      <a:r>
                        <a:rPr lang="en-US" sz="1200" b="0" i="0" u="none" strike="noStrike" cap="none">
                          <a:solidFill>
                            <a:srgbClr val="007F00"/>
                          </a:solidFill>
                          <a:latin typeface="Arial"/>
                          <a:ea typeface="Arial"/>
                          <a:cs typeface="Arial"/>
                          <a:sym typeface="Arial"/>
                        </a:rPr>
                        <a:t>Higher resolution</a:t>
                      </a:r>
                      <a:r>
                        <a:rPr lang="en-US" sz="1200" b="0" i="0" u="none" strike="noStrike" cap="none">
                          <a:latin typeface="Arial"/>
                          <a:ea typeface="Arial"/>
                          <a:cs typeface="Arial"/>
                          <a:sym typeface="Arial"/>
                        </a:rPr>
                        <a:t> in GEFS-Aerosols.</a:t>
                      </a:r>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a:latin typeface="Arial"/>
                          <a:ea typeface="Arial"/>
                          <a:cs typeface="Arial"/>
                          <a:sym typeface="Arial"/>
                        </a:rPr>
                        <a:t>Expect </a:t>
                      </a:r>
                      <a:r>
                        <a:rPr lang="en-US" sz="1200" b="0" i="0" u="none" strike="noStrike" cap="none">
                          <a:solidFill>
                            <a:srgbClr val="007F00"/>
                          </a:solidFill>
                          <a:latin typeface="Arial"/>
                          <a:ea typeface="Arial"/>
                          <a:cs typeface="Arial"/>
                          <a:sym typeface="Arial"/>
                        </a:rPr>
                        <a:t>smoke to be advected better</a:t>
                      </a:r>
                      <a:r>
                        <a:rPr lang="en-US" sz="1200" b="0" i="0" u="none" strike="noStrike" cap="none">
                          <a:latin typeface="Arial"/>
                          <a:ea typeface="Arial"/>
                          <a:cs typeface="Arial"/>
                          <a:sym typeface="Arial"/>
                        </a:rPr>
                        <a:t> than NGAC.</a:t>
                      </a:r>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882825">
                <a:tc>
                  <a:txBody>
                    <a:bodyPr/>
                    <a:lstStyle/>
                    <a:p>
                      <a:pPr marL="0" marR="0" lvl="0" indent="0" algn="ctr" rtl="0">
                        <a:lnSpc>
                          <a:spcPct val="100000"/>
                        </a:lnSpc>
                        <a:spcBef>
                          <a:spcPts val="0"/>
                        </a:spcBef>
                        <a:spcAft>
                          <a:spcPts val="0"/>
                        </a:spcAft>
                        <a:buClr>
                          <a:srgbClr val="17375E"/>
                        </a:buClr>
                        <a:buSzPts val="1400"/>
                        <a:buFont typeface="Arial"/>
                        <a:buNone/>
                      </a:pPr>
                      <a:r>
                        <a:rPr lang="en-US" sz="1200" b="1" i="0" u="none" strike="noStrike" cap="none">
                          <a:solidFill>
                            <a:srgbClr val="17375E"/>
                          </a:solidFill>
                          <a:latin typeface="Arial"/>
                          <a:ea typeface="Arial"/>
                          <a:cs typeface="Arial"/>
                          <a:sym typeface="Arial"/>
                        </a:rPr>
                        <a:t>Connecticut Dept of Energy and Environmental Protection</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rgbClr val="328917"/>
                          </a:solidFill>
                          <a:latin typeface="Arial"/>
                          <a:ea typeface="Arial"/>
                          <a:cs typeface="Arial"/>
                          <a:sym typeface="Arial"/>
                        </a:rPr>
                        <a:t>Wildfire smoke prediction will be a major improvement</a:t>
                      </a:r>
                      <a:r>
                        <a:rPr lang="en-US" sz="1200" b="0" i="0" u="none" strike="noStrike" cap="none">
                          <a:latin typeface="Arial"/>
                          <a:ea typeface="Arial"/>
                          <a:cs typeface="Arial"/>
                          <a:sym typeface="Arial"/>
                        </a:rPr>
                        <a:t>, especially when 1-day old fire data can be used.</a:t>
                      </a:r>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3"/>
                  </a:ext>
                </a:extLst>
              </a:tr>
              <a:tr h="882825">
                <a:tc>
                  <a:txBody>
                    <a:bodyPr/>
                    <a:lstStyle/>
                    <a:p>
                      <a:pPr marL="0" marR="0" lvl="0" indent="0" algn="ctr" rtl="0">
                        <a:lnSpc>
                          <a:spcPct val="100000"/>
                        </a:lnSpc>
                        <a:spcBef>
                          <a:spcPts val="0"/>
                        </a:spcBef>
                        <a:spcAft>
                          <a:spcPts val="0"/>
                        </a:spcAft>
                        <a:buClr>
                          <a:srgbClr val="17375E"/>
                        </a:buClr>
                        <a:buSzPts val="1400"/>
                        <a:buFont typeface="Arial"/>
                        <a:buNone/>
                      </a:pPr>
                      <a:r>
                        <a:rPr lang="en-US" sz="1200" b="1" i="0" u="none" strike="noStrike" cap="none">
                          <a:solidFill>
                            <a:srgbClr val="17375E"/>
                          </a:solidFill>
                          <a:latin typeface="Arial"/>
                          <a:ea typeface="Arial"/>
                          <a:cs typeface="Arial"/>
                          <a:sym typeface="Arial"/>
                        </a:rPr>
                        <a:t>NESDIS</a:t>
                      </a:r>
                      <a:endParaRPr sz="1200" b="1" i="0" u="none" strike="noStrike" cap="none">
                        <a:solidFill>
                          <a:srgbClr val="17375E"/>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200" b="1" i="0" u="none" strike="noStrike" cap="none">
                          <a:solidFill>
                            <a:srgbClr val="008000"/>
                          </a:solidFill>
                          <a:latin typeface="Arial"/>
                          <a:ea typeface="Arial"/>
                          <a:cs typeface="Arial"/>
                          <a:sym typeface="Arial"/>
                        </a:rPr>
                        <a:t>Implement</a:t>
                      </a:r>
                      <a:endParaRPr sz="1200" b="1" i="0" u="none" strike="noStrike" cap="none">
                        <a:solidFill>
                          <a:srgbClr val="008000"/>
                        </a:solidFill>
                        <a:latin typeface="Arial"/>
                        <a:ea typeface="Arial"/>
                        <a:cs typeface="Arial"/>
                        <a:sym typeface="Arial"/>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rgbClr val="548135"/>
                          </a:solidFill>
                          <a:latin typeface="Arial"/>
                          <a:ea typeface="Arial"/>
                          <a:cs typeface="Arial"/>
                          <a:sym typeface="Arial"/>
                        </a:rPr>
                        <a:t>Mode predictions are very encouraging</a:t>
                      </a:r>
                      <a:r>
                        <a:rPr lang="en-US" sz="1200" b="0" i="0" u="none" strike="noStrike" cap="none">
                          <a:latin typeface="Arial"/>
                          <a:ea typeface="Arial"/>
                          <a:cs typeface="Arial"/>
                          <a:sym typeface="Arial"/>
                        </a:rPr>
                        <a:t>.  Comparisons with VIIRS AOD show that model is slightly underpredicting.</a:t>
                      </a:r>
                      <a:endParaRPr/>
                    </a:p>
                  </a:txBody>
                  <a:tcPr marL="91450" marR="91450"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bl>
          </a:graphicData>
        </a:graphic>
      </p:graphicFrame>
      <p:sp>
        <p:nvSpPr>
          <p:cNvPr id="901" name="Google Shape;901;g847d565662_2_22"/>
          <p:cNvSpPr txBox="1">
            <a:spLocks noGrp="1"/>
          </p:cNvSpPr>
          <p:nvPr>
            <p:ph type="sldNum" idx="12"/>
          </p:nvPr>
        </p:nvSpPr>
        <p:spPr>
          <a:xfrm>
            <a:off x="7086600" y="4869656"/>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59</a:t>
            </a:fld>
            <a:endParaRPr/>
          </a:p>
        </p:txBody>
      </p:sp>
      <p:sp>
        <p:nvSpPr>
          <p:cNvPr id="902" name="Google Shape;902;g847d565662_2_22"/>
          <p:cNvSpPr txBox="1"/>
          <p:nvPr/>
        </p:nvSpPr>
        <p:spPr>
          <a:xfrm>
            <a:off x="597882" y="0"/>
            <a:ext cx="8736900" cy="538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Summary of Aerosols Evaluations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381000" y="43043"/>
            <a:ext cx="8229600" cy="43673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ts val="2880"/>
              <a:buFont typeface="Calibri"/>
              <a:buNone/>
            </a:pPr>
            <a:r>
              <a:rPr lang="en-US" sz="2592" b="1">
                <a:solidFill>
                  <a:srgbClr val="0000FF"/>
                </a:solidFill>
              </a:rPr>
              <a:t>Proposed GEFS v12 Configuration</a:t>
            </a:r>
            <a:endParaRPr sz="3959"/>
          </a:p>
        </p:txBody>
      </p:sp>
      <p:graphicFrame>
        <p:nvGraphicFramePr>
          <p:cNvPr id="167" name="Google Shape;167;p6"/>
          <p:cNvGraphicFramePr/>
          <p:nvPr/>
        </p:nvGraphicFramePr>
        <p:xfrm>
          <a:off x="304800" y="571503"/>
          <a:ext cx="8224850" cy="4131640"/>
        </p:xfrm>
        <a:graphic>
          <a:graphicData uri="http://schemas.openxmlformats.org/drawingml/2006/table">
            <a:tbl>
              <a:tblPr firstRow="1" bandRow="1">
                <a:noFill/>
                <a:tableStyleId>{0EBDA509-5648-49F4-A1F0-6C4FA851C4BB}</a:tableStyleId>
              </a:tblPr>
              <a:tblGrid>
                <a:gridCol w="2227950">
                  <a:extLst>
                    <a:ext uri="{9D8B030D-6E8A-4147-A177-3AD203B41FA5}">
                      <a16:colId xmlns:a16="http://schemas.microsoft.com/office/drawing/2014/main" val="20000"/>
                    </a:ext>
                  </a:extLst>
                </a:gridCol>
                <a:gridCol w="2725050">
                  <a:extLst>
                    <a:ext uri="{9D8B030D-6E8A-4147-A177-3AD203B41FA5}">
                      <a16:colId xmlns:a16="http://schemas.microsoft.com/office/drawing/2014/main" val="20001"/>
                    </a:ext>
                  </a:extLst>
                </a:gridCol>
                <a:gridCol w="3271850">
                  <a:extLst>
                    <a:ext uri="{9D8B030D-6E8A-4147-A177-3AD203B41FA5}">
                      <a16:colId xmlns:a16="http://schemas.microsoft.com/office/drawing/2014/main" val="20002"/>
                    </a:ext>
                  </a:extLst>
                </a:gridCol>
              </a:tblGrid>
              <a:tr h="2857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Components</a:t>
                      </a:r>
                      <a:endParaRPr sz="1400" u="none" strike="noStrike" cap="none"/>
                    </a:p>
                  </a:txBody>
                  <a:tcPr marL="91450" marR="91450" marT="34300" marB="34300"/>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V11 (Dec. 2015)</a:t>
                      </a:r>
                      <a:endParaRPr sz="1400" u="none" strike="noStrike" cap="none"/>
                    </a:p>
                  </a:txBody>
                  <a:tcPr marL="91450" marR="91450" marT="34300" marB="34300"/>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FF"/>
                          </a:solidFill>
                          <a:latin typeface="Calibri"/>
                          <a:ea typeface="Calibri"/>
                          <a:cs typeface="Calibri"/>
                          <a:sym typeface="Calibri"/>
                        </a:rPr>
                        <a:t>V12 (Sept. 2020)</a:t>
                      </a:r>
                      <a:endParaRPr sz="1400" u="none" strike="noStrike" cap="none"/>
                    </a:p>
                  </a:txBody>
                  <a:tcPr marL="91450" marR="91450" marT="34300" marB="34300"/>
                </a:tc>
                <a:extLst>
                  <a:ext uri="{0D108BD9-81ED-4DB2-BD59-A6C34878D82A}">
                    <a16:rowId xmlns:a16="http://schemas.microsoft.com/office/drawing/2014/main" val="10000"/>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GFS Model</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Calibri"/>
                          <a:ea typeface="Calibri"/>
                          <a:cs typeface="Calibri"/>
                          <a:sym typeface="Calibri"/>
                        </a:rPr>
                        <a:t>Semi-Lagrangian, 2015 version</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FF"/>
                          </a:solidFill>
                          <a:latin typeface="Calibri"/>
                          <a:ea typeface="Calibri"/>
                          <a:cs typeface="Calibri"/>
                          <a:sym typeface="Calibri"/>
                        </a:rPr>
                        <a:t>FV3 (Finite-Vol Cubed-Sphere) GFSv15.1 version</a:t>
                      </a:r>
                      <a:endParaRPr sz="1400" u="none" strike="noStrike" cap="none"/>
                    </a:p>
                  </a:txBody>
                  <a:tcPr marL="91450" marR="91450" marT="34300" marB="34300" anchor="ctr"/>
                </a:tc>
                <a:extLst>
                  <a:ext uri="{0D108BD9-81ED-4DB2-BD59-A6C34878D82A}">
                    <a16:rowId xmlns:a16="http://schemas.microsoft.com/office/drawing/2014/main" val="10001"/>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Physics</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Calibri"/>
                          <a:ea typeface="Calibri"/>
                          <a:cs typeface="Calibri"/>
                          <a:sym typeface="Calibri"/>
                        </a:rPr>
                        <a:t>GFSv13 package (Zhao-Carr MP)</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FF"/>
                          </a:solidFill>
                          <a:latin typeface="Calibri"/>
                          <a:ea typeface="Calibri"/>
                          <a:cs typeface="Calibri"/>
                          <a:sym typeface="Calibri"/>
                        </a:rPr>
                        <a:t>GFSv15.1 package (</a:t>
                      </a:r>
                      <a:r>
                        <a:rPr lang="en-US" sz="1200" b="1" u="none" strike="noStrike" cap="none">
                          <a:solidFill>
                            <a:srgbClr val="0000FF"/>
                          </a:solidFill>
                          <a:latin typeface="Calibri"/>
                          <a:ea typeface="Calibri"/>
                          <a:cs typeface="Calibri"/>
                          <a:sym typeface="Calibri"/>
                        </a:rPr>
                        <a:t>GFDL MP</a:t>
                      </a:r>
                      <a:r>
                        <a:rPr lang="en-US" sz="1200" u="none" strike="noStrike" cap="none">
                          <a:solidFill>
                            <a:srgbClr val="0000FF"/>
                          </a:solidFill>
                          <a:latin typeface="Calibri"/>
                          <a:ea typeface="Calibri"/>
                          <a:cs typeface="Calibri"/>
                          <a:sym typeface="Calibri"/>
                        </a:rPr>
                        <a:t>)</a:t>
                      </a:r>
                      <a:endParaRPr sz="1400" u="none" strike="noStrike" cap="none"/>
                    </a:p>
                  </a:txBody>
                  <a:tcPr marL="91450" marR="91450" marT="34300" marB="34300" anchor="ctr"/>
                </a:tc>
                <a:extLst>
                  <a:ext uri="{0D108BD9-81ED-4DB2-BD59-A6C34878D82A}">
                    <a16:rowId xmlns:a16="http://schemas.microsoft.com/office/drawing/2014/main" val="10002"/>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Initial perturbations</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Calibri"/>
                          <a:ea typeface="Calibri"/>
                          <a:cs typeface="Calibri"/>
                          <a:sym typeface="Calibri"/>
                        </a:rPr>
                        <a:t>EnKF f06</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FF"/>
                          </a:solidFill>
                          <a:latin typeface="Calibri"/>
                          <a:ea typeface="Calibri"/>
                          <a:cs typeface="Calibri"/>
                          <a:sym typeface="Calibri"/>
                        </a:rPr>
                        <a:t>EnKF f06</a:t>
                      </a:r>
                      <a:endParaRPr sz="1400" u="none" strike="noStrike" cap="none"/>
                    </a:p>
                  </a:txBody>
                  <a:tcPr marL="91450" marR="91450" marT="34300" marB="34300" anchor="ctr"/>
                </a:tc>
                <a:extLst>
                  <a:ext uri="{0D108BD9-81ED-4DB2-BD59-A6C34878D82A}">
                    <a16:rowId xmlns:a16="http://schemas.microsoft.com/office/drawing/2014/main" val="10003"/>
                  </a:ext>
                </a:extLst>
              </a:tr>
              <a:tr h="31122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Model uncertainty</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Calibri"/>
                          <a:ea typeface="Calibri"/>
                          <a:cs typeface="Calibri"/>
                          <a:sym typeface="Calibri"/>
                        </a:rPr>
                        <a:t>STTP (Stoch. Total Tend. Pert)</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FF"/>
                          </a:solidFill>
                          <a:latin typeface="Calibri"/>
                          <a:ea typeface="Calibri"/>
                          <a:cs typeface="Calibri"/>
                          <a:sym typeface="Calibri"/>
                        </a:rPr>
                        <a:t>5-scale SPPT and SKEB</a:t>
                      </a:r>
                      <a:endParaRPr sz="1200" b="1"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04"/>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Boundary forcing </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Calibri"/>
                          <a:ea typeface="Calibri"/>
                          <a:cs typeface="Calibri"/>
                          <a:sym typeface="Calibri"/>
                        </a:rPr>
                        <a:t>SST - Climatology relaxation</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FF"/>
                          </a:solidFill>
                          <a:latin typeface="Calibri"/>
                          <a:ea typeface="Calibri"/>
                          <a:cs typeface="Calibri"/>
                          <a:sym typeface="Calibri"/>
                        </a:rPr>
                        <a:t>NSST + 2-tiered SST</a:t>
                      </a:r>
                      <a:endParaRPr sz="1400" u="none" strike="noStrike" cap="none"/>
                    </a:p>
                  </a:txBody>
                  <a:tcPr marL="91450" marR="91450" marT="34300" marB="34300" anchor="ctr"/>
                </a:tc>
                <a:extLst>
                  <a:ext uri="{0D108BD9-81ED-4DB2-BD59-A6C34878D82A}">
                    <a16:rowId xmlns:a16="http://schemas.microsoft.com/office/drawing/2014/main" val="10005"/>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Tropical storm</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Calibri"/>
                          <a:ea typeface="Calibri"/>
                          <a:cs typeface="Calibri"/>
                          <a:sym typeface="Calibri"/>
                        </a:rPr>
                        <a:t>Relocation for all members</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FF"/>
                          </a:solidFill>
                          <a:latin typeface="Calibri"/>
                          <a:ea typeface="Calibri"/>
                          <a:cs typeface="Calibri"/>
                          <a:sym typeface="Calibri"/>
                        </a:rPr>
                        <a:t>No relocation</a:t>
                      </a:r>
                      <a:endParaRPr sz="1400" u="none" strike="noStrike" cap="none"/>
                    </a:p>
                  </a:txBody>
                  <a:tcPr marL="91450" marR="91450" marT="34300" marB="34300" anchor="ctr"/>
                </a:tc>
                <a:extLst>
                  <a:ext uri="{0D108BD9-81ED-4DB2-BD59-A6C34878D82A}">
                    <a16:rowId xmlns:a16="http://schemas.microsoft.com/office/drawing/2014/main" val="10006"/>
                  </a:ext>
                </a:extLst>
              </a:tr>
              <a:tr h="26542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Horizontal Resolution</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latin typeface="Calibri"/>
                          <a:ea typeface="Calibri"/>
                          <a:cs typeface="Calibri"/>
                          <a:sym typeface="Calibri"/>
                        </a:rPr>
                        <a:t>T</a:t>
                      </a:r>
                      <a:r>
                        <a:rPr lang="en-US" sz="1200" u="none" strike="noStrike" cap="none" baseline="-25000">
                          <a:solidFill>
                            <a:schemeClr val="dk1"/>
                          </a:solidFill>
                          <a:latin typeface="Calibri"/>
                          <a:ea typeface="Calibri"/>
                          <a:cs typeface="Calibri"/>
                          <a:sym typeface="Calibri"/>
                        </a:rPr>
                        <a:t>L</a:t>
                      </a:r>
                      <a:r>
                        <a:rPr lang="en-US" sz="1200" u="none" strike="noStrike" cap="none">
                          <a:solidFill>
                            <a:schemeClr val="dk1"/>
                          </a:solidFill>
                          <a:latin typeface="Calibri"/>
                          <a:ea typeface="Calibri"/>
                          <a:cs typeface="Calibri"/>
                          <a:sym typeface="Calibri"/>
                        </a:rPr>
                        <a:t>574 (34km)/T</a:t>
                      </a:r>
                      <a:r>
                        <a:rPr lang="en-US" sz="1200" u="none" strike="noStrike" cap="none" baseline="-25000">
                          <a:solidFill>
                            <a:schemeClr val="dk1"/>
                          </a:solidFill>
                          <a:latin typeface="Calibri"/>
                          <a:ea typeface="Calibri"/>
                          <a:cs typeface="Calibri"/>
                          <a:sym typeface="Calibri"/>
                        </a:rPr>
                        <a:t>L</a:t>
                      </a:r>
                      <a:r>
                        <a:rPr lang="en-US" sz="1200" u="none" strike="noStrike" cap="none">
                          <a:solidFill>
                            <a:schemeClr val="dk1"/>
                          </a:solidFill>
                          <a:latin typeface="Calibri"/>
                          <a:ea typeface="Calibri"/>
                          <a:cs typeface="Calibri"/>
                          <a:sym typeface="Calibri"/>
                        </a:rPr>
                        <a:t>382 (55km)</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b="1" u="none" strike="noStrike" cap="none">
                          <a:solidFill>
                            <a:srgbClr val="0000FF"/>
                          </a:solidFill>
                          <a:latin typeface="Calibri"/>
                          <a:ea typeface="Calibri"/>
                          <a:cs typeface="Calibri"/>
                          <a:sym typeface="Calibri"/>
                        </a:rPr>
                        <a:t>C384 (25km)</a:t>
                      </a:r>
                      <a:endParaRPr sz="1200" b="1"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07"/>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Vertical resolution</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latin typeface="Calibri"/>
                          <a:ea typeface="Calibri"/>
                          <a:cs typeface="Calibri"/>
                          <a:sym typeface="Calibri"/>
                        </a:rPr>
                        <a:t>L64 (hybrid)</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u="none" strike="noStrike" cap="none">
                          <a:solidFill>
                            <a:srgbClr val="0000FF"/>
                          </a:solidFill>
                          <a:latin typeface="Calibri"/>
                          <a:ea typeface="Calibri"/>
                          <a:cs typeface="Calibri"/>
                          <a:sym typeface="Calibri"/>
                        </a:rPr>
                        <a:t>L64 (hybrid)</a:t>
                      </a:r>
                      <a:endParaRPr sz="1400" u="none" strike="noStrike" cap="none"/>
                    </a:p>
                  </a:txBody>
                  <a:tcPr marL="91450" marR="91450" marT="34300" marB="34300" anchor="ctr"/>
                </a:tc>
                <a:extLst>
                  <a:ext uri="{0D108BD9-81ED-4DB2-BD59-A6C34878D82A}">
                    <a16:rowId xmlns:a16="http://schemas.microsoft.com/office/drawing/2014/main" val="10008"/>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Daily frequency</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latin typeface="Calibri"/>
                          <a:ea typeface="Calibri"/>
                          <a:cs typeface="Calibri"/>
                          <a:sym typeface="Calibri"/>
                        </a:rPr>
                        <a:t>00, 06, 12 and 18UTC</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u="none" strike="noStrike" cap="none">
                          <a:solidFill>
                            <a:srgbClr val="0000FF"/>
                          </a:solidFill>
                          <a:latin typeface="Calibri"/>
                          <a:ea typeface="Calibri"/>
                          <a:cs typeface="Calibri"/>
                          <a:sym typeface="Calibri"/>
                        </a:rPr>
                        <a:t>00, 06, 12 and 18UTC</a:t>
                      </a:r>
                      <a:endParaRPr sz="1400" u="none" strike="noStrike" cap="none"/>
                    </a:p>
                  </a:txBody>
                  <a:tcPr marL="91450" marR="91450" marT="34300" marB="34300" anchor="ctr"/>
                </a:tc>
                <a:extLst>
                  <a:ext uri="{0D108BD9-81ED-4DB2-BD59-A6C34878D82A}">
                    <a16:rowId xmlns:a16="http://schemas.microsoft.com/office/drawing/2014/main" val="10009"/>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Forecast length</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latin typeface="Calibri"/>
                          <a:ea typeface="Calibri"/>
                          <a:cs typeface="Calibri"/>
                          <a:sym typeface="Calibri"/>
                        </a:rPr>
                        <a:t>16 days</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u="none" strike="noStrike" cap="none">
                          <a:solidFill>
                            <a:srgbClr val="0000FF"/>
                          </a:solidFill>
                          <a:latin typeface="Calibri"/>
                          <a:ea typeface="Calibri"/>
                          <a:cs typeface="Calibri"/>
                          <a:sym typeface="Calibri"/>
                        </a:rPr>
                        <a:t>16 days, </a:t>
                      </a:r>
                      <a:r>
                        <a:rPr lang="en-US" sz="1200" b="1" u="none" strike="noStrike" cap="none">
                          <a:solidFill>
                            <a:srgbClr val="0000FF"/>
                          </a:solidFill>
                          <a:latin typeface="Calibri"/>
                          <a:ea typeface="Calibri"/>
                          <a:cs typeface="Calibri"/>
                          <a:sym typeface="Calibri"/>
                        </a:rPr>
                        <a:t>35 days (00UTC) </a:t>
                      </a:r>
                      <a:r>
                        <a:rPr lang="en-US" sz="1200" b="1" u="none" strike="noStrike" cap="none">
                          <a:solidFill>
                            <a:srgbClr val="0000FF"/>
                          </a:solidFill>
                        </a:rPr>
                        <a:t>- </a:t>
                      </a:r>
                      <a:r>
                        <a:rPr lang="en-US" sz="1200" b="1" u="none" strike="noStrike" cap="none">
                          <a:solidFill>
                            <a:srgbClr val="0000FF"/>
                          </a:solidFill>
                          <a:latin typeface="Calibri"/>
                          <a:ea typeface="Calibri"/>
                          <a:cs typeface="Calibri"/>
                          <a:sym typeface="Calibri"/>
                        </a:rPr>
                        <a:t>Support SubX</a:t>
                      </a:r>
                      <a:endParaRPr sz="1200" b="1"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10"/>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Members</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solidFill>
                            <a:schemeClr val="dk1"/>
                          </a:solidFill>
                          <a:latin typeface="Calibri"/>
                          <a:ea typeface="Calibri"/>
                          <a:cs typeface="Calibri"/>
                          <a:sym typeface="Calibri"/>
                        </a:rPr>
                        <a:t>Control + 20 pert members</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FF"/>
                        </a:buClr>
                        <a:buSzPts val="1200"/>
                        <a:buFont typeface="Calibri"/>
                        <a:buNone/>
                      </a:pPr>
                      <a:r>
                        <a:rPr lang="en-US" sz="1200" b="1" u="none" strike="noStrike" cap="none">
                          <a:solidFill>
                            <a:srgbClr val="0000FF"/>
                          </a:solidFill>
                          <a:latin typeface="Calibri"/>
                          <a:ea typeface="Calibri"/>
                          <a:cs typeface="Calibri"/>
                          <a:sym typeface="Calibri"/>
                        </a:rPr>
                        <a:t>Control + 30 pert members + 1 aerosol member</a:t>
                      </a:r>
                      <a:endParaRPr sz="1400" u="none" strike="noStrike" cap="none"/>
                    </a:p>
                  </a:txBody>
                  <a:tcPr marL="91450" marR="91450" marT="34300" marB="34300" anchor="ctr"/>
                </a:tc>
                <a:extLst>
                  <a:ext uri="{0D108BD9-81ED-4DB2-BD59-A6C34878D82A}">
                    <a16:rowId xmlns:a16="http://schemas.microsoft.com/office/drawing/2014/main" val="10011"/>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Output resolution</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Calibri"/>
                          <a:ea typeface="Calibri"/>
                          <a:cs typeface="Calibri"/>
                          <a:sym typeface="Calibri"/>
                        </a:rPr>
                        <a:t>0.5</a:t>
                      </a:r>
                      <a:r>
                        <a:rPr lang="en-US" sz="1200" u="none" strike="noStrike" cap="none" baseline="30000">
                          <a:solidFill>
                            <a:schemeClr val="dk1"/>
                          </a:solidFill>
                          <a:latin typeface="Calibri"/>
                          <a:ea typeface="Calibri"/>
                          <a:cs typeface="Calibri"/>
                          <a:sym typeface="Calibri"/>
                        </a:rPr>
                        <a:t>o </a:t>
                      </a:r>
                      <a:r>
                        <a:rPr lang="en-US" sz="1200" u="none" strike="noStrike" cap="none">
                          <a:solidFill>
                            <a:schemeClr val="dk1"/>
                          </a:solidFill>
                          <a:latin typeface="Calibri"/>
                          <a:ea typeface="Calibri"/>
                          <a:cs typeface="Calibri"/>
                          <a:sym typeface="Calibri"/>
                        </a:rPr>
                        <a:t>x 0.5</a:t>
                      </a:r>
                      <a:r>
                        <a:rPr lang="en-US" sz="1200" u="none" strike="noStrike" cap="none" baseline="30000">
                          <a:solidFill>
                            <a:schemeClr val="dk1"/>
                          </a:solidFill>
                          <a:latin typeface="Calibri"/>
                          <a:ea typeface="Calibri"/>
                          <a:cs typeface="Calibri"/>
                          <a:sym typeface="Calibri"/>
                        </a:rPr>
                        <a:t>o</a:t>
                      </a:r>
                      <a:r>
                        <a:rPr lang="en-US" sz="1200" u="none" strike="noStrike" cap="none">
                          <a:solidFill>
                            <a:schemeClr val="dk1"/>
                          </a:solidFill>
                          <a:latin typeface="Calibri"/>
                          <a:ea typeface="Calibri"/>
                          <a:cs typeface="Calibri"/>
                          <a:sym typeface="Calibri"/>
                        </a:rPr>
                        <a:t> </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FF"/>
                          </a:solidFill>
                          <a:latin typeface="Calibri"/>
                          <a:ea typeface="Calibri"/>
                          <a:cs typeface="Calibri"/>
                          <a:sym typeface="Calibri"/>
                        </a:rPr>
                        <a:t>0.25</a:t>
                      </a:r>
                      <a:r>
                        <a:rPr lang="en-US" sz="1200" b="1" u="none" strike="noStrike" cap="none" baseline="30000">
                          <a:solidFill>
                            <a:srgbClr val="0000FF"/>
                          </a:solidFill>
                          <a:latin typeface="Calibri"/>
                          <a:ea typeface="Calibri"/>
                          <a:cs typeface="Calibri"/>
                          <a:sym typeface="Calibri"/>
                        </a:rPr>
                        <a:t>o </a:t>
                      </a:r>
                      <a:r>
                        <a:rPr lang="en-US" sz="1200" b="1" u="none" strike="noStrike" cap="none">
                          <a:solidFill>
                            <a:srgbClr val="0000FF"/>
                          </a:solidFill>
                          <a:latin typeface="Calibri"/>
                          <a:ea typeface="Calibri"/>
                          <a:cs typeface="Calibri"/>
                          <a:sym typeface="Calibri"/>
                        </a:rPr>
                        <a:t>x 0.25</a:t>
                      </a:r>
                      <a:r>
                        <a:rPr lang="en-US" sz="1200" b="1" u="none" strike="noStrike" cap="none" baseline="30000">
                          <a:solidFill>
                            <a:srgbClr val="0000FF"/>
                          </a:solidFill>
                          <a:latin typeface="Calibri"/>
                          <a:ea typeface="Calibri"/>
                          <a:cs typeface="Calibri"/>
                          <a:sym typeface="Calibri"/>
                        </a:rPr>
                        <a:t>o</a:t>
                      </a:r>
                      <a:r>
                        <a:rPr lang="en-US" sz="1200" b="1" u="none" strike="noStrike" cap="none">
                          <a:solidFill>
                            <a:srgbClr val="0000FF"/>
                          </a:solidFill>
                          <a:latin typeface="Calibri"/>
                          <a:ea typeface="Calibri"/>
                          <a:cs typeface="Calibri"/>
                          <a:sym typeface="Calibri"/>
                        </a:rPr>
                        <a:t> </a:t>
                      </a:r>
                      <a:r>
                        <a:rPr lang="en-US" sz="1200" u="none" strike="noStrike" cap="none">
                          <a:solidFill>
                            <a:srgbClr val="0000FF"/>
                          </a:solidFill>
                          <a:latin typeface="Calibri"/>
                          <a:ea typeface="Calibri"/>
                          <a:cs typeface="Calibri"/>
                          <a:sym typeface="Calibri"/>
                        </a:rPr>
                        <a:t>and 0.5</a:t>
                      </a:r>
                      <a:r>
                        <a:rPr lang="en-US" sz="1200" u="none" strike="noStrike" cap="none" baseline="30000">
                          <a:solidFill>
                            <a:srgbClr val="0000FF"/>
                          </a:solidFill>
                          <a:latin typeface="Calibri"/>
                          <a:ea typeface="Calibri"/>
                          <a:cs typeface="Calibri"/>
                          <a:sym typeface="Calibri"/>
                        </a:rPr>
                        <a:t>o</a:t>
                      </a:r>
                      <a:r>
                        <a:rPr lang="en-US" sz="1200" u="none" strike="noStrike" cap="none">
                          <a:solidFill>
                            <a:srgbClr val="0000FF"/>
                          </a:solidFill>
                          <a:latin typeface="Calibri"/>
                          <a:ea typeface="Calibri"/>
                          <a:cs typeface="Calibri"/>
                          <a:sym typeface="Calibri"/>
                        </a:rPr>
                        <a:t> x 0.5</a:t>
                      </a:r>
                      <a:r>
                        <a:rPr lang="en-US" sz="1200" u="none" strike="noStrike" cap="none" baseline="30000">
                          <a:solidFill>
                            <a:srgbClr val="0000FF"/>
                          </a:solidFill>
                          <a:latin typeface="Calibri"/>
                          <a:ea typeface="Calibri"/>
                          <a:cs typeface="Calibri"/>
                          <a:sym typeface="Calibri"/>
                        </a:rPr>
                        <a:t>o</a:t>
                      </a:r>
                      <a:endParaRPr sz="1200"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12"/>
                  </a:ext>
                </a:extLst>
              </a:tr>
              <a:tr h="15240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Output frequency</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Calibri"/>
                          <a:ea typeface="Calibri"/>
                          <a:cs typeface="Calibri"/>
                          <a:sym typeface="Calibri"/>
                        </a:rPr>
                        <a:t>3hly for the first 8 days; 6hly for the rest</a:t>
                      </a:r>
                      <a:endParaRPr sz="1200" u="none" strike="noStrike" cap="none">
                        <a:solidFill>
                          <a:schemeClr val="dk1"/>
                        </a:solidFill>
                        <a:latin typeface="Calibri"/>
                        <a:ea typeface="Calibri"/>
                        <a:cs typeface="Calibri"/>
                        <a:sym typeface="Calibri"/>
                      </a:endParaRPr>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FF"/>
                          </a:solidFill>
                          <a:latin typeface="Calibri"/>
                          <a:ea typeface="Calibri"/>
                          <a:cs typeface="Calibri"/>
                          <a:sym typeface="Calibri"/>
                        </a:rPr>
                        <a:t>3hly for the first </a:t>
                      </a:r>
                      <a:r>
                        <a:rPr lang="en-US" sz="1200" b="1" u="none" strike="noStrike" cap="none">
                          <a:solidFill>
                            <a:srgbClr val="0000FF"/>
                          </a:solidFill>
                          <a:latin typeface="Calibri"/>
                          <a:ea typeface="Calibri"/>
                          <a:cs typeface="Calibri"/>
                          <a:sym typeface="Calibri"/>
                        </a:rPr>
                        <a:t>10 </a:t>
                      </a:r>
                      <a:r>
                        <a:rPr lang="en-US" sz="1200" u="none" strike="noStrike" cap="none">
                          <a:solidFill>
                            <a:srgbClr val="0000FF"/>
                          </a:solidFill>
                          <a:latin typeface="Calibri"/>
                          <a:ea typeface="Calibri"/>
                          <a:cs typeface="Calibri"/>
                          <a:sym typeface="Calibri"/>
                        </a:rPr>
                        <a:t>days; 6hly for the rest</a:t>
                      </a:r>
                      <a:endParaRPr sz="1200" u="none" strike="noStrike" cap="none">
                        <a:solidFill>
                          <a:srgbClr val="0000FF"/>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13"/>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Reforecast</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Calibri"/>
                          <a:ea typeface="Calibri"/>
                          <a:cs typeface="Calibri"/>
                          <a:sym typeface="Calibri"/>
                        </a:rPr>
                        <a:t>EMC offline – 20 years</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FF"/>
                          </a:solidFill>
                          <a:latin typeface="Calibri"/>
                          <a:ea typeface="Calibri"/>
                          <a:cs typeface="Calibri"/>
                          <a:sym typeface="Calibri"/>
                        </a:rPr>
                        <a:t>30 years (1989-2018)</a:t>
                      </a:r>
                      <a:endParaRPr sz="1400" u="none" strike="noStrike" cap="none"/>
                    </a:p>
                  </a:txBody>
                  <a:tcPr marL="91450" marR="91450" marT="34300" marB="34300" anchor="ctr"/>
                </a:tc>
                <a:extLst>
                  <a:ext uri="{0D108BD9-81ED-4DB2-BD59-A6C34878D82A}">
                    <a16:rowId xmlns:a16="http://schemas.microsoft.com/office/drawing/2014/main" val="10014"/>
                  </a:ext>
                </a:extLst>
              </a:tr>
              <a:tr h="2514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Implementation </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latin typeface="Calibri"/>
                          <a:ea typeface="Calibri"/>
                          <a:cs typeface="Calibri"/>
                          <a:sym typeface="Calibri"/>
                        </a:rPr>
                        <a:t>December 2, 2015</a:t>
                      </a:r>
                      <a:endParaRPr sz="14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FF"/>
                          </a:solidFill>
                          <a:latin typeface="Calibri"/>
                          <a:ea typeface="Calibri"/>
                          <a:cs typeface="Calibri"/>
                          <a:sym typeface="Calibri"/>
                        </a:rPr>
                        <a:t>September 2020</a:t>
                      </a:r>
                      <a:endParaRPr sz="1400" u="none" strike="noStrike" cap="none"/>
                    </a:p>
                  </a:txBody>
                  <a:tcPr marL="91450" marR="91450" marT="34300" marB="34300" anchor="ctr"/>
                </a:tc>
                <a:extLst>
                  <a:ext uri="{0D108BD9-81ED-4DB2-BD59-A6C34878D82A}">
                    <a16:rowId xmlns:a16="http://schemas.microsoft.com/office/drawing/2014/main" val="10015"/>
                  </a:ext>
                </a:extLst>
              </a:tr>
            </a:tbl>
          </a:graphicData>
        </a:graphic>
      </p:graphicFrame>
      <p:sp>
        <p:nvSpPr>
          <p:cNvPr id="168" name="Google Shape;168;p6"/>
          <p:cNvSpPr txBox="1">
            <a:spLocks noGrp="1"/>
          </p:cNvSpPr>
          <p:nvPr>
            <p:ph type="sldNum" idx="12"/>
          </p:nvPr>
        </p:nvSpPr>
        <p:spPr>
          <a:xfrm>
            <a:off x="7086600" y="4850911"/>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888888"/>
                </a:solidFill>
              </a:rPr>
              <a:t>6</a:t>
            </a:fld>
            <a:endParaRPr>
              <a:solidFill>
                <a:srgbClr val="888888"/>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57"/>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60</a:t>
            </a:fld>
            <a:endParaRPr/>
          </a:p>
        </p:txBody>
      </p:sp>
      <p:sp>
        <p:nvSpPr>
          <p:cNvPr id="908" name="Google Shape;908;p57"/>
          <p:cNvSpPr txBox="1"/>
          <p:nvPr/>
        </p:nvSpPr>
        <p:spPr>
          <a:xfrm>
            <a:off x="501414" y="0"/>
            <a:ext cx="87369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FF"/>
                </a:solidFill>
                <a:latin typeface="Calibri"/>
                <a:ea typeface="Calibri"/>
                <a:cs typeface="Calibri"/>
                <a:sym typeface="Calibri"/>
              </a:rPr>
              <a:t>Common Themes in Aerosol Evaluations</a:t>
            </a:r>
            <a:endParaRPr sz="2800" b="1" i="0" u="none" strike="noStrike" cap="none">
              <a:solidFill>
                <a:srgbClr val="0000FF"/>
              </a:solidFill>
              <a:latin typeface="Calibri"/>
              <a:ea typeface="Calibri"/>
              <a:cs typeface="Calibri"/>
              <a:sym typeface="Calibri"/>
            </a:endParaRPr>
          </a:p>
        </p:txBody>
      </p:sp>
      <p:sp>
        <p:nvSpPr>
          <p:cNvPr id="909" name="Google Shape;909;p57"/>
          <p:cNvSpPr txBox="1"/>
          <p:nvPr/>
        </p:nvSpPr>
        <p:spPr>
          <a:xfrm>
            <a:off x="989046" y="775106"/>
            <a:ext cx="8052318" cy="5576802"/>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1800"/>
              <a:buFont typeface="Arial"/>
              <a:buChar char="•"/>
            </a:pPr>
            <a:r>
              <a:rPr lang="en-US" sz="1800" b="0" i="0" u="none" strike="noStrike" cap="none" dirty="0">
                <a:solidFill>
                  <a:srgbClr val="007F00"/>
                </a:solidFill>
                <a:latin typeface="Arial"/>
                <a:ea typeface="Arial"/>
                <a:cs typeface="Arial"/>
                <a:sym typeface="Arial"/>
              </a:rPr>
              <a:t>Overall, the parallel version is an improvement over the operational NGAC. All participating evaluators support the proposed implementation</a:t>
            </a:r>
            <a:r>
              <a:rPr lang="en-US" sz="1800" b="0" i="0" u="none" strike="noStrike" cap="none" dirty="0">
                <a:solidFill>
                  <a:schemeClr val="dk1"/>
                </a:solidFill>
                <a:latin typeface="Arial"/>
                <a:ea typeface="Arial"/>
                <a:cs typeface="Arial"/>
                <a:sym typeface="Arial"/>
              </a:rPr>
              <a:t>.</a:t>
            </a:r>
            <a:endParaRPr dirty="0"/>
          </a:p>
          <a:p>
            <a:pPr marL="228600" marR="0" lvl="0" indent="-114300" algn="l" rtl="0">
              <a:lnSpc>
                <a:spcPct val="90000"/>
              </a:lnSpc>
              <a:spcBef>
                <a:spcPts val="100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800"/>
              <a:buFont typeface="Arial"/>
              <a:buNone/>
            </a:pPr>
            <a:r>
              <a:rPr lang="en-US" sz="1800" b="0" i="0" u="sng" strike="noStrike" cap="none" dirty="0">
                <a:solidFill>
                  <a:srgbClr val="000000"/>
                </a:solidFill>
                <a:latin typeface="Arial"/>
                <a:ea typeface="Arial"/>
                <a:cs typeface="Arial"/>
                <a:sym typeface="Arial"/>
              </a:rPr>
              <a:t>Alaska Region Concern:</a:t>
            </a:r>
            <a:endParaRPr dirty="0"/>
          </a:p>
          <a:p>
            <a:pPr marL="228600" marR="0" lvl="0" indent="-228600" algn="l" rtl="0">
              <a:lnSpc>
                <a:spcPct val="90000"/>
              </a:lnSpc>
              <a:spcBef>
                <a:spcPts val="100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GEFS-Aerosols member did not seem to detect local fire and smoke events</a:t>
            </a:r>
            <a:endParaRPr dirty="0"/>
          </a:p>
          <a:p>
            <a:pPr marL="228600" marR="0" lvl="0" indent="-114300" algn="l" rtl="0">
              <a:lnSpc>
                <a:spcPct val="90000"/>
              </a:lnSpc>
              <a:spcBef>
                <a:spcPts val="100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800"/>
              <a:buFont typeface="Arial"/>
              <a:buNone/>
            </a:pPr>
            <a:r>
              <a:rPr lang="en-US" sz="1800" b="0" i="0" u="sng" strike="noStrike" cap="none" dirty="0">
                <a:solidFill>
                  <a:schemeClr val="dk1"/>
                </a:solidFill>
                <a:latin typeface="Arial"/>
                <a:ea typeface="Arial"/>
                <a:cs typeface="Arial"/>
                <a:sym typeface="Arial"/>
              </a:rPr>
              <a:t>Common Positives:</a:t>
            </a:r>
            <a:endParaRPr dirty="0"/>
          </a:p>
          <a:p>
            <a:pPr marL="228600" marR="0" lvl="0" indent="-228600" algn="l" rtl="0">
              <a:lnSpc>
                <a:spcPct val="90000"/>
              </a:lnSpc>
              <a:spcBef>
                <a:spcPts val="100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5 out of 8 evaluators saw overall improvement in the dust prediction of GEFS-Aerosols compared to NGAC (3 were unsure)</a:t>
            </a:r>
            <a:endParaRPr dirty="0"/>
          </a:p>
          <a:p>
            <a:pPr marL="228600" marR="0" lvl="0" indent="-228600" algn="l" rtl="0">
              <a:lnSpc>
                <a:spcPct val="90000"/>
              </a:lnSpc>
              <a:spcBef>
                <a:spcPts val="100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More accurate signals and smaller errors in GEFSv12-Aerosols compared to NGAC </a:t>
            </a:r>
            <a:endParaRPr dirty="0"/>
          </a:p>
          <a:p>
            <a:pPr marL="0" marR="0" lvl="0" indent="0" algn="l" rtl="0">
              <a:lnSpc>
                <a:spcPct val="90000"/>
              </a:lnSpc>
              <a:spcBef>
                <a:spcPts val="100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228600" marR="0" lvl="0" indent="-101600" algn="l" rtl="0">
              <a:lnSpc>
                <a:spcPct val="90000"/>
              </a:lnSpc>
              <a:spcBef>
                <a:spcPts val="100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58"/>
          <p:cNvSpPr txBox="1"/>
          <p:nvPr/>
        </p:nvSpPr>
        <p:spPr>
          <a:xfrm>
            <a:off x="4823480" y="1607785"/>
            <a:ext cx="184666"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3300" b="1" i="0" u="none" strike="noStrike" cap="none">
              <a:solidFill>
                <a:srgbClr val="FF0000"/>
              </a:solidFill>
              <a:latin typeface="Arial"/>
              <a:ea typeface="Arial"/>
              <a:cs typeface="Arial"/>
              <a:sym typeface="Arial"/>
            </a:endParaRPr>
          </a:p>
        </p:txBody>
      </p:sp>
      <p:sp>
        <p:nvSpPr>
          <p:cNvPr id="915" name="Google Shape;915;p58"/>
          <p:cNvSpPr txBox="1"/>
          <p:nvPr/>
        </p:nvSpPr>
        <p:spPr>
          <a:xfrm>
            <a:off x="706099" y="1017024"/>
            <a:ext cx="8046015" cy="3728585"/>
          </a:xfrm>
          <a:prstGeom prst="rect">
            <a:avLst/>
          </a:prstGeom>
          <a:noFill/>
          <a:ln>
            <a:noFill/>
          </a:ln>
        </p:spPr>
        <p:txBody>
          <a:bodyPr spcFirstLastPara="1" wrap="square" lIns="91425" tIns="45700" rIns="91425" bIns="45700" anchor="t" anchorCtr="0">
            <a:spAutoFit/>
          </a:bodyPr>
          <a:lstStyle/>
          <a:p>
            <a:pPr marL="457200" marR="0" lvl="0" indent="-365760" algn="l" rtl="0">
              <a:lnSpc>
                <a:spcPct val="150000"/>
              </a:lnSpc>
              <a:spcBef>
                <a:spcPts val="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Higher 500-hPa AC scores and improved synoptic predictability</a:t>
            </a:r>
            <a:endParaRPr/>
          </a:p>
          <a:p>
            <a:pPr marL="457200" marR="0" lvl="0" indent="-365760" algn="l" rtl="0">
              <a:lnSpc>
                <a:spcPct val="150000"/>
              </a:lnSpc>
              <a:spcBef>
                <a:spcPts val="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Increased ensemble spread (improved ensemble dispersion), with spread located in meaningful areas</a:t>
            </a:r>
            <a:endParaRPr/>
          </a:p>
          <a:p>
            <a:pPr marL="457200" marR="0" lvl="0" indent="-365760" algn="l" rtl="0">
              <a:lnSpc>
                <a:spcPct val="150000"/>
              </a:lnSpc>
              <a:spcBef>
                <a:spcPts val="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Improved TC tracks, spread, and location of precip. maxima</a:t>
            </a:r>
            <a:endParaRPr/>
          </a:p>
          <a:p>
            <a:pPr marL="457200" marR="0" lvl="0" indent="-365760" algn="l" rtl="0">
              <a:lnSpc>
                <a:spcPct val="150000"/>
              </a:lnSpc>
              <a:spcBef>
                <a:spcPts val="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Better handling of deepening extratropical cyclones</a:t>
            </a:r>
            <a:endParaRPr/>
          </a:p>
          <a:p>
            <a:pPr marL="457200" marR="0" lvl="0" indent="-365760" algn="l" rtl="0">
              <a:lnSpc>
                <a:spcPct val="150000"/>
              </a:lnSpc>
              <a:spcBef>
                <a:spcPts val="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More reliable precipitation forecasts</a:t>
            </a:r>
            <a:endParaRPr/>
          </a:p>
          <a:p>
            <a:pPr marL="457200" marR="0" lvl="0" indent="-365760" algn="l" rtl="0">
              <a:lnSpc>
                <a:spcPct val="150000"/>
              </a:lnSpc>
              <a:spcBef>
                <a:spcPts val="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Improved representation of weather events near topography</a:t>
            </a:r>
            <a:endParaRPr/>
          </a:p>
          <a:p>
            <a:pPr marL="457200" marR="0" lvl="0" indent="-365760" algn="l" rtl="0">
              <a:lnSpc>
                <a:spcPct val="150000"/>
              </a:lnSpc>
              <a:spcBef>
                <a:spcPts val="0"/>
              </a:spcBef>
              <a:spcAft>
                <a:spcPts val="0"/>
              </a:spcAft>
              <a:buClr>
                <a:srgbClr val="000000"/>
              </a:buClr>
              <a:buSzPts val="2000"/>
              <a:buFont typeface="Arial"/>
              <a:buAutoNum type="arabicParenR"/>
            </a:pPr>
            <a:r>
              <a:rPr lang="en-US" sz="2000" b="0" i="0" u="none" strike="noStrike" cap="none">
                <a:solidFill>
                  <a:srgbClr val="000000"/>
                </a:solidFill>
                <a:latin typeface="Arial"/>
                <a:ea typeface="Arial"/>
                <a:cs typeface="Arial"/>
                <a:sym typeface="Arial"/>
              </a:rPr>
              <a:t>Mitigation of exaggerated offshore QPF maxima</a:t>
            </a:r>
            <a:endParaRPr/>
          </a:p>
        </p:txBody>
      </p:sp>
      <p:sp>
        <p:nvSpPr>
          <p:cNvPr id="916" name="Google Shape;916;p58"/>
          <p:cNvSpPr txBox="1"/>
          <p:nvPr/>
        </p:nvSpPr>
        <p:spPr>
          <a:xfrm>
            <a:off x="639696" y="146085"/>
            <a:ext cx="8736900" cy="8925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0000FF"/>
                </a:solidFill>
                <a:latin typeface="Calibri"/>
                <a:ea typeface="Calibri"/>
                <a:cs typeface="Calibri"/>
                <a:sym typeface="Calibri"/>
              </a:rPr>
              <a:t>Common Positive Themes in MEG and Field </a:t>
            </a:r>
            <a:endParaRPr/>
          </a:p>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0000FF"/>
                </a:solidFill>
                <a:latin typeface="Calibri"/>
                <a:ea typeface="Calibri"/>
                <a:cs typeface="Calibri"/>
                <a:sym typeface="Calibri"/>
              </a:rPr>
              <a:t>Atmospheric Evaluations</a:t>
            </a:r>
            <a:endParaRPr sz="2600" b="1" i="0" u="none" strike="noStrike" cap="none">
              <a:solidFill>
                <a:srgbClr val="0000FF"/>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59"/>
          <p:cNvSpPr txBox="1"/>
          <p:nvPr/>
        </p:nvSpPr>
        <p:spPr>
          <a:xfrm>
            <a:off x="4823480" y="1607785"/>
            <a:ext cx="184666"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3300" b="1" i="0" u="none" strike="noStrike" cap="none">
              <a:solidFill>
                <a:srgbClr val="FF0000"/>
              </a:solidFill>
              <a:latin typeface="Arial"/>
              <a:ea typeface="Arial"/>
              <a:cs typeface="Arial"/>
              <a:sym typeface="Arial"/>
            </a:endParaRPr>
          </a:p>
        </p:txBody>
      </p:sp>
      <p:pic>
        <p:nvPicPr>
          <p:cNvPr id="922" name="Google Shape;922;p59"/>
          <p:cNvPicPr preferRelativeResize="0"/>
          <p:nvPr/>
        </p:nvPicPr>
        <p:blipFill rotWithShape="1">
          <a:blip r:embed="rId3">
            <a:alphaModFix/>
          </a:blip>
          <a:srcRect/>
          <a:stretch/>
        </p:blipFill>
        <p:spPr>
          <a:xfrm>
            <a:off x="821400" y="561605"/>
            <a:ext cx="3968380" cy="4288067"/>
          </a:xfrm>
          <a:prstGeom prst="rect">
            <a:avLst/>
          </a:prstGeom>
          <a:noFill/>
          <a:ln>
            <a:noFill/>
          </a:ln>
        </p:spPr>
      </p:pic>
      <p:sp>
        <p:nvSpPr>
          <p:cNvPr id="923" name="Google Shape;923;p59"/>
          <p:cNvSpPr txBox="1"/>
          <p:nvPr/>
        </p:nvSpPr>
        <p:spPr>
          <a:xfrm>
            <a:off x="801400" y="2054060"/>
            <a:ext cx="1035351" cy="3077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GEFSv11</a:t>
            </a:r>
            <a:endParaRPr sz="1400" b="1" i="0" u="none" strike="noStrike" cap="none">
              <a:solidFill>
                <a:srgbClr val="0D68B9"/>
              </a:solidFill>
              <a:latin typeface="Arial"/>
              <a:ea typeface="Arial"/>
              <a:cs typeface="Arial"/>
              <a:sym typeface="Arial"/>
            </a:endParaRPr>
          </a:p>
        </p:txBody>
      </p:sp>
      <p:sp>
        <p:nvSpPr>
          <p:cNvPr id="924" name="Google Shape;924;p59"/>
          <p:cNvSpPr txBox="1"/>
          <p:nvPr/>
        </p:nvSpPr>
        <p:spPr>
          <a:xfrm>
            <a:off x="2785590" y="2054060"/>
            <a:ext cx="1035350" cy="3077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GEFSv12</a:t>
            </a:r>
            <a:endParaRPr sz="1400" b="1" i="0" u="none" strike="noStrike" cap="none">
              <a:solidFill>
                <a:srgbClr val="0D68B9"/>
              </a:solidFill>
              <a:latin typeface="Arial"/>
              <a:ea typeface="Arial"/>
              <a:cs typeface="Arial"/>
              <a:sym typeface="Arial"/>
            </a:endParaRPr>
          </a:p>
        </p:txBody>
      </p:sp>
      <p:sp>
        <p:nvSpPr>
          <p:cNvPr id="925" name="Google Shape;925;p59"/>
          <p:cNvSpPr txBox="1"/>
          <p:nvPr/>
        </p:nvSpPr>
        <p:spPr>
          <a:xfrm>
            <a:off x="2785591" y="4225964"/>
            <a:ext cx="1035349" cy="3077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GFS Anl.</a:t>
            </a:r>
            <a:endParaRPr sz="1400" b="1" i="0" u="none" strike="noStrike" cap="none">
              <a:solidFill>
                <a:srgbClr val="0D68B9"/>
              </a:solidFill>
              <a:latin typeface="Arial"/>
              <a:ea typeface="Arial"/>
              <a:cs typeface="Arial"/>
              <a:sym typeface="Arial"/>
            </a:endParaRPr>
          </a:p>
        </p:txBody>
      </p:sp>
      <p:sp>
        <p:nvSpPr>
          <p:cNvPr id="926" name="Google Shape;926;p59"/>
          <p:cNvSpPr txBox="1"/>
          <p:nvPr/>
        </p:nvSpPr>
        <p:spPr>
          <a:xfrm>
            <a:off x="801400" y="4225964"/>
            <a:ext cx="909317" cy="3077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v12−v11</a:t>
            </a:r>
            <a:endParaRPr sz="1400" b="1" i="0" u="none" strike="noStrike" cap="none">
              <a:solidFill>
                <a:srgbClr val="0D68B9"/>
              </a:solidFill>
              <a:latin typeface="Arial"/>
              <a:ea typeface="Arial"/>
              <a:cs typeface="Arial"/>
              <a:sym typeface="Arial"/>
            </a:endParaRPr>
          </a:p>
        </p:txBody>
      </p:sp>
      <p:sp>
        <p:nvSpPr>
          <p:cNvPr id="927" name="Google Shape;927;p59"/>
          <p:cNvSpPr txBox="1"/>
          <p:nvPr/>
        </p:nvSpPr>
        <p:spPr>
          <a:xfrm>
            <a:off x="720308" y="0"/>
            <a:ext cx="8736900"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FF"/>
                </a:solidFill>
                <a:latin typeface="Calibri"/>
                <a:ea typeface="Calibri"/>
                <a:cs typeface="Calibri"/>
                <a:sym typeface="Calibri"/>
              </a:rPr>
              <a:t>Improved Synoptic Predictability and Cyclone Deepening</a:t>
            </a:r>
            <a:endParaRPr sz="2200" b="1" i="0" u="none" strike="noStrike" cap="none">
              <a:solidFill>
                <a:srgbClr val="0000FF"/>
              </a:solidFill>
              <a:latin typeface="Calibri"/>
              <a:ea typeface="Calibri"/>
              <a:cs typeface="Calibri"/>
              <a:sym typeface="Calibri"/>
            </a:endParaRPr>
          </a:p>
        </p:txBody>
      </p:sp>
      <p:pic>
        <p:nvPicPr>
          <p:cNvPr id="928" name="Google Shape;928;p59" descr="gefs_ak_spag_arctic_cyclone_6.png"/>
          <p:cNvPicPr preferRelativeResize="0"/>
          <p:nvPr/>
        </p:nvPicPr>
        <p:blipFill rotWithShape="1">
          <a:blip r:embed="rId4">
            <a:alphaModFix/>
          </a:blip>
          <a:srcRect l="55702" t="1154" r="963" b="64754"/>
          <a:stretch/>
        </p:blipFill>
        <p:spPr>
          <a:xfrm>
            <a:off x="5852100" y="2952378"/>
            <a:ext cx="2950417" cy="1948704"/>
          </a:xfrm>
          <a:prstGeom prst="rect">
            <a:avLst/>
          </a:prstGeom>
          <a:noFill/>
          <a:ln w="9525" cap="flat" cmpd="sng">
            <a:solidFill>
              <a:srgbClr val="3F3F3F"/>
            </a:solidFill>
            <a:prstDash val="solid"/>
            <a:round/>
            <a:headEnd type="none" w="sm" len="sm"/>
            <a:tailEnd type="none" w="sm" len="sm"/>
          </a:ln>
        </p:spPr>
      </p:pic>
      <p:pic>
        <p:nvPicPr>
          <p:cNvPr id="929" name="Google Shape;929;p59" descr="gefs_ak_spag_arctic_cyclone_6.png"/>
          <p:cNvPicPr preferRelativeResize="0"/>
          <p:nvPr/>
        </p:nvPicPr>
        <p:blipFill rotWithShape="1">
          <a:blip r:embed="rId4">
            <a:alphaModFix/>
          </a:blip>
          <a:srcRect l="5703" t="1349" r="50962" b="64362"/>
          <a:stretch/>
        </p:blipFill>
        <p:spPr>
          <a:xfrm>
            <a:off x="5868954" y="623046"/>
            <a:ext cx="2933563" cy="1948704"/>
          </a:xfrm>
          <a:prstGeom prst="rect">
            <a:avLst/>
          </a:prstGeom>
          <a:noFill/>
          <a:ln w="9525" cap="flat" cmpd="sng">
            <a:solidFill>
              <a:srgbClr val="3F3F3F"/>
            </a:solidFill>
            <a:prstDash val="solid"/>
            <a:round/>
            <a:headEnd type="none" w="sm" len="sm"/>
            <a:tailEnd type="none" w="sm" len="sm"/>
          </a:ln>
        </p:spPr>
      </p:pic>
      <p:sp>
        <p:nvSpPr>
          <p:cNvPr id="930" name="Google Shape;930;p59"/>
          <p:cNvSpPr txBox="1"/>
          <p:nvPr/>
        </p:nvSpPr>
        <p:spPr>
          <a:xfrm>
            <a:off x="5852100" y="2253445"/>
            <a:ext cx="1063251" cy="31830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GEFSv11</a:t>
            </a:r>
            <a:endParaRPr sz="1400" b="1" i="0" u="none" strike="noStrike" cap="none">
              <a:solidFill>
                <a:srgbClr val="0D68B9"/>
              </a:solidFill>
              <a:latin typeface="Arial"/>
              <a:ea typeface="Arial"/>
              <a:cs typeface="Arial"/>
              <a:sym typeface="Arial"/>
            </a:endParaRPr>
          </a:p>
        </p:txBody>
      </p:sp>
      <p:sp>
        <p:nvSpPr>
          <p:cNvPr id="931" name="Google Shape;931;p59"/>
          <p:cNvSpPr txBox="1"/>
          <p:nvPr/>
        </p:nvSpPr>
        <p:spPr>
          <a:xfrm>
            <a:off x="5852099" y="4584223"/>
            <a:ext cx="1063251" cy="31830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GEFSv12</a:t>
            </a:r>
            <a:endParaRPr sz="1400" b="1" i="0" u="none" strike="noStrike" cap="none">
              <a:solidFill>
                <a:srgbClr val="0D68B9"/>
              </a:solidFill>
              <a:latin typeface="Arial"/>
              <a:ea typeface="Arial"/>
              <a:cs typeface="Arial"/>
              <a:sym typeface="Arial"/>
            </a:endParaRPr>
          </a:p>
        </p:txBody>
      </p:sp>
      <p:sp>
        <p:nvSpPr>
          <p:cNvPr id="932" name="Google Shape;932;p59"/>
          <p:cNvSpPr txBox="1"/>
          <p:nvPr/>
        </p:nvSpPr>
        <p:spPr>
          <a:xfrm>
            <a:off x="1104197" y="1476519"/>
            <a:ext cx="2858475"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More lead time in v12 for threat of</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strong coastal storm</a:t>
            </a:r>
            <a:endParaRPr/>
          </a:p>
        </p:txBody>
      </p:sp>
      <p:sp>
        <p:nvSpPr>
          <p:cNvPr id="933" name="Google Shape;933;p59"/>
          <p:cNvSpPr txBox="1"/>
          <p:nvPr/>
        </p:nvSpPr>
        <p:spPr>
          <a:xfrm>
            <a:off x="5933515" y="1522284"/>
            <a:ext cx="2858475"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More lead time in v12 for threat of</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strong coastal storm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33"/>
                                        </p:tgtEl>
                                        <p:attrNameLst>
                                          <p:attrName>style.visibility</p:attrName>
                                        </p:attrNameLst>
                                      </p:cBhvr>
                                      <p:to>
                                        <p:strVal val="visible"/>
                                      </p:to>
                                    </p:set>
                                    <p:animEffect transition="in" filter="fade">
                                      <p:cBhvr>
                                        <p:cTn id="21" dur="500"/>
                                        <p:tgtEl>
                                          <p:spTgt spid="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60"/>
          <p:cNvPicPr preferRelativeResize="0"/>
          <p:nvPr/>
        </p:nvPicPr>
        <p:blipFill rotWithShape="1">
          <a:blip r:embed="rId3">
            <a:alphaModFix/>
          </a:blip>
          <a:srcRect/>
          <a:stretch/>
        </p:blipFill>
        <p:spPr>
          <a:xfrm>
            <a:off x="154818" y="654529"/>
            <a:ext cx="4853328" cy="4124411"/>
          </a:xfrm>
          <a:prstGeom prst="rect">
            <a:avLst/>
          </a:prstGeom>
          <a:noFill/>
          <a:ln>
            <a:noFill/>
          </a:ln>
        </p:spPr>
      </p:pic>
      <p:sp>
        <p:nvSpPr>
          <p:cNvPr id="939" name="Google Shape;939;p60"/>
          <p:cNvSpPr txBox="1"/>
          <p:nvPr/>
        </p:nvSpPr>
        <p:spPr>
          <a:xfrm>
            <a:off x="4823480" y="1607785"/>
            <a:ext cx="184666"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3300" b="1" i="0" u="none" strike="noStrike" cap="none">
              <a:solidFill>
                <a:srgbClr val="FF0000"/>
              </a:solidFill>
              <a:latin typeface="Arial"/>
              <a:ea typeface="Arial"/>
              <a:cs typeface="Arial"/>
              <a:sym typeface="Arial"/>
            </a:endParaRPr>
          </a:p>
        </p:txBody>
      </p:sp>
      <p:sp>
        <p:nvSpPr>
          <p:cNvPr id="940" name="Google Shape;940;p60"/>
          <p:cNvSpPr txBox="1"/>
          <p:nvPr/>
        </p:nvSpPr>
        <p:spPr>
          <a:xfrm>
            <a:off x="169949" y="2095842"/>
            <a:ext cx="1035351" cy="3077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GEFSv11</a:t>
            </a:r>
            <a:endParaRPr sz="1400" b="1" i="0" u="none" strike="noStrike" cap="none">
              <a:solidFill>
                <a:srgbClr val="0D68B9"/>
              </a:solidFill>
              <a:latin typeface="Arial"/>
              <a:ea typeface="Arial"/>
              <a:cs typeface="Arial"/>
              <a:sym typeface="Arial"/>
            </a:endParaRPr>
          </a:p>
        </p:txBody>
      </p:sp>
      <p:sp>
        <p:nvSpPr>
          <p:cNvPr id="941" name="Google Shape;941;p60"/>
          <p:cNvSpPr txBox="1"/>
          <p:nvPr/>
        </p:nvSpPr>
        <p:spPr>
          <a:xfrm>
            <a:off x="2554514" y="2095842"/>
            <a:ext cx="1035350" cy="3077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GEFSv12</a:t>
            </a:r>
            <a:endParaRPr sz="1400" b="1" i="0" u="none" strike="noStrike" cap="none">
              <a:solidFill>
                <a:srgbClr val="0D68B9"/>
              </a:solidFill>
              <a:latin typeface="Arial"/>
              <a:ea typeface="Arial"/>
              <a:cs typeface="Arial"/>
              <a:sym typeface="Arial"/>
            </a:endParaRPr>
          </a:p>
        </p:txBody>
      </p:sp>
      <p:sp>
        <p:nvSpPr>
          <p:cNvPr id="942" name="Google Shape;942;p60"/>
          <p:cNvSpPr txBox="1"/>
          <p:nvPr/>
        </p:nvSpPr>
        <p:spPr>
          <a:xfrm>
            <a:off x="2554515" y="4177063"/>
            <a:ext cx="1035349" cy="3077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GFS Anl.</a:t>
            </a:r>
            <a:endParaRPr sz="1400" b="1" i="0" u="none" strike="noStrike" cap="none">
              <a:solidFill>
                <a:srgbClr val="0D68B9"/>
              </a:solidFill>
              <a:latin typeface="Arial"/>
              <a:ea typeface="Arial"/>
              <a:cs typeface="Arial"/>
              <a:sym typeface="Arial"/>
            </a:endParaRPr>
          </a:p>
        </p:txBody>
      </p:sp>
      <p:sp>
        <p:nvSpPr>
          <p:cNvPr id="943" name="Google Shape;943;p60"/>
          <p:cNvSpPr txBox="1"/>
          <p:nvPr/>
        </p:nvSpPr>
        <p:spPr>
          <a:xfrm>
            <a:off x="169949" y="4177064"/>
            <a:ext cx="909317" cy="3077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v12−v11</a:t>
            </a:r>
            <a:endParaRPr sz="1400" b="1" i="0" u="none" strike="noStrike" cap="none">
              <a:solidFill>
                <a:srgbClr val="0D68B9"/>
              </a:solidFill>
              <a:latin typeface="Arial"/>
              <a:ea typeface="Arial"/>
              <a:cs typeface="Arial"/>
              <a:sym typeface="Arial"/>
            </a:endParaRPr>
          </a:p>
        </p:txBody>
      </p:sp>
      <p:sp>
        <p:nvSpPr>
          <p:cNvPr id="944" name="Google Shape;944;p60"/>
          <p:cNvSpPr txBox="1"/>
          <p:nvPr/>
        </p:nvSpPr>
        <p:spPr>
          <a:xfrm>
            <a:off x="5530398" y="866824"/>
            <a:ext cx="2761652" cy="52322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Arctic Air Outbreak 2019</a:t>
            </a:r>
            <a:br>
              <a:rPr lang="en-US" sz="1400" b="1" i="0" u="none" strike="noStrike" cap="none">
                <a:solidFill>
                  <a:srgbClr val="FF0000"/>
                </a:solidFill>
                <a:latin typeface="Arial"/>
                <a:ea typeface="Arial"/>
                <a:cs typeface="Arial"/>
                <a:sym typeface="Arial"/>
              </a:rPr>
            </a:br>
            <a:r>
              <a:rPr lang="en-US" sz="1400" b="1" i="0" u="none" strike="noStrike" cap="none">
                <a:solidFill>
                  <a:srgbClr val="FF0000"/>
                </a:solidFill>
                <a:latin typeface="Arial"/>
                <a:ea typeface="Arial"/>
                <a:cs typeface="Arial"/>
                <a:sym typeface="Arial"/>
              </a:rPr>
              <a:t>Init: 00Z 1/26/19  F120 </a:t>
            </a:r>
            <a:endParaRPr/>
          </a:p>
        </p:txBody>
      </p:sp>
      <p:sp>
        <p:nvSpPr>
          <p:cNvPr id="945" name="Google Shape;945;p60"/>
          <p:cNvSpPr txBox="1"/>
          <p:nvPr/>
        </p:nvSpPr>
        <p:spPr>
          <a:xfrm>
            <a:off x="5065114" y="1600780"/>
            <a:ext cx="3908938" cy="3178160"/>
          </a:xfrm>
          <a:prstGeom prst="rect">
            <a:avLst/>
          </a:prstGeom>
          <a:noFill/>
          <a:ln>
            <a:noFill/>
          </a:ln>
        </p:spPr>
        <p:txBody>
          <a:bodyPr spcFirstLastPara="1" wrap="square" lIns="91425" tIns="91425" rIns="91425" bIns="91425" anchor="t" anchorCtr="0">
            <a:noAutofit/>
          </a:bodyPr>
          <a:lstStyle/>
          <a:p>
            <a:pPr marL="139700" marR="0" lvl="0" indent="0" algn="l" rtl="0">
              <a:lnSpc>
                <a:spcPct val="100000"/>
              </a:lnSpc>
              <a:spcBef>
                <a:spcPts val="0"/>
              </a:spcBef>
              <a:spcAft>
                <a:spcPts val="0"/>
              </a:spcAft>
              <a:buClr>
                <a:schemeClr val="dk1"/>
              </a:buClr>
              <a:buSzPts val="1400"/>
              <a:buFont typeface="Arial"/>
              <a:buNone/>
            </a:pPr>
            <a:r>
              <a:rPr lang="en-US" sz="1500" b="0" i="0" u="none" strike="noStrike" cap="none">
                <a:solidFill>
                  <a:schemeClr val="dk1"/>
                </a:solidFill>
                <a:latin typeface="Arial"/>
                <a:ea typeface="Arial"/>
                <a:cs typeface="Arial"/>
                <a:sym typeface="Arial"/>
              </a:rPr>
              <a:t>GEFSv12 is better &amp; GEFSv11 is </a:t>
            </a:r>
            <a:br>
              <a:rPr lang="en-US" sz="1500" b="0" i="0" u="none" strike="noStrike" cap="none">
                <a:solidFill>
                  <a:schemeClr val="dk1"/>
                </a:solidFill>
                <a:latin typeface="Arial"/>
                <a:ea typeface="Arial"/>
                <a:cs typeface="Arial"/>
                <a:sym typeface="Arial"/>
              </a:rPr>
            </a:br>
            <a:r>
              <a:rPr lang="en-US" sz="1500" b="0" i="0" u="none" strike="noStrike" cap="none">
                <a:solidFill>
                  <a:schemeClr val="dk1"/>
                </a:solidFill>
                <a:latin typeface="Arial"/>
                <a:ea typeface="Arial"/>
                <a:cs typeface="Arial"/>
                <a:sym typeface="Arial"/>
              </a:rPr>
              <a:t>too aggressive w/ the cold dome </a:t>
            </a:r>
            <a:br>
              <a:rPr lang="en-US" sz="1500" b="0" i="0" u="none" strike="noStrike" cap="none">
                <a:solidFill>
                  <a:schemeClr val="dk1"/>
                </a:solidFill>
                <a:latin typeface="Arial"/>
                <a:ea typeface="Arial"/>
                <a:cs typeface="Arial"/>
                <a:sym typeface="Arial"/>
              </a:rPr>
            </a:br>
            <a:r>
              <a:rPr lang="en-US" sz="1500" b="0" i="0" u="none" strike="noStrike" cap="none">
                <a:solidFill>
                  <a:schemeClr val="dk1"/>
                </a:solidFill>
                <a:latin typeface="Arial"/>
                <a:ea typeface="Arial"/>
                <a:cs typeface="Arial"/>
                <a:sym typeface="Arial"/>
              </a:rPr>
              <a:t>into the Great Lakes &amp; OH Valley</a:t>
            </a:r>
            <a:endParaRPr/>
          </a:p>
          <a:p>
            <a:pPr marL="139700" marR="0" lvl="0" indent="0" algn="l" rtl="0">
              <a:lnSpc>
                <a:spcPct val="100000"/>
              </a:lnSpc>
              <a:spcBef>
                <a:spcPts val="0"/>
              </a:spcBef>
              <a:spcAft>
                <a:spcPts val="0"/>
              </a:spcAft>
              <a:buClr>
                <a:schemeClr val="dk1"/>
              </a:buClr>
              <a:buSzPts val="1400"/>
              <a:buFont typeface="Arial"/>
              <a:buNone/>
            </a:pPr>
            <a:endParaRPr sz="1500" b="0" i="0" u="none" strike="noStrike" cap="none">
              <a:solidFill>
                <a:schemeClr val="dk1"/>
              </a:solidFill>
              <a:latin typeface="Arial"/>
              <a:ea typeface="Arial"/>
              <a:cs typeface="Arial"/>
              <a:sym typeface="Arial"/>
            </a:endParaRPr>
          </a:p>
          <a:p>
            <a:pPr marL="139700" marR="0" lvl="0" indent="0" algn="l" rtl="0">
              <a:lnSpc>
                <a:spcPct val="100000"/>
              </a:lnSpc>
              <a:spcBef>
                <a:spcPts val="0"/>
              </a:spcBef>
              <a:spcAft>
                <a:spcPts val="0"/>
              </a:spcAft>
              <a:buClr>
                <a:schemeClr val="dk1"/>
              </a:buClr>
              <a:buSzPts val="1400"/>
              <a:buFont typeface="Arial"/>
              <a:buNone/>
            </a:pPr>
            <a:r>
              <a:rPr lang="en-US" sz="1500" b="0" i="0" u="none" strike="noStrike" cap="none">
                <a:solidFill>
                  <a:schemeClr val="dk1"/>
                </a:solidFill>
                <a:latin typeface="Arial"/>
                <a:ea typeface="Arial"/>
                <a:cs typeface="Arial"/>
                <a:sym typeface="Arial"/>
              </a:rPr>
              <a:t>v11 is overconfident in its temps;</a:t>
            </a:r>
            <a:br>
              <a:rPr lang="en-US" sz="1500" b="0" i="0" u="none" strike="noStrike" cap="none">
                <a:solidFill>
                  <a:schemeClr val="dk1"/>
                </a:solidFill>
                <a:latin typeface="Arial"/>
                <a:ea typeface="Arial"/>
                <a:cs typeface="Arial"/>
                <a:sym typeface="Arial"/>
              </a:rPr>
            </a:br>
            <a:r>
              <a:rPr lang="en-US" sz="1500" b="0" i="0" u="none" strike="noStrike" cap="none">
                <a:solidFill>
                  <a:schemeClr val="dk1"/>
                </a:solidFill>
                <a:latin typeface="Arial"/>
                <a:ea typeface="Arial"/>
                <a:cs typeface="Arial"/>
                <a:sym typeface="Arial"/>
              </a:rPr>
              <a:t>v12 has more spread all along the tight baroclinic zone</a:t>
            </a:r>
            <a:endParaRPr/>
          </a:p>
          <a:p>
            <a:pPr marL="139700" marR="0" lvl="0" indent="0" algn="l" rtl="0">
              <a:lnSpc>
                <a:spcPct val="100000"/>
              </a:lnSpc>
              <a:spcBef>
                <a:spcPts val="1600"/>
              </a:spcBef>
              <a:spcAft>
                <a:spcPts val="0"/>
              </a:spcAft>
              <a:buClr>
                <a:schemeClr val="dk1"/>
              </a:buClr>
              <a:buSzPts val="1400"/>
              <a:buFont typeface="Arial"/>
              <a:buNone/>
            </a:pPr>
            <a:r>
              <a:rPr lang="en-US" sz="1500" b="1" i="0" u="none" strike="noStrike" cap="none">
                <a:solidFill>
                  <a:schemeClr val="dk1"/>
                </a:solidFill>
                <a:latin typeface="Arial"/>
                <a:ea typeface="Arial"/>
                <a:cs typeface="Arial"/>
                <a:sym typeface="Arial"/>
              </a:rPr>
              <a:t>SOO Team Finding</a:t>
            </a:r>
            <a:r>
              <a:rPr lang="en-US" sz="1500" b="0" i="0" u="none" strike="noStrike" cap="none">
                <a:solidFill>
                  <a:schemeClr val="dk1"/>
                </a:solidFill>
                <a:latin typeface="Arial"/>
                <a:ea typeface="Arial"/>
                <a:cs typeface="Arial"/>
                <a:sym typeface="Arial"/>
              </a:rPr>
              <a:t>: GEFSv12 </a:t>
            </a:r>
            <a:br>
              <a:rPr lang="en-US" sz="1500" b="0" i="0" u="none" strike="noStrike" cap="none">
                <a:solidFill>
                  <a:schemeClr val="dk1"/>
                </a:solidFill>
                <a:latin typeface="Arial"/>
                <a:ea typeface="Arial"/>
                <a:cs typeface="Arial"/>
                <a:sym typeface="Arial"/>
              </a:rPr>
            </a:br>
            <a:r>
              <a:rPr lang="en-US" sz="1500" b="0" i="0" u="none" strike="noStrike" cap="none">
                <a:solidFill>
                  <a:schemeClr val="dk1"/>
                </a:solidFill>
                <a:latin typeface="Arial"/>
                <a:ea typeface="Arial"/>
                <a:cs typeface="Arial"/>
                <a:sym typeface="Arial"/>
              </a:rPr>
              <a:t>often exhibited </a:t>
            </a:r>
            <a:r>
              <a:rPr lang="en-US" sz="1500" b="0" i="0" u="sng" strike="noStrike" cap="none">
                <a:solidFill>
                  <a:schemeClr val="dk1"/>
                </a:solidFill>
                <a:latin typeface="Arial"/>
                <a:ea typeface="Arial"/>
                <a:cs typeface="Arial"/>
                <a:sym typeface="Arial"/>
              </a:rPr>
              <a:t>quality spread</a:t>
            </a:r>
            <a:r>
              <a:rPr lang="en-US" sz="1500" b="0" i="0" u="none" strike="noStrike" cap="none">
                <a:solidFill>
                  <a:schemeClr val="dk1"/>
                </a:solidFill>
                <a:latin typeface="Arial"/>
                <a:ea typeface="Arial"/>
                <a:cs typeface="Arial"/>
                <a:sym typeface="Arial"/>
              </a:rPr>
              <a:t> in </a:t>
            </a:r>
            <a:br>
              <a:rPr lang="en-US" sz="1500" b="0" i="0" u="none" strike="noStrike" cap="none">
                <a:solidFill>
                  <a:schemeClr val="dk1"/>
                </a:solidFill>
                <a:latin typeface="Arial"/>
                <a:ea typeface="Arial"/>
                <a:cs typeface="Arial"/>
                <a:sym typeface="Arial"/>
              </a:rPr>
            </a:br>
            <a:r>
              <a:rPr lang="en-US" sz="1500" b="0" i="0" u="none" strike="noStrike" cap="none">
                <a:solidFill>
                  <a:schemeClr val="dk1"/>
                </a:solidFill>
                <a:latin typeface="Arial"/>
                <a:ea typeface="Arial"/>
                <a:cs typeface="Arial"/>
                <a:sym typeface="Arial"/>
              </a:rPr>
              <a:t>highlighting areas of uncertainty </a:t>
            </a:r>
            <a:br>
              <a:rPr lang="en-US" sz="1500" b="0" i="0" u="none" strike="noStrike" cap="none">
                <a:solidFill>
                  <a:schemeClr val="dk1"/>
                </a:solidFill>
                <a:latin typeface="Arial"/>
                <a:ea typeface="Arial"/>
                <a:cs typeface="Arial"/>
                <a:sym typeface="Arial"/>
              </a:rPr>
            </a:br>
            <a:r>
              <a:rPr lang="en-US" sz="1500" b="0" i="0" u="none" strike="noStrike" cap="none">
                <a:solidFill>
                  <a:schemeClr val="dk1"/>
                </a:solidFill>
                <a:latin typeface="Arial"/>
                <a:ea typeface="Arial"/>
                <a:cs typeface="Arial"/>
                <a:sym typeface="Arial"/>
              </a:rPr>
              <a:t>(e.g., baroclinic zones, noses of </a:t>
            </a:r>
            <a:br>
              <a:rPr lang="en-US" sz="1500" b="0" i="0" u="none" strike="noStrike" cap="none">
                <a:solidFill>
                  <a:schemeClr val="dk1"/>
                </a:solidFill>
                <a:latin typeface="Arial"/>
                <a:ea typeface="Arial"/>
                <a:cs typeface="Arial"/>
                <a:sym typeface="Arial"/>
              </a:rPr>
            </a:br>
            <a:r>
              <a:rPr lang="en-US" sz="1500" b="0" i="0" u="none" strike="noStrike" cap="none">
                <a:solidFill>
                  <a:schemeClr val="dk1"/>
                </a:solidFill>
                <a:latin typeface="Arial"/>
                <a:ea typeface="Arial"/>
                <a:cs typeface="Arial"/>
                <a:sym typeface="Arial"/>
              </a:rPr>
              <a:t>low level jets/moisture plumes)</a:t>
            </a:r>
            <a:endParaRPr/>
          </a:p>
          <a:p>
            <a:pPr marL="457200" marR="0" lvl="0" indent="-228600" algn="l" rtl="0">
              <a:lnSpc>
                <a:spcPct val="100000"/>
              </a:lnSpc>
              <a:spcBef>
                <a:spcPts val="160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sp>
        <p:nvSpPr>
          <p:cNvPr id="946" name="Google Shape;946;p60"/>
          <p:cNvSpPr txBox="1"/>
          <p:nvPr/>
        </p:nvSpPr>
        <p:spPr>
          <a:xfrm>
            <a:off x="696664" y="116029"/>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Increased and More Useful Spread</a:t>
            </a:r>
            <a:endParaRPr sz="2900" b="1" i="0" u="none" strike="noStrike" cap="none">
              <a:solidFill>
                <a:srgbClr val="0000FF"/>
              </a:solidFill>
              <a:latin typeface="Calibri"/>
              <a:ea typeface="Calibri"/>
              <a:cs typeface="Calibri"/>
              <a:sym typeface="Calibri"/>
            </a:endParaRPr>
          </a:p>
        </p:txBody>
      </p:sp>
      <p:sp>
        <p:nvSpPr>
          <p:cNvPr id="947" name="Google Shape;947;p60"/>
          <p:cNvSpPr/>
          <p:nvPr/>
        </p:nvSpPr>
        <p:spPr>
          <a:xfrm>
            <a:off x="1079266" y="1081548"/>
            <a:ext cx="801209" cy="715341"/>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60"/>
          <p:cNvSpPr/>
          <p:nvPr/>
        </p:nvSpPr>
        <p:spPr>
          <a:xfrm>
            <a:off x="3526749" y="1081548"/>
            <a:ext cx="801208" cy="715341"/>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grpSp>
        <p:nvGrpSpPr>
          <p:cNvPr id="953" name="Google Shape;953;p61"/>
          <p:cNvGrpSpPr/>
          <p:nvPr/>
        </p:nvGrpSpPr>
        <p:grpSpPr>
          <a:xfrm>
            <a:off x="136785" y="1290700"/>
            <a:ext cx="5879380" cy="2562099"/>
            <a:chOff x="2541475" y="1224740"/>
            <a:chExt cx="5299774" cy="1866375"/>
          </a:xfrm>
        </p:grpSpPr>
        <p:pic>
          <p:nvPicPr>
            <p:cNvPr id="954" name="Google Shape;954;p61"/>
            <p:cNvPicPr preferRelativeResize="0"/>
            <p:nvPr/>
          </p:nvPicPr>
          <p:blipFill rotWithShape="1">
            <a:blip r:embed="rId3">
              <a:alphaModFix/>
            </a:blip>
            <a:srcRect b="56606"/>
            <a:stretch/>
          </p:blipFill>
          <p:spPr>
            <a:xfrm>
              <a:off x="2541475" y="1224740"/>
              <a:ext cx="5299774" cy="1866375"/>
            </a:xfrm>
            <a:prstGeom prst="rect">
              <a:avLst/>
            </a:prstGeom>
            <a:noFill/>
            <a:ln>
              <a:noFill/>
            </a:ln>
          </p:spPr>
        </p:pic>
        <p:sp>
          <p:nvSpPr>
            <p:cNvPr id="955" name="Google Shape;955;p61"/>
            <p:cNvSpPr/>
            <p:nvPr/>
          </p:nvSpPr>
          <p:spPr>
            <a:xfrm>
              <a:off x="3512424" y="1912439"/>
              <a:ext cx="1245827" cy="615900"/>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61"/>
            <p:cNvSpPr/>
            <p:nvPr/>
          </p:nvSpPr>
          <p:spPr>
            <a:xfrm>
              <a:off x="6174805" y="1912439"/>
              <a:ext cx="1216971" cy="615900"/>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7" name="Google Shape;957;p61"/>
          <p:cNvSpPr txBox="1"/>
          <p:nvPr/>
        </p:nvSpPr>
        <p:spPr>
          <a:xfrm>
            <a:off x="6490262" y="1808509"/>
            <a:ext cx="2330514" cy="169797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Numerous cases in which GEFSv12 had greater spread and captured the eventual solution, which was outside the envelope of the GEFSv11 members</a:t>
            </a:r>
            <a:endParaRPr sz="1600" b="0" i="0" u="none" strike="noStrike" cap="none">
              <a:solidFill>
                <a:srgbClr val="000000"/>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61"/>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59" name="Google Shape;959;p61"/>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60" name="Google Shape;960;p61"/>
          <p:cNvSpPr txBox="1"/>
          <p:nvPr/>
        </p:nvSpPr>
        <p:spPr>
          <a:xfrm>
            <a:off x="426477" y="792344"/>
            <a:ext cx="5210525" cy="313800"/>
          </a:xfrm>
          <a:prstGeom prst="rect">
            <a:avLst/>
          </a:prstGeom>
          <a:solidFill>
            <a:srgbClr val="D8D8D8"/>
          </a:solidFill>
          <a:ln>
            <a:noFill/>
          </a:ln>
        </p:spPr>
        <p:txBody>
          <a:bodyPr spcFirstLastPara="1" wrap="square" lIns="91425" tIns="91425" rIns="91425" bIns="91425" anchor="t" anchorCtr="0">
            <a:noAutofit/>
          </a:bodyPr>
          <a:lstStyle/>
          <a:p>
            <a:pPr marL="0" marR="0" lvl="0" indent="0" algn="ctr" rtl="0">
              <a:lnSpc>
                <a:spcPct val="60000"/>
              </a:lnSpc>
              <a:spcBef>
                <a:spcPts val="0"/>
              </a:spcBef>
              <a:spcAft>
                <a:spcPts val="0"/>
              </a:spcAft>
              <a:buClr>
                <a:srgbClr val="000000"/>
              </a:buClr>
              <a:buSzPts val="1400"/>
              <a:buFont typeface="Arial"/>
              <a:buNone/>
            </a:pPr>
            <a:r>
              <a:rPr lang="en-US" sz="1400" b="0" i="0" u="none" strike="noStrike" cap="none">
                <a:solidFill>
                  <a:srgbClr val="980000"/>
                </a:solidFill>
                <a:latin typeface="Arial"/>
                <a:ea typeface="Arial"/>
                <a:cs typeface="Arial"/>
                <a:sym typeface="Arial"/>
              </a:rPr>
              <a:t>120-h fcst valid at 00Z 1 Nov 2019</a:t>
            </a:r>
            <a:endParaRPr sz="1400" b="0" i="0" u="none" strike="noStrike" cap="none">
              <a:solidFill>
                <a:srgbClr val="980000"/>
              </a:solidFill>
              <a:latin typeface="Arial"/>
              <a:ea typeface="Arial"/>
              <a:cs typeface="Arial"/>
              <a:sym typeface="Arial"/>
            </a:endParaRPr>
          </a:p>
        </p:txBody>
      </p:sp>
      <p:sp>
        <p:nvSpPr>
          <p:cNvPr id="961" name="Google Shape;961;p61"/>
          <p:cNvSpPr txBox="1"/>
          <p:nvPr/>
        </p:nvSpPr>
        <p:spPr>
          <a:xfrm>
            <a:off x="122374" y="2922006"/>
            <a:ext cx="1063251" cy="31830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GEFSv11</a:t>
            </a:r>
            <a:endParaRPr sz="1400" b="1" i="0" u="none" strike="noStrike" cap="none">
              <a:solidFill>
                <a:srgbClr val="0D68B9"/>
              </a:solidFill>
              <a:latin typeface="Arial"/>
              <a:ea typeface="Arial"/>
              <a:cs typeface="Arial"/>
              <a:sym typeface="Arial"/>
            </a:endParaRPr>
          </a:p>
        </p:txBody>
      </p:sp>
      <p:sp>
        <p:nvSpPr>
          <p:cNvPr id="962" name="Google Shape;962;p61"/>
          <p:cNvSpPr txBox="1"/>
          <p:nvPr/>
        </p:nvSpPr>
        <p:spPr>
          <a:xfrm>
            <a:off x="2757099" y="2912743"/>
            <a:ext cx="1063251" cy="31830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GEFSv12</a:t>
            </a:r>
            <a:endParaRPr sz="1400" b="1" i="0" u="none" strike="noStrike" cap="none">
              <a:solidFill>
                <a:srgbClr val="0D68B9"/>
              </a:solidFill>
              <a:latin typeface="Arial"/>
              <a:ea typeface="Arial"/>
              <a:cs typeface="Arial"/>
              <a:sym typeface="Arial"/>
            </a:endParaRPr>
          </a:p>
        </p:txBody>
      </p:sp>
      <p:sp>
        <p:nvSpPr>
          <p:cNvPr id="963" name="Google Shape;963;p61"/>
          <p:cNvSpPr/>
          <p:nvPr/>
        </p:nvSpPr>
        <p:spPr>
          <a:xfrm>
            <a:off x="1272208" y="1454309"/>
            <a:ext cx="795131" cy="541468"/>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61"/>
          <p:cNvSpPr/>
          <p:nvPr/>
        </p:nvSpPr>
        <p:spPr>
          <a:xfrm>
            <a:off x="4174434" y="1460312"/>
            <a:ext cx="795131" cy="541468"/>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61"/>
          <p:cNvSpPr/>
          <p:nvPr/>
        </p:nvSpPr>
        <p:spPr>
          <a:xfrm>
            <a:off x="2153695" y="1354455"/>
            <a:ext cx="795131" cy="541468"/>
          </a:xfrm>
          <a:prstGeom prst="ellipse">
            <a:avLst/>
          </a:prstGeom>
          <a:noFill/>
          <a:ln w="28575" cap="flat" cmpd="sng">
            <a:solidFill>
              <a:srgbClr val="A274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61"/>
          <p:cNvSpPr/>
          <p:nvPr/>
        </p:nvSpPr>
        <p:spPr>
          <a:xfrm>
            <a:off x="5137211" y="1281030"/>
            <a:ext cx="795131" cy="541468"/>
          </a:xfrm>
          <a:prstGeom prst="ellipse">
            <a:avLst/>
          </a:prstGeom>
          <a:noFill/>
          <a:ln w="28575" cap="flat" cmpd="sng">
            <a:solidFill>
              <a:srgbClr val="A274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61"/>
          <p:cNvSpPr txBox="1"/>
          <p:nvPr/>
        </p:nvSpPr>
        <p:spPr>
          <a:xfrm>
            <a:off x="696664" y="116029"/>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Increased and More Useful Spread</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62"/>
          <p:cNvPicPr preferRelativeResize="0"/>
          <p:nvPr/>
        </p:nvPicPr>
        <p:blipFill rotWithShape="1">
          <a:blip r:embed="rId3">
            <a:alphaModFix/>
          </a:blip>
          <a:srcRect r="55951" b="4059"/>
          <a:stretch/>
        </p:blipFill>
        <p:spPr>
          <a:xfrm>
            <a:off x="61410" y="655470"/>
            <a:ext cx="2180009" cy="4310797"/>
          </a:xfrm>
          <a:prstGeom prst="rect">
            <a:avLst/>
          </a:prstGeom>
          <a:noFill/>
          <a:ln>
            <a:noFill/>
          </a:ln>
        </p:spPr>
      </p:pic>
      <p:pic>
        <p:nvPicPr>
          <p:cNvPr id="973" name="Google Shape;973;p62"/>
          <p:cNvPicPr preferRelativeResize="0"/>
          <p:nvPr/>
        </p:nvPicPr>
        <p:blipFill rotWithShape="1">
          <a:blip r:embed="rId3">
            <a:alphaModFix/>
          </a:blip>
          <a:srcRect l="58539"/>
          <a:stretch/>
        </p:blipFill>
        <p:spPr>
          <a:xfrm>
            <a:off x="2262338" y="646802"/>
            <a:ext cx="2079074" cy="4469347"/>
          </a:xfrm>
          <a:prstGeom prst="rect">
            <a:avLst/>
          </a:prstGeom>
          <a:noFill/>
          <a:ln>
            <a:noFill/>
          </a:ln>
        </p:spPr>
      </p:pic>
      <p:sp>
        <p:nvSpPr>
          <p:cNvPr id="974" name="Google Shape;974;p62"/>
          <p:cNvSpPr txBox="1"/>
          <p:nvPr/>
        </p:nvSpPr>
        <p:spPr>
          <a:xfrm>
            <a:off x="205488" y="2191445"/>
            <a:ext cx="1063251" cy="31830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GEFSv11</a:t>
            </a:r>
            <a:endParaRPr sz="1400" b="1" i="0" u="none" strike="noStrike" cap="none">
              <a:solidFill>
                <a:srgbClr val="0D68B9"/>
              </a:solidFill>
              <a:latin typeface="Arial"/>
              <a:ea typeface="Arial"/>
              <a:cs typeface="Arial"/>
              <a:sym typeface="Arial"/>
            </a:endParaRPr>
          </a:p>
        </p:txBody>
      </p:sp>
      <p:sp>
        <p:nvSpPr>
          <p:cNvPr id="975" name="Google Shape;975;p62"/>
          <p:cNvSpPr txBox="1"/>
          <p:nvPr/>
        </p:nvSpPr>
        <p:spPr>
          <a:xfrm>
            <a:off x="2362210" y="2180379"/>
            <a:ext cx="1063251" cy="31830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GEFSv12</a:t>
            </a:r>
            <a:endParaRPr sz="1400" b="1" i="0" u="none" strike="noStrike" cap="none">
              <a:solidFill>
                <a:srgbClr val="0D68B9"/>
              </a:solidFill>
              <a:latin typeface="Arial"/>
              <a:ea typeface="Arial"/>
              <a:cs typeface="Arial"/>
              <a:sym typeface="Arial"/>
            </a:endParaRPr>
          </a:p>
        </p:txBody>
      </p:sp>
      <p:sp>
        <p:nvSpPr>
          <p:cNvPr id="976" name="Google Shape;976;p62"/>
          <p:cNvSpPr txBox="1"/>
          <p:nvPr/>
        </p:nvSpPr>
        <p:spPr>
          <a:xfrm>
            <a:off x="2281712" y="4353301"/>
            <a:ext cx="1063251" cy="3077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Stage IV</a:t>
            </a:r>
            <a:endParaRPr sz="1400" b="1" i="0" u="none" strike="noStrike" cap="none">
              <a:solidFill>
                <a:srgbClr val="0D68B9"/>
              </a:solidFill>
              <a:latin typeface="Arial"/>
              <a:ea typeface="Arial"/>
              <a:cs typeface="Arial"/>
              <a:sym typeface="Arial"/>
            </a:endParaRPr>
          </a:p>
        </p:txBody>
      </p:sp>
      <p:sp>
        <p:nvSpPr>
          <p:cNvPr id="977" name="Google Shape;977;p62"/>
          <p:cNvSpPr txBox="1"/>
          <p:nvPr/>
        </p:nvSpPr>
        <p:spPr>
          <a:xfrm>
            <a:off x="223688" y="4363259"/>
            <a:ext cx="964553" cy="31830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v12−v11</a:t>
            </a:r>
            <a:endParaRPr sz="1400" b="1" i="0" u="none" strike="noStrike" cap="none">
              <a:solidFill>
                <a:srgbClr val="0D68B9"/>
              </a:solidFill>
              <a:latin typeface="Arial"/>
              <a:ea typeface="Arial"/>
              <a:cs typeface="Arial"/>
              <a:sym typeface="Arial"/>
            </a:endParaRPr>
          </a:p>
        </p:txBody>
      </p:sp>
      <p:sp>
        <p:nvSpPr>
          <p:cNvPr id="978" name="Google Shape;978;p62"/>
          <p:cNvSpPr txBox="1"/>
          <p:nvPr/>
        </p:nvSpPr>
        <p:spPr>
          <a:xfrm>
            <a:off x="205488" y="11215"/>
            <a:ext cx="9581322"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FF"/>
                </a:solidFill>
                <a:latin typeface="Calibri"/>
                <a:ea typeface="Calibri"/>
                <a:cs typeface="Calibri"/>
                <a:sym typeface="Calibri"/>
              </a:rPr>
              <a:t>IMPROVED REPRESENTATION OF TOPOGRAPHICALLY-INFLUENCED EVENTS</a:t>
            </a:r>
            <a:endParaRPr sz="2000" b="1" i="0" u="none" strike="noStrike" cap="none">
              <a:solidFill>
                <a:srgbClr val="0000FF"/>
              </a:solidFill>
              <a:latin typeface="Calibri"/>
              <a:ea typeface="Calibri"/>
              <a:cs typeface="Calibri"/>
              <a:sym typeface="Calibri"/>
            </a:endParaRPr>
          </a:p>
        </p:txBody>
      </p:sp>
      <p:pic>
        <p:nvPicPr>
          <p:cNvPr id="979" name="Google Shape;979;p62"/>
          <p:cNvPicPr preferRelativeResize="0"/>
          <p:nvPr/>
        </p:nvPicPr>
        <p:blipFill rotWithShape="1">
          <a:blip r:embed="rId4">
            <a:alphaModFix/>
          </a:blip>
          <a:srcRect/>
          <a:stretch/>
        </p:blipFill>
        <p:spPr>
          <a:xfrm>
            <a:off x="4997280" y="655470"/>
            <a:ext cx="3359541" cy="4178923"/>
          </a:xfrm>
          <a:prstGeom prst="rect">
            <a:avLst/>
          </a:prstGeom>
          <a:noFill/>
          <a:ln>
            <a:noFill/>
          </a:ln>
        </p:spPr>
      </p:pic>
      <p:sp>
        <p:nvSpPr>
          <p:cNvPr id="980" name="Google Shape;980;p62"/>
          <p:cNvSpPr/>
          <p:nvPr/>
        </p:nvSpPr>
        <p:spPr>
          <a:xfrm>
            <a:off x="6881662" y="818440"/>
            <a:ext cx="1164103" cy="814315"/>
          </a:xfrm>
          <a:prstGeom prst="flowChartConnector">
            <a:avLst/>
          </a:prstGeom>
          <a:noFill/>
          <a:ln w="381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1" name="Google Shape;981;p62"/>
          <p:cNvSpPr/>
          <p:nvPr/>
        </p:nvSpPr>
        <p:spPr>
          <a:xfrm>
            <a:off x="5183651" y="818441"/>
            <a:ext cx="1164103" cy="814315"/>
          </a:xfrm>
          <a:prstGeom prst="flowChartConnector">
            <a:avLst/>
          </a:prstGeom>
          <a:noFill/>
          <a:ln w="381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2" name="Google Shape;982;p62"/>
          <p:cNvSpPr/>
          <p:nvPr/>
        </p:nvSpPr>
        <p:spPr>
          <a:xfrm>
            <a:off x="6902954" y="3004465"/>
            <a:ext cx="1164103" cy="814315"/>
          </a:xfrm>
          <a:prstGeom prst="flowChartConnector">
            <a:avLst/>
          </a:prstGeom>
          <a:noFill/>
          <a:ln w="381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3" name="Google Shape;983;p62"/>
          <p:cNvSpPr/>
          <p:nvPr/>
        </p:nvSpPr>
        <p:spPr>
          <a:xfrm>
            <a:off x="5272822" y="4325059"/>
            <a:ext cx="3739867" cy="7386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SOO Team Finding: </a:t>
            </a:r>
            <a:r>
              <a:rPr lang="en-US" sz="1400" b="0" i="0" u="none" strike="noStrike" cap="none">
                <a:solidFill>
                  <a:srgbClr val="000000"/>
                </a:solidFill>
                <a:latin typeface="Arial"/>
                <a:ea typeface="Arial"/>
                <a:cs typeface="Arial"/>
                <a:sym typeface="Arial"/>
              </a:rPr>
              <a:t>“GEFSv12 routinely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    captured details in complex terrain better</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    than GEFSv11”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fade">
                                      <p:cBhvr>
                                        <p:cTn id="7" dur="500"/>
                                        <p:tgtEl>
                                          <p:spTgt spid="979"/>
                                        </p:tgtEl>
                                      </p:cBhvr>
                                    </p:animEffect>
                                  </p:childTnLst>
                                </p:cTn>
                              </p:par>
                              <p:par>
                                <p:cTn id="8" presetID="10" presetClass="entr" presetSubtype="0" fill="hold" nodeType="withEffect">
                                  <p:stCondLst>
                                    <p:cond delay="0"/>
                                  </p:stCondLst>
                                  <p:childTnLst>
                                    <p:set>
                                      <p:cBhvr>
                                        <p:cTn id="9" dur="1" fill="hold">
                                          <p:stCondLst>
                                            <p:cond delay="0"/>
                                          </p:stCondLst>
                                        </p:cTn>
                                        <p:tgtEl>
                                          <p:spTgt spid="981"/>
                                        </p:tgtEl>
                                        <p:attrNameLst>
                                          <p:attrName>style.visibility</p:attrName>
                                        </p:attrNameLst>
                                      </p:cBhvr>
                                      <p:to>
                                        <p:strVal val="visible"/>
                                      </p:to>
                                    </p:set>
                                    <p:animEffect transition="in" filter="fade">
                                      <p:cBhvr>
                                        <p:cTn id="10" dur="500"/>
                                        <p:tgtEl>
                                          <p:spTgt spid="981"/>
                                        </p:tgtEl>
                                      </p:cBhvr>
                                    </p:animEffect>
                                  </p:childTnLst>
                                </p:cTn>
                              </p:par>
                              <p:par>
                                <p:cTn id="11" presetID="10" presetClass="entr" presetSubtype="0" fill="hold" nodeType="withEffect">
                                  <p:stCondLst>
                                    <p:cond delay="0"/>
                                  </p:stCondLst>
                                  <p:childTnLst>
                                    <p:set>
                                      <p:cBhvr>
                                        <p:cTn id="12" dur="1" fill="hold">
                                          <p:stCondLst>
                                            <p:cond delay="0"/>
                                          </p:stCondLst>
                                        </p:cTn>
                                        <p:tgtEl>
                                          <p:spTgt spid="980"/>
                                        </p:tgtEl>
                                        <p:attrNameLst>
                                          <p:attrName>style.visibility</p:attrName>
                                        </p:attrNameLst>
                                      </p:cBhvr>
                                      <p:to>
                                        <p:strVal val="visible"/>
                                      </p:to>
                                    </p:set>
                                    <p:animEffect transition="in" filter="fade">
                                      <p:cBhvr>
                                        <p:cTn id="13" dur="500"/>
                                        <p:tgtEl>
                                          <p:spTgt spid="980"/>
                                        </p:tgtEl>
                                      </p:cBhvr>
                                    </p:animEffect>
                                  </p:childTnLst>
                                </p:cTn>
                              </p:par>
                              <p:par>
                                <p:cTn id="14" presetID="10" presetClass="entr" presetSubtype="0" fill="hold" nodeType="withEffect">
                                  <p:stCondLst>
                                    <p:cond delay="0"/>
                                  </p:stCondLst>
                                  <p:childTnLst>
                                    <p:set>
                                      <p:cBhvr>
                                        <p:cTn id="15" dur="1" fill="hold">
                                          <p:stCondLst>
                                            <p:cond delay="0"/>
                                          </p:stCondLst>
                                        </p:cTn>
                                        <p:tgtEl>
                                          <p:spTgt spid="982"/>
                                        </p:tgtEl>
                                        <p:attrNameLst>
                                          <p:attrName>style.visibility</p:attrName>
                                        </p:attrNameLst>
                                      </p:cBhvr>
                                      <p:to>
                                        <p:strVal val="visible"/>
                                      </p:to>
                                    </p:set>
                                    <p:animEffect transition="in" filter="fade">
                                      <p:cBhvr>
                                        <p:cTn id="16" dur="500"/>
                                        <p:tgtEl>
                                          <p:spTgt spid="9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83"/>
                                        </p:tgtEl>
                                        <p:attrNameLst>
                                          <p:attrName>style.visibility</p:attrName>
                                        </p:attrNameLst>
                                      </p:cBhvr>
                                      <p:to>
                                        <p:strVal val="visible"/>
                                      </p:to>
                                    </p:set>
                                    <p:animEffect transition="in" filter="fade">
                                      <p:cBhvr>
                                        <p:cTn id="21" dur="500"/>
                                        <p:tgtEl>
                                          <p:spTgt spid="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63"/>
          <p:cNvPicPr preferRelativeResize="0"/>
          <p:nvPr/>
        </p:nvPicPr>
        <p:blipFill rotWithShape="1">
          <a:blip r:embed="rId3">
            <a:alphaModFix/>
          </a:blip>
          <a:srcRect/>
          <a:stretch/>
        </p:blipFill>
        <p:spPr>
          <a:xfrm>
            <a:off x="4603276" y="1042605"/>
            <a:ext cx="4242388" cy="3231352"/>
          </a:xfrm>
          <a:prstGeom prst="rect">
            <a:avLst/>
          </a:prstGeom>
          <a:noFill/>
          <a:ln>
            <a:noFill/>
          </a:ln>
        </p:spPr>
      </p:pic>
      <p:pic>
        <p:nvPicPr>
          <p:cNvPr id="989" name="Google Shape;989;p63"/>
          <p:cNvPicPr preferRelativeResize="0"/>
          <p:nvPr/>
        </p:nvPicPr>
        <p:blipFill rotWithShape="1">
          <a:blip r:embed="rId4">
            <a:alphaModFix/>
          </a:blip>
          <a:srcRect/>
          <a:stretch/>
        </p:blipFill>
        <p:spPr>
          <a:xfrm>
            <a:off x="144633" y="1042605"/>
            <a:ext cx="4242388" cy="3231352"/>
          </a:xfrm>
          <a:prstGeom prst="rect">
            <a:avLst/>
          </a:prstGeom>
          <a:noFill/>
          <a:ln>
            <a:noFill/>
          </a:ln>
        </p:spPr>
      </p:pic>
      <p:sp>
        <p:nvSpPr>
          <p:cNvPr id="990" name="Google Shape;990;p63"/>
          <p:cNvSpPr txBox="1"/>
          <p:nvPr/>
        </p:nvSpPr>
        <p:spPr>
          <a:xfrm>
            <a:off x="536402" y="3373418"/>
            <a:ext cx="1270089" cy="369332"/>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GEFSv11</a:t>
            </a:r>
            <a:endParaRPr/>
          </a:p>
        </p:txBody>
      </p:sp>
      <p:sp>
        <p:nvSpPr>
          <p:cNvPr id="991" name="Google Shape;991;p63"/>
          <p:cNvSpPr txBox="1"/>
          <p:nvPr/>
        </p:nvSpPr>
        <p:spPr>
          <a:xfrm>
            <a:off x="4999409" y="3373418"/>
            <a:ext cx="1270089" cy="369332"/>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GEFSv12</a:t>
            </a:r>
            <a:endParaRPr/>
          </a:p>
        </p:txBody>
      </p:sp>
      <p:sp>
        <p:nvSpPr>
          <p:cNvPr id="992" name="Google Shape;992;p63"/>
          <p:cNvSpPr txBox="1"/>
          <p:nvPr/>
        </p:nvSpPr>
        <p:spPr>
          <a:xfrm>
            <a:off x="3840480" y="969493"/>
            <a:ext cx="1691640" cy="523220"/>
          </a:xfrm>
          <a:prstGeom prst="rect">
            <a:avLst/>
          </a:prstGeom>
          <a:solidFill>
            <a:srgbClr val="E9F5DB"/>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Florence</a:t>
            </a:r>
            <a:br>
              <a:rPr lang="en-US" sz="1400" b="1" i="0" u="none" strike="noStrike" cap="none">
                <a:solidFill>
                  <a:srgbClr val="FF0000"/>
                </a:solidFill>
                <a:latin typeface="Arial"/>
                <a:ea typeface="Arial"/>
                <a:cs typeface="Arial"/>
                <a:sym typeface="Arial"/>
              </a:rPr>
            </a:br>
            <a:r>
              <a:rPr lang="en-US" sz="1400" b="1" i="0" u="none" strike="noStrike" cap="none">
                <a:solidFill>
                  <a:srgbClr val="FF0000"/>
                </a:solidFill>
                <a:latin typeface="Arial"/>
                <a:ea typeface="Arial"/>
                <a:cs typeface="Arial"/>
                <a:sym typeface="Arial"/>
              </a:rPr>
              <a:t>Init: 00Z 9/06/18 </a:t>
            </a:r>
            <a:endParaRPr/>
          </a:p>
        </p:txBody>
      </p:sp>
      <p:sp>
        <p:nvSpPr>
          <p:cNvPr id="993" name="Google Shape;993;p63"/>
          <p:cNvSpPr txBox="1"/>
          <p:nvPr/>
        </p:nvSpPr>
        <p:spPr>
          <a:xfrm>
            <a:off x="630959" y="4514118"/>
            <a:ext cx="87369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0" u="none" strike="noStrike" cap="none">
                <a:solidFill>
                  <a:srgbClr val="000000"/>
                </a:solidFill>
                <a:latin typeface="Arial"/>
                <a:ea typeface="Arial"/>
                <a:cs typeface="Arial"/>
                <a:sym typeface="Arial"/>
              </a:rPr>
              <a:t>GEFSv11 indicates a high probability of Florence recurving well before reaching the East Coast, while Best Track (no recurvature) is well within the GEFSv12 envelope of possible solutions</a:t>
            </a:r>
            <a:endParaRPr/>
          </a:p>
        </p:txBody>
      </p:sp>
      <p:sp>
        <p:nvSpPr>
          <p:cNvPr id="994" name="Google Shape;994;p63"/>
          <p:cNvSpPr txBox="1"/>
          <p:nvPr/>
        </p:nvSpPr>
        <p:spPr>
          <a:xfrm>
            <a:off x="701249" y="190832"/>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Improved TC Tracks and Spread</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64"/>
          <p:cNvSpPr txBox="1"/>
          <p:nvPr/>
        </p:nvSpPr>
        <p:spPr>
          <a:xfrm>
            <a:off x="1372551" y="770567"/>
            <a:ext cx="7393469" cy="4273991"/>
          </a:xfrm>
          <a:prstGeom prst="rect">
            <a:avLst/>
          </a:prstGeom>
          <a:noFill/>
          <a:ln>
            <a:noFill/>
          </a:ln>
        </p:spPr>
        <p:txBody>
          <a:bodyPr spcFirstLastPara="1" wrap="square" lIns="91425" tIns="45700" rIns="91425" bIns="45700" anchor="t" anchorCtr="0">
            <a:spAutoFit/>
          </a:bodyPr>
          <a:lstStyle/>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Progressiveness of some upper troughs </a:t>
            </a:r>
            <a:endParaRPr/>
          </a:p>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Right of track bias for tropical cyclones</a:t>
            </a:r>
            <a:endParaRPr sz="2000" b="0" i="0" u="none" strike="noStrike" cap="none">
              <a:solidFill>
                <a:srgbClr val="000000"/>
              </a:solidFill>
              <a:latin typeface="Arial"/>
              <a:ea typeface="Arial"/>
              <a:cs typeface="Arial"/>
              <a:sym typeface="Arial"/>
            </a:endParaRPr>
          </a:p>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Low QPF bias at higher thresholds </a:t>
            </a:r>
            <a:endParaRPr/>
          </a:p>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Spread is occasionally too large </a:t>
            </a:r>
            <a:endParaRPr/>
          </a:p>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Issues with West Coast performance</a:t>
            </a:r>
            <a:endParaRPr/>
          </a:p>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Handling of Arctic air</a:t>
            </a:r>
            <a:endParaRPr/>
          </a:p>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Reduced instability </a:t>
            </a:r>
            <a:endParaRPr/>
          </a:p>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Overmixing in the PBL along moisture gradients</a:t>
            </a:r>
            <a:endParaRPr sz="2300" b="0" i="0" u="none" strike="noStrike" cap="none">
              <a:solidFill>
                <a:srgbClr val="000000"/>
              </a:solidFill>
              <a:latin typeface="Arial"/>
              <a:ea typeface="Arial"/>
              <a:cs typeface="Arial"/>
              <a:sym typeface="Arial"/>
            </a:endParaRPr>
          </a:p>
        </p:txBody>
      </p:sp>
      <p:sp>
        <p:nvSpPr>
          <p:cNvPr id="1000" name="Google Shape;1000;p64"/>
          <p:cNvSpPr txBox="1"/>
          <p:nvPr/>
        </p:nvSpPr>
        <p:spPr>
          <a:xfrm>
            <a:off x="4823480" y="1607785"/>
            <a:ext cx="184666"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3300" b="1" i="0" u="none" strike="noStrike" cap="none">
              <a:solidFill>
                <a:srgbClr val="FF0000"/>
              </a:solidFill>
              <a:latin typeface="Arial"/>
              <a:ea typeface="Arial"/>
              <a:cs typeface="Arial"/>
              <a:sym typeface="Arial"/>
            </a:endParaRPr>
          </a:p>
        </p:txBody>
      </p:sp>
      <p:sp>
        <p:nvSpPr>
          <p:cNvPr id="1001" name="Google Shape;1001;p64"/>
          <p:cNvSpPr txBox="1"/>
          <p:nvPr/>
        </p:nvSpPr>
        <p:spPr>
          <a:xfrm>
            <a:off x="-116298" y="353325"/>
            <a:ext cx="9376596"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FF"/>
                </a:solidFill>
                <a:latin typeface="Calibri"/>
                <a:ea typeface="Calibri"/>
                <a:cs typeface="Calibri"/>
                <a:sym typeface="Calibri"/>
              </a:rPr>
              <a:t>Common Concerns for Atmospheric GEFSv12 Evaluations</a:t>
            </a:r>
            <a:endParaRPr sz="3000" b="1" i="0" u="none" strike="noStrike" cap="none">
              <a:solidFill>
                <a:srgbClr val="0000FF"/>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65"/>
          <p:cNvSpPr txBox="1"/>
          <p:nvPr/>
        </p:nvSpPr>
        <p:spPr>
          <a:xfrm>
            <a:off x="1891855" y="1977117"/>
            <a:ext cx="7393469" cy="2150332"/>
          </a:xfrm>
          <a:prstGeom prst="rect">
            <a:avLst/>
          </a:prstGeom>
          <a:noFill/>
          <a:ln>
            <a:noFill/>
          </a:ln>
        </p:spPr>
        <p:txBody>
          <a:bodyPr spcFirstLastPara="1" wrap="square" lIns="91425" tIns="45700" rIns="91425" bIns="45700" anchor="t" anchorCtr="0">
            <a:spAutoFit/>
          </a:bodyPr>
          <a:lstStyle/>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Progressiveness of some upper troughs </a:t>
            </a:r>
            <a:endParaRPr/>
          </a:p>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Low QPF bias at higher thresholds</a:t>
            </a:r>
            <a:endParaRPr/>
          </a:p>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Handling of Arctic air</a:t>
            </a:r>
            <a:endParaRPr/>
          </a:p>
          <a:p>
            <a:pPr marL="457200" marR="0" lvl="0" indent="-365760" algn="l" rtl="0">
              <a:lnSpc>
                <a:spcPct val="150000"/>
              </a:lnSpc>
              <a:spcBef>
                <a:spcPts val="0"/>
              </a:spcBef>
              <a:spcAft>
                <a:spcPts val="0"/>
              </a:spcAft>
              <a:buClr>
                <a:srgbClr val="000000"/>
              </a:buClr>
              <a:buSzPts val="2300"/>
              <a:buFont typeface="Arial"/>
              <a:buAutoNum type="arabicParenR"/>
            </a:pPr>
            <a:r>
              <a:rPr lang="en-US" sz="2300" b="0" i="0" u="none" strike="noStrike" cap="none">
                <a:solidFill>
                  <a:srgbClr val="000000"/>
                </a:solidFill>
                <a:latin typeface="Arial"/>
                <a:ea typeface="Arial"/>
                <a:cs typeface="Arial"/>
                <a:sym typeface="Arial"/>
              </a:rPr>
              <a:t>Reduced instability </a:t>
            </a:r>
            <a:endParaRPr/>
          </a:p>
        </p:txBody>
      </p:sp>
      <p:sp>
        <p:nvSpPr>
          <p:cNvPr id="1007" name="Google Shape;1007;p65"/>
          <p:cNvSpPr txBox="1"/>
          <p:nvPr/>
        </p:nvSpPr>
        <p:spPr>
          <a:xfrm>
            <a:off x="4823480" y="1607785"/>
            <a:ext cx="184666"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3300" b="1" i="0" u="none" strike="noStrike" cap="none">
              <a:solidFill>
                <a:srgbClr val="FF0000"/>
              </a:solidFill>
              <a:latin typeface="Arial"/>
              <a:ea typeface="Arial"/>
              <a:cs typeface="Arial"/>
              <a:sym typeface="Arial"/>
            </a:endParaRPr>
          </a:p>
        </p:txBody>
      </p:sp>
      <p:sp>
        <p:nvSpPr>
          <p:cNvPr id="1008" name="Google Shape;1008;p65"/>
          <p:cNvSpPr txBox="1"/>
          <p:nvPr/>
        </p:nvSpPr>
        <p:spPr>
          <a:xfrm>
            <a:off x="710393" y="108774"/>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Issued Related to FV3 Configuration</a:t>
            </a:r>
            <a:endParaRPr sz="2900" b="1" i="0" u="none" strike="noStrike" cap="none">
              <a:solidFill>
                <a:srgbClr val="0000FF"/>
              </a:solidFill>
              <a:latin typeface="Calibri"/>
              <a:ea typeface="Calibri"/>
              <a:cs typeface="Calibri"/>
              <a:sym typeface="Calibri"/>
            </a:endParaRPr>
          </a:p>
        </p:txBody>
      </p:sp>
      <p:sp>
        <p:nvSpPr>
          <p:cNvPr id="1009" name="Google Shape;1009;p65"/>
          <p:cNvSpPr txBox="1"/>
          <p:nvPr/>
        </p:nvSpPr>
        <p:spPr>
          <a:xfrm>
            <a:off x="710393" y="1330996"/>
            <a:ext cx="80586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Some issues are being inherited by GEFSv12 from the GFSv15 configuration</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Google Shape;1014;p66"/>
          <p:cNvPicPr preferRelativeResize="0"/>
          <p:nvPr/>
        </p:nvPicPr>
        <p:blipFill rotWithShape="1">
          <a:blip r:embed="rId3">
            <a:alphaModFix/>
          </a:blip>
          <a:srcRect/>
          <a:stretch/>
        </p:blipFill>
        <p:spPr>
          <a:xfrm>
            <a:off x="0" y="656781"/>
            <a:ext cx="5753807" cy="4422955"/>
          </a:xfrm>
          <a:prstGeom prst="rect">
            <a:avLst/>
          </a:prstGeom>
          <a:noFill/>
          <a:ln>
            <a:noFill/>
          </a:ln>
        </p:spPr>
      </p:pic>
      <p:sp>
        <p:nvSpPr>
          <p:cNvPr id="1015" name="Google Shape;1015;p66"/>
          <p:cNvSpPr txBox="1"/>
          <p:nvPr/>
        </p:nvSpPr>
        <p:spPr>
          <a:xfrm>
            <a:off x="4823480" y="1607785"/>
            <a:ext cx="184666"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3300" b="1" i="0" u="none" strike="noStrike" cap="none">
              <a:solidFill>
                <a:srgbClr val="FF0000"/>
              </a:solidFill>
              <a:latin typeface="Arial"/>
              <a:ea typeface="Arial"/>
              <a:cs typeface="Arial"/>
              <a:sym typeface="Arial"/>
            </a:endParaRPr>
          </a:p>
        </p:txBody>
      </p:sp>
      <p:sp>
        <p:nvSpPr>
          <p:cNvPr id="1016" name="Google Shape;1016;p66"/>
          <p:cNvSpPr txBox="1"/>
          <p:nvPr/>
        </p:nvSpPr>
        <p:spPr>
          <a:xfrm>
            <a:off x="5875330" y="1234760"/>
            <a:ext cx="3390191" cy="3908740"/>
          </a:xfrm>
          <a:prstGeom prst="rect">
            <a:avLst/>
          </a:prstGeom>
          <a:noFill/>
          <a:ln>
            <a:noFill/>
          </a:ln>
        </p:spPr>
        <p:txBody>
          <a:bodyPr spcFirstLastPara="1" wrap="square" lIns="121875" tIns="60925" rIns="121875" bIns="60925"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Cutoff lows trying to rapidly rejoin the midlatitude waveguide is a </a:t>
            </a:r>
            <a:r>
              <a:rPr lang="en-US" sz="1600" b="1" i="0" u="none" strike="noStrike" cap="none">
                <a:solidFill>
                  <a:srgbClr val="00B050"/>
                </a:solidFill>
                <a:latin typeface="Arial"/>
                <a:ea typeface="Arial"/>
                <a:cs typeface="Arial"/>
                <a:sym typeface="Arial"/>
              </a:rPr>
              <a:t>known bias of the FV3-based global models </a:t>
            </a:r>
            <a:r>
              <a:rPr lang="en-US" sz="1600" b="0" i="0" u="none" strike="noStrike" cap="none">
                <a:solidFill>
                  <a:srgbClr val="000000"/>
                </a:solidFill>
                <a:latin typeface="Arial"/>
                <a:ea typeface="Arial"/>
                <a:cs typeface="Arial"/>
                <a:sym typeface="Arial"/>
              </a:rPr>
              <a:t>(i.e., progressive)</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Example of 500-hPa spaghetti plots (also available online), with </a:t>
            </a:r>
            <a:r>
              <a:rPr lang="en-US" sz="1400" b="1" i="1" u="none" strike="noStrike" cap="none">
                <a:solidFill>
                  <a:srgbClr val="000000"/>
                </a:solidFill>
                <a:latin typeface="Arial"/>
                <a:ea typeface="Arial"/>
                <a:cs typeface="Arial"/>
                <a:sym typeface="Arial"/>
              </a:rPr>
              <a:t>analyzed 576-dam and 534-dam contours (black)</a:t>
            </a:r>
            <a:r>
              <a:rPr lang="en-US" sz="1400" b="0" i="1" u="none" strike="noStrike" cap="none">
                <a:solidFill>
                  <a:srgbClr val="000000"/>
                </a:solidFill>
                <a:latin typeface="Arial"/>
                <a:ea typeface="Arial"/>
                <a:cs typeface="Arial"/>
                <a:sym typeface="Arial"/>
              </a:rPr>
              <a:t>, </a:t>
            </a:r>
            <a:r>
              <a:rPr lang="en-US" sz="1400" b="0" i="1" u="none" strike="noStrike" cap="none">
                <a:solidFill>
                  <a:srgbClr val="FF0000"/>
                </a:solidFill>
                <a:latin typeface="Arial"/>
                <a:ea typeface="Arial"/>
                <a:cs typeface="Arial"/>
                <a:sym typeface="Arial"/>
              </a:rPr>
              <a:t>ensemble mean (red)</a:t>
            </a:r>
            <a:r>
              <a:rPr lang="en-US" sz="1400" b="0" i="1" u="none" strike="noStrike" cap="none">
                <a:solidFill>
                  <a:srgbClr val="000000"/>
                </a:solidFill>
                <a:latin typeface="Arial"/>
                <a:ea typeface="Arial"/>
                <a:cs typeface="Arial"/>
                <a:sym typeface="Arial"/>
              </a:rPr>
              <a:t>, and </a:t>
            </a:r>
            <a:r>
              <a:rPr lang="en-US" sz="1400" b="0" i="1" u="none" strike="noStrike" cap="none">
                <a:solidFill>
                  <a:srgbClr val="0000FF"/>
                </a:solidFill>
                <a:latin typeface="Arial"/>
                <a:ea typeface="Arial"/>
                <a:cs typeface="Arial"/>
                <a:sym typeface="Arial"/>
              </a:rPr>
              <a:t>ensemble members (blue)</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p:txBody>
      </p:sp>
      <p:sp>
        <p:nvSpPr>
          <p:cNvPr id="1017" name="Google Shape;1017;p66"/>
          <p:cNvSpPr txBox="1"/>
          <p:nvPr/>
        </p:nvSpPr>
        <p:spPr>
          <a:xfrm>
            <a:off x="50621" y="2192529"/>
            <a:ext cx="1063251" cy="31830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GEFSv11</a:t>
            </a:r>
            <a:endParaRPr sz="1400" b="1" i="0" u="none" strike="noStrike" cap="none">
              <a:solidFill>
                <a:srgbClr val="0D68B9"/>
              </a:solidFill>
              <a:latin typeface="Arial"/>
              <a:ea typeface="Arial"/>
              <a:cs typeface="Arial"/>
              <a:sym typeface="Arial"/>
            </a:endParaRPr>
          </a:p>
        </p:txBody>
      </p:sp>
      <p:sp>
        <p:nvSpPr>
          <p:cNvPr id="1018" name="Google Shape;1018;p66"/>
          <p:cNvSpPr txBox="1"/>
          <p:nvPr/>
        </p:nvSpPr>
        <p:spPr>
          <a:xfrm>
            <a:off x="2930491" y="2192529"/>
            <a:ext cx="1063251" cy="31830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GEFSv12</a:t>
            </a:r>
            <a:endParaRPr sz="1400" b="1" i="0" u="none" strike="noStrike" cap="none">
              <a:solidFill>
                <a:srgbClr val="0D68B9"/>
              </a:solidFill>
              <a:latin typeface="Arial"/>
              <a:ea typeface="Arial"/>
              <a:cs typeface="Arial"/>
              <a:sym typeface="Arial"/>
            </a:endParaRPr>
          </a:p>
        </p:txBody>
      </p:sp>
      <p:sp>
        <p:nvSpPr>
          <p:cNvPr id="1019" name="Google Shape;1019;p66"/>
          <p:cNvSpPr txBox="1"/>
          <p:nvPr/>
        </p:nvSpPr>
        <p:spPr>
          <a:xfrm>
            <a:off x="2930491" y="4458591"/>
            <a:ext cx="1063251" cy="3077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GFS Anl.</a:t>
            </a:r>
            <a:endParaRPr sz="1400" b="1" i="0" u="none" strike="noStrike" cap="none">
              <a:solidFill>
                <a:srgbClr val="0D68B9"/>
              </a:solidFill>
              <a:latin typeface="Arial"/>
              <a:ea typeface="Arial"/>
              <a:cs typeface="Arial"/>
              <a:sym typeface="Arial"/>
            </a:endParaRPr>
          </a:p>
        </p:txBody>
      </p:sp>
      <p:sp>
        <p:nvSpPr>
          <p:cNvPr id="1020" name="Google Shape;1020;p66"/>
          <p:cNvSpPr txBox="1"/>
          <p:nvPr/>
        </p:nvSpPr>
        <p:spPr>
          <a:xfrm>
            <a:off x="50621" y="4448063"/>
            <a:ext cx="964553" cy="31830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v12−v11</a:t>
            </a:r>
            <a:endParaRPr sz="1400" b="1" i="0" u="none" strike="noStrike" cap="none">
              <a:solidFill>
                <a:srgbClr val="0D68B9"/>
              </a:solidFill>
              <a:latin typeface="Arial"/>
              <a:ea typeface="Arial"/>
              <a:cs typeface="Arial"/>
              <a:sym typeface="Arial"/>
            </a:endParaRPr>
          </a:p>
        </p:txBody>
      </p:sp>
      <p:sp>
        <p:nvSpPr>
          <p:cNvPr id="1021" name="Google Shape;1021;p66"/>
          <p:cNvSpPr txBox="1"/>
          <p:nvPr/>
        </p:nvSpPr>
        <p:spPr>
          <a:xfrm>
            <a:off x="639696" y="60747"/>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Progressiveness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p:nvPr/>
        </p:nvSpPr>
        <p:spPr>
          <a:xfrm>
            <a:off x="2856004" y="1239396"/>
            <a:ext cx="2382022" cy="3693318"/>
          </a:xfrm>
          <a:prstGeom prst="rect">
            <a:avLst/>
          </a:prstGeom>
          <a:solidFill>
            <a:srgbClr val="BBD6EE">
              <a:alpha val="52156"/>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Key parameters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1" i="1" u="none" strike="noStrike" cap="none">
                <a:solidFill>
                  <a:schemeClr val="dk1"/>
                </a:solidFill>
                <a:latin typeface="Calibri"/>
                <a:ea typeface="Calibri"/>
                <a:cs typeface="Calibri"/>
                <a:sym typeface="Calibri"/>
              </a:rPr>
              <a:t>Time step=450s</a:t>
            </a:r>
            <a:r>
              <a:rPr lang="en-US" sz="1200" b="0" i="1" u="none" strike="noStrike" cap="none">
                <a:solidFill>
                  <a:schemeClr val="dk1"/>
                </a:solidFill>
                <a:latin typeface="Calibri"/>
                <a:ea typeface="Calibri"/>
                <a:cs typeface="Calibri"/>
                <a:sym typeface="Calibri"/>
              </a:rPr>
              <a:t>; but use 300s for aerosol integration</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1" i="1" u="none" strike="noStrike" cap="none">
                <a:solidFill>
                  <a:schemeClr val="dk1"/>
                </a:solidFill>
                <a:latin typeface="Calibri"/>
                <a:ea typeface="Calibri"/>
                <a:cs typeface="Calibri"/>
                <a:sym typeface="Calibri"/>
              </a:rPr>
              <a:t>ksplit=2</a:t>
            </a:r>
            <a:r>
              <a:rPr lang="en-US" sz="1200" b="0" i="1" u="none" strike="noStrike" cap="none">
                <a:solidFill>
                  <a:schemeClr val="dk1"/>
                </a:solidFill>
                <a:latin typeface="Calibri"/>
                <a:ea typeface="Calibri"/>
                <a:cs typeface="Calibri"/>
                <a:sym typeface="Calibri"/>
              </a:rPr>
              <a:t>; for vertical mapping</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1" u="none" strike="noStrike" cap="none">
                <a:solidFill>
                  <a:schemeClr val="dk1"/>
                </a:solidFill>
                <a:latin typeface="Calibri"/>
                <a:ea typeface="Calibri"/>
                <a:cs typeface="Calibri"/>
                <a:sym typeface="Calibri"/>
              </a:rPr>
              <a:t>nsplit=</a:t>
            </a:r>
            <a:r>
              <a:rPr lang="en-US" sz="1200" b="1" i="1" u="none" strike="noStrike" cap="none">
                <a:solidFill>
                  <a:schemeClr val="dk1"/>
                </a:solidFill>
                <a:latin typeface="Calibri"/>
                <a:ea typeface="Calibri"/>
                <a:cs typeface="Calibri"/>
                <a:sym typeface="Calibri"/>
              </a:rPr>
              <a:t>6</a:t>
            </a:r>
            <a:r>
              <a:rPr lang="en-US" sz="1200" b="0" i="1" u="none" strike="noStrike" cap="none">
                <a:solidFill>
                  <a:schemeClr val="dk1"/>
                </a:solidFill>
                <a:latin typeface="Calibri"/>
                <a:ea typeface="Calibri"/>
                <a:cs typeface="Calibri"/>
                <a:sym typeface="Calibri"/>
              </a:rPr>
              <a:t>; for acoustic wave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1" i="1" u="sng" strike="noStrike" cap="none">
                <a:solidFill>
                  <a:schemeClr val="dk1"/>
                </a:solidFill>
                <a:latin typeface="Calibri"/>
                <a:ea typeface="Calibri"/>
                <a:cs typeface="Calibri"/>
                <a:sym typeface="Calibri"/>
              </a:rPr>
              <a:t>hord=5;</a:t>
            </a:r>
            <a:r>
              <a:rPr lang="en-US" sz="1200" b="0" i="1" u="none" strike="noStrike" cap="none">
                <a:solidFill>
                  <a:schemeClr val="dk1"/>
                </a:solidFill>
                <a:latin typeface="Calibri"/>
                <a:ea typeface="Calibri"/>
                <a:cs typeface="Calibri"/>
                <a:sym typeface="Calibri"/>
              </a:rPr>
              <a:t> horizontal advection scheme; see impact for TS intensity (right plot)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1" i="1" u="none" strike="noStrike" cap="none">
                <a:solidFill>
                  <a:schemeClr val="dk1"/>
                </a:solidFill>
                <a:latin typeface="Calibri"/>
                <a:ea typeface="Calibri"/>
                <a:cs typeface="Calibri"/>
                <a:sym typeface="Calibri"/>
              </a:rPr>
              <a:t>nord=2</a:t>
            </a:r>
            <a:r>
              <a:rPr lang="en-US" sz="1200" b="0" i="1" u="none" strike="noStrike" cap="none">
                <a:solidFill>
                  <a:schemeClr val="dk1"/>
                </a:solidFill>
                <a:latin typeface="Calibri"/>
                <a:ea typeface="Calibri"/>
                <a:cs typeface="Calibri"/>
                <a:sym typeface="Calibri"/>
              </a:rPr>
              <a:t>; divergence damping – 6</a:t>
            </a:r>
            <a:r>
              <a:rPr lang="en-US" sz="1200" b="0" i="1" u="none" strike="noStrike" cap="none" baseline="30000">
                <a:solidFill>
                  <a:schemeClr val="dk1"/>
                </a:solidFill>
                <a:latin typeface="Calibri"/>
                <a:ea typeface="Calibri"/>
                <a:cs typeface="Calibri"/>
                <a:sym typeface="Calibri"/>
              </a:rPr>
              <a:t> </a:t>
            </a:r>
            <a:r>
              <a:rPr lang="en-US" sz="1200" b="0" i="1" u="none" strike="noStrike" cap="none">
                <a:solidFill>
                  <a:schemeClr val="dk1"/>
                </a:solidFill>
                <a:latin typeface="Calibri"/>
                <a:ea typeface="Calibri"/>
                <a:cs typeface="Calibri"/>
                <a:sym typeface="Calibri"/>
              </a:rPr>
              <a:t> order diffusion; impact SKEB scheme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1" i="1" u="none" strike="noStrike" cap="none">
                <a:solidFill>
                  <a:schemeClr val="dk1"/>
                </a:solidFill>
                <a:latin typeface="Calibri"/>
                <a:ea typeface="Calibri"/>
                <a:cs typeface="Calibri"/>
                <a:sym typeface="Calibri"/>
              </a:rPr>
              <a:t>d4_bg=0.12</a:t>
            </a:r>
            <a:r>
              <a:rPr lang="en-US" sz="1200" b="0" i="1" u="none" strike="noStrike" cap="none">
                <a:solidFill>
                  <a:schemeClr val="dk1"/>
                </a:solidFill>
                <a:latin typeface="Calibri"/>
                <a:ea typeface="Calibri"/>
                <a:cs typeface="Calibri"/>
                <a:sym typeface="Calibri"/>
              </a:rPr>
              <a:t>; is coefficient for background higher-order divergence damping.</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1" i="1" u="none" strike="noStrike" cap="none">
                <a:solidFill>
                  <a:schemeClr val="dk1"/>
                </a:solidFill>
                <a:latin typeface="Calibri"/>
                <a:ea typeface="Calibri"/>
                <a:cs typeface="Calibri"/>
                <a:sym typeface="Calibri"/>
              </a:rPr>
              <a:t>Vtdm4=0.02</a:t>
            </a:r>
            <a:r>
              <a:rPr lang="en-US" sz="1200" b="0" i="1" u="none" strike="noStrike" cap="none">
                <a:solidFill>
                  <a:schemeClr val="dk1"/>
                </a:solidFill>
                <a:latin typeface="Calibri"/>
                <a:ea typeface="Calibri"/>
                <a:cs typeface="Calibri"/>
                <a:sym typeface="Calibri"/>
              </a:rPr>
              <a:t>; is coefficient for damping other-variables like vorticity, non-hydrostatic vertical velocity.</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1" u="none" strike="noStrike" cap="none">
                <a:solidFill>
                  <a:schemeClr val="dk1"/>
                </a:solidFill>
                <a:latin typeface="Calibri"/>
                <a:ea typeface="Calibri"/>
                <a:cs typeface="Calibri"/>
                <a:sym typeface="Calibri"/>
              </a:rPr>
              <a:t>Others similar to GFSv15.2</a:t>
            </a:r>
            <a:endParaRPr sz="1400" b="0" i="0" u="none" strike="noStrike" cap="none">
              <a:solidFill>
                <a:srgbClr val="000000"/>
              </a:solidFill>
              <a:latin typeface="Arial"/>
              <a:ea typeface="Arial"/>
              <a:cs typeface="Arial"/>
              <a:sym typeface="Arial"/>
            </a:endParaRPr>
          </a:p>
        </p:txBody>
      </p:sp>
      <p:sp>
        <p:nvSpPr>
          <p:cNvPr id="174" name="Google Shape;174;p8"/>
          <p:cNvSpPr txBox="1"/>
          <p:nvPr/>
        </p:nvSpPr>
        <p:spPr>
          <a:xfrm>
            <a:off x="407050" y="52600"/>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GEFSv12: Transition from Spectral to FV3 Dycore</a:t>
            </a:r>
            <a:endParaRPr sz="2900" b="1" i="0" u="none" strike="noStrike" cap="none">
              <a:solidFill>
                <a:srgbClr val="0000FF"/>
              </a:solidFill>
              <a:latin typeface="Calibri"/>
              <a:ea typeface="Calibri"/>
              <a:cs typeface="Calibri"/>
              <a:sym typeface="Calibri"/>
            </a:endParaRPr>
          </a:p>
        </p:txBody>
      </p:sp>
      <p:sp>
        <p:nvSpPr>
          <p:cNvPr id="175" name="Google Shape;175;p8"/>
          <p:cNvSpPr/>
          <p:nvPr/>
        </p:nvSpPr>
        <p:spPr>
          <a:xfrm>
            <a:off x="0" y="715678"/>
            <a:ext cx="329913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The Finite Volume Cubed Sphere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(FV3) dynamic core</a:t>
            </a:r>
            <a:endParaRPr sz="1400" b="0" i="0" u="none" strike="noStrike" cap="none">
              <a:solidFill>
                <a:srgbClr val="000000"/>
              </a:solidFill>
              <a:latin typeface="Arial"/>
              <a:ea typeface="Arial"/>
              <a:cs typeface="Arial"/>
              <a:sym typeface="Arial"/>
            </a:endParaRPr>
          </a:p>
        </p:txBody>
      </p:sp>
      <p:sp>
        <p:nvSpPr>
          <p:cNvPr id="176" name="Google Shape;176;p8"/>
          <p:cNvSpPr txBox="1"/>
          <p:nvPr/>
        </p:nvSpPr>
        <p:spPr>
          <a:xfrm>
            <a:off x="0" y="3889761"/>
            <a:ext cx="272798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Calibri"/>
                <a:ea typeface="Calibri"/>
                <a:cs typeface="Calibri"/>
                <a:sym typeface="Calibri"/>
              </a:rPr>
              <a:t>C384L64 ~ 25km resolution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Calibri"/>
                <a:ea typeface="Calibri"/>
                <a:cs typeface="Calibri"/>
                <a:sym typeface="Calibri"/>
              </a:rPr>
              <a:t>Non-hydrostatic</a:t>
            </a:r>
            <a:endParaRPr sz="1400" b="0" i="0" u="none" strike="noStrike" cap="none">
              <a:solidFill>
                <a:srgbClr val="000000"/>
              </a:solidFill>
              <a:latin typeface="Arial"/>
              <a:ea typeface="Arial"/>
              <a:cs typeface="Arial"/>
              <a:sym typeface="Arial"/>
            </a:endParaRPr>
          </a:p>
        </p:txBody>
      </p:sp>
      <p:pic>
        <p:nvPicPr>
          <p:cNvPr id="177" name="Google Shape;177;p8"/>
          <p:cNvPicPr preferRelativeResize="0"/>
          <p:nvPr/>
        </p:nvPicPr>
        <p:blipFill rotWithShape="1">
          <a:blip r:embed="rId3">
            <a:alphaModFix/>
          </a:blip>
          <a:srcRect/>
          <a:stretch/>
        </p:blipFill>
        <p:spPr>
          <a:xfrm>
            <a:off x="5291904" y="694681"/>
            <a:ext cx="3559611" cy="2137803"/>
          </a:xfrm>
          <a:prstGeom prst="rect">
            <a:avLst/>
          </a:prstGeom>
          <a:noFill/>
          <a:ln>
            <a:noFill/>
          </a:ln>
        </p:spPr>
      </p:pic>
      <p:pic>
        <p:nvPicPr>
          <p:cNvPr id="178" name="Google Shape;178;p8"/>
          <p:cNvPicPr preferRelativeResize="0"/>
          <p:nvPr/>
        </p:nvPicPr>
        <p:blipFill rotWithShape="1">
          <a:blip r:embed="rId4">
            <a:alphaModFix/>
          </a:blip>
          <a:srcRect/>
          <a:stretch/>
        </p:blipFill>
        <p:spPr>
          <a:xfrm>
            <a:off x="5326303" y="2847879"/>
            <a:ext cx="3528691" cy="2180167"/>
          </a:xfrm>
          <a:prstGeom prst="rect">
            <a:avLst/>
          </a:prstGeom>
          <a:noFill/>
          <a:ln>
            <a:noFill/>
          </a:ln>
        </p:spPr>
      </p:pic>
      <p:sp>
        <p:nvSpPr>
          <p:cNvPr id="179" name="Google Shape;179;p8"/>
          <p:cNvSpPr txBox="1"/>
          <p:nvPr/>
        </p:nvSpPr>
        <p:spPr>
          <a:xfrm>
            <a:off x="5841818" y="2075418"/>
            <a:ext cx="2540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Early experiments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Atlantic Hurricane Intensity</a:t>
            </a:r>
            <a:endParaRPr sz="1400" b="0" i="0" u="none" strike="noStrike" cap="none">
              <a:solidFill>
                <a:srgbClr val="000000"/>
              </a:solidFill>
              <a:latin typeface="Arial"/>
              <a:ea typeface="Arial"/>
              <a:cs typeface="Arial"/>
              <a:sym typeface="Arial"/>
            </a:endParaRPr>
          </a:p>
        </p:txBody>
      </p:sp>
      <p:sp>
        <p:nvSpPr>
          <p:cNvPr id="180" name="Google Shape;180;p8"/>
          <p:cNvSpPr txBox="1"/>
          <p:nvPr/>
        </p:nvSpPr>
        <p:spPr>
          <a:xfrm>
            <a:off x="5847794" y="4274482"/>
            <a:ext cx="2540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Final experiments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Atlantic Hurricane Intensity</a:t>
            </a:r>
            <a:endParaRPr sz="1400" b="0" i="0" u="none" strike="noStrike" cap="none">
              <a:solidFill>
                <a:srgbClr val="000000"/>
              </a:solidFill>
              <a:latin typeface="Arial"/>
              <a:ea typeface="Arial"/>
              <a:cs typeface="Arial"/>
              <a:sym typeface="Arial"/>
            </a:endParaRPr>
          </a:p>
        </p:txBody>
      </p:sp>
      <p:sp>
        <p:nvSpPr>
          <p:cNvPr id="181" name="Google Shape;181;p8"/>
          <p:cNvSpPr txBox="1"/>
          <p:nvPr/>
        </p:nvSpPr>
        <p:spPr>
          <a:xfrm>
            <a:off x="7727758" y="1054485"/>
            <a:ext cx="90054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FF"/>
                </a:solidFill>
                <a:latin typeface="Calibri"/>
                <a:ea typeface="Calibri"/>
                <a:cs typeface="Calibri"/>
                <a:sym typeface="Calibri"/>
              </a:rPr>
              <a:t>Hord=6</a:t>
            </a:r>
            <a:endParaRPr sz="1400" b="0" i="0" u="none" strike="noStrike" cap="none">
              <a:solidFill>
                <a:srgbClr val="000000"/>
              </a:solidFill>
              <a:latin typeface="Arial"/>
              <a:ea typeface="Arial"/>
              <a:cs typeface="Arial"/>
              <a:sym typeface="Arial"/>
            </a:endParaRPr>
          </a:p>
        </p:txBody>
      </p:sp>
      <p:sp>
        <p:nvSpPr>
          <p:cNvPr id="182" name="Google Shape;182;p8"/>
          <p:cNvSpPr txBox="1"/>
          <p:nvPr/>
        </p:nvSpPr>
        <p:spPr>
          <a:xfrm>
            <a:off x="7764704" y="3208097"/>
            <a:ext cx="90054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FF"/>
                </a:solidFill>
                <a:latin typeface="Calibri"/>
                <a:ea typeface="Calibri"/>
                <a:cs typeface="Calibri"/>
                <a:sym typeface="Calibri"/>
              </a:rPr>
              <a:t>Hord=5</a:t>
            </a:r>
            <a:endParaRPr sz="1400" b="0" i="0" u="none" strike="noStrike" cap="none">
              <a:solidFill>
                <a:srgbClr val="000000"/>
              </a:solidFill>
              <a:latin typeface="Arial"/>
              <a:ea typeface="Arial"/>
              <a:cs typeface="Arial"/>
              <a:sym typeface="Arial"/>
            </a:endParaRPr>
          </a:p>
        </p:txBody>
      </p:sp>
      <p:pic>
        <p:nvPicPr>
          <p:cNvPr id="183" name="Google Shape;183;p8"/>
          <p:cNvPicPr preferRelativeResize="0"/>
          <p:nvPr/>
        </p:nvPicPr>
        <p:blipFill rotWithShape="1">
          <a:blip r:embed="rId5">
            <a:alphaModFix/>
          </a:blip>
          <a:srcRect l="3" r="48314"/>
          <a:stretch/>
        </p:blipFill>
        <p:spPr>
          <a:xfrm>
            <a:off x="127756" y="1424358"/>
            <a:ext cx="2517559" cy="2522380"/>
          </a:xfrm>
          <a:prstGeom prst="rect">
            <a:avLst/>
          </a:prstGeom>
          <a:noFill/>
          <a:ln>
            <a:noFill/>
          </a:ln>
        </p:spPr>
      </p:pic>
      <p:sp>
        <p:nvSpPr>
          <p:cNvPr id="184" name="Google Shape;184;p8"/>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67"/>
          <p:cNvSpPr txBox="1"/>
          <p:nvPr/>
        </p:nvSpPr>
        <p:spPr>
          <a:xfrm>
            <a:off x="4823450" y="1607786"/>
            <a:ext cx="184731"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3300" b="1" i="0" u="none" strike="noStrike" cap="none">
              <a:solidFill>
                <a:srgbClr val="FF0000"/>
              </a:solidFill>
              <a:latin typeface="Arial"/>
              <a:ea typeface="Arial"/>
              <a:cs typeface="Arial"/>
              <a:sym typeface="Arial"/>
            </a:endParaRPr>
          </a:p>
        </p:txBody>
      </p:sp>
      <p:grpSp>
        <p:nvGrpSpPr>
          <p:cNvPr id="1027" name="Google Shape;1027;p67"/>
          <p:cNvGrpSpPr/>
          <p:nvPr/>
        </p:nvGrpSpPr>
        <p:grpSpPr>
          <a:xfrm>
            <a:off x="75927" y="706777"/>
            <a:ext cx="4774196" cy="4387385"/>
            <a:chOff x="96460" y="942369"/>
            <a:chExt cx="6365594" cy="5849847"/>
          </a:xfrm>
        </p:grpSpPr>
        <p:pic>
          <p:nvPicPr>
            <p:cNvPr id="1028" name="Google Shape;1028;p67" descr="https://www.emc.ncep.noaa.gov/users/meg/gefsv12/retros/temp/p072/gefs_ma_24hqpf_july_noreaster_12.png"/>
            <p:cNvPicPr preferRelativeResize="0"/>
            <p:nvPr/>
          </p:nvPicPr>
          <p:blipFill rotWithShape="1">
            <a:blip r:embed="rId3">
              <a:alphaModFix/>
            </a:blip>
            <a:srcRect/>
            <a:stretch/>
          </p:blipFill>
          <p:spPr>
            <a:xfrm>
              <a:off x="96460" y="942369"/>
              <a:ext cx="6365594" cy="5849847"/>
            </a:xfrm>
            <a:prstGeom prst="rect">
              <a:avLst/>
            </a:prstGeom>
            <a:noFill/>
            <a:ln>
              <a:noFill/>
            </a:ln>
          </p:spPr>
        </p:pic>
        <p:sp>
          <p:nvSpPr>
            <p:cNvPr id="1029" name="Google Shape;1029;p67"/>
            <p:cNvSpPr txBox="1"/>
            <p:nvPr/>
          </p:nvSpPr>
          <p:spPr>
            <a:xfrm>
              <a:off x="284049" y="2968392"/>
              <a:ext cx="1417668" cy="41036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GEFSv11</a:t>
              </a:r>
              <a:endParaRPr sz="1400" b="1" i="0" u="none" strike="noStrike" cap="none">
                <a:solidFill>
                  <a:srgbClr val="0D68B9"/>
                </a:solidFill>
                <a:latin typeface="Arial"/>
                <a:ea typeface="Arial"/>
                <a:cs typeface="Arial"/>
                <a:sym typeface="Arial"/>
              </a:endParaRPr>
            </a:p>
          </p:txBody>
        </p:sp>
        <p:sp>
          <p:nvSpPr>
            <p:cNvPr id="1030" name="Google Shape;1030;p67"/>
            <p:cNvSpPr txBox="1"/>
            <p:nvPr/>
          </p:nvSpPr>
          <p:spPr>
            <a:xfrm>
              <a:off x="3947054" y="2968392"/>
              <a:ext cx="1417668" cy="41036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GEFSv12</a:t>
              </a:r>
              <a:endParaRPr sz="1400" b="1" i="0" u="none" strike="noStrike" cap="none">
                <a:solidFill>
                  <a:srgbClr val="0D68B9"/>
                </a:solidFill>
                <a:latin typeface="Arial"/>
                <a:ea typeface="Arial"/>
                <a:cs typeface="Arial"/>
                <a:sym typeface="Arial"/>
              </a:endParaRPr>
            </a:p>
          </p:txBody>
        </p:sp>
        <p:sp>
          <p:nvSpPr>
            <p:cNvPr id="1031" name="Google Shape;1031;p67"/>
            <p:cNvSpPr txBox="1"/>
            <p:nvPr/>
          </p:nvSpPr>
          <p:spPr>
            <a:xfrm>
              <a:off x="3947054" y="5821039"/>
              <a:ext cx="1417668" cy="41036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Stage-IV</a:t>
              </a:r>
              <a:endParaRPr sz="1400" b="1" i="0" u="none" strike="noStrike" cap="none">
                <a:solidFill>
                  <a:srgbClr val="0D68B9"/>
                </a:solidFill>
                <a:latin typeface="Arial"/>
                <a:ea typeface="Arial"/>
                <a:cs typeface="Arial"/>
                <a:sym typeface="Arial"/>
              </a:endParaRPr>
            </a:p>
          </p:txBody>
        </p:sp>
        <p:sp>
          <p:nvSpPr>
            <p:cNvPr id="1032" name="Google Shape;1032;p67"/>
            <p:cNvSpPr txBox="1"/>
            <p:nvPr/>
          </p:nvSpPr>
          <p:spPr>
            <a:xfrm>
              <a:off x="284049" y="5821039"/>
              <a:ext cx="1286071" cy="41036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v12−v11</a:t>
              </a:r>
              <a:endParaRPr sz="1400" b="1" i="0" u="none" strike="noStrike" cap="none">
                <a:solidFill>
                  <a:srgbClr val="0D68B9"/>
                </a:solidFill>
                <a:latin typeface="Arial"/>
                <a:ea typeface="Arial"/>
                <a:cs typeface="Arial"/>
                <a:sym typeface="Arial"/>
              </a:endParaRPr>
            </a:p>
          </p:txBody>
        </p:sp>
      </p:grpSp>
      <p:sp>
        <p:nvSpPr>
          <p:cNvPr id="1033" name="Google Shape;1033;p67"/>
          <p:cNvSpPr txBox="1"/>
          <p:nvPr/>
        </p:nvSpPr>
        <p:spPr>
          <a:xfrm>
            <a:off x="4914888" y="1054224"/>
            <a:ext cx="4153185" cy="4308850"/>
          </a:xfrm>
          <a:prstGeom prst="rect">
            <a:avLst/>
          </a:prstGeom>
          <a:noFill/>
          <a:ln>
            <a:noFill/>
          </a:ln>
        </p:spPr>
        <p:txBody>
          <a:bodyPr spcFirstLastPara="1" wrap="square" lIns="121875" tIns="60925" rIns="121875" bIns="60925"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Some of the low bias for higher amounts of mean QPF is clearly due to the increased spread, with the means being muted</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The mean is widely used, so forecasters will need to be prepared for the change in the character of mean QPF.  Products like probability-matched mean are recommended for future versions.</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But the issue is also partially driven by a low bias for higher amounts associated with the global configuration, as seen during the evaluation of GFSv15</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034" name="Google Shape;1034;p67"/>
          <p:cNvSpPr txBox="1"/>
          <p:nvPr/>
        </p:nvSpPr>
        <p:spPr>
          <a:xfrm>
            <a:off x="1290815" y="2241550"/>
            <a:ext cx="2377947" cy="7848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50" b="0" i="0" u="none" strike="noStrike" cap="none">
                <a:solidFill>
                  <a:srgbClr val="000000"/>
                </a:solidFill>
                <a:latin typeface="Arial"/>
                <a:ea typeface="Arial"/>
                <a:cs typeface="Arial"/>
                <a:sym typeface="Arial"/>
              </a:rPr>
              <a:t>24-h Mean</a:t>
            </a:r>
            <a:endParaRPr/>
          </a:p>
          <a:p>
            <a:pPr marL="0" marR="0" lvl="0" indent="0" algn="ctr" rtl="0">
              <a:lnSpc>
                <a:spcPct val="100000"/>
              </a:lnSpc>
              <a:spcBef>
                <a:spcPts val="0"/>
              </a:spcBef>
              <a:spcAft>
                <a:spcPts val="0"/>
              </a:spcAft>
              <a:buNone/>
            </a:pPr>
            <a:r>
              <a:rPr lang="en-US" sz="1450" b="0" i="0" u="none" strike="noStrike" cap="none">
                <a:solidFill>
                  <a:srgbClr val="000000"/>
                </a:solidFill>
                <a:latin typeface="Arial"/>
                <a:ea typeface="Arial"/>
                <a:cs typeface="Arial"/>
                <a:sym typeface="Arial"/>
              </a:rPr>
              <a:t> Accum.</a:t>
            </a:r>
            <a:endParaRPr/>
          </a:p>
          <a:p>
            <a:pPr marL="0" marR="0" lvl="0" indent="0" algn="ctr" rtl="0">
              <a:lnSpc>
                <a:spcPct val="100000"/>
              </a:lnSpc>
              <a:spcBef>
                <a:spcPts val="0"/>
              </a:spcBef>
              <a:spcAft>
                <a:spcPts val="0"/>
              </a:spcAft>
              <a:buNone/>
            </a:pPr>
            <a:r>
              <a:rPr lang="en-US" sz="1450" b="0" i="0" u="none" strike="noStrike" cap="none">
                <a:solidFill>
                  <a:srgbClr val="000000"/>
                </a:solidFill>
                <a:latin typeface="Arial"/>
                <a:ea typeface="Arial"/>
                <a:cs typeface="Arial"/>
                <a:sym typeface="Arial"/>
              </a:rPr>
              <a:t> Precip</a:t>
            </a:r>
            <a:endParaRPr sz="1450" b="0" i="0" u="none" strike="noStrike" cap="none">
              <a:solidFill>
                <a:srgbClr val="000000"/>
              </a:solidFill>
              <a:latin typeface="Arial"/>
              <a:ea typeface="Arial"/>
              <a:cs typeface="Arial"/>
              <a:sym typeface="Arial"/>
            </a:endParaRPr>
          </a:p>
        </p:txBody>
      </p:sp>
      <p:sp>
        <p:nvSpPr>
          <p:cNvPr id="1035" name="Google Shape;1035;p67"/>
          <p:cNvSpPr txBox="1">
            <a:spLocks noGrp="1"/>
          </p:cNvSpPr>
          <p:nvPr>
            <p:ph type="sldNum" idx="12"/>
          </p:nvPr>
        </p:nvSpPr>
        <p:spPr>
          <a:xfrm>
            <a:off x="7086600" y="4863882"/>
            <a:ext cx="20574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
        <p:nvSpPr>
          <p:cNvPr id="1036" name="Google Shape;1036;p67"/>
          <p:cNvSpPr txBox="1"/>
          <p:nvPr/>
        </p:nvSpPr>
        <p:spPr>
          <a:xfrm>
            <a:off x="639696" y="60747"/>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Low QPF Bias at Higher Thresholds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41" name="Google Shape;1041;p68"/>
          <p:cNvGrpSpPr/>
          <p:nvPr/>
        </p:nvGrpSpPr>
        <p:grpSpPr>
          <a:xfrm>
            <a:off x="477427" y="529039"/>
            <a:ext cx="8506386" cy="3413617"/>
            <a:chOff x="-3869" y="-780"/>
            <a:chExt cx="11341848" cy="4551489"/>
          </a:xfrm>
        </p:grpSpPr>
        <p:pic>
          <p:nvPicPr>
            <p:cNvPr id="1042" name="Google Shape;1042;p68"/>
            <p:cNvPicPr preferRelativeResize="0"/>
            <p:nvPr/>
          </p:nvPicPr>
          <p:blipFill rotWithShape="1">
            <a:blip r:embed="rId3">
              <a:alphaModFix/>
            </a:blip>
            <a:srcRect t="2177" r="50830" b="57958"/>
            <a:stretch/>
          </p:blipFill>
          <p:spPr>
            <a:xfrm>
              <a:off x="0" y="1"/>
              <a:ext cx="1889639" cy="1133856"/>
            </a:xfrm>
            <a:prstGeom prst="rect">
              <a:avLst/>
            </a:prstGeom>
            <a:noFill/>
            <a:ln>
              <a:noFill/>
            </a:ln>
          </p:spPr>
        </p:pic>
        <p:pic>
          <p:nvPicPr>
            <p:cNvPr id="1043" name="Google Shape;1043;p68"/>
            <p:cNvPicPr preferRelativeResize="0"/>
            <p:nvPr/>
          </p:nvPicPr>
          <p:blipFill rotWithShape="1">
            <a:blip r:embed="rId4">
              <a:alphaModFix/>
            </a:blip>
            <a:srcRect t="2313" r="50730" b="57823"/>
            <a:stretch/>
          </p:blipFill>
          <p:spPr>
            <a:xfrm>
              <a:off x="1889639" y="0"/>
              <a:ext cx="1893509" cy="1133856"/>
            </a:xfrm>
            <a:prstGeom prst="rect">
              <a:avLst/>
            </a:prstGeom>
            <a:noFill/>
            <a:ln>
              <a:noFill/>
            </a:ln>
          </p:spPr>
        </p:pic>
        <p:pic>
          <p:nvPicPr>
            <p:cNvPr id="1044" name="Google Shape;1044;p68"/>
            <p:cNvPicPr preferRelativeResize="0"/>
            <p:nvPr/>
          </p:nvPicPr>
          <p:blipFill rotWithShape="1">
            <a:blip r:embed="rId5">
              <a:alphaModFix/>
            </a:blip>
            <a:srcRect l="-1" t="2175" r="51032" b="58097"/>
            <a:stretch/>
          </p:blipFill>
          <p:spPr>
            <a:xfrm>
              <a:off x="3779278" y="1"/>
              <a:ext cx="1889639" cy="1134634"/>
            </a:xfrm>
            <a:prstGeom prst="rect">
              <a:avLst/>
            </a:prstGeom>
            <a:noFill/>
            <a:ln>
              <a:noFill/>
            </a:ln>
          </p:spPr>
        </p:pic>
        <p:pic>
          <p:nvPicPr>
            <p:cNvPr id="1045" name="Google Shape;1045;p68"/>
            <p:cNvPicPr preferRelativeResize="0"/>
            <p:nvPr/>
          </p:nvPicPr>
          <p:blipFill rotWithShape="1">
            <a:blip r:embed="rId6">
              <a:alphaModFix/>
            </a:blip>
            <a:srcRect t="2313" r="50830" b="57823"/>
            <a:stretch/>
          </p:blipFill>
          <p:spPr>
            <a:xfrm>
              <a:off x="5668918" y="0"/>
              <a:ext cx="1889638" cy="1133856"/>
            </a:xfrm>
            <a:prstGeom prst="rect">
              <a:avLst/>
            </a:prstGeom>
            <a:noFill/>
            <a:ln>
              <a:noFill/>
            </a:ln>
          </p:spPr>
        </p:pic>
        <p:pic>
          <p:nvPicPr>
            <p:cNvPr id="1046" name="Google Shape;1046;p68"/>
            <p:cNvPicPr preferRelativeResize="0"/>
            <p:nvPr/>
          </p:nvPicPr>
          <p:blipFill rotWithShape="1">
            <a:blip r:embed="rId7">
              <a:alphaModFix/>
            </a:blip>
            <a:srcRect t="2313" r="51032" b="57823"/>
            <a:stretch/>
          </p:blipFill>
          <p:spPr>
            <a:xfrm>
              <a:off x="7554687" y="-780"/>
              <a:ext cx="1889638" cy="1138519"/>
            </a:xfrm>
            <a:prstGeom prst="rect">
              <a:avLst/>
            </a:prstGeom>
            <a:noFill/>
            <a:ln>
              <a:noFill/>
            </a:ln>
          </p:spPr>
        </p:pic>
        <p:pic>
          <p:nvPicPr>
            <p:cNvPr id="1047" name="Google Shape;1047;p68"/>
            <p:cNvPicPr preferRelativeResize="0"/>
            <p:nvPr/>
          </p:nvPicPr>
          <p:blipFill rotWithShape="1">
            <a:blip r:embed="rId8">
              <a:alphaModFix/>
            </a:blip>
            <a:srcRect l="-1" t="2312" r="51071" b="58093"/>
            <a:stretch/>
          </p:blipFill>
          <p:spPr>
            <a:xfrm>
              <a:off x="9440456" y="0"/>
              <a:ext cx="1893379" cy="1133856"/>
            </a:xfrm>
            <a:prstGeom prst="rect">
              <a:avLst/>
            </a:prstGeom>
            <a:noFill/>
            <a:ln>
              <a:noFill/>
            </a:ln>
          </p:spPr>
        </p:pic>
        <p:pic>
          <p:nvPicPr>
            <p:cNvPr id="1048" name="Google Shape;1048;p68"/>
            <p:cNvPicPr preferRelativeResize="0"/>
            <p:nvPr/>
          </p:nvPicPr>
          <p:blipFill rotWithShape="1">
            <a:blip r:embed="rId9">
              <a:alphaModFix/>
            </a:blip>
            <a:srcRect t="2313" r="50830" b="57823"/>
            <a:stretch/>
          </p:blipFill>
          <p:spPr>
            <a:xfrm>
              <a:off x="-3869" y="1133856"/>
              <a:ext cx="1889639" cy="1133856"/>
            </a:xfrm>
            <a:prstGeom prst="rect">
              <a:avLst/>
            </a:prstGeom>
            <a:noFill/>
            <a:ln>
              <a:noFill/>
            </a:ln>
          </p:spPr>
        </p:pic>
        <p:pic>
          <p:nvPicPr>
            <p:cNvPr id="1049" name="Google Shape;1049;p68"/>
            <p:cNvPicPr preferRelativeResize="0"/>
            <p:nvPr/>
          </p:nvPicPr>
          <p:blipFill rotWithShape="1">
            <a:blip r:embed="rId10">
              <a:alphaModFix/>
            </a:blip>
            <a:srcRect t="1905" r="50931" b="58230"/>
            <a:stretch/>
          </p:blipFill>
          <p:spPr>
            <a:xfrm>
              <a:off x="1884783" y="1133855"/>
              <a:ext cx="1903446" cy="1144485"/>
            </a:xfrm>
            <a:prstGeom prst="rect">
              <a:avLst/>
            </a:prstGeom>
            <a:noFill/>
            <a:ln>
              <a:noFill/>
            </a:ln>
          </p:spPr>
        </p:pic>
        <p:pic>
          <p:nvPicPr>
            <p:cNvPr id="1050" name="Google Shape;1050;p68"/>
            <p:cNvPicPr preferRelativeResize="0"/>
            <p:nvPr/>
          </p:nvPicPr>
          <p:blipFill rotWithShape="1">
            <a:blip r:embed="rId11">
              <a:alphaModFix/>
            </a:blip>
            <a:srcRect t="2314" r="50830" b="57822"/>
            <a:stretch/>
          </p:blipFill>
          <p:spPr>
            <a:xfrm>
              <a:off x="3792098" y="1133855"/>
              <a:ext cx="1889637" cy="1133855"/>
            </a:xfrm>
            <a:prstGeom prst="rect">
              <a:avLst/>
            </a:prstGeom>
            <a:noFill/>
            <a:ln>
              <a:noFill/>
            </a:ln>
          </p:spPr>
        </p:pic>
        <p:pic>
          <p:nvPicPr>
            <p:cNvPr id="1051" name="Google Shape;1051;p68"/>
            <p:cNvPicPr preferRelativeResize="0"/>
            <p:nvPr/>
          </p:nvPicPr>
          <p:blipFill rotWithShape="1">
            <a:blip r:embed="rId12">
              <a:alphaModFix/>
            </a:blip>
            <a:srcRect t="2312" r="50931" b="57822"/>
            <a:stretch/>
          </p:blipFill>
          <p:spPr>
            <a:xfrm>
              <a:off x="5685604" y="1133855"/>
              <a:ext cx="1885769" cy="1133856"/>
            </a:xfrm>
            <a:prstGeom prst="rect">
              <a:avLst/>
            </a:prstGeom>
            <a:noFill/>
            <a:ln>
              <a:noFill/>
            </a:ln>
          </p:spPr>
        </p:pic>
        <p:pic>
          <p:nvPicPr>
            <p:cNvPr id="1052" name="Google Shape;1052;p68"/>
            <p:cNvPicPr preferRelativeResize="0"/>
            <p:nvPr/>
          </p:nvPicPr>
          <p:blipFill rotWithShape="1">
            <a:blip r:embed="rId13">
              <a:alphaModFix/>
            </a:blip>
            <a:srcRect t="2177" r="50730" b="57959"/>
            <a:stretch/>
          </p:blipFill>
          <p:spPr>
            <a:xfrm>
              <a:off x="7558556" y="1129191"/>
              <a:ext cx="1893509" cy="1133856"/>
            </a:xfrm>
            <a:prstGeom prst="rect">
              <a:avLst/>
            </a:prstGeom>
            <a:noFill/>
            <a:ln>
              <a:noFill/>
            </a:ln>
          </p:spPr>
        </p:pic>
        <p:pic>
          <p:nvPicPr>
            <p:cNvPr id="1053" name="Google Shape;1053;p68"/>
            <p:cNvPicPr preferRelativeResize="0"/>
            <p:nvPr/>
          </p:nvPicPr>
          <p:blipFill rotWithShape="1">
            <a:blip r:embed="rId14">
              <a:alphaModFix/>
            </a:blip>
            <a:srcRect t="2176" r="50830" b="57958"/>
            <a:stretch/>
          </p:blipFill>
          <p:spPr>
            <a:xfrm>
              <a:off x="9448194" y="1133855"/>
              <a:ext cx="1881867" cy="1129192"/>
            </a:xfrm>
            <a:prstGeom prst="rect">
              <a:avLst/>
            </a:prstGeom>
            <a:noFill/>
            <a:ln>
              <a:noFill/>
            </a:ln>
          </p:spPr>
        </p:pic>
        <p:pic>
          <p:nvPicPr>
            <p:cNvPr id="1054" name="Google Shape;1054;p68"/>
            <p:cNvPicPr preferRelativeResize="0"/>
            <p:nvPr/>
          </p:nvPicPr>
          <p:blipFill rotWithShape="1">
            <a:blip r:embed="rId15">
              <a:alphaModFix/>
            </a:blip>
            <a:srcRect t="2448" r="50730" b="57687"/>
            <a:stretch/>
          </p:blipFill>
          <p:spPr>
            <a:xfrm>
              <a:off x="0" y="2263047"/>
              <a:ext cx="1893509" cy="1133856"/>
            </a:xfrm>
            <a:prstGeom prst="rect">
              <a:avLst/>
            </a:prstGeom>
            <a:noFill/>
            <a:ln>
              <a:noFill/>
            </a:ln>
          </p:spPr>
        </p:pic>
        <p:pic>
          <p:nvPicPr>
            <p:cNvPr id="1055" name="Google Shape;1055;p68"/>
            <p:cNvPicPr preferRelativeResize="0"/>
            <p:nvPr/>
          </p:nvPicPr>
          <p:blipFill rotWithShape="1">
            <a:blip r:embed="rId16">
              <a:alphaModFix/>
            </a:blip>
            <a:srcRect t="2313" r="50730" b="57823"/>
            <a:stretch/>
          </p:blipFill>
          <p:spPr>
            <a:xfrm>
              <a:off x="1884783" y="2278341"/>
              <a:ext cx="1893509" cy="1133856"/>
            </a:xfrm>
            <a:prstGeom prst="rect">
              <a:avLst/>
            </a:prstGeom>
            <a:noFill/>
            <a:ln>
              <a:noFill/>
            </a:ln>
          </p:spPr>
        </p:pic>
        <p:pic>
          <p:nvPicPr>
            <p:cNvPr id="1056" name="Google Shape;1056;p68"/>
            <p:cNvPicPr preferRelativeResize="0"/>
            <p:nvPr/>
          </p:nvPicPr>
          <p:blipFill rotWithShape="1">
            <a:blip r:embed="rId17">
              <a:alphaModFix/>
            </a:blip>
            <a:srcRect t="2178" r="50830" b="57958"/>
            <a:stretch/>
          </p:blipFill>
          <p:spPr>
            <a:xfrm>
              <a:off x="3776398" y="2263046"/>
              <a:ext cx="1915123" cy="1149147"/>
            </a:xfrm>
            <a:prstGeom prst="rect">
              <a:avLst/>
            </a:prstGeom>
            <a:noFill/>
            <a:ln>
              <a:noFill/>
            </a:ln>
          </p:spPr>
        </p:pic>
        <p:pic>
          <p:nvPicPr>
            <p:cNvPr id="1057" name="Google Shape;1057;p68"/>
            <p:cNvPicPr preferRelativeResize="0"/>
            <p:nvPr/>
          </p:nvPicPr>
          <p:blipFill rotWithShape="1">
            <a:blip r:embed="rId18">
              <a:alphaModFix/>
            </a:blip>
            <a:srcRect t="2448" r="50730" b="57686"/>
            <a:stretch/>
          </p:blipFill>
          <p:spPr>
            <a:xfrm>
              <a:off x="5685605" y="2267711"/>
              <a:ext cx="1893506" cy="1133854"/>
            </a:xfrm>
            <a:prstGeom prst="rect">
              <a:avLst/>
            </a:prstGeom>
            <a:noFill/>
            <a:ln>
              <a:noFill/>
            </a:ln>
          </p:spPr>
        </p:pic>
        <p:pic>
          <p:nvPicPr>
            <p:cNvPr id="1058" name="Google Shape;1058;p68"/>
            <p:cNvPicPr preferRelativeResize="0"/>
            <p:nvPr/>
          </p:nvPicPr>
          <p:blipFill rotWithShape="1">
            <a:blip r:embed="rId19">
              <a:alphaModFix/>
            </a:blip>
            <a:srcRect t="2314" r="50730" b="57822"/>
            <a:stretch/>
          </p:blipFill>
          <p:spPr>
            <a:xfrm>
              <a:off x="7567382" y="2255401"/>
              <a:ext cx="1898486" cy="1136837"/>
            </a:xfrm>
            <a:prstGeom prst="rect">
              <a:avLst/>
            </a:prstGeom>
            <a:noFill/>
            <a:ln>
              <a:noFill/>
            </a:ln>
          </p:spPr>
        </p:pic>
        <p:pic>
          <p:nvPicPr>
            <p:cNvPr id="1059" name="Google Shape;1059;p68"/>
            <p:cNvPicPr preferRelativeResize="0"/>
            <p:nvPr/>
          </p:nvPicPr>
          <p:blipFill rotWithShape="1">
            <a:blip r:embed="rId20">
              <a:alphaModFix/>
            </a:blip>
            <a:srcRect t="2313" r="50730" b="57823"/>
            <a:stretch/>
          </p:blipFill>
          <p:spPr>
            <a:xfrm>
              <a:off x="9465868" y="2271195"/>
              <a:ext cx="1872111" cy="1121043"/>
            </a:xfrm>
            <a:prstGeom prst="rect">
              <a:avLst/>
            </a:prstGeom>
            <a:noFill/>
            <a:ln>
              <a:noFill/>
            </a:ln>
          </p:spPr>
        </p:pic>
        <p:pic>
          <p:nvPicPr>
            <p:cNvPr id="1060" name="Google Shape;1060;p68"/>
            <p:cNvPicPr preferRelativeResize="0"/>
            <p:nvPr/>
          </p:nvPicPr>
          <p:blipFill rotWithShape="1">
            <a:blip r:embed="rId21">
              <a:alphaModFix/>
            </a:blip>
            <a:srcRect t="2585" r="50730" b="57550"/>
            <a:stretch/>
          </p:blipFill>
          <p:spPr>
            <a:xfrm>
              <a:off x="-1974" y="3392237"/>
              <a:ext cx="1893509" cy="1133856"/>
            </a:xfrm>
            <a:prstGeom prst="rect">
              <a:avLst/>
            </a:prstGeom>
            <a:noFill/>
            <a:ln>
              <a:noFill/>
            </a:ln>
          </p:spPr>
        </p:pic>
        <p:pic>
          <p:nvPicPr>
            <p:cNvPr id="1061" name="Google Shape;1061;p68"/>
            <p:cNvPicPr preferRelativeResize="0"/>
            <p:nvPr/>
          </p:nvPicPr>
          <p:blipFill rotWithShape="1">
            <a:blip r:embed="rId22">
              <a:alphaModFix/>
            </a:blip>
            <a:srcRect t="2585" r="50730" b="57550"/>
            <a:stretch/>
          </p:blipFill>
          <p:spPr>
            <a:xfrm>
              <a:off x="1891535" y="3401564"/>
              <a:ext cx="1893505" cy="1133854"/>
            </a:xfrm>
            <a:prstGeom prst="rect">
              <a:avLst/>
            </a:prstGeom>
            <a:noFill/>
            <a:ln>
              <a:noFill/>
            </a:ln>
          </p:spPr>
        </p:pic>
        <p:pic>
          <p:nvPicPr>
            <p:cNvPr id="1062" name="Google Shape;1062;p68"/>
            <p:cNvPicPr preferRelativeResize="0"/>
            <p:nvPr/>
          </p:nvPicPr>
          <p:blipFill rotWithShape="1">
            <a:blip r:embed="rId23">
              <a:alphaModFix/>
            </a:blip>
            <a:srcRect t="2446" r="50730" b="57689"/>
            <a:stretch/>
          </p:blipFill>
          <p:spPr>
            <a:xfrm>
              <a:off x="3775801" y="3416855"/>
              <a:ext cx="1893506" cy="1133854"/>
            </a:xfrm>
            <a:prstGeom prst="rect">
              <a:avLst/>
            </a:prstGeom>
            <a:noFill/>
            <a:ln>
              <a:noFill/>
            </a:ln>
          </p:spPr>
        </p:pic>
        <p:pic>
          <p:nvPicPr>
            <p:cNvPr id="1063" name="Google Shape;1063;p68"/>
            <p:cNvPicPr preferRelativeResize="0"/>
            <p:nvPr/>
          </p:nvPicPr>
          <p:blipFill rotWithShape="1">
            <a:blip r:embed="rId24">
              <a:alphaModFix/>
            </a:blip>
            <a:srcRect l="50000" t="95876"/>
            <a:stretch/>
          </p:blipFill>
          <p:spPr>
            <a:xfrm>
              <a:off x="5774093" y="3743252"/>
              <a:ext cx="5271797" cy="431825"/>
            </a:xfrm>
            <a:prstGeom prst="rect">
              <a:avLst/>
            </a:prstGeom>
            <a:noFill/>
            <a:ln>
              <a:noFill/>
            </a:ln>
          </p:spPr>
        </p:pic>
      </p:grpSp>
      <p:sp>
        <p:nvSpPr>
          <p:cNvPr id="1064" name="Google Shape;1064;p68"/>
          <p:cNvSpPr txBox="1"/>
          <p:nvPr/>
        </p:nvSpPr>
        <p:spPr>
          <a:xfrm>
            <a:off x="5440631" y="3962238"/>
            <a:ext cx="29049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All GEFSv11 Members</a:t>
            </a:r>
            <a:endParaRPr/>
          </a:p>
        </p:txBody>
      </p:sp>
      <p:sp>
        <p:nvSpPr>
          <p:cNvPr id="1065" name="Google Shape;1065;p68"/>
          <p:cNvSpPr txBox="1"/>
          <p:nvPr/>
        </p:nvSpPr>
        <p:spPr>
          <a:xfrm>
            <a:off x="1163718" y="4497169"/>
            <a:ext cx="841403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Spread is limited for sure, but we are only 48 hours from the start of the rainfall period</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- 20 of 21 GEFSv11 members have at least some coverage of 2.5” on land</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grpSp>
        <p:nvGrpSpPr>
          <p:cNvPr id="1070" name="Google Shape;1070;p69"/>
          <p:cNvGrpSpPr/>
          <p:nvPr/>
        </p:nvGrpSpPr>
        <p:grpSpPr>
          <a:xfrm>
            <a:off x="311002" y="16137"/>
            <a:ext cx="8521995" cy="5111227"/>
            <a:chOff x="-4712" y="-4"/>
            <a:chExt cx="11362661" cy="6814969"/>
          </a:xfrm>
        </p:grpSpPr>
        <p:pic>
          <p:nvPicPr>
            <p:cNvPr id="1071" name="Google Shape;1071;p69"/>
            <p:cNvPicPr preferRelativeResize="0"/>
            <p:nvPr/>
          </p:nvPicPr>
          <p:blipFill rotWithShape="1">
            <a:blip r:embed="rId3">
              <a:alphaModFix/>
            </a:blip>
            <a:srcRect l="50781" t="2313" b="57823"/>
            <a:stretch/>
          </p:blipFill>
          <p:spPr>
            <a:xfrm>
              <a:off x="-1" y="-4"/>
              <a:ext cx="1891562" cy="1133856"/>
            </a:xfrm>
            <a:prstGeom prst="rect">
              <a:avLst/>
            </a:prstGeom>
            <a:noFill/>
            <a:ln>
              <a:noFill/>
            </a:ln>
          </p:spPr>
        </p:pic>
        <p:pic>
          <p:nvPicPr>
            <p:cNvPr id="1072" name="Google Shape;1072;p69"/>
            <p:cNvPicPr preferRelativeResize="0"/>
            <p:nvPr/>
          </p:nvPicPr>
          <p:blipFill rotWithShape="1">
            <a:blip r:embed="rId4">
              <a:alphaModFix/>
            </a:blip>
            <a:srcRect l="50880" t="2042" b="58095"/>
            <a:stretch/>
          </p:blipFill>
          <p:spPr>
            <a:xfrm>
              <a:off x="1891561" y="0"/>
              <a:ext cx="1891562" cy="1136181"/>
            </a:xfrm>
            <a:prstGeom prst="rect">
              <a:avLst/>
            </a:prstGeom>
            <a:noFill/>
            <a:ln>
              <a:noFill/>
            </a:ln>
          </p:spPr>
        </p:pic>
        <p:pic>
          <p:nvPicPr>
            <p:cNvPr id="1073" name="Google Shape;1073;p69"/>
            <p:cNvPicPr preferRelativeResize="0"/>
            <p:nvPr/>
          </p:nvPicPr>
          <p:blipFill rotWithShape="1">
            <a:blip r:embed="rId5">
              <a:alphaModFix/>
            </a:blip>
            <a:srcRect l="51082" t="2179" b="57958"/>
            <a:stretch/>
          </p:blipFill>
          <p:spPr>
            <a:xfrm>
              <a:off x="3783123" y="0"/>
              <a:ext cx="1891562" cy="1140858"/>
            </a:xfrm>
            <a:prstGeom prst="rect">
              <a:avLst/>
            </a:prstGeom>
            <a:noFill/>
            <a:ln>
              <a:noFill/>
            </a:ln>
          </p:spPr>
        </p:pic>
        <p:pic>
          <p:nvPicPr>
            <p:cNvPr id="1074" name="Google Shape;1074;p69"/>
            <p:cNvPicPr preferRelativeResize="0"/>
            <p:nvPr/>
          </p:nvPicPr>
          <p:blipFill rotWithShape="1">
            <a:blip r:embed="rId6">
              <a:alphaModFix/>
            </a:blip>
            <a:srcRect l="50781" t="2313" b="57823"/>
            <a:stretch/>
          </p:blipFill>
          <p:spPr>
            <a:xfrm>
              <a:off x="5674685" y="1"/>
              <a:ext cx="1891554" cy="1133852"/>
            </a:xfrm>
            <a:prstGeom prst="rect">
              <a:avLst/>
            </a:prstGeom>
            <a:noFill/>
            <a:ln>
              <a:noFill/>
            </a:ln>
          </p:spPr>
        </p:pic>
        <p:pic>
          <p:nvPicPr>
            <p:cNvPr id="1075" name="Google Shape;1075;p69"/>
            <p:cNvPicPr preferRelativeResize="0"/>
            <p:nvPr/>
          </p:nvPicPr>
          <p:blipFill rotWithShape="1">
            <a:blip r:embed="rId7">
              <a:alphaModFix/>
            </a:blip>
            <a:srcRect l="50781" t="2448" b="57687"/>
            <a:stretch/>
          </p:blipFill>
          <p:spPr>
            <a:xfrm>
              <a:off x="7566239" y="0"/>
              <a:ext cx="1891555" cy="1133852"/>
            </a:xfrm>
            <a:prstGeom prst="rect">
              <a:avLst/>
            </a:prstGeom>
            <a:noFill/>
            <a:ln>
              <a:noFill/>
            </a:ln>
          </p:spPr>
        </p:pic>
        <p:pic>
          <p:nvPicPr>
            <p:cNvPr id="1076" name="Google Shape;1076;p69"/>
            <p:cNvPicPr preferRelativeResize="0"/>
            <p:nvPr/>
          </p:nvPicPr>
          <p:blipFill rotWithShape="1">
            <a:blip r:embed="rId8">
              <a:alphaModFix/>
            </a:blip>
            <a:srcRect l="51082" t="2313" b="57823"/>
            <a:stretch/>
          </p:blipFill>
          <p:spPr>
            <a:xfrm>
              <a:off x="9457794" y="0"/>
              <a:ext cx="1891554" cy="1140855"/>
            </a:xfrm>
            <a:prstGeom prst="rect">
              <a:avLst/>
            </a:prstGeom>
            <a:noFill/>
            <a:ln>
              <a:noFill/>
            </a:ln>
          </p:spPr>
        </p:pic>
        <p:pic>
          <p:nvPicPr>
            <p:cNvPr id="1077" name="Google Shape;1077;p69"/>
            <p:cNvPicPr preferRelativeResize="0"/>
            <p:nvPr/>
          </p:nvPicPr>
          <p:blipFill rotWithShape="1">
            <a:blip r:embed="rId9">
              <a:alphaModFix/>
            </a:blip>
            <a:srcRect l="50781" t="2177" b="57959"/>
            <a:stretch/>
          </p:blipFill>
          <p:spPr>
            <a:xfrm>
              <a:off x="-1" y="1140855"/>
              <a:ext cx="1891563" cy="1133857"/>
            </a:xfrm>
            <a:prstGeom prst="rect">
              <a:avLst/>
            </a:prstGeom>
            <a:noFill/>
            <a:ln>
              <a:noFill/>
            </a:ln>
          </p:spPr>
        </p:pic>
        <p:pic>
          <p:nvPicPr>
            <p:cNvPr id="1078" name="Google Shape;1078;p69"/>
            <p:cNvPicPr preferRelativeResize="0"/>
            <p:nvPr/>
          </p:nvPicPr>
          <p:blipFill rotWithShape="1">
            <a:blip r:embed="rId10">
              <a:alphaModFix/>
            </a:blip>
            <a:srcRect l="50880" t="2313" b="57825"/>
            <a:stretch/>
          </p:blipFill>
          <p:spPr>
            <a:xfrm>
              <a:off x="1891560" y="1140855"/>
              <a:ext cx="1887338" cy="1133644"/>
            </a:xfrm>
            <a:prstGeom prst="rect">
              <a:avLst/>
            </a:prstGeom>
            <a:noFill/>
            <a:ln>
              <a:noFill/>
            </a:ln>
          </p:spPr>
        </p:pic>
        <p:pic>
          <p:nvPicPr>
            <p:cNvPr id="1079" name="Google Shape;1079;p69"/>
            <p:cNvPicPr preferRelativeResize="0"/>
            <p:nvPr/>
          </p:nvPicPr>
          <p:blipFill rotWithShape="1">
            <a:blip r:embed="rId11">
              <a:alphaModFix/>
            </a:blip>
            <a:srcRect l="50781" t="2040" b="57823"/>
            <a:stretch/>
          </p:blipFill>
          <p:spPr>
            <a:xfrm>
              <a:off x="3778898" y="1132573"/>
              <a:ext cx="1890338" cy="1140858"/>
            </a:xfrm>
            <a:prstGeom prst="rect">
              <a:avLst/>
            </a:prstGeom>
            <a:noFill/>
            <a:ln>
              <a:noFill/>
            </a:ln>
          </p:spPr>
        </p:pic>
        <p:pic>
          <p:nvPicPr>
            <p:cNvPr id="1080" name="Google Shape;1080;p69"/>
            <p:cNvPicPr preferRelativeResize="0"/>
            <p:nvPr/>
          </p:nvPicPr>
          <p:blipFill rotWithShape="1">
            <a:blip r:embed="rId12">
              <a:alphaModFix/>
            </a:blip>
            <a:srcRect l="50981" t="2448" b="57687"/>
            <a:stretch/>
          </p:blipFill>
          <p:spPr>
            <a:xfrm>
              <a:off x="5666234" y="1140855"/>
              <a:ext cx="1895450" cy="1140855"/>
            </a:xfrm>
            <a:prstGeom prst="rect">
              <a:avLst/>
            </a:prstGeom>
            <a:noFill/>
            <a:ln>
              <a:noFill/>
            </a:ln>
          </p:spPr>
        </p:pic>
        <p:pic>
          <p:nvPicPr>
            <p:cNvPr id="1081" name="Google Shape;1081;p69"/>
            <p:cNvPicPr preferRelativeResize="0"/>
            <p:nvPr/>
          </p:nvPicPr>
          <p:blipFill rotWithShape="1">
            <a:blip r:embed="rId13">
              <a:alphaModFix/>
            </a:blip>
            <a:srcRect l="50880" t="2313" b="57824"/>
            <a:stretch/>
          </p:blipFill>
          <p:spPr>
            <a:xfrm>
              <a:off x="7555450" y="1132573"/>
              <a:ext cx="1913131" cy="1149137"/>
            </a:xfrm>
            <a:prstGeom prst="rect">
              <a:avLst/>
            </a:prstGeom>
            <a:noFill/>
            <a:ln>
              <a:noFill/>
            </a:ln>
          </p:spPr>
        </p:pic>
        <p:pic>
          <p:nvPicPr>
            <p:cNvPr id="1082" name="Google Shape;1082;p69"/>
            <p:cNvPicPr preferRelativeResize="0"/>
            <p:nvPr/>
          </p:nvPicPr>
          <p:blipFill rotWithShape="1">
            <a:blip r:embed="rId14">
              <a:alphaModFix/>
            </a:blip>
            <a:srcRect l="50880" t="2040" b="58096"/>
            <a:stretch/>
          </p:blipFill>
          <p:spPr>
            <a:xfrm>
              <a:off x="9468581" y="1140856"/>
              <a:ext cx="1885553" cy="1132572"/>
            </a:xfrm>
            <a:prstGeom prst="rect">
              <a:avLst/>
            </a:prstGeom>
            <a:noFill/>
            <a:ln>
              <a:noFill/>
            </a:ln>
          </p:spPr>
        </p:pic>
        <p:pic>
          <p:nvPicPr>
            <p:cNvPr id="1083" name="Google Shape;1083;p69"/>
            <p:cNvPicPr preferRelativeResize="0"/>
            <p:nvPr/>
          </p:nvPicPr>
          <p:blipFill rotWithShape="1">
            <a:blip r:embed="rId15">
              <a:alphaModFix/>
            </a:blip>
            <a:srcRect l="50880" t="2177" b="57959"/>
            <a:stretch/>
          </p:blipFill>
          <p:spPr>
            <a:xfrm>
              <a:off x="-2" y="2281501"/>
              <a:ext cx="1891561" cy="1136181"/>
            </a:xfrm>
            <a:prstGeom prst="rect">
              <a:avLst/>
            </a:prstGeom>
            <a:noFill/>
            <a:ln>
              <a:noFill/>
            </a:ln>
          </p:spPr>
        </p:pic>
        <p:pic>
          <p:nvPicPr>
            <p:cNvPr id="1084" name="Google Shape;1084;p69"/>
            <p:cNvPicPr preferRelativeResize="0"/>
            <p:nvPr/>
          </p:nvPicPr>
          <p:blipFill rotWithShape="1">
            <a:blip r:embed="rId16">
              <a:alphaModFix/>
            </a:blip>
            <a:srcRect l="50981" t="2042" b="58094"/>
            <a:stretch/>
          </p:blipFill>
          <p:spPr>
            <a:xfrm>
              <a:off x="1891558" y="2281287"/>
              <a:ext cx="1895449" cy="1140855"/>
            </a:xfrm>
            <a:prstGeom prst="rect">
              <a:avLst/>
            </a:prstGeom>
            <a:noFill/>
            <a:ln>
              <a:noFill/>
            </a:ln>
          </p:spPr>
        </p:pic>
        <p:pic>
          <p:nvPicPr>
            <p:cNvPr id="1085" name="Google Shape;1085;p69"/>
            <p:cNvPicPr preferRelativeResize="0"/>
            <p:nvPr/>
          </p:nvPicPr>
          <p:blipFill rotWithShape="1">
            <a:blip r:embed="rId17">
              <a:alphaModFix/>
            </a:blip>
            <a:srcRect l="50781" t="2313" b="57823"/>
            <a:stretch/>
          </p:blipFill>
          <p:spPr>
            <a:xfrm>
              <a:off x="3778898" y="2288285"/>
              <a:ext cx="1891561" cy="1133857"/>
            </a:xfrm>
            <a:prstGeom prst="rect">
              <a:avLst/>
            </a:prstGeom>
            <a:noFill/>
            <a:ln>
              <a:noFill/>
            </a:ln>
          </p:spPr>
        </p:pic>
        <p:pic>
          <p:nvPicPr>
            <p:cNvPr id="1086" name="Google Shape;1086;p69"/>
            <p:cNvPicPr preferRelativeResize="0"/>
            <p:nvPr/>
          </p:nvPicPr>
          <p:blipFill rotWithShape="1">
            <a:blip r:embed="rId18">
              <a:alphaModFix/>
            </a:blip>
            <a:srcRect l="50781" t="2313" b="57824"/>
            <a:stretch/>
          </p:blipFill>
          <p:spPr>
            <a:xfrm>
              <a:off x="5674346" y="2296564"/>
              <a:ext cx="1877751" cy="1125578"/>
            </a:xfrm>
            <a:prstGeom prst="rect">
              <a:avLst/>
            </a:prstGeom>
            <a:noFill/>
            <a:ln>
              <a:noFill/>
            </a:ln>
          </p:spPr>
        </p:pic>
        <p:pic>
          <p:nvPicPr>
            <p:cNvPr id="1087" name="Google Shape;1087;p69"/>
            <p:cNvPicPr preferRelativeResize="0"/>
            <p:nvPr/>
          </p:nvPicPr>
          <p:blipFill rotWithShape="1">
            <a:blip r:embed="rId19">
              <a:alphaModFix/>
            </a:blip>
            <a:srcRect l="50880" t="2448" b="57687"/>
            <a:stretch/>
          </p:blipFill>
          <p:spPr>
            <a:xfrm>
              <a:off x="7550684" y="2281901"/>
              <a:ext cx="1921157" cy="1153957"/>
            </a:xfrm>
            <a:prstGeom prst="rect">
              <a:avLst/>
            </a:prstGeom>
            <a:noFill/>
            <a:ln>
              <a:noFill/>
            </a:ln>
          </p:spPr>
        </p:pic>
        <p:pic>
          <p:nvPicPr>
            <p:cNvPr id="1088" name="Google Shape;1088;p69"/>
            <p:cNvPicPr preferRelativeResize="0"/>
            <p:nvPr/>
          </p:nvPicPr>
          <p:blipFill rotWithShape="1">
            <a:blip r:embed="rId20">
              <a:alphaModFix/>
            </a:blip>
            <a:srcRect l="50880" t="2176" b="57959"/>
            <a:stretch/>
          </p:blipFill>
          <p:spPr>
            <a:xfrm>
              <a:off x="9458605" y="2267308"/>
              <a:ext cx="1899344" cy="1140855"/>
            </a:xfrm>
            <a:prstGeom prst="rect">
              <a:avLst/>
            </a:prstGeom>
            <a:noFill/>
            <a:ln>
              <a:noFill/>
            </a:ln>
          </p:spPr>
        </p:pic>
        <p:pic>
          <p:nvPicPr>
            <p:cNvPr id="1089" name="Google Shape;1089;p69"/>
            <p:cNvPicPr preferRelativeResize="0"/>
            <p:nvPr/>
          </p:nvPicPr>
          <p:blipFill rotWithShape="1">
            <a:blip r:embed="rId21">
              <a:alphaModFix/>
            </a:blip>
            <a:srcRect l="50781" t="2313" b="57823"/>
            <a:stretch/>
          </p:blipFill>
          <p:spPr>
            <a:xfrm>
              <a:off x="0" y="3408163"/>
              <a:ext cx="1895440" cy="1136181"/>
            </a:xfrm>
            <a:prstGeom prst="rect">
              <a:avLst/>
            </a:prstGeom>
            <a:noFill/>
            <a:ln>
              <a:noFill/>
            </a:ln>
          </p:spPr>
        </p:pic>
        <p:pic>
          <p:nvPicPr>
            <p:cNvPr id="1090" name="Google Shape;1090;p69"/>
            <p:cNvPicPr preferRelativeResize="0"/>
            <p:nvPr/>
          </p:nvPicPr>
          <p:blipFill rotWithShape="1">
            <a:blip r:embed="rId22">
              <a:alphaModFix/>
            </a:blip>
            <a:srcRect l="50880" t="2176" b="57960"/>
            <a:stretch/>
          </p:blipFill>
          <p:spPr>
            <a:xfrm>
              <a:off x="1888822" y="3415046"/>
              <a:ext cx="1899344" cy="1140855"/>
            </a:xfrm>
            <a:prstGeom prst="rect">
              <a:avLst/>
            </a:prstGeom>
            <a:noFill/>
            <a:ln>
              <a:noFill/>
            </a:ln>
          </p:spPr>
        </p:pic>
        <p:pic>
          <p:nvPicPr>
            <p:cNvPr id="1091" name="Google Shape;1091;p69"/>
            <p:cNvPicPr preferRelativeResize="0"/>
            <p:nvPr/>
          </p:nvPicPr>
          <p:blipFill rotWithShape="1">
            <a:blip r:embed="rId23">
              <a:alphaModFix/>
            </a:blip>
            <a:srcRect l="50882" t="2312" r="79" b="57822"/>
            <a:stretch/>
          </p:blipFill>
          <p:spPr>
            <a:xfrm>
              <a:off x="3786051" y="3428717"/>
              <a:ext cx="1886565" cy="1135038"/>
            </a:xfrm>
            <a:prstGeom prst="rect">
              <a:avLst/>
            </a:prstGeom>
            <a:noFill/>
            <a:ln>
              <a:noFill/>
            </a:ln>
          </p:spPr>
        </p:pic>
        <p:pic>
          <p:nvPicPr>
            <p:cNvPr id="1092" name="Google Shape;1092;p69"/>
            <p:cNvPicPr preferRelativeResize="0"/>
            <p:nvPr/>
          </p:nvPicPr>
          <p:blipFill rotWithShape="1">
            <a:blip r:embed="rId24">
              <a:alphaModFix/>
            </a:blip>
            <a:srcRect l="50781" t="2585" b="57550"/>
            <a:stretch/>
          </p:blipFill>
          <p:spPr>
            <a:xfrm>
              <a:off x="5670459" y="3408163"/>
              <a:ext cx="1891562" cy="1133857"/>
            </a:xfrm>
            <a:prstGeom prst="rect">
              <a:avLst/>
            </a:prstGeom>
            <a:noFill/>
            <a:ln>
              <a:noFill/>
            </a:ln>
          </p:spPr>
        </p:pic>
        <p:pic>
          <p:nvPicPr>
            <p:cNvPr id="1093" name="Google Shape;1093;p69"/>
            <p:cNvPicPr preferRelativeResize="0"/>
            <p:nvPr/>
          </p:nvPicPr>
          <p:blipFill rotWithShape="1">
            <a:blip r:embed="rId25">
              <a:alphaModFix/>
            </a:blip>
            <a:srcRect l="50880" t="2448" b="57687"/>
            <a:stretch/>
          </p:blipFill>
          <p:spPr>
            <a:xfrm>
              <a:off x="7561069" y="3427851"/>
              <a:ext cx="1900171" cy="1141351"/>
            </a:xfrm>
            <a:prstGeom prst="rect">
              <a:avLst/>
            </a:prstGeom>
            <a:noFill/>
            <a:ln>
              <a:noFill/>
            </a:ln>
          </p:spPr>
        </p:pic>
        <p:pic>
          <p:nvPicPr>
            <p:cNvPr id="1094" name="Google Shape;1094;p69"/>
            <p:cNvPicPr preferRelativeResize="0"/>
            <p:nvPr/>
          </p:nvPicPr>
          <p:blipFill rotWithShape="1">
            <a:blip r:embed="rId26">
              <a:alphaModFix/>
            </a:blip>
            <a:srcRect l="50781" t="2452" b="57684"/>
            <a:stretch/>
          </p:blipFill>
          <p:spPr>
            <a:xfrm>
              <a:off x="9465176" y="3399880"/>
              <a:ext cx="1889420" cy="1132572"/>
            </a:xfrm>
            <a:prstGeom prst="rect">
              <a:avLst/>
            </a:prstGeom>
            <a:noFill/>
            <a:ln>
              <a:noFill/>
            </a:ln>
          </p:spPr>
        </p:pic>
        <p:pic>
          <p:nvPicPr>
            <p:cNvPr id="1095" name="Google Shape;1095;p69"/>
            <p:cNvPicPr preferRelativeResize="0"/>
            <p:nvPr/>
          </p:nvPicPr>
          <p:blipFill rotWithShape="1">
            <a:blip r:embed="rId27">
              <a:alphaModFix/>
            </a:blip>
            <a:srcRect l="50781" t="2178" b="57958"/>
            <a:stretch/>
          </p:blipFill>
          <p:spPr>
            <a:xfrm>
              <a:off x="-4712" y="4548804"/>
              <a:ext cx="1893534" cy="1135039"/>
            </a:xfrm>
            <a:prstGeom prst="rect">
              <a:avLst/>
            </a:prstGeom>
            <a:noFill/>
            <a:ln>
              <a:noFill/>
            </a:ln>
          </p:spPr>
        </p:pic>
        <p:pic>
          <p:nvPicPr>
            <p:cNvPr id="1096" name="Google Shape;1096;p69"/>
            <p:cNvPicPr preferRelativeResize="0"/>
            <p:nvPr/>
          </p:nvPicPr>
          <p:blipFill rotWithShape="1">
            <a:blip r:embed="rId28">
              <a:alphaModFix/>
            </a:blip>
            <a:srcRect l="50781" t="2448" b="57687"/>
            <a:stretch/>
          </p:blipFill>
          <p:spPr>
            <a:xfrm>
              <a:off x="1888822" y="4562784"/>
              <a:ext cx="1903234" cy="1140854"/>
            </a:xfrm>
            <a:prstGeom prst="rect">
              <a:avLst/>
            </a:prstGeom>
            <a:noFill/>
            <a:ln>
              <a:noFill/>
            </a:ln>
          </p:spPr>
        </p:pic>
        <p:pic>
          <p:nvPicPr>
            <p:cNvPr id="1097" name="Google Shape;1097;p69"/>
            <p:cNvPicPr preferRelativeResize="0"/>
            <p:nvPr/>
          </p:nvPicPr>
          <p:blipFill rotWithShape="1">
            <a:blip r:embed="rId29">
              <a:alphaModFix/>
            </a:blip>
            <a:srcRect l="50880" t="2314" r="1" b="57822"/>
            <a:stretch/>
          </p:blipFill>
          <p:spPr>
            <a:xfrm>
              <a:off x="3782116" y="4568008"/>
              <a:ext cx="1898394" cy="1140285"/>
            </a:xfrm>
            <a:prstGeom prst="rect">
              <a:avLst/>
            </a:prstGeom>
            <a:noFill/>
            <a:ln>
              <a:noFill/>
            </a:ln>
          </p:spPr>
        </p:pic>
        <p:pic>
          <p:nvPicPr>
            <p:cNvPr id="1098" name="Google Shape;1098;p69"/>
            <p:cNvPicPr preferRelativeResize="0"/>
            <p:nvPr/>
          </p:nvPicPr>
          <p:blipFill rotWithShape="1">
            <a:blip r:embed="rId30">
              <a:alphaModFix/>
            </a:blip>
            <a:srcRect l="50781" t="2584" b="57552"/>
            <a:stretch/>
          </p:blipFill>
          <p:spPr>
            <a:xfrm>
              <a:off x="5680508" y="4562121"/>
              <a:ext cx="1891565" cy="1133858"/>
            </a:xfrm>
            <a:prstGeom prst="rect">
              <a:avLst/>
            </a:prstGeom>
            <a:noFill/>
            <a:ln>
              <a:noFill/>
            </a:ln>
          </p:spPr>
        </p:pic>
        <p:pic>
          <p:nvPicPr>
            <p:cNvPr id="1099" name="Google Shape;1099;p69"/>
            <p:cNvPicPr preferRelativeResize="0"/>
            <p:nvPr/>
          </p:nvPicPr>
          <p:blipFill rotWithShape="1">
            <a:blip r:embed="rId31">
              <a:alphaModFix/>
            </a:blip>
            <a:srcRect l="50880" t="2040" b="58095"/>
            <a:stretch/>
          </p:blipFill>
          <p:spPr>
            <a:xfrm>
              <a:off x="7550685" y="4540122"/>
              <a:ext cx="1920939" cy="1153827"/>
            </a:xfrm>
            <a:prstGeom prst="rect">
              <a:avLst/>
            </a:prstGeom>
            <a:noFill/>
            <a:ln>
              <a:noFill/>
            </a:ln>
          </p:spPr>
        </p:pic>
        <p:pic>
          <p:nvPicPr>
            <p:cNvPr id="1100" name="Google Shape;1100;p69"/>
            <p:cNvPicPr preferRelativeResize="0"/>
            <p:nvPr/>
          </p:nvPicPr>
          <p:blipFill rotWithShape="1">
            <a:blip r:embed="rId32">
              <a:alphaModFix/>
            </a:blip>
            <a:srcRect l="50880" t="2314" b="57822"/>
            <a:stretch/>
          </p:blipFill>
          <p:spPr>
            <a:xfrm>
              <a:off x="9471624" y="4523547"/>
              <a:ext cx="1885555" cy="1132573"/>
            </a:xfrm>
            <a:prstGeom prst="rect">
              <a:avLst/>
            </a:prstGeom>
            <a:noFill/>
            <a:ln>
              <a:noFill/>
            </a:ln>
          </p:spPr>
        </p:pic>
        <p:pic>
          <p:nvPicPr>
            <p:cNvPr id="1101" name="Google Shape;1101;p69"/>
            <p:cNvPicPr preferRelativeResize="0"/>
            <p:nvPr/>
          </p:nvPicPr>
          <p:blipFill rotWithShape="1">
            <a:blip r:embed="rId33">
              <a:alphaModFix/>
            </a:blip>
            <a:srcRect l="50880" t="2313" b="57823"/>
            <a:stretch/>
          </p:blipFill>
          <p:spPr>
            <a:xfrm>
              <a:off x="0" y="5683843"/>
              <a:ext cx="1883139" cy="1131122"/>
            </a:xfrm>
            <a:prstGeom prst="rect">
              <a:avLst/>
            </a:prstGeom>
            <a:noFill/>
            <a:ln>
              <a:noFill/>
            </a:ln>
          </p:spPr>
        </p:pic>
        <p:pic>
          <p:nvPicPr>
            <p:cNvPr id="1102" name="Google Shape;1102;p69"/>
            <p:cNvPicPr preferRelativeResize="0"/>
            <p:nvPr/>
          </p:nvPicPr>
          <p:blipFill rotWithShape="1">
            <a:blip r:embed="rId34">
              <a:alphaModFix/>
            </a:blip>
            <a:srcRect l="50000" t="96717"/>
            <a:stretch/>
          </p:blipFill>
          <p:spPr>
            <a:xfrm>
              <a:off x="2273696" y="5734281"/>
              <a:ext cx="5271797" cy="343828"/>
            </a:xfrm>
            <a:prstGeom prst="rect">
              <a:avLst/>
            </a:prstGeom>
            <a:noFill/>
            <a:ln>
              <a:noFill/>
            </a:ln>
          </p:spPr>
        </p:pic>
      </p:grpSp>
      <p:sp>
        <p:nvSpPr>
          <p:cNvPr id="1103" name="Google Shape;1103;p69"/>
          <p:cNvSpPr txBox="1"/>
          <p:nvPr/>
        </p:nvSpPr>
        <p:spPr>
          <a:xfrm>
            <a:off x="2019808" y="4577444"/>
            <a:ext cx="6577570"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Only 21/31 GEFSv12 members reach the 2.5” threshold</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Only 10/31 GEFSv12 members reach the 2.5” threshold over land</a:t>
            </a:r>
            <a:endParaRPr/>
          </a:p>
        </p:txBody>
      </p:sp>
      <p:sp>
        <p:nvSpPr>
          <p:cNvPr id="1104" name="Google Shape;1104;p69"/>
          <p:cNvSpPr txBox="1"/>
          <p:nvPr/>
        </p:nvSpPr>
        <p:spPr>
          <a:xfrm>
            <a:off x="6266574" y="4292794"/>
            <a:ext cx="29049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All GEFSv12 Members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7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6000"/>
              <a:buNone/>
            </a:pPr>
            <a:r>
              <a:rPr lang="en-US"/>
              <a:t> </a:t>
            </a:r>
            <a:endParaRPr/>
          </a:p>
        </p:txBody>
      </p:sp>
      <p:sp>
        <p:nvSpPr>
          <p:cNvPr id="1110" name="Google Shape;1110;p7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2400"/>
              <a:buNone/>
            </a:pPr>
            <a:r>
              <a:rPr lang="en-US"/>
              <a:t> </a:t>
            </a:r>
            <a:endParaRPr/>
          </a:p>
        </p:txBody>
      </p:sp>
      <p:cxnSp>
        <p:nvCxnSpPr>
          <p:cNvPr id="1111" name="Google Shape;1111;p70"/>
          <p:cNvCxnSpPr/>
          <p:nvPr/>
        </p:nvCxnSpPr>
        <p:spPr>
          <a:xfrm rot="10800000">
            <a:off x="3130555" y="2061925"/>
            <a:ext cx="0" cy="313942"/>
          </a:xfrm>
          <a:prstGeom prst="straightConnector1">
            <a:avLst/>
          </a:prstGeom>
          <a:noFill/>
          <a:ln w="19050" cap="flat" cmpd="sng">
            <a:solidFill>
              <a:srgbClr val="FFFFFF"/>
            </a:solidFill>
            <a:prstDash val="solid"/>
            <a:round/>
            <a:headEnd type="none" w="sm" len="sm"/>
            <a:tailEnd type="triangle" w="med" len="med"/>
          </a:ln>
        </p:spPr>
      </p:cxnSp>
      <p:sp>
        <p:nvSpPr>
          <p:cNvPr id="1112" name="Google Shape;1112;p70"/>
          <p:cNvSpPr txBox="1"/>
          <p:nvPr/>
        </p:nvSpPr>
        <p:spPr>
          <a:xfrm>
            <a:off x="311700" y="0"/>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Instability / PBL Mixing</a:t>
            </a:r>
            <a:endParaRPr sz="2900" b="1" i="0" u="none" strike="noStrike" cap="none">
              <a:solidFill>
                <a:srgbClr val="0000FF"/>
              </a:solidFill>
              <a:latin typeface="Calibri"/>
              <a:ea typeface="Calibri"/>
              <a:cs typeface="Calibri"/>
              <a:sym typeface="Calibri"/>
            </a:endParaRPr>
          </a:p>
        </p:txBody>
      </p:sp>
      <p:pic>
        <p:nvPicPr>
          <p:cNvPr id="1113" name="Google Shape;1113;p70" descr="Screen Shot 2020-04-28 at 2.01.04 PM.png"/>
          <p:cNvPicPr preferRelativeResize="0"/>
          <p:nvPr/>
        </p:nvPicPr>
        <p:blipFill rotWithShape="1">
          <a:blip r:embed="rId3">
            <a:alphaModFix/>
          </a:blip>
          <a:srcRect l="49811" t="26545" b="6836"/>
          <a:stretch/>
        </p:blipFill>
        <p:spPr>
          <a:xfrm>
            <a:off x="219362" y="752340"/>
            <a:ext cx="4352638" cy="3247053"/>
          </a:xfrm>
          <a:prstGeom prst="rect">
            <a:avLst/>
          </a:prstGeom>
          <a:noFill/>
          <a:ln>
            <a:noFill/>
          </a:ln>
        </p:spPr>
      </p:pic>
      <p:pic>
        <p:nvPicPr>
          <p:cNvPr id="1114" name="Google Shape;1114;p70"/>
          <p:cNvPicPr preferRelativeResize="0"/>
          <p:nvPr/>
        </p:nvPicPr>
        <p:blipFill rotWithShape="1">
          <a:blip r:embed="rId4">
            <a:alphaModFix/>
          </a:blip>
          <a:srcRect/>
          <a:stretch/>
        </p:blipFill>
        <p:spPr>
          <a:xfrm>
            <a:off x="4704591" y="770056"/>
            <a:ext cx="4127701" cy="3168904"/>
          </a:xfrm>
          <a:prstGeom prst="rect">
            <a:avLst/>
          </a:prstGeom>
          <a:noFill/>
          <a:ln>
            <a:noFill/>
          </a:ln>
        </p:spPr>
      </p:pic>
      <p:sp>
        <p:nvSpPr>
          <p:cNvPr id="1115" name="Google Shape;1115;p70"/>
          <p:cNvSpPr txBox="1"/>
          <p:nvPr/>
        </p:nvSpPr>
        <p:spPr>
          <a:xfrm>
            <a:off x="839755" y="4161453"/>
            <a:ext cx="33794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Numerous cases with reduced instability</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forecasts in v12</a:t>
            </a:r>
            <a:endParaRPr/>
          </a:p>
        </p:txBody>
      </p:sp>
      <p:sp>
        <p:nvSpPr>
          <p:cNvPr id="1116" name="Google Shape;1116;p70"/>
          <p:cNvSpPr txBox="1"/>
          <p:nvPr/>
        </p:nvSpPr>
        <p:spPr>
          <a:xfrm>
            <a:off x="5144278" y="4161453"/>
            <a:ext cx="370486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Dryline can be forecasted too far east due to</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overly aggressive PBL mixing</a:t>
            </a:r>
            <a:endParaRPr/>
          </a:p>
        </p:txBody>
      </p:sp>
      <p:sp>
        <p:nvSpPr>
          <p:cNvPr id="1117" name="Google Shape;1117;p70"/>
          <p:cNvSpPr/>
          <p:nvPr/>
        </p:nvSpPr>
        <p:spPr>
          <a:xfrm rot="1170639">
            <a:off x="5504921" y="2797987"/>
            <a:ext cx="329401" cy="822783"/>
          </a:xfrm>
          <a:prstGeom prst="ellipse">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4"/>
                                        </p:tgtEl>
                                        <p:attrNameLst>
                                          <p:attrName>style.visibility</p:attrName>
                                        </p:attrNameLst>
                                      </p:cBhvr>
                                      <p:to>
                                        <p:strVal val="visible"/>
                                      </p:to>
                                    </p:set>
                                    <p:animEffect transition="in" filter="fade">
                                      <p:cBhvr>
                                        <p:cTn id="7" dur="500"/>
                                        <p:tgtEl>
                                          <p:spTgt spid="1114"/>
                                        </p:tgtEl>
                                      </p:cBhvr>
                                    </p:animEffect>
                                  </p:childTnLst>
                                </p:cTn>
                              </p:par>
                              <p:par>
                                <p:cTn id="8" presetID="10" presetClass="entr" presetSubtype="0" fill="hold" nodeType="withEffect">
                                  <p:stCondLst>
                                    <p:cond delay="0"/>
                                  </p:stCondLst>
                                  <p:childTnLst>
                                    <p:set>
                                      <p:cBhvr>
                                        <p:cTn id="9" dur="1" fill="hold">
                                          <p:stCondLst>
                                            <p:cond delay="0"/>
                                          </p:stCondLst>
                                        </p:cTn>
                                        <p:tgtEl>
                                          <p:spTgt spid="1117"/>
                                        </p:tgtEl>
                                        <p:attrNameLst>
                                          <p:attrName>style.visibility</p:attrName>
                                        </p:attrNameLst>
                                      </p:cBhvr>
                                      <p:to>
                                        <p:strVal val="visible"/>
                                      </p:to>
                                    </p:set>
                                    <p:animEffect transition="in" filter="fade">
                                      <p:cBhvr>
                                        <p:cTn id="10" dur="500"/>
                                        <p:tgtEl>
                                          <p:spTgt spid="1117"/>
                                        </p:tgtEl>
                                      </p:cBhvr>
                                    </p:animEffect>
                                  </p:childTnLst>
                                </p:cTn>
                              </p:par>
                              <p:par>
                                <p:cTn id="11" presetID="10" presetClass="entr" presetSubtype="0" fill="hold" nodeType="withEffect">
                                  <p:stCondLst>
                                    <p:cond delay="0"/>
                                  </p:stCondLst>
                                  <p:childTnLst>
                                    <p:set>
                                      <p:cBhvr>
                                        <p:cTn id="12" dur="1" fill="hold">
                                          <p:stCondLst>
                                            <p:cond delay="0"/>
                                          </p:stCondLst>
                                        </p:cTn>
                                        <p:tgtEl>
                                          <p:spTgt spid="1116"/>
                                        </p:tgtEl>
                                        <p:attrNameLst>
                                          <p:attrName>style.visibility</p:attrName>
                                        </p:attrNameLst>
                                      </p:cBhvr>
                                      <p:to>
                                        <p:strVal val="visible"/>
                                      </p:to>
                                    </p:set>
                                    <p:animEffect transition="in" filter="fade">
                                      <p:cBhvr>
                                        <p:cTn id="13" dur="500"/>
                                        <p:tgtEl>
                                          <p:spTgt spid="1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1122" name="Google Shape;1122;p84"/>
          <p:cNvPicPr preferRelativeResize="0"/>
          <p:nvPr/>
        </p:nvPicPr>
        <p:blipFill rotWithShape="1">
          <a:blip r:embed="rId3">
            <a:alphaModFix/>
          </a:blip>
          <a:srcRect t="29436" b="28873"/>
          <a:stretch/>
        </p:blipFill>
        <p:spPr>
          <a:xfrm>
            <a:off x="778592" y="1919324"/>
            <a:ext cx="3424775" cy="1713353"/>
          </a:xfrm>
          <a:prstGeom prst="rect">
            <a:avLst/>
          </a:prstGeom>
          <a:noFill/>
          <a:ln>
            <a:noFill/>
          </a:ln>
        </p:spPr>
      </p:pic>
      <p:pic>
        <p:nvPicPr>
          <p:cNvPr id="1123" name="Google Shape;1123;p84"/>
          <p:cNvPicPr preferRelativeResize="0"/>
          <p:nvPr/>
        </p:nvPicPr>
        <p:blipFill rotWithShape="1">
          <a:blip r:embed="rId4">
            <a:alphaModFix/>
          </a:blip>
          <a:srcRect t="29436" b="28873"/>
          <a:stretch/>
        </p:blipFill>
        <p:spPr>
          <a:xfrm>
            <a:off x="783423" y="360940"/>
            <a:ext cx="3424775" cy="1713353"/>
          </a:xfrm>
          <a:prstGeom prst="rect">
            <a:avLst/>
          </a:prstGeom>
          <a:noFill/>
          <a:ln>
            <a:noFill/>
          </a:ln>
        </p:spPr>
      </p:pic>
      <p:pic>
        <p:nvPicPr>
          <p:cNvPr id="1124" name="Google Shape;1124;p84"/>
          <p:cNvPicPr preferRelativeResize="0"/>
          <p:nvPr/>
        </p:nvPicPr>
        <p:blipFill rotWithShape="1">
          <a:blip r:embed="rId5">
            <a:alphaModFix/>
          </a:blip>
          <a:srcRect t="29436" b="28873"/>
          <a:stretch/>
        </p:blipFill>
        <p:spPr>
          <a:xfrm>
            <a:off x="783423" y="3432565"/>
            <a:ext cx="3419944" cy="1710935"/>
          </a:xfrm>
          <a:prstGeom prst="rect">
            <a:avLst/>
          </a:prstGeom>
          <a:noFill/>
          <a:ln>
            <a:noFill/>
          </a:ln>
        </p:spPr>
      </p:pic>
      <p:pic>
        <p:nvPicPr>
          <p:cNvPr id="1125" name="Google Shape;1125;p84"/>
          <p:cNvPicPr preferRelativeResize="0"/>
          <p:nvPr/>
        </p:nvPicPr>
        <p:blipFill rotWithShape="1">
          <a:blip r:embed="rId6">
            <a:alphaModFix/>
          </a:blip>
          <a:srcRect b="91296"/>
          <a:stretch/>
        </p:blipFill>
        <p:spPr>
          <a:xfrm>
            <a:off x="4739010" y="764775"/>
            <a:ext cx="3571875" cy="373085"/>
          </a:xfrm>
          <a:prstGeom prst="rect">
            <a:avLst/>
          </a:prstGeom>
          <a:noFill/>
          <a:ln>
            <a:noFill/>
          </a:ln>
        </p:spPr>
      </p:pic>
      <p:sp>
        <p:nvSpPr>
          <p:cNvPr id="1126" name="Google Shape;1126;p84"/>
          <p:cNvSpPr txBox="1"/>
          <p:nvPr/>
        </p:nvSpPr>
        <p:spPr>
          <a:xfrm>
            <a:off x="173060" y="695459"/>
            <a:ext cx="529312"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50" b="1" i="0" u="none" strike="noStrike" cap="none">
                <a:solidFill>
                  <a:srgbClr val="000000"/>
                </a:solidFill>
                <a:latin typeface="Arial"/>
                <a:ea typeface="Arial"/>
                <a:cs typeface="Arial"/>
                <a:sym typeface="Arial"/>
              </a:rPr>
              <a:t>F240</a:t>
            </a:r>
            <a:endParaRPr/>
          </a:p>
        </p:txBody>
      </p:sp>
      <p:sp>
        <p:nvSpPr>
          <p:cNvPr id="1127" name="Google Shape;1127;p84"/>
          <p:cNvSpPr txBox="1"/>
          <p:nvPr/>
        </p:nvSpPr>
        <p:spPr>
          <a:xfrm>
            <a:off x="173060" y="2364683"/>
            <a:ext cx="529312"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50" b="1" i="0" u="none" strike="noStrike" cap="none">
                <a:solidFill>
                  <a:srgbClr val="000000"/>
                </a:solidFill>
                <a:latin typeface="Arial"/>
                <a:ea typeface="Arial"/>
                <a:cs typeface="Arial"/>
                <a:sym typeface="Arial"/>
              </a:rPr>
              <a:t>F192</a:t>
            </a:r>
            <a:endParaRPr/>
          </a:p>
        </p:txBody>
      </p:sp>
      <p:sp>
        <p:nvSpPr>
          <p:cNvPr id="1128" name="Google Shape;1128;p84"/>
          <p:cNvSpPr txBox="1"/>
          <p:nvPr/>
        </p:nvSpPr>
        <p:spPr>
          <a:xfrm>
            <a:off x="173060" y="4083155"/>
            <a:ext cx="529312"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50" b="1" i="0" u="none" strike="noStrike" cap="none">
                <a:solidFill>
                  <a:srgbClr val="000000"/>
                </a:solidFill>
                <a:latin typeface="Arial"/>
                <a:ea typeface="Arial"/>
                <a:cs typeface="Arial"/>
                <a:sym typeface="Arial"/>
              </a:rPr>
              <a:t>F144</a:t>
            </a:r>
            <a:endParaRPr/>
          </a:p>
        </p:txBody>
      </p:sp>
      <p:sp>
        <p:nvSpPr>
          <p:cNvPr id="1129" name="Google Shape;1129;p84"/>
          <p:cNvSpPr txBox="1"/>
          <p:nvPr/>
        </p:nvSpPr>
        <p:spPr>
          <a:xfrm>
            <a:off x="979862" y="1619370"/>
            <a:ext cx="795987"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50" b="1" i="0" u="none" strike="noStrike" cap="none">
                <a:solidFill>
                  <a:srgbClr val="000000"/>
                </a:solidFill>
                <a:latin typeface="Arial"/>
                <a:ea typeface="Arial"/>
                <a:cs typeface="Arial"/>
                <a:sym typeface="Arial"/>
              </a:rPr>
              <a:t>GEFSv11</a:t>
            </a:r>
            <a:endParaRPr/>
          </a:p>
        </p:txBody>
      </p:sp>
      <p:sp>
        <p:nvSpPr>
          <p:cNvPr id="1130" name="Google Shape;1130;p84"/>
          <p:cNvSpPr txBox="1"/>
          <p:nvPr/>
        </p:nvSpPr>
        <p:spPr>
          <a:xfrm>
            <a:off x="2757120" y="1629126"/>
            <a:ext cx="795987"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50" b="1" i="0" u="none" strike="noStrike" cap="none">
                <a:solidFill>
                  <a:srgbClr val="000000"/>
                </a:solidFill>
                <a:latin typeface="Arial"/>
                <a:ea typeface="Arial"/>
                <a:cs typeface="Arial"/>
                <a:sym typeface="Arial"/>
              </a:rPr>
              <a:t>GEFSv12</a:t>
            </a:r>
            <a:endParaRPr/>
          </a:p>
        </p:txBody>
      </p:sp>
      <p:sp>
        <p:nvSpPr>
          <p:cNvPr id="1131" name="Google Shape;1131;p84"/>
          <p:cNvSpPr/>
          <p:nvPr/>
        </p:nvSpPr>
        <p:spPr>
          <a:xfrm>
            <a:off x="4578640" y="1217616"/>
            <a:ext cx="4591602" cy="3785652"/>
          </a:xfrm>
          <a:prstGeom prst="rect">
            <a:avLst/>
          </a:prstGeom>
          <a:noFill/>
          <a:ln>
            <a:noFill/>
          </a:ln>
        </p:spPr>
        <p:txBody>
          <a:bodyPr spcFirstLastPara="1" wrap="square" lIns="91425" tIns="45700" rIns="91425" bIns="45700" anchor="t" anchorCtr="0">
            <a:spAutoFit/>
          </a:bodyPr>
          <a:lstStyle/>
          <a:p>
            <a:pPr marL="182876" marR="0" lvl="1" indent="-182876" algn="l" rtl="0">
              <a:lnSpc>
                <a:spcPct val="10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GFSv15 has a clear low-level cold bias that grows with forecast length and is most pronounced in winter</a:t>
            </a:r>
            <a:endParaRPr/>
          </a:p>
          <a:p>
            <a:pPr marL="0" marR="0" lvl="1"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a:p>
            <a:pPr marL="182876" marR="0" lvl="1" indent="-182876" algn="l" rtl="0">
              <a:lnSpc>
                <a:spcPct val="10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GEFSv12 shows this cold bias at 850 mb in stats</a:t>
            </a:r>
            <a:endParaRPr/>
          </a:p>
          <a:p>
            <a:pPr marL="182876" marR="0" lvl="1" indent="-87626"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182876" marR="0" lvl="1" indent="-182876" algn="l" rtl="0">
              <a:lnSpc>
                <a:spcPct val="10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But the cold bias is not seen at 2m, potentially due to some land-sfc changes</a:t>
            </a:r>
            <a:endParaRPr/>
          </a:p>
          <a:p>
            <a:pPr marL="182876" marR="0" lvl="1" indent="-87626"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182876" marR="0" lvl="1" indent="-182876" algn="l" rtl="0">
              <a:lnSpc>
                <a:spcPct val="10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2m temps are clearly warmer in v12, which is an overall positive, but a clear warm bias was seen at longer forecast ranges in multiple arctic air intrusions</a:t>
            </a:r>
            <a:endParaRPr/>
          </a:p>
          <a:p>
            <a:pPr marL="182876" marR="0" lvl="1" indent="-87626"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182876" marR="0" lvl="1" indent="-182876" algn="l" rtl="0">
              <a:lnSpc>
                <a:spcPct val="10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The warm bias in these cases was typically resolved between day 4 and 6</a:t>
            </a:r>
            <a:endParaRPr/>
          </a:p>
        </p:txBody>
      </p:sp>
      <p:sp>
        <p:nvSpPr>
          <p:cNvPr id="1132" name="Google Shape;1132;p84"/>
          <p:cNvSpPr txBox="1"/>
          <p:nvPr/>
        </p:nvSpPr>
        <p:spPr>
          <a:xfrm>
            <a:off x="4572000" y="464693"/>
            <a:ext cx="3999506"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50" b="0" i="0" u="none" strike="noStrike" cap="none" dirty="0">
                <a:solidFill>
                  <a:srgbClr val="000000"/>
                </a:solidFill>
                <a:latin typeface="Arial"/>
                <a:ea typeface="Arial"/>
                <a:cs typeface="Arial"/>
                <a:sym typeface="Arial"/>
              </a:rPr>
              <a:t>2m TEMP ERRORS  (ANALYSIS – FORECAST)</a:t>
            </a:r>
            <a:endParaRPr dirty="0"/>
          </a:p>
        </p:txBody>
      </p:sp>
      <p:sp>
        <p:nvSpPr>
          <p:cNvPr id="1133" name="Google Shape;1133;p84"/>
          <p:cNvSpPr txBox="1"/>
          <p:nvPr/>
        </p:nvSpPr>
        <p:spPr>
          <a:xfrm>
            <a:off x="2490979" y="24089"/>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Arctic Air Mass Intrusions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pic>
        <p:nvPicPr>
          <p:cNvPr id="1138" name="Google Shape;1138;p85"/>
          <p:cNvPicPr preferRelativeResize="0"/>
          <p:nvPr/>
        </p:nvPicPr>
        <p:blipFill rotWithShape="1">
          <a:blip r:embed="rId3">
            <a:alphaModFix/>
          </a:blip>
          <a:srcRect/>
          <a:stretch/>
        </p:blipFill>
        <p:spPr>
          <a:xfrm>
            <a:off x="4612447" y="1028601"/>
            <a:ext cx="4371035" cy="3255510"/>
          </a:xfrm>
          <a:prstGeom prst="rect">
            <a:avLst/>
          </a:prstGeom>
          <a:noFill/>
          <a:ln>
            <a:noFill/>
          </a:ln>
        </p:spPr>
      </p:pic>
      <p:pic>
        <p:nvPicPr>
          <p:cNvPr id="1139" name="Google Shape;1139;p85"/>
          <p:cNvPicPr preferRelativeResize="0"/>
          <p:nvPr/>
        </p:nvPicPr>
        <p:blipFill rotWithShape="1">
          <a:blip r:embed="rId4">
            <a:alphaModFix/>
          </a:blip>
          <a:srcRect/>
          <a:stretch/>
        </p:blipFill>
        <p:spPr>
          <a:xfrm>
            <a:off x="139836" y="1028601"/>
            <a:ext cx="4371035" cy="3255510"/>
          </a:xfrm>
          <a:prstGeom prst="rect">
            <a:avLst/>
          </a:prstGeom>
          <a:noFill/>
          <a:ln>
            <a:noFill/>
          </a:ln>
        </p:spPr>
      </p:pic>
      <p:sp>
        <p:nvSpPr>
          <p:cNvPr id="1140" name="Google Shape;1140;p85"/>
          <p:cNvSpPr txBox="1"/>
          <p:nvPr/>
        </p:nvSpPr>
        <p:spPr>
          <a:xfrm>
            <a:off x="536402" y="3341888"/>
            <a:ext cx="1362061" cy="369332"/>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GEFSv11</a:t>
            </a:r>
            <a:endParaRPr/>
          </a:p>
        </p:txBody>
      </p:sp>
      <p:sp>
        <p:nvSpPr>
          <p:cNvPr id="1141" name="Google Shape;1141;p85"/>
          <p:cNvSpPr txBox="1"/>
          <p:nvPr/>
        </p:nvSpPr>
        <p:spPr>
          <a:xfrm>
            <a:off x="4999409" y="3373418"/>
            <a:ext cx="1270089" cy="369332"/>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GEFSv12</a:t>
            </a:r>
            <a:endParaRPr/>
          </a:p>
        </p:txBody>
      </p:sp>
      <p:sp>
        <p:nvSpPr>
          <p:cNvPr id="1142" name="Google Shape;1142;p85"/>
          <p:cNvSpPr txBox="1"/>
          <p:nvPr/>
        </p:nvSpPr>
        <p:spPr>
          <a:xfrm>
            <a:off x="3648163" y="1176533"/>
            <a:ext cx="1530327" cy="52322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Irma</a:t>
            </a:r>
            <a:endParaRPr/>
          </a:p>
          <a:p>
            <a:pPr marL="0" marR="0" lvl="0" indent="0" algn="ctr"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Init: 12Z 9/05/17 </a:t>
            </a:r>
            <a:endParaRPr/>
          </a:p>
        </p:txBody>
      </p:sp>
      <p:sp>
        <p:nvSpPr>
          <p:cNvPr id="1143" name="Google Shape;1143;p85"/>
          <p:cNvSpPr txBox="1"/>
          <p:nvPr/>
        </p:nvSpPr>
        <p:spPr>
          <a:xfrm>
            <a:off x="198809" y="4384024"/>
            <a:ext cx="96012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GEFSv11 is in good agreement with Best Track at shorter lead times, but becomes right</a:t>
            </a:r>
            <a:br>
              <a:rPr lang="en-US" sz="1600" b="0" i="0" u="none" strike="noStrike" cap="none">
                <a:solidFill>
                  <a:srgbClr val="000000"/>
                </a:solidFill>
                <a:latin typeface="Arial"/>
                <a:ea typeface="Arial"/>
                <a:cs typeface="Arial"/>
                <a:sym typeface="Arial"/>
              </a:rPr>
            </a:br>
            <a:r>
              <a:rPr lang="en-US" sz="1600" b="0" i="0" u="none" strike="noStrike" cap="none">
                <a:solidFill>
                  <a:srgbClr val="000000"/>
                </a:solidFill>
                <a:latin typeface="Arial"/>
                <a:ea typeface="Arial"/>
                <a:cs typeface="Arial"/>
                <a:sym typeface="Arial"/>
              </a:rPr>
              <a:t>of Best Track at longer lead times. GEFSv12 is further right than GEFSv11 at all lead times.</a:t>
            </a:r>
            <a:endParaRPr/>
          </a:p>
        </p:txBody>
      </p:sp>
      <p:sp>
        <p:nvSpPr>
          <p:cNvPr id="1144" name="Google Shape;1144;p85"/>
          <p:cNvSpPr txBox="1"/>
          <p:nvPr/>
        </p:nvSpPr>
        <p:spPr>
          <a:xfrm>
            <a:off x="316947" y="0"/>
            <a:ext cx="8736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TC Right-of-Track Bias</a:t>
            </a:r>
            <a:endParaRPr sz="2900" b="1" i="0" u="none" strike="noStrike" cap="none">
              <a:solidFill>
                <a:srgbClr val="0000FF"/>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4"/>
          <p:cNvSpPr txBox="1">
            <a:spLocks noGrp="1"/>
          </p:cNvSpPr>
          <p:nvPr>
            <p:ph type="title"/>
          </p:nvPr>
        </p:nvSpPr>
        <p:spPr>
          <a:xfrm>
            <a:off x="659779" y="0"/>
            <a:ext cx="7886700" cy="66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FF"/>
              </a:buClr>
              <a:buSzPts val="3200"/>
              <a:buFont typeface="Calibri"/>
              <a:buNone/>
            </a:pPr>
            <a:r>
              <a:rPr lang="en-US" sz="3200" b="1">
                <a:solidFill>
                  <a:srgbClr val="0000FF"/>
                </a:solidFill>
              </a:rPr>
              <a:t>Summary</a:t>
            </a:r>
            <a:endParaRPr/>
          </a:p>
        </p:txBody>
      </p:sp>
      <p:sp>
        <p:nvSpPr>
          <p:cNvPr id="1150" name="Google Shape;1150;p44"/>
          <p:cNvSpPr txBox="1">
            <a:spLocks noGrp="1"/>
          </p:cNvSpPr>
          <p:nvPr>
            <p:ph type="body" idx="1"/>
          </p:nvPr>
        </p:nvSpPr>
        <p:spPr>
          <a:xfrm>
            <a:off x="273275" y="626975"/>
            <a:ext cx="8086954" cy="43839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1750"/>
              <a:buChar char="•"/>
            </a:pPr>
            <a:r>
              <a:rPr lang="en-US" sz="1750" b="1" dirty="0"/>
              <a:t>Benefits:</a:t>
            </a:r>
            <a:endParaRPr sz="1750" b="1" dirty="0"/>
          </a:p>
          <a:p>
            <a:pPr marL="685800" marR="0" lvl="1" indent="-260350" algn="l" rtl="0">
              <a:lnSpc>
                <a:spcPct val="80000"/>
              </a:lnSpc>
              <a:spcBef>
                <a:spcPts val="500"/>
              </a:spcBef>
              <a:spcAft>
                <a:spcPts val="0"/>
              </a:spcAft>
              <a:buSzPts val="2000"/>
              <a:buChar char="•"/>
            </a:pPr>
            <a:r>
              <a:rPr lang="en-US" sz="2000" b="1" dirty="0"/>
              <a:t>GEFSv12 is much improved from GEFSv11/GWESv3/NGACv2:</a:t>
            </a:r>
            <a:endParaRPr sz="2000" b="1" dirty="0"/>
          </a:p>
          <a:p>
            <a:pPr marL="1143000" marR="0" lvl="2" indent="-209550" algn="l" rtl="0">
              <a:lnSpc>
                <a:spcPct val="80000"/>
              </a:lnSpc>
              <a:spcBef>
                <a:spcPts val="500"/>
              </a:spcBef>
              <a:spcAft>
                <a:spcPts val="0"/>
              </a:spcAft>
              <a:buSzPts val="1500"/>
              <a:buChar char="•"/>
            </a:pPr>
            <a:r>
              <a:rPr lang="en-US" sz="1500" dirty="0"/>
              <a:t>Higher 500-hPa AC scores and improved synoptic predictability</a:t>
            </a:r>
            <a:endParaRPr sz="1500" dirty="0"/>
          </a:p>
          <a:p>
            <a:pPr marL="1143000" marR="0" lvl="2" indent="-209550" algn="l" rtl="0">
              <a:lnSpc>
                <a:spcPct val="80000"/>
              </a:lnSpc>
              <a:spcBef>
                <a:spcPts val="500"/>
              </a:spcBef>
              <a:spcAft>
                <a:spcPts val="0"/>
              </a:spcAft>
              <a:buSzPts val="1500"/>
              <a:buChar char="•"/>
            </a:pPr>
            <a:r>
              <a:rPr lang="en-US" sz="1500" dirty="0"/>
              <a:t>Increased ensemble spread (improved ensemble dispersion)</a:t>
            </a:r>
            <a:endParaRPr sz="1500" dirty="0"/>
          </a:p>
          <a:p>
            <a:pPr marL="1143000" marR="0" lvl="2" indent="-209550" algn="l" rtl="0">
              <a:lnSpc>
                <a:spcPct val="80000"/>
              </a:lnSpc>
              <a:spcBef>
                <a:spcPts val="500"/>
              </a:spcBef>
              <a:spcAft>
                <a:spcPts val="0"/>
              </a:spcAft>
              <a:buSzPts val="1500"/>
              <a:buChar char="•"/>
            </a:pPr>
            <a:r>
              <a:rPr lang="en-US" sz="1500" dirty="0"/>
              <a:t>Improved TC tracks, spread, and location of QPF maxima</a:t>
            </a:r>
            <a:endParaRPr sz="1500" dirty="0"/>
          </a:p>
          <a:p>
            <a:pPr marL="1143000" marR="0" lvl="2" indent="-209550" algn="l" rtl="0">
              <a:lnSpc>
                <a:spcPct val="80000"/>
              </a:lnSpc>
              <a:spcBef>
                <a:spcPts val="500"/>
              </a:spcBef>
              <a:spcAft>
                <a:spcPts val="0"/>
              </a:spcAft>
              <a:buSzPts val="1500"/>
              <a:buChar char="•"/>
            </a:pPr>
            <a:r>
              <a:rPr lang="en-US" sz="1500" dirty="0"/>
              <a:t>Better handling of deepening extratropical cyclones</a:t>
            </a:r>
            <a:endParaRPr sz="1500" dirty="0"/>
          </a:p>
          <a:p>
            <a:pPr marL="1143000" marR="0" lvl="2" indent="-209550" algn="l" rtl="0">
              <a:lnSpc>
                <a:spcPct val="80000"/>
              </a:lnSpc>
              <a:spcBef>
                <a:spcPts val="500"/>
              </a:spcBef>
              <a:spcAft>
                <a:spcPts val="0"/>
              </a:spcAft>
              <a:buSzPts val="1500"/>
              <a:buChar char="•"/>
            </a:pPr>
            <a:r>
              <a:rPr lang="en-US" sz="1500" dirty="0"/>
              <a:t>More reliable precipitation forecasts</a:t>
            </a:r>
            <a:endParaRPr sz="1500" dirty="0"/>
          </a:p>
          <a:p>
            <a:pPr marL="1143000" marR="0" lvl="2" indent="-209550" algn="l" rtl="0">
              <a:lnSpc>
                <a:spcPct val="80000"/>
              </a:lnSpc>
              <a:spcBef>
                <a:spcPts val="500"/>
              </a:spcBef>
              <a:spcAft>
                <a:spcPts val="0"/>
              </a:spcAft>
              <a:buSzPts val="1500"/>
              <a:buChar char="•"/>
            </a:pPr>
            <a:r>
              <a:rPr lang="en-US" sz="1500" dirty="0"/>
              <a:t>Improved representation of weather events near topography</a:t>
            </a:r>
            <a:endParaRPr sz="1500" dirty="0"/>
          </a:p>
          <a:p>
            <a:pPr marL="1143000" marR="0" lvl="2" indent="-209550" algn="l" rtl="0">
              <a:lnSpc>
                <a:spcPct val="80000"/>
              </a:lnSpc>
              <a:spcBef>
                <a:spcPts val="500"/>
              </a:spcBef>
              <a:spcAft>
                <a:spcPts val="0"/>
              </a:spcAft>
              <a:buSzPts val="1500"/>
              <a:buChar char="•"/>
            </a:pPr>
            <a:r>
              <a:rPr lang="en-US" sz="1500" dirty="0"/>
              <a:t>Mitigation of exaggerated offshore QPF maxima</a:t>
            </a:r>
            <a:endParaRPr sz="1500" dirty="0"/>
          </a:p>
          <a:p>
            <a:pPr marL="1143000" lvl="2" indent="-209550" algn="l" rtl="0">
              <a:lnSpc>
                <a:spcPct val="80000"/>
              </a:lnSpc>
              <a:spcBef>
                <a:spcPts val="500"/>
              </a:spcBef>
              <a:spcAft>
                <a:spcPts val="0"/>
              </a:spcAft>
              <a:buSzPts val="1500"/>
              <a:buChar char="•"/>
            </a:pPr>
            <a:r>
              <a:rPr lang="en-US" sz="1500" dirty="0"/>
              <a:t>For sub-seasonal forecasts, GEFSv12 has demonstrated an extension of MJO skill by 2-3 days compared to GEFS </a:t>
            </a:r>
            <a:r>
              <a:rPr lang="en-US" sz="1500" dirty="0" err="1"/>
              <a:t>SubX</a:t>
            </a:r>
            <a:r>
              <a:rPr lang="en-US" sz="1500" dirty="0"/>
              <a:t> version. </a:t>
            </a:r>
            <a:endParaRPr sz="1500" dirty="0"/>
          </a:p>
          <a:p>
            <a:pPr marL="1143000" lvl="2" indent="-209550" algn="l" rtl="0">
              <a:lnSpc>
                <a:spcPct val="80000"/>
              </a:lnSpc>
              <a:spcBef>
                <a:spcPts val="500"/>
              </a:spcBef>
              <a:spcAft>
                <a:spcPts val="0"/>
              </a:spcAft>
              <a:buSzPts val="1500"/>
              <a:buChar char="•"/>
            </a:pPr>
            <a:r>
              <a:rPr lang="en-US" sz="1500" dirty="0"/>
              <a:t>GEFSv12 shows much better scores than GEFS </a:t>
            </a:r>
            <a:r>
              <a:rPr lang="en-US" sz="1500" dirty="0" err="1"/>
              <a:t>SubX</a:t>
            </a:r>
            <a:r>
              <a:rPr lang="en-US" sz="1500" dirty="0"/>
              <a:t> version and CFSv2 for 500hPa height PAC scores of NH and PNA.</a:t>
            </a:r>
            <a:endParaRPr sz="1500" dirty="0"/>
          </a:p>
          <a:p>
            <a:pPr marL="1143000" marR="0" lvl="2" indent="-209550" algn="l" rtl="0">
              <a:lnSpc>
                <a:spcPct val="80000"/>
              </a:lnSpc>
              <a:spcBef>
                <a:spcPts val="500"/>
              </a:spcBef>
              <a:spcAft>
                <a:spcPts val="0"/>
              </a:spcAft>
              <a:buSzPts val="1500"/>
              <a:buChar char="•"/>
            </a:pPr>
            <a:r>
              <a:rPr lang="en-US" sz="1500" dirty="0"/>
              <a:t>GEFSv12-Waves significantly reduced Hs error and bias in short and long </a:t>
            </a:r>
            <a:r>
              <a:rPr lang="en-US" sz="1500" dirty="0" err="1"/>
              <a:t>fcst</a:t>
            </a:r>
            <a:r>
              <a:rPr lang="en-US" sz="1500" dirty="0"/>
              <a:t> ranges </a:t>
            </a:r>
            <a:endParaRPr sz="1500" dirty="0"/>
          </a:p>
          <a:p>
            <a:pPr marL="1143000" marR="0" lvl="2" indent="-209550" algn="l" rtl="0">
              <a:lnSpc>
                <a:spcPct val="80000"/>
              </a:lnSpc>
              <a:spcBef>
                <a:spcPts val="500"/>
              </a:spcBef>
              <a:spcAft>
                <a:spcPts val="0"/>
              </a:spcAft>
              <a:buSzPts val="1500"/>
              <a:buChar char="•"/>
            </a:pPr>
            <a:r>
              <a:rPr lang="en-US" sz="1500" dirty="0"/>
              <a:t>Hs forecasts from GEFSv12 are more accurate and provide higher predictability.</a:t>
            </a:r>
            <a:endParaRPr sz="1500" dirty="0"/>
          </a:p>
          <a:p>
            <a:pPr marL="1143000" marR="0" lvl="2" indent="-209550" algn="l" rtl="0">
              <a:lnSpc>
                <a:spcPct val="80000"/>
              </a:lnSpc>
              <a:spcBef>
                <a:spcPts val="500"/>
              </a:spcBef>
              <a:spcAft>
                <a:spcPts val="0"/>
              </a:spcAft>
              <a:buSzPts val="1500"/>
              <a:buChar char="•"/>
            </a:pPr>
            <a:r>
              <a:rPr lang="en-US" sz="1500" dirty="0"/>
              <a:t>GEFSv12 10-day (16-day) waves forecasts are equivalent in skill to current operational 5-day (10-day) forecasts</a:t>
            </a:r>
            <a:endParaRPr dirty="0"/>
          </a:p>
          <a:p>
            <a:pPr marL="1143000" marR="0" lvl="2" indent="-209550" algn="l" rtl="0">
              <a:lnSpc>
                <a:spcPct val="80000"/>
              </a:lnSpc>
              <a:spcBef>
                <a:spcPts val="500"/>
              </a:spcBef>
              <a:spcAft>
                <a:spcPts val="0"/>
              </a:spcAft>
              <a:buSzPts val="1500"/>
              <a:buChar char="•"/>
            </a:pPr>
            <a:r>
              <a:rPr lang="en-US" sz="1500" dirty="0"/>
              <a:t>Significant improvement in AOD forecasts from GEFSv12-Aerosol in all global regions</a:t>
            </a:r>
            <a:endParaRPr sz="1500" b="1" dirty="0">
              <a:solidFill>
                <a:srgbClr val="0000FF"/>
              </a:solidFill>
            </a:endParaRPr>
          </a:p>
        </p:txBody>
      </p:sp>
      <p:sp>
        <p:nvSpPr>
          <p:cNvPr id="1151" name="Google Shape;1151;p44"/>
          <p:cNvSpPr txBox="1">
            <a:spLocks noGrp="1"/>
          </p:cNvSpPr>
          <p:nvPr>
            <p:ph type="sldNum" idx="12"/>
          </p:nvPr>
        </p:nvSpPr>
        <p:spPr>
          <a:xfrm>
            <a:off x="7086600" y="4850911"/>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86"/>
          <p:cNvSpPr txBox="1">
            <a:spLocks noGrp="1"/>
          </p:cNvSpPr>
          <p:nvPr>
            <p:ph type="title"/>
          </p:nvPr>
        </p:nvSpPr>
        <p:spPr>
          <a:xfrm>
            <a:off x="628650" y="71799"/>
            <a:ext cx="7886700" cy="51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3200" b="1">
                <a:solidFill>
                  <a:srgbClr val="0000FF"/>
                </a:solidFill>
              </a:rPr>
              <a:t>Summary</a:t>
            </a:r>
            <a:endParaRPr/>
          </a:p>
        </p:txBody>
      </p:sp>
      <p:sp>
        <p:nvSpPr>
          <p:cNvPr id="1158" name="Google Shape;1158;p86"/>
          <p:cNvSpPr txBox="1">
            <a:spLocks noGrp="1"/>
          </p:cNvSpPr>
          <p:nvPr>
            <p:ph type="body" idx="1"/>
          </p:nvPr>
        </p:nvSpPr>
        <p:spPr>
          <a:xfrm>
            <a:off x="401375" y="729450"/>
            <a:ext cx="8599502" cy="4121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750"/>
              <a:buChar char="•"/>
            </a:pPr>
            <a:r>
              <a:rPr lang="en-US" sz="1750" b="1"/>
              <a:t>Issues and concerns for future improvement:</a:t>
            </a:r>
            <a:endParaRPr b="1"/>
          </a:p>
          <a:p>
            <a:pPr marL="685800" lvl="1" indent="-241300" algn="l" rtl="0">
              <a:lnSpc>
                <a:spcPct val="80000"/>
              </a:lnSpc>
              <a:spcBef>
                <a:spcPts val="500"/>
              </a:spcBef>
              <a:spcAft>
                <a:spcPts val="0"/>
              </a:spcAft>
              <a:buSzPts val="1700"/>
              <a:buChar char="•"/>
            </a:pPr>
            <a:r>
              <a:rPr lang="en-US" sz="1700"/>
              <a:t>Temperature bias – adding low-level cold bias, as seen in GFSv15 (although surface is exempt) - </a:t>
            </a:r>
            <a:r>
              <a:rPr lang="en-US" sz="1700" b="1" i="1"/>
              <a:t>reforecasts can help to reduce the bias and advance the skill through bias correction and calibration.</a:t>
            </a:r>
            <a:endParaRPr sz="1700" b="1" i="1"/>
          </a:p>
          <a:p>
            <a:pPr marL="685800" lvl="1" indent="-241300" algn="l" rtl="0">
              <a:lnSpc>
                <a:spcPct val="80000"/>
              </a:lnSpc>
              <a:spcBef>
                <a:spcPts val="500"/>
              </a:spcBef>
              <a:spcAft>
                <a:spcPts val="0"/>
              </a:spcAft>
              <a:buSzPts val="1700"/>
              <a:buChar char="•"/>
            </a:pPr>
            <a:r>
              <a:rPr lang="en-US" sz="1700"/>
              <a:t>Intensity and position of heavy (or convective) precipitation – could be a challenging issue related to model dynamics and physical parameterizations.  </a:t>
            </a:r>
            <a:endParaRPr sz="1700"/>
          </a:p>
          <a:p>
            <a:pPr marL="685800" lvl="1" indent="-241300" algn="l" rtl="0">
              <a:lnSpc>
                <a:spcPct val="80000"/>
              </a:lnSpc>
              <a:spcBef>
                <a:spcPts val="500"/>
              </a:spcBef>
              <a:spcAft>
                <a:spcPts val="0"/>
              </a:spcAft>
              <a:buSzPts val="1700"/>
              <a:buChar char="•"/>
            </a:pPr>
            <a:r>
              <a:rPr lang="en-US" sz="1700"/>
              <a:t>Cross-track bias of hurricane tracks for longer lead-times – could be related to model dynamics, the intensity and position of westerly jet streams and storm internal structure.</a:t>
            </a:r>
            <a:endParaRPr sz="1700"/>
          </a:p>
          <a:p>
            <a:pPr marL="685800" lvl="1" indent="-241300" algn="l" rtl="0">
              <a:lnSpc>
                <a:spcPct val="80000"/>
              </a:lnSpc>
              <a:spcBef>
                <a:spcPts val="500"/>
              </a:spcBef>
              <a:spcAft>
                <a:spcPts val="0"/>
              </a:spcAft>
              <a:buSzPts val="1700"/>
              <a:buChar char="•"/>
            </a:pPr>
            <a:r>
              <a:rPr lang="en-US" sz="1700"/>
              <a:t>Reduced instability – need improvement in PBL scheme </a:t>
            </a:r>
            <a:endParaRPr sz="1700"/>
          </a:p>
          <a:p>
            <a:pPr marL="685800" lvl="1" indent="-241300" algn="l" rtl="0">
              <a:lnSpc>
                <a:spcPct val="80000"/>
              </a:lnSpc>
              <a:spcBef>
                <a:spcPts val="500"/>
              </a:spcBef>
              <a:spcAft>
                <a:spcPts val="0"/>
              </a:spcAft>
              <a:buSzPts val="1700"/>
              <a:buChar char="•"/>
            </a:pPr>
            <a:r>
              <a:rPr lang="en-US" sz="1700"/>
              <a:t>Extreme weather? – improve ensemble spread to better present the tail of distributions</a:t>
            </a:r>
            <a:endParaRPr sz="1700"/>
          </a:p>
          <a:p>
            <a:pPr marL="685800" lvl="1" indent="-241300" algn="l" rtl="0">
              <a:lnSpc>
                <a:spcPct val="80000"/>
              </a:lnSpc>
              <a:spcBef>
                <a:spcPts val="500"/>
              </a:spcBef>
              <a:spcAft>
                <a:spcPts val="0"/>
              </a:spcAft>
              <a:buSzPts val="1700"/>
              <a:buChar char="•"/>
            </a:pPr>
            <a:r>
              <a:rPr lang="en-US" sz="1700"/>
              <a:t>Weak MJO amplitude? – looking for further improvement from coupling and convective schemes</a:t>
            </a:r>
            <a:endParaRPr sz="1700"/>
          </a:p>
          <a:p>
            <a:pPr marL="685800" lvl="1" indent="-241300" algn="l" rtl="0">
              <a:lnSpc>
                <a:spcPct val="80000"/>
              </a:lnSpc>
              <a:spcBef>
                <a:spcPts val="500"/>
              </a:spcBef>
              <a:spcAft>
                <a:spcPts val="0"/>
              </a:spcAft>
              <a:buSzPts val="1700"/>
              <a:buChar char="•"/>
            </a:pPr>
            <a:r>
              <a:rPr lang="en-US" sz="1700"/>
              <a:t>GEFSv12-Aerosol may have made things worse for spring biomass burning in Africa (AOD initialization issues/lack of DA?) </a:t>
            </a:r>
            <a:endParaRPr sz="1700"/>
          </a:p>
          <a:p>
            <a:pPr marL="0" lvl="0" indent="0" algn="l" rtl="0">
              <a:lnSpc>
                <a:spcPct val="90000"/>
              </a:lnSpc>
              <a:spcBef>
                <a:spcPts val="1000"/>
              </a:spcBef>
              <a:spcAft>
                <a:spcPts val="0"/>
              </a:spcAft>
              <a:buSzPts val="1800"/>
              <a:buNone/>
            </a:pPr>
            <a:endParaRPr/>
          </a:p>
        </p:txBody>
      </p:sp>
      <p:sp>
        <p:nvSpPr>
          <p:cNvPr id="1159" name="Google Shape;1159;p86"/>
          <p:cNvSpPr txBox="1">
            <a:spLocks noGrp="1"/>
          </p:cNvSpPr>
          <p:nvPr>
            <p:ph type="sldNum" idx="12"/>
          </p:nvPr>
        </p:nvSpPr>
        <p:spPr>
          <a:xfrm>
            <a:off x="7086600" y="4850911"/>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45"/>
          <p:cNvSpPr txBox="1">
            <a:spLocks noGrp="1"/>
          </p:cNvSpPr>
          <p:nvPr>
            <p:ph type="title"/>
          </p:nvPr>
        </p:nvSpPr>
        <p:spPr>
          <a:xfrm>
            <a:off x="0" y="0"/>
            <a:ext cx="9059333" cy="99417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100"/>
              <a:buFont typeface="Arial"/>
              <a:buNone/>
            </a:pPr>
            <a:r>
              <a:rPr lang="en-US" sz="3200" b="1">
                <a:solidFill>
                  <a:srgbClr val="0000FF"/>
                </a:solidFill>
              </a:rPr>
              <a:t>New Products from GEFSv12</a:t>
            </a:r>
            <a:br>
              <a:rPr lang="en-US" sz="3200" b="1">
                <a:solidFill>
                  <a:srgbClr val="0000FF"/>
                </a:solidFill>
              </a:rPr>
            </a:br>
            <a:r>
              <a:rPr lang="en-US" sz="2400" b="1">
                <a:solidFill>
                  <a:srgbClr val="0000FF"/>
                </a:solidFill>
              </a:rPr>
              <a:t>to Support Stakeholders and Community</a:t>
            </a:r>
            <a:endParaRPr/>
          </a:p>
        </p:txBody>
      </p:sp>
      <p:sp>
        <p:nvSpPr>
          <p:cNvPr id="1165" name="Google Shape;1165;p45"/>
          <p:cNvSpPr txBox="1">
            <a:spLocks noGrp="1"/>
          </p:cNvSpPr>
          <p:nvPr>
            <p:ph type="body" idx="1"/>
          </p:nvPr>
        </p:nvSpPr>
        <p:spPr>
          <a:xfrm>
            <a:off x="315236" y="1003523"/>
            <a:ext cx="8476865" cy="3811411"/>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dk1"/>
              </a:buClr>
              <a:buSzPts val="1960"/>
              <a:buChar char="•"/>
            </a:pPr>
            <a:r>
              <a:rPr lang="en-US" sz="1960"/>
              <a:t>High resolution (25 km) data (selected 35 variables).</a:t>
            </a:r>
            <a:endParaRPr/>
          </a:p>
          <a:p>
            <a:pPr marL="228600" lvl="0" indent="-228600" algn="l" rtl="0">
              <a:lnSpc>
                <a:spcPct val="70000"/>
              </a:lnSpc>
              <a:spcBef>
                <a:spcPts val="1000"/>
              </a:spcBef>
              <a:spcAft>
                <a:spcPts val="0"/>
              </a:spcAft>
              <a:buClr>
                <a:schemeClr val="dk1"/>
              </a:buClr>
              <a:buSzPts val="1960"/>
              <a:buChar char="•"/>
            </a:pPr>
            <a:r>
              <a:rPr lang="en-US" sz="1960"/>
              <a:t>Top 5 pressure levels (stratosphere) data included in the ensemble mean and spread to support (and development) of stratospheric applications. </a:t>
            </a:r>
            <a:endParaRPr/>
          </a:p>
          <a:p>
            <a:pPr marL="228600" lvl="0" indent="-228600" algn="l" rtl="0">
              <a:lnSpc>
                <a:spcPct val="70000"/>
              </a:lnSpc>
              <a:spcBef>
                <a:spcPts val="1000"/>
              </a:spcBef>
              <a:spcAft>
                <a:spcPts val="0"/>
              </a:spcAft>
              <a:buClr>
                <a:schemeClr val="dk1"/>
              </a:buClr>
              <a:buSzPts val="1960"/>
              <a:buChar char="•"/>
            </a:pPr>
            <a:r>
              <a:rPr lang="en-US" sz="1960"/>
              <a:t>BUFR sounding for all 31 ensemble members and ensemble mean to show ensemble plumes at observation locations (2082</a:t>
            </a:r>
            <a:r>
              <a:rPr lang="en-US" sz="196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stations</a:t>
            </a:r>
            <a:r>
              <a:rPr lang="en-US" sz="1960"/>
              <a:t>).</a:t>
            </a:r>
            <a:endParaRPr/>
          </a:p>
          <a:p>
            <a:pPr marL="228600" lvl="0" indent="-228600" algn="l" rtl="0">
              <a:lnSpc>
                <a:spcPct val="70000"/>
              </a:lnSpc>
              <a:spcBef>
                <a:spcPts val="1000"/>
              </a:spcBef>
              <a:spcAft>
                <a:spcPts val="0"/>
              </a:spcAft>
              <a:buClr>
                <a:schemeClr val="dk1"/>
              </a:buClr>
              <a:buSzPts val="1960"/>
              <a:buChar char="•"/>
            </a:pPr>
            <a:r>
              <a:rPr lang="en-US" sz="1960"/>
              <a:t>Daily mean products to support sub-seasonal guidance, </a:t>
            </a:r>
            <a:r>
              <a:rPr lang="en-US" sz="1960" b="1"/>
              <a:t>we could stop GEFS SubX experiments after GEFS v12 is implemented.</a:t>
            </a:r>
            <a:endParaRPr b="1"/>
          </a:p>
          <a:p>
            <a:pPr marL="228600" lvl="0" indent="-228600" algn="l" rtl="0">
              <a:lnSpc>
                <a:spcPct val="70000"/>
              </a:lnSpc>
              <a:spcBef>
                <a:spcPts val="1000"/>
              </a:spcBef>
              <a:spcAft>
                <a:spcPts val="0"/>
              </a:spcAft>
              <a:buClr>
                <a:schemeClr val="dk1"/>
              </a:buClr>
              <a:buSzPts val="1960"/>
              <a:buChar char="•"/>
            </a:pPr>
            <a:r>
              <a:rPr lang="en-US" sz="1960"/>
              <a:t>Wave ensemble provides higher grid resolution (25km) to stakeholders and community (10 additional members, 50% increase of data). Grib2 data is updated to latest WMO wave products tables and third swell partition is added to the output.</a:t>
            </a:r>
            <a:endParaRPr/>
          </a:p>
          <a:p>
            <a:pPr marL="228600" lvl="0" indent="-228600" algn="l" rtl="0">
              <a:lnSpc>
                <a:spcPct val="70000"/>
              </a:lnSpc>
              <a:spcBef>
                <a:spcPts val="1000"/>
              </a:spcBef>
              <a:spcAft>
                <a:spcPts val="0"/>
              </a:spcAft>
              <a:buClr>
                <a:schemeClr val="dk1"/>
              </a:buClr>
              <a:buSzPts val="1960"/>
              <a:buChar char="•"/>
            </a:pPr>
            <a:r>
              <a:rPr lang="en-US" sz="1960"/>
              <a:t>Aerosol 25km 2d data of all species will provide much higher resolution to the community</a:t>
            </a:r>
            <a:endParaRPr/>
          </a:p>
        </p:txBody>
      </p:sp>
      <p:sp>
        <p:nvSpPr>
          <p:cNvPr id="1166" name="Google Shape;1166;p45"/>
          <p:cNvSpPr txBox="1">
            <a:spLocks noGrp="1"/>
          </p:cNvSpPr>
          <p:nvPr>
            <p:ph type="sldNum" idx="12"/>
          </p:nvPr>
        </p:nvSpPr>
        <p:spPr>
          <a:xfrm>
            <a:off x="7086600" y="4850911"/>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cxnSp>
        <p:nvCxnSpPr>
          <p:cNvPr id="1171" name="Google Shape;1171;p47"/>
          <p:cNvCxnSpPr/>
          <p:nvPr/>
        </p:nvCxnSpPr>
        <p:spPr>
          <a:xfrm>
            <a:off x="3923114" y="819279"/>
            <a:ext cx="9849" cy="1306596"/>
          </a:xfrm>
          <a:prstGeom prst="straightConnector1">
            <a:avLst/>
          </a:prstGeom>
          <a:noFill/>
          <a:ln w="25400" cap="flat" cmpd="sng">
            <a:solidFill>
              <a:srgbClr val="FF0000"/>
            </a:solidFill>
            <a:prstDash val="solid"/>
            <a:round/>
            <a:headEnd type="none" w="sm" len="sm"/>
            <a:tailEnd type="none" w="sm" len="sm"/>
          </a:ln>
        </p:spPr>
      </p:cxnSp>
      <p:cxnSp>
        <p:nvCxnSpPr>
          <p:cNvPr id="1172" name="Google Shape;1172;p47"/>
          <p:cNvCxnSpPr/>
          <p:nvPr/>
        </p:nvCxnSpPr>
        <p:spPr>
          <a:xfrm>
            <a:off x="0" y="2119745"/>
            <a:ext cx="8991600" cy="0"/>
          </a:xfrm>
          <a:prstGeom prst="straightConnector1">
            <a:avLst/>
          </a:prstGeom>
          <a:noFill/>
          <a:ln w="25400" cap="flat" cmpd="sng">
            <a:solidFill>
              <a:srgbClr val="0000FF"/>
            </a:solidFill>
            <a:prstDash val="solid"/>
            <a:round/>
            <a:headEnd type="none" w="sm" len="sm"/>
            <a:tailEnd type="triangle" w="lg" len="lg"/>
          </a:ln>
        </p:spPr>
      </p:cxnSp>
      <p:cxnSp>
        <p:nvCxnSpPr>
          <p:cNvPr id="1173" name="Google Shape;1173;p47"/>
          <p:cNvCxnSpPr/>
          <p:nvPr/>
        </p:nvCxnSpPr>
        <p:spPr>
          <a:xfrm>
            <a:off x="193963" y="1948295"/>
            <a:ext cx="0" cy="171450"/>
          </a:xfrm>
          <a:prstGeom prst="straightConnector1">
            <a:avLst/>
          </a:prstGeom>
          <a:noFill/>
          <a:ln w="25400" cap="flat" cmpd="sng">
            <a:solidFill>
              <a:srgbClr val="0000FF"/>
            </a:solidFill>
            <a:prstDash val="solid"/>
            <a:round/>
            <a:headEnd type="none" w="sm" len="sm"/>
            <a:tailEnd type="none" w="sm" len="sm"/>
          </a:ln>
        </p:spPr>
      </p:cxnSp>
      <p:cxnSp>
        <p:nvCxnSpPr>
          <p:cNvPr id="1174" name="Google Shape;1174;p47"/>
          <p:cNvCxnSpPr/>
          <p:nvPr/>
        </p:nvCxnSpPr>
        <p:spPr>
          <a:xfrm>
            <a:off x="1946559" y="1948295"/>
            <a:ext cx="0" cy="171450"/>
          </a:xfrm>
          <a:prstGeom prst="straightConnector1">
            <a:avLst/>
          </a:prstGeom>
          <a:noFill/>
          <a:ln w="25400" cap="flat" cmpd="sng">
            <a:solidFill>
              <a:srgbClr val="0000FF"/>
            </a:solidFill>
            <a:prstDash val="solid"/>
            <a:round/>
            <a:headEnd type="none" w="sm" len="sm"/>
            <a:tailEnd type="none" w="sm" len="sm"/>
          </a:ln>
        </p:spPr>
      </p:cxnSp>
      <p:cxnSp>
        <p:nvCxnSpPr>
          <p:cNvPr id="1175" name="Google Shape;1175;p47"/>
          <p:cNvCxnSpPr/>
          <p:nvPr/>
        </p:nvCxnSpPr>
        <p:spPr>
          <a:xfrm>
            <a:off x="5869759" y="1948295"/>
            <a:ext cx="0" cy="171450"/>
          </a:xfrm>
          <a:prstGeom prst="straightConnector1">
            <a:avLst/>
          </a:prstGeom>
          <a:noFill/>
          <a:ln w="25400" cap="flat" cmpd="sng">
            <a:solidFill>
              <a:srgbClr val="0000FF"/>
            </a:solidFill>
            <a:prstDash val="solid"/>
            <a:round/>
            <a:headEnd type="none" w="sm" len="sm"/>
            <a:tailEnd type="none" w="sm" len="sm"/>
          </a:ln>
        </p:spPr>
      </p:cxnSp>
      <p:cxnSp>
        <p:nvCxnSpPr>
          <p:cNvPr id="1176" name="Google Shape;1176;p47"/>
          <p:cNvCxnSpPr/>
          <p:nvPr/>
        </p:nvCxnSpPr>
        <p:spPr>
          <a:xfrm>
            <a:off x="7860444" y="1948295"/>
            <a:ext cx="0" cy="171450"/>
          </a:xfrm>
          <a:prstGeom prst="straightConnector1">
            <a:avLst/>
          </a:prstGeom>
          <a:noFill/>
          <a:ln w="25400" cap="flat" cmpd="sng">
            <a:solidFill>
              <a:srgbClr val="0000FF"/>
            </a:solidFill>
            <a:prstDash val="solid"/>
            <a:round/>
            <a:headEnd type="none" w="sm" len="sm"/>
            <a:tailEnd type="none" w="sm" len="sm"/>
          </a:ln>
        </p:spPr>
      </p:cxnSp>
      <p:sp>
        <p:nvSpPr>
          <p:cNvPr id="1177" name="Google Shape;1177;p47"/>
          <p:cNvSpPr txBox="1"/>
          <p:nvPr/>
        </p:nvSpPr>
        <p:spPr>
          <a:xfrm>
            <a:off x="-55419" y="2187327"/>
            <a:ext cx="4987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0:00</a:t>
            </a:r>
            <a:endParaRPr sz="1400" b="0" i="0" u="none" strike="noStrike" cap="none">
              <a:solidFill>
                <a:srgbClr val="000000"/>
              </a:solidFill>
              <a:latin typeface="Arial"/>
              <a:ea typeface="Arial"/>
              <a:cs typeface="Arial"/>
              <a:sym typeface="Arial"/>
            </a:endParaRPr>
          </a:p>
        </p:txBody>
      </p:sp>
      <p:sp>
        <p:nvSpPr>
          <p:cNvPr id="1178" name="Google Shape;1178;p47"/>
          <p:cNvSpPr txBox="1"/>
          <p:nvPr/>
        </p:nvSpPr>
        <p:spPr>
          <a:xfrm>
            <a:off x="1697177" y="2189959"/>
            <a:ext cx="4987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6:00</a:t>
            </a:r>
            <a:endParaRPr sz="1400" b="0" i="0" u="none" strike="noStrike" cap="none">
              <a:solidFill>
                <a:srgbClr val="000000"/>
              </a:solidFill>
              <a:latin typeface="Arial"/>
              <a:ea typeface="Arial"/>
              <a:cs typeface="Arial"/>
              <a:sym typeface="Arial"/>
            </a:endParaRPr>
          </a:p>
        </p:txBody>
      </p:sp>
      <p:sp>
        <p:nvSpPr>
          <p:cNvPr id="1179" name="Google Shape;1179;p47"/>
          <p:cNvSpPr txBox="1"/>
          <p:nvPr/>
        </p:nvSpPr>
        <p:spPr>
          <a:xfrm>
            <a:off x="3636818" y="2184711"/>
            <a:ext cx="59228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12:00</a:t>
            </a:r>
            <a:endParaRPr sz="1400" b="0" i="0" u="none" strike="noStrike" cap="none">
              <a:solidFill>
                <a:srgbClr val="000000"/>
              </a:solidFill>
              <a:latin typeface="Arial"/>
              <a:ea typeface="Arial"/>
              <a:cs typeface="Arial"/>
              <a:sym typeface="Arial"/>
            </a:endParaRPr>
          </a:p>
        </p:txBody>
      </p:sp>
      <p:sp>
        <p:nvSpPr>
          <p:cNvPr id="1180" name="Google Shape;1180;p47"/>
          <p:cNvSpPr txBox="1"/>
          <p:nvPr/>
        </p:nvSpPr>
        <p:spPr>
          <a:xfrm>
            <a:off x="5538360" y="2184711"/>
            <a:ext cx="64423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18:00</a:t>
            </a:r>
            <a:endParaRPr sz="1400" b="0" i="0" u="none" strike="noStrike" cap="none">
              <a:solidFill>
                <a:srgbClr val="000000"/>
              </a:solidFill>
              <a:latin typeface="Arial"/>
              <a:ea typeface="Arial"/>
              <a:cs typeface="Arial"/>
              <a:sym typeface="Arial"/>
            </a:endParaRPr>
          </a:p>
        </p:txBody>
      </p:sp>
      <p:sp>
        <p:nvSpPr>
          <p:cNvPr id="1181" name="Google Shape;1181;p47"/>
          <p:cNvSpPr txBox="1"/>
          <p:nvPr/>
        </p:nvSpPr>
        <p:spPr>
          <a:xfrm>
            <a:off x="7611055" y="2182165"/>
            <a:ext cx="4987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0:00</a:t>
            </a:r>
            <a:endParaRPr sz="1400" b="0" i="0" u="none" strike="noStrike" cap="none">
              <a:solidFill>
                <a:srgbClr val="000000"/>
              </a:solidFill>
              <a:latin typeface="Arial"/>
              <a:ea typeface="Arial"/>
              <a:cs typeface="Arial"/>
              <a:sym typeface="Arial"/>
            </a:endParaRPr>
          </a:p>
        </p:txBody>
      </p:sp>
      <p:sp>
        <p:nvSpPr>
          <p:cNvPr id="1182" name="Google Shape;1182;p47"/>
          <p:cNvSpPr/>
          <p:nvPr/>
        </p:nvSpPr>
        <p:spPr>
          <a:xfrm>
            <a:off x="1433945" y="1550843"/>
            <a:ext cx="342900" cy="568902"/>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OPR</a:t>
            </a:r>
            <a:endParaRPr sz="1400" b="0" i="0" u="none" strike="noStrike" cap="none">
              <a:solidFill>
                <a:srgbClr val="000000"/>
              </a:solidFill>
              <a:latin typeface="Arial"/>
              <a:ea typeface="Arial"/>
              <a:cs typeface="Arial"/>
              <a:sym typeface="Arial"/>
            </a:endParaRPr>
          </a:p>
        </p:txBody>
      </p:sp>
      <p:sp>
        <p:nvSpPr>
          <p:cNvPr id="1183" name="Google Shape;1183;p47"/>
          <p:cNvSpPr/>
          <p:nvPr/>
        </p:nvSpPr>
        <p:spPr>
          <a:xfrm>
            <a:off x="7320028" y="1550843"/>
            <a:ext cx="342900" cy="568902"/>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OPR</a:t>
            </a:r>
            <a:endParaRPr sz="1400" b="0" i="0" u="none" strike="noStrike" cap="none">
              <a:solidFill>
                <a:srgbClr val="000000"/>
              </a:solidFill>
              <a:latin typeface="Arial"/>
              <a:ea typeface="Arial"/>
              <a:cs typeface="Arial"/>
              <a:sym typeface="Arial"/>
            </a:endParaRPr>
          </a:p>
        </p:txBody>
      </p:sp>
      <p:sp>
        <p:nvSpPr>
          <p:cNvPr id="1184" name="Google Shape;1184;p47"/>
          <p:cNvSpPr/>
          <p:nvPr/>
        </p:nvSpPr>
        <p:spPr>
          <a:xfrm>
            <a:off x="5344387" y="1550843"/>
            <a:ext cx="342900" cy="568902"/>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OPR</a:t>
            </a:r>
            <a:endParaRPr sz="1400" b="0" i="0" u="none" strike="noStrike" cap="none">
              <a:solidFill>
                <a:srgbClr val="000000"/>
              </a:solidFill>
              <a:latin typeface="Arial"/>
              <a:ea typeface="Arial"/>
              <a:cs typeface="Arial"/>
              <a:sym typeface="Arial"/>
            </a:endParaRPr>
          </a:p>
        </p:txBody>
      </p:sp>
      <p:sp>
        <p:nvSpPr>
          <p:cNvPr id="1185" name="Google Shape;1185;p47"/>
          <p:cNvSpPr/>
          <p:nvPr/>
        </p:nvSpPr>
        <p:spPr>
          <a:xfrm>
            <a:off x="3420887" y="1550843"/>
            <a:ext cx="342900" cy="568902"/>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OPR</a:t>
            </a:r>
            <a:endParaRPr sz="1400" b="0" i="0" u="none" strike="noStrike" cap="none">
              <a:solidFill>
                <a:srgbClr val="000000"/>
              </a:solidFill>
              <a:latin typeface="Arial"/>
              <a:ea typeface="Arial"/>
              <a:cs typeface="Arial"/>
              <a:sym typeface="Arial"/>
            </a:endParaRPr>
          </a:p>
        </p:txBody>
      </p:sp>
      <p:sp>
        <p:nvSpPr>
          <p:cNvPr id="1186" name="Google Shape;1186;p47"/>
          <p:cNvSpPr/>
          <p:nvPr/>
        </p:nvSpPr>
        <p:spPr>
          <a:xfrm>
            <a:off x="1087600" y="954926"/>
            <a:ext cx="1035600" cy="568800"/>
          </a:xfrm>
          <a:prstGeom prst="rect">
            <a:avLst/>
          </a:prstGeom>
          <a:solidFill>
            <a:schemeClr val="accent4">
              <a:alpha val="25882"/>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GEFSv12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FF"/>
                </a:solidFill>
                <a:latin typeface="Calibri"/>
                <a:ea typeface="Calibri"/>
                <a:cs typeface="Calibri"/>
                <a:sym typeface="Calibri"/>
              </a:rPr>
              <a:t>3hrs 421 nodes</a:t>
            </a:r>
            <a:endParaRPr sz="1000" b="1"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FF"/>
                </a:solidFill>
                <a:latin typeface="Calibri"/>
                <a:ea typeface="Calibri"/>
                <a:cs typeface="Calibri"/>
                <a:sym typeface="Calibri"/>
              </a:rPr>
              <a:t>0-16 days; 00Z</a:t>
            </a:r>
            <a:endParaRPr sz="1000" b="1" i="0" u="none" strike="noStrike" cap="none">
              <a:solidFill>
                <a:srgbClr val="0000FF"/>
              </a:solidFill>
              <a:latin typeface="Calibri"/>
              <a:ea typeface="Calibri"/>
              <a:cs typeface="Calibri"/>
              <a:sym typeface="Calibri"/>
            </a:endParaRPr>
          </a:p>
        </p:txBody>
      </p:sp>
      <p:sp>
        <p:nvSpPr>
          <p:cNvPr id="1187" name="Google Shape;1187;p47"/>
          <p:cNvSpPr txBox="1"/>
          <p:nvPr/>
        </p:nvSpPr>
        <p:spPr>
          <a:xfrm>
            <a:off x="103220" y="164029"/>
            <a:ext cx="87851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FF"/>
                </a:solidFill>
                <a:latin typeface="Calibri"/>
                <a:ea typeface="Calibri"/>
                <a:cs typeface="Calibri"/>
                <a:sym typeface="Calibri"/>
              </a:rPr>
              <a:t>GEFSv12 forecast timeline and HPC requirements</a:t>
            </a:r>
            <a:endParaRPr sz="3200" b="0" i="0" u="none" strike="noStrike" cap="none">
              <a:solidFill>
                <a:srgbClr val="000000"/>
              </a:solidFill>
              <a:latin typeface="Arial"/>
              <a:ea typeface="Arial"/>
              <a:cs typeface="Arial"/>
              <a:sym typeface="Arial"/>
            </a:endParaRPr>
          </a:p>
        </p:txBody>
      </p:sp>
      <p:sp>
        <p:nvSpPr>
          <p:cNvPr id="1188" name="Google Shape;1188;p47"/>
          <p:cNvSpPr txBox="1"/>
          <p:nvPr/>
        </p:nvSpPr>
        <p:spPr>
          <a:xfrm>
            <a:off x="3361972" y="2359677"/>
            <a:ext cx="115628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FF0000"/>
                </a:solidFill>
                <a:latin typeface="Arial"/>
                <a:ea typeface="Arial"/>
                <a:cs typeface="Arial"/>
                <a:sym typeface="Arial"/>
              </a:rPr>
              <a:t>8:00am EDT</a:t>
            </a:r>
            <a:endParaRPr sz="1400" b="0" i="0" u="none" strike="noStrike" cap="none">
              <a:solidFill>
                <a:srgbClr val="000000"/>
              </a:solidFill>
              <a:latin typeface="Arial"/>
              <a:ea typeface="Arial"/>
              <a:cs typeface="Arial"/>
              <a:sym typeface="Arial"/>
            </a:endParaRPr>
          </a:p>
        </p:txBody>
      </p:sp>
      <p:sp>
        <p:nvSpPr>
          <p:cNvPr id="1189" name="Google Shape;1189;p47"/>
          <p:cNvSpPr/>
          <p:nvPr/>
        </p:nvSpPr>
        <p:spPr>
          <a:xfrm>
            <a:off x="2123221" y="1518759"/>
            <a:ext cx="928801" cy="439420"/>
          </a:xfrm>
          <a:prstGeom prst="rect">
            <a:avLst/>
          </a:prstGeom>
          <a:solidFill>
            <a:srgbClr val="F4B08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16-35 days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8 mem </a:t>
            </a:r>
            <a:endParaRPr sz="1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75 nodes</a:t>
            </a:r>
            <a:endParaRPr sz="1400" b="0" i="0" u="none" strike="noStrike" cap="none">
              <a:solidFill>
                <a:srgbClr val="000000"/>
              </a:solidFill>
              <a:latin typeface="Arial"/>
              <a:ea typeface="Arial"/>
              <a:cs typeface="Arial"/>
              <a:sym typeface="Arial"/>
            </a:endParaRPr>
          </a:p>
        </p:txBody>
      </p:sp>
      <p:sp>
        <p:nvSpPr>
          <p:cNvPr id="1190" name="Google Shape;1190;p47"/>
          <p:cNvSpPr/>
          <p:nvPr/>
        </p:nvSpPr>
        <p:spPr>
          <a:xfrm>
            <a:off x="4090949" y="1535936"/>
            <a:ext cx="928801" cy="439420"/>
          </a:xfrm>
          <a:prstGeom prst="rect">
            <a:avLst/>
          </a:prstGeom>
          <a:solidFill>
            <a:srgbClr val="F4B08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16-35 days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8 mem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75 nodes</a:t>
            </a:r>
            <a:endParaRPr sz="1400" b="0" i="0" u="none" strike="noStrike" cap="none">
              <a:solidFill>
                <a:srgbClr val="000000"/>
              </a:solidFill>
              <a:latin typeface="Arial"/>
              <a:ea typeface="Arial"/>
              <a:cs typeface="Arial"/>
              <a:sym typeface="Arial"/>
            </a:endParaRPr>
          </a:p>
        </p:txBody>
      </p:sp>
      <p:sp>
        <p:nvSpPr>
          <p:cNvPr id="1191" name="Google Shape;1191;p47"/>
          <p:cNvSpPr/>
          <p:nvPr/>
        </p:nvSpPr>
        <p:spPr>
          <a:xfrm>
            <a:off x="6026166" y="1513612"/>
            <a:ext cx="928801" cy="439420"/>
          </a:xfrm>
          <a:prstGeom prst="rect">
            <a:avLst/>
          </a:prstGeom>
          <a:solidFill>
            <a:srgbClr val="F4B08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16-35 days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8 mem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75 nodes</a:t>
            </a:r>
            <a:endParaRPr sz="1400" b="0" i="0" u="none" strike="noStrike" cap="none">
              <a:solidFill>
                <a:srgbClr val="000000"/>
              </a:solidFill>
              <a:latin typeface="Arial"/>
              <a:ea typeface="Arial"/>
              <a:cs typeface="Arial"/>
              <a:sym typeface="Arial"/>
            </a:endParaRPr>
          </a:p>
        </p:txBody>
      </p:sp>
      <p:cxnSp>
        <p:nvCxnSpPr>
          <p:cNvPr id="1192" name="Google Shape;1192;p47"/>
          <p:cNvCxnSpPr/>
          <p:nvPr/>
        </p:nvCxnSpPr>
        <p:spPr>
          <a:xfrm>
            <a:off x="1077745" y="2905952"/>
            <a:ext cx="9849" cy="1306596"/>
          </a:xfrm>
          <a:prstGeom prst="straightConnector1">
            <a:avLst/>
          </a:prstGeom>
          <a:noFill/>
          <a:ln w="25400" cap="flat" cmpd="sng">
            <a:solidFill>
              <a:srgbClr val="FF0000"/>
            </a:solidFill>
            <a:prstDash val="solid"/>
            <a:round/>
            <a:headEnd type="none" w="sm" len="sm"/>
            <a:tailEnd type="none" w="sm" len="sm"/>
          </a:ln>
        </p:spPr>
      </p:cxnSp>
      <p:cxnSp>
        <p:nvCxnSpPr>
          <p:cNvPr id="1193" name="Google Shape;1193;p47"/>
          <p:cNvCxnSpPr/>
          <p:nvPr/>
        </p:nvCxnSpPr>
        <p:spPr>
          <a:xfrm>
            <a:off x="149588" y="4041866"/>
            <a:ext cx="0" cy="171450"/>
          </a:xfrm>
          <a:prstGeom prst="straightConnector1">
            <a:avLst/>
          </a:prstGeom>
          <a:noFill/>
          <a:ln w="25400" cap="flat" cmpd="sng">
            <a:solidFill>
              <a:srgbClr val="0000FF"/>
            </a:solidFill>
            <a:prstDash val="solid"/>
            <a:round/>
            <a:headEnd type="none" w="sm" len="sm"/>
            <a:tailEnd type="none" w="sm" len="sm"/>
          </a:ln>
        </p:spPr>
      </p:cxnSp>
      <p:cxnSp>
        <p:nvCxnSpPr>
          <p:cNvPr id="1194" name="Google Shape;1194;p47"/>
          <p:cNvCxnSpPr/>
          <p:nvPr/>
        </p:nvCxnSpPr>
        <p:spPr>
          <a:xfrm>
            <a:off x="1902184" y="4041866"/>
            <a:ext cx="0" cy="171450"/>
          </a:xfrm>
          <a:prstGeom prst="straightConnector1">
            <a:avLst/>
          </a:prstGeom>
          <a:noFill/>
          <a:ln w="25400" cap="flat" cmpd="sng">
            <a:solidFill>
              <a:srgbClr val="0000FF"/>
            </a:solidFill>
            <a:prstDash val="solid"/>
            <a:round/>
            <a:headEnd type="none" w="sm" len="sm"/>
            <a:tailEnd type="none" w="sm" len="sm"/>
          </a:ln>
        </p:spPr>
      </p:cxnSp>
      <p:cxnSp>
        <p:nvCxnSpPr>
          <p:cNvPr id="1195" name="Google Shape;1195;p47"/>
          <p:cNvCxnSpPr/>
          <p:nvPr/>
        </p:nvCxnSpPr>
        <p:spPr>
          <a:xfrm>
            <a:off x="5886940" y="4045976"/>
            <a:ext cx="0" cy="171450"/>
          </a:xfrm>
          <a:prstGeom prst="straightConnector1">
            <a:avLst/>
          </a:prstGeom>
          <a:noFill/>
          <a:ln w="25400" cap="flat" cmpd="sng">
            <a:solidFill>
              <a:srgbClr val="0000FF"/>
            </a:solidFill>
            <a:prstDash val="solid"/>
            <a:round/>
            <a:headEnd type="none" w="sm" len="sm"/>
            <a:tailEnd type="none" w="sm" len="sm"/>
          </a:ln>
        </p:spPr>
      </p:cxnSp>
      <p:cxnSp>
        <p:nvCxnSpPr>
          <p:cNvPr id="1196" name="Google Shape;1196;p47"/>
          <p:cNvCxnSpPr/>
          <p:nvPr/>
        </p:nvCxnSpPr>
        <p:spPr>
          <a:xfrm>
            <a:off x="7885518" y="4041866"/>
            <a:ext cx="0" cy="171450"/>
          </a:xfrm>
          <a:prstGeom prst="straightConnector1">
            <a:avLst/>
          </a:prstGeom>
          <a:noFill/>
          <a:ln w="25400" cap="flat" cmpd="sng">
            <a:solidFill>
              <a:srgbClr val="0000FF"/>
            </a:solidFill>
            <a:prstDash val="solid"/>
            <a:round/>
            <a:headEnd type="none" w="sm" len="sm"/>
            <a:tailEnd type="none" w="sm" len="sm"/>
          </a:ln>
        </p:spPr>
      </p:cxnSp>
      <p:sp>
        <p:nvSpPr>
          <p:cNvPr id="1197" name="Google Shape;1197;p47"/>
          <p:cNvSpPr txBox="1"/>
          <p:nvPr/>
        </p:nvSpPr>
        <p:spPr>
          <a:xfrm>
            <a:off x="1652802" y="4283530"/>
            <a:ext cx="4987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6:00</a:t>
            </a:r>
            <a:endParaRPr sz="1400" b="0" i="0" u="none" strike="noStrike" cap="none">
              <a:solidFill>
                <a:srgbClr val="000000"/>
              </a:solidFill>
              <a:latin typeface="Arial"/>
              <a:ea typeface="Arial"/>
              <a:cs typeface="Arial"/>
              <a:sym typeface="Arial"/>
            </a:endParaRPr>
          </a:p>
        </p:txBody>
      </p:sp>
      <p:sp>
        <p:nvSpPr>
          <p:cNvPr id="1198" name="Google Shape;1198;p47"/>
          <p:cNvSpPr txBox="1"/>
          <p:nvPr/>
        </p:nvSpPr>
        <p:spPr>
          <a:xfrm>
            <a:off x="3592443" y="4278282"/>
            <a:ext cx="59228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12:00</a:t>
            </a:r>
            <a:endParaRPr sz="1400" b="0" i="0" u="none" strike="noStrike" cap="none">
              <a:solidFill>
                <a:srgbClr val="000000"/>
              </a:solidFill>
              <a:latin typeface="Arial"/>
              <a:ea typeface="Arial"/>
              <a:cs typeface="Arial"/>
              <a:sym typeface="Arial"/>
            </a:endParaRPr>
          </a:p>
        </p:txBody>
      </p:sp>
      <p:sp>
        <p:nvSpPr>
          <p:cNvPr id="1199" name="Google Shape;1199;p47"/>
          <p:cNvSpPr txBox="1"/>
          <p:nvPr/>
        </p:nvSpPr>
        <p:spPr>
          <a:xfrm>
            <a:off x="5493991" y="4278282"/>
            <a:ext cx="64423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18:00</a:t>
            </a:r>
            <a:endParaRPr sz="1400" b="0" i="0" u="none" strike="noStrike" cap="none">
              <a:solidFill>
                <a:srgbClr val="000000"/>
              </a:solidFill>
              <a:latin typeface="Arial"/>
              <a:ea typeface="Arial"/>
              <a:cs typeface="Arial"/>
              <a:sym typeface="Arial"/>
            </a:endParaRPr>
          </a:p>
        </p:txBody>
      </p:sp>
      <p:sp>
        <p:nvSpPr>
          <p:cNvPr id="1200" name="Google Shape;1200;p47"/>
          <p:cNvSpPr txBox="1"/>
          <p:nvPr/>
        </p:nvSpPr>
        <p:spPr>
          <a:xfrm>
            <a:off x="7636129" y="4275736"/>
            <a:ext cx="4987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0:00</a:t>
            </a:r>
            <a:endParaRPr sz="1400" b="0" i="0" u="none" strike="noStrike" cap="none">
              <a:solidFill>
                <a:srgbClr val="000000"/>
              </a:solidFill>
              <a:latin typeface="Arial"/>
              <a:ea typeface="Arial"/>
              <a:cs typeface="Arial"/>
              <a:sym typeface="Arial"/>
            </a:endParaRPr>
          </a:p>
        </p:txBody>
      </p:sp>
      <p:cxnSp>
        <p:nvCxnSpPr>
          <p:cNvPr id="1201" name="Google Shape;1201;p47"/>
          <p:cNvCxnSpPr/>
          <p:nvPr/>
        </p:nvCxnSpPr>
        <p:spPr>
          <a:xfrm>
            <a:off x="22440" y="2119745"/>
            <a:ext cx="8991600" cy="0"/>
          </a:xfrm>
          <a:prstGeom prst="straightConnector1">
            <a:avLst/>
          </a:prstGeom>
          <a:noFill/>
          <a:ln w="25400" cap="flat" cmpd="sng">
            <a:solidFill>
              <a:srgbClr val="0000FF"/>
            </a:solidFill>
            <a:prstDash val="solid"/>
            <a:round/>
            <a:headEnd type="none" w="sm" len="sm"/>
            <a:tailEnd type="triangle" w="lg" len="lg"/>
          </a:ln>
        </p:spPr>
      </p:cxnSp>
      <p:cxnSp>
        <p:nvCxnSpPr>
          <p:cNvPr id="1202" name="Google Shape;1202;p47"/>
          <p:cNvCxnSpPr/>
          <p:nvPr/>
        </p:nvCxnSpPr>
        <p:spPr>
          <a:xfrm>
            <a:off x="149588" y="4215572"/>
            <a:ext cx="8991600" cy="0"/>
          </a:xfrm>
          <a:prstGeom prst="straightConnector1">
            <a:avLst/>
          </a:prstGeom>
          <a:noFill/>
          <a:ln w="25400" cap="flat" cmpd="sng">
            <a:solidFill>
              <a:srgbClr val="0000FF"/>
            </a:solidFill>
            <a:prstDash val="solid"/>
            <a:round/>
            <a:headEnd type="none" w="sm" len="sm"/>
            <a:tailEnd type="triangle" w="lg" len="lg"/>
          </a:ln>
        </p:spPr>
      </p:cxnSp>
      <p:cxnSp>
        <p:nvCxnSpPr>
          <p:cNvPr id="1203" name="Google Shape;1203;p47"/>
          <p:cNvCxnSpPr/>
          <p:nvPr/>
        </p:nvCxnSpPr>
        <p:spPr>
          <a:xfrm>
            <a:off x="4090338" y="2905952"/>
            <a:ext cx="9849" cy="1306596"/>
          </a:xfrm>
          <a:prstGeom prst="straightConnector1">
            <a:avLst/>
          </a:prstGeom>
          <a:noFill/>
          <a:ln w="25400" cap="flat" cmpd="sng">
            <a:solidFill>
              <a:srgbClr val="FF0000"/>
            </a:solidFill>
            <a:prstDash val="solid"/>
            <a:round/>
            <a:headEnd type="none" w="sm" len="sm"/>
            <a:tailEnd type="none" w="sm" len="sm"/>
          </a:ln>
        </p:spPr>
      </p:cxnSp>
      <p:cxnSp>
        <p:nvCxnSpPr>
          <p:cNvPr id="1204" name="Google Shape;1204;p47"/>
          <p:cNvCxnSpPr/>
          <p:nvPr/>
        </p:nvCxnSpPr>
        <p:spPr>
          <a:xfrm>
            <a:off x="3073552" y="2906766"/>
            <a:ext cx="9849" cy="1306596"/>
          </a:xfrm>
          <a:prstGeom prst="straightConnector1">
            <a:avLst/>
          </a:prstGeom>
          <a:noFill/>
          <a:ln w="25400" cap="flat" cmpd="sng">
            <a:solidFill>
              <a:srgbClr val="FF0000"/>
            </a:solidFill>
            <a:prstDash val="solid"/>
            <a:round/>
            <a:headEnd type="none" w="sm" len="sm"/>
            <a:tailEnd type="none" w="sm" len="sm"/>
          </a:ln>
        </p:spPr>
      </p:cxnSp>
      <p:cxnSp>
        <p:nvCxnSpPr>
          <p:cNvPr id="1205" name="Google Shape;1205;p47"/>
          <p:cNvCxnSpPr/>
          <p:nvPr/>
        </p:nvCxnSpPr>
        <p:spPr>
          <a:xfrm>
            <a:off x="2101803" y="2897661"/>
            <a:ext cx="9849" cy="1306596"/>
          </a:xfrm>
          <a:prstGeom prst="straightConnector1">
            <a:avLst/>
          </a:prstGeom>
          <a:noFill/>
          <a:ln w="25400" cap="flat" cmpd="sng">
            <a:solidFill>
              <a:srgbClr val="FF0000"/>
            </a:solidFill>
            <a:prstDash val="solid"/>
            <a:round/>
            <a:headEnd type="none" w="sm" len="sm"/>
            <a:tailEnd type="none" w="sm" len="sm"/>
          </a:ln>
        </p:spPr>
      </p:cxnSp>
      <p:cxnSp>
        <p:nvCxnSpPr>
          <p:cNvPr id="1206" name="Google Shape;1206;p47"/>
          <p:cNvCxnSpPr/>
          <p:nvPr/>
        </p:nvCxnSpPr>
        <p:spPr>
          <a:xfrm>
            <a:off x="8076338" y="2898927"/>
            <a:ext cx="9849" cy="1306596"/>
          </a:xfrm>
          <a:prstGeom prst="straightConnector1">
            <a:avLst/>
          </a:prstGeom>
          <a:noFill/>
          <a:ln w="25400" cap="flat" cmpd="sng">
            <a:solidFill>
              <a:srgbClr val="FF0000"/>
            </a:solidFill>
            <a:prstDash val="solid"/>
            <a:round/>
            <a:headEnd type="none" w="sm" len="sm"/>
            <a:tailEnd type="none" w="sm" len="sm"/>
          </a:ln>
        </p:spPr>
      </p:cxnSp>
      <p:cxnSp>
        <p:nvCxnSpPr>
          <p:cNvPr id="1207" name="Google Shape;1207;p47"/>
          <p:cNvCxnSpPr/>
          <p:nvPr/>
        </p:nvCxnSpPr>
        <p:spPr>
          <a:xfrm>
            <a:off x="5107112" y="2905952"/>
            <a:ext cx="9849" cy="1306596"/>
          </a:xfrm>
          <a:prstGeom prst="straightConnector1">
            <a:avLst/>
          </a:prstGeom>
          <a:noFill/>
          <a:ln w="25400" cap="flat" cmpd="sng">
            <a:solidFill>
              <a:srgbClr val="FF0000"/>
            </a:solidFill>
            <a:prstDash val="solid"/>
            <a:round/>
            <a:headEnd type="none" w="sm" len="sm"/>
            <a:tailEnd type="none" w="sm" len="sm"/>
          </a:ln>
        </p:spPr>
      </p:cxnSp>
      <p:cxnSp>
        <p:nvCxnSpPr>
          <p:cNvPr id="1208" name="Google Shape;1208;p47"/>
          <p:cNvCxnSpPr/>
          <p:nvPr/>
        </p:nvCxnSpPr>
        <p:spPr>
          <a:xfrm>
            <a:off x="6113596" y="2897661"/>
            <a:ext cx="9849" cy="1306596"/>
          </a:xfrm>
          <a:prstGeom prst="straightConnector1">
            <a:avLst/>
          </a:prstGeom>
          <a:noFill/>
          <a:ln w="25400" cap="flat" cmpd="sng">
            <a:solidFill>
              <a:srgbClr val="FF0000"/>
            </a:solidFill>
            <a:prstDash val="solid"/>
            <a:round/>
            <a:headEnd type="none" w="sm" len="sm"/>
            <a:tailEnd type="none" w="sm" len="sm"/>
          </a:ln>
        </p:spPr>
      </p:cxnSp>
      <p:cxnSp>
        <p:nvCxnSpPr>
          <p:cNvPr id="1209" name="Google Shape;1209;p47"/>
          <p:cNvCxnSpPr/>
          <p:nvPr/>
        </p:nvCxnSpPr>
        <p:spPr>
          <a:xfrm>
            <a:off x="7085798" y="2897661"/>
            <a:ext cx="9849" cy="1306596"/>
          </a:xfrm>
          <a:prstGeom prst="straightConnector1">
            <a:avLst/>
          </a:prstGeom>
          <a:noFill/>
          <a:ln w="25400" cap="flat" cmpd="sng">
            <a:solidFill>
              <a:srgbClr val="FF0000"/>
            </a:solidFill>
            <a:prstDash val="solid"/>
            <a:round/>
            <a:headEnd type="none" w="sm" len="sm"/>
            <a:tailEnd type="none" w="sm" len="sm"/>
          </a:ln>
        </p:spPr>
      </p:cxnSp>
      <p:cxnSp>
        <p:nvCxnSpPr>
          <p:cNvPr id="1210" name="Google Shape;1210;p47"/>
          <p:cNvCxnSpPr/>
          <p:nvPr/>
        </p:nvCxnSpPr>
        <p:spPr>
          <a:xfrm flipH="1">
            <a:off x="1075770" y="2896893"/>
            <a:ext cx="1026020" cy="4530"/>
          </a:xfrm>
          <a:prstGeom prst="straightConnector1">
            <a:avLst/>
          </a:prstGeom>
          <a:noFill/>
          <a:ln w="25400" cap="flat" cmpd="sng">
            <a:solidFill>
              <a:srgbClr val="FF0000"/>
            </a:solidFill>
            <a:prstDash val="solid"/>
            <a:round/>
            <a:headEnd type="none" w="sm" len="sm"/>
            <a:tailEnd type="none" w="sm" len="sm"/>
          </a:ln>
        </p:spPr>
      </p:cxnSp>
      <p:cxnSp>
        <p:nvCxnSpPr>
          <p:cNvPr id="1211" name="Google Shape;1211;p47"/>
          <p:cNvCxnSpPr/>
          <p:nvPr/>
        </p:nvCxnSpPr>
        <p:spPr>
          <a:xfrm flipH="1">
            <a:off x="7085182" y="2890482"/>
            <a:ext cx="1026020" cy="4530"/>
          </a:xfrm>
          <a:prstGeom prst="straightConnector1">
            <a:avLst/>
          </a:prstGeom>
          <a:noFill/>
          <a:ln w="25400" cap="flat" cmpd="sng">
            <a:solidFill>
              <a:srgbClr val="FF0000"/>
            </a:solidFill>
            <a:prstDash val="solid"/>
            <a:round/>
            <a:headEnd type="none" w="sm" len="sm"/>
            <a:tailEnd type="none" w="sm" len="sm"/>
          </a:ln>
        </p:spPr>
      </p:cxnSp>
      <p:cxnSp>
        <p:nvCxnSpPr>
          <p:cNvPr id="1212" name="Google Shape;1212;p47"/>
          <p:cNvCxnSpPr/>
          <p:nvPr/>
        </p:nvCxnSpPr>
        <p:spPr>
          <a:xfrm flipH="1">
            <a:off x="5107908" y="2900641"/>
            <a:ext cx="1026020" cy="4530"/>
          </a:xfrm>
          <a:prstGeom prst="straightConnector1">
            <a:avLst/>
          </a:prstGeom>
          <a:noFill/>
          <a:ln w="25400" cap="flat" cmpd="sng">
            <a:solidFill>
              <a:srgbClr val="FF0000"/>
            </a:solidFill>
            <a:prstDash val="solid"/>
            <a:round/>
            <a:headEnd type="none" w="sm" len="sm"/>
            <a:tailEnd type="none" w="sm" len="sm"/>
          </a:ln>
        </p:spPr>
      </p:cxnSp>
      <p:cxnSp>
        <p:nvCxnSpPr>
          <p:cNvPr id="1213" name="Google Shape;1213;p47"/>
          <p:cNvCxnSpPr/>
          <p:nvPr/>
        </p:nvCxnSpPr>
        <p:spPr>
          <a:xfrm flipH="1">
            <a:off x="3063702" y="2902906"/>
            <a:ext cx="1026020" cy="4530"/>
          </a:xfrm>
          <a:prstGeom prst="straightConnector1">
            <a:avLst/>
          </a:prstGeom>
          <a:noFill/>
          <a:ln w="25400" cap="flat" cmpd="sng">
            <a:solidFill>
              <a:srgbClr val="FF0000"/>
            </a:solidFill>
            <a:prstDash val="solid"/>
            <a:round/>
            <a:headEnd type="none" w="sm" len="sm"/>
            <a:tailEnd type="none" w="sm" len="sm"/>
          </a:ln>
        </p:spPr>
      </p:cxnSp>
      <p:sp>
        <p:nvSpPr>
          <p:cNvPr id="1214" name="Google Shape;1214;p47"/>
          <p:cNvSpPr txBox="1"/>
          <p:nvPr/>
        </p:nvSpPr>
        <p:spPr>
          <a:xfrm>
            <a:off x="826388" y="4275736"/>
            <a:ext cx="4987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3:30</a:t>
            </a:r>
            <a:endParaRPr sz="1400" b="0" i="0" u="none" strike="noStrike" cap="none">
              <a:solidFill>
                <a:srgbClr val="000000"/>
              </a:solidFill>
              <a:latin typeface="Arial"/>
              <a:ea typeface="Arial"/>
              <a:cs typeface="Arial"/>
              <a:sym typeface="Arial"/>
            </a:endParaRPr>
          </a:p>
        </p:txBody>
      </p:sp>
      <p:cxnSp>
        <p:nvCxnSpPr>
          <p:cNvPr id="1215" name="Google Shape;1215;p47"/>
          <p:cNvCxnSpPr/>
          <p:nvPr/>
        </p:nvCxnSpPr>
        <p:spPr>
          <a:xfrm flipH="1">
            <a:off x="2082908" y="3983107"/>
            <a:ext cx="1026020" cy="4530"/>
          </a:xfrm>
          <a:prstGeom prst="straightConnector1">
            <a:avLst/>
          </a:prstGeom>
          <a:noFill/>
          <a:ln w="25400" cap="flat" cmpd="sng">
            <a:solidFill>
              <a:srgbClr val="FF0000"/>
            </a:solidFill>
            <a:prstDash val="solid"/>
            <a:round/>
            <a:headEnd type="none" w="sm" len="sm"/>
            <a:tailEnd type="none" w="sm" len="sm"/>
          </a:ln>
        </p:spPr>
      </p:cxnSp>
      <p:cxnSp>
        <p:nvCxnSpPr>
          <p:cNvPr id="1216" name="Google Shape;1216;p47"/>
          <p:cNvCxnSpPr/>
          <p:nvPr/>
        </p:nvCxnSpPr>
        <p:spPr>
          <a:xfrm flipH="1">
            <a:off x="4093648" y="3980842"/>
            <a:ext cx="1026020" cy="4530"/>
          </a:xfrm>
          <a:prstGeom prst="straightConnector1">
            <a:avLst/>
          </a:prstGeom>
          <a:noFill/>
          <a:ln w="25400" cap="flat" cmpd="sng">
            <a:solidFill>
              <a:srgbClr val="FF0000"/>
            </a:solidFill>
            <a:prstDash val="solid"/>
            <a:round/>
            <a:headEnd type="none" w="sm" len="sm"/>
            <a:tailEnd type="none" w="sm" len="sm"/>
          </a:ln>
        </p:spPr>
      </p:cxnSp>
      <p:cxnSp>
        <p:nvCxnSpPr>
          <p:cNvPr id="1217" name="Google Shape;1217;p47"/>
          <p:cNvCxnSpPr/>
          <p:nvPr/>
        </p:nvCxnSpPr>
        <p:spPr>
          <a:xfrm flipH="1">
            <a:off x="6083689" y="3963439"/>
            <a:ext cx="1026020" cy="4530"/>
          </a:xfrm>
          <a:prstGeom prst="straightConnector1">
            <a:avLst/>
          </a:prstGeom>
          <a:noFill/>
          <a:ln w="25400" cap="flat" cmpd="sng">
            <a:solidFill>
              <a:srgbClr val="FF0000"/>
            </a:solidFill>
            <a:prstDash val="solid"/>
            <a:round/>
            <a:headEnd type="none" w="sm" len="sm"/>
            <a:tailEnd type="none" w="sm" len="sm"/>
          </a:ln>
        </p:spPr>
      </p:cxnSp>
      <p:sp>
        <p:nvSpPr>
          <p:cNvPr id="1218" name="Google Shape;1218;p47"/>
          <p:cNvSpPr txBox="1"/>
          <p:nvPr/>
        </p:nvSpPr>
        <p:spPr>
          <a:xfrm>
            <a:off x="1075782" y="4600943"/>
            <a:ext cx="70340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FF"/>
                </a:solidFill>
                <a:latin typeface="Calibri"/>
                <a:ea typeface="Calibri"/>
                <a:cs typeface="Calibri"/>
                <a:sym typeface="Calibri"/>
              </a:rPr>
              <a:t>GEFSv12 nodes usage for 24 hours cycling window</a:t>
            </a:r>
            <a:endParaRPr sz="1400" b="0" i="0" u="none" strike="noStrike" cap="none">
              <a:solidFill>
                <a:srgbClr val="000000"/>
              </a:solidFill>
              <a:latin typeface="Arial"/>
              <a:ea typeface="Arial"/>
              <a:cs typeface="Arial"/>
              <a:sym typeface="Arial"/>
            </a:endParaRPr>
          </a:p>
        </p:txBody>
      </p:sp>
      <p:sp>
        <p:nvSpPr>
          <p:cNvPr id="1219" name="Google Shape;1219;p47"/>
          <p:cNvSpPr txBox="1"/>
          <p:nvPr/>
        </p:nvSpPr>
        <p:spPr>
          <a:xfrm>
            <a:off x="1086231" y="3090447"/>
            <a:ext cx="97176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rgbClr val="FF0000"/>
                </a:solidFill>
                <a:latin typeface="Calibri"/>
                <a:ea typeface="Calibri"/>
                <a:cs typeface="Calibri"/>
                <a:sym typeface="Calibri"/>
              </a:rPr>
              <a:t>421 nodes</a:t>
            </a:r>
            <a:endParaRPr sz="1400" b="0" i="0" u="none" strike="noStrike" cap="none">
              <a:solidFill>
                <a:srgbClr val="000000"/>
              </a:solidFill>
              <a:latin typeface="Arial"/>
              <a:ea typeface="Arial"/>
              <a:cs typeface="Arial"/>
              <a:sym typeface="Arial"/>
            </a:endParaRPr>
          </a:p>
        </p:txBody>
      </p:sp>
      <p:sp>
        <p:nvSpPr>
          <p:cNvPr id="1220" name="Google Shape;1220;p47"/>
          <p:cNvSpPr txBox="1"/>
          <p:nvPr/>
        </p:nvSpPr>
        <p:spPr>
          <a:xfrm>
            <a:off x="3065800" y="3090447"/>
            <a:ext cx="97176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rgbClr val="FF0000"/>
                </a:solidFill>
                <a:latin typeface="Calibri"/>
                <a:ea typeface="Calibri"/>
                <a:cs typeface="Calibri"/>
                <a:sym typeface="Calibri"/>
              </a:rPr>
              <a:t>421 nodes</a:t>
            </a:r>
            <a:endParaRPr sz="1400" b="0" i="0" u="none" strike="noStrike" cap="none">
              <a:solidFill>
                <a:srgbClr val="000000"/>
              </a:solidFill>
              <a:latin typeface="Arial"/>
              <a:ea typeface="Arial"/>
              <a:cs typeface="Arial"/>
              <a:sym typeface="Arial"/>
            </a:endParaRPr>
          </a:p>
        </p:txBody>
      </p:sp>
      <p:sp>
        <p:nvSpPr>
          <p:cNvPr id="1221" name="Google Shape;1221;p47"/>
          <p:cNvSpPr txBox="1"/>
          <p:nvPr/>
        </p:nvSpPr>
        <p:spPr>
          <a:xfrm>
            <a:off x="5105857" y="3081708"/>
            <a:ext cx="97176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rgbClr val="FF0000"/>
                </a:solidFill>
                <a:latin typeface="Calibri"/>
                <a:ea typeface="Calibri"/>
                <a:cs typeface="Calibri"/>
                <a:sym typeface="Calibri"/>
              </a:rPr>
              <a:t>421 nodes</a:t>
            </a:r>
            <a:endParaRPr sz="1400" b="0" i="0" u="none" strike="noStrike" cap="none">
              <a:solidFill>
                <a:srgbClr val="000000"/>
              </a:solidFill>
              <a:latin typeface="Arial"/>
              <a:ea typeface="Arial"/>
              <a:cs typeface="Arial"/>
              <a:sym typeface="Arial"/>
            </a:endParaRPr>
          </a:p>
        </p:txBody>
      </p:sp>
      <p:sp>
        <p:nvSpPr>
          <p:cNvPr id="1222" name="Google Shape;1222;p47"/>
          <p:cNvSpPr txBox="1"/>
          <p:nvPr/>
        </p:nvSpPr>
        <p:spPr>
          <a:xfrm>
            <a:off x="7083761" y="3098717"/>
            <a:ext cx="97176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rgbClr val="FF0000"/>
                </a:solidFill>
                <a:latin typeface="Calibri"/>
                <a:ea typeface="Calibri"/>
                <a:cs typeface="Calibri"/>
                <a:sym typeface="Calibri"/>
              </a:rPr>
              <a:t>421 nodes</a:t>
            </a:r>
            <a:endParaRPr sz="1400" b="0" i="0" u="none" strike="noStrike" cap="none">
              <a:solidFill>
                <a:srgbClr val="000000"/>
              </a:solidFill>
              <a:latin typeface="Arial"/>
              <a:ea typeface="Arial"/>
              <a:cs typeface="Arial"/>
              <a:sym typeface="Arial"/>
            </a:endParaRPr>
          </a:p>
        </p:txBody>
      </p:sp>
      <p:sp>
        <p:nvSpPr>
          <p:cNvPr id="1223" name="Google Shape;1223;p47"/>
          <p:cNvSpPr txBox="1"/>
          <p:nvPr/>
        </p:nvSpPr>
        <p:spPr>
          <a:xfrm>
            <a:off x="2130530" y="3960967"/>
            <a:ext cx="97176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rgbClr val="FF0000"/>
                </a:solidFill>
                <a:latin typeface="Calibri"/>
                <a:ea typeface="Calibri"/>
                <a:cs typeface="Calibri"/>
                <a:sym typeface="Calibri"/>
              </a:rPr>
              <a:t>75 nodes</a:t>
            </a:r>
            <a:endParaRPr sz="1400" b="0" i="0" u="none" strike="noStrike" cap="none">
              <a:solidFill>
                <a:srgbClr val="000000"/>
              </a:solidFill>
              <a:latin typeface="Arial"/>
              <a:ea typeface="Arial"/>
              <a:cs typeface="Arial"/>
              <a:sym typeface="Arial"/>
            </a:endParaRPr>
          </a:p>
        </p:txBody>
      </p:sp>
      <p:sp>
        <p:nvSpPr>
          <p:cNvPr id="1224" name="Google Shape;1224;p47"/>
          <p:cNvSpPr txBox="1"/>
          <p:nvPr/>
        </p:nvSpPr>
        <p:spPr>
          <a:xfrm>
            <a:off x="4119435" y="3981261"/>
            <a:ext cx="97176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rgbClr val="FF0000"/>
                </a:solidFill>
                <a:latin typeface="Calibri"/>
                <a:ea typeface="Calibri"/>
                <a:cs typeface="Calibri"/>
                <a:sym typeface="Calibri"/>
              </a:rPr>
              <a:t>75 nodes</a:t>
            </a:r>
            <a:endParaRPr sz="1400" b="0" i="0" u="none" strike="noStrike" cap="none">
              <a:solidFill>
                <a:srgbClr val="000000"/>
              </a:solidFill>
              <a:latin typeface="Arial"/>
              <a:ea typeface="Arial"/>
              <a:cs typeface="Arial"/>
              <a:sym typeface="Arial"/>
            </a:endParaRPr>
          </a:p>
        </p:txBody>
      </p:sp>
      <p:sp>
        <p:nvSpPr>
          <p:cNvPr id="1225" name="Google Shape;1225;p47"/>
          <p:cNvSpPr txBox="1"/>
          <p:nvPr/>
        </p:nvSpPr>
        <p:spPr>
          <a:xfrm>
            <a:off x="6103096" y="3967700"/>
            <a:ext cx="97176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rgbClr val="FF0000"/>
                </a:solidFill>
                <a:latin typeface="Calibri"/>
                <a:ea typeface="Calibri"/>
                <a:cs typeface="Calibri"/>
                <a:sym typeface="Calibri"/>
              </a:rPr>
              <a:t>75 nodes</a:t>
            </a:r>
            <a:endParaRPr sz="1400" b="0" i="0" u="none" strike="noStrike" cap="none">
              <a:solidFill>
                <a:srgbClr val="000000"/>
              </a:solidFill>
              <a:latin typeface="Arial"/>
              <a:ea typeface="Arial"/>
              <a:cs typeface="Arial"/>
              <a:sym typeface="Arial"/>
            </a:endParaRPr>
          </a:p>
        </p:txBody>
      </p:sp>
      <p:cxnSp>
        <p:nvCxnSpPr>
          <p:cNvPr id="1226" name="Google Shape;1226;p47"/>
          <p:cNvCxnSpPr/>
          <p:nvPr/>
        </p:nvCxnSpPr>
        <p:spPr>
          <a:xfrm flipH="1">
            <a:off x="6954958" y="1921477"/>
            <a:ext cx="7135" cy="438194"/>
          </a:xfrm>
          <a:prstGeom prst="straightConnector1">
            <a:avLst/>
          </a:prstGeom>
          <a:noFill/>
          <a:ln w="25400" cap="flat" cmpd="sng">
            <a:solidFill>
              <a:srgbClr val="FF0000"/>
            </a:solidFill>
            <a:prstDash val="solid"/>
            <a:miter lim="800000"/>
            <a:headEnd type="none" w="sm" len="sm"/>
            <a:tailEnd type="triangle" w="med" len="med"/>
          </a:ln>
        </p:spPr>
      </p:cxnSp>
      <p:sp>
        <p:nvSpPr>
          <p:cNvPr id="1227" name="Google Shape;1227;p47"/>
          <p:cNvSpPr txBox="1"/>
          <p:nvPr/>
        </p:nvSpPr>
        <p:spPr>
          <a:xfrm>
            <a:off x="6375675" y="2379580"/>
            <a:ext cx="115628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FF0000"/>
                </a:solidFill>
                <a:latin typeface="Arial"/>
                <a:ea typeface="Arial"/>
                <a:cs typeface="Arial"/>
                <a:sym typeface="Arial"/>
              </a:rPr>
              <a:t>4:30pm EDT</a:t>
            </a:r>
            <a:endParaRPr sz="1400" b="0" i="0" u="none" strike="noStrike" cap="none">
              <a:solidFill>
                <a:srgbClr val="000000"/>
              </a:solidFill>
              <a:latin typeface="Arial"/>
              <a:ea typeface="Arial"/>
              <a:cs typeface="Arial"/>
              <a:sym typeface="Arial"/>
            </a:endParaRPr>
          </a:p>
        </p:txBody>
      </p:sp>
      <p:sp>
        <p:nvSpPr>
          <p:cNvPr id="1228" name="Google Shape;1228;p47"/>
          <p:cNvSpPr/>
          <p:nvPr/>
        </p:nvSpPr>
        <p:spPr>
          <a:xfrm>
            <a:off x="8006247" y="1524057"/>
            <a:ext cx="928801" cy="439420"/>
          </a:xfrm>
          <a:prstGeom prst="rect">
            <a:avLst/>
          </a:prstGeom>
          <a:solidFill>
            <a:srgbClr val="F4B08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16-35 days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7 mem </a:t>
            </a:r>
            <a:endParaRPr sz="1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66 nodes</a:t>
            </a:r>
            <a:endParaRPr sz="1400" b="0" i="0" u="none" strike="noStrike" cap="none">
              <a:solidFill>
                <a:srgbClr val="000000"/>
              </a:solidFill>
              <a:latin typeface="Arial"/>
              <a:ea typeface="Arial"/>
              <a:cs typeface="Arial"/>
              <a:sym typeface="Arial"/>
            </a:endParaRPr>
          </a:p>
        </p:txBody>
      </p:sp>
      <p:cxnSp>
        <p:nvCxnSpPr>
          <p:cNvPr id="1229" name="Google Shape;1229;p47"/>
          <p:cNvCxnSpPr/>
          <p:nvPr/>
        </p:nvCxnSpPr>
        <p:spPr>
          <a:xfrm flipH="1">
            <a:off x="8080529" y="4007823"/>
            <a:ext cx="1026020" cy="4530"/>
          </a:xfrm>
          <a:prstGeom prst="straightConnector1">
            <a:avLst/>
          </a:prstGeom>
          <a:noFill/>
          <a:ln w="25400" cap="flat" cmpd="sng">
            <a:solidFill>
              <a:srgbClr val="FF0000"/>
            </a:solidFill>
            <a:prstDash val="solid"/>
            <a:round/>
            <a:headEnd type="none" w="sm" len="sm"/>
            <a:tailEnd type="none" w="sm" len="sm"/>
          </a:ln>
        </p:spPr>
      </p:cxnSp>
      <p:sp>
        <p:nvSpPr>
          <p:cNvPr id="1230" name="Google Shape;1230;p47"/>
          <p:cNvSpPr txBox="1"/>
          <p:nvPr/>
        </p:nvSpPr>
        <p:spPr>
          <a:xfrm>
            <a:off x="8037216" y="3966789"/>
            <a:ext cx="97176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rgbClr val="FF0000"/>
                </a:solidFill>
                <a:latin typeface="Calibri"/>
                <a:ea typeface="Calibri"/>
                <a:cs typeface="Calibri"/>
                <a:sym typeface="Calibri"/>
              </a:rPr>
              <a:t>66 nodes</a:t>
            </a:r>
            <a:endParaRPr sz="1400" b="0" i="0" u="none" strike="noStrike" cap="none">
              <a:solidFill>
                <a:srgbClr val="000000"/>
              </a:solidFill>
              <a:latin typeface="Arial"/>
              <a:ea typeface="Arial"/>
              <a:cs typeface="Arial"/>
              <a:sym typeface="Arial"/>
            </a:endParaRPr>
          </a:p>
        </p:txBody>
      </p:sp>
      <p:sp>
        <p:nvSpPr>
          <p:cNvPr id="1231" name="Google Shape;1231;p47"/>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79</a:t>
            </a:fld>
            <a:endParaRPr/>
          </a:p>
        </p:txBody>
      </p:sp>
      <p:sp>
        <p:nvSpPr>
          <p:cNvPr id="1232" name="Google Shape;1232;p47"/>
          <p:cNvSpPr/>
          <p:nvPr/>
        </p:nvSpPr>
        <p:spPr>
          <a:xfrm>
            <a:off x="3074525" y="987151"/>
            <a:ext cx="1035600" cy="568800"/>
          </a:xfrm>
          <a:prstGeom prst="rect">
            <a:avLst/>
          </a:prstGeom>
          <a:solidFill>
            <a:schemeClr val="accent4">
              <a:alpha val="26274"/>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GEFSv12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FF"/>
                </a:solidFill>
                <a:latin typeface="Calibri"/>
                <a:ea typeface="Calibri"/>
                <a:cs typeface="Calibri"/>
                <a:sym typeface="Calibri"/>
              </a:rPr>
              <a:t>3hrs 421 nodes</a:t>
            </a:r>
            <a:endParaRPr sz="1000" b="1"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FF"/>
                </a:solidFill>
                <a:latin typeface="Calibri"/>
                <a:ea typeface="Calibri"/>
                <a:cs typeface="Calibri"/>
                <a:sym typeface="Calibri"/>
              </a:rPr>
              <a:t>0-16 days; 06Z</a:t>
            </a:r>
            <a:endParaRPr sz="1000" b="1" i="0" u="none" strike="noStrike" cap="none">
              <a:solidFill>
                <a:srgbClr val="0000FF"/>
              </a:solidFill>
              <a:latin typeface="Calibri"/>
              <a:ea typeface="Calibri"/>
              <a:cs typeface="Calibri"/>
              <a:sym typeface="Calibri"/>
            </a:endParaRPr>
          </a:p>
        </p:txBody>
      </p:sp>
      <p:sp>
        <p:nvSpPr>
          <p:cNvPr id="1233" name="Google Shape;1233;p47"/>
          <p:cNvSpPr/>
          <p:nvPr/>
        </p:nvSpPr>
        <p:spPr>
          <a:xfrm>
            <a:off x="5018313" y="958751"/>
            <a:ext cx="1035600" cy="568800"/>
          </a:xfrm>
          <a:prstGeom prst="rect">
            <a:avLst/>
          </a:prstGeom>
          <a:solidFill>
            <a:schemeClr val="accent4">
              <a:alpha val="26274"/>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GEFSv12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FF"/>
                </a:solidFill>
                <a:latin typeface="Calibri"/>
                <a:ea typeface="Calibri"/>
                <a:cs typeface="Calibri"/>
                <a:sym typeface="Calibri"/>
              </a:rPr>
              <a:t>3hrs 421 nodes</a:t>
            </a:r>
            <a:endParaRPr sz="1000" b="1"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FF"/>
                </a:solidFill>
                <a:latin typeface="Calibri"/>
                <a:ea typeface="Calibri"/>
                <a:cs typeface="Calibri"/>
                <a:sym typeface="Calibri"/>
              </a:rPr>
              <a:t>0-16 days; 12Z</a:t>
            </a:r>
            <a:endParaRPr sz="1000" b="1" i="0" u="none" strike="noStrike" cap="none">
              <a:solidFill>
                <a:srgbClr val="0000FF"/>
              </a:solidFill>
              <a:latin typeface="Calibri"/>
              <a:ea typeface="Calibri"/>
              <a:cs typeface="Calibri"/>
              <a:sym typeface="Calibri"/>
            </a:endParaRPr>
          </a:p>
        </p:txBody>
      </p:sp>
      <p:sp>
        <p:nvSpPr>
          <p:cNvPr id="1234" name="Google Shape;1234;p47"/>
          <p:cNvSpPr/>
          <p:nvPr/>
        </p:nvSpPr>
        <p:spPr>
          <a:xfrm>
            <a:off x="6962125" y="973826"/>
            <a:ext cx="1035600" cy="568800"/>
          </a:xfrm>
          <a:prstGeom prst="rect">
            <a:avLst/>
          </a:prstGeom>
          <a:solidFill>
            <a:schemeClr val="accent4">
              <a:alpha val="26274"/>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GEFSv12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FF"/>
                </a:solidFill>
                <a:latin typeface="Calibri"/>
                <a:ea typeface="Calibri"/>
                <a:cs typeface="Calibri"/>
                <a:sym typeface="Calibri"/>
              </a:rPr>
              <a:t>3hrs 421 nodes</a:t>
            </a:r>
            <a:endParaRPr sz="1000" b="1"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FF"/>
                </a:solidFill>
                <a:latin typeface="Calibri"/>
                <a:ea typeface="Calibri"/>
                <a:cs typeface="Calibri"/>
                <a:sym typeface="Calibri"/>
              </a:rPr>
              <a:t>0-16 days; 18Z</a:t>
            </a:r>
            <a:endParaRPr sz="1000" b="1" i="0" u="none" strike="noStrike" cap="none">
              <a:solidFill>
                <a:srgbClr val="0000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9"/>
          <p:cNvSpPr txBox="1">
            <a:spLocks noGrp="1"/>
          </p:cNvSpPr>
          <p:nvPr>
            <p:ph type="title"/>
          </p:nvPr>
        </p:nvSpPr>
        <p:spPr>
          <a:xfrm>
            <a:off x="0" y="1"/>
            <a:ext cx="9144000" cy="57269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FF"/>
              </a:buClr>
              <a:buSzPts val="2900"/>
              <a:buFont typeface="Calibri"/>
              <a:buNone/>
            </a:pPr>
            <a:r>
              <a:rPr lang="en-US" sz="2900" b="1">
                <a:solidFill>
                  <a:srgbClr val="0000FF"/>
                </a:solidFill>
              </a:rPr>
              <a:t>GEFSv12 Physics Changes</a:t>
            </a:r>
            <a:endParaRPr/>
          </a:p>
        </p:txBody>
      </p:sp>
      <p:pic>
        <p:nvPicPr>
          <p:cNvPr id="190" name="Google Shape;190;p9"/>
          <p:cNvPicPr preferRelativeResize="0"/>
          <p:nvPr/>
        </p:nvPicPr>
        <p:blipFill rotWithShape="1">
          <a:blip r:embed="rId3">
            <a:alphaModFix/>
          </a:blip>
          <a:srcRect/>
          <a:stretch/>
        </p:blipFill>
        <p:spPr>
          <a:xfrm>
            <a:off x="100895" y="1261938"/>
            <a:ext cx="4511279" cy="3051693"/>
          </a:xfrm>
          <a:prstGeom prst="rect">
            <a:avLst/>
          </a:prstGeom>
          <a:noFill/>
          <a:ln>
            <a:noFill/>
          </a:ln>
        </p:spPr>
      </p:pic>
      <p:sp>
        <p:nvSpPr>
          <p:cNvPr id="191" name="Google Shape;191;p9"/>
          <p:cNvSpPr txBox="1"/>
          <p:nvPr/>
        </p:nvSpPr>
        <p:spPr>
          <a:xfrm>
            <a:off x="210424" y="487516"/>
            <a:ext cx="4208456" cy="86946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90"/>
                </a:solidFill>
                <a:latin typeface="Calibri"/>
                <a:ea typeface="Calibri"/>
                <a:cs typeface="Calibri"/>
                <a:sym typeface="Calibri"/>
              </a:rPr>
              <a:t>Replace Zhao-Carr MP with GFDL MP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Five prognostics cloud species: Liquid, ice, snow, graupel, rain more sophisticated cloud processes</a:t>
            </a:r>
            <a:endParaRPr sz="1400" b="0" i="0" u="none" strike="noStrike" cap="none">
              <a:solidFill>
                <a:srgbClr val="000000"/>
              </a:solidFill>
              <a:latin typeface="Arial"/>
              <a:ea typeface="Arial"/>
              <a:cs typeface="Arial"/>
              <a:sym typeface="Arial"/>
            </a:endParaRPr>
          </a:p>
          <a:p>
            <a:pPr marL="157163" marR="0" lvl="0" indent="-80963" algn="l" rtl="0">
              <a:lnSpc>
                <a:spcPct val="100000"/>
              </a:lnSpc>
              <a:spcBef>
                <a:spcPts val="0"/>
              </a:spcBef>
              <a:spcAft>
                <a:spcPts val="0"/>
              </a:spcAft>
              <a:buClr>
                <a:schemeClr val="dk1"/>
              </a:buClr>
              <a:buSzPts val="1200"/>
              <a:buFont typeface="Arial"/>
              <a:buNone/>
            </a:pPr>
            <a:endParaRPr sz="1200" b="1" i="0" u="none" strike="noStrike" cap="none">
              <a:solidFill>
                <a:srgbClr val="FF0000"/>
              </a:solidFill>
              <a:latin typeface="Calibri"/>
              <a:ea typeface="Calibri"/>
              <a:cs typeface="Calibri"/>
              <a:sym typeface="Calibri"/>
            </a:endParaRPr>
          </a:p>
        </p:txBody>
      </p:sp>
      <p:sp>
        <p:nvSpPr>
          <p:cNvPr id="192" name="Google Shape;192;p9"/>
          <p:cNvSpPr txBox="1">
            <a:spLocks noGrp="1"/>
          </p:cNvSpPr>
          <p:nvPr>
            <p:ph type="sldNum" idx="12"/>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400"/>
              <a:buNone/>
            </a:pPr>
            <a:fld id="{00000000-1234-1234-1234-123412341234}" type="slidenum">
              <a:rPr lang="en-US" sz="1400">
                <a:solidFill>
                  <a:schemeClr val="dk1"/>
                </a:solidFill>
                <a:latin typeface="Calibri"/>
                <a:ea typeface="Calibri"/>
                <a:cs typeface="Calibri"/>
                <a:sym typeface="Calibri"/>
              </a:rPr>
              <a:t>8</a:t>
            </a:fld>
            <a:endParaRPr sz="1400">
              <a:solidFill>
                <a:schemeClr val="dk1"/>
              </a:solidFill>
              <a:latin typeface="Calibri"/>
              <a:ea typeface="Calibri"/>
              <a:cs typeface="Calibri"/>
              <a:sym typeface="Calibri"/>
            </a:endParaRPr>
          </a:p>
        </p:txBody>
      </p:sp>
      <p:pic>
        <p:nvPicPr>
          <p:cNvPr id="193" name="Google Shape;193;p9"/>
          <p:cNvPicPr preferRelativeResize="0"/>
          <p:nvPr/>
        </p:nvPicPr>
        <p:blipFill rotWithShape="1">
          <a:blip r:embed="rId4">
            <a:alphaModFix/>
          </a:blip>
          <a:srcRect l="14195" r="3552"/>
          <a:stretch/>
        </p:blipFill>
        <p:spPr>
          <a:xfrm>
            <a:off x="5677666" y="1606406"/>
            <a:ext cx="3466334" cy="2120659"/>
          </a:xfrm>
          <a:prstGeom prst="rect">
            <a:avLst/>
          </a:prstGeom>
          <a:noFill/>
          <a:ln>
            <a:noFill/>
          </a:ln>
        </p:spPr>
      </p:pic>
      <p:sp>
        <p:nvSpPr>
          <p:cNvPr id="194" name="Google Shape;194;p9"/>
          <p:cNvSpPr txBox="1"/>
          <p:nvPr/>
        </p:nvSpPr>
        <p:spPr>
          <a:xfrm>
            <a:off x="4684216" y="498039"/>
            <a:ext cx="4161000" cy="1231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alibri"/>
                <a:ea typeface="Calibri"/>
                <a:cs typeface="Calibri"/>
                <a:sym typeface="Calibri"/>
              </a:rPr>
              <a:t>Tuning parameters and coefficients: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Increase the conversion rate of ice cloud water to snow (psauto from 4.e-4 4.e-4 to </a:t>
            </a:r>
            <a:r>
              <a:rPr lang="en-US" sz="1200" b="1" i="1" u="none" strike="noStrike" cap="none">
                <a:solidFill>
                  <a:srgbClr val="FF0000"/>
                </a:solidFill>
                <a:latin typeface="Calibri"/>
                <a:ea typeface="Calibri"/>
                <a:cs typeface="Calibri"/>
                <a:sym typeface="Calibri"/>
              </a:rPr>
              <a:t>psauto=8.e-4 8.e-4</a:t>
            </a:r>
            <a:r>
              <a:rPr lang="en-US" sz="1200" b="1"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Test</a:t>
            </a:r>
            <a:r>
              <a:rPr lang="en-US" sz="1200" b="1" i="0" u="none" strike="noStrike" cap="none">
                <a:solidFill>
                  <a:srgbClr val="FF0000"/>
                </a:solidFill>
                <a:latin typeface="Calibri"/>
                <a:ea typeface="Calibri"/>
                <a:cs typeface="Calibri"/>
                <a:sym typeface="Calibri"/>
              </a:rPr>
              <a:t> </a:t>
            </a:r>
            <a:r>
              <a:rPr lang="en-US" sz="1200" b="0" i="0" u="none" strike="noStrike" cap="none">
                <a:solidFill>
                  <a:schemeClr val="dk1"/>
                </a:solidFill>
                <a:latin typeface="Calibri"/>
                <a:ea typeface="Calibri"/>
                <a:cs typeface="Calibri"/>
                <a:sym typeface="Calibri"/>
              </a:rPr>
              <a:t>5 different sets of geographic gravity wave drag and mountain block coefficients, finally to use </a:t>
            </a:r>
            <a:r>
              <a:rPr lang="en-US" sz="1200" b="1" i="1" u="none" strike="noStrike" cap="none">
                <a:solidFill>
                  <a:srgbClr val="FF0000"/>
                </a:solidFill>
                <a:latin typeface="Calibri"/>
                <a:ea typeface="Calibri"/>
                <a:cs typeface="Calibri"/>
                <a:sym typeface="Calibri"/>
              </a:rPr>
              <a:t>cdmbgwd=1.2;1.0</a:t>
            </a:r>
            <a:r>
              <a:rPr lang="en-US" sz="1200" b="1" i="0" u="none" strike="noStrike" cap="none">
                <a:solidFill>
                  <a:srgbClr val="FF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Many others..</a:t>
            </a:r>
            <a:endParaRPr sz="1400" b="0" i="0" u="none" strike="noStrike" cap="none">
              <a:solidFill>
                <a:srgbClr val="000000"/>
              </a:solidFill>
              <a:latin typeface="Arial"/>
              <a:ea typeface="Arial"/>
              <a:cs typeface="Arial"/>
              <a:sym typeface="Arial"/>
            </a:endParaRPr>
          </a:p>
        </p:txBody>
      </p:sp>
      <p:pic>
        <p:nvPicPr>
          <p:cNvPr id="195" name="Google Shape;195;p9" descr="http://www.emc.ncep.noaa.gov/gmb/yluo/tmp_dir/sum2017/CONUSprcp_RELI_5.00_day3.gif"/>
          <p:cNvPicPr preferRelativeResize="0"/>
          <p:nvPr/>
        </p:nvPicPr>
        <p:blipFill rotWithShape="1">
          <a:blip r:embed="rId5">
            <a:alphaModFix/>
          </a:blip>
          <a:srcRect l="14190" r="18842" b="7998"/>
          <a:stretch/>
        </p:blipFill>
        <p:spPr>
          <a:xfrm>
            <a:off x="4460651" y="2908012"/>
            <a:ext cx="2333001" cy="2235488"/>
          </a:xfrm>
          <a:prstGeom prst="rect">
            <a:avLst/>
          </a:prstGeom>
          <a:noFill/>
          <a:ln>
            <a:noFill/>
          </a:ln>
        </p:spPr>
      </p:pic>
      <p:sp>
        <p:nvSpPr>
          <p:cNvPr id="196" name="Google Shape;196;p9"/>
          <p:cNvSpPr/>
          <p:nvPr/>
        </p:nvSpPr>
        <p:spPr>
          <a:xfrm>
            <a:off x="4621788" y="1998789"/>
            <a:ext cx="969448" cy="556054"/>
          </a:xfrm>
          <a:prstGeom prst="stripedRightArrow">
            <a:avLst>
              <a:gd name="adj1" fmla="val 50000"/>
              <a:gd name="adj2" fmla="val 50000"/>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97" name="Google Shape;197;p9"/>
          <p:cNvCxnSpPr>
            <a:endCxn id="193" idx="3"/>
          </p:cNvCxnSpPr>
          <p:nvPr/>
        </p:nvCxnSpPr>
        <p:spPr>
          <a:xfrm rot="10800000" flipH="1">
            <a:off x="5839200" y="2666735"/>
            <a:ext cx="3304800" cy="900"/>
          </a:xfrm>
          <a:prstGeom prst="straightConnector1">
            <a:avLst/>
          </a:prstGeom>
          <a:noFill/>
          <a:ln w="12700" cap="flat" cmpd="sng">
            <a:solidFill>
              <a:schemeClr val="accent1"/>
            </a:solidFill>
            <a:prstDash val="solid"/>
            <a:miter lim="800000"/>
            <a:headEnd type="none" w="sm" len="sm"/>
            <a:tailEnd type="none" w="sm" len="sm"/>
          </a:ln>
        </p:spPr>
      </p:cxnSp>
      <p:sp>
        <p:nvSpPr>
          <p:cNvPr id="198" name="Google Shape;198;p9"/>
          <p:cNvSpPr txBox="1"/>
          <p:nvPr/>
        </p:nvSpPr>
        <p:spPr>
          <a:xfrm>
            <a:off x="511027" y="4217760"/>
            <a:ext cx="360724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FF"/>
                </a:solidFill>
                <a:latin typeface="Calibri"/>
                <a:ea typeface="Calibri"/>
                <a:cs typeface="Calibri"/>
                <a:sym typeface="Calibri"/>
              </a:rPr>
              <a:t>Processes and interactions of GFDL MP scheme</a:t>
            </a:r>
            <a:endParaRPr sz="1400" b="0" i="0" u="none" strike="noStrike" cap="none">
              <a:solidFill>
                <a:srgbClr val="000000"/>
              </a:solidFill>
              <a:latin typeface="Arial"/>
              <a:ea typeface="Arial"/>
              <a:cs typeface="Arial"/>
              <a:sym typeface="Arial"/>
            </a:endParaRPr>
          </a:p>
        </p:txBody>
      </p:sp>
      <p:sp>
        <p:nvSpPr>
          <p:cNvPr id="199" name="Google Shape;199;p9"/>
          <p:cNvSpPr txBox="1"/>
          <p:nvPr/>
        </p:nvSpPr>
        <p:spPr>
          <a:xfrm>
            <a:off x="6103697" y="1825519"/>
            <a:ext cx="284788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FF"/>
                </a:solidFill>
                <a:latin typeface="Calibri"/>
                <a:ea typeface="Calibri"/>
                <a:cs typeface="Calibri"/>
                <a:sym typeface="Calibri"/>
              </a:rPr>
              <a:t>Northern American 2-m temperature bias</a:t>
            </a:r>
            <a:endParaRPr sz="1400" b="0" i="0" u="none" strike="noStrike" cap="none">
              <a:solidFill>
                <a:srgbClr val="000000"/>
              </a:solidFill>
              <a:latin typeface="Arial"/>
              <a:ea typeface="Arial"/>
              <a:cs typeface="Arial"/>
              <a:sym typeface="Arial"/>
            </a:endParaRPr>
          </a:p>
        </p:txBody>
      </p:sp>
      <p:sp>
        <p:nvSpPr>
          <p:cNvPr id="200" name="Google Shape;200;p9"/>
          <p:cNvSpPr txBox="1"/>
          <p:nvPr/>
        </p:nvSpPr>
        <p:spPr>
          <a:xfrm>
            <a:off x="6657880" y="3679152"/>
            <a:ext cx="2563090" cy="1384995"/>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i="1" u="none" strike="noStrike" cap="none">
                <a:solidFill>
                  <a:schemeClr val="dk1"/>
                </a:solidFill>
                <a:latin typeface="Calibri"/>
                <a:ea typeface="Calibri"/>
                <a:cs typeface="Calibri"/>
                <a:sym typeface="Calibri"/>
              </a:rPr>
              <a:t>Top: NA 2-m temperature bias is much reduced in summer (warm) and winter (cold).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0" i="1" u="none" strike="noStrike" cap="none">
                <a:solidFill>
                  <a:schemeClr val="dk1"/>
                </a:solidFill>
                <a:latin typeface="Calibri"/>
                <a:ea typeface="Calibri"/>
                <a:cs typeface="Calibri"/>
                <a:sym typeface="Calibri"/>
              </a:rPr>
              <a:t>Left: increase CONUS precipitation spread, and improve forecast reliability</a:t>
            </a:r>
            <a:endParaRPr sz="1400" b="0" i="0" u="none" strike="noStrike" cap="none">
              <a:solidFill>
                <a:srgbClr val="000000"/>
              </a:solidFill>
              <a:latin typeface="Arial"/>
              <a:ea typeface="Arial"/>
              <a:cs typeface="Arial"/>
              <a:sym typeface="Arial"/>
            </a:endParaRPr>
          </a:p>
        </p:txBody>
      </p:sp>
      <p:sp>
        <p:nvSpPr>
          <p:cNvPr id="201" name="Google Shape;201;p9"/>
          <p:cNvSpPr txBox="1"/>
          <p:nvPr/>
        </p:nvSpPr>
        <p:spPr>
          <a:xfrm>
            <a:off x="5248681" y="4265395"/>
            <a:ext cx="142269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FF"/>
                </a:solidFill>
                <a:latin typeface="Calibri"/>
                <a:ea typeface="Calibri"/>
                <a:cs typeface="Calibri"/>
                <a:sym typeface="Calibri"/>
              </a:rPr>
              <a:t>CONUS precipitation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FF"/>
                </a:solidFill>
                <a:latin typeface="Calibri"/>
                <a:ea typeface="Calibri"/>
                <a:cs typeface="Calibri"/>
                <a:sym typeface="Calibri"/>
              </a:rPr>
              <a:t>&gt;=5mm/day and f64-84</a:t>
            </a:r>
            <a:endParaRPr sz="1400" b="0" i="0" u="none" strike="noStrike" cap="none">
              <a:solidFill>
                <a:srgbClr val="000000"/>
              </a:solidFill>
              <a:latin typeface="Arial"/>
              <a:ea typeface="Arial"/>
              <a:cs typeface="Arial"/>
              <a:sym typeface="Arial"/>
            </a:endParaRPr>
          </a:p>
        </p:txBody>
      </p:sp>
      <p:sp>
        <p:nvSpPr>
          <p:cNvPr id="202" name="Google Shape;202;p9"/>
          <p:cNvSpPr txBox="1"/>
          <p:nvPr/>
        </p:nvSpPr>
        <p:spPr>
          <a:xfrm>
            <a:off x="6093212" y="2729343"/>
            <a:ext cx="79062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1" u="sng" strike="noStrike" cap="none">
                <a:solidFill>
                  <a:schemeClr val="dk1"/>
                </a:solidFill>
                <a:latin typeface="Calibri"/>
                <a:ea typeface="Calibri"/>
                <a:cs typeface="Calibri"/>
                <a:sym typeface="Calibri"/>
              </a:rPr>
              <a:t>Summer</a:t>
            </a:r>
            <a:endParaRPr sz="1400" b="0" i="0" u="none" strike="noStrike" cap="none">
              <a:solidFill>
                <a:srgbClr val="000000"/>
              </a:solidFill>
              <a:latin typeface="Arial"/>
              <a:ea typeface="Arial"/>
              <a:cs typeface="Arial"/>
              <a:sym typeface="Arial"/>
            </a:endParaRPr>
          </a:p>
        </p:txBody>
      </p:sp>
      <p:sp>
        <p:nvSpPr>
          <p:cNvPr id="203" name="Google Shape;203;p9"/>
          <p:cNvSpPr txBox="1"/>
          <p:nvPr/>
        </p:nvSpPr>
        <p:spPr>
          <a:xfrm>
            <a:off x="7718572" y="2258061"/>
            <a:ext cx="79062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1" u="sng" strike="noStrike" cap="none">
                <a:solidFill>
                  <a:schemeClr val="dk1"/>
                </a:solidFill>
                <a:latin typeface="Calibri"/>
                <a:ea typeface="Calibri"/>
                <a:cs typeface="Calibri"/>
                <a:sym typeface="Calibri"/>
              </a:rPr>
              <a:t>Winter</a:t>
            </a:r>
            <a:endParaRPr sz="1400" b="0" i="0" u="none" strike="noStrike" cap="none">
              <a:solidFill>
                <a:srgbClr val="000000"/>
              </a:solidFill>
              <a:latin typeface="Arial"/>
              <a:ea typeface="Arial"/>
              <a:cs typeface="Arial"/>
              <a:sym typeface="Arial"/>
            </a:endParaRPr>
          </a:p>
        </p:txBody>
      </p:sp>
      <p:sp>
        <p:nvSpPr>
          <p:cNvPr id="204" name="Google Shape;204;p9"/>
          <p:cNvSpPr/>
          <p:nvPr/>
        </p:nvSpPr>
        <p:spPr>
          <a:xfrm>
            <a:off x="6290140" y="2449644"/>
            <a:ext cx="202908" cy="195370"/>
          </a:xfrm>
          <a:prstGeom prst="downArrow">
            <a:avLst>
              <a:gd name="adj1" fmla="val 50000"/>
              <a:gd name="adj2" fmla="val 50000"/>
            </a:avLst>
          </a:prstGeom>
          <a:solidFill>
            <a:srgbClr val="548135"/>
          </a:solidFill>
          <a:ln w="9525"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9"/>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graphicFrame>
        <p:nvGraphicFramePr>
          <p:cNvPr id="1239" name="Google Shape;1239;p48"/>
          <p:cNvGraphicFramePr/>
          <p:nvPr/>
        </p:nvGraphicFramePr>
        <p:xfrm>
          <a:off x="323154" y="712577"/>
          <a:ext cx="8522050" cy="3966655"/>
        </p:xfrm>
        <a:graphic>
          <a:graphicData uri="http://schemas.openxmlformats.org/drawingml/2006/table">
            <a:tbl>
              <a:tblPr firstRow="1" bandRow="1">
                <a:noFill/>
                <a:tableStyleId>{E48F91DA-910A-4831-B283-135DAFF5D63F}</a:tableStyleId>
              </a:tblPr>
              <a:tblGrid>
                <a:gridCol w="1104725">
                  <a:extLst>
                    <a:ext uri="{9D8B030D-6E8A-4147-A177-3AD203B41FA5}">
                      <a16:colId xmlns:a16="http://schemas.microsoft.com/office/drawing/2014/main" val="20000"/>
                    </a:ext>
                  </a:extLst>
                </a:gridCol>
                <a:gridCol w="826650">
                  <a:extLst>
                    <a:ext uri="{9D8B030D-6E8A-4147-A177-3AD203B41FA5}">
                      <a16:colId xmlns:a16="http://schemas.microsoft.com/office/drawing/2014/main" val="20001"/>
                    </a:ext>
                  </a:extLst>
                </a:gridCol>
                <a:gridCol w="811625">
                  <a:extLst>
                    <a:ext uri="{9D8B030D-6E8A-4147-A177-3AD203B41FA5}">
                      <a16:colId xmlns:a16="http://schemas.microsoft.com/office/drawing/2014/main" val="20002"/>
                    </a:ext>
                  </a:extLst>
                </a:gridCol>
                <a:gridCol w="849200">
                  <a:extLst>
                    <a:ext uri="{9D8B030D-6E8A-4147-A177-3AD203B41FA5}">
                      <a16:colId xmlns:a16="http://schemas.microsoft.com/office/drawing/2014/main" val="20003"/>
                    </a:ext>
                  </a:extLst>
                </a:gridCol>
                <a:gridCol w="796600">
                  <a:extLst>
                    <a:ext uri="{9D8B030D-6E8A-4147-A177-3AD203B41FA5}">
                      <a16:colId xmlns:a16="http://schemas.microsoft.com/office/drawing/2014/main" val="20004"/>
                    </a:ext>
                  </a:extLst>
                </a:gridCol>
                <a:gridCol w="724450">
                  <a:extLst>
                    <a:ext uri="{9D8B030D-6E8A-4147-A177-3AD203B41FA5}">
                      <a16:colId xmlns:a16="http://schemas.microsoft.com/office/drawing/2014/main" val="20005"/>
                    </a:ext>
                  </a:extLst>
                </a:gridCol>
                <a:gridCol w="852200">
                  <a:extLst>
                    <a:ext uri="{9D8B030D-6E8A-4147-A177-3AD203B41FA5}">
                      <a16:colId xmlns:a16="http://schemas.microsoft.com/office/drawing/2014/main" val="20006"/>
                    </a:ext>
                  </a:extLst>
                </a:gridCol>
                <a:gridCol w="852200">
                  <a:extLst>
                    <a:ext uri="{9D8B030D-6E8A-4147-A177-3AD203B41FA5}">
                      <a16:colId xmlns:a16="http://schemas.microsoft.com/office/drawing/2014/main" val="20007"/>
                    </a:ext>
                  </a:extLst>
                </a:gridCol>
                <a:gridCol w="852200">
                  <a:extLst>
                    <a:ext uri="{9D8B030D-6E8A-4147-A177-3AD203B41FA5}">
                      <a16:colId xmlns:a16="http://schemas.microsoft.com/office/drawing/2014/main" val="20008"/>
                    </a:ext>
                  </a:extLst>
                </a:gridCol>
                <a:gridCol w="852200">
                  <a:extLst>
                    <a:ext uri="{9D8B030D-6E8A-4147-A177-3AD203B41FA5}">
                      <a16:colId xmlns:a16="http://schemas.microsoft.com/office/drawing/2014/main" val="20009"/>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0000"/>
                        </a:solidFill>
                      </a:endParaRPr>
                    </a:p>
                  </a:txBody>
                  <a:tcPr marL="91450" marR="91450" marT="45725" marB="45725" anchor="ct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rPr>
                        <a:t>Atmosphere</a:t>
                      </a:r>
                      <a:endParaRPr sz="1400" u="none" strike="noStrike" cap="none"/>
                    </a:p>
                  </a:txBody>
                  <a:tcPr marL="91450" marR="91450" marT="45725" marB="45725" anchor="ct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rPr>
                        <a:t>Wave</a:t>
                      </a:r>
                      <a:endParaRPr sz="1400" u="none" strike="noStrike" cap="none"/>
                    </a:p>
                  </a:txBody>
                  <a:tcPr marL="91450" marR="91450" marT="45725" marB="45725" anchor="ctr">
                    <a:lnB w="12700" cap="flat" cmpd="sng">
                      <a:solidFill>
                        <a:schemeClr val="lt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rPr>
                        <a:t>Aerosol</a:t>
                      </a:r>
                      <a:endParaRPr sz="1400" u="none" strike="noStrike" cap="none"/>
                    </a:p>
                  </a:txBody>
                  <a:tcPr marL="91450" marR="91450" marT="45725" marB="45725" anchor="ctr">
                    <a:lnB w="12700" cap="flat" cmpd="sng">
                      <a:solidFill>
                        <a:schemeClr val="lt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rPr>
                        <a:t>Total</a:t>
                      </a:r>
                      <a:endParaRPr sz="1400" u="none" strike="noStrike" cap="none"/>
                    </a:p>
                  </a:txBody>
                  <a:tcPr marL="91450" marR="91450" marT="45725" marB="45725" anchor="ctr">
                    <a:lnB w="12700" cap="flat" cmpd="sng">
                      <a:solidFill>
                        <a:schemeClr val="lt1"/>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rPr>
                        <a:t>Notes</a:t>
                      </a:r>
                      <a:endParaRPr sz="1400" u="none" strike="noStrike" cap="none"/>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GEFSv11</a:t>
                      </a:r>
                      <a:endParaRPr sz="1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rPr>
                        <a:t>GEFSv12</a:t>
                      </a:r>
                      <a:endParaRPr sz="1400" b="1" u="none" strike="noStrike" cap="none"/>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GEFSv11</a:t>
                      </a:r>
                      <a:endParaRPr sz="1400" b="1"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rPr>
                        <a:t>GEFSv12</a:t>
                      </a:r>
                      <a:endParaRPr sz="1400" b="1"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GEFSv11</a:t>
                      </a:r>
                      <a:endParaRPr sz="1400" b="1"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rPr>
                        <a:t>GEFSv12</a:t>
                      </a:r>
                      <a:endParaRPr sz="1400" b="1"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GEFSv11</a:t>
                      </a:r>
                      <a:endParaRPr sz="1400" b="1"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0000"/>
                          </a:solidFill>
                        </a:rPr>
                        <a:t>GEFSv12</a:t>
                      </a:r>
                      <a:endParaRPr sz="1400" b="1"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solidFill>
                          <a:srgbClr val="000000"/>
                        </a:solidFill>
                      </a:endParaRPr>
                    </a:p>
                  </a:txBody>
                  <a:tcPr marL="91450" marR="91450" marT="45725" marB="45725" anchor="ctr">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1"/>
                  </a:ext>
                </a:extLst>
              </a:tr>
              <a:tr h="25900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WCOSS (node)</a:t>
                      </a:r>
                      <a:endParaRPr sz="1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200n/60m</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200"/>
                        <a:buFont typeface="Arial"/>
                        <a:buNone/>
                      </a:pPr>
                      <a:r>
                        <a:rPr lang="en-US" sz="1200" u="none" strike="noStrike" cap="none">
                          <a:solidFill>
                            <a:srgbClr val="FF0000"/>
                          </a:solidFill>
                        </a:rPr>
                        <a:t>421n/3h</a:t>
                      </a:r>
                      <a:endParaRPr sz="1400" u="none" strike="noStrike" cap="none"/>
                    </a:p>
                    <a:p>
                      <a:pPr marL="0" marR="0" lvl="0" indent="0" algn="ctr" rtl="0">
                        <a:lnSpc>
                          <a:spcPct val="100000"/>
                        </a:lnSpc>
                        <a:spcBef>
                          <a:spcPts val="0"/>
                        </a:spcBef>
                        <a:spcAft>
                          <a:spcPts val="0"/>
                        </a:spcAft>
                        <a:buClr>
                          <a:schemeClr val="dk1"/>
                        </a:buClr>
                        <a:buSzPts val="1200"/>
                        <a:buFont typeface="Arial"/>
                        <a:buNone/>
                      </a:pPr>
                      <a:r>
                        <a:rPr lang="en-US" sz="1200" u="none" strike="noStrike" cap="none">
                          <a:solidFill>
                            <a:srgbClr val="FF0000"/>
                          </a:solidFill>
                        </a:rPr>
                        <a:t>80n/3h</a:t>
                      </a:r>
                      <a:endParaRPr sz="120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rPr>
                        <a:t>N/A</a:t>
                      </a:r>
                      <a:endParaRPr sz="1200" b="0" u="none" strike="noStrike" cap="none">
                        <a:solidFill>
                          <a:srgbClr val="000000"/>
                        </a:solidFill>
                      </a:endParaRPr>
                    </a:p>
                  </a:txBody>
                  <a:tcPr marL="91450" marR="91450" marT="45725" marB="45725" anchor="ctr">
                    <a:lnT w="38100" cap="flat" cmpd="sng">
                      <a:solidFill>
                        <a:schemeClr val="lt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0000"/>
                          </a:solidFill>
                        </a:rPr>
                        <a:t>Included</a:t>
                      </a:r>
                      <a:endParaRPr sz="1200" b="0" u="none" strike="noStrike" cap="none">
                        <a:solidFill>
                          <a:srgbClr val="FF0000"/>
                        </a:solidFill>
                      </a:endParaRPr>
                    </a:p>
                  </a:txBody>
                  <a:tcPr marL="91450" marR="91450" marT="45725" marB="45725" anchor="ctr">
                    <a:lnT w="38100" cap="flat" cmpd="sng">
                      <a:solidFill>
                        <a:schemeClr val="lt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0000"/>
                          </a:solidFill>
                        </a:rPr>
                        <a:t>N/A</a:t>
                      </a:r>
                      <a:endParaRPr sz="1200" b="0" u="none" strike="noStrike" cap="none">
                        <a:solidFill>
                          <a:srgbClr val="000000"/>
                        </a:solidFill>
                      </a:endParaRPr>
                    </a:p>
                  </a:txBody>
                  <a:tcPr marL="91450" marR="91450" marT="45725" marB="45725" anchor="ctr">
                    <a:lnT w="38100" cap="flat" cmpd="sng">
                      <a:solidFill>
                        <a:schemeClr val="lt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0000"/>
                          </a:solidFill>
                        </a:rPr>
                        <a:t>Included</a:t>
                      </a:r>
                      <a:endParaRPr sz="1200" b="0" u="none" strike="noStrike" cap="none">
                        <a:solidFill>
                          <a:srgbClr val="FF0000"/>
                        </a:solidFill>
                      </a:endParaRPr>
                    </a:p>
                  </a:txBody>
                  <a:tcPr marL="91450" marR="91450" marT="45725" marB="45725" anchor="ctr">
                    <a:lnT w="38100" cap="flat" cmpd="sng">
                      <a:solidFill>
                        <a:schemeClr val="lt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200" u="none" strike="noStrike" cap="none"/>
                        <a:t>200n/60m</a:t>
                      </a:r>
                      <a:endParaRPr sz="1400" u="none" strike="noStrike" cap="none"/>
                    </a:p>
                    <a:p>
                      <a:pPr marL="0" marR="0" lvl="0" indent="0" algn="ctr" rtl="0">
                        <a:lnSpc>
                          <a:spcPct val="100000"/>
                        </a:lnSpc>
                        <a:spcBef>
                          <a:spcPts val="0"/>
                        </a:spcBef>
                        <a:spcAft>
                          <a:spcPts val="0"/>
                        </a:spcAft>
                        <a:buClr>
                          <a:srgbClr val="000000"/>
                        </a:buClr>
                        <a:buSzPts val="1200"/>
                        <a:buFont typeface="Arial"/>
                        <a:buNone/>
                      </a:pPr>
                      <a:endParaRPr sz="1200" u="none" strike="noStrike" cap="none">
                        <a:solidFill>
                          <a:srgbClr val="000000"/>
                        </a:solidFill>
                      </a:endParaRPr>
                    </a:p>
                  </a:txBody>
                  <a:tcPr marL="91450" marR="91450" marT="45725" marB="45725" anchor="ctr">
                    <a:lnT w="38100" cap="flat" cmpd="sng">
                      <a:solidFill>
                        <a:schemeClr val="lt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421n/3h</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80n/3h</a:t>
                      </a:r>
                      <a:endParaRPr sz="1400" u="none" strike="noStrike" cap="none"/>
                    </a:p>
                  </a:txBody>
                  <a:tcPr marL="91450" marR="91450" marT="45725" marB="45725" anchor="ctr">
                    <a:lnT w="38100" cap="flat" cmpd="sng">
                      <a:solidFill>
                        <a:schemeClr val="lt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extLst>
                  <a:ext uri="{0D108BD9-81ED-4DB2-BD59-A6C34878D82A}">
                    <a16:rowId xmlns:a16="http://schemas.microsoft.com/office/drawing/2014/main" val="10002"/>
                  </a:ext>
                </a:extLst>
              </a:tr>
              <a:tr h="29022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WCOSS (disk)</a:t>
                      </a:r>
                      <a:endParaRPr sz="1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7,000GB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68,000GB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220GB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1,040GB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66GB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1,800GB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7,286GB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70,840GB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extLst>
                  <a:ext uri="{0D108BD9-81ED-4DB2-BD59-A6C34878D82A}">
                    <a16:rowId xmlns:a16="http://schemas.microsoft.com/office/drawing/2014/main" val="10003"/>
                  </a:ext>
                </a:extLst>
              </a:tr>
              <a:tr h="24045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Retention days</a:t>
                      </a:r>
                      <a:endParaRPr sz="1200" b="1"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3-18</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3-18</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10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10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10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10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ftp/nomads (day)</a:t>
                      </a:r>
                      <a:endParaRPr sz="1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1,500GB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4,000GB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100GB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240GB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12GB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200GB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1,612GB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4,440GB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extLst>
                  <a:ext uri="{0D108BD9-81ED-4DB2-BD59-A6C34878D82A}">
                    <a16:rowId xmlns:a16="http://schemas.microsoft.com/office/drawing/2014/main" val="10005"/>
                  </a:ext>
                </a:extLst>
              </a:tr>
              <a:tr h="28290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HPSS 1-y</a:t>
                      </a:r>
                      <a:endParaRPr sz="1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500GB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extLst>
                  <a:ext uri="{0D108BD9-81ED-4DB2-BD59-A6C34878D82A}">
                    <a16:rowId xmlns:a16="http://schemas.microsoft.com/office/drawing/2014/main" val="10006"/>
                  </a:ext>
                </a:extLst>
              </a:tr>
              <a:tr h="27052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HPSS 2-y</a:t>
                      </a:r>
                      <a:endParaRPr sz="1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900GB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35GB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24GB*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extLst>
                  <a:ext uri="{0D108BD9-81ED-4DB2-BD59-A6C34878D82A}">
                    <a16:rowId xmlns:a16="http://schemas.microsoft.com/office/drawing/2014/main" val="10007"/>
                  </a:ext>
                </a:extLst>
              </a:tr>
              <a:tr h="25167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HPSS 5-y</a:t>
                      </a:r>
                      <a:endParaRPr sz="1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54GB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54GB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extLst>
                  <a:ext uri="{0D108BD9-81ED-4DB2-BD59-A6C34878D82A}">
                    <a16:rowId xmlns:a16="http://schemas.microsoft.com/office/drawing/2014/main" val="10008"/>
                  </a:ext>
                </a:extLst>
              </a:tr>
              <a:tr h="27040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HPSS permt</a:t>
                      </a:r>
                      <a:endParaRPr sz="1200" b="1"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200GB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25GB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12GB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12GB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00000"/>
                        </a:solidFill>
                      </a:endParaRPr>
                    </a:p>
                  </a:txBody>
                  <a:tcPr marL="91450" marR="91450" marT="45725" marB="45725" anchor="ctr"/>
                </a:tc>
                <a:extLst>
                  <a:ext uri="{0D108BD9-81ED-4DB2-BD59-A6C34878D82A}">
                    <a16:rowId xmlns:a16="http://schemas.microsoft.com/office/drawing/2014/main" val="10009"/>
                  </a:ext>
                </a:extLst>
              </a:tr>
              <a:tr h="370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HPSS total</a:t>
                      </a:r>
                      <a:endParaRPr sz="1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1,600GB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60GB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FF00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66GB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90GB (?)</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1,726GB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FF0000"/>
                          </a:solidFill>
                        </a:rPr>
                        <a:t>1,800GB*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rgbClr val="000000"/>
                          </a:solidFill>
                        </a:rPr>
                        <a:t>NCO request</a:t>
                      </a:r>
                      <a:endParaRPr sz="1400" u="none" strike="noStrike" cap="none"/>
                    </a:p>
                  </a:txBody>
                  <a:tcPr marL="91450" marR="91450" marT="45725" marB="45725" anchor="ctr"/>
                </a:tc>
                <a:extLst>
                  <a:ext uri="{0D108BD9-81ED-4DB2-BD59-A6C34878D82A}">
                    <a16:rowId xmlns:a16="http://schemas.microsoft.com/office/drawing/2014/main" val="10010"/>
                  </a:ext>
                </a:extLst>
              </a:tr>
            </a:tbl>
          </a:graphicData>
        </a:graphic>
      </p:graphicFrame>
      <p:sp>
        <p:nvSpPr>
          <p:cNvPr id="1240" name="Google Shape;1240;p48"/>
          <p:cNvSpPr txBox="1"/>
          <p:nvPr/>
        </p:nvSpPr>
        <p:spPr>
          <a:xfrm>
            <a:off x="1102531" y="-6"/>
            <a:ext cx="7374900" cy="5847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FF"/>
                </a:solidFill>
                <a:latin typeface="Calibri"/>
                <a:ea typeface="Calibri"/>
                <a:cs typeface="Calibri"/>
                <a:sym typeface="Calibri"/>
              </a:rPr>
              <a:t>Summary of HPC Resources Requirements </a:t>
            </a:r>
            <a:endParaRPr sz="1400" b="0" i="0" u="none" strike="noStrike" cap="none">
              <a:solidFill>
                <a:srgbClr val="000000"/>
              </a:solidFill>
              <a:latin typeface="Arial"/>
              <a:ea typeface="Arial"/>
              <a:cs typeface="Arial"/>
              <a:sym typeface="Arial"/>
            </a:endParaRPr>
          </a:p>
        </p:txBody>
      </p:sp>
      <p:sp>
        <p:nvSpPr>
          <p:cNvPr id="1241" name="Google Shape;1241;p48"/>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49"/>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81</a:t>
            </a:fld>
            <a:endParaRPr/>
          </a:p>
        </p:txBody>
      </p:sp>
      <p:sp>
        <p:nvSpPr>
          <p:cNvPr id="1247" name="Google Shape;1247;p49"/>
          <p:cNvSpPr/>
          <p:nvPr/>
        </p:nvSpPr>
        <p:spPr>
          <a:xfrm>
            <a:off x="522458" y="1003377"/>
            <a:ext cx="8246780"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Scientific advancements and benefits associated with the GEFSv12 upgrade along with changes in the timelines of GEFS product availability are described in the PNS issued on March 4, 2020:</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sng" strike="noStrike" cap="none">
                <a:solidFill>
                  <a:schemeClr val="dk1"/>
                </a:solidFill>
                <a:latin typeface="Calibri"/>
                <a:ea typeface="Calibri"/>
                <a:cs typeface="Calibri"/>
                <a:sym typeface="Calibri"/>
                <a:hlinkClick r:id="rId3"/>
              </a:rPr>
              <a:t>https://www.weather.gov/media/notification/pns20-07gefs.pdf</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Certain forecast products from GEFS v11.3 will be discontinued as described in the PNS issued on December 2, 2019:</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sng" strike="noStrike" cap="none">
                <a:solidFill>
                  <a:schemeClr val="dk1"/>
                </a:solidFill>
                <a:latin typeface="Calibri"/>
                <a:ea typeface="Calibri"/>
                <a:cs typeface="Calibri"/>
                <a:sym typeface="Calibri"/>
                <a:hlinkClick r:id="rId4"/>
              </a:rPr>
              <a:t>https://www.weather.gov/media/notification/pns19-37gefs_product_removal.pdf</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Certain forecast products from Global Wave Ensemble System (GWES) described in the PNS issued on April 7, 2020:</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sng" strike="noStrike" cap="none">
                <a:solidFill>
                  <a:schemeClr val="dk1"/>
                </a:solidFill>
                <a:latin typeface="Calibri"/>
                <a:ea typeface="Calibri"/>
                <a:cs typeface="Calibri"/>
                <a:sym typeface="Calibri"/>
                <a:hlinkClick r:id="rId5"/>
              </a:rPr>
              <a:t>https://www.weather.gov/media/notification/pns20-20gwes_removal.pdf</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8" name="Google Shape;1248;p49"/>
          <p:cNvSpPr/>
          <p:nvPr/>
        </p:nvSpPr>
        <p:spPr>
          <a:xfrm>
            <a:off x="820181" y="240861"/>
            <a:ext cx="74105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FF"/>
                </a:solidFill>
                <a:latin typeface="Calibri"/>
                <a:ea typeface="Calibri"/>
                <a:cs typeface="Calibri"/>
                <a:sym typeface="Calibri"/>
              </a:rPr>
              <a:t>Public Notifications for Changes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g84657ddec4_1_529"/>
          <p:cNvSpPr txBox="1">
            <a:spLocks noGrp="1"/>
          </p:cNvSpPr>
          <p:nvPr>
            <p:ph type="title" idx="4294967295"/>
          </p:nvPr>
        </p:nvSpPr>
        <p:spPr>
          <a:xfrm>
            <a:off x="0" y="64250"/>
            <a:ext cx="9144000" cy="593700"/>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Clr>
                <a:srgbClr val="0000FF"/>
              </a:buClr>
              <a:buSzPts val="2900"/>
              <a:buFont typeface="Calibri"/>
              <a:buNone/>
            </a:pPr>
            <a:r>
              <a:rPr lang="en-US" sz="2900" b="1">
                <a:solidFill>
                  <a:srgbClr val="0000FF"/>
                </a:solidFill>
              </a:rPr>
              <a:t>GEFS v12 Development and T2O Timeline</a:t>
            </a:r>
            <a:endParaRPr sz="2900" b="1">
              <a:solidFill>
                <a:srgbClr val="0000FF"/>
              </a:solidFill>
            </a:endParaRPr>
          </a:p>
        </p:txBody>
      </p:sp>
      <p:sp>
        <p:nvSpPr>
          <p:cNvPr id="1254" name="Google Shape;1254;g84657ddec4_1_529"/>
          <p:cNvSpPr/>
          <p:nvPr/>
        </p:nvSpPr>
        <p:spPr>
          <a:xfrm>
            <a:off x="3373636" y="2710667"/>
            <a:ext cx="138600" cy="2769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1255" name="Google Shape;1255;g84657ddec4_1_529"/>
          <p:cNvSpPr txBox="1"/>
          <p:nvPr/>
        </p:nvSpPr>
        <p:spPr>
          <a:xfrm>
            <a:off x="22795" y="692027"/>
            <a:ext cx="9098400" cy="4011900"/>
          </a:xfrm>
          <a:prstGeom prst="rect">
            <a:avLst/>
          </a:prstGeom>
          <a:noFill/>
          <a:ln w="9525" cap="flat" cmpd="sng">
            <a:solidFill>
              <a:srgbClr val="FFFF00"/>
            </a:solidFill>
            <a:prstDash val="solid"/>
            <a:round/>
            <a:headEnd type="none" w="sm" len="sm"/>
            <a:tailEnd type="none" w="sm" len="sm"/>
          </a:ln>
        </p:spPr>
        <p:txBody>
          <a:bodyPr spcFirstLastPara="1" wrap="square" lIns="68550" tIns="34275" rIns="68550" bIns="34275" anchor="t" anchorCtr="0">
            <a:noAutofit/>
          </a:bodyPr>
          <a:lstStyle/>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Freeze GEFS-Atmosphere configuration for reanalysis/reforecast - </a:t>
            </a:r>
            <a:r>
              <a:rPr lang="en-US" sz="1200" b="1" i="0" u="none" strike="noStrike" cap="none">
                <a:solidFill>
                  <a:srgbClr val="000000"/>
                </a:solidFill>
                <a:latin typeface="Arial"/>
                <a:ea typeface="Arial"/>
                <a:cs typeface="Arial"/>
                <a:sym typeface="Arial"/>
              </a:rPr>
              <a:t>Q1FY19</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Freeze GEFS-Atmosphere configuration for retrospectives - </a:t>
            </a:r>
            <a:r>
              <a:rPr lang="en-US" sz="1200" b="1" i="0" u="none" strike="noStrike" cap="none">
                <a:solidFill>
                  <a:srgbClr val="000000"/>
                </a:solidFill>
                <a:latin typeface="Arial"/>
                <a:ea typeface="Arial"/>
                <a:cs typeface="Arial"/>
                <a:sym typeface="Arial"/>
              </a:rPr>
              <a:t>Q3FY19</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Freeze GEFS-Wave configuration/code for retrospectives - </a:t>
            </a:r>
            <a:r>
              <a:rPr lang="en-US" sz="1200" b="1" i="0" u="none" strike="noStrike" cap="none">
                <a:solidFill>
                  <a:srgbClr val="000000"/>
                </a:solidFill>
                <a:latin typeface="Arial"/>
                <a:ea typeface="Arial"/>
                <a:cs typeface="Arial"/>
                <a:sym typeface="Arial"/>
              </a:rPr>
              <a:t>Q4FY19</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Freeze GEFS-Aerosols configuration/code - </a:t>
            </a:r>
            <a:r>
              <a:rPr lang="en-US" sz="1200" b="1" i="0" u="none" strike="noStrike" cap="none">
                <a:solidFill>
                  <a:srgbClr val="000000"/>
                </a:solidFill>
                <a:latin typeface="Arial"/>
                <a:ea typeface="Arial"/>
                <a:cs typeface="Arial"/>
                <a:sym typeface="Arial"/>
              </a:rPr>
              <a:t>Q2FY20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Produce 20 years reanalysis datasets (ESRL/PSD): </a:t>
            </a:r>
            <a:r>
              <a:rPr lang="en-US" sz="1200" b="1" i="0" u="none" strike="noStrike" cap="none">
                <a:solidFill>
                  <a:srgbClr val="000000"/>
                </a:solidFill>
                <a:latin typeface="Arial"/>
                <a:ea typeface="Arial"/>
                <a:cs typeface="Arial"/>
                <a:sym typeface="Arial"/>
              </a:rPr>
              <a:t>Q1FY20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Produce 30 years reforecast extended to 35 days: </a:t>
            </a:r>
            <a:r>
              <a:rPr lang="en-US" sz="1200" b="1" i="0" u="none" strike="noStrike" cap="none">
                <a:solidFill>
                  <a:srgbClr val="000000"/>
                </a:solidFill>
                <a:latin typeface="Arial"/>
                <a:ea typeface="Arial"/>
                <a:cs typeface="Arial"/>
                <a:sym typeface="Arial"/>
              </a:rPr>
              <a:t>Q1FY20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Produce 2.5 years retrospectives for atmosphere: </a:t>
            </a:r>
            <a:r>
              <a:rPr lang="en-US" sz="1200" b="1" i="0" u="none" strike="noStrike" cap="none">
                <a:solidFill>
                  <a:srgbClr val="000000"/>
                </a:solidFill>
                <a:latin typeface="Arial"/>
                <a:ea typeface="Arial"/>
                <a:cs typeface="Arial"/>
                <a:sym typeface="Arial"/>
              </a:rPr>
              <a:t>Q2FY20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Produce one year retrospectives for wave ensemble: </a:t>
            </a:r>
            <a:r>
              <a:rPr lang="en-US" sz="1200" b="1" i="0" u="none" strike="noStrike" cap="none">
                <a:solidFill>
                  <a:srgbClr val="000000"/>
                </a:solidFill>
                <a:latin typeface="Arial"/>
                <a:ea typeface="Arial"/>
                <a:cs typeface="Arial"/>
                <a:sym typeface="Arial"/>
              </a:rPr>
              <a:t>Q2FY20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Produce 9-month retrospectives for aerosol: </a:t>
            </a:r>
            <a:r>
              <a:rPr lang="en-US" sz="1200" b="1" i="0" u="none" strike="noStrike" cap="none">
                <a:solidFill>
                  <a:srgbClr val="000000"/>
                </a:solidFill>
                <a:latin typeface="Arial"/>
                <a:ea typeface="Arial"/>
                <a:cs typeface="Arial"/>
                <a:sym typeface="Arial"/>
              </a:rPr>
              <a:t>Q2FY20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1" i="0" u="none" strike="noStrike" cap="none">
                <a:solidFill>
                  <a:srgbClr val="000000"/>
                </a:solidFill>
                <a:latin typeface="Arial"/>
                <a:ea typeface="Arial"/>
                <a:cs typeface="Arial"/>
                <a:sym typeface="Arial"/>
              </a:rPr>
              <a:t>Final IT and EE2 compliance - 4/23/2020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EE2 process and coordination with NCO: </a:t>
            </a:r>
            <a:r>
              <a:rPr lang="en-US" sz="1200" b="1" i="0" u="none" strike="noStrike" cap="none">
                <a:solidFill>
                  <a:srgbClr val="000000"/>
                </a:solidFill>
                <a:latin typeface="Arial"/>
                <a:ea typeface="Arial"/>
                <a:cs typeface="Arial"/>
                <a:sym typeface="Arial"/>
              </a:rPr>
              <a:t>Q4FY20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Deliver PNS to HQ: </a:t>
            </a:r>
            <a:r>
              <a:rPr lang="en-US" sz="1200" b="1" i="0" u="sng" strike="noStrike" cap="none">
                <a:solidFill>
                  <a:srgbClr val="000000"/>
                </a:solidFill>
                <a:latin typeface="Arial"/>
                <a:ea typeface="Arial"/>
                <a:cs typeface="Arial"/>
                <a:sym typeface="Arial"/>
                <a:hlinkClick r:id="rId3"/>
              </a:rPr>
              <a:t>PNS1 </a:t>
            </a:r>
            <a:r>
              <a:rPr lang="en-US" sz="1200" b="1" i="0" u="none" strike="noStrike" cap="none">
                <a:solidFill>
                  <a:srgbClr val="000000"/>
                </a:solidFill>
                <a:latin typeface="Arial"/>
                <a:ea typeface="Arial"/>
                <a:cs typeface="Arial"/>
                <a:sym typeface="Arial"/>
              </a:rPr>
              <a:t>(12/2019)</a:t>
            </a:r>
            <a:r>
              <a:rPr lang="en-US" sz="1200" b="0" i="0" u="none" strike="noStrike" cap="none">
                <a:solidFill>
                  <a:srgbClr val="000000"/>
                </a:solidFill>
                <a:latin typeface="Arial"/>
                <a:ea typeface="Arial"/>
                <a:cs typeface="Arial"/>
                <a:sym typeface="Arial"/>
              </a:rPr>
              <a:t>, </a:t>
            </a:r>
            <a:r>
              <a:rPr lang="en-US" sz="1200" b="1" i="0" u="sng" strike="noStrike" cap="none">
                <a:solidFill>
                  <a:srgbClr val="000000"/>
                </a:solidFill>
                <a:latin typeface="Arial"/>
                <a:ea typeface="Arial"/>
                <a:cs typeface="Arial"/>
                <a:sym typeface="Arial"/>
                <a:hlinkClick r:id="rId4"/>
              </a:rPr>
              <a:t>PNS2 </a:t>
            </a:r>
            <a:r>
              <a:rPr lang="en-US" sz="1200" b="1" i="0" u="none" strike="noStrike" cap="none">
                <a:solidFill>
                  <a:srgbClr val="000000"/>
                </a:solidFill>
                <a:latin typeface="Arial"/>
                <a:ea typeface="Arial"/>
                <a:cs typeface="Arial"/>
                <a:sym typeface="Arial"/>
              </a:rPr>
              <a:t>(04/2020), PNS3-Wave (5/2020), SCN (30 days before )</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Field evaluation for all components: </a:t>
            </a:r>
            <a:r>
              <a:rPr lang="en-US" sz="1200" b="1" i="0" u="none" strike="noStrike" cap="none">
                <a:solidFill>
                  <a:srgbClr val="000000"/>
                </a:solidFill>
                <a:latin typeface="Arial"/>
                <a:ea typeface="Arial"/>
                <a:cs typeface="Arial"/>
                <a:sym typeface="Arial"/>
              </a:rPr>
              <a:t>4/27/20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MEG final briefing: </a:t>
            </a:r>
            <a:r>
              <a:rPr lang="en-US" sz="1200" b="1" i="0" u="none" strike="noStrike" cap="none">
                <a:solidFill>
                  <a:srgbClr val="000000"/>
                </a:solidFill>
                <a:latin typeface="Arial"/>
                <a:ea typeface="Arial"/>
                <a:cs typeface="Arial"/>
                <a:sym typeface="Arial"/>
              </a:rPr>
              <a:t>4/30/2020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highlight>
                  <a:srgbClr val="FFFF00"/>
                </a:highlight>
                <a:latin typeface="Arial"/>
                <a:ea typeface="Arial"/>
                <a:cs typeface="Arial"/>
                <a:sym typeface="Arial"/>
              </a:rPr>
              <a:t>EMC CCB: </a:t>
            </a:r>
            <a:r>
              <a:rPr lang="en-US" sz="1200" b="1" i="0" u="none" strike="noStrike" cap="none">
                <a:solidFill>
                  <a:srgbClr val="000000"/>
                </a:solidFill>
                <a:highlight>
                  <a:srgbClr val="FFFF00"/>
                </a:highlight>
                <a:latin typeface="Arial"/>
                <a:ea typeface="Arial"/>
                <a:cs typeface="Arial"/>
                <a:sym typeface="Arial"/>
              </a:rPr>
              <a:t>05/1/2020  → Completed Today</a:t>
            </a:r>
            <a:endParaRPr sz="1200" b="0" i="0" u="none" strike="noStrike" cap="none">
              <a:solidFill>
                <a:srgbClr val="000000"/>
              </a:solidFill>
              <a:highlight>
                <a:srgbClr val="FFFF00"/>
              </a:highlight>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Science briefing to NCEP OD: </a:t>
            </a:r>
            <a:r>
              <a:rPr lang="en-US" sz="1200" b="1" i="0" u="none" strike="noStrike" cap="none">
                <a:solidFill>
                  <a:srgbClr val="000000"/>
                </a:solidFill>
                <a:latin typeface="Arial"/>
                <a:ea typeface="Arial"/>
                <a:cs typeface="Arial"/>
                <a:sym typeface="Arial"/>
              </a:rPr>
              <a:t>5/5/2020</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Deliver final package to NCO: </a:t>
            </a:r>
            <a:r>
              <a:rPr lang="en-US" sz="1200" b="1" i="0" u="none" strike="noStrike" cap="none">
                <a:solidFill>
                  <a:srgbClr val="000000"/>
                </a:solidFill>
                <a:latin typeface="Arial"/>
                <a:ea typeface="Arial"/>
                <a:cs typeface="Arial"/>
                <a:sym typeface="Arial"/>
              </a:rPr>
              <a:t>05/15/20 </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Transition to Operations: </a:t>
            </a:r>
            <a:r>
              <a:rPr lang="en-US" sz="1200" b="1" i="0" u="none" strike="noStrike" cap="none">
                <a:solidFill>
                  <a:srgbClr val="000000"/>
                </a:solidFill>
                <a:latin typeface="Arial"/>
                <a:ea typeface="Arial"/>
                <a:cs typeface="Arial"/>
                <a:sym typeface="Arial"/>
              </a:rPr>
              <a:t>09/09/20 (TBD)</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1600"/>
              </a:spcBef>
              <a:spcAft>
                <a:spcPts val="0"/>
              </a:spcAft>
              <a:buClr>
                <a:srgbClr val="000000"/>
              </a:buClr>
              <a:buSzPts val="1500"/>
              <a:buFont typeface="Arial"/>
              <a:buNone/>
            </a:pPr>
            <a:endParaRPr sz="1500" b="1" i="0" u="sng" strike="noStrike" cap="none">
              <a:solidFill>
                <a:srgbClr val="000000"/>
              </a:solidFill>
              <a:latin typeface="Calibri"/>
              <a:ea typeface="Calibri"/>
              <a:cs typeface="Calibri"/>
              <a:sym typeface="Calibri"/>
            </a:endParaRPr>
          </a:p>
        </p:txBody>
      </p:sp>
      <p:sp>
        <p:nvSpPr>
          <p:cNvPr id="1256" name="Google Shape;1256;g84657ddec4_1_529"/>
          <p:cNvSpPr txBox="1">
            <a:spLocks noGrp="1"/>
          </p:cNvSpPr>
          <p:nvPr>
            <p:ph type="sldNum" idx="12"/>
          </p:nvPr>
        </p:nvSpPr>
        <p:spPr>
          <a:xfrm>
            <a:off x="7086600" y="4850911"/>
            <a:ext cx="20574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888888"/>
                </a:solidFill>
              </a:rPr>
              <a:t>82</a:t>
            </a:fld>
            <a:endParaRPr>
              <a:solidFill>
                <a:srgbClr val="888888"/>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50"/>
          <p:cNvSpPr txBox="1"/>
          <p:nvPr/>
        </p:nvSpPr>
        <p:spPr>
          <a:xfrm>
            <a:off x="672873" y="2050930"/>
            <a:ext cx="709953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00FF"/>
                </a:solidFill>
                <a:latin typeface="Calibri"/>
                <a:ea typeface="Calibri"/>
                <a:cs typeface="Calibri"/>
                <a:sym typeface="Calibri"/>
              </a:rPr>
              <a:t>Thanks for your attention!!!</a:t>
            </a:r>
            <a:endParaRPr sz="1400" b="0" i="0" u="none" strike="noStrike" cap="none">
              <a:solidFill>
                <a:srgbClr val="000000"/>
              </a:solidFill>
              <a:latin typeface="Arial"/>
              <a:ea typeface="Arial"/>
              <a:cs typeface="Arial"/>
              <a:sym typeface="Arial"/>
            </a:endParaRPr>
          </a:p>
        </p:txBody>
      </p:sp>
      <p:sp>
        <p:nvSpPr>
          <p:cNvPr id="1262" name="Google Shape;1262;p50"/>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83</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p:nvPr/>
        </p:nvSpPr>
        <p:spPr>
          <a:xfrm>
            <a:off x="673475" y="73700"/>
            <a:ext cx="8154900" cy="53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IC Uncertainty from EnKF 6-hr forecasts, No TSR</a:t>
            </a:r>
            <a:endParaRPr sz="1400" b="0" i="0" u="none" strike="noStrike" cap="none">
              <a:solidFill>
                <a:srgbClr val="000000"/>
              </a:solidFill>
              <a:latin typeface="Arial"/>
              <a:ea typeface="Arial"/>
              <a:cs typeface="Arial"/>
              <a:sym typeface="Arial"/>
            </a:endParaRPr>
          </a:p>
        </p:txBody>
      </p:sp>
      <p:pic>
        <p:nvPicPr>
          <p:cNvPr id="211" name="Google Shape;211;p10"/>
          <p:cNvPicPr preferRelativeResize="0"/>
          <p:nvPr/>
        </p:nvPicPr>
        <p:blipFill rotWithShape="1">
          <a:blip r:embed="rId3">
            <a:alphaModFix/>
          </a:blip>
          <a:srcRect t="37529" b="6717"/>
          <a:stretch/>
        </p:blipFill>
        <p:spPr>
          <a:xfrm>
            <a:off x="300975" y="869757"/>
            <a:ext cx="4001631" cy="1916576"/>
          </a:xfrm>
          <a:prstGeom prst="rect">
            <a:avLst/>
          </a:prstGeom>
          <a:noFill/>
          <a:ln>
            <a:noFill/>
          </a:ln>
        </p:spPr>
      </p:pic>
      <p:pic>
        <p:nvPicPr>
          <p:cNvPr id="212" name="Google Shape;212;p10"/>
          <p:cNvPicPr preferRelativeResize="0"/>
          <p:nvPr/>
        </p:nvPicPr>
        <p:blipFill rotWithShape="1">
          <a:blip r:embed="rId4">
            <a:alphaModFix/>
          </a:blip>
          <a:srcRect t="39837" b="7498"/>
          <a:stretch/>
        </p:blipFill>
        <p:spPr>
          <a:xfrm>
            <a:off x="290175" y="2903281"/>
            <a:ext cx="4012429" cy="1814961"/>
          </a:xfrm>
          <a:prstGeom prst="rect">
            <a:avLst/>
          </a:prstGeom>
          <a:noFill/>
          <a:ln>
            <a:noFill/>
          </a:ln>
        </p:spPr>
      </p:pic>
      <p:sp>
        <p:nvSpPr>
          <p:cNvPr id="213" name="Google Shape;213;p10"/>
          <p:cNvSpPr txBox="1"/>
          <p:nvPr/>
        </p:nvSpPr>
        <p:spPr>
          <a:xfrm>
            <a:off x="292485" y="561880"/>
            <a:ext cx="401012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Example of FV3-EnKF spread vertical profile</a:t>
            </a:r>
            <a:endParaRPr sz="1400" b="0" i="0" u="none" strike="noStrike" cap="none">
              <a:solidFill>
                <a:srgbClr val="000000"/>
              </a:solidFill>
              <a:latin typeface="Arial"/>
              <a:ea typeface="Arial"/>
              <a:cs typeface="Arial"/>
              <a:sym typeface="Arial"/>
            </a:endParaRPr>
          </a:p>
        </p:txBody>
      </p:sp>
      <p:sp>
        <p:nvSpPr>
          <p:cNvPr id="214" name="Google Shape;214;p10"/>
          <p:cNvSpPr txBox="1"/>
          <p:nvPr/>
        </p:nvSpPr>
        <p:spPr>
          <a:xfrm>
            <a:off x="1785697" y="2693939"/>
            <a:ext cx="116224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Temperature</a:t>
            </a:r>
            <a:endParaRPr sz="1400" b="0" i="0" u="none" strike="noStrike" cap="none">
              <a:solidFill>
                <a:srgbClr val="000000"/>
              </a:solidFill>
              <a:latin typeface="Arial"/>
              <a:ea typeface="Arial"/>
              <a:cs typeface="Arial"/>
              <a:sym typeface="Arial"/>
            </a:endParaRPr>
          </a:p>
        </p:txBody>
      </p:sp>
      <p:sp>
        <p:nvSpPr>
          <p:cNvPr id="215" name="Google Shape;215;p10"/>
          <p:cNvSpPr txBox="1"/>
          <p:nvPr/>
        </p:nvSpPr>
        <p:spPr>
          <a:xfrm>
            <a:off x="1768764" y="4616641"/>
            <a:ext cx="116224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Zonal wind</a:t>
            </a:r>
            <a:endParaRPr sz="1400" b="0" i="0" u="none" strike="noStrike" cap="none">
              <a:solidFill>
                <a:srgbClr val="000000"/>
              </a:solidFill>
              <a:latin typeface="Arial"/>
              <a:ea typeface="Arial"/>
              <a:cs typeface="Arial"/>
              <a:sym typeface="Arial"/>
            </a:endParaRPr>
          </a:p>
        </p:txBody>
      </p:sp>
      <p:sp>
        <p:nvSpPr>
          <p:cNvPr id="216" name="Google Shape;216;p10"/>
          <p:cNvSpPr txBox="1"/>
          <p:nvPr/>
        </p:nvSpPr>
        <p:spPr>
          <a:xfrm>
            <a:off x="1254606" y="1393152"/>
            <a:ext cx="40024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chemeClr val="dk1"/>
                </a:solidFill>
                <a:latin typeface="Calibri"/>
                <a:ea typeface="Calibri"/>
                <a:cs typeface="Calibri"/>
                <a:sym typeface="Calibri"/>
              </a:rPr>
              <a:t>NH</a:t>
            </a:r>
            <a:endParaRPr sz="1400" b="0" i="0" u="none" strike="noStrike" cap="none">
              <a:solidFill>
                <a:srgbClr val="000000"/>
              </a:solidFill>
              <a:latin typeface="Arial"/>
              <a:ea typeface="Arial"/>
              <a:cs typeface="Arial"/>
              <a:sym typeface="Arial"/>
            </a:endParaRPr>
          </a:p>
        </p:txBody>
      </p:sp>
      <p:sp>
        <p:nvSpPr>
          <p:cNvPr id="217" name="Google Shape;217;p10"/>
          <p:cNvSpPr txBox="1"/>
          <p:nvPr/>
        </p:nvSpPr>
        <p:spPr>
          <a:xfrm>
            <a:off x="3654521" y="3192703"/>
            <a:ext cx="40024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chemeClr val="dk1"/>
                </a:solidFill>
                <a:latin typeface="Calibri"/>
                <a:ea typeface="Calibri"/>
                <a:cs typeface="Calibri"/>
                <a:sym typeface="Calibri"/>
              </a:rPr>
              <a:t>TR</a:t>
            </a:r>
            <a:endParaRPr sz="1400" b="0" i="0" u="none" strike="noStrike" cap="none">
              <a:solidFill>
                <a:srgbClr val="000000"/>
              </a:solidFill>
              <a:latin typeface="Arial"/>
              <a:ea typeface="Arial"/>
              <a:cs typeface="Arial"/>
              <a:sym typeface="Arial"/>
            </a:endParaRPr>
          </a:p>
        </p:txBody>
      </p:sp>
      <p:sp>
        <p:nvSpPr>
          <p:cNvPr id="218" name="Google Shape;218;p10"/>
          <p:cNvSpPr txBox="1"/>
          <p:nvPr/>
        </p:nvSpPr>
        <p:spPr>
          <a:xfrm>
            <a:off x="3676072" y="1343892"/>
            <a:ext cx="40024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chemeClr val="dk1"/>
                </a:solidFill>
                <a:latin typeface="Calibri"/>
                <a:ea typeface="Calibri"/>
                <a:cs typeface="Calibri"/>
                <a:sym typeface="Calibri"/>
              </a:rPr>
              <a:t>TR</a:t>
            </a:r>
            <a:endParaRPr sz="1400" b="0" i="0" u="none" strike="noStrike" cap="none">
              <a:solidFill>
                <a:srgbClr val="000000"/>
              </a:solidFill>
              <a:latin typeface="Arial"/>
              <a:ea typeface="Arial"/>
              <a:cs typeface="Arial"/>
              <a:sym typeface="Arial"/>
            </a:endParaRPr>
          </a:p>
        </p:txBody>
      </p:sp>
      <p:sp>
        <p:nvSpPr>
          <p:cNvPr id="219" name="Google Shape;219;p10"/>
          <p:cNvSpPr txBox="1"/>
          <p:nvPr/>
        </p:nvSpPr>
        <p:spPr>
          <a:xfrm>
            <a:off x="2443018" y="3197321"/>
            <a:ext cx="40024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chemeClr val="dk1"/>
                </a:solidFill>
                <a:latin typeface="Calibri"/>
                <a:ea typeface="Calibri"/>
                <a:cs typeface="Calibri"/>
                <a:sym typeface="Calibri"/>
              </a:rPr>
              <a:t>SH</a:t>
            </a:r>
            <a:endParaRPr sz="1400" b="0" i="0" u="none" strike="noStrike" cap="none">
              <a:solidFill>
                <a:srgbClr val="000000"/>
              </a:solidFill>
              <a:latin typeface="Arial"/>
              <a:ea typeface="Arial"/>
              <a:cs typeface="Arial"/>
              <a:sym typeface="Arial"/>
            </a:endParaRPr>
          </a:p>
        </p:txBody>
      </p:sp>
      <p:sp>
        <p:nvSpPr>
          <p:cNvPr id="220" name="Google Shape;220;p10"/>
          <p:cNvSpPr txBox="1"/>
          <p:nvPr/>
        </p:nvSpPr>
        <p:spPr>
          <a:xfrm>
            <a:off x="2449176" y="1386995"/>
            <a:ext cx="40024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chemeClr val="dk1"/>
                </a:solidFill>
                <a:latin typeface="Calibri"/>
                <a:ea typeface="Calibri"/>
                <a:cs typeface="Calibri"/>
                <a:sym typeface="Calibri"/>
              </a:rPr>
              <a:t>SH</a:t>
            </a:r>
            <a:endParaRPr sz="1400" b="0" i="0" u="none" strike="noStrike" cap="none">
              <a:solidFill>
                <a:srgbClr val="000000"/>
              </a:solidFill>
              <a:latin typeface="Arial"/>
              <a:ea typeface="Arial"/>
              <a:cs typeface="Arial"/>
              <a:sym typeface="Arial"/>
            </a:endParaRPr>
          </a:p>
        </p:txBody>
      </p:sp>
      <p:sp>
        <p:nvSpPr>
          <p:cNvPr id="221" name="Google Shape;221;p10"/>
          <p:cNvSpPr txBox="1"/>
          <p:nvPr/>
        </p:nvSpPr>
        <p:spPr>
          <a:xfrm>
            <a:off x="1208424" y="3217333"/>
            <a:ext cx="40024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chemeClr val="dk1"/>
                </a:solidFill>
                <a:latin typeface="Calibri"/>
                <a:ea typeface="Calibri"/>
                <a:cs typeface="Calibri"/>
                <a:sym typeface="Calibri"/>
              </a:rPr>
              <a:t>NH</a:t>
            </a:r>
            <a:endParaRPr sz="1400" b="0" i="0" u="none" strike="noStrike" cap="none">
              <a:solidFill>
                <a:srgbClr val="000000"/>
              </a:solidFill>
              <a:latin typeface="Arial"/>
              <a:ea typeface="Arial"/>
              <a:cs typeface="Arial"/>
              <a:sym typeface="Arial"/>
            </a:endParaRPr>
          </a:p>
        </p:txBody>
      </p:sp>
      <p:sp>
        <p:nvSpPr>
          <p:cNvPr id="222" name="Google Shape;222;p10"/>
          <p:cNvSpPr/>
          <p:nvPr/>
        </p:nvSpPr>
        <p:spPr>
          <a:xfrm>
            <a:off x="1816485" y="3740727"/>
            <a:ext cx="746606" cy="354061"/>
          </a:xfrm>
          <a:prstGeom prst="roundRect">
            <a:avLst>
              <a:gd name="adj" fmla="val 16667"/>
            </a:avLst>
          </a:prstGeom>
          <a:solidFill>
            <a:srgbClr val="FBE4D4">
              <a:alpha val="52156"/>
            </a:srgbClr>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 anl</a:t>
            </a: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 f06</a:t>
            </a:r>
            <a:endParaRPr sz="1400" b="0" i="0" u="none" strike="noStrike" cap="none">
              <a:solidFill>
                <a:srgbClr val="000000"/>
              </a:solidFill>
              <a:latin typeface="Arial"/>
              <a:ea typeface="Arial"/>
              <a:cs typeface="Arial"/>
              <a:sym typeface="Arial"/>
            </a:endParaRPr>
          </a:p>
        </p:txBody>
      </p:sp>
      <p:sp>
        <p:nvSpPr>
          <p:cNvPr id="223" name="Google Shape;223;p10"/>
          <p:cNvSpPr/>
          <p:nvPr/>
        </p:nvSpPr>
        <p:spPr>
          <a:xfrm>
            <a:off x="3385127" y="1699490"/>
            <a:ext cx="746606" cy="354061"/>
          </a:xfrm>
          <a:prstGeom prst="roundRect">
            <a:avLst>
              <a:gd name="adj" fmla="val 16667"/>
            </a:avLst>
          </a:prstGeom>
          <a:solidFill>
            <a:srgbClr val="FBE4D4">
              <a:alpha val="52156"/>
            </a:srgbClr>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 anl</a:t>
            </a: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 f06</a:t>
            </a:r>
            <a:endParaRPr sz="1400" b="0" i="0" u="none" strike="noStrike" cap="none">
              <a:solidFill>
                <a:srgbClr val="000000"/>
              </a:solidFill>
              <a:latin typeface="Arial"/>
              <a:ea typeface="Arial"/>
              <a:cs typeface="Arial"/>
              <a:sym typeface="Arial"/>
            </a:endParaRPr>
          </a:p>
        </p:txBody>
      </p:sp>
      <p:sp>
        <p:nvSpPr>
          <p:cNvPr id="224" name="Google Shape;224;p10"/>
          <p:cNvSpPr txBox="1"/>
          <p:nvPr/>
        </p:nvSpPr>
        <p:spPr>
          <a:xfrm>
            <a:off x="4313667" y="638485"/>
            <a:ext cx="4726999" cy="4431981"/>
          </a:xfrm>
          <a:prstGeom prst="rect">
            <a:avLst/>
          </a:prstGeom>
          <a:solidFill>
            <a:srgbClr val="BBD6EE"/>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Calibri"/>
                <a:ea typeface="Calibri"/>
                <a:cs typeface="Calibri"/>
                <a:sym typeface="Calibri"/>
              </a:rPr>
              <a:t>EnKF –</a:t>
            </a:r>
            <a:endParaRPr sz="1600" b="1" i="0" u="none" strike="noStrike" cap="none">
              <a:solidFill>
                <a:schemeClr val="dk1"/>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200"/>
              <a:buFont typeface="Noto Sans Symbols"/>
              <a:buChar char="✧"/>
            </a:pPr>
            <a:r>
              <a:rPr lang="en-US" sz="1200" b="0" i="1" u="none" strike="noStrike" cap="none">
                <a:solidFill>
                  <a:schemeClr val="dk1"/>
                </a:solidFill>
                <a:latin typeface="Calibri"/>
                <a:ea typeface="Calibri"/>
                <a:cs typeface="Calibri"/>
                <a:sym typeface="Calibri"/>
              </a:rPr>
              <a:t>Ensemble Kalman Filter is providing background error covariance to data assimilation and initial uncertainty (or perturbations)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200"/>
              <a:buFont typeface="Noto Sans Symbols"/>
              <a:buChar char="✧"/>
            </a:pPr>
            <a:r>
              <a:rPr lang="en-US" sz="1200" b="0" i="1" u="none" strike="noStrike" cap="none">
                <a:solidFill>
                  <a:schemeClr val="dk1"/>
                </a:solidFill>
                <a:latin typeface="Calibri"/>
                <a:ea typeface="Calibri"/>
                <a:cs typeface="Calibri"/>
                <a:sym typeface="Calibri"/>
              </a:rPr>
              <a:t>Spread of 80 ensemble members has demonstrated its growth in 6 hours</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400"/>
              <a:buFont typeface="Arial"/>
              <a:buNone/>
            </a:pPr>
            <a:endParaRPr sz="1400" b="0" i="1"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Calibri"/>
                <a:ea typeface="Calibri"/>
                <a:cs typeface="Calibri"/>
                <a:sym typeface="Calibri"/>
              </a:rPr>
              <a:t>Why f06 ? –</a:t>
            </a:r>
            <a:endParaRPr sz="1600" b="1" i="0" u="none" strike="noStrike" cap="none">
              <a:solidFill>
                <a:schemeClr val="dk1"/>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200"/>
              <a:buFont typeface="Noto Sans Symbols"/>
              <a:buChar char="✧"/>
            </a:pPr>
            <a:r>
              <a:rPr lang="en-US" sz="1200" b="0" i="1" u="none" strike="noStrike" cap="none">
                <a:solidFill>
                  <a:schemeClr val="dk1"/>
                </a:solidFill>
                <a:latin typeface="Calibri"/>
                <a:ea typeface="Calibri"/>
                <a:cs typeface="Calibri"/>
                <a:sym typeface="Calibri"/>
              </a:rPr>
              <a:t>Current EnKF is running in final hybrid DA (GDAS), it is late for GEFS initialization</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200"/>
              <a:buFont typeface="Noto Sans Symbols"/>
              <a:buChar char="✧"/>
            </a:pPr>
            <a:r>
              <a:rPr lang="en-US" sz="1200" b="0" i="1" u="none" strike="noStrike" cap="none">
                <a:solidFill>
                  <a:schemeClr val="dk1"/>
                </a:solidFill>
                <a:latin typeface="Calibri"/>
                <a:ea typeface="Calibri"/>
                <a:cs typeface="Calibri"/>
                <a:sym typeface="Calibri"/>
              </a:rPr>
              <a:t>There is less difference of anl and f06 in the structure (left)</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b="0" i="1"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Calibri"/>
                <a:ea typeface="Calibri"/>
                <a:cs typeface="Calibri"/>
                <a:sym typeface="Calibri"/>
              </a:rPr>
              <a:t>Re-center –</a:t>
            </a:r>
            <a:endParaRPr sz="1600" b="1" i="0" u="none" strike="noStrike" cap="none">
              <a:solidFill>
                <a:schemeClr val="dk1"/>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200"/>
              <a:buFont typeface="Noto Sans Symbols"/>
              <a:buChar char="✧"/>
            </a:pPr>
            <a:r>
              <a:rPr lang="en-US" sz="1200" b="0" i="1" u="none" strike="noStrike" cap="none">
                <a:solidFill>
                  <a:schemeClr val="dk1"/>
                </a:solidFill>
                <a:latin typeface="Calibri"/>
                <a:ea typeface="Calibri"/>
                <a:cs typeface="Calibri"/>
                <a:sym typeface="Calibri"/>
              </a:rPr>
              <a:t>GEFS takes 1-30; 21-50; 41-70; 61-10 GDAS ensemble members for 00; 06; 12; 18 UTC respectively</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200"/>
              <a:buFont typeface="Noto Sans Symbols"/>
              <a:buChar char="✧"/>
            </a:pPr>
            <a:r>
              <a:rPr lang="en-US" sz="1200" b="0" i="1" u="none" strike="noStrike" cap="none">
                <a:solidFill>
                  <a:schemeClr val="dk1"/>
                </a:solidFill>
                <a:latin typeface="Calibri"/>
                <a:ea typeface="Calibri"/>
                <a:cs typeface="Calibri"/>
                <a:sym typeface="Calibri"/>
              </a:rPr>
              <a:t>Ensemble re-centering applied for selected 30 perturbations.</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b="0" i="1"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Calibri"/>
                <a:ea typeface="Calibri"/>
                <a:cs typeface="Calibri"/>
                <a:sym typeface="Calibri"/>
              </a:rPr>
              <a:t>Remove TC relocation –</a:t>
            </a:r>
            <a:endParaRPr sz="1600" b="1" i="0" u="none" strike="noStrike" cap="none">
              <a:solidFill>
                <a:schemeClr val="dk1"/>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200"/>
              <a:buFont typeface="Noto Sans Symbols"/>
              <a:buChar char="✧"/>
            </a:pPr>
            <a:r>
              <a:rPr lang="en-US" sz="1200" b="0" i="1" u="none" strike="noStrike" cap="none">
                <a:solidFill>
                  <a:schemeClr val="dk1"/>
                </a:solidFill>
                <a:latin typeface="Calibri"/>
                <a:ea typeface="Calibri"/>
                <a:cs typeface="Calibri"/>
                <a:sym typeface="Calibri"/>
              </a:rPr>
              <a:t>Tropical storm relocation was introduced in 2006 for lower horizontal model/analysis resolution (~55km), but ~13km today, it is no longer necessary (similar to GFSv15.1)</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200"/>
              <a:buFont typeface="Noto Sans Symbols"/>
              <a:buChar char="✧"/>
            </a:pPr>
            <a:r>
              <a:rPr lang="en-US" sz="1200" b="0" i="1" u="none" strike="noStrike" cap="none">
                <a:solidFill>
                  <a:schemeClr val="dk1"/>
                </a:solidFill>
                <a:latin typeface="Calibri"/>
                <a:ea typeface="Calibri"/>
                <a:cs typeface="Calibri"/>
                <a:sym typeface="Calibri"/>
              </a:rPr>
              <a:t>Less impact when we take out TSR process for GEFS.</a:t>
            </a:r>
            <a:endParaRPr sz="1200" b="0" i="0" u="none" strike="noStrike" cap="none">
              <a:solidFill>
                <a:schemeClr val="dk1"/>
              </a:solidFill>
              <a:latin typeface="Calibri"/>
              <a:ea typeface="Calibri"/>
              <a:cs typeface="Calibri"/>
              <a:sym typeface="Calibri"/>
            </a:endParaRPr>
          </a:p>
        </p:txBody>
      </p:sp>
      <p:sp>
        <p:nvSpPr>
          <p:cNvPr id="225" name="Google Shape;225;p10"/>
          <p:cNvSpPr txBox="1">
            <a:spLocks noGrp="1"/>
          </p:cNvSpPr>
          <p:nvPr>
            <p:ph type="sldNum" idx="12"/>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97</TotalTime>
  <Words>7982</Words>
  <Application>Microsoft Macintosh PowerPoint</Application>
  <PresentationFormat>On-screen Show (16:9)</PresentationFormat>
  <Paragraphs>1397</Paragraphs>
  <Slides>83</Slides>
  <Notes>83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Noto Sans Symbols</vt:lpstr>
      <vt:lpstr>Times New Roman</vt:lpstr>
      <vt:lpstr>Trebuchet MS</vt:lpstr>
      <vt:lpstr>Office Theme</vt:lpstr>
      <vt:lpstr>Implementation of Global Ensemble Forecast System  - GEFS v12.0, Q4FY20 UFS Sub-Seasonal Weather Application</vt:lpstr>
      <vt:lpstr>Acknowledgements</vt:lpstr>
      <vt:lpstr>PowerPoint Presentation</vt:lpstr>
      <vt:lpstr>PowerPoint Presentation</vt:lpstr>
      <vt:lpstr>PowerPoint Presentation</vt:lpstr>
      <vt:lpstr>Proposed GEFS v12 Configuration</vt:lpstr>
      <vt:lpstr>PowerPoint Presentation</vt:lpstr>
      <vt:lpstr>GEFSv12 Physics Changes</vt:lpstr>
      <vt:lpstr>PowerPoint Presentation</vt:lpstr>
      <vt:lpstr>Model uncertainty in GEFSv12: SPPT and SKEB</vt:lpstr>
      <vt:lpstr>PowerPoint Presentation</vt:lpstr>
      <vt:lpstr>PowerPoint Presentation</vt:lpstr>
      <vt:lpstr>PowerPoint Presentation</vt:lpstr>
      <vt:lpstr>FV3-GEFS reforecast configuration</vt:lpstr>
      <vt:lpstr>GEFSv12-Wave Component</vt:lpstr>
      <vt:lpstr>GEFSv12-Wave Configuration</vt:lpstr>
      <vt:lpstr>GEFSv12-Aerosol 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Downstream Application - Hurricane Florence  (Sep 11, 2018 00Z)</vt:lpstr>
      <vt:lpstr>More Verifications ……</vt:lpstr>
      <vt:lpstr>PowerPoint Presentation</vt:lpstr>
      <vt:lpstr>PowerPoint Presentation</vt:lpstr>
      <vt:lpstr>PowerPoint Presentation</vt:lpstr>
      <vt:lpstr>MJO skills comparison (1989-1999)</vt:lpstr>
      <vt:lpstr>MJO skills comparison (2000-2016)</vt:lpstr>
      <vt:lpstr>PowerPoint Presentation</vt:lpstr>
      <vt:lpstr>PowerPoint Presentation</vt:lpstr>
      <vt:lpstr>Monthly Hs Statistics - Days 1 &amp; 5 - Altimeters</vt:lpstr>
      <vt:lpstr>Monthly Hs Statistics - Days 1 &amp; 5 - Buoys </vt:lpstr>
      <vt:lpstr>Hs Statistics Entire Retro by Forecast Range</vt:lpstr>
      <vt:lpstr>PowerPoint Presentation</vt:lpstr>
      <vt:lpstr>Mean behavior: Organic carbon AOD bias</vt:lpstr>
      <vt:lpstr>PowerPoint Presentation</vt:lpstr>
      <vt:lpstr>Variability: AERONET comparisons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Summary</vt:lpstr>
      <vt:lpstr>Summary</vt:lpstr>
      <vt:lpstr>New Products from GEFSv12 to Support Stakeholders and Community</vt:lpstr>
      <vt:lpstr>PowerPoint Presentation</vt:lpstr>
      <vt:lpstr>PowerPoint Presentation</vt:lpstr>
      <vt:lpstr>PowerPoint Presentation</vt:lpstr>
      <vt:lpstr>GEFS v12 Development and T2O Timeline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Global Ensemble Forecast System  - GEFS v12.0, Q4FY20 UFS Sub-Seasonal Weather Application</dc:title>
  <dc:creator>Charles Bell</dc:creator>
  <cp:lastModifiedBy>Microsoft Office User</cp:lastModifiedBy>
  <cp:revision>2</cp:revision>
  <dcterms:created xsi:type="dcterms:W3CDTF">2018-10-05T17:29:18Z</dcterms:created>
  <dcterms:modified xsi:type="dcterms:W3CDTF">2020-05-01T20:11:53Z</dcterms:modified>
</cp:coreProperties>
</file>