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Lst>
  <p:sldSz cy="5143500" cx="9144000"/>
  <p:notesSz cx="6858000" cy="9144000"/>
  <p:embeddedFontLst>
    <p:embeddedFont>
      <p:font typeface="Roboto"/>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14BF680-0F23-450B-85A5-0874C4CD2404}">
  <a:tblStyle styleId="{A14BF680-0F23-450B-85A5-0874C4CD2404}"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43916E9E-4128-4E38-9B51-92682CCA8F69}" styleName="Table_1">
    <a:wholeTbl>
      <a:tcTxStyle b="off" i="off">
        <a:font>
          <a:latin typeface="Arial"/>
          <a:ea typeface="Arial"/>
          <a:cs typeface="Arial"/>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E9EFF7"/>
          </a:solidFill>
        </a:fill>
      </a:tcStyle>
    </a:wholeTbl>
    <a:band1H>
      <a:tcTxStyle b="off" i="off"/>
      <a:tcStyle>
        <a:fill>
          <a:solidFill>
            <a:srgbClr val="D0DEEF"/>
          </a:solidFill>
        </a:fill>
      </a:tcStyle>
    </a:band1H>
    <a:band2H>
      <a:tcTxStyle b="off" i="off"/>
    </a:band2H>
    <a:band1V>
      <a:tcTxStyle b="off" i="off"/>
      <a:tcStyle>
        <a:fill>
          <a:solidFill>
            <a:srgbClr val="D0DEEF"/>
          </a:solidFill>
        </a:fill>
      </a:tcStyle>
    </a:band1V>
    <a:band2V>
      <a:tcTxStyle b="off" i="off"/>
    </a:band2V>
    <a:lastCol>
      <a:tcTxStyle b="on" i="off">
        <a:font>
          <a:latin typeface="Arial"/>
          <a:ea typeface="Arial"/>
          <a:cs typeface="Arial"/>
        </a:font>
        <a:srgbClr val="FFFFFF"/>
      </a:tcTxStyle>
      <a:tcStyle>
        <a:fill>
          <a:solidFill>
            <a:srgbClr val="5B9BD5"/>
          </a:solidFill>
        </a:fill>
      </a:tcStyle>
    </a:lastCol>
    <a:firstCol>
      <a:tcTxStyle b="on" i="off">
        <a:font>
          <a:latin typeface="Arial"/>
          <a:ea typeface="Arial"/>
          <a:cs typeface="Arial"/>
        </a:font>
        <a:srgbClr val="FFFFFF"/>
      </a:tcTxStyle>
      <a:tcStyle>
        <a:fill>
          <a:solidFill>
            <a:srgbClr val="5B9BD5"/>
          </a:solidFill>
        </a:fill>
      </a:tcStyle>
    </a:firstCol>
    <a:lastRow>
      <a:tcTxStyle b="on" i="off">
        <a:font>
          <a:latin typeface="Arial"/>
          <a:ea typeface="Arial"/>
          <a:cs typeface="Arial"/>
        </a:font>
        <a:srgbClr val="FFFFFF"/>
      </a:tcTxStyle>
      <a:tcStyle>
        <a:tcBdr>
          <a:top>
            <a:ln cap="flat" cmpd="sng" w="38100">
              <a:solidFill>
                <a:srgbClr val="FFFFFF"/>
              </a:solidFill>
              <a:prstDash val="solid"/>
              <a:round/>
              <a:headEnd len="sm" w="sm" type="none"/>
              <a:tailEnd len="sm" w="sm" type="none"/>
            </a:ln>
          </a:top>
        </a:tcBdr>
        <a:fill>
          <a:solidFill>
            <a:srgbClr val="5B9BD5"/>
          </a:solidFill>
        </a:fill>
      </a:tcStyle>
    </a:lastRow>
    <a:seCell>
      <a:tcTxStyle b="off" i="off"/>
    </a:seCell>
    <a:swCell>
      <a:tcTxStyle b="off" i="off"/>
    </a:swCell>
    <a:firstRow>
      <a:tcTxStyle b="on" i="off">
        <a:font>
          <a:latin typeface="Arial"/>
          <a:ea typeface="Arial"/>
          <a:cs typeface="Arial"/>
        </a:font>
        <a:srgbClr val="FFFFFF"/>
      </a:tcTxStyle>
      <a:tcStyle>
        <a:tcBdr>
          <a:bottom>
            <a:ln cap="flat" cmpd="sng" w="38100">
              <a:solidFill>
                <a:srgbClr val="FFFFFF"/>
              </a:solidFill>
              <a:prstDash val="solid"/>
              <a:round/>
              <a:headEnd len="sm" w="sm" type="none"/>
              <a:tailEnd len="sm" w="sm" type="none"/>
            </a:ln>
          </a:bottom>
        </a:tcBdr>
        <a:fill>
          <a:solidFill>
            <a:srgbClr val="5B9BD5"/>
          </a:solidFill>
        </a:fill>
      </a:tcStyle>
    </a:firstRow>
    <a:neCell>
      <a:tcTxStyle b="off" i="off"/>
    </a:neCell>
    <a:nwCell>
      <a:tcTxStyle b="off" i="off"/>
    </a:nwCell>
  </a:tblStyle>
  <a:tblStyle styleId="{5A8CB906-74C2-4A6B-8C41-57308D2F773A}" styleName="Table_2">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font" Target="fonts/Roboto-regular.fntdata"/><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font" Target="fonts/Roboto-italic.fntdata"/><Relationship Id="rId21" Type="http://schemas.openxmlformats.org/officeDocument/2006/relationships/slide" Target="slides/slide15.xml"/><Relationship Id="rId43" Type="http://schemas.openxmlformats.org/officeDocument/2006/relationships/font" Target="fonts/Roboto-bold.fntdata"/><Relationship Id="rId24" Type="http://schemas.openxmlformats.org/officeDocument/2006/relationships/slide" Target="slides/slide18.xml"/><Relationship Id="rId23" Type="http://schemas.openxmlformats.org/officeDocument/2006/relationships/slide" Target="slides/slide17.xml"/><Relationship Id="rId45"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cf433fd336_0_5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gcf433fd336_0_5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cf433fd336_0_5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gcf433fd336_0_5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cf433fd336_0_50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gcf433fd336_0_5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cf433fd336_0_5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gcf433fd336_0_5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cf433fd336_0_55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gcf433fd336_0_5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cf433fd336_0_56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gcf433fd336_0_5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cf433fd336_8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gcf433fd336_8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cf433fd336_8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gcf433fd336_8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cf433fd336_8_18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gcf433fd336_8_1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cf433fd336_8_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gcf433fd336_8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cf433fd336_8_4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gcf433fd336_8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cf433fd336_8_2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6" name="Google Shape;396;gcf433fd336_8_2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cf433fd336_8_6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 name="Google Shape;414;gcf433fd336_8_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cf433fd336_8_7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gcf433fd336_8_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cf433fd336_8_8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0" name="Google Shape;440;gcf433fd336_8_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cf433fd336_8_9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3" name="Google Shape;453;gcf433fd336_8_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cf433fd336_8_1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8" name="Google Shape;468;gcf433fd336_8_1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cf433fd336_8_1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1" name="Google Shape;481;gcf433fd336_8_1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cf433fd336_8_1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4" name="Google Shape;494;gcf433fd336_8_1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cf433fd336_8_16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7" name="Google Shape;507;gcf433fd336_8_1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cf433fd336_0_64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0" name="Google Shape;520;gcf433fd336_0_6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cf433fd336_0_70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3" name="Google Shape;533;gcf433fd336_0_7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9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8" name="Google Shape;548;p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cf433fd336_0_6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4" name="Google Shape;564;gcf433fd336_0_6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9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8" name="Google Shape;578;p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cf433fd336_0_6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gcf433fd336_0_6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cf433fd336_0_2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gcf433fd336_0_2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cf433fd336_0_66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gcf433fd336_0_6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cf433fd336_0_2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gcf433fd336_0_2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1597822"/>
            <a:ext cx="7772400" cy="110251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7010400" y="4800599"/>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2874764" y="-1217413"/>
            <a:ext cx="339447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1"/>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7010400" y="4800599"/>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6012656" y="771527"/>
            <a:ext cx="3290888"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821656" y="-1209673"/>
            <a:ext cx="3290888"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2"/>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7010400" y="4800599"/>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3"/>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7010400" y="4800599"/>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4"/>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7010400" y="4800599"/>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722313" y="3305176"/>
            <a:ext cx="7772400" cy="102155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5"/>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7010400" y="4800599"/>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457200" y="900115"/>
            <a:ext cx="4038600" cy="2545556"/>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6"/>
          <p:cNvSpPr txBox="1"/>
          <p:nvPr>
            <p:ph idx="2" type="body"/>
          </p:nvPr>
        </p:nvSpPr>
        <p:spPr>
          <a:xfrm>
            <a:off x="4648200" y="900115"/>
            <a:ext cx="4038600" cy="2545556"/>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6"/>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7010400" y="4800599"/>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
          <p:cNvSpPr txBox="1"/>
          <p:nvPr>
            <p:ph idx="1" type="body"/>
          </p:nvPr>
        </p:nvSpPr>
        <p:spPr>
          <a:xfrm>
            <a:off x="457200" y="1151335"/>
            <a:ext cx="4040188" cy="47982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7"/>
          <p:cNvSpPr txBox="1"/>
          <p:nvPr>
            <p:ph idx="2" type="body"/>
          </p:nvPr>
        </p:nvSpPr>
        <p:spPr>
          <a:xfrm>
            <a:off x="457200" y="1631156"/>
            <a:ext cx="4040188" cy="2963466"/>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7"/>
          <p:cNvSpPr txBox="1"/>
          <p:nvPr>
            <p:ph idx="3" type="body"/>
          </p:nvPr>
        </p:nvSpPr>
        <p:spPr>
          <a:xfrm>
            <a:off x="4645029" y="1151335"/>
            <a:ext cx="4041775" cy="47982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7"/>
          <p:cNvSpPr txBox="1"/>
          <p:nvPr>
            <p:ph idx="4" type="body"/>
          </p:nvPr>
        </p:nvSpPr>
        <p:spPr>
          <a:xfrm>
            <a:off x="4645029" y="1631156"/>
            <a:ext cx="4041775" cy="2963466"/>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7"/>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7010400" y="4800599"/>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8"/>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7010400" y="4800599"/>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2" y="204787"/>
            <a:ext cx="3008313" cy="8715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3575050" y="204791"/>
            <a:ext cx="5111750" cy="4389835"/>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9"/>
          <p:cNvSpPr txBox="1"/>
          <p:nvPr>
            <p:ph idx="2" type="body"/>
          </p:nvPr>
        </p:nvSpPr>
        <p:spPr>
          <a:xfrm>
            <a:off x="457202" y="1076328"/>
            <a:ext cx="3008313" cy="3518297"/>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9"/>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7010400" y="4800599"/>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3600451"/>
            <a:ext cx="5486400" cy="42505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1792288" y="459581"/>
            <a:ext cx="5486400" cy="30861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1792288" y="4025506"/>
            <a:ext cx="5486400" cy="603647"/>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10"/>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7010400" y="4800599"/>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7010400" y="4800599"/>
            <a:ext cx="21336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200" u="none" cap="none" strike="noStrike">
                <a:solidFill>
                  <a:schemeClr val="dk1"/>
                </a:solidFill>
                <a:latin typeface="Calibri"/>
                <a:ea typeface="Calibri"/>
                <a:cs typeface="Calibri"/>
                <a:sym typeface="Calibri"/>
              </a:defRPr>
            </a:lvl1pPr>
            <a:lvl2pPr indent="0" lvl="1" marL="0" marR="0" rtl="0" algn="r">
              <a:spcBef>
                <a:spcPts val="0"/>
              </a:spcBef>
              <a:buNone/>
              <a:defRPr b="1" i="0" sz="1200" u="none" cap="none" strike="noStrike">
                <a:solidFill>
                  <a:schemeClr val="dk1"/>
                </a:solidFill>
                <a:latin typeface="Calibri"/>
                <a:ea typeface="Calibri"/>
                <a:cs typeface="Calibri"/>
                <a:sym typeface="Calibri"/>
              </a:defRPr>
            </a:lvl2pPr>
            <a:lvl3pPr indent="0" lvl="2" marL="0" marR="0" rtl="0" algn="r">
              <a:spcBef>
                <a:spcPts val="0"/>
              </a:spcBef>
              <a:buNone/>
              <a:defRPr b="1" i="0" sz="1200" u="none" cap="none" strike="noStrike">
                <a:solidFill>
                  <a:schemeClr val="dk1"/>
                </a:solidFill>
                <a:latin typeface="Calibri"/>
                <a:ea typeface="Calibri"/>
                <a:cs typeface="Calibri"/>
                <a:sym typeface="Calibri"/>
              </a:defRPr>
            </a:lvl3pPr>
            <a:lvl4pPr indent="0" lvl="3" marL="0" marR="0" rtl="0" algn="r">
              <a:spcBef>
                <a:spcPts val="0"/>
              </a:spcBef>
              <a:buNone/>
              <a:defRPr b="1" i="0" sz="1200" u="none" cap="none" strike="noStrike">
                <a:solidFill>
                  <a:schemeClr val="dk1"/>
                </a:solidFill>
                <a:latin typeface="Calibri"/>
                <a:ea typeface="Calibri"/>
                <a:cs typeface="Calibri"/>
                <a:sym typeface="Calibri"/>
              </a:defRPr>
            </a:lvl4pPr>
            <a:lvl5pPr indent="0" lvl="4" marL="0" marR="0" rtl="0" algn="r">
              <a:spcBef>
                <a:spcPts val="0"/>
              </a:spcBef>
              <a:buNone/>
              <a:defRPr b="1" i="0" sz="1200" u="none" cap="none" strike="noStrike">
                <a:solidFill>
                  <a:schemeClr val="dk1"/>
                </a:solidFill>
                <a:latin typeface="Calibri"/>
                <a:ea typeface="Calibri"/>
                <a:cs typeface="Calibri"/>
                <a:sym typeface="Calibri"/>
              </a:defRPr>
            </a:lvl5pPr>
            <a:lvl6pPr indent="0" lvl="5" marL="0" marR="0" rtl="0" algn="r">
              <a:spcBef>
                <a:spcPts val="0"/>
              </a:spcBef>
              <a:buNone/>
              <a:defRPr b="1" i="0" sz="1200" u="none" cap="none" strike="noStrike">
                <a:solidFill>
                  <a:schemeClr val="dk1"/>
                </a:solidFill>
                <a:latin typeface="Calibri"/>
                <a:ea typeface="Calibri"/>
                <a:cs typeface="Calibri"/>
                <a:sym typeface="Calibri"/>
              </a:defRPr>
            </a:lvl6pPr>
            <a:lvl7pPr indent="0" lvl="6" marL="0" marR="0" rtl="0" algn="r">
              <a:spcBef>
                <a:spcPts val="0"/>
              </a:spcBef>
              <a:buNone/>
              <a:defRPr b="1" i="0" sz="1200" u="none" cap="none" strike="noStrike">
                <a:solidFill>
                  <a:schemeClr val="dk1"/>
                </a:solidFill>
                <a:latin typeface="Calibri"/>
                <a:ea typeface="Calibri"/>
                <a:cs typeface="Calibri"/>
                <a:sym typeface="Calibri"/>
              </a:defRPr>
            </a:lvl7pPr>
            <a:lvl8pPr indent="0" lvl="7" marL="0" marR="0" rtl="0" algn="r">
              <a:spcBef>
                <a:spcPts val="0"/>
              </a:spcBef>
              <a:buNone/>
              <a:defRPr b="1" i="0" sz="1200" u="none" cap="none" strike="noStrike">
                <a:solidFill>
                  <a:schemeClr val="dk1"/>
                </a:solidFill>
                <a:latin typeface="Calibri"/>
                <a:ea typeface="Calibri"/>
                <a:cs typeface="Calibri"/>
                <a:sym typeface="Calibri"/>
              </a:defRPr>
            </a:lvl8pPr>
            <a:lvl9pPr indent="0" lvl="8" marL="0" marR="0" rtl="0" algn="r">
              <a:spcBef>
                <a:spcPts val="0"/>
              </a:spcBef>
              <a:buNone/>
              <a:defRPr b="1"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3.jpg"/></Relationships>
</file>

<file path=ppt/slides/_rels/slide10.xml.rels><?xml version="1.0" encoding="UTF-8" standalone="yes"?><Relationships xmlns="http://schemas.openxmlformats.org/package/2006/relationships"><Relationship Id="rId11" Type="http://schemas.openxmlformats.org/officeDocument/2006/relationships/hyperlink" Target="https://github.com/USEPA/CMAQ/blob/master/DOCS/Release_Notes/organic_water.md" TargetMode="External"/><Relationship Id="rId10" Type="http://schemas.openxmlformats.org/officeDocument/2006/relationships/hyperlink" Target="https://github.com/USEPA/CMAQ/blob/master/DOCS/Release_Notes/monoterpene_SOA.md" TargetMode="External"/><Relationship Id="rId13" Type="http://schemas.openxmlformats.org/officeDocument/2006/relationships/hyperlink" Target="https://github.com/USEPA/CMAQ/blob/master/DOCS/Release_Notes/aerosol_dry_deposition.md" TargetMode="External"/><Relationship Id="rId12" Type="http://schemas.openxmlformats.org/officeDocument/2006/relationships/hyperlink" Target="https://github.com/USEPA/CMAQ/blob/master/DOCS/Release_Notes/inorganicsulfate_iepox_fix.md"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7.png"/><Relationship Id="rId9" Type="http://schemas.openxmlformats.org/officeDocument/2006/relationships/hyperlink" Target="https://github.com/USEPA/CMAQ/blob/master/DOCS/Release_Notes/aero7_overview.md" TargetMode="External"/><Relationship Id="rId5" Type="http://schemas.openxmlformats.org/officeDocument/2006/relationships/hyperlink" Target="https://github.com/USEPA/CMAQ/blob/master/DOCS/Release_Notes/simple_halogen_chemistry.md" TargetMode="External"/><Relationship Id="rId6" Type="http://schemas.openxmlformats.org/officeDocument/2006/relationships/hyperlink" Target="https://github.com/USEPA/CMAQ/blob/master/DOCS/Release_Notes/detailed_halogen_and_DMS_chemistry.md" TargetMode="External"/><Relationship Id="rId7" Type="http://schemas.openxmlformats.org/officeDocument/2006/relationships/hyperlink" Target="https://github.com/USEPA/CMAQ/blob/master/DOCS/Release_Notes/chlorine_chemistry_CB6r3.md" TargetMode="External"/><Relationship Id="rId8" Type="http://schemas.openxmlformats.org/officeDocument/2006/relationships/hyperlink" Target="https://github.com/USEPA/CMAQ/blob/master/DOCS/Release_Notes/aero7_overview.m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hyperlink" Target="https://github.com/noaa-oar-arl/CMAQ/tree/nacc_ser/PREP/mci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hyperlink" Target="https://www.emc.ncep.noaa.gov/users/meg/cmaqv6/"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hyperlink" Target="https://www.emc.ncep.noaa.gov/users/meg/cmaqv6/"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18.gif"/><Relationship Id="rId6"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28.png"/><Relationship Id="rId6"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27.png"/><Relationship Id="rId6"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pn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hyperlink" Target="https://idpgis.ncep.noaa.gov/arcgis/rest/services"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5.png"/><Relationship Id="rId6"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7.png"/><Relationship Id="rId11" Type="http://schemas.openxmlformats.org/officeDocument/2006/relationships/image" Target="../media/image9.png"/><Relationship Id="rId10" Type="http://schemas.openxmlformats.org/officeDocument/2006/relationships/image" Target="../media/image11.png"/><Relationship Id="rId12" Type="http://schemas.openxmlformats.org/officeDocument/2006/relationships/image" Target="../media/image14.png"/><Relationship Id="rId9" Type="http://schemas.openxmlformats.org/officeDocument/2006/relationships/image" Target="../media/image12.png"/><Relationship Id="rId5" Type="http://schemas.openxmlformats.org/officeDocument/2006/relationships/image" Target="../media/image16.png"/><Relationship Id="rId6" Type="http://schemas.openxmlformats.org/officeDocument/2006/relationships/image" Target="../media/image8.png"/><Relationship Id="rId7" Type="http://schemas.openxmlformats.org/officeDocument/2006/relationships/image" Target="../media/image10.png"/><Relationship Id="rId8"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3"/>
          <p:cNvSpPr/>
          <p:nvPr/>
        </p:nvSpPr>
        <p:spPr>
          <a:xfrm>
            <a:off x="259490" y="439406"/>
            <a:ext cx="8220777" cy="493852"/>
          </a:xfrm>
          <a:prstGeom prst="rect">
            <a:avLst/>
          </a:prstGeom>
          <a:solidFill>
            <a:srgbClr val="226BAB"/>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b="0" i="0" sz="3000" u="none" cap="none" strike="noStrike">
              <a:solidFill>
                <a:schemeClr val="lt1"/>
              </a:solidFill>
              <a:latin typeface="Arial"/>
              <a:ea typeface="Arial"/>
              <a:cs typeface="Arial"/>
              <a:sym typeface="Arial"/>
            </a:endParaRPr>
          </a:p>
        </p:txBody>
      </p:sp>
      <p:sp>
        <p:nvSpPr>
          <p:cNvPr id="89" name="Google Shape;89;p13"/>
          <p:cNvSpPr/>
          <p:nvPr/>
        </p:nvSpPr>
        <p:spPr>
          <a:xfrm>
            <a:off x="510746" y="450912"/>
            <a:ext cx="8220777" cy="493852"/>
          </a:xfrm>
          <a:prstGeom prst="rect">
            <a:avLst/>
          </a:prstGeom>
          <a:noFill/>
          <a:ln cap="flat" cmpd="sng" w="28575">
            <a:solidFill>
              <a:srgbClr val="226BAB"/>
            </a:solidFill>
            <a:prstDash val="solid"/>
            <a:round/>
            <a:headEnd len="sm" w="sm" type="none"/>
            <a:tailEnd len="sm" w="sm" type="none"/>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b="0" i="0" sz="3000" u="none" cap="none" strike="noStrike">
              <a:solidFill>
                <a:schemeClr val="lt1"/>
              </a:solidFill>
              <a:latin typeface="Arial"/>
              <a:ea typeface="Arial"/>
              <a:cs typeface="Arial"/>
              <a:sym typeface="Arial"/>
            </a:endParaRPr>
          </a:p>
        </p:txBody>
      </p:sp>
      <p:sp>
        <p:nvSpPr>
          <p:cNvPr id="90" name="Google Shape;90;p13"/>
          <p:cNvSpPr txBox="1"/>
          <p:nvPr/>
        </p:nvSpPr>
        <p:spPr>
          <a:xfrm>
            <a:off x="510746" y="48933"/>
            <a:ext cx="8220777" cy="353921"/>
          </a:xfrm>
          <a:prstGeom prst="rect">
            <a:avLst/>
          </a:prstGeom>
          <a:solidFill>
            <a:srgbClr val="5BA4E3"/>
          </a:solid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b="0" i="0" lang="en-US" sz="1500" u="none" cap="none" strike="noStrike">
                <a:solidFill>
                  <a:srgbClr val="1A467F"/>
                </a:solidFill>
                <a:latin typeface="Avenir"/>
                <a:ea typeface="Avenir"/>
                <a:cs typeface="Avenir"/>
                <a:sym typeface="Avenir"/>
              </a:rPr>
              <a:t>NATIONAL OCEANIC AND ATMOSPHERIC ADMINISTRATION</a:t>
            </a:r>
            <a:endParaRPr/>
          </a:p>
        </p:txBody>
      </p:sp>
      <p:sp>
        <p:nvSpPr>
          <p:cNvPr id="91" name="Google Shape;91;p13"/>
          <p:cNvSpPr/>
          <p:nvPr/>
        </p:nvSpPr>
        <p:spPr>
          <a:xfrm>
            <a:off x="50035" y="27616"/>
            <a:ext cx="904781" cy="962507"/>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2000px-Seal_of_the_United_States_Department_of_Commerce.svg.png" id="92" name="Google Shape;92;p13"/>
          <p:cNvPicPr preferRelativeResize="0"/>
          <p:nvPr/>
        </p:nvPicPr>
        <p:blipFill rotWithShape="1">
          <a:blip r:embed="rId3">
            <a:alphaModFix/>
          </a:blip>
          <a:srcRect b="0" l="0" r="0" t="0"/>
          <a:stretch/>
        </p:blipFill>
        <p:spPr>
          <a:xfrm>
            <a:off x="50032" y="80675"/>
            <a:ext cx="846824" cy="860437"/>
          </a:xfrm>
          <a:prstGeom prst="rect">
            <a:avLst/>
          </a:prstGeom>
          <a:noFill/>
          <a:ln>
            <a:noFill/>
          </a:ln>
        </p:spPr>
      </p:pic>
      <p:sp>
        <p:nvSpPr>
          <p:cNvPr id="93" name="Google Shape;93;p13"/>
          <p:cNvSpPr/>
          <p:nvPr/>
        </p:nvSpPr>
        <p:spPr>
          <a:xfrm>
            <a:off x="8205661" y="38956"/>
            <a:ext cx="950975" cy="950975"/>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1024px-NOAA_logo.svg.png" id="94" name="Google Shape;94;p13"/>
          <p:cNvPicPr preferRelativeResize="0"/>
          <p:nvPr/>
        </p:nvPicPr>
        <p:blipFill rotWithShape="1">
          <a:blip r:embed="rId4">
            <a:alphaModFix/>
          </a:blip>
          <a:srcRect b="0" l="0" r="0" t="0"/>
          <a:stretch/>
        </p:blipFill>
        <p:spPr>
          <a:xfrm>
            <a:off x="8252214" y="92010"/>
            <a:ext cx="841248" cy="841248"/>
          </a:xfrm>
          <a:prstGeom prst="rect">
            <a:avLst/>
          </a:prstGeom>
          <a:noFill/>
          <a:ln>
            <a:noFill/>
          </a:ln>
        </p:spPr>
      </p:pic>
      <p:sp>
        <p:nvSpPr>
          <p:cNvPr id="95" name="Google Shape;95;p13"/>
          <p:cNvSpPr txBox="1"/>
          <p:nvPr/>
        </p:nvSpPr>
        <p:spPr>
          <a:xfrm>
            <a:off x="42817" y="414927"/>
            <a:ext cx="9156633" cy="492410"/>
          </a:xfrm>
          <a:prstGeom prst="rect">
            <a:avLst/>
          </a:prstGeom>
          <a:no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b="1" i="0" lang="en-US" sz="2400" u="none" cap="none" strike="noStrike">
                <a:solidFill>
                  <a:schemeClr val="lt1"/>
                </a:solidFill>
                <a:latin typeface="Arial"/>
                <a:ea typeface="Arial"/>
                <a:cs typeface="Arial"/>
                <a:sym typeface="Arial"/>
              </a:rPr>
              <a:t>NCEP OD Science and Decisional Brief</a:t>
            </a:r>
            <a:endParaRPr/>
          </a:p>
        </p:txBody>
      </p:sp>
      <p:sp>
        <p:nvSpPr>
          <p:cNvPr id="96" name="Google Shape;96;p13"/>
          <p:cNvSpPr txBox="1"/>
          <p:nvPr/>
        </p:nvSpPr>
        <p:spPr>
          <a:xfrm>
            <a:off x="-23973" y="2929507"/>
            <a:ext cx="9167973" cy="184665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chemeClr val="dk1"/>
                </a:solidFill>
                <a:latin typeface="Arial"/>
                <a:ea typeface="Arial"/>
                <a:cs typeface="Arial"/>
                <a:sym typeface="Arial"/>
              </a:rPr>
              <a:t>Presented by:</a:t>
            </a:r>
            <a:endParaRPr/>
          </a:p>
          <a:p>
            <a:pPr indent="0" lvl="0" marL="0" marR="0" rtl="0" algn="ctr">
              <a:spcBef>
                <a:spcPts val="0"/>
              </a:spcBef>
              <a:spcAft>
                <a:spcPts val="0"/>
              </a:spcAft>
              <a:buNone/>
            </a:pPr>
            <a:r>
              <a:t/>
            </a:r>
            <a:endParaRPr b="1" i="0" sz="1800" u="none" cap="none" strike="noStrike">
              <a:solidFill>
                <a:schemeClr val="dk1"/>
              </a:solidFill>
              <a:latin typeface="Arial"/>
              <a:ea typeface="Arial"/>
              <a:cs typeface="Arial"/>
              <a:sym typeface="Arial"/>
            </a:endParaRPr>
          </a:p>
          <a:p>
            <a:pPr indent="0" lvl="0" marL="0" marR="0" rtl="0" algn="ctr">
              <a:spcBef>
                <a:spcPts val="0"/>
              </a:spcBef>
              <a:spcAft>
                <a:spcPts val="0"/>
              </a:spcAft>
              <a:buNone/>
            </a:pPr>
            <a:r>
              <a:rPr b="1" i="0" lang="en-US" sz="2100" u="none" cap="none" strike="noStrike">
                <a:solidFill>
                  <a:srgbClr val="0000FF"/>
                </a:solidFill>
                <a:latin typeface="Calibri"/>
                <a:ea typeface="Calibri"/>
                <a:cs typeface="Calibri"/>
                <a:sym typeface="Calibri"/>
              </a:rPr>
              <a:t>Vijay Tallapragada and Geoff Manikin</a:t>
            </a:r>
            <a:endParaRPr/>
          </a:p>
          <a:p>
            <a:pPr indent="0" lvl="0" marL="0" marR="0" rtl="0" algn="ctr">
              <a:spcBef>
                <a:spcPts val="0"/>
              </a:spcBef>
              <a:spcAft>
                <a:spcPts val="0"/>
              </a:spcAft>
              <a:buNone/>
            </a:pPr>
            <a:r>
              <a:rPr b="1" i="0" lang="en-US" sz="1800" u="none" cap="none" strike="noStrike">
                <a:solidFill>
                  <a:schemeClr val="dk1"/>
                </a:solidFill>
                <a:latin typeface="Arial"/>
                <a:ea typeface="Arial"/>
                <a:cs typeface="Arial"/>
                <a:sym typeface="Arial"/>
              </a:rPr>
              <a:t>Environmental Modeling Center</a:t>
            </a:r>
            <a:endParaRPr/>
          </a:p>
          <a:p>
            <a:pPr indent="0" lvl="0" marL="0" marR="0" rtl="0" algn="ctr">
              <a:spcBef>
                <a:spcPts val="0"/>
              </a:spcBef>
              <a:spcAft>
                <a:spcPts val="0"/>
              </a:spcAft>
              <a:buNone/>
            </a:pPr>
            <a:r>
              <a:t/>
            </a:r>
            <a:endParaRPr b="1" i="0" sz="1800" u="none" cap="none" strike="noStrike">
              <a:solidFill>
                <a:schemeClr val="dk1"/>
              </a:solidFill>
              <a:latin typeface="Arial"/>
              <a:ea typeface="Arial"/>
              <a:cs typeface="Arial"/>
              <a:sym typeface="Arial"/>
            </a:endParaRPr>
          </a:p>
          <a:p>
            <a:pPr indent="0" lvl="0" marL="0" marR="0" rtl="0" algn="ctr">
              <a:spcBef>
                <a:spcPts val="0"/>
              </a:spcBef>
              <a:spcAft>
                <a:spcPts val="0"/>
              </a:spcAft>
              <a:buNone/>
            </a:pPr>
            <a:r>
              <a:rPr b="1" lang="en-US" sz="2100">
                <a:solidFill>
                  <a:srgbClr val="0000FF"/>
                </a:solidFill>
                <a:latin typeface="Calibri"/>
                <a:ea typeface="Calibri"/>
                <a:cs typeface="Calibri"/>
                <a:sym typeface="Calibri"/>
              </a:rPr>
              <a:t>9</a:t>
            </a:r>
            <a:r>
              <a:rPr b="1" i="0" lang="en-US" sz="2100" u="none" cap="none" strike="noStrike">
                <a:solidFill>
                  <a:srgbClr val="0000FF"/>
                </a:solidFill>
                <a:latin typeface="Calibri"/>
                <a:ea typeface="Calibri"/>
                <a:cs typeface="Calibri"/>
                <a:sym typeface="Calibri"/>
              </a:rPr>
              <a:t> </a:t>
            </a:r>
            <a:r>
              <a:rPr b="1" lang="en-US" sz="2100">
                <a:solidFill>
                  <a:srgbClr val="0000FF"/>
                </a:solidFill>
                <a:latin typeface="Calibri"/>
                <a:ea typeface="Calibri"/>
                <a:cs typeface="Calibri"/>
                <a:sym typeface="Calibri"/>
              </a:rPr>
              <a:t>April </a:t>
            </a:r>
            <a:r>
              <a:rPr b="1" i="0" lang="en-US" sz="2100" u="none" cap="none" strike="noStrike">
                <a:solidFill>
                  <a:srgbClr val="0000FF"/>
                </a:solidFill>
                <a:latin typeface="Calibri"/>
                <a:ea typeface="Calibri"/>
                <a:cs typeface="Calibri"/>
                <a:sym typeface="Calibri"/>
              </a:rPr>
              <a:t>202</a:t>
            </a:r>
            <a:r>
              <a:rPr b="1" lang="en-US" sz="2100">
                <a:solidFill>
                  <a:srgbClr val="0000FF"/>
                </a:solidFill>
                <a:latin typeface="Calibri"/>
                <a:ea typeface="Calibri"/>
                <a:cs typeface="Calibri"/>
                <a:sym typeface="Calibri"/>
              </a:rPr>
              <a:t>1</a:t>
            </a:r>
            <a:endParaRPr/>
          </a:p>
        </p:txBody>
      </p:sp>
      <p:sp>
        <p:nvSpPr>
          <p:cNvPr id="97" name="Google Shape;97;p13"/>
          <p:cNvSpPr txBox="1"/>
          <p:nvPr/>
        </p:nvSpPr>
        <p:spPr>
          <a:xfrm>
            <a:off x="50032" y="1323487"/>
            <a:ext cx="9043500" cy="1274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rgbClr val="0000FF"/>
                </a:solidFill>
                <a:latin typeface="Calibri"/>
                <a:ea typeface="Calibri"/>
                <a:cs typeface="Calibri"/>
                <a:sym typeface="Calibri"/>
              </a:rPr>
              <a:t>AQMv</a:t>
            </a:r>
            <a:r>
              <a:rPr b="1" i="0" lang="en-US" sz="2800" u="none" cap="none" strike="noStrike">
                <a:solidFill>
                  <a:srgbClr val="0000FF"/>
                </a:solidFill>
                <a:latin typeface="Calibri"/>
                <a:ea typeface="Calibri"/>
                <a:cs typeface="Calibri"/>
                <a:sym typeface="Calibri"/>
              </a:rPr>
              <a:t>6.0:</a:t>
            </a:r>
            <a:r>
              <a:rPr b="1" i="0" lang="en-US" sz="2790" u="none" cap="none" strike="noStrike">
                <a:solidFill>
                  <a:srgbClr val="0000FF"/>
                </a:solidFill>
                <a:latin typeface="Calibri"/>
                <a:ea typeface="Calibri"/>
                <a:cs typeface="Calibri"/>
                <a:sym typeface="Calibri"/>
              </a:rPr>
              <a:t> Upgrades to the </a:t>
            </a:r>
            <a:r>
              <a:rPr b="1" lang="en-US" sz="2790">
                <a:solidFill>
                  <a:srgbClr val="0000FF"/>
                </a:solidFill>
                <a:latin typeface="Calibri"/>
                <a:ea typeface="Calibri"/>
                <a:cs typeface="Calibri"/>
                <a:sym typeface="Calibri"/>
              </a:rPr>
              <a:t>Air Quality Model</a:t>
            </a:r>
            <a:r>
              <a:rPr b="1" i="0" lang="en-US" sz="2790" u="none" cap="none" strike="noStrike">
                <a:solidFill>
                  <a:srgbClr val="0000FF"/>
                </a:solidFill>
                <a:latin typeface="Calibri"/>
                <a:ea typeface="Calibri"/>
                <a:cs typeface="Calibri"/>
                <a:sym typeface="Calibri"/>
              </a:rPr>
              <a:t> for implementation in </a:t>
            </a:r>
            <a:r>
              <a:rPr b="1" i="0" lang="en-US" sz="2880" u="none" cap="none" strike="noStrike">
                <a:solidFill>
                  <a:srgbClr val="0000FF"/>
                </a:solidFill>
                <a:latin typeface="Calibri"/>
                <a:ea typeface="Calibri"/>
                <a:cs typeface="Calibri"/>
                <a:sym typeface="Calibri"/>
              </a:rPr>
              <a:t>Q</a:t>
            </a:r>
            <a:r>
              <a:rPr b="1" lang="en-US" sz="2880">
                <a:solidFill>
                  <a:srgbClr val="0000FF"/>
                </a:solidFill>
                <a:latin typeface="Calibri"/>
                <a:ea typeface="Calibri"/>
                <a:cs typeface="Calibri"/>
                <a:sym typeface="Calibri"/>
              </a:rPr>
              <a:t>4</a:t>
            </a:r>
            <a:r>
              <a:rPr b="1" i="0" lang="en-US" sz="2880" u="none" cap="none" strike="noStrike">
                <a:solidFill>
                  <a:srgbClr val="0000FF"/>
                </a:solidFill>
                <a:latin typeface="Calibri"/>
                <a:ea typeface="Calibri"/>
                <a:cs typeface="Calibri"/>
                <a:sym typeface="Calibri"/>
              </a:rPr>
              <a:t>FY21</a:t>
            </a:r>
            <a:endParaRPr/>
          </a:p>
          <a:p>
            <a:pPr indent="0" lvl="0" marL="0" marR="0" rtl="0" algn="ctr">
              <a:spcBef>
                <a:spcPts val="0"/>
              </a:spcBef>
              <a:spcAft>
                <a:spcPts val="0"/>
              </a:spcAft>
              <a:buNone/>
            </a:pPr>
            <a:r>
              <a:rPr b="1" i="1" lang="en-US" sz="2000">
                <a:solidFill>
                  <a:srgbClr val="0000FF"/>
                </a:solidFill>
                <a:latin typeface="Calibri"/>
                <a:ea typeface="Calibri"/>
                <a:cs typeface="Calibri"/>
                <a:sym typeface="Calibri"/>
              </a:rPr>
              <a:t>GFSv16-NACC-CMAQv5.3.1</a:t>
            </a:r>
            <a:endParaRPr b="0" i="1" sz="1200" u="none" cap="none" strike="noStrike">
              <a:solidFill>
                <a:schemeClr val="dk1"/>
              </a:solidFill>
              <a:latin typeface="Calibri"/>
              <a:ea typeface="Calibri"/>
              <a:cs typeface="Calibri"/>
              <a:sym typeface="Calibri"/>
            </a:endParaRPr>
          </a:p>
        </p:txBody>
      </p:sp>
      <p:sp>
        <p:nvSpPr>
          <p:cNvPr id="98" name="Google Shape;98;p13"/>
          <p:cNvSpPr txBox="1"/>
          <p:nvPr>
            <p:ph idx="12" type="sldNum"/>
          </p:nvPr>
        </p:nvSpPr>
        <p:spPr>
          <a:xfrm>
            <a:off x="7010400" y="4800599"/>
            <a:ext cx="21336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99" name="Google Shape;99;p13"/>
          <p:cNvPicPr preferRelativeResize="0"/>
          <p:nvPr/>
        </p:nvPicPr>
        <p:blipFill rotWithShape="1">
          <a:blip r:embed="rId5">
            <a:alphaModFix/>
          </a:blip>
          <a:srcRect b="0" l="0" r="0" t="0"/>
          <a:stretch/>
        </p:blipFill>
        <p:spPr>
          <a:xfrm>
            <a:off x="1000412" y="4627675"/>
            <a:ext cx="1318122" cy="515825"/>
          </a:xfrm>
          <a:prstGeom prst="rect">
            <a:avLst/>
          </a:prstGeom>
          <a:noFill/>
          <a:ln>
            <a:noFill/>
          </a:ln>
        </p:spPr>
      </p:pic>
      <p:pic>
        <p:nvPicPr>
          <p:cNvPr descr="NCEP Central Operations WCOSS Implementation Standards" id="100" name="Google Shape;100;p13"/>
          <p:cNvPicPr preferRelativeResize="0"/>
          <p:nvPr/>
        </p:nvPicPr>
        <p:blipFill rotWithShape="1">
          <a:blip r:embed="rId6">
            <a:alphaModFix/>
          </a:blip>
          <a:srcRect b="0" l="0" r="0" t="0"/>
          <a:stretch/>
        </p:blipFill>
        <p:spPr>
          <a:xfrm>
            <a:off x="21623" y="4659917"/>
            <a:ext cx="933193" cy="51433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2"/>
          <p:cNvSpPr/>
          <p:nvPr/>
        </p:nvSpPr>
        <p:spPr>
          <a:xfrm>
            <a:off x="510746" y="450912"/>
            <a:ext cx="8220900" cy="493800"/>
          </a:xfrm>
          <a:prstGeom prst="rect">
            <a:avLst/>
          </a:prstGeom>
          <a:solidFill>
            <a:srgbClr val="226BAB"/>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b="0" i="0" sz="3000" u="none" cap="none" strike="noStrike">
              <a:solidFill>
                <a:schemeClr val="lt1"/>
              </a:solidFill>
              <a:latin typeface="Arial"/>
              <a:ea typeface="Arial"/>
              <a:cs typeface="Arial"/>
              <a:sym typeface="Arial"/>
            </a:endParaRPr>
          </a:p>
        </p:txBody>
      </p:sp>
      <p:sp>
        <p:nvSpPr>
          <p:cNvPr id="233" name="Google Shape;233;p22"/>
          <p:cNvSpPr txBox="1"/>
          <p:nvPr/>
        </p:nvSpPr>
        <p:spPr>
          <a:xfrm>
            <a:off x="510746" y="48932"/>
            <a:ext cx="8220900" cy="354000"/>
          </a:xfrm>
          <a:prstGeom prst="rect">
            <a:avLst/>
          </a:prstGeom>
          <a:solidFill>
            <a:srgbClr val="5BA4E3"/>
          </a:solid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b="0" i="0" lang="en-US" sz="1500" u="none" cap="none" strike="noStrike">
                <a:solidFill>
                  <a:srgbClr val="1A467F"/>
                </a:solidFill>
                <a:latin typeface="Avenir"/>
                <a:ea typeface="Avenir"/>
                <a:cs typeface="Avenir"/>
                <a:sym typeface="Avenir"/>
              </a:rPr>
              <a:t>NATIONAL OCEANIC AND ATMOSPHERIC ADMINISTRATION</a:t>
            </a:r>
            <a:endParaRPr/>
          </a:p>
        </p:txBody>
      </p:sp>
      <p:sp>
        <p:nvSpPr>
          <p:cNvPr id="234" name="Google Shape;234;p22"/>
          <p:cNvSpPr/>
          <p:nvPr/>
        </p:nvSpPr>
        <p:spPr>
          <a:xfrm>
            <a:off x="50034" y="27615"/>
            <a:ext cx="904800" cy="962400"/>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2000px-Seal_of_the_United_States_Department_of_Commerce.svg.png" id="235" name="Google Shape;235;p22"/>
          <p:cNvPicPr preferRelativeResize="0"/>
          <p:nvPr/>
        </p:nvPicPr>
        <p:blipFill rotWithShape="1">
          <a:blip r:embed="rId3">
            <a:alphaModFix/>
          </a:blip>
          <a:srcRect b="0" l="0" r="0" t="0"/>
          <a:stretch/>
        </p:blipFill>
        <p:spPr>
          <a:xfrm>
            <a:off x="50032" y="80674"/>
            <a:ext cx="846824" cy="860437"/>
          </a:xfrm>
          <a:prstGeom prst="rect">
            <a:avLst/>
          </a:prstGeom>
          <a:noFill/>
          <a:ln>
            <a:noFill/>
          </a:ln>
        </p:spPr>
      </p:pic>
      <p:sp>
        <p:nvSpPr>
          <p:cNvPr id="236" name="Google Shape;236;p22"/>
          <p:cNvSpPr/>
          <p:nvPr/>
        </p:nvSpPr>
        <p:spPr>
          <a:xfrm>
            <a:off x="8205660" y="38955"/>
            <a:ext cx="951000" cy="951000"/>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1024px-NOAA_logo.svg.png" id="237" name="Google Shape;237;p22"/>
          <p:cNvPicPr preferRelativeResize="0"/>
          <p:nvPr/>
        </p:nvPicPr>
        <p:blipFill rotWithShape="1">
          <a:blip r:embed="rId4">
            <a:alphaModFix/>
          </a:blip>
          <a:srcRect b="0" l="0" r="0" t="0"/>
          <a:stretch/>
        </p:blipFill>
        <p:spPr>
          <a:xfrm>
            <a:off x="8252214" y="92010"/>
            <a:ext cx="841248" cy="841248"/>
          </a:xfrm>
          <a:prstGeom prst="rect">
            <a:avLst/>
          </a:prstGeom>
          <a:noFill/>
          <a:ln>
            <a:noFill/>
          </a:ln>
        </p:spPr>
      </p:pic>
      <p:sp>
        <p:nvSpPr>
          <p:cNvPr id="238" name="Google Shape;238;p22"/>
          <p:cNvSpPr txBox="1"/>
          <p:nvPr/>
        </p:nvSpPr>
        <p:spPr>
          <a:xfrm>
            <a:off x="2" y="419184"/>
            <a:ext cx="9156600" cy="492300"/>
          </a:xfrm>
          <a:prstGeom prst="rect">
            <a:avLst/>
          </a:prstGeom>
          <a:no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b="1" lang="en-US" sz="2400">
                <a:solidFill>
                  <a:schemeClr val="lt1"/>
                </a:solidFill>
              </a:rPr>
              <a:t>EPA CMAQ v5.3.1</a:t>
            </a:r>
            <a:endParaRPr/>
          </a:p>
        </p:txBody>
      </p:sp>
      <p:sp>
        <p:nvSpPr>
          <p:cNvPr id="239" name="Google Shape;239;p22"/>
          <p:cNvSpPr txBox="1"/>
          <p:nvPr>
            <p:ph idx="12" type="sldNum"/>
          </p:nvPr>
        </p:nvSpPr>
        <p:spPr>
          <a:xfrm>
            <a:off x="7010400" y="4800599"/>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40" name="Google Shape;240;p22"/>
          <p:cNvSpPr txBox="1"/>
          <p:nvPr/>
        </p:nvSpPr>
        <p:spPr>
          <a:xfrm>
            <a:off x="311700" y="915250"/>
            <a:ext cx="8520600" cy="3850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1800"/>
              </a:spcBef>
              <a:spcAft>
                <a:spcPts val="0"/>
              </a:spcAft>
              <a:buNone/>
            </a:pPr>
            <a:r>
              <a:rPr b="1" lang="en-US" sz="1650">
                <a:solidFill>
                  <a:srgbClr val="24292E"/>
                </a:solidFill>
              </a:rPr>
              <a:t>Photochemistry </a:t>
            </a:r>
            <a:endParaRPr sz="1200">
              <a:solidFill>
                <a:srgbClr val="0563C1"/>
              </a:solidFill>
            </a:endParaRPr>
          </a:p>
          <a:p>
            <a:pPr indent="-336550" lvl="0" marL="457200" rtl="0" algn="l">
              <a:lnSpc>
                <a:spcPct val="115000"/>
              </a:lnSpc>
              <a:spcBef>
                <a:spcPts val="1200"/>
              </a:spcBef>
              <a:spcAft>
                <a:spcPts val="0"/>
              </a:spcAft>
              <a:buClr>
                <a:srgbClr val="000000"/>
              </a:buClr>
              <a:buSzPts val="1700"/>
              <a:buChar char="●"/>
            </a:pPr>
            <a:r>
              <a:rPr lang="en-US" sz="1700">
                <a:uFill>
                  <a:noFill/>
                </a:uFill>
                <a:hlinkClick r:id="rId5"/>
              </a:rPr>
              <a:t>Revision of halogen-mediated first-order ozone loss (improved marine chem)</a:t>
            </a:r>
            <a:endParaRPr sz="1700"/>
          </a:p>
          <a:p>
            <a:pPr indent="-336550" lvl="0" marL="457200" rtl="0" algn="l">
              <a:lnSpc>
                <a:spcPct val="115000"/>
              </a:lnSpc>
              <a:spcBef>
                <a:spcPts val="0"/>
              </a:spcBef>
              <a:spcAft>
                <a:spcPts val="0"/>
              </a:spcAft>
              <a:buClr>
                <a:srgbClr val="000000"/>
              </a:buClr>
              <a:buSzPts val="1700"/>
              <a:buChar char="●"/>
            </a:pPr>
            <a:r>
              <a:rPr lang="en-US" sz="1700">
                <a:uFill>
                  <a:noFill/>
                </a:uFill>
                <a:hlinkClick r:id="rId6"/>
              </a:rPr>
              <a:t>Adding detailed halogen and DMS chemistry to CB6r3</a:t>
            </a:r>
            <a:endParaRPr sz="1700"/>
          </a:p>
          <a:p>
            <a:pPr indent="-336550" lvl="0" marL="457200" rtl="0" algn="l">
              <a:lnSpc>
                <a:spcPct val="115000"/>
              </a:lnSpc>
              <a:spcBef>
                <a:spcPts val="0"/>
              </a:spcBef>
              <a:spcAft>
                <a:spcPts val="0"/>
              </a:spcAft>
              <a:buClr>
                <a:srgbClr val="000000"/>
              </a:buClr>
              <a:buSzPts val="1700"/>
              <a:buChar char="●"/>
            </a:pPr>
            <a:r>
              <a:rPr lang="en-US" sz="1700">
                <a:uFill>
                  <a:noFill/>
                </a:uFill>
                <a:hlinkClick r:id="rId7"/>
              </a:rPr>
              <a:t>Updates to the chlorine chemistry in CB6r3 in CMAQv5.3</a:t>
            </a:r>
            <a:endParaRPr b="1" sz="2150"/>
          </a:p>
          <a:p>
            <a:pPr indent="0" lvl="0" marL="0" rtl="0" algn="l">
              <a:lnSpc>
                <a:spcPct val="115000"/>
              </a:lnSpc>
              <a:spcBef>
                <a:spcPts val="1200"/>
              </a:spcBef>
              <a:spcAft>
                <a:spcPts val="0"/>
              </a:spcAft>
              <a:buNone/>
            </a:pPr>
            <a:r>
              <a:rPr b="1" lang="en-US" sz="1750">
                <a:solidFill>
                  <a:srgbClr val="24292E"/>
                </a:solidFill>
              </a:rPr>
              <a:t>Aerosols</a:t>
            </a:r>
            <a:endParaRPr b="1" sz="1750">
              <a:solidFill>
                <a:srgbClr val="24292E"/>
              </a:solidFill>
            </a:endParaRPr>
          </a:p>
          <a:p>
            <a:pPr indent="-336550" lvl="0" marL="457200" rtl="0" algn="l">
              <a:lnSpc>
                <a:spcPct val="115000"/>
              </a:lnSpc>
              <a:spcBef>
                <a:spcPts val="1200"/>
              </a:spcBef>
              <a:spcAft>
                <a:spcPts val="0"/>
              </a:spcAft>
              <a:buClr>
                <a:srgbClr val="000000"/>
              </a:buClr>
              <a:buSzPts val="1700"/>
              <a:buChar char="●"/>
            </a:pPr>
            <a:r>
              <a:rPr i="1" lang="en-US" sz="1700">
                <a:uFill>
                  <a:noFill/>
                </a:uFill>
                <a:hlinkClick r:id="rId8"/>
              </a:rPr>
              <a:t>AERO7</a:t>
            </a:r>
            <a:r>
              <a:rPr lang="en-US" sz="1700">
                <a:uFill>
                  <a:noFill/>
                </a:uFill>
                <a:hlinkClick r:id="rId9"/>
              </a:rPr>
              <a:t> </a:t>
            </a:r>
            <a:endParaRPr sz="3300">
              <a:latin typeface="Calibri"/>
              <a:ea typeface="Calibri"/>
              <a:cs typeface="Calibri"/>
              <a:sym typeface="Calibri"/>
            </a:endParaRPr>
          </a:p>
          <a:p>
            <a:pPr indent="-336550" lvl="0" marL="457200" rtl="0" algn="l">
              <a:lnSpc>
                <a:spcPct val="115000"/>
              </a:lnSpc>
              <a:spcBef>
                <a:spcPts val="0"/>
              </a:spcBef>
              <a:spcAft>
                <a:spcPts val="0"/>
              </a:spcAft>
              <a:buClr>
                <a:srgbClr val="000000"/>
              </a:buClr>
              <a:buSzPts val="1700"/>
              <a:buChar char="●"/>
            </a:pPr>
            <a:r>
              <a:rPr lang="en-US" sz="1700">
                <a:uFill>
                  <a:noFill/>
                </a:uFill>
                <a:hlinkClick r:id="rId10"/>
              </a:rPr>
              <a:t>Monoterpene SOA</a:t>
            </a:r>
            <a:endParaRPr sz="1700"/>
          </a:p>
          <a:p>
            <a:pPr indent="-336550" lvl="0" marL="457200" rtl="0" algn="l">
              <a:lnSpc>
                <a:spcPct val="115000"/>
              </a:lnSpc>
              <a:spcBef>
                <a:spcPts val="0"/>
              </a:spcBef>
              <a:spcAft>
                <a:spcPts val="0"/>
              </a:spcAft>
              <a:buClr>
                <a:srgbClr val="000000"/>
              </a:buClr>
              <a:buSzPts val="1700"/>
              <a:buChar char="●"/>
            </a:pPr>
            <a:r>
              <a:rPr lang="en-US" sz="1700"/>
              <a:t>H</a:t>
            </a:r>
            <a:r>
              <a:rPr lang="en-US" sz="1700">
                <a:uFill>
                  <a:noFill/>
                </a:uFill>
                <a:hlinkClick r:id="rId11"/>
              </a:rPr>
              <a:t>ydrophilic organic aerosol</a:t>
            </a:r>
            <a:endParaRPr sz="1700"/>
          </a:p>
          <a:p>
            <a:pPr indent="-336550" lvl="0" marL="457200" rtl="0" algn="l">
              <a:lnSpc>
                <a:spcPct val="115000"/>
              </a:lnSpc>
              <a:spcBef>
                <a:spcPts val="0"/>
              </a:spcBef>
              <a:spcAft>
                <a:spcPts val="0"/>
              </a:spcAft>
              <a:buClr>
                <a:srgbClr val="000000"/>
              </a:buClr>
              <a:buSzPts val="1700"/>
              <a:buChar char="●"/>
            </a:pPr>
            <a:r>
              <a:rPr lang="en-US" sz="1700">
                <a:uFill>
                  <a:noFill/>
                </a:uFill>
                <a:hlinkClick r:id="rId12"/>
              </a:rPr>
              <a:t>Corrected the conversion of inorganic to organic sulfate</a:t>
            </a:r>
            <a:endParaRPr b="1" sz="2150"/>
          </a:p>
          <a:p>
            <a:pPr indent="-336550" lvl="0" marL="457200" rtl="0" algn="l">
              <a:lnSpc>
                <a:spcPct val="115000"/>
              </a:lnSpc>
              <a:spcBef>
                <a:spcPts val="0"/>
              </a:spcBef>
              <a:spcAft>
                <a:spcPts val="0"/>
              </a:spcAft>
              <a:buClr>
                <a:srgbClr val="000000"/>
              </a:buClr>
              <a:buSzPts val="1700"/>
              <a:buChar char="●"/>
            </a:pPr>
            <a:r>
              <a:rPr lang="en-US" sz="1700">
                <a:uFill>
                  <a:noFill/>
                </a:uFill>
                <a:hlinkClick r:id="rId13"/>
              </a:rPr>
              <a:t>Aerosol Dry Deposition Algorithm Updated</a:t>
            </a:r>
            <a:r>
              <a:rPr lang="en-US" sz="1700"/>
              <a:t> and inlined in CMAQ</a:t>
            </a:r>
            <a:endParaRPr sz="1700"/>
          </a:p>
          <a:p>
            <a:pPr indent="-323850" lvl="0" marL="457200" rtl="0" algn="l">
              <a:lnSpc>
                <a:spcPct val="115000"/>
              </a:lnSpc>
              <a:spcBef>
                <a:spcPts val="0"/>
              </a:spcBef>
              <a:spcAft>
                <a:spcPts val="0"/>
              </a:spcAft>
              <a:buClr>
                <a:srgbClr val="000000"/>
              </a:buClr>
              <a:buSzPts val="1500"/>
              <a:buChar char="●"/>
            </a:pPr>
            <a:r>
              <a:rPr lang="en-US" sz="1600">
                <a:highlight>
                  <a:srgbClr val="FFFFFF"/>
                </a:highlight>
              </a:rPr>
              <a:t>New NH</a:t>
            </a:r>
            <a:r>
              <a:rPr baseline="-25000" lang="en-US" sz="1900"/>
              <a:t>3</a:t>
            </a:r>
            <a:r>
              <a:rPr lang="en-US" sz="1600">
                <a:highlight>
                  <a:srgbClr val="FFFFFF"/>
                </a:highlight>
              </a:rPr>
              <a:t> bi-directional flux in M3Dry  deposition</a:t>
            </a:r>
            <a:endParaRPr sz="28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3"/>
          <p:cNvSpPr/>
          <p:nvPr/>
        </p:nvSpPr>
        <p:spPr>
          <a:xfrm>
            <a:off x="510746" y="450912"/>
            <a:ext cx="8220900" cy="493800"/>
          </a:xfrm>
          <a:prstGeom prst="rect">
            <a:avLst/>
          </a:prstGeom>
          <a:solidFill>
            <a:srgbClr val="226BAB"/>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b="0" i="0" sz="3000" u="none" cap="none" strike="noStrike">
              <a:solidFill>
                <a:schemeClr val="lt1"/>
              </a:solidFill>
              <a:latin typeface="Arial"/>
              <a:ea typeface="Arial"/>
              <a:cs typeface="Arial"/>
              <a:sym typeface="Arial"/>
            </a:endParaRPr>
          </a:p>
        </p:txBody>
      </p:sp>
      <p:sp>
        <p:nvSpPr>
          <p:cNvPr id="246" name="Google Shape;246;p23"/>
          <p:cNvSpPr txBox="1"/>
          <p:nvPr/>
        </p:nvSpPr>
        <p:spPr>
          <a:xfrm>
            <a:off x="510746" y="48932"/>
            <a:ext cx="8220900" cy="354000"/>
          </a:xfrm>
          <a:prstGeom prst="rect">
            <a:avLst/>
          </a:prstGeom>
          <a:solidFill>
            <a:srgbClr val="5BA4E3"/>
          </a:solid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b="0" i="0" lang="en-US" sz="1500" u="none" cap="none" strike="noStrike">
                <a:solidFill>
                  <a:srgbClr val="1A467F"/>
                </a:solidFill>
                <a:latin typeface="Avenir"/>
                <a:ea typeface="Avenir"/>
                <a:cs typeface="Avenir"/>
                <a:sym typeface="Avenir"/>
              </a:rPr>
              <a:t>NATIONAL OCEANIC AND ATMOSPHERIC ADMINISTRATION</a:t>
            </a:r>
            <a:endParaRPr/>
          </a:p>
        </p:txBody>
      </p:sp>
      <p:sp>
        <p:nvSpPr>
          <p:cNvPr id="247" name="Google Shape;247;p23"/>
          <p:cNvSpPr/>
          <p:nvPr/>
        </p:nvSpPr>
        <p:spPr>
          <a:xfrm>
            <a:off x="50034" y="27615"/>
            <a:ext cx="904800" cy="962400"/>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2000px-Seal_of_the_United_States_Department_of_Commerce.svg.png" id="248" name="Google Shape;248;p23"/>
          <p:cNvPicPr preferRelativeResize="0"/>
          <p:nvPr/>
        </p:nvPicPr>
        <p:blipFill rotWithShape="1">
          <a:blip r:embed="rId3">
            <a:alphaModFix/>
          </a:blip>
          <a:srcRect b="0" l="0" r="0" t="0"/>
          <a:stretch/>
        </p:blipFill>
        <p:spPr>
          <a:xfrm>
            <a:off x="50032" y="80674"/>
            <a:ext cx="846824" cy="860437"/>
          </a:xfrm>
          <a:prstGeom prst="rect">
            <a:avLst/>
          </a:prstGeom>
          <a:noFill/>
          <a:ln>
            <a:noFill/>
          </a:ln>
        </p:spPr>
      </p:pic>
      <p:sp>
        <p:nvSpPr>
          <p:cNvPr id="249" name="Google Shape;249;p23"/>
          <p:cNvSpPr/>
          <p:nvPr/>
        </p:nvSpPr>
        <p:spPr>
          <a:xfrm>
            <a:off x="8205660" y="38955"/>
            <a:ext cx="951000" cy="951000"/>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1024px-NOAA_logo.svg.png" id="250" name="Google Shape;250;p23"/>
          <p:cNvPicPr preferRelativeResize="0"/>
          <p:nvPr/>
        </p:nvPicPr>
        <p:blipFill rotWithShape="1">
          <a:blip r:embed="rId4">
            <a:alphaModFix/>
          </a:blip>
          <a:srcRect b="0" l="0" r="0" t="0"/>
          <a:stretch/>
        </p:blipFill>
        <p:spPr>
          <a:xfrm>
            <a:off x="8252214" y="92010"/>
            <a:ext cx="841248" cy="841248"/>
          </a:xfrm>
          <a:prstGeom prst="rect">
            <a:avLst/>
          </a:prstGeom>
          <a:noFill/>
          <a:ln>
            <a:noFill/>
          </a:ln>
        </p:spPr>
      </p:pic>
      <p:sp>
        <p:nvSpPr>
          <p:cNvPr id="251" name="Google Shape;251;p23"/>
          <p:cNvSpPr txBox="1"/>
          <p:nvPr/>
        </p:nvSpPr>
        <p:spPr>
          <a:xfrm>
            <a:off x="2" y="419184"/>
            <a:ext cx="9156600" cy="492300"/>
          </a:xfrm>
          <a:prstGeom prst="rect">
            <a:avLst/>
          </a:prstGeom>
          <a:no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b="1" lang="en-US" sz="2400">
                <a:solidFill>
                  <a:schemeClr val="lt1"/>
                </a:solidFill>
              </a:rPr>
              <a:t>Carbon-Bond 6 Gas-Phase Chemistry</a:t>
            </a:r>
            <a:endParaRPr/>
          </a:p>
        </p:txBody>
      </p:sp>
      <p:sp>
        <p:nvSpPr>
          <p:cNvPr id="252" name="Google Shape;252;p23"/>
          <p:cNvSpPr txBox="1"/>
          <p:nvPr>
            <p:ph idx="12" type="sldNum"/>
          </p:nvPr>
        </p:nvSpPr>
        <p:spPr>
          <a:xfrm>
            <a:off x="7010400" y="4800599"/>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253" name="Google Shape;253;p23"/>
          <p:cNvGraphicFramePr/>
          <p:nvPr/>
        </p:nvGraphicFramePr>
        <p:xfrm>
          <a:off x="141600" y="1474550"/>
          <a:ext cx="3000000" cy="3000000"/>
        </p:xfrm>
        <a:graphic>
          <a:graphicData uri="http://schemas.openxmlformats.org/drawingml/2006/table">
            <a:tbl>
              <a:tblPr>
                <a:noFill/>
                <a:tableStyleId>{A14BF680-0F23-450B-85A5-0874C4CD2404}</a:tableStyleId>
              </a:tblPr>
              <a:tblGrid>
                <a:gridCol w="1184775"/>
                <a:gridCol w="1087300"/>
                <a:gridCol w="1145950"/>
              </a:tblGrid>
              <a:tr h="60957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Process</a:t>
                      </a:r>
                      <a:endParaRPr b="1"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CB5 (Ops)</a:t>
                      </a:r>
                      <a:endParaRPr b="1"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CB6 (para)</a:t>
                      </a:r>
                      <a:endParaRPr b="1" sz="1400" u="none" cap="none" strike="noStrike"/>
                    </a:p>
                  </a:txBody>
                  <a:tcPr marT="91425" marB="91425" marR="91425" marL="91425"/>
                </a:tc>
              </a:tr>
              <a:tr h="6095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Gas-Phase Reactions</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156</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218</a:t>
                      </a:r>
                      <a:endParaRPr sz="1400" u="none" cap="none" strike="noStrike"/>
                    </a:p>
                  </a:txBody>
                  <a:tcPr marT="91425" marB="91425" marR="91425" marL="91425"/>
                </a:tc>
              </a:tr>
              <a:tr h="6095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Photolysis reactions</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23</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28</a:t>
                      </a:r>
                      <a:endParaRPr sz="1400" u="none" cap="none" strike="noStrike"/>
                    </a:p>
                  </a:txBody>
                  <a:tcPr marT="91425" marB="91425" marR="91425" marL="91425"/>
                </a:tc>
              </a:tr>
              <a:tr h="6095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Gas phase Species</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51</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77</a:t>
                      </a:r>
                      <a:endParaRPr sz="1400" u="none" cap="none" strike="noStrike"/>
                    </a:p>
                  </a:txBody>
                  <a:tcPr marT="91425" marB="91425" marR="91425" marL="91425"/>
                </a:tc>
              </a:tr>
              <a:tr h="82292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Ozone emissions species</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16</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21</a:t>
                      </a:r>
                      <a:endParaRPr sz="1400" u="none" cap="none" strike="noStrike"/>
                    </a:p>
                  </a:txBody>
                  <a:tcPr marT="91425" marB="91425" marR="91425" marL="91425"/>
                </a:tc>
              </a:tr>
            </a:tbl>
          </a:graphicData>
        </a:graphic>
      </p:graphicFrame>
      <p:sp>
        <p:nvSpPr>
          <p:cNvPr id="254" name="Google Shape;254;p23"/>
          <p:cNvSpPr txBox="1"/>
          <p:nvPr/>
        </p:nvSpPr>
        <p:spPr>
          <a:xfrm>
            <a:off x="3789150" y="1368763"/>
            <a:ext cx="5304300" cy="347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US" sz="1600">
                <a:solidFill>
                  <a:srgbClr val="000000"/>
                </a:solidFill>
              </a:rPr>
              <a:t>Some notable reaction rate changes from CB05 to CB6:</a:t>
            </a:r>
            <a:endParaRPr b="1" i="1" sz="2200">
              <a:solidFill>
                <a:srgbClr val="000000"/>
              </a:solidFill>
            </a:endParaRPr>
          </a:p>
          <a:p>
            <a:pPr indent="0" lvl="0" marL="0" rtl="0" algn="l">
              <a:spcBef>
                <a:spcPts val="0"/>
              </a:spcBef>
              <a:spcAft>
                <a:spcPts val="0"/>
              </a:spcAft>
              <a:buNone/>
            </a:pPr>
            <a:r>
              <a:rPr lang="en-US" sz="1600">
                <a:solidFill>
                  <a:srgbClr val="000000"/>
                </a:solidFill>
              </a:rPr>
              <a:t>• </a:t>
            </a:r>
            <a:r>
              <a:rPr lang="en-US" sz="1600">
                <a:solidFill>
                  <a:srgbClr val="0000FF"/>
                </a:solidFill>
              </a:rPr>
              <a:t>OH + NO</a:t>
            </a:r>
            <a:r>
              <a:rPr lang="en-US" sz="1000">
                <a:solidFill>
                  <a:srgbClr val="0000FF"/>
                </a:solidFill>
              </a:rPr>
              <a:t>2 </a:t>
            </a:r>
            <a:r>
              <a:rPr lang="en-US" sz="1600">
                <a:solidFill>
                  <a:srgbClr val="0000FF"/>
                </a:solidFill>
              </a:rPr>
              <a:t>= HNO</a:t>
            </a:r>
            <a:r>
              <a:rPr lang="en-US" sz="1000">
                <a:solidFill>
                  <a:srgbClr val="0000FF"/>
                </a:solidFill>
              </a:rPr>
              <a:t>3 </a:t>
            </a:r>
            <a:r>
              <a:rPr lang="en-US" sz="1600">
                <a:solidFill>
                  <a:srgbClr val="000000"/>
                </a:solidFill>
              </a:rPr>
              <a:t>increased by 5% =&gt; greater radical sink</a:t>
            </a:r>
            <a:endParaRPr sz="1600">
              <a:solidFill>
                <a:srgbClr val="000000"/>
              </a:solidFill>
            </a:endParaRPr>
          </a:p>
          <a:p>
            <a:pPr indent="0" lvl="0" marL="0" rtl="0" algn="l">
              <a:spcBef>
                <a:spcPts val="0"/>
              </a:spcBef>
              <a:spcAft>
                <a:spcPts val="0"/>
              </a:spcAft>
              <a:buNone/>
            </a:pPr>
            <a:r>
              <a:rPr lang="en-US" sz="1600">
                <a:solidFill>
                  <a:srgbClr val="000000"/>
                </a:solidFill>
              </a:rPr>
              <a:t>• </a:t>
            </a:r>
            <a:r>
              <a:rPr lang="en-US" sz="1600">
                <a:solidFill>
                  <a:srgbClr val="0000FF"/>
                </a:solidFill>
              </a:rPr>
              <a:t>HCHO + hν = 2 HO</a:t>
            </a:r>
            <a:r>
              <a:rPr lang="en-US" sz="1000">
                <a:solidFill>
                  <a:srgbClr val="0000FF"/>
                </a:solidFill>
              </a:rPr>
              <a:t>2 </a:t>
            </a:r>
            <a:r>
              <a:rPr lang="en-US" sz="1600">
                <a:solidFill>
                  <a:srgbClr val="0000FF"/>
                </a:solidFill>
              </a:rPr>
              <a:t>+ CO </a:t>
            </a:r>
            <a:r>
              <a:rPr lang="en-US" sz="1600">
                <a:solidFill>
                  <a:srgbClr val="000000"/>
                </a:solidFill>
              </a:rPr>
              <a:t>increased by 23% =&gt; greater radical source</a:t>
            </a:r>
            <a:endParaRPr sz="1600">
              <a:solidFill>
                <a:srgbClr val="000000"/>
              </a:solidFill>
            </a:endParaRPr>
          </a:p>
          <a:p>
            <a:pPr indent="0" lvl="0" marL="0" rtl="0" algn="l">
              <a:spcBef>
                <a:spcPts val="0"/>
              </a:spcBef>
              <a:spcAft>
                <a:spcPts val="0"/>
              </a:spcAft>
              <a:buNone/>
            </a:pPr>
            <a:r>
              <a:rPr lang="en-US" sz="1600">
                <a:solidFill>
                  <a:srgbClr val="000000"/>
                </a:solidFill>
              </a:rPr>
              <a:t>• </a:t>
            </a:r>
            <a:r>
              <a:rPr lang="en-US" sz="1600">
                <a:solidFill>
                  <a:srgbClr val="0000FF"/>
                </a:solidFill>
              </a:rPr>
              <a:t>HO</a:t>
            </a:r>
            <a:r>
              <a:rPr lang="en-US" sz="1000">
                <a:solidFill>
                  <a:srgbClr val="0000FF"/>
                </a:solidFill>
              </a:rPr>
              <a:t>2 </a:t>
            </a:r>
            <a:r>
              <a:rPr lang="en-US" sz="1600">
                <a:solidFill>
                  <a:srgbClr val="0000FF"/>
                </a:solidFill>
              </a:rPr>
              <a:t>+ NO = OH + NO</a:t>
            </a:r>
            <a:r>
              <a:rPr lang="en-US" sz="1000">
                <a:solidFill>
                  <a:srgbClr val="0000FF"/>
                </a:solidFill>
              </a:rPr>
              <a:t>2 </a:t>
            </a:r>
            <a:r>
              <a:rPr lang="en-US" sz="1600">
                <a:solidFill>
                  <a:srgbClr val="000000"/>
                </a:solidFill>
              </a:rPr>
              <a:t>increased by 5% =&gt; </a:t>
            </a:r>
            <a:r>
              <a:rPr lang="en-US" sz="1600">
                <a:solidFill>
                  <a:srgbClr val="0000FF"/>
                </a:solidFill>
              </a:rPr>
              <a:t>more efficient ozone formation </a:t>
            </a:r>
            <a:endParaRPr sz="1600">
              <a:solidFill>
                <a:srgbClr val="0000FF"/>
              </a:solidFill>
            </a:endParaRPr>
          </a:p>
          <a:p>
            <a:pPr indent="0" lvl="0" marL="0" rtl="0" algn="l">
              <a:spcBef>
                <a:spcPts val="0"/>
              </a:spcBef>
              <a:spcAft>
                <a:spcPts val="0"/>
              </a:spcAft>
              <a:buNone/>
            </a:pPr>
            <a:r>
              <a:rPr lang="en-US" sz="1600">
                <a:solidFill>
                  <a:srgbClr val="000000"/>
                </a:solidFill>
              </a:rPr>
              <a:t>• </a:t>
            </a:r>
            <a:r>
              <a:rPr lang="en-US" sz="1600">
                <a:solidFill>
                  <a:srgbClr val="0000FF"/>
                </a:solidFill>
              </a:rPr>
              <a:t>NO</a:t>
            </a:r>
            <a:r>
              <a:rPr lang="en-US" sz="1000">
                <a:solidFill>
                  <a:srgbClr val="0000FF"/>
                </a:solidFill>
              </a:rPr>
              <a:t>2 </a:t>
            </a:r>
            <a:r>
              <a:rPr lang="en-US" sz="1600">
                <a:solidFill>
                  <a:srgbClr val="0000FF"/>
                </a:solidFill>
              </a:rPr>
              <a:t>+hν=NO+O  </a:t>
            </a:r>
            <a:r>
              <a:rPr lang="en-US" sz="1600">
                <a:solidFill>
                  <a:srgbClr val="000000"/>
                </a:solidFill>
              </a:rPr>
              <a:t>increased by 7%=&gt;</a:t>
            </a:r>
            <a:r>
              <a:rPr lang="en-US" sz="1600">
                <a:solidFill>
                  <a:srgbClr val="0000FF"/>
                </a:solidFill>
              </a:rPr>
              <a:t>more ozone</a:t>
            </a:r>
            <a:endParaRPr sz="1600">
              <a:solidFill>
                <a:srgbClr val="0000FF"/>
              </a:solidFill>
            </a:endParaRPr>
          </a:p>
          <a:p>
            <a:pPr indent="0" lvl="0" marL="0" rtl="0" algn="l">
              <a:spcBef>
                <a:spcPts val="0"/>
              </a:spcBef>
              <a:spcAft>
                <a:spcPts val="0"/>
              </a:spcAft>
              <a:buNone/>
            </a:pPr>
            <a:r>
              <a:rPr lang="en-US" sz="1600">
                <a:solidFill>
                  <a:srgbClr val="000000"/>
                </a:solidFill>
              </a:rPr>
              <a:t>• </a:t>
            </a:r>
            <a:r>
              <a:rPr lang="en-US" sz="1600">
                <a:solidFill>
                  <a:srgbClr val="0000FF"/>
                </a:solidFill>
              </a:rPr>
              <a:t>N</a:t>
            </a:r>
            <a:r>
              <a:rPr lang="en-US" sz="1000">
                <a:solidFill>
                  <a:srgbClr val="0000FF"/>
                </a:solidFill>
              </a:rPr>
              <a:t>2</a:t>
            </a:r>
            <a:r>
              <a:rPr lang="en-US" sz="1600">
                <a:solidFill>
                  <a:srgbClr val="0000FF"/>
                </a:solidFill>
              </a:rPr>
              <a:t>O</a:t>
            </a:r>
            <a:r>
              <a:rPr lang="en-US" sz="1000">
                <a:solidFill>
                  <a:srgbClr val="0000FF"/>
                </a:solidFill>
              </a:rPr>
              <a:t>5 </a:t>
            </a:r>
            <a:r>
              <a:rPr lang="en-US" sz="1600">
                <a:solidFill>
                  <a:srgbClr val="0000FF"/>
                </a:solidFill>
              </a:rPr>
              <a:t>+ H</a:t>
            </a:r>
            <a:r>
              <a:rPr lang="en-US" sz="1000">
                <a:solidFill>
                  <a:srgbClr val="0000FF"/>
                </a:solidFill>
              </a:rPr>
              <a:t>2</a:t>
            </a:r>
            <a:r>
              <a:rPr lang="en-US" sz="1600">
                <a:solidFill>
                  <a:srgbClr val="0000FF"/>
                </a:solidFill>
              </a:rPr>
              <a:t>O = 2 HNO</a:t>
            </a:r>
            <a:r>
              <a:rPr lang="en-US" sz="1000">
                <a:solidFill>
                  <a:srgbClr val="0000FF"/>
                </a:solidFill>
              </a:rPr>
              <a:t>3 </a:t>
            </a:r>
            <a:r>
              <a:rPr lang="en-US" sz="1600">
                <a:solidFill>
                  <a:srgbClr val="000000"/>
                </a:solidFill>
              </a:rPr>
              <a:t>decreased by ~80%</a:t>
            </a:r>
            <a:endParaRPr sz="1600">
              <a:solidFill>
                <a:srgbClr val="000000"/>
              </a:solidFill>
            </a:endParaRPr>
          </a:p>
          <a:p>
            <a:pPr indent="0" lvl="0" marL="0" rtl="0" algn="l">
              <a:spcBef>
                <a:spcPts val="0"/>
              </a:spcBef>
              <a:spcAft>
                <a:spcPts val="0"/>
              </a:spcAft>
              <a:buNone/>
            </a:pPr>
            <a:r>
              <a:rPr lang="en-US" sz="1600">
                <a:solidFill>
                  <a:srgbClr val="000000"/>
                </a:solidFill>
              </a:rPr>
              <a:t>- Less NOx removal at night</a:t>
            </a:r>
            <a:endParaRPr sz="1600">
              <a:solidFill>
                <a:srgbClr val="000000"/>
              </a:solidFill>
            </a:endParaRPr>
          </a:p>
          <a:p>
            <a:pPr indent="0" lvl="0" marL="0" rtl="0" algn="l">
              <a:spcBef>
                <a:spcPts val="0"/>
              </a:spcBef>
              <a:spcAft>
                <a:spcPts val="0"/>
              </a:spcAft>
              <a:buNone/>
            </a:pPr>
            <a:r>
              <a:rPr lang="en-US" sz="1600">
                <a:solidFill>
                  <a:srgbClr val="000000"/>
                </a:solidFill>
              </a:rPr>
              <a:t>- Very important to include heterogeneous N</a:t>
            </a:r>
            <a:r>
              <a:rPr lang="en-US" sz="1000">
                <a:solidFill>
                  <a:srgbClr val="000000"/>
                </a:solidFill>
              </a:rPr>
              <a:t>2</a:t>
            </a:r>
            <a:r>
              <a:rPr lang="en-US" sz="1600">
                <a:solidFill>
                  <a:srgbClr val="000000"/>
                </a:solidFill>
              </a:rPr>
              <a:t>O</a:t>
            </a:r>
            <a:r>
              <a:rPr lang="en-US" sz="1000">
                <a:solidFill>
                  <a:srgbClr val="000000"/>
                </a:solidFill>
              </a:rPr>
              <a:t>5 </a:t>
            </a:r>
            <a:r>
              <a:rPr lang="en-US" sz="1600">
                <a:solidFill>
                  <a:srgbClr val="000000"/>
                </a:solidFill>
              </a:rPr>
              <a:t>reaction on aerosol surfaces</a:t>
            </a:r>
            <a:endParaRPr sz="2800">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4"/>
          <p:cNvSpPr/>
          <p:nvPr/>
        </p:nvSpPr>
        <p:spPr>
          <a:xfrm>
            <a:off x="510746" y="450912"/>
            <a:ext cx="8220900" cy="493800"/>
          </a:xfrm>
          <a:prstGeom prst="rect">
            <a:avLst/>
          </a:prstGeom>
          <a:solidFill>
            <a:srgbClr val="226BAB"/>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b="0" i="0" sz="3000" u="none" cap="none" strike="noStrike">
              <a:solidFill>
                <a:schemeClr val="lt1"/>
              </a:solidFill>
              <a:latin typeface="Arial"/>
              <a:ea typeface="Arial"/>
              <a:cs typeface="Arial"/>
              <a:sym typeface="Arial"/>
            </a:endParaRPr>
          </a:p>
        </p:txBody>
      </p:sp>
      <p:sp>
        <p:nvSpPr>
          <p:cNvPr id="260" name="Google Shape;260;p24"/>
          <p:cNvSpPr txBox="1"/>
          <p:nvPr/>
        </p:nvSpPr>
        <p:spPr>
          <a:xfrm>
            <a:off x="510746" y="48932"/>
            <a:ext cx="8220900" cy="354000"/>
          </a:xfrm>
          <a:prstGeom prst="rect">
            <a:avLst/>
          </a:prstGeom>
          <a:solidFill>
            <a:srgbClr val="5BA4E3"/>
          </a:solid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b="0" i="0" lang="en-US" sz="1500" u="none" cap="none" strike="noStrike">
                <a:solidFill>
                  <a:srgbClr val="1A467F"/>
                </a:solidFill>
                <a:latin typeface="Avenir"/>
                <a:ea typeface="Avenir"/>
                <a:cs typeface="Avenir"/>
                <a:sym typeface="Avenir"/>
              </a:rPr>
              <a:t>NATIONAL OCEANIC AND ATMOSPHERIC ADMINISTRATION</a:t>
            </a:r>
            <a:endParaRPr/>
          </a:p>
        </p:txBody>
      </p:sp>
      <p:sp>
        <p:nvSpPr>
          <p:cNvPr id="261" name="Google Shape;261;p24"/>
          <p:cNvSpPr/>
          <p:nvPr/>
        </p:nvSpPr>
        <p:spPr>
          <a:xfrm>
            <a:off x="50034" y="27615"/>
            <a:ext cx="904800" cy="962400"/>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2000px-Seal_of_the_United_States_Department_of_Commerce.svg.png" id="262" name="Google Shape;262;p24"/>
          <p:cNvPicPr preferRelativeResize="0"/>
          <p:nvPr/>
        </p:nvPicPr>
        <p:blipFill rotWithShape="1">
          <a:blip r:embed="rId3">
            <a:alphaModFix/>
          </a:blip>
          <a:srcRect b="0" l="0" r="0" t="0"/>
          <a:stretch/>
        </p:blipFill>
        <p:spPr>
          <a:xfrm>
            <a:off x="50032" y="80674"/>
            <a:ext cx="846824" cy="860437"/>
          </a:xfrm>
          <a:prstGeom prst="rect">
            <a:avLst/>
          </a:prstGeom>
          <a:noFill/>
          <a:ln>
            <a:noFill/>
          </a:ln>
        </p:spPr>
      </p:pic>
      <p:sp>
        <p:nvSpPr>
          <p:cNvPr id="263" name="Google Shape;263;p24"/>
          <p:cNvSpPr/>
          <p:nvPr/>
        </p:nvSpPr>
        <p:spPr>
          <a:xfrm>
            <a:off x="8205660" y="38955"/>
            <a:ext cx="951000" cy="951000"/>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1024px-NOAA_logo.svg.png" id="264" name="Google Shape;264;p24"/>
          <p:cNvPicPr preferRelativeResize="0"/>
          <p:nvPr/>
        </p:nvPicPr>
        <p:blipFill rotWithShape="1">
          <a:blip r:embed="rId4">
            <a:alphaModFix/>
          </a:blip>
          <a:srcRect b="0" l="0" r="0" t="0"/>
          <a:stretch/>
        </p:blipFill>
        <p:spPr>
          <a:xfrm>
            <a:off x="8252214" y="92010"/>
            <a:ext cx="841248" cy="841248"/>
          </a:xfrm>
          <a:prstGeom prst="rect">
            <a:avLst/>
          </a:prstGeom>
          <a:noFill/>
          <a:ln>
            <a:noFill/>
          </a:ln>
        </p:spPr>
      </p:pic>
      <p:sp>
        <p:nvSpPr>
          <p:cNvPr id="265" name="Google Shape;265;p24"/>
          <p:cNvSpPr txBox="1"/>
          <p:nvPr/>
        </p:nvSpPr>
        <p:spPr>
          <a:xfrm>
            <a:off x="2" y="419184"/>
            <a:ext cx="9156600" cy="492300"/>
          </a:xfrm>
          <a:prstGeom prst="rect">
            <a:avLst/>
          </a:prstGeom>
          <a:no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b="1" lang="en-US" sz="2400">
                <a:solidFill>
                  <a:schemeClr val="lt1"/>
                </a:solidFill>
              </a:rPr>
              <a:t>NACC Coupler</a:t>
            </a:r>
            <a:endParaRPr/>
          </a:p>
        </p:txBody>
      </p:sp>
      <p:sp>
        <p:nvSpPr>
          <p:cNvPr id="266" name="Google Shape;266;p24"/>
          <p:cNvSpPr txBox="1"/>
          <p:nvPr>
            <p:ph idx="12" type="sldNum"/>
          </p:nvPr>
        </p:nvSpPr>
        <p:spPr>
          <a:xfrm>
            <a:off x="7010400" y="4800599"/>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67" name="Google Shape;267;p24"/>
          <p:cNvSpPr txBox="1"/>
          <p:nvPr/>
        </p:nvSpPr>
        <p:spPr>
          <a:xfrm>
            <a:off x="318000" y="1127674"/>
            <a:ext cx="8520600" cy="34164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000000"/>
              </a:buClr>
              <a:buSzPts val="1400"/>
              <a:buChar char="●"/>
            </a:pPr>
            <a:r>
              <a:rPr lang="en-US" sz="1600">
                <a:latin typeface="Calibri"/>
                <a:ea typeface="Calibri"/>
                <a:cs typeface="Calibri"/>
                <a:sym typeface="Calibri"/>
              </a:rPr>
              <a:t>The </a:t>
            </a:r>
            <a:r>
              <a:rPr b="1" lang="en-US" sz="1600">
                <a:latin typeface="Calibri"/>
                <a:ea typeface="Calibri"/>
                <a:cs typeface="Calibri"/>
                <a:sym typeface="Calibri"/>
              </a:rPr>
              <a:t>N</a:t>
            </a:r>
            <a:r>
              <a:rPr lang="en-US" sz="1600">
                <a:latin typeface="Calibri"/>
                <a:ea typeface="Calibri"/>
                <a:cs typeface="Calibri"/>
                <a:sym typeface="Calibri"/>
              </a:rPr>
              <a:t>OAA-ARL </a:t>
            </a:r>
            <a:r>
              <a:rPr b="1" lang="en-US" sz="1600">
                <a:latin typeface="Calibri"/>
                <a:ea typeface="Calibri"/>
                <a:cs typeface="Calibri"/>
                <a:sym typeface="Calibri"/>
              </a:rPr>
              <a:t>A</a:t>
            </a:r>
            <a:r>
              <a:rPr lang="en-US" sz="1600">
                <a:latin typeface="Calibri"/>
                <a:ea typeface="Calibri"/>
                <a:cs typeface="Calibri"/>
                <a:sym typeface="Calibri"/>
              </a:rPr>
              <a:t>tmosphere-</a:t>
            </a:r>
            <a:r>
              <a:rPr b="1" lang="en-US" sz="1600">
                <a:latin typeface="Calibri"/>
                <a:ea typeface="Calibri"/>
                <a:cs typeface="Calibri"/>
                <a:sym typeface="Calibri"/>
              </a:rPr>
              <a:t>C</a:t>
            </a:r>
            <a:r>
              <a:rPr lang="en-US" sz="1600">
                <a:latin typeface="Calibri"/>
                <a:ea typeface="Calibri"/>
                <a:cs typeface="Calibri"/>
                <a:sym typeface="Calibri"/>
              </a:rPr>
              <a:t>hemistry </a:t>
            </a:r>
            <a:r>
              <a:rPr b="1" lang="en-US" sz="1600">
                <a:latin typeface="Calibri"/>
                <a:ea typeface="Calibri"/>
                <a:cs typeface="Calibri"/>
                <a:sym typeface="Calibri"/>
              </a:rPr>
              <a:t>C</a:t>
            </a:r>
            <a:r>
              <a:rPr lang="en-US" sz="1600">
                <a:latin typeface="Calibri"/>
                <a:ea typeface="Calibri"/>
                <a:cs typeface="Calibri"/>
                <a:sym typeface="Calibri"/>
              </a:rPr>
              <a:t>oupler version (NACC) (i.e., </a:t>
            </a:r>
            <a:r>
              <a:rPr i="1" lang="en-US" sz="1600">
                <a:latin typeface="Calibri"/>
                <a:ea typeface="Calibri"/>
                <a:cs typeface="Calibri"/>
                <a:sym typeface="Calibri"/>
              </a:rPr>
              <a:t>“knack”:  meaning an acquired skill</a:t>
            </a:r>
            <a:r>
              <a:rPr lang="en-US" sz="1600">
                <a:latin typeface="Calibri"/>
                <a:ea typeface="Calibri"/>
                <a:cs typeface="Calibri"/>
                <a:sym typeface="Calibri"/>
              </a:rPr>
              <a:t>) is adapted from the EPA’s Meteorology-Chemistry Interface Processor (MCIP) version 5 (Otte and Pleim, 2010).</a:t>
            </a:r>
            <a:endParaRPr sz="1600">
              <a:latin typeface="Calibri"/>
              <a:ea typeface="Calibri"/>
              <a:cs typeface="Calibri"/>
              <a:sym typeface="Calibri"/>
            </a:endParaRPr>
          </a:p>
          <a:p>
            <a:pPr indent="0" lvl="0" marL="457200" rtl="0" algn="l">
              <a:lnSpc>
                <a:spcPct val="115000"/>
              </a:lnSpc>
              <a:spcBef>
                <a:spcPts val="400"/>
              </a:spcBef>
              <a:spcAft>
                <a:spcPts val="0"/>
              </a:spcAft>
              <a:buNone/>
            </a:pPr>
            <a:r>
              <a:t/>
            </a:r>
            <a:endParaRPr sz="1600">
              <a:latin typeface="Calibri"/>
              <a:ea typeface="Calibri"/>
              <a:cs typeface="Calibri"/>
              <a:sym typeface="Calibri"/>
            </a:endParaRPr>
          </a:p>
          <a:p>
            <a:pPr indent="-317500" lvl="0" marL="457200" rtl="0" algn="l">
              <a:lnSpc>
                <a:spcPct val="115000"/>
              </a:lnSpc>
              <a:spcBef>
                <a:spcPts val="400"/>
              </a:spcBef>
              <a:spcAft>
                <a:spcPts val="0"/>
              </a:spcAft>
              <a:buClr>
                <a:srgbClr val="000000"/>
              </a:buClr>
              <a:buSzPts val="1400"/>
              <a:buChar char="●"/>
            </a:pPr>
            <a:r>
              <a:rPr lang="en-US" sz="1600">
                <a:latin typeface="Calibri"/>
                <a:ea typeface="Calibri"/>
                <a:cs typeface="Calibri"/>
                <a:sym typeface="Calibri"/>
              </a:rPr>
              <a:t>NACC offline-couples NOAA’s Finite­-Volume Cubed-Sphere Dynamical Core - Global Forecast System, </a:t>
            </a:r>
            <a:r>
              <a:rPr lang="en-US" sz="1600">
                <a:solidFill>
                  <a:srgbClr val="000000"/>
                </a:solidFill>
                <a:latin typeface="Calibri"/>
                <a:ea typeface="Calibri"/>
                <a:cs typeface="Calibri"/>
                <a:sym typeface="Calibri"/>
              </a:rPr>
              <a:t>version 16</a:t>
            </a:r>
            <a:r>
              <a:rPr lang="en-US" sz="1600">
                <a:latin typeface="Calibri"/>
                <a:ea typeface="Calibri"/>
                <a:cs typeface="Calibri"/>
                <a:sym typeface="Calibri"/>
              </a:rPr>
              <a:t> (FV3-GFSv16) with the Community Multiscale Air Quality Model, version 5.3.1 (CMAQv5.3.1).</a:t>
            </a:r>
            <a:endParaRPr sz="1600">
              <a:latin typeface="Calibri"/>
              <a:ea typeface="Calibri"/>
              <a:cs typeface="Calibri"/>
              <a:sym typeface="Calibri"/>
            </a:endParaRPr>
          </a:p>
          <a:p>
            <a:pPr indent="0" lvl="0" marL="0" rtl="0" algn="l">
              <a:lnSpc>
                <a:spcPct val="115000"/>
              </a:lnSpc>
              <a:spcBef>
                <a:spcPts val="400"/>
              </a:spcBef>
              <a:spcAft>
                <a:spcPts val="0"/>
              </a:spcAft>
              <a:buNone/>
            </a:pPr>
            <a:r>
              <a:t/>
            </a:r>
            <a:endParaRPr sz="1600">
              <a:latin typeface="Calibri"/>
              <a:ea typeface="Calibri"/>
              <a:cs typeface="Calibri"/>
              <a:sym typeface="Calibri"/>
            </a:endParaRPr>
          </a:p>
          <a:p>
            <a:pPr indent="-317500" lvl="0" marL="457200" rtl="0" algn="l">
              <a:lnSpc>
                <a:spcPct val="115000"/>
              </a:lnSpc>
              <a:spcBef>
                <a:spcPts val="400"/>
              </a:spcBef>
              <a:spcAft>
                <a:spcPts val="400"/>
              </a:spcAft>
              <a:buClr>
                <a:srgbClr val="000000"/>
              </a:buClr>
              <a:buSzPts val="1400"/>
              <a:buChar char="●"/>
            </a:pPr>
            <a:r>
              <a:rPr lang="en-US" sz="1600">
                <a:latin typeface="Calibri"/>
                <a:ea typeface="Calibri"/>
                <a:cs typeface="Calibri"/>
                <a:sym typeface="Calibri"/>
              </a:rPr>
              <a:t>NACC-CMAQv5.3.1 is being developed for the next operational NOAA National Air Quality Forecasting Capability (NAQFC) and will be available to the greater scientific community at the </a:t>
            </a:r>
            <a:r>
              <a:rPr lang="en-US" sz="1600" u="sng">
                <a:solidFill>
                  <a:srgbClr val="0563C1"/>
                </a:solidFill>
                <a:latin typeface="Calibri"/>
                <a:ea typeface="Calibri"/>
                <a:cs typeface="Calibri"/>
                <a:sym typeface="Calibri"/>
                <a:hlinkClick r:id="rId5">
                  <a:extLst>
                    <a:ext uri="{A12FA001-AC4F-418D-AE19-62706E023703}">
                      <ahyp:hlinkClr val="tx"/>
                    </a:ext>
                  </a:extLst>
                </a:hlinkClick>
              </a:rPr>
              <a:t>NOAA ARL’s GitHub page</a:t>
            </a:r>
            <a:r>
              <a:rPr lang="en-US" sz="1600">
                <a:latin typeface="Calibri"/>
                <a:ea typeface="Calibri"/>
                <a:cs typeface="Calibri"/>
                <a:sym typeface="Calibri"/>
              </a:rPr>
              <a:t>.  </a:t>
            </a:r>
            <a:endParaRPr sz="1600">
              <a:latin typeface="Calibri"/>
              <a:ea typeface="Calibri"/>
              <a:cs typeface="Calibri"/>
              <a:sym typeface="Calibri"/>
            </a:endParaRPr>
          </a:p>
        </p:txBody>
      </p:sp>
      <p:sp>
        <p:nvSpPr>
          <p:cNvPr id="268" name="Google Shape;268;p24"/>
          <p:cNvSpPr txBox="1"/>
          <p:nvPr/>
        </p:nvSpPr>
        <p:spPr>
          <a:xfrm>
            <a:off x="145000" y="46818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a:solidFill>
                  <a:schemeClr val="hlink"/>
                </a:solidFill>
                <a:latin typeface="Calibri"/>
                <a:ea typeface="Calibri"/>
                <a:cs typeface="Calibri"/>
                <a:sym typeface="Calibri"/>
              </a:rPr>
              <a:t>Courtesy: </a:t>
            </a:r>
            <a:r>
              <a:rPr i="1" lang="en-US">
                <a:solidFill>
                  <a:schemeClr val="hlink"/>
                </a:solidFill>
                <a:latin typeface="Calibri"/>
                <a:ea typeface="Calibri"/>
                <a:cs typeface="Calibri"/>
                <a:sym typeface="Calibri"/>
              </a:rPr>
              <a:t>Patrick Campbell, NOAA/ARL</a:t>
            </a:r>
            <a:endParaRPr i="1">
              <a:solidFill>
                <a:schemeClr val="hlink"/>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5"/>
          <p:cNvSpPr/>
          <p:nvPr/>
        </p:nvSpPr>
        <p:spPr>
          <a:xfrm>
            <a:off x="510746" y="450912"/>
            <a:ext cx="8220900" cy="493800"/>
          </a:xfrm>
          <a:prstGeom prst="rect">
            <a:avLst/>
          </a:prstGeom>
          <a:solidFill>
            <a:srgbClr val="226BAB"/>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b="0" i="0" sz="3000" u="none" cap="none" strike="noStrike">
              <a:solidFill>
                <a:schemeClr val="lt1"/>
              </a:solidFill>
              <a:latin typeface="Arial"/>
              <a:ea typeface="Arial"/>
              <a:cs typeface="Arial"/>
              <a:sym typeface="Arial"/>
            </a:endParaRPr>
          </a:p>
        </p:txBody>
      </p:sp>
      <p:sp>
        <p:nvSpPr>
          <p:cNvPr id="274" name="Google Shape;274;p25"/>
          <p:cNvSpPr txBox="1"/>
          <p:nvPr/>
        </p:nvSpPr>
        <p:spPr>
          <a:xfrm>
            <a:off x="510746" y="48932"/>
            <a:ext cx="8220900" cy="354000"/>
          </a:xfrm>
          <a:prstGeom prst="rect">
            <a:avLst/>
          </a:prstGeom>
          <a:solidFill>
            <a:srgbClr val="5BA4E3"/>
          </a:solid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b="0" i="0" lang="en-US" sz="1500" u="none" cap="none" strike="noStrike">
                <a:solidFill>
                  <a:srgbClr val="1A467F"/>
                </a:solidFill>
                <a:latin typeface="Avenir"/>
                <a:ea typeface="Avenir"/>
                <a:cs typeface="Avenir"/>
                <a:sym typeface="Avenir"/>
              </a:rPr>
              <a:t>NATIONAL OCEANIC AND ATMOSPHERIC ADMINISTRATION</a:t>
            </a:r>
            <a:endParaRPr/>
          </a:p>
        </p:txBody>
      </p:sp>
      <p:sp>
        <p:nvSpPr>
          <p:cNvPr id="275" name="Google Shape;275;p25"/>
          <p:cNvSpPr/>
          <p:nvPr/>
        </p:nvSpPr>
        <p:spPr>
          <a:xfrm>
            <a:off x="50034" y="27615"/>
            <a:ext cx="904800" cy="962400"/>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2000px-Seal_of_the_United_States_Department_of_Commerce.svg.png" id="276" name="Google Shape;276;p25"/>
          <p:cNvPicPr preferRelativeResize="0"/>
          <p:nvPr/>
        </p:nvPicPr>
        <p:blipFill rotWithShape="1">
          <a:blip r:embed="rId3">
            <a:alphaModFix/>
          </a:blip>
          <a:srcRect b="0" l="0" r="0" t="0"/>
          <a:stretch/>
        </p:blipFill>
        <p:spPr>
          <a:xfrm>
            <a:off x="50032" y="80674"/>
            <a:ext cx="846824" cy="860437"/>
          </a:xfrm>
          <a:prstGeom prst="rect">
            <a:avLst/>
          </a:prstGeom>
          <a:noFill/>
          <a:ln>
            <a:noFill/>
          </a:ln>
        </p:spPr>
      </p:pic>
      <p:sp>
        <p:nvSpPr>
          <p:cNvPr id="277" name="Google Shape;277;p25"/>
          <p:cNvSpPr/>
          <p:nvPr/>
        </p:nvSpPr>
        <p:spPr>
          <a:xfrm>
            <a:off x="8205660" y="38955"/>
            <a:ext cx="951000" cy="951000"/>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1024px-NOAA_logo.svg.png" id="278" name="Google Shape;278;p25"/>
          <p:cNvPicPr preferRelativeResize="0"/>
          <p:nvPr/>
        </p:nvPicPr>
        <p:blipFill rotWithShape="1">
          <a:blip r:embed="rId4">
            <a:alphaModFix/>
          </a:blip>
          <a:srcRect b="0" l="0" r="0" t="0"/>
          <a:stretch/>
        </p:blipFill>
        <p:spPr>
          <a:xfrm>
            <a:off x="8252214" y="92010"/>
            <a:ext cx="841248" cy="841248"/>
          </a:xfrm>
          <a:prstGeom prst="rect">
            <a:avLst/>
          </a:prstGeom>
          <a:noFill/>
          <a:ln>
            <a:noFill/>
          </a:ln>
        </p:spPr>
      </p:pic>
      <p:sp>
        <p:nvSpPr>
          <p:cNvPr id="279" name="Google Shape;279;p25"/>
          <p:cNvSpPr txBox="1"/>
          <p:nvPr/>
        </p:nvSpPr>
        <p:spPr>
          <a:xfrm>
            <a:off x="2" y="419184"/>
            <a:ext cx="9156600" cy="492300"/>
          </a:xfrm>
          <a:prstGeom prst="rect">
            <a:avLst/>
          </a:prstGeom>
          <a:no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b="1" lang="en-US" sz="2400">
                <a:solidFill>
                  <a:schemeClr val="lt1"/>
                </a:solidFill>
              </a:rPr>
              <a:t>New Wildfire Emission Source for GBBEPx</a:t>
            </a:r>
            <a:endParaRPr/>
          </a:p>
        </p:txBody>
      </p:sp>
      <p:sp>
        <p:nvSpPr>
          <p:cNvPr id="280" name="Google Shape;280;p25"/>
          <p:cNvSpPr txBox="1"/>
          <p:nvPr>
            <p:ph idx="12" type="sldNum"/>
          </p:nvPr>
        </p:nvSpPr>
        <p:spPr>
          <a:xfrm>
            <a:off x="7010400" y="4800599"/>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81" name="Google Shape;281;p25"/>
          <p:cNvSpPr txBox="1"/>
          <p:nvPr/>
        </p:nvSpPr>
        <p:spPr>
          <a:xfrm>
            <a:off x="90750" y="1214700"/>
            <a:ext cx="8975100" cy="3447600"/>
          </a:xfrm>
          <a:prstGeom prst="rect">
            <a:avLst/>
          </a:prstGeom>
          <a:noFill/>
          <a:ln>
            <a:noFill/>
          </a:ln>
        </p:spPr>
        <p:txBody>
          <a:bodyPr anchorCtr="0" anchor="t" bIns="34275" lIns="68575" spcFirstLastPara="1" rIns="68575" wrap="square" tIns="34275">
            <a:noAutofit/>
          </a:bodyPr>
          <a:lstStyle/>
          <a:p>
            <a:pPr indent="-133350" lvl="0" marL="177800" rtl="0" algn="l">
              <a:lnSpc>
                <a:spcPct val="80000"/>
              </a:lnSpc>
              <a:spcBef>
                <a:spcPts val="0"/>
              </a:spcBef>
              <a:spcAft>
                <a:spcPts val="0"/>
              </a:spcAft>
              <a:buClr>
                <a:srgbClr val="000000"/>
              </a:buClr>
              <a:buSzPts val="1500"/>
              <a:buChar char="•"/>
            </a:pPr>
            <a:r>
              <a:rPr lang="en-US" sz="2200">
                <a:solidFill>
                  <a:srgbClr val="000000"/>
                </a:solidFill>
                <a:latin typeface="Calibri"/>
                <a:ea typeface="Calibri"/>
                <a:cs typeface="Calibri"/>
                <a:sym typeface="Calibri"/>
              </a:rPr>
              <a:t>The NESDIS GBBEPx provides the emissions and associated fire radiative power (FRP) once per day. CMAQ uses the USGS landuse data: </a:t>
            </a:r>
            <a:endParaRPr sz="2200">
              <a:solidFill>
                <a:srgbClr val="000000"/>
              </a:solidFill>
              <a:latin typeface="Calibri"/>
              <a:ea typeface="Calibri"/>
              <a:cs typeface="Calibri"/>
              <a:sym typeface="Calibri"/>
            </a:endParaRPr>
          </a:p>
          <a:p>
            <a:pPr indent="0" lvl="0" marL="0" rtl="0" algn="l">
              <a:lnSpc>
                <a:spcPct val="80000"/>
              </a:lnSpc>
              <a:spcBef>
                <a:spcPts val="0"/>
              </a:spcBef>
              <a:spcAft>
                <a:spcPts val="0"/>
              </a:spcAft>
              <a:buNone/>
            </a:pPr>
            <a:r>
              <a:rPr lang="en-US" sz="2400">
                <a:solidFill>
                  <a:srgbClr val="000000"/>
                </a:solidFill>
                <a:latin typeface="Calibri"/>
                <a:ea typeface="Calibri"/>
                <a:cs typeface="Calibri"/>
                <a:sym typeface="Calibri"/>
              </a:rPr>
              <a:t>   </a:t>
            </a:r>
            <a:r>
              <a:rPr lang="en-US" sz="1800">
                <a:solidFill>
                  <a:srgbClr val="000000"/>
                </a:solidFill>
                <a:latin typeface="Calibri"/>
                <a:ea typeface="Calibri"/>
                <a:cs typeface="Calibri"/>
                <a:sym typeface="Calibri"/>
              </a:rPr>
              <a:t>11 Deciduous Broadleaf Forest</a:t>
            </a:r>
            <a:endParaRPr sz="1800">
              <a:solidFill>
                <a:srgbClr val="000000"/>
              </a:solidFill>
              <a:latin typeface="Calibri"/>
              <a:ea typeface="Calibri"/>
              <a:cs typeface="Calibri"/>
              <a:sym typeface="Calibri"/>
            </a:endParaRPr>
          </a:p>
          <a:p>
            <a:pPr indent="0" lvl="0" marL="0" rtl="0" algn="l">
              <a:lnSpc>
                <a:spcPct val="80000"/>
              </a:lnSpc>
              <a:spcBef>
                <a:spcPts val="0"/>
              </a:spcBef>
              <a:spcAft>
                <a:spcPts val="0"/>
              </a:spcAft>
              <a:buNone/>
            </a:pPr>
            <a:r>
              <a:rPr lang="en-US" sz="1800">
                <a:solidFill>
                  <a:srgbClr val="000000"/>
                </a:solidFill>
                <a:latin typeface="Calibri"/>
                <a:ea typeface="Calibri"/>
                <a:cs typeface="Calibri"/>
                <a:sym typeface="Calibri"/>
              </a:rPr>
              <a:t>    12 Deciduous Needleleaf Forest</a:t>
            </a:r>
            <a:endParaRPr sz="1800">
              <a:solidFill>
                <a:srgbClr val="000000"/>
              </a:solidFill>
              <a:latin typeface="Calibri"/>
              <a:ea typeface="Calibri"/>
              <a:cs typeface="Calibri"/>
              <a:sym typeface="Calibri"/>
            </a:endParaRPr>
          </a:p>
          <a:p>
            <a:pPr indent="0" lvl="0" marL="0" rtl="0" algn="l">
              <a:lnSpc>
                <a:spcPct val="80000"/>
              </a:lnSpc>
              <a:spcBef>
                <a:spcPts val="0"/>
              </a:spcBef>
              <a:spcAft>
                <a:spcPts val="0"/>
              </a:spcAft>
              <a:buNone/>
            </a:pPr>
            <a:r>
              <a:rPr lang="en-US" sz="1800">
                <a:solidFill>
                  <a:srgbClr val="000000"/>
                </a:solidFill>
                <a:latin typeface="Calibri"/>
                <a:ea typeface="Calibri"/>
                <a:cs typeface="Calibri"/>
                <a:sym typeface="Calibri"/>
              </a:rPr>
              <a:t>    13 Evergreen Broadleaf Forest</a:t>
            </a:r>
            <a:endParaRPr sz="1800">
              <a:solidFill>
                <a:srgbClr val="000000"/>
              </a:solidFill>
              <a:latin typeface="Calibri"/>
              <a:ea typeface="Calibri"/>
              <a:cs typeface="Calibri"/>
              <a:sym typeface="Calibri"/>
            </a:endParaRPr>
          </a:p>
          <a:p>
            <a:pPr indent="0" lvl="0" marL="0" rtl="0" algn="l">
              <a:lnSpc>
                <a:spcPct val="80000"/>
              </a:lnSpc>
              <a:spcBef>
                <a:spcPts val="0"/>
              </a:spcBef>
              <a:spcAft>
                <a:spcPts val="0"/>
              </a:spcAft>
              <a:buNone/>
            </a:pPr>
            <a:r>
              <a:rPr lang="en-US" sz="1800">
                <a:solidFill>
                  <a:srgbClr val="000000"/>
                </a:solidFill>
                <a:latin typeface="Calibri"/>
                <a:ea typeface="Calibri"/>
                <a:cs typeface="Calibri"/>
                <a:sym typeface="Calibri"/>
              </a:rPr>
              <a:t>    14 Evergreen Needleleaf Forest</a:t>
            </a:r>
            <a:endParaRPr sz="1800">
              <a:solidFill>
                <a:srgbClr val="000000"/>
              </a:solidFill>
              <a:latin typeface="Calibri"/>
              <a:ea typeface="Calibri"/>
              <a:cs typeface="Calibri"/>
              <a:sym typeface="Calibri"/>
            </a:endParaRPr>
          </a:p>
          <a:p>
            <a:pPr indent="0" lvl="0" marL="0" rtl="0" algn="l">
              <a:lnSpc>
                <a:spcPct val="80000"/>
              </a:lnSpc>
              <a:spcBef>
                <a:spcPts val="0"/>
              </a:spcBef>
              <a:spcAft>
                <a:spcPts val="0"/>
              </a:spcAft>
              <a:buNone/>
            </a:pPr>
            <a:r>
              <a:rPr lang="en-US" sz="1800">
                <a:solidFill>
                  <a:srgbClr val="000000"/>
                </a:solidFill>
                <a:latin typeface="Calibri"/>
                <a:ea typeface="Calibri"/>
                <a:cs typeface="Calibri"/>
                <a:sym typeface="Calibri"/>
              </a:rPr>
              <a:t>    15 Mixed Forest</a:t>
            </a:r>
            <a:endParaRPr sz="1800">
              <a:solidFill>
                <a:srgbClr val="000000"/>
              </a:solidFill>
              <a:latin typeface="Calibri"/>
              <a:ea typeface="Calibri"/>
              <a:cs typeface="Calibri"/>
              <a:sym typeface="Calibri"/>
            </a:endParaRPr>
          </a:p>
          <a:p>
            <a:pPr indent="0" lvl="0" marL="0" rtl="0" algn="l">
              <a:lnSpc>
                <a:spcPct val="80000"/>
              </a:lnSpc>
              <a:spcBef>
                <a:spcPts val="0"/>
              </a:spcBef>
              <a:spcAft>
                <a:spcPts val="0"/>
              </a:spcAft>
              <a:buNone/>
            </a:pPr>
            <a:r>
              <a:rPr i="1" lang="en-US" sz="2000">
                <a:solidFill>
                  <a:srgbClr val="000000"/>
                </a:solidFill>
                <a:latin typeface="Calibri"/>
                <a:ea typeface="Calibri"/>
                <a:cs typeface="Calibri"/>
                <a:sym typeface="Calibri"/>
              </a:rPr>
              <a:t>If the sum of the forest fraction is less than 40%, the fire is treated as agricultur</a:t>
            </a:r>
            <a:r>
              <a:rPr i="1" lang="en-US" sz="2000">
                <a:latin typeface="Calibri"/>
                <a:ea typeface="Calibri"/>
                <a:cs typeface="Calibri"/>
                <a:sym typeface="Calibri"/>
              </a:rPr>
              <a:t>e fire, and supposed to last less than 24 hours.</a:t>
            </a:r>
            <a:r>
              <a:rPr i="1" lang="en-US" sz="2400">
                <a:solidFill>
                  <a:srgbClr val="000000"/>
                </a:solidFill>
                <a:latin typeface="Calibri"/>
                <a:ea typeface="Calibri"/>
                <a:cs typeface="Calibri"/>
                <a:sym typeface="Calibri"/>
              </a:rPr>
              <a:t> </a:t>
            </a:r>
            <a:endParaRPr i="1" sz="2400">
              <a:solidFill>
                <a:srgbClr val="000000"/>
              </a:solidFill>
              <a:latin typeface="Calibri"/>
              <a:ea typeface="Calibri"/>
              <a:cs typeface="Calibri"/>
              <a:sym typeface="Calibri"/>
            </a:endParaRPr>
          </a:p>
          <a:p>
            <a:pPr indent="0" lvl="0" marL="0" rtl="0" algn="l">
              <a:lnSpc>
                <a:spcPct val="80000"/>
              </a:lnSpc>
              <a:spcBef>
                <a:spcPts val="0"/>
              </a:spcBef>
              <a:spcAft>
                <a:spcPts val="0"/>
              </a:spcAft>
              <a:buNone/>
            </a:pPr>
            <a:r>
              <a:t/>
            </a:r>
            <a:endParaRPr i="1" sz="2400">
              <a:solidFill>
                <a:srgbClr val="000000"/>
              </a:solidFill>
              <a:latin typeface="Calibri"/>
              <a:ea typeface="Calibri"/>
              <a:cs typeface="Calibri"/>
              <a:sym typeface="Calibri"/>
            </a:endParaRPr>
          </a:p>
          <a:p>
            <a:pPr indent="-158750" lvl="0" marL="177800" rtl="0" algn="l">
              <a:lnSpc>
                <a:spcPct val="80000"/>
              </a:lnSpc>
              <a:spcBef>
                <a:spcPts val="0"/>
              </a:spcBef>
              <a:spcAft>
                <a:spcPts val="0"/>
              </a:spcAft>
              <a:buClr>
                <a:srgbClr val="000000"/>
              </a:buClr>
              <a:buSzPts val="1900"/>
              <a:buChar char="•"/>
            </a:pPr>
            <a:r>
              <a:rPr lang="en-US" sz="2200">
                <a:solidFill>
                  <a:srgbClr val="000000"/>
                </a:solidFill>
                <a:latin typeface="Calibri"/>
                <a:ea typeface="Calibri"/>
                <a:cs typeface="Calibri"/>
                <a:sym typeface="Calibri"/>
              </a:rPr>
              <a:t>Additionally, </a:t>
            </a:r>
            <a:r>
              <a:rPr lang="en-US" sz="2200">
                <a:latin typeface="Calibri"/>
                <a:ea typeface="Calibri"/>
                <a:cs typeface="Calibri"/>
                <a:sym typeface="Calibri"/>
              </a:rPr>
              <a:t>F</a:t>
            </a:r>
            <a:r>
              <a:rPr lang="en-US" sz="2200">
                <a:solidFill>
                  <a:srgbClr val="000000"/>
                </a:solidFill>
                <a:latin typeface="Calibri"/>
                <a:ea typeface="Calibri"/>
                <a:cs typeface="Calibri"/>
                <a:sym typeface="Calibri"/>
              </a:rPr>
              <a:t>ew fires are persistent in GBBEPx over Eastern U.S. (East of -100°W). So, ARL  implemented an eastern mask, which only emits smoke from daytime fires for the pre-analysis run period.</a:t>
            </a:r>
            <a:endParaRPr b="1" sz="2600">
              <a:solidFill>
                <a:srgbClr val="00B05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26"/>
          <p:cNvSpPr/>
          <p:nvPr/>
        </p:nvSpPr>
        <p:spPr>
          <a:xfrm>
            <a:off x="510746" y="450912"/>
            <a:ext cx="8220900" cy="493800"/>
          </a:xfrm>
          <a:prstGeom prst="rect">
            <a:avLst/>
          </a:prstGeom>
          <a:solidFill>
            <a:srgbClr val="226BAB"/>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b="0" i="0" sz="3000" u="none" cap="none" strike="noStrike">
              <a:solidFill>
                <a:schemeClr val="lt1"/>
              </a:solidFill>
              <a:latin typeface="Arial"/>
              <a:ea typeface="Arial"/>
              <a:cs typeface="Arial"/>
              <a:sym typeface="Arial"/>
            </a:endParaRPr>
          </a:p>
        </p:txBody>
      </p:sp>
      <p:sp>
        <p:nvSpPr>
          <p:cNvPr id="287" name="Google Shape;287;p26"/>
          <p:cNvSpPr txBox="1"/>
          <p:nvPr/>
        </p:nvSpPr>
        <p:spPr>
          <a:xfrm>
            <a:off x="510746" y="48932"/>
            <a:ext cx="8220900" cy="354000"/>
          </a:xfrm>
          <a:prstGeom prst="rect">
            <a:avLst/>
          </a:prstGeom>
          <a:solidFill>
            <a:srgbClr val="5BA4E3"/>
          </a:solid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b="0" i="0" lang="en-US" sz="1500" u="none" cap="none" strike="noStrike">
                <a:solidFill>
                  <a:srgbClr val="1A467F"/>
                </a:solidFill>
                <a:latin typeface="Avenir"/>
                <a:ea typeface="Avenir"/>
                <a:cs typeface="Avenir"/>
                <a:sym typeface="Avenir"/>
              </a:rPr>
              <a:t>NATIONAL OCEANIC AND ATMOSPHERIC ADMINISTRATION</a:t>
            </a:r>
            <a:endParaRPr/>
          </a:p>
        </p:txBody>
      </p:sp>
      <p:sp>
        <p:nvSpPr>
          <p:cNvPr id="288" name="Google Shape;288;p26"/>
          <p:cNvSpPr/>
          <p:nvPr/>
        </p:nvSpPr>
        <p:spPr>
          <a:xfrm>
            <a:off x="50034" y="27615"/>
            <a:ext cx="904800" cy="962400"/>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2000px-Seal_of_the_United_States_Department_of_Commerce.svg.png" id="289" name="Google Shape;289;p26"/>
          <p:cNvPicPr preferRelativeResize="0"/>
          <p:nvPr/>
        </p:nvPicPr>
        <p:blipFill rotWithShape="1">
          <a:blip r:embed="rId3">
            <a:alphaModFix/>
          </a:blip>
          <a:srcRect b="0" l="0" r="0" t="0"/>
          <a:stretch/>
        </p:blipFill>
        <p:spPr>
          <a:xfrm>
            <a:off x="50032" y="80674"/>
            <a:ext cx="846824" cy="860437"/>
          </a:xfrm>
          <a:prstGeom prst="rect">
            <a:avLst/>
          </a:prstGeom>
          <a:noFill/>
          <a:ln>
            <a:noFill/>
          </a:ln>
        </p:spPr>
      </p:pic>
      <p:sp>
        <p:nvSpPr>
          <p:cNvPr id="290" name="Google Shape;290;p26"/>
          <p:cNvSpPr/>
          <p:nvPr/>
        </p:nvSpPr>
        <p:spPr>
          <a:xfrm>
            <a:off x="8205660" y="38955"/>
            <a:ext cx="951000" cy="951000"/>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1024px-NOAA_logo.svg.png" id="291" name="Google Shape;291;p26"/>
          <p:cNvPicPr preferRelativeResize="0"/>
          <p:nvPr/>
        </p:nvPicPr>
        <p:blipFill rotWithShape="1">
          <a:blip r:embed="rId4">
            <a:alphaModFix/>
          </a:blip>
          <a:srcRect b="0" l="0" r="0" t="0"/>
          <a:stretch/>
        </p:blipFill>
        <p:spPr>
          <a:xfrm>
            <a:off x="8252214" y="92010"/>
            <a:ext cx="841248" cy="841248"/>
          </a:xfrm>
          <a:prstGeom prst="rect">
            <a:avLst/>
          </a:prstGeom>
          <a:noFill/>
          <a:ln>
            <a:noFill/>
          </a:ln>
        </p:spPr>
      </p:pic>
      <p:sp>
        <p:nvSpPr>
          <p:cNvPr id="292" name="Google Shape;292;p26"/>
          <p:cNvSpPr txBox="1"/>
          <p:nvPr/>
        </p:nvSpPr>
        <p:spPr>
          <a:xfrm>
            <a:off x="2" y="419184"/>
            <a:ext cx="9156600" cy="492300"/>
          </a:xfrm>
          <a:prstGeom prst="rect">
            <a:avLst/>
          </a:prstGeom>
          <a:no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b="1" lang="en-US" sz="2400">
                <a:solidFill>
                  <a:schemeClr val="lt1"/>
                </a:solidFill>
              </a:rPr>
              <a:t>Anthropogenic Emissions: NEI2016</a:t>
            </a:r>
            <a:endParaRPr/>
          </a:p>
        </p:txBody>
      </p:sp>
      <p:sp>
        <p:nvSpPr>
          <p:cNvPr id="293" name="Google Shape;293;p26"/>
          <p:cNvSpPr txBox="1"/>
          <p:nvPr>
            <p:ph idx="12" type="sldNum"/>
          </p:nvPr>
        </p:nvSpPr>
        <p:spPr>
          <a:xfrm>
            <a:off x="7010400" y="4800599"/>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94" name="Google Shape;294;p26"/>
          <p:cNvSpPr txBox="1"/>
          <p:nvPr/>
        </p:nvSpPr>
        <p:spPr>
          <a:xfrm>
            <a:off x="90750" y="1214700"/>
            <a:ext cx="8975100" cy="3677100"/>
          </a:xfrm>
          <a:prstGeom prst="rect">
            <a:avLst/>
          </a:prstGeom>
          <a:noFill/>
          <a:ln>
            <a:noFill/>
          </a:ln>
        </p:spPr>
        <p:txBody>
          <a:bodyPr anchorCtr="0" anchor="t" bIns="34275" lIns="68575" spcFirstLastPara="1" rIns="68575" wrap="square" tIns="34275">
            <a:noAutofit/>
          </a:bodyPr>
          <a:lstStyle/>
          <a:p>
            <a:pPr indent="-368300" lvl="0" marL="457200" marR="0" rtl="0" algn="l">
              <a:lnSpc>
                <a:spcPct val="80000"/>
              </a:lnSpc>
              <a:spcBef>
                <a:spcPts val="0"/>
              </a:spcBef>
              <a:spcAft>
                <a:spcPts val="0"/>
              </a:spcAft>
              <a:buClr>
                <a:srgbClr val="000000"/>
              </a:buClr>
              <a:buSzPts val="2200"/>
              <a:buFont typeface="Calibri"/>
              <a:buChar char="•"/>
            </a:pPr>
            <a:r>
              <a:rPr lang="en-US" sz="2200">
                <a:latin typeface="Calibri"/>
                <a:ea typeface="Calibri"/>
                <a:cs typeface="Calibri"/>
                <a:sym typeface="Calibri"/>
              </a:rPr>
              <a:t>Tried two different anthropogenic emissions datasets: </a:t>
            </a:r>
            <a:endParaRPr sz="2200">
              <a:latin typeface="Calibri"/>
              <a:ea typeface="Calibri"/>
              <a:cs typeface="Calibri"/>
              <a:sym typeface="Calibri"/>
            </a:endParaRPr>
          </a:p>
          <a:p>
            <a:pPr indent="-349250" lvl="1" marL="914400" rtl="0" algn="l">
              <a:lnSpc>
                <a:spcPct val="80000"/>
              </a:lnSpc>
              <a:spcBef>
                <a:spcPts val="0"/>
              </a:spcBef>
              <a:spcAft>
                <a:spcPts val="0"/>
              </a:spcAft>
              <a:buClr>
                <a:srgbClr val="000000"/>
              </a:buClr>
              <a:buSzPts val="1900"/>
              <a:buChar char="•"/>
            </a:pPr>
            <a:r>
              <a:rPr lang="en-US" sz="2200">
                <a:latin typeface="Calibri"/>
                <a:ea typeface="Calibri"/>
                <a:cs typeface="Calibri"/>
                <a:sym typeface="Calibri"/>
              </a:rPr>
              <a:t>NEI2017 (PARA6C)</a:t>
            </a:r>
            <a:endParaRPr sz="2200">
              <a:latin typeface="Calibri"/>
              <a:ea typeface="Calibri"/>
              <a:cs typeface="Calibri"/>
              <a:sym typeface="Calibri"/>
            </a:endParaRPr>
          </a:p>
          <a:p>
            <a:pPr indent="-349250" lvl="1" marL="914400" rtl="0" algn="l">
              <a:lnSpc>
                <a:spcPct val="80000"/>
              </a:lnSpc>
              <a:spcBef>
                <a:spcPts val="0"/>
              </a:spcBef>
              <a:spcAft>
                <a:spcPts val="0"/>
              </a:spcAft>
              <a:buClr>
                <a:srgbClr val="000000"/>
              </a:buClr>
              <a:buSzPts val="1900"/>
              <a:buChar char="•"/>
            </a:pPr>
            <a:r>
              <a:rPr b="1" lang="en-US" sz="2200">
                <a:latin typeface="Calibri"/>
                <a:ea typeface="Calibri"/>
                <a:cs typeface="Calibri"/>
                <a:sym typeface="Calibri"/>
              </a:rPr>
              <a:t>NEI2016 (PARA6D)</a:t>
            </a:r>
            <a:endParaRPr b="1" sz="2200">
              <a:latin typeface="Calibri"/>
              <a:ea typeface="Calibri"/>
              <a:cs typeface="Calibri"/>
              <a:sym typeface="Calibri"/>
            </a:endParaRPr>
          </a:p>
          <a:p>
            <a:pPr indent="0" lvl="0" marL="0" rtl="0" algn="l">
              <a:lnSpc>
                <a:spcPct val="90000"/>
              </a:lnSpc>
              <a:spcBef>
                <a:spcPts val="1000"/>
              </a:spcBef>
              <a:spcAft>
                <a:spcPts val="0"/>
              </a:spcAft>
              <a:buNone/>
            </a:pPr>
            <a:r>
              <a:rPr lang="en-US" sz="2000">
                <a:solidFill>
                  <a:srgbClr val="FF0000"/>
                </a:solidFill>
                <a:latin typeface="Calibri"/>
                <a:ea typeface="Calibri"/>
                <a:cs typeface="Calibri"/>
                <a:sym typeface="Calibri"/>
              </a:rPr>
              <a:t>PARA6C: Old experimental run </a:t>
            </a:r>
            <a:endParaRPr sz="2000">
              <a:solidFill>
                <a:srgbClr val="FF0000"/>
              </a:solidFill>
              <a:latin typeface="Calibri"/>
              <a:ea typeface="Calibri"/>
              <a:cs typeface="Calibri"/>
              <a:sym typeface="Calibri"/>
            </a:endParaRPr>
          </a:p>
          <a:p>
            <a:pPr indent="-355600" lvl="0" marL="457200" rtl="0" algn="l">
              <a:lnSpc>
                <a:spcPct val="90000"/>
              </a:lnSpc>
              <a:spcBef>
                <a:spcPts val="1000"/>
              </a:spcBef>
              <a:spcAft>
                <a:spcPts val="0"/>
              </a:spcAft>
              <a:buClr>
                <a:schemeClr val="dk1"/>
              </a:buClr>
              <a:buSzPts val="2000"/>
              <a:buChar char="•"/>
            </a:pPr>
            <a:r>
              <a:rPr lang="en-US" sz="2000">
                <a:solidFill>
                  <a:schemeClr val="dk1"/>
                </a:solidFill>
                <a:latin typeface="Calibri"/>
                <a:ea typeface="Calibri"/>
                <a:cs typeface="Calibri"/>
                <a:sym typeface="Calibri"/>
              </a:rPr>
              <a:t>Latest standard  NEI 2017 (Apr 2020/Jan. 2021 release)</a:t>
            </a:r>
            <a:endParaRPr sz="2000">
              <a:solidFill>
                <a:schemeClr val="dk1"/>
              </a:solidFill>
              <a:latin typeface="Calibri"/>
              <a:ea typeface="Calibri"/>
              <a:cs typeface="Calibri"/>
              <a:sym typeface="Calibri"/>
            </a:endParaRPr>
          </a:p>
          <a:p>
            <a:pPr indent="-355600" lvl="0" marL="457200" rtl="0" algn="l">
              <a:lnSpc>
                <a:spcPct val="90000"/>
              </a:lnSpc>
              <a:spcBef>
                <a:spcPts val="0"/>
              </a:spcBef>
              <a:spcAft>
                <a:spcPts val="0"/>
              </a:spcAft>
              <a:buClr>
                <a:schemeClr val="dk1"/>
              </a:buClr>
              <a:buSzPts val="2000"/>
              <a:buChar char="•"/>
            </a:pPr>
            <a:r>
              <a:rPr lang="en-US" sz="2000">
                <a:solidFill>
                  <a:schemeClr val="dk1"/>
                </a:solidFill>
                <a:latin typeface="Calibri"/>
                <a:ea typeface="Calibri"/>
                <a:cs typeface="Calibri"/>
                <a:sym typeface="Calibri"/>
              </a:rPr>
              <a:t>Led to enhanced underprediction of ozone over West and around wild fires</a:t>
            </a:r>
            <a:endParaRPr sz="2000">
              <a:solidFill>
                <a:schemeClr val="dk1"/>
              </a:solidFill>
              <a:latin typeface="Calibri"/>
              <a:ea typeface="Calibri"/>
              <a:cs typeface="Calibri"/>
              <a:sym typeface="Calibri"/>
            </a:endParaRPr>
          </a:p>
          <a:p>
            <a:pPr indent="-355600" lvl="0" marL="457200" rtl="0" algn="l">
              <a:lnSpc>
                <a:spcPct val="90000"/>
              </a:lnSpc>
              <a:spcBef>
                <a:spcPts val="0"/>
              </a:spcBef>
              <a:spcAft>
                <a:spcPts val="0"/>
              </a:spcAft>
              <a:buClr>
                <a:schemeClr val="dk1"/>
              </a:buClr>
              <a:buSzPts val="2000"/>
              <a:buChar char="•"/>
            </a:pPr>
            <a:r>
              <a:rPr lang="en-US" sz="2000">
                <a:solidFill>
                  <a:schemeClr val="dk1"/>
                </a:solidFill>
                <a:latin typeface="Calibri"/>
                <a:ea typeface="Calibri"/>
                <a:cs typeface="Calibri"/>
                <a:sym typeface="Calibri"/>
              </a:rPr>
              <a:t>Missed O</a:t>
            </a:r>
            <a:r>
              <a:rPr baseline="-25000" lang="en-US" sz="2000">
                <a:solidFill>
                  <a:schemeClr val="dk1"/>
                </a:solidFill>
                <a:latin typeface="Calibri"/>
                <a:ea typeface="Calibri"/>
                <a:cs typeface="Calibri"/>
                <a:sym typeface="Calibri"/>
              </a:rPr>
              <a:t>3</a:t>
            </a:r>
            <a:r>
              <a:rPr lang="en-US" sz="2000">
                <a:solidFill>
                  <a:schemeClr val="dk1"/>
                </a:solidFill>
                <a:latin typeface="Calibri"/>
                <a:ea typeface="Calibri"/>
                <a:cs typeface="Calibri"/>
                <a:sym typeface="Calibri"/>
              </a:rPr>
              <a:t> </a:t>
            </a:r>
            <a:r>
              <a:rPr lang="en-US" sz="2000">
                <a:solidFill>
                  <a:schemeClr val="dk1"/>
                </a:solidFill>
                <a:latin typeface="Calibri"/>
                <a:ea typeface="Calibri"/>
                <a:cs typeface="Calibri"/>
                <a:sym typeface="Calibri"/>
              </a:rPr>
              <a:t>exceedances</a:t>
            </a:r>
            <a:r>
              <a:rPr lang="en-US" sz="2000">
                <a:solidFill>
                  <a:schemeClr val="dk1"/>
                </a:solidFill>
                <a:latin typeface="Calibri"/>
                <a:ea typeface="Calibri"/>
                <a:cs typeface="Calibri"/>
                <a:sym typeface="Calibri"/>
              </a:rPr>
              <a:t> over Western U.S.</a:t>
            </a:r>
            <a:endParaRPr sz="2000">
              <a:solidFill>
                <a:schemeClr val="dk1"/>
              </a:solidFill>
              <a:latin typeface="Calibri"/>
              <a:ea typeface="Calibri"/>
              <a:cs typeface="Calibri"/>
              <a:sym typeface="Calibri"/>
            </a:endParaRPr>
          </a:p>
          <a:p>
            <a:pPr indent="0" lvl="0" marL="457200" rtl="0" algn="l">
              <a:lnSpc>
                <a:spcPct val="80000"/>
              </a:lnSpc>
              <a:spcBef>
                <a:spcPts val="0"/>
              </a:spcBef>
              <a:spcAft>
                <a:spcPts val="0"/>
              </a:spcAft>
              <a:buNone/>
            </a:pPr>
            <a:r>
              <a:t/>
            </a:r>
            <a:endParaRPr sz="2200">
              <a:latin typeface="Calibri"/>
              <a:ea typeface="Calibri"/>
              <a:cs typeface="Calibri"/>
              <a:sym typeface="Calibri"/>
            </a:endParaRPr>
          </a:p>
          <a:p>
            <a:pPr indent="0" lvl="0" marL="0" rtl="0" algn="l">
              <a:lnSpc>
                <a:spcPct val="90000"/>
              </a:lnSpc>
              <a:spcBef>
                <a:spcPts val="1000"/>
              </a:spcBef>
              <a:spcAft>
                <a:spcPts val="0"/>
              </a:spcAft>
              <a:buClr>
                <a:schemeClr val="dk1"/>
              </a:buClr>
              <a:buSzPts val="1800"/>
              <a:buFont typeface="Arial"/>
              <a:buNone/>
            </a:pPr>
            <a:r>
              <a:rPr lang="en-US" sz="2000">
                <a:solidFill>
                  <a:srgbClr val="FF0000"/>
                </a:solidFill>
                <a:latin typeface="Calibri"/>
                <a:ea typeface="Calibri"/>
                <a:cs typeface="Calibri"/>
                <a:sym typeface="Calibri"/>
              </a:rPr>
              <a:t>PARA6D: New retrospective:</a:t>
            </a:r>
            <a:r>
              <a:rPr lang="en-US" sz="2000">
                <a:solidFill>
                  <a:schemeClr val="dk1"/>
                </a:solidFill>
                <a:latin typeface="Calibri"/>
                <a:ea typeface="Calibri"/>
                <a:cs typeface="Calibri"/>
                <a:sym typeface="Calibri"/>
              </a:rPr>
              <a:t> Aug/Sep 2020, Jan/Feb 2021</a:t>
            </a:r>
            <a:endParaRPr sz="2000">
              <a:solidFill>
                <a:schemeClr val="dk1"/>
              </a:solidFill>
              <a:latin typeface="Calibri"/>
              <a:ea typeface="Calibri"/>
              <a:cs typeface="Calibri"/>
              <a:sym typeface="Calibri"/>
            </a:endParaRPr>
          </a:p>
          <a:p>
            <a:pPr indent="-355600" lvl="0" marL="914400" rtl="0" algn="l">
              <a:lnSpc>
                <a:spcPct val="90000"/>
              </a:lnSpc>
              <a:spcBef>
                <a:spcPts val="1000"/>
              </a:spcBef>
              <a:spcAft>
                <a:spcPts val="0"/>
              </a:spcAft>
              <a:buClr>
                <a:schemeClr val="dk1"/>
              </a:buClr>
              <a:buSzPts val="2000"/>
              <a:buChar char="•"/>
            </a:pPr>
            <a:r>
              <a:rPr lang="en-US" sz="2000">
                <a:solidFill>
                  <a:schemeClr val="dk1"/>
                </a:solidFill>
                <a:latin typeface="Calibri"/>
                <a:ea typeface="Calibri"/>
                <a:cs typeface="Calibri"/>
                <a:sym typeface="Calibri"/>
              </a:rPr>
              <a:t>Same  as 6C except for use of NEI 2016</a:t>
            </a:r>
            <a:endParaRPr sz="2000">
              <a:solidFill>
                <a:schemeClr val="dk1"/>
              </a:solidFill>
              <a:latin typeface="Calibri"/>
              <a:ea typeface="Calibri"/>
              <a:cs typeface="Calibri"/>
              <a:sym typeface="Calibri"/>
            </a:endParaRPr>
          </a:p>
          <a:p>
            <a:pPr indent="-355600" lvl="0" marL="1371600" rtl="0" algn="l">
              <a:lnSpc>
                <a:spcPct val="90000"/>
              </a:lnSpc>
              <a:spcBef>
                <a:spcPts val="0"/>
              </a:spcBef>
              <a:spcAft>
                <a:spcPts val="0"/>
              </a:spcAft>
              <a:buClr>
                <a:schemeClr val="dk1"/>
              </a:buClr>
              <a:buSzPts val="2000"/>
              <a:buChar char="•"/>
            </a:pPr>
            <a:r>
              <a:rPr lang="en-US" sz="2000">
                <a:solidFill>
                  <a:schemeClr val="dk1"/>
                </a:solidFill>
                <a:latin typeface="Calibri"/>
                <a:ea typeface="Calibri"/>
                <a:cs typeface="Calibri"/>
                <a:sym typeface="Calibri"/>
              </a:rPr>
              <a:t>Adjusted from NEI 2014  using old SMOKE processor</a:t>
            </a:r>
            <a:endParaRPr sz="2000">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t/>
            </a:r>
            <a:endParaRPr sz="22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27"/>
          <p:cNvSpPr/>
          <p:nvPr/>
        </p:nvSpPr>
        <p:spPr>
          <a:xfrm>
            <a:off x="510746" y="450912"/>
            <a:ext cx="8220900" cy="493800"/>
          </a:xfrm>
          <a:prstGeom prst="rect">
            <a:avLst/>
          </a:prstGeom>
          <a:solidFill>
            <a:srgbClr val="226BAB"/>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b="0" i="0" sz="3000" u="none" cap="none" strike="noStrike">
              <a:solidFill>
                <a:schemeClr val="lt1"/>
              </a:solidFill>
              <a:latin typeface="Arial"/>
              <a:ea typeface="Arial"/>
              <a:cs typeface="Arial"/>
              <a:sym typeface="Arial"/>
            </a:endParaRPr>
          </a:p>
        </p:txBody>
      </p:sp>
      <p:sp>
        <p:nvSpPr>
          <p:cNvPr id="300" name="Google Shape;300;p27"/>
          <p:cNvSpPr txBox="1"/>
          <p:nvPr/>
        </p:nvSpPr>
        <p:spPr>
          <a:xfrm>
            <a:off x="510746" y="48932"/>
            <a:ext cx="8220900" cy="354000"/>
          </a:xfrm>
          <a:prstGeom prst="rect">
            <a:avLst/>
          </a:prstGeom>
          <a:solidFill>
            <a:srgbClr val="5BA4E3"/>
          </a:solid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b="0" i="0" lang="en-US" sz="1500" u="none" cap="none" strike="noStrike">
                <a:solidFill>
                  <a:srgbClr val="1A467F"/>
                </a:solidFill>
                <a:latin typeface="Avenir"/>
                <a:ea typeface="Avenir"/>
                <a:cs typeface="Avenir"/>
                <a:sym typeface="Avenir"/>
              </a:rPr>
              <a:t>NATIONAL OCEANIC AND ATMOSPHERIC ADMINISTRATION</a:t>
            </a:r>
            <a:endParaRPr/>
          </a:p>
        </p:txBody>
      </p:sp>
      <p:sp>
        <p:nvSpPr>
          <p:cNvPr id="301" name="Google Shape;301;p27"/>
          <p:cNvSpPr/>
          <p:nvPr/>
        </p:nvSpPr>
        <p:spPr>
          <a:xfrm>
            <a:off x="50034" y="27615"/>
            <a:ext cx="904800" cy="962400"/>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2000px-Seal_of_the_United_States_Department_of_Commerce.svg.png" id="302" name="Google Shape;302;p27"/>
          <p:cNvPicPr preferRelativeResize="0"/>
          <p:nvPr/>
        </p:nvPicPr>
        <p:blipFill rotWithShape="1">
          <a:blip r:embed="rId3">
            <a:alphaModFix/>
          </a:blip>
          <a:srcRect b="0" l="0" r="0" t="0"/>
          <a:stretch/>
        </p:blipFill>
        <p:spPr>
          <a:xfrm>
            <a:off x="50032" y="80674"/>
            <a:ext cx="846824" cy="860437"/>
          </a:xfrm>
          <a:prstGeom prst="rect">
            <a:avLst/>
          </a:prstGeom>
          <a:noFill/>
          <a:ln>
            <a:noFill/>
          </a:ln>
        </p:spPr>
      </p:pic>
      <p:sp>
        <p:nvSpPr>
          <p:cNvPr id="303" name="Google Shape;303;p27"/>
          <p:cNvSpPr/>
          <p:nvPr/>
        </p:nvSpPr>
        <p:spPr>
          <a:xfrm>
            <a:off x="8205660" y="38955"/>
            <a:ext cx="951000" cy="951000"/>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1024px-NOAA_logo.svg.png" id="304" name="Google Shape;304;p27"/>
          <p:cNvPicPr preferRelativeResize="0"/>
          <p:nvPr/>
        </p:nvPicPr>
        <p:blipFill rotWithShape="1">
          <a:blip r:embed="rId4">
            <a:alphaModFix/>
          </a:blip>
          <a:srcRect b="0" l="0" r="0" t="0"/>
          <a:stretch/>
        </p:blipFill>
        <p:spPr>
          <a:xfrm>
            <a:off x="8252214" y="92010"/>
            <a:ext cx="841248" cy="841248"/>
          </a:xfrm>
          <a:prstGeom prst="rect">
            <a:avLst/>
          </a:prstGeom>
          <a:noFill/>
          <a:ln>
            <a:noFill/>
          </a:ln>
        </p:spPr>
      </p:pic>
      <p:sp>
        <p:nvSpPr>
          <p:cNvPr id="305" name="Google Shape;305;p27"/>
          <p:cNvSpPr txBox="1"/>
          <p:nvPr/>
        </p:nvSpPr>
        <p:spPr>
          <a:xfrm>
            <a:off x="2" y="419184"/>
            <a:ext cx="9156600" cy="492300"/>
          </a:xfrm>
          <a:prstGeom prst="rect">
            <a:avLst/>
          </a:prstGeom>
          <a:no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b="1" lang="en-US" sz="2400">
                <a:solidFill>
                  <a:schemeClr val="lt1"/>
                </a:solidFill>
              </a:rPr>
              <a:t>AQMv6.0 Retrospective Experiments</a:t>
            </a:r>
            <a:endParaRPr/>
          </a:p>
        </p:txBody>
      </p:sp>
      <p:sp>
        <p:nvSpPr>
          <p:cNvPr id="306" name="Google Shape;306;p27"/>
          <p:cNvSpPr txBox="1"/>
          <p:nvPr>
            <p:ph idx="12" type="sldNum"/>
          </p:nvPr>
        </p:nvSpPr>
        <p:spPr>
          <a:xfrm>
            <a:off x="7010400" y="4800599"/>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307" name="Google Shape;307;p27"/>
          <p:cNvGraphicFramePr/>
          <p:nvPr/>
        </p:nvGraphicFramePr>
        <p:xfrm>
          <a:off x="219456" y="980182"/>
          <a:ext cx="3000000" cy="3000000"/>
        </p:xfrm>
        <a:graphic>
          <a:graphicData uri="http://schemas.openxmlformats.org/drawingml/2006/table">
            <a:tbl>
              <a:tblPr bandRow="1" firstRow="1">
                <a:noFill/>
                <a:tableStyleId>{43916E9E-4128-4E38-9B51-92682CCA8F69}</a:tableStyleId>
              </a:tblPr>
              <a:tblGrid>
                <a:gridCol w="1564175"/>
                <a:gridCol w="1655650"/>
                <a:gridCol w="1412325"/>
                <a:gridCol w="1662775"/>
                <a:gridCol w="745575"/>
                <a:gridCol w="1723375"/>
              </a:tblGrid>
              <a:tr h="5618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Model</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Fire location information</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Fire smoke Emissions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FFFF00"/>
                          </a:solidFill>
                        </a:rPr>
                        <a:t>Fire Duration</a:t>
                      </a:r>
                      <a:endParaRPr sz="1400" u="none" cap="none" strike="noStrike">
                        <a:solidFill>
                          <a:srgbClr val="FFFF00"/>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Fcst length</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Comments</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b="1" i="1" lang="en-US" sz="1400" u="none" cap="none" strike="noStrike">
                          <a:solidFill>
                            <a:srgbClr val="FF0000"/>
                          </a:solidFill>
                        </a:rPr>
                        <a:t>PROD</a:t>
                      </a:r>
                      <a:endParaRPr i="1" sz="1400" u="none" cap="none" strike="noStrike"/>
                    </a:p>
                    <a:p>
                      <a:pPr indent="0" lvl="0" marL="0" marR="0" rtl="0" algn="l">
                        <a:lnSpc>
                          <a:spcPct val="100000"/>
                        </a:lnSpc>
                        <a:spcBef>
                          <a:spcPts val="0"/>
                        </a:spcBef>
                        <a:spcAft>
                          <a:spcPts val="0"/>
                        </a:spcAft>
                        <a:buClr>
                          <a:srgbClr val="000000"/>
                        </a:buClr>
                        <a:buSzPts val="1400"/>
                        <a:buFont typeface="Arial"/>
                        <a:buNone/>
                      </a:pPr>
                      <a:r>
                        <a:rPr i="1" lang="en-US" sz="1400" u="none" cap="none" strike="noStrike"/>
                        <a:t>NAM-CMAQ V5.0.2</a:t>
                      </a:r>
                      <a:endParaRPr i="1"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i="1" lang="en-US" sz="1400" u="none" cap="none" strike="noStrike"/>
                        <a:t>24h old NESDIS Haz Mapping Sys (HMS) fire points</a:t>
                      </a:r>
                      <a:endParaRPr i="1"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USFS BlueSky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Full during 24h pre-analysis</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none" cap="none" strike="noStrike"/>
                        <a:t>75% reduction during forecast</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   48 h</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Since 12/18/2018</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FF0000"/>
                          </a:solidFill>
                        </a:rPr>
                        <a:t>PARA6D</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FF0000"/>
                          </a:solidFill>
                        </a:rPr>
                        <a:t>GFS</a:t>
                      </a:r>
                      <a:r>
                        <a:rPr b="1" lang="en-US" sz="1400" u="none" cap="none" strike="noStrike">
                          <a:solidFill>
                            <a:srgbClr val="FF0000"/>
                          </a:solidFill>
                        </a:rPr>
                        <a:t>v16</a:t>
                      </a:r>
                      <a:endParaRPr sz="1400" u="none" cap="none" strike="noStrike">
                        <a:solidFill>
                          <a:srgbClr val="FF0000"/>
                        </a:solidFill>
                      </a:endParaRPr>
                    </a:p>
                    <a:p>
                      <a:pPr indent="0" lvl="0" marL="0" marR="0" rtl="0" algn="l">
                        <a:lnSpc>
                          <a:spcPct val="100000"/>
                        </a:lnSpc>
                        <a:spcBef>
                          <a:spcPts val="0"/>
                        </a:spcBef>
                        <a:spcAft>
                          <a:spcPts val="0"/>
                        </a:spcAft>
                        <a:buClr>
                          <a:srgbClr val="000000"/>
                        </a:buClr>
                        <a:buSzPts val="1400"/>
                        <a:buFont typeface="Arial"/>
                        <a:buNone/>
                      </a:pPr>
                      <a:r>
                        <a:rPr lang="en-US" sz="1400" u="none" cap="none" strike="noStrike"/>
                        <a:t>CMAQ </a:t>
                      </a:r>
                      <a:r>
                        <a:rPr b="0" lang="en-US" sz="1400" u="none" cap="none" strike="noStrike">
                          <a:solidFill>
                            <a:srgbClr val="FF0000"/>
                          </a:solidFill>
                        </a:rPr>
                        <a:t>v5.3.1</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24h old VIIRS/MODIS Fire Radiative Power (</a:t>
                      </a:r>
                      <a:r>
                        <a:rPr lang="en-US" sz="1400" u="none" cap="none" strike="noStrike">
                          <a:solidFill>
                            <a:srgbClr val="FF0000"/>
                          </a:solidFill>
                        </a:rPr>
                        <a:t>FRP)</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100% of </a:t>
                      </a:r>
                      <a:r>
                        <a:rPr lang="en-US" sz="1400" u="none" cap="none" strike="noStrike">
                          <a:solidFill>
                            <a:srgbClr val="FF0000"/>
                          </a:solidFill>
                        </a:rPr>
                        <a:t>GBBEPx</a:t>
                      </a:r>
                      <a:endParaRPr sz="1400" u="none" cap="none" strike="noStrike">
                        <a:solidFill>
                          <a:srgbClr val="FF0000"/>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 “, day 2 fire emissions off over East (simplified ag fire treatment)</a:t>
                      </a:r>
                      <a:endParaRPr sz="1400" u="none" cap="none" strike="noStrike"/>
                    </a:p>
                  </a:txBody>
                  <a:tcPr marT="45725" marB="45725" marR="91450" marL="91450"/>
                </a:tc>
                <a:tc>
                  <a:txBody>
                    <a:bodyPr/>
                    <a:lstStyle/>
                    <a:p>
                      <a:pPr indent="0" lvl="0" marL="171450" marR="0" rtl="0" algn="l">
                        <a:lnSpc>
                          <a:spcPct val="100000"/>
                        </a:lnSpc>
                        <a:spcBef>
                          <a:spcPts val="0"/>
                        </a:spcBef>
                        <a:spcAft>
                          <a:spcPts val="0"/>
                        </a:spcAft>
                        <a:buClr>
                          <a:srgbClr val="000000"/>
                        </a:buClr>
                        <a:buSzPts val="1400"/>
                        <a:buFont typeface="Arial"/>
                        <a:buNone/>
                      </a:pPr>
                      <a:r>
                        <a:rPr b="1" lang="en-US" sz="1400" u="none" cap="none" strike="noStrike">
                          <a:solidFill>
                            <a:srgbClr val="FF0000"/>
                          </a:solidFill>
                        </a:rPr>
                        <a:t>72 h</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a:t>
                      </a:r>
                      <a:r>
                        <a:rPr lang="en-US" sz="1400" u="none" cap="none" strike="noStrike"/>
                        <a:t>Weekly averaged GVF</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none" cap="none" strike="noStrike"/>
                        <a:t>* VIIRS </a:t>
                      </a:r>
                      <a:r>
                        <a:rPr lang="en-US" sz="1400" u="none" cap="none" strike="noStrike"/>
                        <a:t>Climo LAI</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none" cap="none" strike="noStrike"/>
                        <a:t>*</a:t>
                      </a:r>
                      <a:r>
                        <a:rPr b="1" lang="en-US" sz="1400" u="none" cap="none" strike="noStrike">
                          <a:solidFill>
                            <a:srgbClr val="FF0000"/>
                          </a:solidFill>
                        </a:rPr>
                        <a:t>NEI 2016</a:t>
                      </a:r>
                      <a:endParaRPr b="1" sz="1400" u="none" cap="none" strike="noStrike">
                        <a:solidFill>
                          <a:srgbClr val="FF0000"/>
                        </a:solidFill>
                      </a:endParaRPr>
                    </a:p>
                    <a:p>
                      <a:pPr indent="0" lvl="0" marL="0" marR="0" rtl="0" algn="l">
                        <a:lnSpc>
                          <a:spcPct val="100000"/>
                        </a:lnSpc>
                        <a:spcBef>
                          <a:spcPts val="0"/>
                        </a:spcBef>
                        <a:spcAft>
                          <a:spcPts val="0"/>
                        </a:spcAft>
                        <a:buClr>
                          <a:srgbClr val="000000"/>
                        </a:buClr>
                        <a:buSzPts val="1400"/>
                        <a:buFont typeface="Arial"/>
                        <a:buNone/>
                      </a:pPr>
                      <a:r>
                        <a:rPr lang="en-US" sz="1400" u="none" cap="none" strike="noStrike"/>
                        <a:t>* NOx fire emissions</a:t>
                      </a:r>
                      <a:endParaRPr sz="1400" u="none" cap="none" strike="noStrike"/>
                    </a:p>
                  </a:txBody>
                  <a:tcPr marT="45725" marB="45725" marR="91450" marL="91450"/>
                </a:tc>
              </a:tr>
            </a:tbl>
          </a:graphicData>
        </a:graphic>
      </p:graphicFrame>
      <p:sp>
        <p:nvSpPr>
          <p:cNvPr id="308" name="Google Shape;308;p27"/>
          <p:cNvSpPr txBox="1"/>
          <p:nvPr/>
        </p:nvSpPr>
        <p:spPr>
          <a:xfrm>
            <a:off x="196350" y="3894000"/>
            <a:ext cx="8763900" cy="116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highlight>
                  <a:srgbClr val="FFFF00"/>
                </a:highlight>
                <a:latin typeface="Roboto"/>
                <a:ea typeface="Roboto"/>
                <a:cs typeface="Roboto"/>
                <a:sym typeface="Roboto"/>
              </a:rPr>
              <a:t>Official evaluation web page: </a:t>
            </a:r>
            <a:r>
              <a:rPr b="1" i="0" lang="en-US" sz="1500" u="sng" cap="none" strike="noStrike">
                <a:solidFill>
                  <a:srgbClr val="1155CC"/>
                </a:solidFill>
                <a:highlight>
                  <a:srgbClr val="FFFF00"/>
                </a:highlight>
                <a:latin typeface="Roboto"/>
                <a:ea typeface="Roboto"/>
                <a:cs typeface="Roboto"/>
                <a:sym typeface="Roboto"/>
                <a:hlinkClick r:id="rId5">
                  <a:extLst>
                    <a:ext uri="{A12FA001-AC4F-418D-AE19-62706E023703}">
                      <ahyp:hlinkClr val="tx"/>
                    </a:ext>
                  </a:extLst>
                </a:hlinkClick>
              </a:rPr>
              <a:t>https://www.emc.ncep.noaa.gov/users/meg/cmaqv6/</a:t>
            </a:r>
            <a:endParaRPr b="0" i="0" sz="1600" u="none" cap="none" strike="noStrike">
              <a:solidFill>
                <a:srgbClr val="000000"/>
              </a:solidFill>
              <a:latin typeface="Calibri"/>
              <a:ea typeface="Calibri"/>
              <a:cs typeface="Calibri"/>
              <a:sym typeface="Calibri"/>
            </a:endParaRPr>
          </a:p>
          <a:p>
            <a:pPr indent="-330200" lvl="0" marL="457200" marR="0" rtl="0" algn="l">
              <a:lnSpc>
                <a:spcPct val="100000"/>
              </a:lnSpc>
              <a:spcBef>
                <a:spcPts val="0"/>
              </a:spcBef>
              <a:spcAft>
                <a:spcPts val="0"/>
              </a:spcAft>
              <a:buClr>
                <a:srgbClr val="000000"/>
              </a:buClr>
              <a:buSzPts val="1600"/>
              <a:buFont typeface="Calibri"/>
              <a:buChar char="-"/>
            </a:pPr>
            <a:r>
              <a:rPr b="0" i="0" lang="en-US" sz="1600" u="none" cap="none" strike="noStrike">
                <a:solidFill>
                  <a:srgbClr val="000000"/>
                </a:solidFill>
                <a:latin typeface="Calibri"/>
                <a:ea typeface="Calibri"/>
                <a:cs typeface="Calibri"/>
                <a:sym typeface="Calibri"/>
              </a:rPr>
              <a:t>August 2 - </a:t>
            </a:r>
            <a:r>
              <a:rPr lang="en-US" sz="1600">
                <a:latin typeface="Calibri"/>
                <a:ea typeface="Calibri"/>
                <a:cs typeface="Calibri"/>
                <a:sym typeface="Calibri"/>
              </a:rPr>
              <a:t>September </a:t>
            </a:r>
            <a:r>
              <a:rPr b="0" i="0" lang="en-US" sz="1600" u="none" cap="none" strike="noStrike">
                <a:solidFill>
                  <a:srgbClr val="000000"/>
                </a:solidFill>
                <a:latin typeface="Calibri"/>
                <a:ea typeface="Calibri"/>
                <a:cs typeface="Calibri"/>
                <a:sym typeface="Calibri"/>
              </a:rPr>
              <a:t>3</a:t>
            </a:r>
            <a:r>
              <a:rPr lang="en-US" sz="1600">
                <a:latin typeface="Calibri"/>
                <a:ea typeface="Calibri"/>
                <a:cs typeface="Calibri"/>
                <a:sym typeface="Calibri"/>
              </a:rPr>
              <a:t>0</a:t>
            </a:r>
            <a:r>
              <a:rPr b="0" i="0" lang="en-US" sz="1600" u="none" cap="none" strike="noStrike">
                <a:solidFill>
                  <a:srgbClr val="000000"/>
                </a:solidFill>
                <a:latin typeface="Calibri"/>
                <a:ea typeface="Calibri"/>
                <a:cs typeface="Calibri"/>
                <a:sym typeface="Calibri"/>
              </a:rPr>
              <a:t>, 2020</a:t>
            </a:r>
            <a:endParaRPr b="0" i="0" sz="1600" u="none" cap="none" strike="noStrike">
              <a:solidFill>
                <a:srgbClr val="000000"/>
              </a:solidFill>
              <a:latin typeface="Calibri"/>
              <a:ea typeface="Calibri"/>
              <a:cs typeface="Calibri"/>
              <a:sym typeface="Calibri"/>
            </a:endParaRPr>
          </a:p>
          <a:p>
            <a:pPr indent="-330200" lvl="0" marL="457200" marR="0" rtl="0" algn="l">
              <a:lnSpc>
                <a:spcPct val="100000"/>
              </a:lnSpc>
              <a:spcBef>
                <a:spcPts val="0"/>
              </a:spcBef>
              <a:spcAft>
                <a:spcPts val="0"/>
              </a:spcAft>
              <a:buClr>
                <a:srgbClr val="000000"/>
              </a:buClr>
              <a:buSzPts val="1600"/>
              <a:buFont typeface="Calibri"/>
              <a:buChar char="-"/>
            </a:pPr>
            <a:r>
              <a:rPr b="0" i="0" lang="en-US" sz="1600" u="none" cap="none" strike="noStrike">
                <a:solidFill>
                  <a:srgbClr val="000000"/>
                </a:solidFill>
                <a:latin typeface="Calibri"/>
                <a:ea typeface="Calibri"/>
                <a:cs typeface="Calibri"/>
                <a:sym typeface="Calibri"/>
              </a:rPr>
              <a:t>Jan 1. - </a:t>
            </a:r>
            <a:r>
              <a:rPr lang="en-US" sz="1600">
                <a:latin typeface="Calibri"/>
                <a:ea typeface="Calibri"/>
                <a:cs typeface="Calibri"/>
                <a:sym typeface="Calibri"/>
              </a:rPr>
              <a:t>February 28</a:t>
            </a:r>
            <a:r>
              <a:rPr b="0" i="0" lang="en-US" sz="1600" u="none" cap="none" strike="noStrike">
                <a:solidFill>
                  <a:srgbClr val="000000"/>
                </a:solidFill>
                <a:latin typeface="Calibri"/>
                <a:ea typeface="Calibri"/>
                <a:cs typeface="Calibri"/>
                <a:sym typeface="Calibri"/>
              </a:rPr>
              <a:t>, 2021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28"/>
          <p:cNvSpPr/>
          <p:nvPr/>
        </p:nvSpPr>
        <p:spPr>
          <a:xfrm>
            <a:off x="510746" y="450912"/>
            <a:ext cx="8220777" cy="493852"/>
          </a:xfrm>
          <a:prstGeom prst="rect">
            <a:avLst/>
          </a:prstGeom>
          <a:solidFill>
            <a:srgbClr val="226BAB"/>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sz="3000">
              <a:solidFill>
                <a:schemeClr val="lt1"/>
              </a:solidFill>
              <a:latin typeface="Arial"/>
              <a:ea typeface="Arial"/>
              <a:cs typeface="Arial"/>
              <a:sym typeface="Arial"/>
            </a:endParaRPr>
          </a:p>
        </p:txBody>
      </p:sp>
      <p:sp>
        <p:nvSpPr>
          <p:cNvPr id="314" name="Google Shape;314;p28"/>
          <p:cNvSpPr txBox="1"/>
          <p:nvPr/>
        </p:nvSpPr>
        <p:spPr>
          <a:xfrm>
            <a:off x="510746" y="48932"/>
            <a:ext cx="8220777" cy="353921"/>
          </a:xfrm>
          <a:prstGeom prst="rect">
            <a:avLst/>
          </a:prstGeom>
          <a:solidFill>
            <a:srgbClr val="5BA4E3"/>
          </a:solid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lang="en-US" sz="1500">
                <a:solidFill>
                  <a:srgbClr val="1A467F"/>
                </a:solidFill>
                <a:latin typeface="Avenir"/>
                <a:ea typeface="Avenir"/>
                <a:cs typeface="Avenir"/>
                <a:sym typeface="Avenir"/>
              </a:rPr>
              <a:t>NATIONAL OCEANIC AND ATMOSPHERIC ADMINISTRATION</a:t>
            </a:r>
            <a:endParaRPr/>
          </a:p>
        </p:txBody>
      </p:sp>
      <p:sp>
        <p:nvSpPr>
          <p:cNvPr id="315" name="Google Shape;315;p28"/>
          <p:cNvSpPr/>
          <p:nvPr/>
        </p:nvSpPr>
        <p:spPr>
          <a:xfrm>
            <a:off x="50034" y="27615"/>
            <a:ext cx="904781" cy="962507"/>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2000px-Seal_of_the_United_States_Department_of_Commerce.svg.png" id="316" name="Google Shape;316;p28"/>
          <p:cNvPicPr preferRelativeResize="0"/>
          <p:nvPr/>
        </p:nvPicPr>
        <p:blipFill rotWithShape="1">
          <a:blip r:embed="rId3">
            <a:alphaModFix/>
          </a:blip>
          <a:srcRect b="0" l="0" r="0" t="0"/>
          <a:stretch/>
        </p:blipFill>
        <p:spPr>
          <a:xfrm>
            <a:off x="50032" y="80674"/>
            <a:ext cx="846824" cy="860437"/>
          </a:xfrm>
          <a:prstGeom prst="rect">
            <a:avLst/>
          </a:prstGeom>
          <a:noFill/>
          <a:ln>
            <a:noFill/>
          </a:ln>
        </p:spPr>
      </p:pic>
      <p:sp>
        <p:nvSpPr>
          <p:cNvPr id="317" name="Google Shape;317;p28"/>
          <p:cNvSpPr/>
          <p:nvPr/>
        </p:nvSpPr>
        <p:spPr>
          <a:xfrm>
            <a:off x="8205660" y="38955"/>
            <a:ext cx="950975" cy="950975"/>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1024px-NOAA_logo.svg.png" id="318" name="Google Shape;318;p28"/>
          <p:cNvPicPr preferRelativeResize="0"/>
          <p:nvPr/>
        </p:nvPicPr>
        <p:blipFill rotWithShape="1">
          <a:blip r:embed="rId4">
            <a:alphaModFix/>
          </a:blip>
          <a:srcRect b="0" l="0" r="0" t="0"/>
          <a:stretch/>
        </p:blipFill>
        <p:spPr>
          <a:xfrm>
            <a:off x="8252214" y="92010"/>
            <a:ext cx="841248" cy="841248"/>
          </a:xfrm>
          <a:prstGeom prst="rect">
            <a:avLst/>
          </a:prstGeom>
          <a:noFill/>
          <a:ln>
            <a:noFill/>
          </a:ln>
        </p:spPr>
      </p:pic>
      <p:sp>
        <p:nvSpPr>
          <p:cNvPr id="319" name="Google Shape;319;p28"/>
          <p:cNvSpPr txBox="1"/>
          <p:nvPr/>
        </p:nvSpPr>
        <p:spPr>
          <a:xfrm>
            <a:off x="2" y="419184"/>
            <a:ext cx="9156633" cy="492414"/>
          </a:xfrm>
          <a:prstGeom prst="rect">
            <a:avLst/>
          </a:prstGeom>
          <a:no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b="1" lang="en-US" sz="2400">
                <a:solidFill>
                  <a:schemeClr val="lt1"/>
                </a:solidFill>
                <a:latin typeface="Arial"/>
                <a:ea typeface="Arial"/>
                <a:cs typeface="Arial"/>
                <a:sym typeface="Arial"/>
              </a:rPr>
              <a:t>Evaluation of </a:t>
            </a:r>
            <a:r>
              <a:rPr b="1" lang="en-US" sz="2400">
                <a:solidFill>
                  <a:schemeClr val="lt1"/>
                </a:solidFill>
              </a:rPr>
              <a:t>AQMv6.0 </a:t>
            </a:r>
            <a:r>
              <a:rPr b="1" lang="en-US" sz="2400">
                <a:solidFill>
                  <a:schemeClr val="lt1"/>
                </a:solidFill>
                <a:latin typeface="Arial"/>
                <a:ea typeface="Arial"/>
                <a:cs typeface="Arial"/>
                <a:sym typeface="Arial"/>
              </a:rPr>
              <a:t>Performance</a:t>
            </a:r>
            <a:endParaRPr/>
          </a:p>
        </p:txBody>
      </p:sp>
      <p:sp>
        <p:nvSpPr>
          <p:cNvPr id="320" name="Google Shape;320;p28"/>
          <p:cNvSpPr txBox="1"/>
          <p:nvPr>
            <p:ph idx="12" type="sldNum"/>
          </p:nvPr>
        </p:nvSpPr>
        <p:spPr>
          <a:xfrm>
            <a:off x="7010400" y="4800599"/>
            <a:ext cx="21336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21" name="Google Shape;321;p28"/>
          <p:cNvPicPr preferRelativeResize="0"/>
          <p:nvPr/>
        </p:nvPicPr>
        <p:blipFill>
          <a:blip r:embed="rId5">
            <a:alphaModFix/>
          </a:blip>
          <a:stretch>
            <a:fillRect/>
          </a:stretch>
        </p:blipFill>
        <p:spPr>
          <a:xfrm>
            <a:off x="578324" y="1052177"/>
            <a:ext cx="7673900" cy="40913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9"/>
          <p:cNvSpPr/>
          <p:nvPr/>
        </p:nvSpPr>
        <p:spPr>
          <a:xfrm>
            <a:off x="510746" y="450912"/>
            <a:ext cx="8220900" cy="493800"/>
          </a:xfrm>
          <a:prstGeom prst="rect">
            <a:avLst/>
          </a:prstGeom>
          <a:solidFill>
            <a:srgbClr val="226BAB"/>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sz="3000">
              <a:solidFill>
                <a:schemeClr val="lt1"/>
              </a:solidFill>
              <a:latin typeface="Arial"/>
              <a:ea typeface="Arial"/>
              <a:cs typeface="Arial"/>
              <a:sym typeface="Arial"/>
            </a:endParaRPr>
          </a:p>
        </p:txBody>
      </p:sp>
      <p:sp>
        <p:nvSpPr>
          <p:cNvPr id="327" name="Google Shape;327;p29"/>
          <p:cNvSpPr txBox="1"/>
          <p:nvPr/>
        </p:nvSpPr>
        <p:spPr>
          <a:xfrm>
            <a:off x="510746" y="48932"/>
            <a:ext cx="8220900" cy="354000"/>
          </a:xfrm>
          <a:prstGeom prst="rect">
            <a:avLst/>
          </a:prstGeom>
          <a:solidFill>
            <a:srgbClr val="5BA4E3"/>
          </a:solid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lang="en-US" sz="1500">
                <a:solidFill>
                  <a:srgbClr val="1A467F"/>
                </a:solidFill>
                <a:latin typeface="Avenir"/>
                <a:ea typeface="Avenir"/>
                <a:cs typeface="Avenir"/>
                <a:sym typeface="Avenir"/>
              </a:rPr>
              <a:t>NATIONAL OCEANIC AND ATMOSPHERIC ADMINISTRATION</a:t>
            </a:r>
            <a:endParaRPr/>
          </a:p>
        </p:txBody>
      </p:sp>
      <p:sp>
        <p:nvSpPr>
          <p:cNvPr id="328" name="Google Shape;328;p29"/>
          <p:cNvSpPr/>
          <p:nvPr/>
        </p:nvSpPr>
        <p:spPr>
          <a:xfrm>
            <a:off x="50034" y="27615"/>
            <a:ext cx="904800" cy="962400"/>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2000px-Seal_of_the_United_States_Department_of_Commerce.svg.png" id="329" name="Google Shape;329;p29"/>
          <p:cNvPicPr preferRelativeResize="0"/>
          <p:nvPr/>
        </p:nvPicPr>
        <p:blipFill rotWithShape="1">
          <a:blip r:embed="rId3">
            <a:alphaModFix/>
          </a:blip>
          <a:srcRect b="0" l="0" r="0" t="0"/>
          <a:stretch/>
        </p:blipFill>
        <p:spPr>
          <a:xfrm>
            <a:off x="50032" y="80674"/>
            <a:ext cx="846824" cy="860437"/>
          </a:xfrm>
          <a:prstGeom prst="rect">
            <a:avLst/>
          </a:prstGeom>
          <a:noFill/>
          <a:ln>
            <a:noFill/>
          </a:ln>
        </p:spPr>
      </p:pic>
      <p:sp>
        <p:nvSpPr>
          <p:cNvPr id="330" name="Google Shape;330;p29"/>
          <p:cNvSpPr/>
          <p:nvPr/>
        </p:nvSpPr>
        <p:spPr>
          <a:xfrm>
            <a:off x="8205660" y="38955"/>
            <a:ext cx="951000" cy="951000"/>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1024px-NOAA_logo.svg.png" id="331" name="Google Shape;331;p29"/>
          <p:cNvPicPr preferRelativeResize="0"/>
          <p:nvPr/>
        </p:nvPicPr>
        <p:blipFill rotWithShape="1">
          <a:blip r:embed="rId4">
            <a:alphaModFix/>
          </a:blip>
          <a:srcRect b="0" l="0" r="0" t="0"/>
          <a:stretch/>
        </p:blipFill>
        <p:spPr>
          <a:xfrm>
            <a:off x="8252214" y="92010"/>
            <a:ext cx="841248" cy="841248"/>
          </a:xfrm>
          <a:prstGeom prst="rect">
            <a:avLst/>
          </a:prstGeom>
          <a:noFill/>
          <a:ln>
            <a:noFill/>
          </a:ln>
        </p:spPr>
      </p:pic>
      <p:sp>
        <p:nvSpPr>
          <p:cNvPr id="332" name="Google Shape;332;p29"/>
          <p:cNvSpPr txBox="1"/>
          <p:nvPr/>
        </p:nvSpPr>
        <p:spPr>
          <a:xfrm>
            <a:off x="2" y="419184"/>
            <a:ext cx="9156600" cy="492300"/>
          </a:xfrm>
          <a:prstGeom prst="rect">
            <a:avLst/>
          </a:prstGeom>
          <a:no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b="1" lang="en-US" sz="2400">
                <a:solidFill>
                  <a:schemeClr val="lt1"/>
                </a:solidFill>
                <a:latin typeface="Arial"/>
                <a:ea typeface="Arial"/>
                <a:cs typeface="Arial"/>
                <a:sym typeface="Arial"/>
              </a:rPr>
              <a:t>Evaluation </a:t>
            </a:r>
            <a:r>
              <a:rPr b="1" lang="en-US" sz="2400">
                <a:solidFill>
                  <a:schemeClr val="lt1"/>
                </a:solidFill>
              </a:rPr>
              <a:t>Details</a:t>
            </a:r>
            <a:endParaRPr/>
          </a:p>
        </p:txBody>
      </p:sp>
      <p:sp>
        <p:nvSpPr>
          <p:cNvPr id="333" name="Google Shape;333;p29"/>
          <p:cNvSpPr txBox="1"/>
          <p:nvPr>
            <p:ph idx="12" type="sldNum"/>
          </p:nvPr>
        </p:nvSpPr>
        <p:spPr>
          <a:xfrm>
            <a:off x="7010400" y="4800599"/>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34" name="Google Shape;334;p29"/>
          <p:cNvSpPr txBox="1"/>
          <p:nvPr/>
        </p:nvSpPr>
        <p:spPr>
          <a:xfrm>
            <a:off x="272100" y="1031325"/>
            <a:ext cx="8599800" cy="3960900"/>
          </a:xfrm>
          <a:prstGeom prst="rect">
            <a:avLst/>
          </a:prstGeom>
          <a:noFill/>
          <a:ln>
            <a:noFill/>
          </a:ln>
        </p:spPr>
        <p:txBody>
          <a:bodyPr anchorCtr="0" anchor="t" bIns="91425" lIns="91425" spcFirstLastPara="1" rIns="91425" wrap="square" tIns="91425">
            <a:spAutoFit/>
          </a:bodyPr>
          <a:lstStyle/>
          <a:p>
            <a:pPr indent="-323850" lvl="0" marL="457200" rtl="0" algn="l">
              <a:lnSpc>
                <a:spcPct val="115000"/>
              </a:lnSpc>
              <a:spcBef>
                <a:spcPts val="400"/>
              </a:spcBef>
              <a:spcAft>
                <a:spcPts val="0"/>
              </a:spcAft>
              <a:buClr>
                <a:schemeClr val="dk1"/>
              </a:buClr>
              <a:buSzPts val="1500"/>
              <a:buChar char="●"/>
            </a:pPr>
            <a:r>
              <a:rPr lang="en-US" sz="1500">
                <a:solidFill>
                  <a:schemeClr val="dk1"/>
                </a:solidFill>
              </a:rPr>
              <a:t>The AQMv6 official evaluation primarily focused on retrospective evaluation of fine particulate matter (PM2.5) and ozone guidance from AQMv6 configurations</a:t>
            </a:r>
            <a:endParaRPr sz="1500">
              <a:solidFill>
                <a:schemeClr val="dk1"/>
              </a:solidFill>
            </a:endParaRPr>
          </a:p>
          <a:p>
            <a:pPr indent="0" lvl="0" marL="457200" rtl="0" algn="l">
              <a:lnSpc>
                <a:spcPct val="115000"/>
              </a:lnSpc>
              <a:spcBef>
                <a:spcPts val="400"/>
              </a:spcBef>
              <a:spcAft>
                <a:spcPts val="0"/>
              </a:spcAft>
              <a:buNone/>
            </a:pPr>
            <a:r>
              <a:rPr lang="en-US" sz="1500">
                <a:solidFill>
                  <a:schemeClr val="dk1"/>
                </a:solidFill>
              </a:rPr>
              <a:t>   - </a:t>
            </a:r>
            <a:r>
              <a:rPr lang="en-US" sz="1500">
                <a:solidFill>
                  <a:schemeClr val="dk1"/>
                </a:solidFill>
              </a:rPr>
              <a:t>Retrospective periods included August-September 2020 and January-February 2021</a:t>
            </a:r>
            <a:endParaRPr sz="1500">
              <a:solidFill>
                <a:schemeClr val="dk1"/>
              </a:solidFill>
            </a:endParaRPr>
          </a:p>
          <a:p>
            <a:pPr indent="0" lvl="0" marL="0" rtl="0" algn="l">
              <a:lnSpc>
                <a:spcPct val="115000"/>
              </a:lnSpc>
              <a:spcBef>
                <a:spcPts val="400"/>
              </a:spcBef>
              <a:spcAft>
                <a:spcPts val="0"/>
              </a:spcAft>
              <a:buClr>
                <a:schemeClr val="dk1"/>
              </a:buClr>
              <a:buSzPts val="1100"/>
              <a:buFont typeface="Arial"/>
              <a:buNone/>
            </a:pPr>
            <a:r>
              <a:t/>
            </a:r>
            <a:endParaRPr sz="1500">
              <a:solidFill>
                <a:schemeClr val="dk1"/>
              </a:solidFill>
            </a:endParaRPr>
          </a:p>
          <a:p>
            <a:pPr indent="-323850" lvl="0" marL="457200" rtl="0" algn="l">
              <a:lnSpc>
                <a:spcPct val="115000"/>
              </a:lnSpc>
              <a:spcBef>
                <a:spcPts val="400"/>
              </a:spcBef>
              <a:spcAft>
                <a:spcPts val="0"/>
              </a:spcAft>
              <a:buClr>
                <a:schemeClr val="dk1"/>
              </a:buClr>
              <a:buSzPts val="1500"/>
              <a:buChar char="●"/>
            </a:pPr>
            <a:r>
              <a:rPr lang="en-US" sz="1500">
                <a:solidFill>
                  <a:schemeClr val="dk1"/>
                </a:solidFill>
              </a:rPr>
              <a:t>Evaluation included 1) subjective assessment of forecast maps with validating observations available for comparison, 2) examination of objective verification statistics for AQ parameters, and 3) assessment of time series diagnostics for relevant meteorological fields </a:t>
            </a:r>
            <a:endParaRPr sz="1500">
              <a:solidFill>
                <a:schemeClr val="dk1"/>
              </a:solidFill>
            </a:endParaRPr>
          </a:p>
          <a:p>
            <a:pPr indent="0" lvl="0" marL="0" rtl="0" algn="l">
              <a:lnSpc>
                <a:spcPct val="115000"/>
              </a:lnSpc>
              <a:spcBef>
                <a:spcPts val="400"/>
              </a:spcBef>
              <a:spcAft>
                <a:spcPts val="0"/>
              </a:spcAft>
              <a:buClr>
                <a:schemeClr val="dk1"/>
              </a:buClr>
              <a:buSzPts val="1100"/>
              <a:buFont typeface="Arial"/>
              <a:buNone/>
            </a:pPr>
            <a:r>
              <a:t/>
            </a:r>
            <a:endParaRPr sz="1500">
              <a:solidFill>
                <a:schemeClr val="dk1"/>
              </a:solidFill>
            </a:endParaRPr>
          </a:p>
          <a:p>
            <a:pPr indent="-323850" lvl="0" marL="457200" rtl="0" algn="l">
              <a:lnSpc>
                <a:spcPct val="115000"/>
              </a:lnSpc>
              <a:spcBef>
                <a:spcPts val="400"/>
              </a:spcBef>
              <a:spcAft>
                <a:spcPts val="0"/>
              </a:spcAft>
              <a:buClr>
                <a:schemeClr val="dk1"/>
              </a:buClr>
              <a:buSzPts val="1500"/>
              <a:buChar char="●"/>
            </a:pPr>
            <a:r>
              <a:rPr lang="en-US" sz="1500">
                <a:solidFill>
                  <a:schemeClr val="dk1"/>
                </a:solidFill>
              </a:rPr>
              <a:t>The MEG created a </a:t>
            </a:r>
            <a:r>
              <a:rPr lang="en-US" sz="1500" u="sng">
                <a:solidFill>
                  <a:schemeClr val="hlink"/>
                </a:solidFill>
                <a:hlinkClick r:id="rId5"/>
              </a:rPr>
              <a:t>central web site</a:t>
            </a:r>
            <a:r>
              <a:rPr lang="en-US" sz="1500">
                <a:solidFill>
                  <a:schemeClr val="dk1"/>
                </a:solidFill>
              </a:rPr>
              <a:t> for the evaluation</a:t>
            </a:r>
            <a:endParaRPr sz="1500">
              <a:solidFill>
                <a:schemeClr val="dk1"/>
              </a:solidFill>
            </a:endParaRPr>
          </a:p>
          <a:p>
            <a:pPr indent="0" lvl="0" marL="0" rtl="0" algn="l">
              <a:lnSpc>
                <a:spcPct val="115000"/>
              </a:lnSpc>
              <a:spcBef>
                <a:spcPts val="400"/>
              </a:spcBef>
              <a:spcAft>
                <a:spcPts val="0"/>
              </a:spcAft>
              <a:buClr>
                <a:schemeClr val="dk1"/>
              </a:buClr>
              <a:buSzPts val="1100"/>
              <a:buFont typeface="Arial"/>
              <a:buNone/>
            </a:pPr>
            <a:r>
              <a:t/>
            </a:r>
            <a:endParaRPr sz="1500">
              <a:solidFill>
                <a:schemeClr val="dk1"/>
              </a:solidFill>
            </a:endParaRPr>
          </a:p>
          <a:p>
            <a:pPr indent="-323850" lvl="0" marL="457200" rtl="0" algn="l">
              <a:lnSpc>
                <a:spcPct val="115000"/>
              </a:lnSpc>
              <a:spcBef>
                <a:spcPts val="400"/>
              </a:spcBef>
              <a:spcAft>
                <a:spcPts val="0"/>
              </a:spcAft>
              <a:buClr>
                <a:schemeClr val="dk1"/>
              </a:buClr>
              <a:buSzPts val="1500"/>
              <a:buChar char="●"/>
            </a:pPr>
            <a:r>
              <a:rPr lang="en-US" sz="1500">
                <a:solidFill>
                  <a:schemeClr val="dk1"/>
                </a:solidFill>
              </a:rPr>
              <a:t>The MEG performed an independent assessment of the stats and cases and obtained formal recommendations from members of the National Air Quality Forecasting Capability (NAQFC) Focus Group</a:t>
            </a:r>
            <a:endParaRPr>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30"/>
          <p:cNvSpPr/>
          <p:nvPr/>
        </p:nvSpPr>
        <p:spPr>
          <a:xfrm>
            <a:off x="510746" y="450912"/>
            <a:ext cx="8220900" cy="493800"/>
          </a:xfrm>
          <a:prstGeom prst="rect">
            <a:avLst/>
          </a:prstGeom>
          <a:solidFill>
            <a:srgbClr val="226BAB"/>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sz="3000">
              <a:solidFill>
                <a:schemeClr val="lt1"/>
              </a:solidFill>
              <a:latin typeface="Arial"/>
              <a:ea typeface="Arial"/>
              <a:cs typeface="Arial"/>
              <a:sym typeface="Arial"/>
            </a:endParaRPr>
          </a:p>
        </p:txBody>
      </p:sp>
      <p:sp>
        <p:nvSpPr>
          <p:cNvPr id="340" name="Google Shape;340;p30"/>
          <p:cNvSpPr txBox="1"/>
          <p:nvPr/>
        </p:nvSpPr>
        <p:spPr>
          <a:xfrm>
            <a:off x="510746" y="48932"/>
            <a:ext cx="8220900" cy="354000"/>
          </a:xfrm>
          <a:prstGeom prst="rect">
            <a:avLst/>
          </a:prstGeom>
          <a:solidFill>
            <a:srgbClr val="5BA4E3"/>
          </a:solid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lang="en-US" sz="1500">
                <a:solidFill>
                  <a:srgbClr val="1A467F"/>
                </a:solidFill>
                <a:latin typeface="Avenir"/>
                <a:ea typeface="Avenir"/>
                <a:cs typeface="Avenir"/>
                <a:sym typeface="Avenir"/>
              </a:rPr>
              <a:t>NATIONAL OCEANIC AND ATMOSPHERIC ADMINISTRATION</a:t>
            </a:r>
            <a:endParaRPr/>
          </a:p>
        </p:txBody>
      </p:sp>
      <p:sp>
        <p:nvSpPr>
          <p:cNvPr id="341" name="Google Shape;341;p30"/>
          <p:cNvSpPr/>
          <p:nvPr/>
        </p:nvSpPr>
        <p:spPr>
          <a:xfrm>
            <a:off x="50034" y="27615"/>
            <a:ext cx="904800" cy="962400"/>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2000px-Seal_of_the_United_States_Department_of_Commerce.svg.png" id="342" name="Google Shape;342;p30"/>
          <p:cNvPicPr preferRelativeResize="0"/>
          <p:nvPr/>
        </p:nvPicPr>
        <p:blipFill rotWithShape="1">
          <a:blip r:embed="rId3">
            <a:alphaModFix/>
          </a:blip>
          <a:srcRect b="0" l="0" r="0" t="0"/>
          <a:stretch/>
        </p:blipFill>
        <p:spPr>
          <a:xfrm>
            <a:off x="50032" y="80674"/>
            <a:ext cx="846824" cy="860437"/>
          </a:xfrm>
          <a:prstGeom prst="rect">
            <a:avLst/>
          </a:prstGeom>
          <a:noFill/>
          <a:ln>
            <a:noFill/>
          </a:ln>
        </p:spPr>
      </p:pic>
      <p:sp>
        <p:nvSpPr>
          <p:cNvPr id="343" name="Google Shape;343;p30"/>
          <p:cNvSpPr/>
          <p:nvPr/>
        </p:nvSpPr>
        <p:spPr>
          <a:xfrm>
            <a:off x="8205660" y="38955"/>
            <a:ext cx="951000" cy="951000"/>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1024px-NOAA_logo.svg.png" id="344" name="Google Shape;344;p30"/>
          <p:cNvPicPr preferRelativeResize="0"/>
          <p:nvPr/>
        </p:nvPicPr>
        <p:blipFill rotWithShape="1">
          <a:blip r:embed="rId4">
            <a:alphaModFix/>
          </a:blip>
          <a:srcRect b="0" l="0" r="0" t="0"/>
          <a:stretch/>
        </p:blipFill>
        <p:spPr>
          <a:xfrm>
            <a:off x="8252214" y="92010"/>
            <a:ext cx="841248" cy="841248"/>
          </a:xfrm>
          <a:prstGeom prst="rect">
            <a:avLst/>
          </a:prstGeom>
          <a:noFill/>
          <a:ln>
            <a:noFill/>
          </a:ln>
        </p:spPr>
      </p:pic>
      <p:sp>
        <p:nvSpPr>
          <p:cNvPr id="345" name="Google Shape;345;p30"/>
          <p:cNvSpPr txBox="1"/>
          <p:nvPr/>
        </p:nvSpPr>
        <p:spPr>
          <a:xfrm>
            <a:off x="2" y="419184"/>
            <a:ext cx="9156600" cy="492300"/>
          </a:xfrm>
          <a:prstGeom prst="rect">
            <a:avLst/>
          </a:prstGeom>
          <a:no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b="1" lang="en-US" sz="2400">
                <a:solidFill>
                  <a:schemeClr val="lt1"/>
                </a:solidFill>
              </a:rPr>
              <a:t>Sept. 2020 PM2.5 Prediction in the East</a:t>
            </a:r>
            <a:endParaRPr/>
          </a:p>
        </p:txBody>
      </p:sp>
      <p:sp>
        <p:nvSpPr>
          <p:cNvPr id="346" name="Google Shape;346;p30"/>
          <p:cNvSpPr txBox="1"/>
          <p:nvPr>
            <p:ph idx="12" type="sldNum"/>
          </p:nvPr>
        </p:nvSpPr>
        <p:spPr>
          <a:xfrm>
            <a:off x="7010400" y="4800599"/>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47" name="Google Shape;347;p30"/>
          <p:cNvPicPr preferRelativeResize="0"/>
          <p:nvPr/>
        </p:nvPicPr>
        <p:blipFill>
          <a:blip r:embed="rId5">
            <a:alphaModFix/>
          </a:blip>
          <a:stretch>
            <a:fillRect/>
          </a:stretch>
        </p:blipFill>
        <p:spPr>
          <a:xfrm>
            <a:off x="350425" y="1194100"/>
            <a:ext cx="8220899" cy="362123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31"/>
          <p:cNvSpPr/>
          <p:nvPr/>
        </p:nvSpPr>
        <p:spPr>
          <a:xfrm>
            <a:off x="510746" y="450912"/>
            <a:ext cx="8220900" cy="493800"/>
          </a:xfrm>
          <a:prstGeom prst="rect">
            <a:avLst/>
          </a:prstGeom>
          <a:solidFill>
            <a:srgbClr val="226BAB"/>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sz="3000">
              <a:solidFill>
                <a:schemeClr val="lt1"/>
              </a:solidFill>
              <a:latin typeface="Arial"/>
              <a:ea typeface="Arial"/>
              <a:cs typeface="Arial"/>
              <a:sym typeface="Arial"/>
            </a:endParaRPr>
          </a:p>
        </p:txBody>
      </p:sp>
      <p:sp>
        <p:nvSpPr>
          <p:cNvPr id="353" name="Google Shape;353;p31"/>
          <p:cNvSpPr txBox="1"/>
          <p:nvPr/>
        </p:nvSpPr>
        <p:spPr>
          <a:xfrm>
            <a:off x="510746" y="48932"/>
            <a:ext cx="8220900" cy="354000"/>
          </a:xfrm>
          <a:prstGeom prst="rect">
            <a:avLst/>
          </a:prstGeom>
          <a:solidFill>
            <a:srgbClr val="5BA4E3"/>
          </a:solid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lang="en-US" sz="1500">
                <a:solidFill>
                  <a:srgbClr val="1A467F"/>
                </a:solidFill>
                <a:latin typeface="Avenir"/>
                <a:ea typeface="Avenir"/>
                <a:cs typeface="Avenir"/>
                <a:sym typeface="Avenir"/>
              </a:rPr>
              <a:t>NATIONAL OCEANIC AND ATMOSPHERIC ADMINISTRATION</a:t>
            </a:r>
            <a:endParaRPr/>
          </a:p>
        </p:txBody>
      </p:sp>
      <p:sp>
        <p:nvSpPr>
          <p:cNvPr id="354" name="Google Shape;354;p31"/>
          <p:cNvSpPr/>
          <p:nvPr/>
        </p:nvSpPr>
        <p:spPr>
          <a:xfrm>
            <a:off x="50034" y="27615"/>
            <a:ext cx="904800" cy="962400"/>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2000px-Seal_of_the_United_States_Department_of_Commerce.svg.png" id="355" name="Google Shape;355;p31"/>
          <p:cNvPicPr preferRelativeResize="0"/>
          <p:nvPr/>
        </p:nvPicPr>
        <p:blipFill rotWithShape="1">
          <a:blip r:embed="rId3">
            <a:alphaModFix/>
          </a:blip>
          <a:srcRect b="0" l="0" r="0" t="0"/>
          <a:stretch/>
        </p:blipFill>
        <p:spPr>
          <a:xfrm>
            <a:off x="50032" y="80674"/>
            <a:ext cx="846824" cy="860437"/>
          </a:xfrm>
          <a:prstGeom prst="rect">
            <a:avLst/>
          </a:prstGeom>
          <a:noFill/>
          <a:ln>
            <a:noFill/>
          </a:ln>
        </p:spPr>
      </p:pic>
      <p:sp>
        <p:nvSpPr>
          <p:cNvPr id="356" name="Google Shape;356;p31"/>
          <p:cNvSpPr/>
          <p:nvPr/>
        </p:nvSpPr>
        <p:spPr>
          <a:xfrm>
            <a:off x="8205660" y="38955"/>
            <a:ext cx="951000" cy="951000"/>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1024px-NOAA_logo.svg.png" id="357" name="Google Shape;357;p31"/>
          <p:cNvPicPr preferRelativeResize="0"/>
          <p:nvPr/>
        </p:nvPicPr>
        <p:blipFill rotWithShape="1">
          <a:blip r:embed="rId4">
            <a:alphaModFix/>
          </a:blip>
          <a:srcRect b="0" l="0" r="0" t="0"/>
          <a:stretch/>
        </p:blipFill>
        <p:spPr>
          <a:xfrm>
            <a:off x="8252214" y="92010"/>
            <a:ext cx="841248" cy="841248"/>
          </a:xfrm>
          <a:prstGeom prst="rect">
            <a:avLst/>
          </a:prstGeom>
          <a:noFill/>
          <a:ln>
            <a:noFill/>
          </a:ln>
        </p:spPr>
      </p:pic>
      <p:sp>
        <p:nvSpPr>
          <p:cNvPr id="358" name="Google Shape;358;p31"/>
          <p:cNvSpPr txBox="1"/>
          <p:nvPr/>
        </p:nvSpPr>
        <p:spPr>
          <a:xfrm>
            <a:off x="2" y="419184"/>
            <a:ext cx="9156600" cy="492300"/>
          </a:xfrm>
          <a:prstGeom prst="rect">
            <a:avLst/>
          </a:prstGeom>
          <a:no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b="1" lang="en-US" sz="2400">
                <a:solidFill>
                  <a:schemeClr val="lt1"/>
                </a:solidFill>
              </a:rPr>
              <a:t> PM2.5 Example in the East</a:t>
            </a:r>
            <a:endParaRPr/>
          </a:p>
        </p:txBody>
      </p:sp>
      <p:sp>
        <p:nvSpPr>
          <p:cNvPr id="359" name="Google Shape;359;p31"/>
          <p:cNvSpPr txBox="1"/>
          <p:nvPr>
            <p:ph idx="12" type="sldNum"/>
          </p:nvPr>
        </p:nvSpPr>
        <p:spPr>
          <a:xfrm>
            <a:off x="7010400" y="4800599"/>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60" name="Google Shape;360;p31"/>
          <p:cNvPicPr preferRelativeResize="0"/>
          <p:nvPr/>
        </p:nvPicPr>
        <p:blipFill>
          <a:blip r:embed="rId5">
            <a:alphaModFix/>
          </a:blip>
          <a:stretch>
            <a:fillRect/>
          </a:stretch>
        </p:blipFill>
        <p:spPr>
          <a:xfrm>
            <a:off x="50034" y="1097112"/>
            <a:ext cx="3893988" cy="3893988"/>
          </a:xfrm>
          <a:prstGeom prst="rect">
            <a:avLst/>
          </a:prstGeom>
          <a:noFill/>
          <a:ln>
            <a:noFill/>
          </a:ln>
        </p:spPr>
      </p:pic>
      <p:pic>
        <p:nvPicPr>
          <p:cNvPr id="361" name="Google Shape;361;p31"/>
          <p:cNvPicPr preferRelativeResize="0"/>
          <p:nvPr/>
        </p:nvPicPr>
        <p:blipFill rotWithShape="1">
          <a:blip r:embed="rId6">
            <a:alphaModFix/>
          </a:blip>
          <a:srcRect b="0" l="23437" r="23775" t="0"/>
          <a:stretch/>
        </p:blipFill>
        <p:spPr>
          <a:xfrm>
            <a:off x="3534475" y="1097100"/>
            <a:ext cx="2297002" cy="3894000"/>
          </a:xfrm>
          <a:prstGeom prst="rect">
            <a:avLst/>
          </a:prstGeom>
          <a:noFill/>
          <a:ln>
            <a:noFill/>
          </a:ln>
        </p:spPr>
      </p:pic>
      <p:sp>
        <p:nvSpPr>
          <p:cNvPr id="362" name="Google Shape;362;p31"/>
          <p:cNvSpPr txBox="1"/>
          <p:nvPr/>
        </p:nvSpPr>
        <p:spPr>
          <a:xfrm>
            <a:off x="6054675" y="1099038"/>
            <a:ext cx="29463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solidFill>
                  <a:srgbClr val="FF0000"/>
                </a:solidFill>
              </a:rPr>
              <a:t>Ohio Valley (24h AVG PM2.5)</a:t>
            </a:r>
            <a:endParaRPr b="1" sz="1600">
              <a:solidFill>
                <a:srgbClr val="FF0000"/>
              </a:solidFill>
            </a:endParaRPr>
          </a:p>
          <a:p>
            <a:pPr indent="0" lvl="0" marL="0" rtl="0" algn="l">
              <a:spcBef>
                <a:spcPts val="0"/>
              </a:spcBef>
              <a:spcAft>
                <a:spcPts val="0"/>
              </a:spcAft>
              <a:buNone/>
            </a:pPr>
            <a:r>
              <a:rPr b="1" lang="en-US" sz="1600">
                <a:solidFill>
                  <a:srgbClr val="FF0000"/>
                </a:solidFill>
              </a:rPr>
              <a:t>          Valid: 12z 8/31/20</a:t>
            </a:r>
            <a:endParaRPr b="1" sz="1600">
              <a:solidFill>
                <a:srgbClr val="FF0000"/>
              </a:solidFill>
            </a:endParaRPr>
          </a:p>
        </p:txBody>
      </p:sp>
      <p:sp>
        <p:nvSpPr>
          <p:cNvPr id="363" name="Google Shape;363;p31"/>
          <p:cNvSpPr txBox="1"/>
          <p:nvPr/>
        </p:nvSpPr>
        <p:spPr>
          <a:xfrm>
            <a:off x="5718900" y="1885213"/>
            <a:ext cx="1071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t>PARA </a:t>
            </a:r>
            <a:endParaRPr b="1" sz="1200"/>
          </a:p>
          <a:p>
            <a:pPr indent="0" lvl="0" marL="0" rtl="0" algn="l">
              <a:spcBef>
                <a:spcPts val="0"/>
              </a:spcBef>
              <a:spcAft>
                <a:spcPts val="0"/>
              </a:spcAft>
              <a:buNone/>
            </a:pPr>
            <a:r>
              <a:rPr b="1" lang="en-US" sz="1200"/>
              <a:t>BC</a:t>
            </a:r>
            <a:endParaRPr b="1" sz="1200"/>
          </a:p>
        </p:txBody>
      </p:sp>
      <p:sp>
        <p:nvSpPr>
          <p:cNvPr id="364" name="Google Shape;364;p31"/>
          <p:cNvSpPr txBox="1"/>
          <p:nvPr/>
        </p:nvSpPr>
        <p:spPr>
          <a:xfrm>
            <a:off x="5718888" y="4193763"/>
            <a:ext cx="1071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t>PROD</a:t>
            </a:r>
            <a:endParaRPr b="1" sz="1200"/>
          </a:p>
          <a:p>
            <a:pPr indent="0" lvl="0" marL="0" rtl="0" algn="l">
              <a:spcBef>
                <a:spcPts val="0"/>
              </a:spcBef>
              <a:spcAft>
                <a:spcPts val="0"/>
              </a:spcAft>
              <a:buNone/>
            </a:pPr>
            <a:r>
              <a:rPr b="1" lang="en-US" sz="1200"/>
              <a:t>BC</a:t>
            </a:r>
            <a:endParaRPr b="1" sz="1200"/>
          </a:p>
        </p:txBody>
      </p:sp>
      <p:sp>
        <p:nvSpPr>
          <p:cNvPr id="365" name="Google Shape;365;p31"/>
          <p:cNvSpPr txBox="1"/>
          <p:nvPr/>
        </p:nvSpPr>
        <p:spPr>
          <a:xfrm>
            <a:off x="473550" y="1331113"/>
            <a:ext cx="1071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t>PARA </a:t>
            </a:r>
            <a:endParaRPr b="1" sz="1200"/>
          </a:p>
          <a:p>
            <a:pPr indent="0" lvl="0" marL="0" rtl="0" algn="l">
              <a:spcBef>
                <a:spcPts val="0"/>
              </a:spcBef>
              <a:spcAft>
                <a:spcPts val="0"/>
              </a:spcAft>
              <a:buNone/>
            </a:pPr>
            <a:r>
              <a:rPr b="1" lang="en-US" sz="1200"/>
              <a:t>RAW</a:t>
            </a:r>
            <a:endParaRPr b="1" sz="1200"/>
          </a:p>
        </p:txBody>
      </p:sp>
      <p:sp>
        <p:nvSpPr>
          <p:cNvPr id="366" name="Google Shape;366;p31"/>
          <p:cNvSpPr txBox="1"/>
          <p:nvPr/>
        </p:nvSpPr>
        <p:spPr>
          <a:xfrm>
            <a:off x="473550" y="3971863"/>
            <a:ext cx="1071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t>PROD </a:t>
            </a:r>
            <a:endParaRPr b="1" sz="1200"/>
          </a:p>
          <a:p>
            <a:pPr indent="0" lvl="0" marL="0" rtl="0" algn="l">
              <a:spcBef>
                <a:spcPts val="0"/>
              </a:spcBef>
              <a:spcAft>
                <a:spcPts val="0"/>
              </a:spcAft>
              <a:buNone/>
            </a:pPr>
            <a:r>
              <a:rPr b="1" lang="en-US" sz="1200"/>
              <a:t>RAW</a:t>
            </a:r>
            <a:endParaRPr b="1" sz="1200"/>
          </a:p>
        </p:txBody>
      </p:sp>
      <p:sp>
        <p:nvSpPr>
          <p:cNvPr id="367" name="Google Shape;367;p31"/>
          <p:cNvSpPr txBox="1"/>
          <p:nvPr/>
        </p:nvSpPr>
        <p:spPr>
          <a:xfrm>
            <a:off x="6320600" y="2186100"/>
            <a:ext cx="2575500" cy="1908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Calibri"/>
              <a:buChar char="●"/>
            </a:pPr>
            <a:r>
              <a:rPr lang="en-US">
                <a:latin typeface="Calibri"/>
                <a:ea typeface="Calibri"/>
                <a:cs typeface="Calibri"/>
                <a:sym typeface="Calibri"/>
              </a:rPr>
              <a:t>Consistent with the stats, the raw PROD has a huge   </a:t>
            </a: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           over-prediction, while the </a:t>
            </a: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           raw PARA has a slight   </a:t>
            </a: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           under-prediction</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US">
                <a:latin typeface="Calibri"/>
                <a:ea typeface="Calibri"/>
                <a:cs typeface="Calibri"/>
                <a:sym typeface="Calibri"/>
              </a:rPr>
              <a:t> The BC forecasts look fairly similar</a:t>
            </a: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4"/>
          <p:cNvSpPr/>
          <p:nvPr/>
        </p:nvSpPr>
        <p:spPr>
          <a:xfrm>
            <a:off x="510746" y="450912"/>
            <a:ext cx="8220777" cy="493852"/>
          </a:xfrm>
          <a:prstGeom prst="rect">
            <a:avLst/>
          </a:prstGeom>
          <a:solidFill>
            <a:srgbClr val="226BAB"/>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b="0" i="0" sz="3000" u="none" cap="none" strike="noStrike">
              <a:solidFill>
                <a:schemeClr val="lt1"/>
              </a:solidFill>
              <a:latin typeface="Arial"/>
              <a:ea typeface="Arial"/>
              <a:cs typeface="Arial"/>
              <a:sym typeface="Arial"/>
            </a:endParaRPr>
          </a:p>
        </p:txBody>
      </p:sp>
      <p:sp>
        <p:nvSpPr>
          <p:cNvPr id="106" name="Google Shape;106;p14"/>
          <p:cNvSpPr txBox="1"/>
          <p:nvPr/>
        </p:nvSpPr>
        <p:spPr>
          <a:xfrm>
            <a:off x="510746" y="48932"/>
            <a:ext cx="8220777" cy="353921"/>
          </a:xfrm>
          <a:prstGeom prst="rect">
            <a:avLst/>
          </a:prstGeom>
          <a:solidFill>
            <a:srgbClr val="5BA4E3"/>
          </a:solid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b="0" i="0" lang="en-US" sz="1500" u="none" cap="none" strike="noStrike">
                <a:solidFill>
                  <a:srgbClr val="1A467F"/>
                </a:solidFill>
                <a:latin typeface="Avenir"/>
                <a:ea typeface="Avenir"/>
                <a:cs typeface="Avenir"/>
                <a:sym typeface="Avenir"/>
              </a:rPr>
              <a:t>NATIONAL OCEANIC AND ATMOSPHERIC ADMINISTRATION</a:t>
            </a:r>
            <a:endParaRPr/>
          </a:p>
        </p:txBody>
      </p:sp>
      <p:sp>
        <p:nvSpPr>
          <p:cNvPr id="107" name="Google Shape;107;p14"/>
          <p:cNvSpPr/>
          <p:nvPr/>
        </p:nvSpPr>
        <p:spPr>
          <a:xfrm>
            <a:off x="50034" y="27615"/>
            <a:ext cx="904781" cy="962507"/>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2000px-Seal_of_the_United_States_Department_of_Commerce.svg.png" id="108" name="Google Shape;108;p14"/>
          <p:cNvPicPr preferRelativeResize="0"/>
          <p:nvPr/>
        </p:nvPicPr>
        <p:blipFill rotWithShape="1">
          <a:blip r:embed="rId3">
            <a:alphaModFix/>
          </a:blip>
          <a:srcRect b="0" l="0" r="0" t="0"/>
          <a:stretch/>
        </p:blipFill>
        <p:spPr>
          <a:xfrm>
            <a:off x="50032" y="80674"/>
            <a:ext cx="846824" cy="860437"/>
          </a:xfrm>
          <a:prstGeom prst="rect">
            <a:avLst/>
          </a:prstGeom>
          <a:noFill/>
          <a:ln>
            <a:noFill/>
          </a:ln>
        </p:spPr>
      </p:pic>
      <p:sp>
        <p:nvSpPr>
          <p:cNvPr id="109" name="Google Shape;109;p14"/>
          <p:cNvSpPr/>
          <p:nvPr/>
        </p:nvSpPr>
        <p:spPr>
          <a:xfrm>
            <a:off x="8205660" y="38955"/>
            <a:ext cx="950975" cy="950975"/>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1024px-NOAA_logo.svg.png" id="110" name="Google Shape;110;p14"/>
          <p:cNvPicPr preferRelativeResize="0"/>
          <p:nvPr/>
        </p:nvPicPr>
        <p:blipFill rotWithShape="1">
          <a:blip r:embed="rId4">
            <a:alphaModFix/>
          </a:blip>
          <a:srcRect b="0" l="0" r="0" t="0"/>
          <a:stretch/>
        </p:blipFill>
        <p:spPr>
          <a:xfrm>
            <a:off x="8252214" y="92010"/>
            <a:ext cx="841248" cy="841248"/>
          </a:xfrm>
          <a:prstGeom prst="rect">
            <a:avLst/>
          </a:prstGeom>
          <a:noFill/>
          <a:ln>
            <a:noFill/>
          </a:ln>
        </p:spPr>
      </p:pic>
      <p:sp>
        <p:nvSpPr>
          <p:cNvPr id="111" name="Google Shape;111;p14"/>
          <p:cNvSpPr txBox="1"/>
          <p:nvPr/>
        </p:nvSpPr>
        <p:spPr>
          <a:xfrm>
            <a:off x="2" y="419184"/>
            <a:ext cx="9156633" cy="492414"/>
          </a:xfrm>
          <a:prstGeom prst="rect">
            <a:avLst/>
          </a:prstGeom>
          <a:no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b="1" lang="en-US" sz="2400">
                <a:solidFill>
                  <a:schemeClr val="lt1"/>
                </a:solidFill>
              </a:rPr>
              <a:t>AQM</a:t>
            </a:r>
            <a:r>
              <a:rPr b="1" i="0" lang="en-US" sz="2400" u="none" cap="none" strike="noStrike">
                <a:solidFill>
                  <a:schemeClr val="lt1"/>
                </a:solidFill>
                <a:latin typeface="Arial"/>
                <a:ea typeface="Arial"/>
                <a:cs typeface="Arial"/>
                <a:sym typeface="Arial"/>
              </a:rPr>
              <a:t>6.0 </a:t>
            </a:r>
            <a:r>
              <a:rPr b="1" i="0" lang="en-US" sz="2400" u="none" cap="none" strike="noStrike">
                <a:solidFill>
                  <a:schemeClr val="lt1"/>
                </a:solidFill>
                <a:latin typeface="Arial"/>
                <a:ea typeface="Arial"/>
                <a:cs typeface="Arial"/>
                <a:sym typeface="Arial"/>
              </a:rPr>
              <a:t>Acknowledgements</a:t>
            </a:r>
            <a:endParaRPr/>
          </a:p>
        </p:txBody>
      </p:sp>
      <p:sp>
        <p:nvSpPr>
          <p:cNvPr id="112" name="Google Shape;112;p14"/>
          <p:cNvSpPr txBox="1"/>
          <p:nvPr>
            <p:ph idx="1" type="subTitle"/>
          </p:nvPr>
        </p:nvSpPr>
        <p:spPr>
          <a:xfrm>
            <a:off x="50250" y="1139700"/>
            <a:ext cx="9043500" cy="3502200"/>
          </a:xfrm>
          <a:prstGeom prst="rect">
            <a:avLst/>
          </a:prstGeom>
          <a:noFill/>
          <a:ln>
            <a:noFill/>
          </a:ln>
        </p:spPr>
        <p:txBody>
          <a:bodyPr anchorCtr="0" anchor="t" bIns="68550" lIns="68550" spcFirstLastPara="1" rIns="68550" wrap="square" tIns="68550">
            <a:noAutofit/>
          </a:bodyPr>
          <a:lstStyle/>
          <a:p>
            <a:pPr indent="-1717675" lvl="0" marL="1773238" rtl="0" algn="l">
              <a:spcBef>
                <a:spcPts val="0"/>
              </a:spcBef>
              <a:spcAft>
                <a:spcPts val="0"/>
              </a:spcAft>
              <a:buClr>
                <a:srgbClr val="000000"/>
              </a:buClr>
              <a:buSzPts val="1400"/>
              <a:buNone/>
            </a:pPr>
            <a:r>
              <a:rPr b="1" lang="en-US" sz="1200">
                <a:solidFill>
                  <a:srgbClr val="000000"/>
                </a:solidFill>
                <a:latin typeface="Arial"/>
                <a:ea typeface="Arial"/>
                <a:cs typeface="Arial"/>
                <a:sym typeface="Arial"/>
              </a:rPr>
              <a:t>Project Managers:</a:t>
            </a:r>
            <a:r>
              <a:rPr lang="en-US" sz="1200">
                <a:solidFill>
                  <a:srgbClr val="000000"/>
                </a:solidFill>
                <a:latin typeface="Arial"/>
                <a:ea typeface="Arial"/>
                <a:cs typeface="Arial"/>
                <a:sym typeface="Arial"/>
              </a:rPr>
              <a:t>	</a:t>
            </a:r>
            <a:r>
              <a:rPr b="1" lang="en-US" sz="1200">
                <a:solidFill>
                  <a:schemeClr val="dk1"/>
                </a:solidFill>
                <a:latin typeface="Arial"/>
                <a:ea typeface="Arial"/>
                <a:cs typeface="Arial"/>
                <a:sym typeface="Arial"/>
              </a:rPr>
              <a:t>Vijay Tallapragada &amp; Fanglin Yang (EMC)</a:t>
            </a:r>
            <a:endParaRPr b="1" sz="2800">
              <a:solidFill>
                <a:schemeClr val="dk1"/>
              </a:solidFill>
            </a:endParaRPr>
          </a:p>
          <a:p>
            <a:pPr indent="-1717675" lvl="0" marL="1773238" rtl="0" algn="l">
              <a:spcBef>
                <a:spcPts val="0"/>
              </a:spcBef>
              <a:spcAft>
                <a:spcPts val="0"/>
              </a:spcAft>
              <a:buClr>
                <a:srgbClr val="000000"/>
              </a:buClr>
              <a:buSzPts val="1400"/>
              <a:buNone/>
            </a:pPr>
            <a:r>
              <a:rPr b="1" lang="en-US" sz="1200">
                <a:solidFill>
                  <a:schemeClr val="dk1"/>
                </a:solidFill>
                <a:latin typeface="Arial"/>
                <a:ea typeface="Arial"/>
                <a:cs typeface="Arial"/>
                <a:sym typeface="Arial"/>
              </a:rPr>
              <a:t>Project Leads: </a:t>
            </a:r>
            <a:r>
              <a:rPr lang="en-US" sz="1200">
                <a:solidFill>
                  <a:schemeClr val="dk1"/>
                </a:solidFill>
                <a:latin typeface="Arial"/>
                <a:ea typeface="Arial"/>
                <a:cs typeface="Arial"/>
                <a:sym typeface="Arial"/>
              </a:rPr>
              <a:t>	</a:t>
            </a:r>
            <a:r>
              <a:rPr b="1" lang="en-US" sz="1200">
                <a:solidFill>
                  <a:schemeClr val="dk1"/>
                </a:solidFill>
                <a:latin typeface="Arial"/>
                <a:ea typeface="Arial"/>
                <a:cs typeface="Arial"/>
                <a:sym typeface="Arial"/>
              </a:rPr>
              <a:t>Jeff McQueen</a:t>
            </a:r>
            <a:r>
              <a:rPr b="1" lang="en-US" sz="1200">
                <a:solidFill>
                  <a:schemeClr val="dk1"/>
                </a:solidFill>
                <a:latin typeface="Arial"/>
                <a:ea typeface="Arial"/>
                <a:cs typeface="Arial"/>
                <a:sym typeface="Arial"/>
              </a:rPr>
              <a:t> &amp; Jianping Huang (EMC)</a:t>
            </a:r>
            <a:endParaRPr b="1" sz="1200">
              <a:solidFill>
                <a:schemeClr val="dk1"/>
              </a:solidFill>
              <a:latin typeface="Arial"/>
              <a:ea typeface="Arial"/>
              <a:cs typeface="Arial"/>
              <a:sym typeface="Arial"/>
            </a:endParaRPr>
          </a:p>
          <a:p>
            <a:pPr indent="-1717675" lvl="0" marL="1773238" rtl="0" algn="l">
              <a:spcBef>
                <a:spcPts val="0"/>
              </a:spcBef>
              <a:spcAft>
                <a:spcPts val="0"/>
              </a:spcAft>
              <a:buClr>
                <a:srgbClr val="000000"/>
              </a:buClr>
              <a:buSzPts val="1400"/>
              <a:buNone/>
            </a:pPr>
            <a:br>
              <a:rPr b="1" lang="en-US" sz="500">
                <a:solidFill>
                  <a:schemeClr val="dk1"/>
                </a:solidFill>
                <a:latin typeface="Arial"/>
                <a:ea typeface="Arial"/>
                <a:cs typeface="Arial"/>
                <a:sym typeface="Arial"/>
              </a:rPr>
            </a:br>
            <a:endParaRPr b="1" sz="500">
              <a:solidFill>
                <a:schemeClr val="dk1"/>
              </a:solidFill>
              <a:latin typeface="Arial"/>
              <a:ea typeface="Arial"/>
              <a:cs typeface="Arial"/>
              <a:sym typeface="Arial"/>
            </a:endParaRPr>
          </a:p>
          <a:p>
            <a:pPr indent="-1717675" lvl="0" marL="1773237" marR="0" rtl="0" algn="l">
              <a:lnSpc>
                <a:spcPct val="100000"/>
              </a:lnSpc>
              <a:spcBef>
                <a:spcPts val="0"/>
              </a:spcBef>
              <a:spcAft>
                <a:spcPts val="0"/>
              </a:spcAft>
              <a:buClr>
                <a:srgbClr val="000000"/>
              </a:buClr>
              <a:buSzPts val="1400"/>
              <a:buNone/>
            </a:pPr>
            <a:r>
              <a:rPr b="1" lang="en-US" sz="1200">
                <a:solidFill>
                  <a:schemeClr val="dk1"/>
                </a:solidFill>
                <a:latin typeface="Arial"/>
                <a:ea typeface="Arial"/>
                <a:cs typeface="Arial"/>
                <a:sym typeface="Arial"/>
              </a:rPr>
              <a:t>AQ Team</a:t>
            </a:r>
            <a:r>
              <a:rPr b="1" lang="en-US" sz="1200">
                <a:solidFill>
                  <a:schemeClr val="dk1"/>
                </a:solidFill>
                <a:latin typeface="Arial"/>
                <a:ea typeface="Arial"/>
                <a:cs typeface="Arial"/>
                <a:sym typeface="Arial"/>
              </a:rPr>
              <a:t>: </a:t>
            </a:r>
            <a:r>
              <a:rPr lang="en-US" sz="1200">
                <a:solidFill>
                  <a:schemeClr val="dk1"/>
                </a:solidFill>
                <a:latin typeface="Arial"/>
                <a:ea typeface="Arial"/>
                <a:cs typeface="Arial"/>
                <a:sym typeface="Arial"/>
              </a:rPr>
              <a:t>	</a:t>
            </a:r>
            <a:r>
              <a:rPr lang="en-US" sz="1200">
                <a:solidFill>
                  <a:schemeClr val="dk1"/>
                </a:solidFill>
                <a:latin typeface="Arial"/>
                <a:ea typeface="Arial"/>
                <a:cs typeface="Arial"/>
                <a:sym typeface="Arial"/>
              </a:rPr>
              <a:t>Ho-Chun Huang, Ed Strobach, Li Pan, Binyu Yang, Partha Bhattacharjee, Perry Shafran, Boi Voung and Dan Iredell </a:t>
            </a:r>
            <a:r>
              <a:rPr lang="en-US" sz="1200">
                <a:solidFill>
                  <a:schemeClr val="dk1"/>
                </a:solidFill>
                <a:latin typeface="Arial"/>
                <a:ea typeface="Arial"/>
                <a:cs typeface="Arial"/>
                <a:sym typeface="Arial"/>
              </a:rPr>
              <a:t>(EMC)</a:t>
            </a:r>
            <a:endParaRPr sz="1200">
              <a:solidFill>
                <a:schemeClr val="dk1"/>
              </a:solidFill>
              <a:latin typeface="Arial"/>
              <a:ea typeface="Arial"/>
              <a:cs typeface="Arial"/>
              <a:sym typeface="Arial"/>
            </a:endParaRPr>
          </a:p>
          <a:p>
            <a:pPr indent="-1717675" lvl="0" marL="1773237" marR="0" rtl="0" algn="l">
              <a:lnSpc>
                <a:spcPct val="100000"/>
              </a:lnSpc>
              <a:spcBef>
                <a:spcPts val="0"/>
              </a:spcBef>
              <a:spcAft>
                <a:spcPts val="0"/>
              </a:spcAft>
              <a:buClr>
                <a:srgbClr val="000000"/>
              </a:buClr>
              <a:buSzPts val="1400"/>
              <a:buNone/>
            </a:pPr>
            <a:r>
              <a:rPr lang="en-US" sz="1200">
                <a:solidFill>
                  <a:schemeClr val="dk1"/>
                </a:solidFill>
                <a:latin typeface="Arial"/>
                <a:ea typeface="Arial"/>
                <a:cs typeface="Arial"/>
                <a:sym typeface="Arial"/>
              </a:rPr>
              <a:t>	</a:t>
            </a:r>
            <a:endParaRPr sz="1200">
              <a:solidFill>
                <a:schemeClr val="dk1"/>
              </a:solidFill>
              <a:latin typeface="Arial"/>
              <a:ea typeface="Arial"/>
              <a:cs typeface="Arial"/>
              <a:sym typeface="Arial"/>
            </a:endParaRPr>
          </a:p>
          <a:p>
            <a:pPr indent="0" lvl="0" marL="1371600" marR="0" rtl="0" algn="l">
              <a:lnSpc>
                <a:spcPct val="100000"/>
              </a:lnSpc>
              <a:spcBef>
                <a:spcPts val="0"/>
              </a:spcBef>
              <a:spcAft>
                <a:spcPts val="0"/>
              </a:spcAft>
              <a:buClr>
                <a:srgbClr val="000000"/>
              </a:buClr>
              <a:buSzPts val="1400"/>
              <a:buNone/>
            </a:pPr>
            <a:r>
              <a:rPr lang="en-US" sz="1200">
                <a:solidFill>
                  <a:schemeClr val="dk1"/>
                </a:solidFill>
                <a:latin typeface="Arial"/>
                <a:ea typeface="Arial"/>
                <a:cs typeface="Arial"/>
                <a:sym typeface="Arial"/>
              </a:rPr>
              <a:t>          Rick Saylor, Barry Baker, Youhua Tang, Patrick Campbell, and Daniel Tong (ARL)</a:t>
            </a:r>
            <a:endParaRPr sz="1200">
              <a:solidFill>
                <a:schemeClr val="dk1"/>
              </a:solidFill>
              <a:latin typeface="Arial"/>
              <a:ea typeface="Arial"/>
              <a:cs typeface="Arial"/>
              <a:sym typeface="Arial"/>
            </a:endParaRPr>
          </a:p>
          <a:p>
            <a:pPr indent="-1717675" lvl="0" marL="1773237" marR="0" rtl="0" algn="l">
              <a:lnSpc>
                <a:spcPct val="100000"/>
              </a:lnSpc>
              <a:spcBef>
                <a:spcPts val="0"/>
              </a:spcBef>
              <a:spcAft>
                <a:spcPts val="0"/>
              </a:spcAft>
              <a:buClr>
                <a:srgbClr val="000000"/>
              </a:buClr>
              <a:buSzPts val="1400"/>
              <a:buNone/>
            </a:pPr>
            <a:r>
              <a:rPr lang="en-US" sz="1200">
                <a:solidFill>
                  <a:schemeClr val="dk1"/>
                </a:solidFill>
                <a:latin typeface="Arial"/>
                <a:ea typeface="Arial"/>
                <a:cs typeface="Arial"/>
                <a:sym typeface="Arial"/>
              </a:rPr>
              <a:t>	</a:t>
            </a:r>
            <a:endParaRPr sz="1200">
              <a:solidFill>
                <a:schemeClr val="dk1"/>
              </a:solidFill>
              <a:latin typeface="Arial"/>
              <a:ea typeface="Arial"/>
              <a:cs typeface="Arial"/>
              <a:sym typeface="Arial"/>
            </a:endParaRPr>
          </a:p>
          <a:p>
            <a:pPr indent="457200" lvl="0" marL="914400" marR="0" rtl="0" algn="l">
              <a:lnSpc>
                <a:spcPct val="100000"/>
              </a:lnSpc>
              <a:spcBef>
                <a:spcPts val="0"/>
              </a:spcBef>
              <a:spcAft>
                <a:spcPts val="0"/>
              </a:spcAft>
              <a:buClr>
                <a:srgbClr val="000000"/>
              </a:buClr>
              <a:buSzPts val="1400"/>
              <a:buNone/>
            </a:pPr>
            <a:r>
              <a:rPr lang="en-US" sz="1200">
                <a:solidFill>
                  <a:schemeClr val="dk1"/>
                </a:solidFill>
                <a:latin typeface="Arial"/>
                <a:ea typeface="Arial"/>
                <a:cs typeface="Arial"/>
                <a:sym typeface="Arial"/>
              </a:rPr>
              <a:t>         </a:t>
            </a:r>
            <a:r>
              <a:rPr lang="en-US" sz="1200">
                <a:solidFill>
                  <a:schemeClr val="dk1"/>
                </a:solidFill>
                <a:latin typeface="Arial"/>
                <a:ea typeface="Arial"/>
                <a:cs typeface="Arial"/>
                <a:sym typeface="Arial"/>
              </a:rPr>
              <a:t>J</a:t>
            </a:r>
            <a:r>
              <a:rPr lang="en-US" sz="1200">
                <a:solidFill>
                  <a:schemeClr val="dk1"/>
                </a:solidFill>
                <a:latin typeface="Arial"/>
                <a:ea typeface="Arial"/>
                <a:cs typeface="Arial"/>
                <a:sym typeface="Arial"/>
              </a:rPr>
              <a:t>im Wilczak, Irina Djalalova and Dave Allurud (PSL)</a:t>
            </a:r>
            <a:endParaRPr sz="1200">
              <a:solidFill>
                <a:schemeClr val="dk1"/>
              </a:solidFill>
              <a:latin typeface="Arial"/>
              <a:ea typeface="Arial"/>
              <a:cs typeface="Arial"/>
              <a:sym typeface="Arial"/>
            </a:endParaRPr>
          </a:p>
          <a:p>
            <a:pPr indent="457200" lvl="0" marL="914400" marR="0" rtl="0" algn="l">
              <a:lnSpc>
                <a:spcPct val="100000"/>
              </a:lnSpc>
              <a:spcBef>
                <a:spcPts val="0"/>
              </a:spcBef>
              <a:spcAft>
                <a:spcPts val="0"/>
              </a:spcAft>
              <a:buClr>
                <a:srgbClr val="000000"/>
              </a:buClr>
              <a:buSzPts val="1400"/>
              <a:buNone/>
            </a:pPr>
            <a:r>
              <a:rPr lang="en-US" sz="1200">
                <a:solidFill>
                  <a:schemeClr val="dk1"/>
                </a:solidFill>
                <a:latin typeface="Arial"/>
                <a:ea typeface="Arial"/>
                <a:cs typeface="Arial"/>
                <a:sym typeface="Arial"/>
              </a:rPr>
              <a:t>  </a:t>
            </a:r>
            <a:endParaRPr sz="1200">
              <a:solidFill>
                <a:schemeClr val="dk1"/>
              </a:solidFill>
              <a:latin typeface="Arial"/>
              <a:ea typeface="Arial"/>
              <a:cs typeface="Arial"/>
              <a:sym typeface="Arial"/>
            </a:endParaRPr>
          </a:p>
          <a:p>
            <a:pPr indent="457200" lvl="0" marL="914400" marR="0" rtl="0" algn="l">
              <a:lnSpc>
                <a:spcPct val="100000"/>
              </a:lnSpc>
              <a:spcBef>
                <a:spcPts val="0"/>
              </a:spcBef>
              <a:spcAft>
                <a:spcPts val="0"/>
              </a:spcAft>
              <a:buClr>
                <a:srgbClr val="000000"/>
              </a:buClr>
              <a:buSzPts val="1400"/>
              <a:buNone/>
            </a:pPr>
            <a:r>
              <a:rPr lang="en-US" sz="1200">
                <a:solidFill>
                  <a:schemeClr val="dk1"/>
                </a:solidFill>
                <a:latin typeface="Arial"/>
                <a:ea typeface="Arial"/>
                <a:cs typeface="Arial"/>
                <a:sym typeface="Arial"/>
              </a:rPr>
              <a:t>         Shobha Kondragunta and Xiaoyang Zhang (NESDIS)</a:t>
            </a:r>
            <a:endParaRPr sz="1200">
              <a:solidFill>
                <a:schemeClr val="dk1"/>
              </a:solidFill>
              <a:latin typeface="Arial"/>
              <a:ea typeface="Arial"/>
              <a:cs typeface="Arial"/>
              <a:sym typeface="Arial"/>
            </a:endParaRPr>
          </a:p>
          <a:p>
            <a:pPr indent="-1717675" lvl="0" marL="1773237" marR="0" rtl="0" algn="l">
              <a:lnSpc>
                <a:spcPct val="100000"/>
              </a:lnSpc>
              <a:spcBef>
                <a:spcPts val="0"/>
              </a:spcBef>
              <a:spcAft>
                <a:spcPts val="0"/>
              </a:spcAft>
              <a:buClr>
                <a:srgbClr val="000000"/>
              </a:buClr>
              <a:buSzPts val="1400"/>
              <a:buFont typeface="Arial"/>
              <a:buNone/>
            </a:pPr>
            <a:r>
              <a:t/>
            </a:r>
            <a:endParaRPr sz="1200">
              <a:solidFill>
                <a:schemeClr val="dk1"/>
              </a:solidFill>
              <a:latin typeface="Arial"/>
              <a:ea typeface="Arial"/>
              <a:cs typeface="Arial"/>
              <a:sym typeface="Arial"/>
            </a:endParaRPr>
          </a:p>
          <a:p>
            <a:pPr indent="-1717675" lvl="0" marL="1773238" rtl="0" algn="l">
              <a:spcBef>
                <a:spcPts val="0"/>
              </a:spcBef>
              <a:spcAft>
                <a:spcPts val="0"/>
              </a:spcAft>
              <a:buClr>
                <a:srgbClr val="000000"/>
              </a:buClr>
              <a:buSzPts val="1400"/>
              <a:buNone/>
            </a:pPr>
            <a:r>
              <a:rPr b="1" lang="en-US" sz="1200">
                <a:solidFill>
                  <a:schemeClr val="dk1"/>
                </a:solidFill>
                <a:latin typeface="Arial"/>
                <a:ea typeface="Arial"/>
                <a:cs typeface="Arial"/>
                <a:sym typeface="Arial"/>
              </a:rPr>
              <a:t>EMC Management: </a:t>
            </a:r>
            <a:r>
              <a:rPr lang="en-US" sz="1200">
                <a:solidFill>
                  <a:schemeClr val="dk1"/>
                </a:solidFill>
                <a:latin typeface="Arial"/>
                <a:ea typeface="Arial"/>
                <a:cs typeface="Arial"/>
                <a:sym typeface="Arial"/>
              </a:rPr>
              <a:t>	Brian Gross, Ivanka Stajner, Arun Chawla, and Jason Levit</a:t>
            </a:r>
            <a:endParaRPr sz="1200">
              <a:solidFill>
                <a:schemeClr val="dk1"/>
              </a:solidFill>
              <a:latin typeface="Arial"/>
              <a:ea typeface="Arial"/>
              <a:cs typeface="Arial"/>
              <a:sym typeface="Arial"/>
            </a:endParaRPr>
          </a:p>
          <a:p>
            <a:pPr indent="-1717675" lvl="0" marL="1773238" rtl="0" algn="l">
              <a:spcBef>
                <a:spcPts val="0"/>
              </a:spcBef>
              <a:spcAft>
                <a:spcPts val="0"/>
              </a:spcAft>
              <a:buClr>
                <a:srgbClr val="000000"/>
              </a:buClr>
              <a:buSzPts val="1400"/>
              <a:buNone/>
            </a:pPr>
            <a:r>
              <a:t/>
            </a:r>
            <a:endParaRPr b="1" sz="500">
              <a:solidFill>
                <a:schemeClr val="dk1"/>
              </a:solidFill>
              <a:latin typeface="Arial"/>
              <a:ea typeface="Arial"/>
              <a:cs typeface="Arial"/>
              <a:sym typeface="Arial"/>
            </a:endParaRPr>
          </a:p>
          <a:p>
            <a:pPr indent="-1717675" lvl="0" marL="1773237" rtl="0" algn="l">
              <a:spcBef>
                <a:spcPts val="0"/>
              </a:spcBef>
              <a:spcAft>
                <a:spcPts val="0"/>
              </a:spcAft>
              <a:buClr>
                <a:srgbClr val="000000"/>
              </a:buClr>
              <a:buSzPts val="1400"/>
              <a:buNone/>
            </a:pPr>
            <a:r>
              <a:rPr b="1" lang="en-US" sz="1200">
                <a:solidFill>
                  <a:schemeClr val="dk1"/>
                </a:solidFill>
                <a:latin typeface="Arial"/>
                <a:ea typeface="Arial"/>
                <a:cs typeface="Arial"/>
                <a:sym typeface="Arial"/>
              </a:rPr>
              <a:t>NCO:</a:t>
            </a:r>
            <a:r>
              <a:rPr lang="en-US" sz="1200">
                <a:solidFill>
                  <a:schemeClr val="dk1"/>
                </a:solidFill>
                <a:latin typeface="Arial"/>
                <a:ea typeface="Arial"/>
                <a:cs typeface="Arial"/>
                <a:sym typeface="Arial"/>
              </a:rPr>
              <a:t>	Steven Earle</a:t>
            </a:r>
            <a:endParaRPr sz="1200">
              <a:solidFill>
                <a:schemeClr val="dk1"/>
              </a:solidFill>
              <a:latin typeface="Arial"/>
              <a:ea typeface="Arial"/>
              <a:cs typeface="Arial"/>
              <a:sym typeface="Arial"/>
            </a:endParaRPr>
          </a:p>
          <a:p>
            <a:pPr indent="-1717675" lvl="0" marL="1773238" rtl="0" algn="l">
              <a:spcBef>
                <a:spcPts val="0"/>
              </a:spcBef>
              <a:spcAft>
                <a:spcPts val="0"/>
              </a:spcAft>
              <a:buClr>
                <a:srgbClr val="000000"/>
              </a:buClr>
              <a:buSzPts val="1400"/>
              <a:buNone/>
            </a:pPr>
            <a:r>
              <a:t/>
            </a:r>
            <a:endParaRPr sz="1200">
              <a:solidFill>
                <a:schemeClr val="dk1"/>
              </a:solidFill>
              <a:latin typeface="Arial"/>
              <a:ea typeface="Arial"/>
              <a:cs typeface="Arial"/>
              <a:sym typeface="Arial"/>
            </a:endParaRPr>
          </a:p>
          <a:p>
            <a:pPr indent="-1717675" lvl="0" marL="1773237" rtl="0" algn="l">
              <a:spcBef>
                <a:spcPts val="0"/>
              </a:spcBef>
              <a:spcAft>
                <a:spcPts val="0"/>
              </a:spcAft>
              <a:buClr>
                <a:srgbClr val="000000"/>
              </a:buClr>
              <a:buSzPts val="1400"/>
              <a:buNone/>
            </a:pPr>
            <a:r>
              <a:rPr b="1" lang="en-US" sz="1200">
                <a:solidFill>
                  <a:schemeClr val="dk1"/>
                </a:solidFill>
                <a:latin typeface="Arial"/>
                <a:ea typeface="Arial"/>
                <a:cs typeface="Arial"/>
                <a:sym typeface="Arial"/>
              </a:rPr>
              <a:t>Project Sponsors:	Youngsun Jung (AQ Program Manager), Jose Tirado Delgado and Dorothy Koch (OSTI)</a:t>
            </a:r>
            <a:endParaRPr b="1" sz="1200">
              <a:solidFill>
                <a:schemeClr val="dk1"/>
              </a:solidFill>
              <a:latin typeface="Arial"/>
              <a:ea typeface="Arial"/>
              <a:cs typeface="Arial"/>
              <a:sym typeface="Arial"/>
            </a:endParaRPr>
          </a:p>
          <a:p>
            <a:pPr indent="-1717675" lvl="0" marL="1773237" rtl="0" algn="l">
              <a:spcBef>
                <a:spcPts val="0"/>
              </a:spcBef>
              <a:spcAft>
                <a:spcPts val="0"/>
              </a:spcAft>
              <a:buClr>
                <a:srgbClr val="000000"/>
              </a:buClr>
              <a:buSzPts val="1400"/>
              <a:buNone/>
            </a:pPr>
            <a:r>
              <a:t/>
            </a:r>
            <a:endParaRPr b="1" sz="1200">
              <a:solidFill>
                <a:schemeClr val="dk1"/>
              </a:solidFill>
              <a:latin typeface="Arial"/>
              <a:ea typeface="Arial"/>
              <a:cs typeface="Arial"/>
              <a:sym typeface="Arial"/>
            </a:endParaRPr>
          </a:p>
          <a:p>
            <a:pPr indent="-1717675" lvl="0" marL="1773237" rtl="0" algn="l">
              <a:spcBef>
                <a:spcPts val="0"/>
              </a:spcBef>
              <a:spcAft>
                <a:spcPts val="0"/>
              </a:spcAft>
              <a:buClr>
                <a:srgbClr val="000000"/>
              </a:buClr>
              <a:buSzPts val="1400"/>
              <a:buNone/>
            </a:pPr>
            <a:r>
              <a:rPr b="1" lang="en-US" sz="1200">
                <a:solidFill>
                  <a:schemeClr val="dk1"/>
                </a:solidFill>
                <a:latin typeface="Arial"/>
                <a:ea typeface="Arial"/>
                <a:cs typeface="Arial"/>
                <a:sym typeface="Arial"/>
              </a:rPr>
              <a:t>EPA:	CMAQ Support</a:t>
            </a:r>
            <a:endParaRPr b="1" sz="1200">
              <a:solidFill>
                <a:schemeClr val="dk1"/>
              </a:solidFill>
              <a:latin typeface="Arial"/>
              <a:ea typeface="Arial"/>
              <a:cs typeface="Arial"/>
              <a:sym typeface="Arial"/>
            </a:endParaRPr>
          </a:p>
          <a:p>
            <a:pPr indent="-1717675" lvl="0" marL="1773238" rtl="0" algn="l">
              <a:spcBef>
                <a:spcPts val="0"/>
              </a:spcBef>
              <a:spcAft>
                <a:spcPts val="0"/>
              </a:spcAft>
              <a:buClr>
                <a:srgbClr val="000000"/>
              </a:buClr>
              <a:buSzPts val="1400"/>
              <a:buNone/>
            </a:pPr>
            <a:r>
              <a:t/>
            </a:r>
            <a:endParaRPr sz="2800">
              <a:solidFill>
                <a:schemeClr val="dk1"/>
              </a:solidFill>
            </a:endParaRPr>
          </a:p>
        </p:txBody>
      </p:sp>
      <p:sp>
        <p:nvSpPr>
          <p:cNvPr id="113" name="Google Shape;113;p14"/>
          <p:cNvSpPr txBox="1"/>
          <p:nvPr>
            <p:ph idx="12" type="sldNum"/>
          </p:nvPr>
        </p:nvSpPr>
        <p:spPr>
          <a:xfrm>
            <a:off x="7010400" y="4800599"/>
            <a:ext cx="21336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32"/>
          <p:cNvSpPr/>
          <p:nvPr/>
        </p:nvSpPr>
        <p:spPr>
          <a:xfrm>
            <a:off x="510746" y="450912"/>
            <a:ext cx="8220900" cy="493800"/>
          </a:xfrm>
          <a:prstGeom prst="rect">
            <a:avLst/>
          </a:prstGeom>
          <a:solidFill>
            <a:srgbClr val="226BAB"/>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sz="3000">
              <a:solidFill>
                <a:schemeClr val="lt1"/>
              </a:solidFill>
              <a:latin typeface="Arial"/>
              <a:ea typeface="Arial"/>
              <a:cs typeface="Arial"/>
              <a:sym typeface="Arial"/>
            </a:endParaRPr>
          </a:p>
        </p:txBody>
      </p:sp>
      <p:sp>
        <p:nvSpPr>
          <p:cNvPr id="373" name="Google Shape;373;p32"/>
          <p:cNvSpPr txBox="1"/>
          <p:nvPr/>
        </p:nvSpPr>
        <p:spPr>
          <a:xfrm>
            <a:off x="510746" y="48932"/>
            <a:ext cx="8220900" cy="354000"/>
          </a:xfrm>
          <a:prstGeom prst="rect">
            <a:avLst/>
          </a:prstGeom>
          <a:solidFill>
            <a:srgbClr val="5BA4E3"/>
          </a:solid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lang="en-US" sz="1500">
                <a:solidFill>
                  <a:srgbClr val="1A467F"/>
                </a:solidFill>
                <a:latin typeface="Avenir"/>
                <a:ea typeface="Avenir"/>
                <a:cs typeface="Avenir"/>
                <a:sym typeface="Avenir"/>
              </a:rPr>
              <a:t>NATIONAL OCEANIC AND ATMOSPHERIC ADMINISTRATION</a:t>
            </a:r>
            <a:endParaRPr/>
          </a:p>
        </p:txBody>
      </p:sp>
      <p:sp>
        <p:nvSpPr>
          <p:cNvPr id="374" name="Google Shape;374;p32"/>
          <p:cNvSpPr/>
          <p:nvPr/>
        </p:nvSpPr>
        <p:spPr>
          <a:xfrm>
            <a:off x="50034" y="27615"/>
            <a:ext cx="904800" cy="962400"/>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2000px-Seal_of_the_United_States_Department_of_Commerce.svg.png" id="375" name="Google Shape;375;p32"/>
          <p:cNvPicPr preferRelativeResize="0"/>
          <p:nvPr/>
        </p:nvPicPr>
        <p:blipFill rotWithShape="1">
          <a:blip r:embed="rId3">
            <a:alphaModFix/>
          </a:blip>
          <a:srcRect b="0" l="0" r="0" t="0"/>
          <a:stretch/>
        </p:blipFill>
        <p:spPr>
          <a:xfrm>
            <a:off x="50032" y="80674"/>
            <a:ext cx="846824" cy="860437"/>
          </a:xfrm>
          <a:prstGeom prst="rect">
            <a:avLst/>
          </a:prstGeom>
          <a:noFill/>
          <a:ln>
            <a:noFill/>
          </a:ln>
        </p:spPr>
      </p:pic>
      <p:sp>
        <p:nvSpPr>
          <p:cNvPr id="376" name="Google Shape;376;p32"/>
          <p:cNvSpPr/>
          <p:nvPr/>
        </p:nvSpPr>
        <p:spPr>
          <a:xfrm>
            <a:off x="8205660" y="38955"/>
            <a:ext cx="951000" cy="951000"/>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1024px-NOAA_logo.svg.png" id="377" name="Google Shape;377;p32"/>
          <p:cNvPicPr preferRelativeResize="0"/>
          <p:nvPr/>
        </p:nvPicPr>
        <p:blipFill rotWithShape="1">
          <a:blip r:embed="rId4">
            <a:alphaModFix/>
          </a:blip>
          <a:srcRect b="0" l="0" r="0" t="0"/>
          <a:stretch/>
        </p:blipFill>
        <p:spPr>
          <a:xfrm>
            <a:off x="8252214" y="92010"/>
            <a:ext cx="841248" cy="841248"/>
          </a:xfrm>
          <a:prstGeom prst="rect">
            <a:avLst/>
          </a:prstGeom>
          <a:noFill/>
          <a:ln>
            <a:noFill/>
          </a:ln>
        </p:spPr>
      </p:pic>
      <p:sp>
        <p:nvSpPr>
          <p:cNvPr id="378" name="Google Shape;378;p32"/>
          <p:cNvSpPr txBox="1"/>
          <p:nvPr/>
        </p:nvSpPr>
        <p:spPr>
          <a:xfrm>
            <a:off x="2" y="419184"/>
            <a:ext cx="9156600" cy="492300"/>
          </a:xfrm>
          <a:prstGeom prst="rect">
            <a:avLst/>
          </a:prstGeom>
          <a:no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b="1" lang="en-US" sz="2400">
                <a:solidFill>
                  <a:schemeClr val="lt1"/>
                </a:solidFill>
              </a:rPr>
              <a:t>Sept. 2020 PM2.5 Prediction in the West</a:t>
            </a:r>
            <a:endParaRPr/>
          </a:p>
        </p:txBody>
      </p:sp>
      <p:sp>
        <p:nvSpPr>
          <p:cNvPr id="379" name="Google Shape;379;p32"/>
          <p:cNvSpPr txBox="1"/>
          <p:nvPr>
            <p:ph idx="12" type="sldNum"/>
          </p:nvPr>
        </p:nvSpPr>
        <p:spPr>
          <a:xfrm>
            <a:off x="7010400" y="4800599"/>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80" name="Google Shape;380;p32"/>
          <p:cNvPicPr preferRelativeResize="0"/>
          <p:nvPr/>
        </p:nvPicPr>
        <p:blipFill>
          <a:blip r:embed="rId5">
            <a:alphaModFix/>
          </a:blip>
          <a:stretch>
            <a:fillRect/>
          </a:stretch>
        </p:blipFill>
        <p:spPr>
          <a:xfrm>
            <a:off x="412475" y="1211300"/>
            <a:ext cx="7882797" cy="36581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33"/>
          <p:cNvSpPr/>
          <p:nvPr/>
        </p:nvSpPr>
        <p:spPr>
          <a:xfrm>
            <a:off x="510746" y="450912"/>
            <a:ext cx="8220900" cy="493800"/>
          </a:xfrm>
          <a:prstGeom prst="rect">
            <a:avLst/>
          </a:prstGeom>
          <a:solidFill>
            <a:srgbClr val="226BAB"/>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sz="3000">
              <a:solidFill>
                <a:schemeClr val="lt1"/>
              </a:solidFill>
              <a:latin typeface="Arial"/>
              <a:ea typeface="Arial"/>
              <a:cs typeface="Arial"/>
              <a:sym typeface="Arial"/>
            </a:endParaRPr>
          </a:p>
        </p:txBody>
      </p:sp>
      <p:sp>
        <p:nvSpPr>
          <p:cNvPr id="386" name="Google Shape;386;p33"/>
          <p:cNvSpPr txBox="1"/>
          <p:nvPr/>
        </p:nvSpPr>
        <p:spPr>
          <a:xfrm>
            <a:off x="510746" y="48932"/>
            <a:ext cx="8220900" cy="354000"/>
          </a:xfrm>
          <a:prstGeom prst="rect">
            <a:avLst/>
          </a:prstGeom>
          <a:solidFill>
            <a:srgbClr val="5BA4E3"/>
          </a:solid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lang="en-US" sz="1500">
                <a:solidFill>
                  <a:srgbClr val="1A467F"/>
                </a:solidFill>
                <a:latin typeface="Avenir"/>
                <a:ea typeface="Avenir"/>
                <a:cs typeface="Avenir"/>
                <a:sym typeface="Avenir"/>
              </a:rPr>
              <a:t>NATIONAL OCEANIC AND ATMOSPHERIC ADMINISTRATION</a:t>
            </a:r>
            <a:endParaRPr/>
          </a:p>
        </p:txBody>
      </p:sp>
      <p:sp>
        <p:nvSpPr>
          <p:cNvPr id="387" name="Google Shape;387;p33"/>
          <p:cNvSpPr/>
          <p:nvPr/>
        </p:nvSpPr>
        <p:spPr>
          <a:xfrm>
            <a:off x="50034" y="27615"/>
            <a:ext cx="904800" cy="962400"/>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2000px-Seal_of_the_United_States_Department_of_Commerce.svg.png" id="388" name="Google Shape;388;p33"/>
          <p:cNvPicPr preferRelativeResize="0"/>
          <p:nvPr/>
        </p:nvPicPr>
        <p:blipFill rotWithShape="1">
          <a:blip r:embed="rId3">
            <a:alphaModFix/>
          </a:blip>
          <a:srcRect b="0" l="0" r="0" t="0"/>
          <a:stretch/>
        </p:blipFill>
        <p:spPr>
          <a:xfrm>
            <a:off x="50032" y="80674"/>
            <a:ext cx="846824" cy="860437"/>
          </a:xfrm>
          <a:prstGeom prst="rect">
            <a:avLst/>
          </a:prstGeom>
          <a:noFill/>
          <a:ln>
            <a:noFill/>
          </a:ln>
        </p:spPr>
      </p:pic>
      <p:sp>
        <p:nvSpPr>
          <p:cNvPr id="389" name="Google Shape;389;p33"/>
          <p:cNvSpPr/>
          <p:nvPr/>
        </p:nvSpPr>
        <p:spPr>
          <a:xfrm>
            <a:off x="8205660" y="38955"/>
            <a:ext cx="951000" cy="951000"/>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1024px-NOAA_logo.svg.png" id="390" name="Google Shape;390;p33"/>
          <p:cNvPicPr preferRelativeResize="0"/>
          <p:nvPr/>
        </p:nvPicPr>
        <p:blipFill rotWithShape="1">
          <a:blip r:embed="rId4">
            <a:alphaModFix/>
          </a:blip>
          <a:srcRect b="0" l="0" r="0" t="0"/>
          <a:stretch/>
        </p:blipFill>
        <p:spPr>
          <a:xfrm>
            <a:off x="8252214" y="92010"/>
            <a:ext cx="841248" cy="841248"/>
          </a:xfrm>
          <a:prstGeom prst="rect">
            <a:avLst/>
          </a:prstGeom>
          <a:noFill/>
          <a:ln>
            <a:noFill/>
          </a:ln>
        </p:spPr>
      </p:pic>
      <p:sp>
        <p:nvSpPr>
          <p:cNvPr id="391" name="Google Shape;391;p33"/>
          <p:cNvSpPr txBox="1"/>
          <p:nvPr/>
        </p:nvSpPr>
        <p:spPr>
          <a:xfrm>
            <a:off x="2" y="419184"/>
            <a:ext cx="9156600" cy="492300"/>
          </a:xfrm>
          <a:prstGeom prst="rect">
            <a:avLst/>
          </a:prstGeom>
          <a:no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b="1" lang="en-US" sz="2400">
                <a:solidFill>
                  <a:schemeClr val="lt1"/>
                </a:solidFill>
              </a:rPr>
              <a:t>Improved PM2.5 Forecast Example</a:t>
            </a:r>
            <a:endParaRPr/>
          </a:p>
        </p:txBody>
      </p:sp>
      <p:sp>
        <p:nvSpPr>
          <p:cNvPr id="392" name="Google Shape;392;p33"/>
          <p:cNvSpPr txBox="1"/>
          <p:nvPr>
            <p:ph idx="12" type="sldNum"/>
          </p:nvPr>
        </p:nvSpPr>
        <p:spPr>
          <a:xfrm>
            <a:off x="7010400" y="4800599"/>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93" name="Google Shape;393;p33"/>
          <p:cNvPicPr preferRelativeResize="0"/>
          <p:nvPr/>
        </p:nvPicPr>
        <p:blipFill>
          <a:blip r:embed="rId5">
            <a:alphaModFix/>
          </a:blip>
          <a:stretch>
            <a:fillRect/>
          </a:stretch>
        </p:blipFill>
        <p:spPr>
          <a:xfrm>
            <a:off x="1107224" y="1200424"/>
            <a:ext cx="7098424" cy="37622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34"/>
          <p:cNvSpPr/>
          <p:nvPr/>
        </p:nvSpPr>
        <p:spPr>
          <a:xfrm>
            <a:off x="510746" y="450912"/>
            <a:ext cx="8220900" cy="493800"/>
          </a:xfrm>
          <a:prstGeom prst="rect">
            <a:avLst/>
          </a:prstGeom>
          <a:solidFill>
            <a:srgbClr val="226BAB"/>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sz="3000">
              <a:solidFill>
                <a:schemeClr val="lt1"/>
              </a:solidFill>
              <a:latin typeface="Arial"/>
              <a:ea typeface="Arial"/>
              <a:cs typeface="Arial"/>
              <a:sym typeface="Arial"/>
            </a:endParaRPr>
          </a:p>
        </p:txBody>
      </p:sp>
      <p:sp>
        <p:nvSpPr>
          <p:cNvPr id="399" name="Google Shape;399;p34"/>
          <p:cNvSpPr txBox="1"/>
          <p:nvPr/>
        </p:nvSpPr>
        <p:spPr>
          <a:xfrm>
            <a:off x="510746" y="48932"/>
            <a:ext cx="8220900" cy="354000"/>
          </a:xfrm>
          <a:prstGeom prst="rect">
            <a:avLst/>
          </a:prstGeom>
          <a:solidFill>
            <a:srgbClr val="5BA4E3"/>
          </a:solid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lang="en-US" sz="1500">
                <a:solidFill>
                  <a:srgbClr val="1A467F"/>
                </a:solidFill>
                <a:latin typeface="Avenir"/>
                <a:ea typeface="Avenir"/>
                <a:cs typeface="Avenir"/>
                <a:sym typeface="Avenir"/>
              </a:rPr>
              <a:t>NATIONAL OCEANIC AND ATMOSPHERIC ADMINISTRATION</a:t>
            </a:r>
            <a:endParaRPr/>
          </a:p>
        </p:txBody>
      </p:sp>
      <p:sp>
        <p:nvSpPr>
          <p:cNvPr id="400" name="Google Shape;400;p34"/>
          <p:cNvSpPr/>
          <p:nvPr/>
        </p:nvSpPr>
        <p:spPr>
          <a:xfrm>
            <a:off x="50034" y="27615"/>
            <a:ext cx="904800" cy="962400"/>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2000px-Seal_of_the_United_States_Department_of_Commerce.svg.png" id="401" name="Google Shape;401;p34"/>
          <p:cNvPicPr preferRelativeResize="0"/>
          <p:nvPr/>
        </p:nvPicPr>
        <p:blipFill rotWithShape="1">
          <a:blip r:embed="rId3">
            <a:alphaModFix/>
          </a:blip>
          <a:srcRect b="0" l="0" r="0" t="0"/>
          <a:stretch/>
        </p:blipFill>
        <p:spPr>
          <a:xfrm>
            <a:off x="50032" y="80674"/>
            <a:ext cx="846824" cy="860437"/>
          </a:xfrm>
          <a:prstGeom prst="rect">
            <a:avLst/>
          </a:prstGeom>
          <a:noFill/>
          <a:ln>
            <a:noFill/>
          </a:ln>
        </p:spPr>
      </p:pic>
      <p:sp>
        <p:nvSpPr>
          <p:cNvPr id="402" name="Google Shape;402;p34"/>
          <p:cNvSpPr/>
          <p:nvPr/>
        </p:nvSpPr>
        <p:spPr>
          <a:xfrm>
            <a:off x="8205660" y="38955"/>
            <a:ext cx="951000" cy="951000"/>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1024px-NOAA_logo.svg.png" id="403" name="Google Shape;403;p34"/>
          <p:cNvPicPr preferRelativeResize="0"/>
          <p:nvPr/>
        </p:nvPicPr>
        <p:blipFill rotWithShape="1">
          <a:blip r:embed="rId4">
            <a:alphaModFix/>
          </a:blip>
          <a:srcRect b="0" l="0" r="0" t="0"/>
          <a:stretch/>
        </p:blipFill>
        <p:spPr>
          <a:xfrm>
            <a:off x="8252214" y="92010"/>
            <a:ext cx="841248" cy="841248"/>
          </a:xfrm>
          <a:prstGeom prst="rect">
            <a:avLst/>
          </a:prstGeom>
          <a:noFill/>
          <a:ln>
            <a:noFill/>
          </a:ln>
        </p:spPr>
      </p:pic>
      <p:sp>
        <p:nvSpPr>
          <p:cNvPr id="404" name="Google Shape;404;p34"/>
          <p:cNvSpPr txBox="1"/>
          <p:nvPr/>
        </p:nvSpPr>
        <p:spPr>
          <a:xfrm>
            <a:off x="2" y="419184"/>
            <a:ext cx="9156600" cy="492300"/>
          </a:xfrm>
          <a:prstGeom prst="rect">
            <a:avLst/>
          </a:prstGeom>
          <a:no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b="1" lang="en-US" sz="2400">
                <a:solidFill>
                  <a:schemeClr val="lt1"/>
                </a:solidFill>
              </a:rPr>
              <a:t>Sept. 2020 Ozone Prediction </a:t>
            </a:r>
            <a:endParaRPr/>
          </a:p>
        </p:txBody>
      </p:sp>
      <p:sp>
        <p:nvSpPr>
          <p:cNvPr id="405" name="Google Shape;405;p34"/>
          <p:cNvSpPr txBox="1"/>
          <p:nvPr>
            <p:ph idx="12" type="sldNum"/>
          </p:nvPr>
        </p:nvSpPr>
        <p:spPr>
          <a:xfrm>
            <a:off x="7010400" y="4800599"/>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06" name="Google Shape;406;p34"/>
          <p:cNvPicPr preferRelativeResize="0"/>
          <p:nvPr/>
        </p:nvPicPr>
        <p:blipFill>
          <a:blip r:embed="rId5">
            <a:alphaModFix/>
          </a:blip>
          <a:stretch>
            <a:fillRect/>
          </a:stretch>
        </p:blipFill>
        <p:spPr>
          <a:xfrm>
            <a:off x="562754" y="1124912"/>
            <a:ext cx="3388150" cy="2618125"/>
          </a:xfrm>
          <a:prstGeom prst="rect">
            <a:avLst/>
          </a:prstGeom>
          <a:noFill/>
          <a:ln>
            <a:noFill/>
          </a:ln>
        </p:spPr>
      </p:pic>
      <p:pic>
        <p:nvPicPr>
          <p:cNvPr id="407" name="Google Shape;407;p34"/>
          <p:cNvPicPr preferRelativeResize="0"/>
          <p:nvPr/>
        </p:nvPicPr>
        <p:blipFill>
          <a:blip r:embed="rId6">
            <a:alphaModFix/>
          </a:blip>
          <a:stretch>
            <a:fillRect/>
          </a:stretch>
        </p:blipFill>
        <p:spPr>
          <a:xfrm>
            <a:off x="4706395" y="1133626"/>
            <a:ext cx="3365606" cy="2600700"/>
          </a:xfrm>
          <a:prstGeom prst="rect">
            <a:avLst/>
          </a:prstGeom>
          <a:noFill/>
          <a:ln>
            <a:noFill/>
          </a:ln>
        </p:spPr>
      </p:pic>
      <p:sp>
        <p:nvSpPr>
          <p:cNvPr id="408" name="Google Shape;408;p34"/>
          <p:cNvSpPr txBox="1"/>
          <p:nvPr/>
        </p:nvSpPr>
        <p:spPr>
          <a:xfrm>
            <a:off x="1870125" y="1572225"/>
            <a:ext cx="79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t>EAST</a:t>
            </a:r>
            <a:endParaRPr b="1"/>
          </a:p>
        </p:txBody>
      </p:sp>
      <p:sp>
        <p:nvSpPr>
          <p:cNvPr id="409" name="Google Shape;409;p34"/>
          <p:cNvSpPr txBox="1"/>
          <p:nvPr/>
        </p:nvSpPr>
        <p:spPr>
          <a:xfrm>
            <a:off x="6052100" y="1572225"/>
            <a:ext cx="79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t>WE</a:t>
            </a:r>
            <a:r>
              <a:rPr b="1" lang="en-US"/>
              <a:t>ST</a:t>
            </a:r>
            <a:endParaRPr b="1"/>
          </a:p>
        </p:txBody>
      </p:sp>
      <p:sp>
        <p:nvSpPr>
          <p:cNvPr id="410" name="Google Shape;410;p34"/>
          <p:cNvSpPr txBox="1"/>
          <p:nvPr/>
        </p:nvSpPr>
        <p:spPr>
          <a:xfrm>
            <a:off x="733600" y="3990425"/>
            <a:ext cx="7232400" cy="9234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Font typeface="Calibri"/>
              <a:buChar char="●"/>
            </a:pPr>
            <a:r>
              <a:rPr b="1" lang="en-US" sz="1200">
                <a:solidFill>
                  <a:srgbClr val="1C9A17"/>
                </a:solidFill>
              </a:rPr>
              <a:t>Raw PARA</a:t>
            </a:r>
            <a:r>
              <a:rPr lang="en-US" sz="1200"/>
              <a:t> in the east nicely reduces the overprediction by the </a:t>
            </a:r>
            <a:r>
              <a:rPr b="1" lang="en-US" sz="1200">
                <a:solidFill>
                  <a:srgbClr val="0000FF"/>
                </a:solidFill>
              </a:rPr>
              <a:t>Raw PROD</a:t>
            </a:r>
            <a:r>
              <a:rPr lang="en-US" sz="1200"/>
              <a:t> at night/early morning, although </a:t>
            </a:r>
            <a:r>
              <a:rPr b="1" lang="en-US" sz="1200">
                <a:solidFill>
                  <a:srgbClr val="008000"/>
                </a:solidFill>
              </a:rPr>
              <a:t>Raw PARA </a:t>
            </a:r>
            <a:r>
              <a:rPr lang="en-US" sz="1200"/>
              <a:t>has a slightly larger overprediction during the day</a:t>
            </a:r>
            <a:endParaRPr sz="1200"/>
          </a:p>
          <a:p>
            <a:pPr indent="-304800" lvl="0" marL="457200" rtl="0" algn="l">
              <a:spcBef>
                <a:spcPts val="0"/>
              </a:spcBef>
              <a:spcAft>
                <a:spcPts val="0"/>
              </a:spcAft>
              <a:buSzPts val="1200"/>
              <a:buChar char="●"/>
            </a:pPr>
            <a:r>
              <a:rPr lang="en-US" sz="1200"/>
              <a:t>In the west, the </a:t>
            </a:r>
            <a:r>
              <a:rPr b="1" lang="en-US" sz="1200">
                <a:solidFill>
                  <a:srgbClr val="0000FF"/>
                </a:solidFill>
              </a:rPr>
              <a:t>Raw PROD</a:t>
            </a:r>
            <a:r>
              <a:rPr b="1" lang="en-US" sz="1200">
                <a:solidFill>
                  <a:srgbClr val="008000"/>
                </a:solidFill>
              </a:rPr>
              <a:t> </a:t>
            </a:r>
            <a:r>
              <a:rPr lang="en-US" sz="1200"/>
              <a:t>overprediction at night is replaced by a </a:t>
            </a:r>
            <a:r>
              <a:rPr lang="en-US" sz="1200">
                <a:solidFill>
                  <a:srgbClr val="008000"/>
                </a:solidFill>
              </a:rPr>
              <a:t>Raw PARA </a:t>
            </a:r>
            <a:r>
              <a:rPr lang="en-US" sz="1200"/>
              <a:t>underprediction</a:t>
            </a:r>
            <a:endParaRPr sz="1200"/>
          </a:p>
          <a:p>
            <a:pPr indent="-304800" lvl="0" marL="457200" rtl="0" algn="l">
              <a:spcBef>
                <a:spcPts val="0"/>
              </a:spcBef>
              <a:spcAft>
                <a:spcPts val="0"/>
              </a:spcAft>
              <a:buSzPts val="1200"/>
              <a:buChar char="●"/>
            </a:pPr>
            <a:r>
              <a:rPr lang="en-US" sz="1200"/>
              <a:t>Despite the large para/prod raw differences, the bias-corrected guidance is very similar  </a:t>
            </a:r>
            <a:endParaRPr sz="1200"/>
          </a:p>
        </p:txBody>
      </p:sp>
      <p:sp>
        <p:nvSpPr>
          <p:cNvPr id="411" name="Google Shape;411;p34"/>
          <p:cNvSpPr txBox="1"/>
          <p:nvPr/>
        </p:nvSpPr>
        <p:spPr>
          <a:xfrm>
            <a:off x="3881763" y="1090075"/>
            <a:ext cx="951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latin typeface="Calibri"/>
                <a:ea typeface="Calibri"/>
                <a:cs typeface="Calibri"/>
                <a:sym typeface="Calibri"/>
              </a:rPr>
              <a:t>Average</a:t>
            </a:r>
            <a:endParaRPr b="1">
              <a:latin typeface="Calibri"/>
              <a:ea typeface="Calibri"/>
              <a:cs typeface="Calibri"/>
              <a:sym typeface="Calibri"/>
            </a:endParaRPr>
          </a:p>
          <a:p>
            <a:pPr indent="0" lvl="0" marL="0" rtl="0" algn="l">
              <a:spcBef>
                <a:spcPts val="0"/>
              </a:spcBef>
              <a:spcAft>
                <a:spcPts val="0"/>
              </a:spcAft>
              <a:buNone/>
            </a:pPr>
            <a:r>
              <a:rPr b="1" lang="en-US">
                <a:latin typeface="Calibri"/>
                <a:ea typeface="Calibri"/>
                <a:cs typeface="Calibri"/>
                <a:sym typeface="Calibri"/>
              </a:rPr>
              <a:t>Ozone</a:t>
            </a:r>
            <a:endParaRPr b="1">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35"/>
          <p:cNvSpPr/>
          <p:nvPr/>
        </p:nvSpPr>
        <p:spPr>
          <a:xfrm>
            <a:off x="510746" y="450912"/>
            <a:ext cx="8220900" cy="493800"/>
          </a:xfrm>
          <a:prstGeom prst="rect">
            <a:avLst/>
          </a:prstGeom>
          <a:solidFill>
            <a:srgbClr val="226BAB"/>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sz="3000">
              <a:solidFill>
                <a:schemeClr val="lt1"/>
              </a:solidFill>
              <a:latin typeface="Arial"/>
              <a:ea typeface="Arial"/>
              <a:cs typeface="Arial"/>
              <a:sym typeface="Arial"/>
            </a:endParaRPr>
          </a:p>
        </p:txBody>
      </p:sp>
      <p:sp>
        <p:nvSpPr>
          <p:cNvPr id="417" name="Google Shape;417;p35"/>
          <p:cNvSpPr txBox="1"/>
          <p:nvPr/>
        </p:nvSpPr>
        <p:spPr>
          <a:xfrm>
            <a:off x="510746" y="48932"/>
            <a:ext cx="8220900" cy="354000"/>
          </a:xfrm>
          <a:prstGeom prst="rect">
            <a:avLst/>
          </a:prstGeom>
          <a:solidFill>
            <a:srgbClr val="5BA4E3"/>
          </a:solid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lang="en-US" sz="1500">
                <a:solidFill>
                  <a:srgbClr val="1A467F"/>
                </a:solidFill>
                <a:latin typeface="Avenir"/>
                <a:ea typeface="Avenir"/>
                <a:cs typeface="Avenir"/>
                <a:sym typeface="Avenir"/>
              </a:rPr>
              <a:t>NATIONAL OCEANIC AND ATMOSPHERIC ADMINISTRATION</a:t>
            </a:r>
            <a:endParaRPr/>
          </a:p>
        </p:txBody>
      </p:sp>
      <p:sp>
        <p:nvSpPr>
          <p:cNvPr id="418" name="Google Shape;418;p35"/>
          <p:cNvSpPr/>
          <p:nvPr/>
        </p:nvSpPr>
        <p:spPr>
          <a:xfrm>
            <a:off x="50034" y="27615"/>
            <a:ext cx="904800" cy="962400"/>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2000px-Seal_of_the_United_States_Department_of_Commerce.svg.png" id="419" name="Google Shape;419;p35"/>
          <p:cNvPicPr preferRelativeResize="0"/>
          <p:nvPr/>
        </p:nvPicPr>
        <p:blipFill rotWithShape="1">
          <a:blip r:embed="rId3">
            <a:alphaModFix/>
          </a:blip>
          <a:srcRect b="0" l="0" r="0" t="0"/>
          <a:stretch/>
        </p:blipFill>
        <p:spPr>
          <a:xfrm>
            <a:off x="50032" y="80674"/>
            <a:ext cx="846824" cy="860437"/>
          </a:xfrm>
          <a:prstGeom prst="rect">
            <a:avLst/>
          </a:prstGeom>
          <a:noFill/>
          <a:ln>
            <a:noFill/>
          </a:ln>
        </p:spPr>
      </p:pic>
      <p:sp>
        <p:nvSpPr>
          <p:cNvPr id="420" name="Google Shape;420;p35"/>
          <p:cNvSpPr/>
          <p:nvPr/>
        </p:nvSpPr>
        <p:spPr>
          <a:xfrm>
            <a:off x="8205660" y="38955"/>
            <a:ext cx="951000" cy="951000"/>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1024px-NOAA_logo.svg.png" id="421" name="Google Shape;421;p35"/>
          <p:cNvPicPr preferRelativeResize="0"/>
          <p:nvPr/>
        </p:nvPicPr>
        <p:blipFill rotWithShape="1">
          <a:blip r:embed="rId4">
            <a:alphaModFix/>
          </a:blip>
          <a:srcRect b="0" l="0" r="0" t="0"/>
          <a:stretch/>
        </p:blipFill>
        <p:spPr>
          <a:xfrm>
            <a:off x="8252214" y="92010"/>
            <a:ext cx="841248" cy="841248"/>
          </a:xfrm>
          <a:prstGeom prst="rect">
            <a:avLst/>
          </a:prstGeom>
          <a:noFill/>
          <a:ln>
            <a:noFill/>
          </a:ln>
        </p:spPr>
      </p:pic>
      <p:sp>
        <p:nvSpPr>
          <p:cNvPr id="422" name="Google Shape;422;p35"/>
          <p:cNvSpPr txBox="1"/>
          <p:nvPr/>
        </p:nvSpPr>
        <p:spPr>
          <a:xfrm>
            <a:off x="2" y="419184"/>
            <a:ext cx="9156600" cy="492300"/>
          </a:xfrm>
          <a:prstGeom prst="rect">
            <a:avLst/>
          </a:prstGeom>
          <a:no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b="1" lang="en-US" sz="2400">
                <a:solidFill>
                  <a:schemeClr val="lt1"/>
                </a:solidFill>
              </a:rPr>
              <a:t>New Day 3 Guidance Has Utility</a:t>
            </a:r>
            <a:endParaRPr/>
          </a:p>
        </p:txBody>
      </p:sp>
      <p:sp>
        <p:nvSpPr>
          <p:cNvPr id="423" name="Google Shape;423;p35"/>
          <p:cNvSpPr txBox="1"/>
          <p:nvPr>
            <p:ph idx="12" type="sldNum"/>
          </p:nvPr>
        </p:nvSpPr>
        <p:spPr>
          <a:xfrm>
            <a:off x="7010400" y="4800599"/>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24" name="Google Shape;424;p35"/>
          <p:cNvPicPr preferRelativeResize="0"/>
          <p:nvPr/>
        </p:nvPicPr>
        <p:blipFill>
          <a:blip r:embed="rId5">
            <a:alphaModFix/>
          </a:blip>
          <a:stretch>
            <a:fillRect/>
          </a:stretch>
        </p:blipFill>
        <p:spPr>
          <a:xfrm>
            <a:off x="229900" y="1142426"/>
            <a:ext cx="8403348" cy="37791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36"/>
          <p:cNvSpPr/>
          <p:nvPr/>
        </p:nvSpPr>
        <p:spPr>
          <a:xfrm>
            <a:off x="510746" y="450912"/>
            <a:ext cx="8220900" cy="493800"/>
          </a:xfrm>
          <a:prstGeom prst="rect">
            <a:avLst/>
          </a:prstGeom>
          <a:solidFill>
            <a:srgbClr val="226BAB"/>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sz="3000">
              <a:solidFill>
                <a:schemeClr val="lt1"/>
              </a:solidFill>
              <a:latin typeface="Arial"/>
              <a:ea typeface="Arial"/>
              <a:cs typeface="Arial"/>
              <a:sym typeface="Arial"/>
            </a:endParaRPr>
          </a:p>
        </p:txBody>
      </p:sp>
      <p:sp>
        <p:nvSpPr>
          <p:cNvPr id="430" name="Google Shape;430;p36"/>
          <p:cNvSpPr txBox="1"/>
          <p:nvPr/>
        </p:nvSpPr>
        <p:spPr>
          <a:xfrm>
            <a:off x="510746" y="48932"/>
            <a:ext cx="8220900" cy="354000"/>
          </a:xfrm>
          <a:prstGeom prst="rect">
            <a:avLst/>
          </a:prstGeom>
          <a:solidFill>
            <a:srgbClr val="5BA4E3"/>
          </a:solid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lang="en-US" sz="1500">
                <a:solidFill>
                  <a:srgbClr val="1A467F"/>
                </a:solidFill>
                <a:latin typeface="Avenir"/>
                <a:ea typeface="Avenir"/>
                <a:cs typeface="Avenir"/>
                <a:sym typeface="Avenir"/>
              </a:rPr>
              <a:t>NATIONAL OCEANIC AND ATMOSPHERIC ADMINISTRATION</a:t>
            </a:r>
            <a:endParaRPr/>
          </a:p>
        </p:txBody>
      </p:sp>
      <p:sp>
        <p:nvSpPr>
          <p:cNvPr id="431" name="Google Shape;431;p36"/>
          <p:cNvSpPr/>
          <p:nvPr/>
        </p:nvSpPr>
        <p:spPr>
          <a:xfrm>
            <a:off x="50034" y="27615"/>
            <a:ext cx="904800" cy="962400"/>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2000px-Seal_of_the_United_States_Department_of_Commerce.svg.png" id="432" name="Google Shape;432;p36"/>
          <p:cNvPicPr preferRelativeResize="0"/>
          <p:nvPr/>
        </p:nvPicPr>
        <p:blipFill rotWithShape="1">
          <a:blip r:embed="rId3">
            <a:alphaModFix/>
          </a:blip>
          <a:srcRect b="0" l="0" r="0" t="0"/>
          <a:stretch/>
        </p:blipFill>
        <p:spPr>
          <a:xfrm>
            <a:off x="50032" y="80674"/>
            <a:ext cx="846824" cy="860437"/>
          </a:xfrm>
          <a:prstGeom prst="rect">
            <a:avLst/>
          </a:prstGeom>
          <a:noFill/>
          <a:ln>
            <a:noFill/>
          </a:ln>
        </p:spPr>
      </p:pic>
      <p:sp>
        <p:nvSpPr>
          <p:cNvPr id="433" name="Google Shape;433;p36"/>
          <p:cNvSpPr/>
          <p:nvPr/>
        </p:nvSpPr>
        <p:spPr>
          <a:xfrm>
            <a:off x="8205660" y="38955"/>
            <a:ext cx="951000" cy="951000"/>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1024px-NOAA_logo.svg.png" id="434" name="Google Shape;434;p36"/>
          <p:cNvPicPr preferRelativeResize="0"/>
          <p:nvPr/>
        </p:nvPicPr>
        <p:blipFill rotWithShape="1">
          <a:blip r:embed="rId4">
            <a:alphaModFix/>
          </a:blip>
          <a:srcRect b="0" l="0" r="0" t="0"/>
          <a:stretch/>
        </p:blipFill>
        <p:spPr>
          <a:xfrm>
            <a:off x="8252214" y="92010"/>
            <a:ext cx="841248" cy="841248"/>
          </a:xfrm>
          <a:prstGeom prst="rect">
            <a:avLst/>
          </a:prstGeom>
          <a:noFill/>
          <a:ln>
            <a:noFill/>
          </a:ln>
        </p:spPr>
      </p:pic>
      <p:sp>
        <p:nvSpPr>
          <p:cNvPr id="435" name="Google Shape;435;p36"/>
          <p:cNvSpPr txBox="1"/>
          <p:nvPr/>
        </p:nvSpPr>
        <p:spPr>
          <a:xfrm>
            <a:off x="2" y="419184"/>
            <a:ext cx="9156600" cy="492300"/>
          </a:xfrm>
          <a:prstGeom prst="rect">
            <a:avLst/>
          </a:prstGeom>
          <a:no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b="1" lang="en-US" sz="2400">
                <a:solidFill>
                  <a:schemeClr val="lt1"/>
                </a:solidFill>
              </a:rPr>
              <a:t>Deeper PBLs from GFSv16</a:t>
            </a:r>
            <a:endParaRPr/>
          </a:p>
        </p:txBody>
      </p:sp>
      <p:sp>
        <p:nvSpPr>
          <p:cNvPr id="436" name="Google Shape;436;p36"/>
          <p:cNvSpPr txBox="1"/>
          <p:nvPr>
            <p:ph idx="12" type="sldNum"/>
          </p:nvPr>
        </p:nvSpPr>
        <p:spPr>
          <a:xfrm>
            <a:off x="7010400" y="4800599"/>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37" name="Google Shape;437;p36"/>
          <p:cNvPicPr preferRelativeResize="0"/>
          <p:nvPr/>
        </p:nvPicPr>
        <p:blipFill>
          <a:blip r:embed="rId5">
            <a:alphaModFix/>
          </a:blip>
          <a:stretch>
            <a:fillRect/>
          </a:stretch>
        </p:blipFill>
        <p:spPr>
          <a:xfrm>
            <a:off x="502788" y="1228515"/>
            <a:ext cx="8138426" cy="350578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37"/>
          <p:cNvSpPr/>
          <p:nvPr/>
        </p:nvSpPr>
        <p:spPr>
          <a:xfrm>
            <a:off x="510746" y="450912"/>
            <a:ext cx="8220900" cy="493800"/>
          </a:xfrm>
          <a:prstGeom prst="rect">
            <a:avLst/>
          </a:prstGeom>
          <a:solidFill>
            <a:srgbClr val="226BAB"/>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sz="3000">
              <a:solidFill>
                <a:schemeClr val="lt1"/>
              </a:solidFill>
              <a:latin typeface="Arial"/>
              <a:ea typeface="Arial"/>
              <a:cs typeface="Arial"/>
              <a:sym typeface="Arial"/>
            </a:endParaRPr>
          </a:p>
        </p:txBody>
      </p:sp>
      <p:sp>
        <p:nvSpPr>
          <p:cNvPr id="443" name="Google Shape;443;p37"/>
          <p:cNvSpPr txBox="1"/>
          <p:nvPr/>
        </p:nvSpPr>
        <p:spPr>
          <a:xfrm>
            <a:off x="510746" y="48932"/>
            <a:ext cx="8220900" cy="354000"/>
          </a:xfrm>
          <a:prstGeom prst="rect">
            <a:avLst/>
          </a:prstGeom>
          <a:solidFill>
            <a:srgbClr val="5BA4E3"/>
          </a:solid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lang="en-US" sz="1500">
                <a:solidFill>
                  <a:srgbClr val="1A467F"/>
                </a:solidFill>
                <a:latin typeface="Avenir"/>
                <a:ea typeface="Avenir"/>
                <a:cs typeface="Avenir"/>
                <a:sym typeface="Avenir"/>
              </a:rPr>
              <a:t>NATIONAL OCEANIC AND ATMOSPHERIC ADMINISTRATION</a:t>
            </a:r>
            <a:endParaRPr/>
          </a:p>
        </p:txBody>
      </p:sp>
      <p:sp>
        <p:nvSpPr>
          <p:cNvPr id="444" name="Google Shape;444;p37"/>
          <p:cNvSpPr/>
          <p:nvPr/>
        </p:nvSpPr>
        <p:spPr>
          <a:xfrm>
            <a:off x="50034" y="27615"/>
            <a:ext cx="904800" cy="962400"/>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2000px-Seal_of_the_United_States_Department_of_Commerce.svg.png" id="445" name="Google Shape;445;p37"/>
          <p:cNvPicPr preferRelativeResize="0"/>
          <p:nvPr/>
        </p:nvPicPr>
        <p:blipFill rotWithShape="1">
          <a:blip r:embed="rId3">
            <a:alphaModFix/>
          </a:blip>
          <a:srcRect b="0" l="0" r="0" t="0"/>
          <a:stretch/>
        </p:blipFill>
        <p:spPr>
          <a:xfrm>
            <a:off x="50032" y="80674"/>
            <a:ext cx="846824" cy="860437"/>
          </a:xfrm>
          <a:prstGeom prst="rect">
            <a:avLst/>
          </a:prstGeom>
          <a:noFill/>
          <a:ln>
            <a:noFill/>
          </a:ln>
        </p:spPr>
      </p:pic>
      <p:sp>
        <p:nvSpPr>
          <p:cNvPr id="446" name="Google Shape;446;p37"/>
          <p:cNvSpPr/>
          <p:nvPr/>
        </p:nvSpPr>
        <p:spPr>
          <a:xfrm>
            <a:off x="8205660" y="38955"/>
            <a:ext cx="951000" cy="951000"/>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1024px-NOAA_logo.svg.png" id="447" name="Google Shape;447;p37"/>
          <p:cNvPicPr preferRelativeResize="0"/>
          <p:nvPr/>
        </p:nvPicPr>
        <p:blipFill rotWithShape="1">
          <a:blip r:embed="rId4">
            <a:alphaModFix/>
          </a:blip>
          <a:srcRect b="0" l="0" r="0" t="0"/>
          <a:stretch/>
        </p:blipFill>
        <p:spPr>
          <a:xfrm>
            <a:off x="8252214" y="92010"/>
            <a:ext cx="841248" cy="841248"/>
          </a:xfrm>
          <a:prstGeom prst="rect">
            <a:avLst/>
          </a:prstGeom>
          <a:noFill/>
          <a:ln>
            <a:noFill/>
          </a:ln>
        </p:spPr>
      </p:pic>
      <p:sp>
        <p:nvSpPr>
          <p:cNvPr id="448" name="Google Shape;448;p37"/>
          <p:cNvSpPr txBox="1"/>
          <p:nvPr/>
        </p:nvSpPr>
        <p:spPr>
          <a:xfrm>
            <a:off x="2" y="419184"/>
            <a:ext cx="9156600" cy="492300"/>
          </a:xfrm>
          <a:prstGeom prst="rect">
            <a:avLst/>
          </a:prstGeom>
          <a:no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b="1" lang="en-US" sz="2400">
                <a:solidFill>
                  <a:schemeClr val="lt1"/>
                </a:solidFill>
              </a:rPr>
              <a:t>Summary of AQMv6 Verification Statistics</a:t>
            </a:r>
            <a:endParaRPr/>
          </a:p>
        </p:txBody>
      </p:sp>
      <p:sp>
        <p:nvSpPr>
          <p:cNvPr id="449" name="Google Shape;449;p37"/>
          <p:cNvSpPr txBox="1"/>
          <p:nvPr>
            <p:ph idx="12" type="sldNum"/>
          </p:nvPr>
        </p:nvSpPr>
        <p:spPr>
          <a:xfrm>
            <a:off x="7010400" y="4800599"/>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50" name="Google Shape;450;p37"/>
          <p:cNvPicPr preferRelativeResize="0"/>
          <p:nvPr/>
        </p:nvPicPr>
        <p:blipFill>
          <a:blip r:embed="rId5">
            <a:alphaModFix/>
          </a:blip>
          <a:stretch>
            <a:fillRect/>
          </a:stretch>
        </p:blipFill>
        <p:spPr>
          <a:xfrm>
            <a:off x="634492" y="1254275"/>
            <a:ext cx="7875019" cy="382022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38"/>
          <p:cNvSpPr/>
          <p:nvPr/>
        </p:nvSpPr>
        <p:spPr>
          <a:xfrm>
            <a:off x="510746" y="450912"/>
            <a:ext cx="8220900" cy="493800"/>
          </a:xfrm>
          <a:prstGeom prst="rect">
            <a:avLst/>
          </a:prstGeom>
          <a:solidFill>
            <a:srgbClr val="226BAB"/>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sz="3000">
              <a:solidFill>
                <a:schemeClr val="lt1"/>
              </a:solidFill>
              <a:latin typeface="Arial"/>
              <a:ea typeface="Arial"/>
              <a:cs typeface="Arial"/>
              <a:sym typeface="Arial"/>
            </a:endParaRPr>
          </a:p>
        </p:txBody>
      </p:sp>
      <p:sp>
        <p:nvSpPr>
          <p:cNvPr id="456" name="Google Shape;456;p38"/>
          <p:cNvSpPr txBox="1"/>
          <p:nvPr/>
        </p:nvSpPr>
        <p:spPr>
          <a:xfrm>
            <a:off x="510746" y="48932"/>
            <a:ext cx="8220900" cy="354000"/>
          </a:xfrm>
          <a:prstGeom prst="rect">
            <a:avLst/>
          </a:prstGeom>
          <a:solidFill>
            <a:srgbClr val="5BA4E3"/>
          </a:solid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lang="en-US" sz="1500">
                <a:solidFill>
                  <a:srgbClr val="1A467F"/>
                </a:solidFill>
                <a:latin typeface="Avenir"/>
                <a:ea typeface="Avenir"/>
                <a:cs typeface="Avenir"/>
                <a:sym typeface="Avenir"/>
              </a:rPr>
              <a:t>NATIONAL OCEANIC AND ATMOSPHERIC ADMINISTRATION</a:t>
            </a:r>
            <a:endParaRPr/>
          </a:p>
        </p:txBody>
      </p:sp>
      <p:sp>
        <p:nvSpPr>
          <p:cNvPr id="457" name="Google Shape;457;p38"/>
          <p:cNvSpPr/>
          <p:nvPr/>
        </p:nvSpPr>
        <p:spPr>
          <a:xfrm>
            <a:off x="50034" y="27615"/>
            <a:ext cx="904800" cy="962400"/>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2000px-Seal_of_the_United_States_Department_of_Commerce.svg.png" id="458" name="Google Shape;458;p38"/>
          <p:cNvPicPr preferRelativeResize="0"/>
          <p:nvPr/>
        </p:nvPicPr>
        <p:blipFill rotWithShape="1">
          <a:blip r:embed="rId3">
            <a:alphaModFix/>
          </a:blip>
          <a:srcRect b="0" l="0" r="0" t="0"/>
          <a:stretch/>
        </p:blipFill>
        <p:spPr>
          <a:xfrm>
            <a:off x="50032" y="80674"/>
            <a:ext cx="846824" cy="860437"/>
          </a:xfrm>
          <a:prstGeom prst="rect">
            <a:avLst/>
          </a:prstGeom>
          <a:noFill/>
          <a:ln>
            <a:noFill/>
          </a:ln>
        </p:spPr>
      </p:pic>
      <p:sp>
        <p:nvSpPr>
          <p:cNvPr id="459" name="Google Shape;459;p38"/>
          <p:cNvSpPr/>
          <p:nvPr/>
        </p:nvSpPr>
        <p:spPr>
          <a:xfrm>
            <a:off x="8205660" y="38955"/>
            <a:ext cx="951000" cy="951000"/>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1024px-NOAA_logo.svg.png" id="460" name="Google Shape;460;p38"/>
          <p:cNvPicPr preferRelativeResize="0"/>
          <p:nvPr/>
        </p:nvPicPr>
        <p:blipFill rotWithShape="1">
          <a:blip r:embed="rId4">
            <a:alphaModFix/>
          </a:blip>
          <a:srcRect b="0" l="0" r="0" t="0"/>
          <a:stretch/>
        </p:blipFill>
        <p:spPr>
          <a:xfrm>
            <a:off x="8252214" y="92010"/>
            <a:ext cx="841248" cy="841248"/>
          </a:xfrm>
          <a:prstGeom prst="rect">
            <a:avLst/>
          </a:prstGeom>
          <a:noFill/>
          <a:ln>
            <a:noFill/>
          </a:ln>
        </p:spPr>
      </p:pic>
      <p:sp>
        <p:nvSpPr>
          <p:cNvPr id="461" name="Google Shape;461;p38"/>
          <p:cNvSpPr txBox="1"/>
          <p:nvPr/>
        </p:nvSpPr>
        <p:spPr>
          <a:xfrm>
            <a:off x="2" y="419184"/>
            <a:ext cx="9156600" cy="492300"/>
          </a:xfrm>
          <a:prstGeom prst="rect">
            <a:avLst/>
          </a:prstGeom>
          <a:no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b="1" lang="en-US" sz="2400">
                <a:solidFill>
                  <a:schemeClr val="lt1"/>
                </a:solidFill>
              </a:rPr>
              <a:t>Summary of AQMv6 Verification Statistics</a:t>
            </a:r>
            <a:endParaRPr/>
          </a:p>
        </p:txBody>
      </p:sp>
      <p:sp>
        <p:nvSpPr>
          <p:cNvPr id="462" name="Google Shape;462;p38"/>
          <p:cNvSpPr txBox="1"/>
          <p:nvPr>
            <p:ph idx="12" type="sldNum"/>
          </p:nvPr>
        </p:nvSpPr>
        <p:spPr>
          <a:xfrm>
            <a:off x="7010400" y="4800599"/>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63" name="Google Shape;463;p38"/>
          <p:cNvPicPr preferRelativeResize="0"/>
          <p:nvPr/>
        </p:nvPicPr>
        <p:blipFill rotWithShape="1">
          <a:blip r:embed="rId5">
            <a:alphaModFix/>
          </a:blip>
          <a:srcRect b="9706" l="0" r="0" t="0"/>
          <a:stretch/>
        </p:blipFill>
        <p:spPr>
          <a:xfrm>
            <a:off x="596850" y="1281000"/>
            <a:ext cx="7865949" cy="3425325"/>
          </a:xfrm>
          <a:prstGeom prst="rect">
            <a:avLst/>
          </a:prstGeom>
          <a:noFill/>
          <a:ln>
            <a:noFill/>
          </a:ln>
        </p:spPr>
      </p:pic>
      <p:sp>
        <p:nvSpPr>
          <p:cNvPr id="464" name="Google Shape;464;p38"/>
          <p:cNvSpPr txBox="1"/>
          <p:nvPr/>
        </p:nvSpPr>
        <p:spPr>
          <a:xfrm>
            <a:off x="1334675" y="4660500"/>
            <a:ext cx="7051800" cy="554100"/>
          </a:xfrm>
          <a:prstGeom prst="rect">
            <a:avLst/>
          </a:prstGeom>
          <a:solidFill>
            <a:srgbClr val="FDEB90">
              <a:alpha val="29409"/>
            </a:srgbClr>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t>Major takeaway from the stats: when the para raw forecast is degraded, relative to the prod, the bias-corrected para forecast is usually fairly close to the prod</a:t>
            </a:r>
            <a:endParaRPr sz="1200"/>
          </a:p>
        </p:txBody>
      </p:sp>
      <p:pic>
        <p:nvPicPr>
          <p:cNvPr id="465" name="Google Shape;465;p38"/>
          <p:cNvPicPr preferRelativeResize="0"/>
          <p:nvPr/>
        </p:nvPicPr>
        <p:blipFill>
          <a:blip r:embed="rId6">
            <a:alphaModFix/>
          </a:blip>
          <a:stretch>
            <a:fillRect/>
          </a:stretch>
        </p:blipFill>
        <p:spPr>
          <a:xfrm>
            <a:off x="3352710" y="927725"/>
            <a:ext cx="2536989" cy="354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39"/>
          <p:cNvSpPr/>
          <p:nvPr/>
        </p:nvSpPr>
        <p:spPr>
          <a:xfrm>
            <a:off x="510746" y="450912"/>
            <a:ext cx="8220900" cy="493800"/>
          </a:xfrm>
          <a:prstGeom prst="rect">
            <a:avLst/>
          </a:prstGeom>
          <a:solidFill>
            <a:srgbClr val="226BAB"/>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sz="3000">
              <a:solidFill>
                <a:schemeClr val="lt1"/>
              </a:solidFill>
              <a:latin typeface="Arial"/>
              <a:ea typeface="Arial"/>
              <a:cs typeface="Arial"/>
              <a:sym typeface="Arial"/>
            </a:endParaRPr>
          </a:p>
        </p:txBody>
      </p:sp>
      <p:sp>
        <p:nvSpPr>
          <p:cNvPr id="471" name="Google Shape;471;p39"/>
          <p:cNvSpPr txBox="1"/>
          <p:nvPr/>
        </p:nvSpPr>
        <p:spPr>
          <a:xfrm>
            <a:off x="510746" y="48932"/>
            <a:ext cx="8220900" cy="354000"/>
          </a:xfrm>
          <a:prstGeom prst="rect">
            <a:avLst/>
          </a:prstGeom>
          <a:solidFill>
            <a:srgbClr val="5BA4E3"/>
          </a:solid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lang="en-US" sz="1500">
                <a:solidFill>
                  <a:srgbClr val="1A467F"/>
                </a:solidFill>
                <a:latin typeface="Avenir"/>
                <a:ea typeface="Avenir"/>
                <a:cs typeface="Avenir"/>
                <a:sym typeface="Avenir"/>
              </a:rPr>
              <a:t>NATIONAL OCEANIC AND ATMOSPHERIC ADMINISTRATION</a:t>
            </a:r>
            <a:endParaRPr/>
          </a:p>
        </p:txBody>
      </p:sp>
      <p:sp>
        <p:nvSpPr>
          <p:cNvPr id="472" name="Google Shape;472;p39"/>
          <p:cNvSpPr/>
          <p:nvPr/>
        </p:nvSpPr>
        <p:spPr>
          <a:xfrm>
            <a:off x="50034" y="27615"/>
            <a:ext cx="904800" cy="962400"/>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2000px-Seal_of_the_United_States_Department_of_Commerce.svg.png" id="473" name="Google Shape;473;p39"/>
          <p:cNvPicPr preferRelativeResize="0"/>
          <p:nvPr/>
        </p:nvPicPr>
        <p:blipFill rotWithShape="1">
          <a:blip r:embed="rId3">
            <a:alphaModFix/>
          </a:blip>
          <a:srcRect b="0" l="0" r="0" t="0"/>
          <a:stretch/>
        </p:blipFill>
        <p:spPr>
          <a:xfrm>
            <a:off x="50032" y="80674"/>
            <a:ext cx="846824" cy="860437"/>
          </a:xfrm>
          <a:prstGeom prst="rect">
            <a:avLst/>
          </a:prstGeom>
          <a:noFill/>
          <a:ln>
            <a:noFill/>
          </a:ln>
        </p:spPr>
      </p:pic>
      <p:sp>
        <p:nvSpPr>
          <p:cNvPr id="474" name="Google Shape;474;p39"/>
          <p:cNvSpPr/>
          <p:nvPr/>
        </p:nvSpPr>
        <p:spPr>
          <a:xfrm>
            <a:off x="8205660" y="38955"/>
            <a:ext cx="951000" cy="951000"/>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1024px-NOAA_logo.svg.png" id="475" name="Google Shape;475;p39"/>
          <p:cNvPicPr preferRelativeResize="0"/>
          <p:nvPr/>
        </p:nvPicPr>
        <p:blipFill rotWithShape="1">
          <a:blip r:embed="rId4">
            <a:alphaModFix/>
          </a:blip>
          <a:srcRect b="0" l="0" r="0" t="0"/>
          <a:stretch/>
        </p:blipFill>
        <p:spPr>
          <a:xfrm>
            <a:off x="8252214" y="92010"/>
            <a:ext cx="841248" cy="841248"/>
          </a:xfrm>
          <a:prstGeom prst="rect">
            <a:avLst/>
          </a:prstGeom>
          <a:noFill/>
          <a:ln>
            <a:noFill/>
          </a:ln>
        </p:spPr>
      </p:pic>
      <p:sp>
        <p:nvSpPr>
          <p:cNvPr id="476" name="Google Shape;476;p39"/>
          <p:cNvSpPr txBox="1"/>
          <p:nvPr/>
        </p:nvSpPr>
        <p:spPr>
          <a:xfrm>
            <a:off x="2" y="419184"/>
            <a:ext cx="9156600" cy="492300"/>
          </a:xfrm>
          <a:prstGeom prst="rect">
            <a:avLst/>
          </a:prstGeom>
          <a:no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t/>
            </a:r>
            <a:endParaRPr/>
          </a:p>
        </p:txBody>
      </p:sp>
      <p:sp>
        <p:nvSpPr>
          <p:cNvPr id="477" name="Google Shape;477;p39"/>
          <p:cNvSpPr txBox="1"/>
          <p:nvPr>
            <p:ph idx="12" type="sldNum"/>
          </p:nvPr>
        </p:nvSpPr>
        <p:spPr>
          <a:xfrm>
            <a:off x="7010400" y="4800599"/>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78" name="Google Shape;478;p39"/>
          <p:cNvSpPr txBox="1"/>
          <p:nvPr/>
        </p:nvSpPr>
        <p:spPr>
          <a:xfrm>
            <a:off x="2007900" y="2312675"/>
            <a:ext cx="54156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t>Summary of Field Recommendations</a:t>
            </a:r>
            <a:endParaRPr sz="22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40"/>
          <p:cNvSpPr/>
          <p:nvPr/>
        </p:nvSpPr>
        <p:spPr>
          <a:xfrm>
            <a:off x="510746" y="450912"/>
            <a:ext cx="8220900" cy="493800"/>
          </a:xfrm>
          <a:prstGeom prst="rect">
            <a:avLst/>
          </a:prstGeom>
          <a:solidFill>
            <a:srgbClr val="226BAB"/>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sz="3000">
              <a:solidFill>
                <a:schemeClr val="lt1"/>
              </a:solidFill>
              <a:latin typeface="Arial"/>
              <a:ea typeface="Arial"/>
              <a:cs typeface="Arial"/>
              <a:sym typeface="Arial"/>
            </a:endParaRPr>
          </a:p>
        </p:txBody>
      </p:sp>
      <p:sp>
        <p:nvSpPr>
          <p:cNvPr id="484" name="Google Shape;484;p40"/>
          <p:cNvSpPr txBox="1"/>
          <p:nvPr/>
        </p:nvSpPr>
        <p:spPr>
          <a:xfrm>
            <a:off x="510746" y="48932"/>
            <a:ext cx="8220900" cy="354000"/>
          </a:xfrm>
          <a:prstGeom prst="rect">
            <a:avLst/>
          </a:prstGeom>
          <a:solidFill>
            <a:srgbClr val="5BA4E3"/>
          </a:solid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lang="en-US" sz="1500">
                <a:solidFill>
                  <a:srgbClr val="1A467F"/>
                </a:solidFill>
                <a:latin typeface="Avenir"/>
                <a:ea typeface="Avenir"/>
                <a:cs typeface="Avenir"/>
                <a:sym typeface="Avenir"/>
              </a:rPr>
              <a:t>NATIONAL OCEANIC AND ATMOSPHERIC ADMINISTRATION</a:t>
            </a:r>
            <a:endParaRPr/>
          </a:p>
        </p:txBody>
      </p:sp>
      <p:sp>
        <p:nvSpPr>
          <p:cNvPr id="485" name="Google Shape;485;p40"/>
          <p:cNvSpPr/>
          <p:nvPr/>
        </p:nvSpPr>
        <p:spPr>
          <a:xfrm>
            <a:off x="50034" y="27615"/>
            <a:ext cx="904800" cy="962400"/>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2000px-Seal_of_the_United_States_Department_of_Commerce.svg.png" id="486" name="Google Shape;486;p40"/>
          <p:cNvPicPr preferRelativeResize="0"/>
          <p:nvPr/>
        </p:nvPicPr>
        <p:blipFill rotWithShape="1">
          <a:blip r:embed="rId3">
            <a:alphaModFix/>
          </a:blip>
          <a:srcRect b="0" l="0" r="0" t="0"/>
          <a:stretch/>
        </p:blipFill>
        <p:spPr>
          <a:xfrm>
            <a:off x="50032" y="80674"/>
            <a:ext cx="846824" cy="860437"/>
          </a:xfrm>
          <a:prstGeom prst="rect">
            <a:avLst/>
          </a:prstGeom>
          <a:noFill/>
          <a:ln>
            <a:noFill/>
          </a:ln>
        </p:spPr>
      </p:pic>
      <p:sp>
        <p:nvSpPr>
          <p:cNvPr id="487" name="Google Shape;487;p40"/>
          <p:cNvSpPr/>
          <p:nvPr/>
        </p:nvSpPr>
        <p:spPr>
          <a:xfrm>
            <a:off x="8205660" y="38955"/>
            <a:ext cx="951000" cy="951000"/>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1024px-NOAA_logo.svg.png" id="488" name="Google Shape;488;p40"/>
          <p:cNvPicPr preferRelativeResize="0"/>
          <p:nvPr/>
        </p:nvPicPr>
        <p:blipFill rotWithShape="1">
          <a:blip r:embed="rId4">
            <a:alphaModFix/>
          </a:blip>
          <a:srcRect b="0" l="0" r="0" t="0"/>
          <a:stretch/>
        </p:blipFill>
        <p:spPr>
          <a:xfrm>
            <a:off x="8252214" y="92010"/>
            <a:ext cx="841248" cy="841248"/>
          </a:xfrm>
          <a:prstGeom prst="rect">
            <a:avLst/>
          </a:prstGeom>
          <a:noFill/>
          <a:ln>
            <a:noFill/>
          </a:ln>
        </p:spPr>
      </p:pic>
      <p:sp>
        <p:nvSpPr>
          <p:cNvPr id="489" name="Google Shape;489;p40"/>
          <p:cNvSpPr txBox="1"/>
          <p:nvPr/>
        </p:nvSpPr>
        <p:spPr>
          <a:xfrm>
            <a:off x="2" y="419184"/>
            <a:ext cx="9156600" cy="492300"/>
          </a:xfrm>
          <a:prstGeom prst="rect">
            <a:avLst/>
          </a:prstGeom>
          <a:no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b="1" lang="en-US" sz="2400">
                <a:solidFill>
                  <a:srgbClr val="FFFFFF"/>
                </a:solidFill>
              </a:rPr>
              <a:t>Field Impressions of AQMv6</a:t>
            </a:r>
            <a:endParaRPr b="1" sz="2400">
              <a:solidFill>
                <a:srgbClr val="FFFFFF"/>
              </a:solidFill>
            </a:endParaRPr>
          </a:p>
        </p:txBody>
      </p:sp>
      <p:sp>
        <p:nvSpPr>
          <p:cNvPr id="490" name="Google Shape;490;p40"/>
          <p:cNvSpPr txBox="1"/>
          <p:nvPr>
            <p:ph idx="12" type="sldNum"/>
          </p:nvPr>
        </p:nvSpPr>
        <p:spPr>
          <a:xfrm>
            <a:off x="7010400" y="4800599"/>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491" name="Google Shape;491;p40"/>
          <p:cNvGraphicFramePr/>
          <p:nvPr/>
        </p:nvGraphicFramePr>
        <p:xfrm>
          <a:off x="50025" y="992675"/>
          <a:ext cx="3000000" cy="3000000"/>
        </p:xfrm>
        <a:graphic>
          <a:graphicData uri="http://schemas.openxmlformats.org/drawingml/2006/table">
            <a:tbl>
              <a:tblPr>
                <a:noFill/>
                <a:tableStyleId>{5A8CB906-74C2-4A6B-8C41-57308D2F773A}</a:tableStyleId>
              </a:tblPr>
              <a:tblGrid>
                <a:gridCol w="1752750"/>
                <a:gridCol w="2040775"/>
                <a:gridCol w="5300475"/>
              </a:tblGrid>
              <a:tr h="700150">
                <a:tc>
                  <a:txBody>
                    <a:bodyPr/>
                    <a:lstStyle/>
                    <a:p>
                      <a:pPr indent="0" lvl="0" marL="0" rtl="0" algn="ctr">
                        <a:lnSpc>
                          <a:spcPct val="115000"/>
                        </a:lnSpc>
                        <a:spcBef>
                          <a:spcPts val="0"/>
                        </a:spcBef>
                        <a:spcAft>
                          <a:spcPts val="0"/>
                        </a:spcAft>
                        <a:buNone/>
                      </a:pPr>
                      <a:r>
                        <a:rPr b="1" lang="en-US" sz="1600">
                          <a:solidFill>
                            <a:srgbClr val="FFFFFF"/>
                          </a:solidFill>
                        </a:rPr>
                        <a:t>Evaluator</a:t>
                      </a:r>
                      <a:endParaRPr b="1" sz="1600">
                        <a:solidFill>
                          <a:srgbClr val="FFFFFF"/>
                        </a:solidFill>
                      </a:endParaRPr>
                    </a:p>
                  </a:txBody>
                  <a:tcPr marT="45725" marB="45725" marR="121925" marL="12192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E81BD"/>
                    </a:solidFill>
                  </a:tcPr>
                </a:tc>
                <a:tc>
                  <a:txBody>
                    <a:bodyPr/>
                    <a:lstStyle/>
                    <a:p>
                      <a:pPr indent="0" lvl="0" marL="0" rtl="0" algn="ctr">
                        <a:lnSpc>
                          <a:spcPct val="115000"/>
                        </a:lnSpc>
                        <a:spcBef>
                          <a:spcPts val="0"/>
                        </a:spcBef>
                        <a:spcAft>
                          <a:spcPts val="0"/>
                        </a:spcAft>
                        <a:buNone/>
                      </a:pPr>
                      <a:r>
                        <a:rPr b="1" lang="en-US" sz="1600">
                          <a:solidFill>
                            <a:srgbClr val="FFFFFF"/>
                          </a:solidFill>
                        </a:rPr>
                        <a:t>Recommendation</a:t>
                      </a:r>
                      <a:endParaRPr b="1" sz="1600">
                        <a:solidFill>
                          <a:srgbClr val="FFFFFF"/>
                        </a:solidFill>
                      </a:endParaRPr>
                    </a:p>
                  </a:txBody>
                  <a:tcPr marT="45725" marB="45725" marR="121925" marL="12192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E81BD"/>
                    </a:solidFill>
                  </a:tcPr>
                </a:tc>
                <a:tc>
                  <a:txBody>
                    <a:bodyPr/>
                    <a:lstStyle/>
                    <a:p>
                      <a:pPr indent="0" lvl="0" marL="0" rtl="0" algn="ctr">
                        <a:lnSpc>
                          <a:spcPct val="115000"/>
                        </a:lnSpc>
                        <a:spcBef>
                          <a:spcPts val="0"/>
                        </a:spcBef>
                        <a:spcAft>
                          <a:spcPts val="0"/>
                        </a:spcAft>
                        <a:buNone/>
                      </a:pPr>
                      <a:r>
                        <a:rPr b="1" lang="en-US" sz="1600">
                          <a:solidFill>
                            <a:srgbClr val="FFFFFF"/>
                          </a:solidFill>
                        </a:rPr>
                        <a:t>Key Remarks</a:t>
                      </a:r>
                      <a:endParaRPr b="1" sz="1600">
                        <a:solidFill>
                          <a:srgbClr val="FFFFFF"/>
                        </a:solidFill>
                      </a:endParaRPr>
                    </a:p>
                  </a:txBody>
                  <a:tcPr marT="45725" marB="45725" marR="121925" marL="12192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E81BD"/>
                    </a:solidFill>
                  </a:tcPr>
                </a:tc>
              </a:tr>
              <a:tr h="700150">
                <a:tc>
                  <a:txBody>
                    <a:bodyPr/>
                    <a:lstStyle/>
                    <a:p>
                      <a:pPr indent="0" lvl="0" marL="0" rtl="0" algn="ctr">
                        <a:lnSpc>
                          <a:spcPct val="115000"/>
                        </a:lnSpc>
                        <a:spcBef>
                          <a:spcPts val="0"/>
                        </a:spcBef>
                        <a:spcAft>
                          <a:spcPts val="0"/>
                        </a:spcAft>
                        <a:buNone/>
                      </a:pPr>
                      <a:r>
                        <a:rPr b="1" lang="en-US" sz="1200">
                          <a:solidFill>
                            <a:srgbClr val="17375E"/>
                          </a:solidFill>
                        </a:rPr>
                        <a:t>Maine DEP</a:t>
                      </a:r>
                      <a:endParaRPr b="1" sz="1200">
                        <a:solidFill>
                          <a:srgbClr val="17375E"/>
                        </a:solidFill>
                      </a:endParaRPr>
                    </a:p>
                  </a:txBody>
                  <a:tcPr marT="45725" marB="45725" marR="121925" marL="12192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0D8E8"/>
                    </a:solidFill>
                  </a:tcPr>
                </a:tc>
                <a:tc>
                  <a:txBody>
                    <a:bodyPr/>
                    <a:lstStyle/>
                    <a:p>
                      <a:pPr indent="0" lvl="0" marL="0" rtl="0" algn="ctr">
                        <a:lnSpc>
                          <a:spcPct val="115000"/>
                        </a:lnSpc>
                        <a:spcBef>
                          <a:spcPts val="0"/>
                        </a:spcBef>
                        <a:spcAft>
                          <a:spcPts val="0"/>
                        </a:spcAft>
                        <a:buNone/>
                      </a:pPr>
                      <a:r>
                        <a:rPr b="1" lang="en-US" sz="1200">
                          <a:solidFill>
                            <a:srgbClr val="008000"/>
                          </a:solidFill>
                        </a:rPr>
                        <a:t>Implement</a:t>
                      </a:r>
                      <a:endParaRPr b="1" sz="1200">
                        <a:solidFill>
                          <a:srgbClr val="008000"/>
                        </a:solidFill>
                      </a:endParaRPr>
                    </a:p>
                  </a:txBody>
                  <a:tcPr marT="45725" marB="45725" marR="121925" marL="12192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0D8E8"/>
                    </a:solidFill>
                  </a:tcPr>
                </a:tc>
                <a:tc>
                  <a:txBody>
                    <a:bodyPr/>
                    <a:lstStyle/>
                    <a:p>
                      <a:pPr indent="0" lvl="0" marL="0" rtl="0" algn="l">
                        <a:lnSpc>
                          <a:spcPct val="115000"/>
                        </a:lnSpc>
                        <a:spcBef>
                          <a:spcPts val="0"/>
                        </a:spcBef>
                        <a:spcAft>
                          <a:spcPts val="0"/>
                        </a:spcAft>
                        <a:buNone/>
                      </a:pPr>
                      <a:r>
                        <a:rPr lang="en-US" sz="1000">
                          <a:solidFill>
                            <a:srgbClr val="1C9A17"/>
                          </a:solidFill>
                        </a:rPr>
                        <a:t>   </a:t>
                      </a:r>
                      <a:r>
                        <a:rPr lang="en-US" sz="1000">
                          <a:solidFill>
                            <a:srgbClr val="1C9A17"/>
                          </a:solidFill>
                        </a:rPr>
                        <a:t>Ozone predictions are better in AQMv6</a:t>
                      </a:r>
                      <a:r>
                        <a:rPr lang="en-US" sz="1000">
                          <a:solidFill>
                            <a:srgbClr val="FF0000"/>
                          </a:solidFill>
                        </a:rPr>
                        <a:t>.  Disappointed that no January graphics were available</a:t>
                      </a:r>
                      <a:r>
                        <a:rPr lang="en-US" sz="1000"/>
                        <a:t>, given major winter PM challenges.</a:t>
                      </a:r>
                      <a:r>
                        <a:rPr lang="en-US" sz="1000"/>
                        <a:t>  </a:t>
                      </a:r>
                      <a:r>
                        <a:rPr lang="en-US" sz="1000">
                          <a:solidFill>
                            <a:srgbClr val="1C9A17"/>
                          </a:solidFill>
                        </a:rPr>
                        <a:t>Forecast extensions are invaluable for weekends.</a:t>
                      </a:r>
                      <a:endParaRPr sz="1000">
                        <a:solidFill>
                          <a:srgbClr val="1C9A17"/>
                        </a:solidFill>
                      </a:endParaRPr>
                    </a:p>
                  </a:txBody>
                  <a:tcPr marT="45725" marB="45725" marR="121925" marL="12192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0D8E8"/>
                    </a:solidFill>
                  </a:tcPr>
                </a:tc>
              </a:tr>
              <a:tr h="700150">
                <a:tc>
                  <a:txBody>
                    <a:bodyPr/>
                    <a:lstStyle/>
                    <a:p>
                      <a:pPr indent="0" lvl="0" marL="0" rtl="0" algn="ctr">
                        <a:lnSpc>
                          <a:spcPct val="115000"/>
                        </a:lnSpc>
                        <a:spcBef>
                          <a:spcPts val="0"/>
                        </a:spcBef>
                        <a:spcAft>
                          <a:spcPts val="0"/>
                        </a:spcAft>
                        <a:buNone/>
                      </a:pPr>
                      <a:r>
                        <a:rPr b="1" lang="en-US" sz="1200"/>
                        <a:t>Virginia DEQ</a:t>
                      </a:r>
                      <a:endParaRPr b="1" sz="1200"/>
                    </a:p>
                  </a:txBody>
                  <a:tcPr marT="45725" marB="45725" marR="121925" marL="12192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DF4"/>
                    </a:solidFill>
                  </a:tcPr>
                </a:tc>
                <a:tc>
                  <a:txBody>
                    <a:bodyPr/>
                    <a:lstStyle/>
                    <a:p>
                      <a:pPr indent="0" lvl="0" marL="0" rtl="0" algn="ctr">
                        <a:lnSpc>
                          <a:spcPct val="115000"/>
                        </a:lnSpc>
                        <a:spcBef>
                          <a:spcPts val="0"/>
                        </a:spcBef>
                        <a:spcAft>
                          <a:spcPts val="0"/>
                        </a:spcAft>
                        <a:buNone/>
                      </a:pPr>
                      <a:r>
                        <a:rPr b="1" lang="en-US" sz="1200">
                          <a:solidFill>
                            <a:srgbClr val="008000"/>
                          </a:solidFill>
                        </a:rPr>
                        <a:t>Implement</a:t>
                      </a:r>
                      <a:endParaRPr b="1" sz="1200">
                        <a:solidFill>
                          <a:srgbClr val="008000"/>
                        </a:solidFill>
                      </a:endParaRPr>
                    </a:p>
                  </a:txBody>
                  <a:tcPr marT="45725" marB="45725" marR="121925" marL="12192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DF4"/>
                    </a:solidFill>
                  </a:tcPr>
                </a:tc>
                <a:tc>
                  <a:txBody>
                    <a:bodyPr/>
                    <a:lstStyle/>
                    <a:p>
                      <a:pPr indent="0" lvl="0" marL="0" rtl="0" algn="ctr">
                        <a:lnSpc>
                          <a:spcPct val="115000"/>
                        </a:lnSpc>
                        <a:spcBef>
                          <a:spcPts val="0"/>
                        </a:spcBef>
                        <a:spcAft>
                          <a:spcPts val="0"/>
                        </a:spcAft>
                        <a:buNone/>
                      </a:pPr>
                      <a:r>
                        <a:rPr lang="en-US" sz="1000">
                          <a:solidFill>
                            <a:srgbClr val="FF0000"/>
                          </a:solidFill>
                        </a:rPr>
                        <a:t>Concerns about limited evaluation period.  Notable ozone over-prediction,</a:t>
                      </a:r>
                      <a:r>
                        <a:rPr lang="en-US" sz="1000">
                          <a:solidFill>
                            <a:srgbClr val="008000"/>
                          </a:solidFill>
                        </a:rPr>
                        <a:t> </a:t>
                      </a:r>
                      <a:r>
                        <a:rPr lang="en-US" sz="1000"/>
                        <a:t>but likely caused by reduction in emissions due to COVID.</a:t>
                      </a:r>
                      <a:r>
                        <a:rPr lang="en-US" sz="1000">
                          <a:solidFill>
                            <a:srgbClr val="1C9A17"/>
                          </a:solidFill>
                        </a:rPr>
                        <a:t> Improvement in summer PM forecasts.  Strong support for forecast extension.</a:t>
                      </a:r>
                      <a:endParaRPr sz="1000">
                        <a:solidFill>
                          <a:srgbClr val="1C9A17"/>
                        </a:solidFill>
                      </a:endParaRPr>
                    </a:p>
                  </a:txBody>
                  <a:tcPr marT="45725" marB="45725" marR="121925" marL="12192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DF4"/>
                    </a:solidFill>
                  </a:tcPr>
                </a:tc>
              </a:tr>
              <a:tr h="700150">
                <a:tc>
                  <a:txBody>
                    <a:bodyPr/>
                    <a:lstStyle/>
                    <a:p>
                      <a:pPr indent="0" lvl="0" marL="0" rtl="0" algn="ctr">
                        <a:lnSpc>
                          <a:spcPct val="115000"/>
                        </a:lnSpc>
                        <a:spcBef>
                          <a:spcPts val="0"/>
                        </a:spcBef>
                        <a:spcAft>
                          <a:spcPts val="0"/>
                        </a:spcAft>
                        <a:buNone/>
                      </a:pPr>
                      <a:r>
                        <a:rPr b="1" lang="en-US" sz="1200">
                          <a:solidFill>
                            <a:srgbClr val="002060"/>
                          </a:solidFill>
                        </a:rPr>
                        <a:t>Florida DEP</a:t>
                      </a:r>
                      <a:endParaRPr b="1" sz="1200">
                        <a:solidFill>
                          <a:srgbClr val="002060"/>
                        </a:solidFill>
                      </a:endParaRPr>
                    </a:p>
                  </a:txBody>
                  <a:tcPr marT="45725" marB="45725" marR="121925" marL="12192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0D8E8"/>
                    </a:solidFill>
                  </a:tcPr>
                </a:tc>
                <a:tc>
                  <a:txBody>
                    <a:bodyPr/>
                    <a:lstStyle/>
                    <a:p>
                      <a:pPr indent="0" lvl="0" marL="0" rtl="0" algn="ctr">
                        <a:lnSpc>
                          <a:spcPct val="115000"/>
                        </a:lnSpc>
                        <a:spcBef>
                          <a:spcPts val="0"/>
                        </a:spcBef>
                        <a:spcAft>
                          <a:spcPts val="0"/>
                        </a:spcAft>
                        <a:buNone/>
                      </a:pPr>
                      <a:r>
                        <a:rPr b="1" lang="en-US" sz="1200">
                          <a:solidFill>
                            <a:srgbClr val="008000"/>
                          </a:solidFill>
                        </a:rPr>
                        <a:t>Implement</a:t>
                      </a:r>
                      <a:endParaRPr b="1" sz="1200">
                        <a:solidFill>
                          <a:srgbClr val="008000"/>
                        </a:solidFill>
                      </a:endParaRPr>
                    </a:p>
                  </a:txBody>
                  <a:tcPr marT="45725" marB="45725" marR="121925" marL="12192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0D8E8"/>
                    </a:solidFill>
                  </a:tcPr>
                </a:tc>
                <a:tc>
                  <a:txBody>
                    <a:bodyPr/>
                    <a:lstStyle/>
                    <a:p>
                      <a:pPr indent="0" lvl="0" marL="0" rtl="0" algn="ctr">
                        <a:lnSpc>
                          <a:spcPct val="115000"/>
                        </a:lnSpc>
                        <a:spcBef>
                          <a:spcPts val="0"/>
                        </a:spcBef>
                        <a:spcAft>
                          <a:spcPts val="0"/>
                        </a:spcAft>
                        <a:buNone/>
                      </a:pPr>
                      <a:r>
                        <a:rPr lang="en-US" sz="1000">
                          <a:solidFill>
                            <a:srgbClr val="1C9A17"/>
                          </a:solidFill>
                        </a:rPr>
                        <a:t>Reduction in overforecasting seen in FL.</a:t>
                      </a:r>
                      <a:r>
                        <a:rPr lang="en-US" sz="1000">
                          <a:solidFill>
                            <a:srgbClr val="FF0000"/>
                          </a:solidFill>
                        </a:rPr>
                        <a:t>  </a:t>
                      </a:r>
                      <a:r>
                        <a:rPr lang="en-US" sz="1000"/>
                        <a:t>No observed ozone values above the critical threshold during the retro period to assess. </a:t>
                      </a:r>
                      <a:r>
                        <a:rPr lang="en-US" sz="1000">
                          <a:solidFill>
                            <a:srgbClr val="FF0000"/>
                          </a:solidFill>
                        </a:rPr>
                        <a:t>Degradation in fire-related PM predictions.  </a:t>
                      </a:r>
                      <a:r>
                        <a:rPr lang="en-US" sz="1000">
                          <a:solidFill>
                            <a:srgbClr val="1C9A17"/>
                          </a:solidFill>
                        </a:rPr>
                        <a:t>Extended ozone forecasts will be useful.</a:t>
                      </a:r>
                      <a:endParaRPr sz="1000">
                        <a:solidFill>
                          <a:srgbClr val="1C9A17"/>
                        </a:solidFill>
                      </a:endParaRPr>
                    </a:p>
                  </a:txBody>
                  <a:tcPr marT="45725" marB="45725" marR="121925" marL="12192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0D8E8"/>
                    </a:solidFill>
                  </a:tcPr>
                </a:tc>
              </a:tr>
              <a:tr h="700150">
                <a:tc>
                  <a:txBody>
                    <a:bodyPr/>
                    <a:lstStyle/>
                    <a:p>
                      <a:pPr indent="0" lvl="0" marL="0" rtl="0" algn="ctr">
                        <a:lnSpc>
                          <a:spcPct val="115000"/>
                        </a:lnSpc>
                        <a:spcBef>
                          <a:spcPts val="0"/>
                        </a:spcBef>
                        <a:spcAft>
                          <a:spcPts val="0"/>
                        </a:spcAft>
                        <a:buNone/>
                      </a:pPr>
                      <a:r>
                        <a:rPr b="1" lang="en-US" sz="1200">
                          <a:solidFill>
                            <a:srgbClr val="17375E"/>
                          </a:solidFill>
                        </a:rPr>
                        <a:t>Connecticut DEEP</a:t>
                      </a:r>
                      <a:endParaRPr b="1" sz="1200">
                        <a:solidFill>
                          <a:srgbClr val="17375E"/>
                        </a:solidFill>
                      </a:endParaRPr>
                    </a:p>
                  </a:txBody>
                  <a:tcPr marT="45725" marB="45725" marR="121925" marL="12192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DF4"/>
                    </a:solidFill>
                  </a:tcPr>
                </a:tc>
                <a:tc>
                  <a:txBody>
                    <a:bodyPr/>
                    <a:lstStyle/>
                    <a:p>
                      <a:pPr indent="0" lvl="0" marL="0" rtl="0" algn="ctr">
                        <a:lnSpc>
                          <a:spcPct val="115000"/>
                        </a:lnSpc>
                        <a:spcBef>
                          <a:spcPts val="0"/>
                        </a:spcBef>
                        <a:spcAft>
                          <a:spcPts val="0"/>
                        </a:spcAft>
                        <a:buNone/>
                      </a:pPr>
                      <a:r>
                        <a:rPr b="1" lang="en-US" sz="1200">
                          <a:solidFill>
                            <a:srgbClr val="008000"/>
                          </a:solidFill>
                        </a:rPr>
                        <a:t>Implement</a:t>
                      </a:r>
                      <a:endParaRPr b="1" sz="1200">
                        <a:solidFill>
                          <a:srgbClr val="008000"/>
                        </a:solidFill>
                      </a:endParaRPr>
                    </a:p>
                  </a:txBody>
                  <a:tcPr marT="45725" marB="45725" marR="121925" marL="12192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DF4"/>
                    </a:solidFill>
                  </a:tcPr>
                </a:tc>
                <a:tc>
                  <a:txBody>
                    <a:bodyPr/>
                    <a:lstStyle/>
                    <a:p>
                      <a:pPr indent="0" lvl="0" marL="0" rtl="0" algn="l">
                        <a:lnSpc>
                          <a:spcPct val="115000"/>
                        </a:lnSpc>
                        <a:spcBef>
                          <a:spcPts val="0"/>
                        </a:spcBef>
                        <a:spcAft>
                          <a:spcPts val="0"/>
                        </a:spcAft>
                        <a:buNone/>
                      </a:pPr>
                      <a:r>
                        <a:rPr lang="en-US" sz="1000">
                          <a:solidFill>
                            <a:srgbClr val="008000"/>
                          </a:solidFill>
                        </a:rPr>
                        <a:t>   </a:t>
                      </a:r>
                      <a:r>
                        <a:rPr lang="en-US" sz="1000">
                          <a:solidFill>
                            <a:srgbClr val="008000"/>
                          </a:solidFill>
                        </a:rPr>
                        <a:t>New version is overall a better product.  Utility in the forecast extension.   Promising results for ozone and PM2.5   </a:t>
                      </a:r>
                      <a:r>
                        <a:rPr lang="en-US" sz="1000">
                          <a:solidFill>
                            <a:srgbClr val="FF0000"/>
                          </a:solidFill>
                        </a:rPr>
                        <a:t>Noted a particularly bad January PM case that warrants analysis.  Continued problems with integrating agricultural fires into the model.</a:t>
                      </a:r>
                      <a:endParaRPr sz="1000">
                        <a:solidFill>
                          <a:srgbClr val="FF0000"/>
                        </a:solidFill>
                      </a:endParaRPr>
                    </a:p>
                  </a:txBody>
                  <a:tcPr marT="45725" marB="45725" marR="121925" marL="12192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DF4"/>
                    </a:solidFill>
                  </a:tcPr>
                </a:tc>
              </a:tr>
              <a:tr h="700150">
                <a:tc>
                  <a:txBody>
                    <a:bodyPr/>
                    <a:lstStyle/>
                    <a:p>
                      <a:pPr indent="0" lvl="0" marL="0" rtl="0" algn="ctr">
                        <a:lnSpc>
                          <a:spcPct val="115000"/>
                        </a:lnSpc>
                        <a:spcBef>
                          <a:spcPts val="0"/>
                        </a:spcBef>
                        <a:spcAft>
                          <a:spcPts val="0"/>
                        </a:spcAft>
                        <a:buNone/>
                      </a:pPr>
                      <a:r>
                        <a:rPr b="1" lang="en-US" sz="1200"/>
                        <a:t>Maryland DOE</a:t>
                      </a:r>
                      <a:endParaRPr b="1" sz="1200"/>
                    </a:p>
                  </a:txBody>
                  <a:tcPr marT="45725" marB="45725" marR="121925" marL="12192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0D8E8"/>
                    </a:solidFill>
                  </a:tcPr>
                </a:tc>
                <a:tc>
                  <a:txBody>
                    <a:bodyPr/>
                    <a:lstStyle/>
                    <a:p>
                      <a:pPr indent="0" lvl="0" marL="0" rtl="0" algn="ctr">
                        <a:lnSpc>
                          <a:spcPct val="115000"/>
                        </a:lnSpc>
                        <a:spcBef>
                          <a:spcPts val="0"/>
                        </a:spcBef>
                        <a:spcAft>
                          <a:spcPts val="0"/>
                        </a:spcAft>
                        <a:buNone/>
                      </a:pPr>
                      <a:r>
                        <a:rPr b="1" lang="en-US" sz="1200">
                          <a:solidFill>
                            <a:srgbClr val="008000"/>
                          </a:solidFill>
                        </a:rPr>
                        <a:t>Implement</a:t>
                      </a:r>
                      <a:endParaRPr b="1" sz="1200">
                        <a:solidFill>
                          <a:srgbClr val="008000"/>
                        </a:solidFill>
                      </a:endParaRPr>
                    </a:p>
                  </a:txBody>
                  <a:tcPr marT="45725" marB="45725" marR="121925" marL="12192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0D8E8"/>
                    </a:solidFill>
                  </a:tcPr>
                </a:tc>
                <a:tc>
                  <a:txBody>
                    <a:bodyPr/>
                    <a:lstStyle/>
                    <a:p>
                      <a:pPr indent="0" lvl="0" marL="0" rtl="0" algn="ctr">
                        <a:lnSpc>
                          <a:spcPct val="115000"/>
                        </a:lnSpc>
                        <a:spcBef>
                          <a:spcPts val="0"/>
                        </a:spcBef>
                        <a:spcAft>
                          <a:spcPts val="0"/>
                        </a:spcAft>
                        <a:buNone/>
                      </a:pPr>
                      <a:r>
                        <a:rPr lang="en-US" sz="1000">
                          <a:solidFill>
                            <a:srgbClr val="1C9A17"/>
                          </a:solidFill>
                        </a:rPr>
                        <a:t>Slight improvement in all day 2 forecasts.  Thrilled with the new day 3 forecasts.  Slight improvement in the ozone forecasts</a:t>
                      </a:r>
                      <a:r>
                        <a:rPr lang="en-US" sz="1000"/>
                        <a:t>, but small sample size noted.</a:t>
                      </a:r>
                      <a:endParaRPr sz="1000"/>
                    </a:p>
                  </a:txBody>
                  <a:tcPr marT="45725" marB="45725" marR="121925" marL="12192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0D8E8"/>
                    </a:solidFill>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41"/>
          <p:cNvSpPr/>
          <p:nvPr/>
        </p:nvSpPr>
        <p:spPr>
          <a:xfrm>
            <a:off x="510746" y="450912"/>
            <a:ext cx="8220900" cy="493800"/>
          </a:xfrm>
          <a:prstGeom prst="rect">
            <a:avLst/>
          </a:prstGeom>
          <a:solidFill>
            <a:srgbClr val="226BAB"/>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sz="3000">
              <a:solidFill>
                <a:schemeClr val="lt1"/>
              </a:solidFill>
              <a:latin typeface="Arial"/>
              <a:ea typeface="Arial"/>
              <a:cs typeface="Arial"/>
              <a:sym typeface="Arial"/>
            </a:endParaRPr>
          </a:p>
        </p:txBody>
      </p:sp>
      <p:sp>
        <p:nvSpPr>
          <p:cNvPr id="497" name="Google Shape;497;p41"/>
          <p:cNvSpPr txBox="1"/>
          <p:nvPr/>
        </p:nvSpPr>
        <p:spPr>
          <a:xfrm>
            <a:off x="510746" y="48932"/>
            <a:ext cx="8220900" cy="354000"/>
          </a:xfrm>
          <a:prstGeom prst="rect">
            <a:avLst/>
          </a:prstGeom>
          <a:solidFill>
            <a:srgbClr val="5BA4E3"/>
          </a:solid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lang="en-US" sz="1500">
                <a:solidFill>
                  <a:srgbClr val="1A467F"/>
                </a:solidFill>
                <a:latin typeface="Avenir"/>
                <a:ea typeface="Avenir"/>
                <a:cs typeface="Avenir"/>
                <a:sym typeface="Avenir"/>
              </a:rPr>
              <a:t>NATIONAL OCEANIC AND ATMOSPHERIC ADMINISTRATION</a:t>
            </a:r>
            <a:endParaRPr/>
          </a:p>
        </p:txBody>
      </p:sp>
      <p:sp>
        <p:nvSpPr>
          <p:cNvPr id="498" name="Google Shape;498;p41"/>
          <p:cNvSpPr/>
          <p:nvPr/>
        </p:nvSpPr>
        <p:spPr>
          <a:xfrm>
            <a:off x="50034" y="27615"/>
            <a:ext cx="904800" cy="962400"/>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2000px-Seal_of_the_United_States_Department_of_Commerce.svg.png" id="499" name="Google Shape;499;p41"/>
          <p:cNvPicPr preferRelativeResize="0"/>
          <p:nvPr/>
        </p:nvPicPr>
        <p:blipFill rotWithShape="1">
          <a:blip r:embed="rId3">
            <a:alphaModFix/>
          </a:blip>
          <a:srcRect b="0" l="0" r="0" t="0"/>
          <a:stretch/>
        </p:blipFill>
        <p:spPr>
          <a:xfrm>
            <a:off x="50032" y="80674"/>
            <a:ext cx="846824" cy="860437"/>
          </a:xfrm>
          <a:prstGeom prst="rect">
            <a:avLst/>
          </a:prstGeom>
          <a:noFill/>
          <a:ln>
            <a:noFill/>
          </a:ln>
        </p:spPr>
      </p:pic>
      <p:sp>
        <p:nvSpPr>
          <p:cNvPr id="500" name="Google Shape;500;p41"/>
          <p:cNvSpPr/>
          <p:nvPr/>
        </p:nvSpPr>
        <p:spPr>
          <a:xfrm>
            <a:off x="8205660" y="38955"/>
            <a:ext cx="951000" cy="951000"/>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1024px-NOAA_logo.svg.png" id="501" name="Google Shape;501;p41"/>
          <p:cNvPicPr preferRelativeResize="0"/>
          <p:nvPr/>
        </p:nvPicPr>
        <p:blipFill rotWithShape="1">
          <a:blip r:embed="rId4">
            <a:alphaModFix/>
          </a:blip>
          <a:srcRect b="0" l="0" r="0" t="0"/>
          <a:stretch/>
        </p:blipFill>
        <p:spPr>
          <a:xfrm>
            <a:off x="8252214" y="92010"/>
            <a:ext cx="841248" cy="841248"/>
          </a:xfrm>
          <a:prstGeom prst="rect">
            <a:avLst/>
          </a:prstGeom>
          <a:noFill/>
          <a:ln>
            <a:noFill/>
          </a:ln>
        </p:spPr>
      </p:pic>
      <p:sp>
        <p:nvSpPr>
          <p:cNvPr id="502" name="Google Shape;502;p41"/>
          <p:cNvSpPr txBox="1"/>
          <p:nvPr/>
        </p:nvSpPr>
        <p:spPr>
          <a:xfrm>
            <a:off x="2" y="419184"/>
            <a:ext cx="9156600" cy="492300"/>
          </a:xfrm>
          <a:prstGeom prst="rect">
            <a:avLst/>
          </a:prstGeom>
          <a:no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t/>
            </a:r>
            <a:endParaRPr/>
          </a:p>
        </p:txBody>
      </p:sp>
      <p:sp>
        <p:nvSpPr>
          <p:cNvPr id="503" name="Google Shape;503;p41"/>
          <p:cNvSpPr txBox="1"/>
          <p:nvPr>
            <p:ph idx="12" type="sldNum"/>
          </p:nvPr>
        </p:nvSpPr>
        <p:spPr>
          <a:xfrm>
            <a:off x="7010400" y="4800599"/>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04" name="Google Shape;504;p41"/>
          <p:cNvSpPr txBox="1"/>
          <p:nvPr/>
        </p:nvSpPr>
        <p:spPr>
          <a:xfrm>
            <a:off x="2007900" y="2312675"/>
            <a:ext cx="54156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t>Invitation to the Evaluators to Speak</a:t>
            </a:r>
            <a:endParaRPr sz="2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5"/>
          <p:cNvSpPr/>
          <p:nvPr/>
        </p:nvSpPr>
        <p:spPr>
          <a:xfrm>
            <a:off x="510746" y="450912"/>
            <a:ext cx="8220777" cy="493852"/>
          </a:xfrm>
          <a:prstGeom prst="rect">
            <a:avLst/>
          </a:prstGeom>
          <a:solidFill>
            <a:srgbClr val="226BAB"/>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b="0" i="0" sz="3000" u="none" cap="none" strike="noStrike">
              <a:solidFill>
                <a:schemeClr val="lt1"/>
              </a:solidFill>
              <a:latin typeface="Arial"/>
              <a:ea typeface="Arial"/>
              <a:cs typeface="Arial"/>
              <a:sym typeface="Arial"/>
            </a:endParaRPr>
          </a:p>
        </p:txBody>
      </p:sp>
      <p:sp>
        <p:nvSpPr>
          <p:cNvPr id="119" name="Google Shape;119;p15"/>
          <p:cNvSpPr txBox="1"/>
          <p:nvPr/>
        </p:nvSpPr>
        <p:spPr>
          <a:xfrm>
            <a:off x="510746" y="48932"/>
            <a:ext cx="8220777" cy="353921"/>
          </a:xfrm>
          <a:prstGeom prst="rect">
            <a:avLst/>
          </a:prstGeom>
          <a:solidFill>
            <a:srgbClr val="5BA4E3"/>
          </a:solid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b="0" i="0" lang="en-US" sz="1500" u="none" cap="none" strike="noStrike">
                <a:solidFill>
                  <a:srgbClr val="1A467F"/>
                </a:solidFill>
                <a:latin typeface="Avenir"/>
                <a:ea typeface="Avenir"/>
                <a:cs typeface="Avenir"/>
                <a:sym typeface="Avenir"/>
              </a:rPr>
              <a:t>NATIONAL OCEANIC AND ATMOSPHERIC ADMINISTRATION</a:t>
            </a:r>
            <a:endParaRPr/>
          </a:p>
        </p:txBody>
      </p:sp>
      <p:sp>
        <p:nvSpPr>
          <p:cNvPr id="120" name="Google Shape;120;p15"/>
          <p:cNvSpPr/>
          <p:nvPr/>
        </p:nvSpPr>
        <p:spPr>
          <a:xfrm>
            <a:off x="50034" y="27615"/>
            <a:ext cx="904781" cy="962507"/>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2000px-Seal_of_the_United_States_Department_of_Commerce.svg.png" id="121" name="Google Shape;121;p15"/>
          <p:cNvPicPr preferRelativeResize="0"/>
          <p:nvPr/>
        </p:nvPicPr>
        <p:blipFill rotWithShape="1">
          <a:blip r:embed="rId3">
            <a:alphaModFix/>
          </a:blip>
          <a:srcRect b="0" l="0" r="0" t="0"/>
          <a:stretch/>
        </p:blipFill>
        <p:spPr>
          <a:xfrm>
            <a:off x="50032" y="80674"/>
            <a:ext cx="846824" cy="860437"/>
          </a:xfrm>
          <a:prstGeom prst="rect">
            <a:avLst/>
          </a:prstGeom>
          <a:noFill/>
          <a:ln>
            <a:noFill/>
          </a:ln>
        </p:spPr>
      </p:pic>
      <p:sp>
        <p:nvSpPr>
          <p:cNvPr id="122" name="Google Shape;122;p15"/>
          <p:cNvSpPr/>
          <p:nvPr/>
        </p:nvSpPr>
        <p:spPr>
          <a:xfrm>
            <a:off x="8205660" y="38955"/>
            <a:ext cx="950975" cy="950975"/>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1024px-NOAA_logo.svg.png" id="123" name="Google Shape;123;p15"/>
          <p:cNvPicPr preferRelativeResize="0"/>
          <p:nvPr/>
        </p:nvPicPr>
        <p:blipFill rotWithShape="1">
          <a:blip r:embed="rId4">
            <a:alphaModFix/>
          </a:blip>
          <a:srcRect b="0" l="0" r="0" t="0"/>
          <a:stretch/>
        </p:blipFill>
        <p:spPr>
          <a:xfrm>
            <a:off x="8252214" y="92010"/>
            <a:ext cx="841248" cy="841248"/>
          </a:xfrm>
          <a:prstGeom prst="rect">
            <a:avLst/>
          </a:prstGeom>
          <a:noFill/>
          <a:ln>
            <a:noFill/>
          </a:ln>
        </p:spPr>
      </p:pic>
      <p:sp>
        <p:nvSpPr>
          <p:cNvPr id="124" name="Google Shape;124;p15"/>
          <p:cNvSpPr txBox="1"/>
          <p:nvPr/>
        </p:nvSpPr>
        <p:spPr>
          <a:xfrm>
            <a:off x="2" y="419184"/>
            <a:ext cx="9156633" cy="492414"/>
          </a:xfrm>
          <a:prstGeom prst="rect">
            <a:avLst/>
          </a:prstGeom>
          <a:no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b="1" lang="en-US" sz="2400">
                <a:solidFill>
                  <a:schemeClr val="lt1"/>
                </a:solidFill>
              </a:rPr>
              <a:t>AQM</a:t>
            </a:r>
            <a:r>
              <a:rPr b="1" i="0" lang="en-US" sz="2400" u="none" cap="none" strike="noStrike">
                <a:solidFill>
                  <a:schemeClr val="lt1"/>
                </a:solidFill>
                <a:latin typeface="Arial"/>
                <a:ea typeface="Arial"/>
                <a:cs typeface="Arial"/>
                <a:sym typeface="Arial"/>
              </a:rPr>
              <a:t>v6.0 Status as of </a:t>
            </a:r>
            <a:r>
              <a:rPr b="1" lang="en-US" sz="2400">
                <a:solidFill>
                  <a:schemeClr val="lt1"/>
                </a:solidFill>
              </a:rPr>
              <a:t>04</a:t>
            </a:r>
            <a:r>
              <a:rPr b="1" i="0" lang="en-US" sz="2400" u="none" cap="none" strike="noStrike">
                <a:solidFill>
                  <a:schemeClr val="lt1"/>
                </a:solidFill>
                <a:latin typeface="Arial"/>
                <a:ea typeface="Arial"/>
                <a:cs typeface="Arial"/>
                <a:sym typeface="Arial"/>
              </a:rPr>
              <a:t>/</a:t>
            </a:r>
            <a:r>
              <a:rPr b="1" lang="en-US" sz="2400">
                <a:solidFill>
                  <a:schemeClr val="lt1"/>
                </a:solidFill>
              </a:rPr>
              <a:t>08</a:t>
            </a:r>
            <a:r>
              <a:rPr b="1" i="0" lang="en-US" sz="2400" u="none" cap="none" strike="noStrike">
                <a:solidFill>
                  <a:schemeClr val="lt1"/>
                </a:solidFill>
                <a:latin typeface="Arial"/>
                <a:ea typeface="Arial"/>
                <a:cs typeface="Arial"/>
                <a:sym typeface="Arial"/>
              </a:rPr>
              <a:t>/2</a:t>
            </a:r>
            <a:r>
              <a:rPr b="1" lang="en-US" sz="2400">
                <a:solidFill>
                  <a:schemeClr val="lt1"/>
                </a:solidFill>
              </a:rPr>
              <a:t>1</a:t>
            </a:r>
            <a:endParaRPr/>
          </a:p>
        </p:txBody>
      </p:sp>
      <p:sp>
        <p:nvSpPr>
          <p:cNvPr id="125" name="Google Shape;125;p15"/>
          <p:cNvSpPr txBox="1"/>
          <p:nvPr>
            <p:ph idx="12" type="sldNum"/>
          </p:nvPr>
        </p:nvSpPr>
        <p:spPr>
          <a:xfrm>
            <a:off x="7010400" y="4800599"/>
            <a:ext cx="21336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26" name="Google Shape;126;p15"/>
          <p:cNvPicPr preferRelativeResize="0"/>
          <p:nvPr/>
        </p:nvPicPr>
        <p:blipFill>
          <a:blip r:embed="rId5">
            <a:alphaModFix/>
          </a:blip>
          <a:stretch>
            <a:fillRect/>
          </a:stretch>
        </p:blipFill>
        <p:spPr>
          <a:xfrm>
            <a:off x="50025" y="989925"/>
            <a:ext cx="9043425" cy="4153574"/>
          </a:xfrm>
          <a:prstGeom prst="rect">
            <a:avLst/>
          </a:prstGeom>
          <a:noFill/>
          <a:ln>
            <a:noFill/>
          </a:ln>
        </p:spPr>
      </p:pic>
      <p:sp>
        <p:nvSpPr>
          <p:cNvPr id="127" name="Google Shape;127;p15"/>
          <p:cNvSpPr txBox="1"/>
          <p:nvPr/>
        </p:nvSpPr>
        <p:spPr>
          <a:xfrm>
            <a:off x="2738275" y="1983400"/>
            <a:ext cx="3774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sz="1000">
                <a:highlight>
                  <a:srgbClr val="FFFFFF"/>
                </a:highlight>
                <a:latin typeface="Calibri"/>
                <a:ea typeface="Calibri"/>
                <a:cs typeface="Calibri"/>
                <a:sym typeface="Calibri"/>
              </a:rPr>
              <a:t>2016</a:t>
            </a:r>
            <a:endParaRPr sz="1000">
              <a:highlight>
                <a:srgbClr val="FFFFFF"/>
              </a:highlight>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42"/>
          <p:cNvSpPr/>
          <p:nvPr/>
        </p:nvSpPr>
        <p:spPr>
          <a:xfrm>
            <a:off x="510746" y="450912"/>
            <a:ext cx="8220900" cy="493800"/>
          </a:xfrm>
          <a:prstGeom prst="rect">
            <a:avLst/>
          </a:prstGeom>
          <a:solidFill>
            <a:srgbClr val="226BAB"/>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sz="3000">
              <a:solidFill>
                <a:schemeClr val="lt1"/>
              </a:solidFill>
              <a:latin typeface="Arial"/>
              <a:ea typeface="Arial"/>
              <a:cs typeface="Arial"/>
              <a:sym typeface="Arial"/>
            </a:endParaRPr>
          </a:p>
        </p:txBody>
      </p:sp>
      <p:sp>
        <p:nvSpPr>
          <p:cNvPr id="510" name="Google Shape;510;p42"/>
          <p:cNvSpPr txBox="1"/>
          <p:nvPr/>
        </p:nvSpPr>
        <p:spPr>
          <a:xfrm>
            <a:off x="510746" y="48932"/>
            <a:ext cx="8220900" cy="354000"/>
          </a:xfrm>
          <a:prstGeom prst="rect">
            <a:avLst/>
          </a:prstGeom>
          <a:solidFill>
            <a:srgbClr val="5BA4E3"/>
          </a:solid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lang="en-US" sz="1500">
                <a:solidFill>
                  <a:srgbClr val="1A467F"/>
                </a:solidFill>
                <a:latin typeface="Avenir"/>
                <a:ea typeface="Avenir"/>
                <a:cs typeface="Avenir"/>
                <a:sym typeface="Avenir"/>
              </a:rPr>
              <a:t>NATIONAL OCEANIC AND ATMOSPHERIC ADMINISTRATION</a:t>
            </a:r>
            <a:endParaRPr/>
          </a:p>
        </p:txBody>
      </p:sp>
      <p:sp>
        <p:nvSpPr>
          <p:cNvPr id="511" name="Google Shape;511;p42"/>
          <p:cNvSpPr/>
          <p:nvPr/>
        </p:nvSpPr>
        <p:spPr>
          <a:xfrm>
            <a:off x="50034" y="27615"/>
            <a:ext cx="904800" cy="962400"/>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2000px-Seal_of_the_United_States_Department_of_Commerce.svg.png" id="512" name="Google Shape;512;p42"/>
          <p:cNvPicPr preferRelativeResize="0"/>
          <p:nvPr/>
        </p:nvPicPr>
        <p:blipFill rotWithShape="1">
          <a:blip r:embed="rId3">
            <a:alphaModFix/>
          </a:blip>
          <a:srcRect b="0" l="0" r="0" t="0"/>
          <a:stretch/>
        </p:blipFill>
        <p:spPr>
          <a:xfrm>
            <a:off x="50032" y="80674"/>
            <a:ext cx="846824" cy="860437"/>
          </a:xfrm>
          <a:prstGeom prst="rect">
            <a:avLst/>
          </a:prstGeom>
          <a:noFill/>
          <a:ln>
            <a:noFill/>
          </a:ln>
        </p:spPr>
      </p:pic>
      <p:sp>
        <p:nvSpPr>
          <p:cNvPr id="513" name="Google Shape;513;p42"/>
          <p:cNvSpPr/>
          <p:nvPr/>
        </p:nvSpPr>
        <p:spPr>
          <a:xfrm>
            <a:off x="8205660" y="38955"/>
            <a:ext cx="951000" cy="951000"/>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1024px-NOAA_logo.svg.png" id="514" name="Google Shape;514;p42"/>
          <p:cNvPicPr preferRelativeResize="0"/>
          <p:nvPr/>
        </p:nvPicPr>
        <p:blipFill rotWithShape="1">
          <a:blip r:embed="rId4">
            <a:alphaModFix/>
          </a:blip>
          <a:srcRect b="0" l="0" r="0" t="0"/>
          <a:stretch/>
        </p:blipFill>
        <p:spPr>
          <a:xfrm>
            <a:off x="8252214" y="92010"/>
            <a:ext cx="841248" cy="841248"/>
          </a:xfrm>
          <a:prstGeom prst="rect">
            <a:avLst/>
          </a:prstGeom>
          <a:noFill/>
          <a:ln>
            <a:noFill/>
          </a:ln>
        </p:spPr>
      </p:pic>
      <p:sp>
        <p:nvSpPr>
          <p:cNvPr id="515" name="Google Shape;515;p42"/>
          <p:cNvSpPr txBox="1"/>
          <p:nvPr/>
        </p:nvSpPr>
        <p:spPr>
          <a:xfrm>
            <a:off x="2" y="419184"/>
            <a:ext cx="9156600" cy="492300"/>
          </a:xfrm>
          <a:prstGeom prst="rect">
            <a:avLst/>
          </a:prstGeom>
          <a:no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b="1" lang="en-US" sz="2400">
                <a:solidFill>
                  <a:schemeClr val="lt1"/>
                </a:solidFill>
              </a:rPr>
              <a:t>Common Themes from Evaluators</a:t>
            </a:r>
            <a:endParaRPr/>
          </a:p>
        </p:txBody>
      </p:sp>
      <p:sp>
        <p:nvSpPr>
          <p:cNvPr id="516" name="Google Shape;516;p42"/>
          <p:cNvSpPr txBox="1"/>
          <p:nvPr>
            <p:ph idx="12" type="sldNum"/>
          </p:nvPr>
        </p:nvSpPr>
        <p:spPr>
          <a:xfrm>
            <a:off x="7010400" y="4800599"/>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517" name="Google Shape;517;p42"/>
          <p:cNvPicPr preferRelativeResize="0"/>
          <p:nvPr/>
        </p:nvPicPr>
        <p:blipFill>
          <a:blip r:embed="rId5">
            <a:alphaModFix/>
          </a:blip>
          <a:stretch>
            <a:fillRect/>
          </a:stretch>
        </p:blipFill>
        <p:spPr>
          <a:xfrm>
            <a:off x="608750" y="1202690"/>
            <a:ext cx="7830676" cy="350578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43"/>
          <p:cNvSpPr/>
          <p:nvPr/>
        </p:nvSpPr>
        <p:spPr>
          <a:xfrm>
            <a:off x="510746" y="450912"/>
            <a:ext cx="8220900" cy="493800"/>
          </a:xfrm>
          <a:prstGeom prst="rect">
            <a:avLst/>
          </a:prstGeom>
          <a:solidFill>
            <a:srgbClr val="226BAB"/>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sz="3000">
              <a:solidFill>
                <a:schemeClr val="lt1"/>
              </a:solidFill>
              <a:latin typeface="Arial"/>
              <a:ea typeface="Arial"/>
              <a:cs typeface="Arial"/>
              <a:sym typeface="Arial"/>
            </a:endParaRPr>
          </a:p>
        </p:txBody>
      </p:sp>
      <p:sp>
        <p:nvSpPr>
          <p:cNvPr id="523" name="Google Shape;523;p43"/>
          <p:cNvSpPr txBox="1"/>
          <p:nvPr/>
        </p:nvSpPr>
        <p:spPr>
          <a:xfrm>
            <a:off x="510746" y="48932"/>
            <a:ext cx="8220900" cy="354000"/>
          </a:xfrm>
          <a:prstGeom prst="rect">
            <a:avLst/>
          </a:prstGeom>
          <a:solidFill>
            <a:srgbClr val="5BA4E3"/>
          </a:solid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lang="en-US" sz="1500">
                <a:solidFill>
                  <a:srgbClr val="1A467F"/>
                </a:solidFill>
                <a:latin typeface="Avenir"/>
                <a:ea typeface="Avenir"/>
                <a:cs typeface="Avenir"/>
                <a:sym typeface="Avenir"/>
              </a:rPr>
              <a:t>NATIONAL OCEANIC AND ATMOSPHERIC ADMINISTRATION</a:t>
            </a:r>
            <a:endParaRPr/>
          </a:p>
        </p:txBody>
      </p:sp>
      <p:sp>
        <p:nvSpPr>
          <p:cNvPr id="524" name="Google Shape;524;p43"/>
          <p:cNvSpPr/>
          <p:nvPr/>
        </p:nvSpPr>
        <p:spPr>
          <a:xfrm>
            <a:off x="50034" y="27615"/>
            <a:ext cx="904800" cy="962400"/>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2000px-Seal_of_the_United_States_Department_of_Commerce.svg.png" id="525" name="Google Shape;525;p43"/>
          <p:cNvPicPr preferRelativeResize="0"/>
          <p:nvPr/>
        </p:nvPicPr>
        <p:blipFill rotWithShape="1">
          <a:blip r:embed="rId3">
            <a:alphaModFix/>
          </a:blip>
          <a:srcRect b="0" l="0" r="0" t="0"/>
          <a:stretch/>
        </p:blipFill>
        <p:spPr>
          <a:xfrm>
            <a:off x="50032" y="80674"/>
            <a:ext cx="846824" cy="860437"/>
          </a:xfrm>
          <a:prstGeom prst="rect">
            <a:avLst/>
          </a:prstGeom>
          <a:noFill/>
          <a:ln>
            <a:noFill/>
          </a:ln>
        </p:spPr>
      </p:pic>
      <p:sp>
        <p:nvSpPr>
          <p:cNvPr id="526" name="Google Shape;526;p43"/>
          <p:cNvSpPr/>
          <p:nvPr/>
        </p:nvSpPr>
        <p:spPr>
          <a:xfrm>
            <a:off x="8205660" y="38955"/>
            <a:ext cx="951000" cy="951000"/>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1024px-NOAA_logo.svg.png" id="527" name="Google Shape;527;p43"/>
          <p:cNvPicPr preferRelativeResize="0"/>
          <p:nvPr/>
        </p:nvPicPr>
        <p:blipFill rotWithShape="1">
          <a:blip r:embed="rId4">
            <a:alphaModFix/>
          </a:blip>
          <a:srcRect b="0" l="0" r="0" t="0"/>
          <a:stretch/>
        </p:blipFill>
        <p:spPr>
          <a:xfrm>
            <a:off x="8252214" y="92010"/>
            <a:ext cx="841248" cy="841248"/>
          </a:xfrm>
          <a:prstGeom prst="rect">
            <a:avLst/>
          </a:prstGeom>
          <a:noFill/>
          <a:ln>
            <a:noFill/>
          </a:ln>
        </p:spPr>
      </p:pic>
      <p:sp>
        <p:nvSpPr>
          <p:cNvPr id="528" name="Google Shape;528;p43"/>
          <p:cNvSpPr txBox="1"/>
          <p:nvPr/>
        </p:nvSpPr>
        <p:spPr>
          <a:xfrm>
            <a:off x="2" y="419184"/>
            <a:ext cx="9156600" cy="492300"/>
          </a:xfrm>
          <a:prstGeom prst="rect">
            <a:avLst/>
          </a:prstGeom>
          <a:no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b="1" lang="en-US" sz="2400">
                <a:solidFill>
                  <a:schemeClr val="lt1"/>
                </a:solidFill>
                <a:latin typeface="Arial"/>
                <a:ea typeface="Arial"/>
                <a:cs typeface="Arial"/>
                <a:sym typeface="Arial"/>
              </a:rPr>
              <a:t>Product changes</a:t>
            </a:r>
            <a:endParaRPr/>
          </a:p>
        </p:txBody>
      </p:sp>
      <p:sp>
        <p:nvSpPr>
          <p:cNvPr id="529" name="Google Shape;529;p43"/>
          <p:cNvSpPr txBox="1"/>
          <p:nvPr>
            <p:ph idx="12" type="sldNum"/>
          </p:nvPr>
        </p:nvSpPr>
        <p:spPr>
          <a:xfrm>
            <a:off x="7010400" y="4800599"/>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30" name="Google Shape;530;p43"/>
          <p:cNvSpPr txBox="1"/>
          <p:nvPr/>
        </p:nvSpPr>
        <p:spPr>
          <a:xfrm>
            <a:off x="391050" y="1352176"/>
            <a:ext cx="8565600" cy="3332400"/>
          </a:xfrm>
          <a:prstGeom prst="rect">
            <a:avLst/>
          </a:prstGeom>
          <a:noFill/>
          <a:ln>
            <a:noFill/>
          </a:ln>
        </p:spPr>
        <p:txBody>
          <a:bodyPr anchorCtr="0" anchor="t" bIns="91425" lIns="91425" spcFirstLastPara="1" rIns="91425" wrap="square" tIns="91425">
            <a:noAutofit/>
          </a:bodyPr>
          <a:lstStyle/>
          <a:p>
            <a:pPr indent="-355600" lvl="0" marL="457200" marR="0" rtl="0" algn="l">
              <a:lnSpc>
                <a:spcPct val="100000"/>
              </a:lnSpc>
              <a:spcBef>
                <a:spcPts val="0"/>
              </a:spcBef>
              <a:spcAft>
                <a:spcPts val="0"/>
              </a:spcAft>
              <a:buClr>
                <a:srgbClr val="000000"/>
              </a:buClr>
              <a:buSzPts val="2000"/>
              <a:buFont typeface="Calibri"/>
              <a:buChar char="●"/>
            </a:pPr>
            <a:r>
              <a:rPr b="1" i="0" lang="en-US" sz="2000" u="none" cap="none" strike="noStrike">
                <a:solidFill>
                  <a:srgbClr val="000000"/>
                </a:solidFill>
                <a:latin typeface="Calibri"/>
                <a:ea typeface="Calibri"/>
                <a:cs typeface="Calibri"/>
                <a:sym typeface="Calibri"/>
              </a:rPr>
              <a:t>Extended hourly AQ outputs to</a:t>
            </a:r>
            <a:r>
              <a:rPr b="1" i="0" lang="en-US" sz="2000" u="none" cap="none" strike="noStrike">
                <a:solidFill>
                  <a:srgbClr val="FF0000"/>
                </a:solidFill>
                <a:latin typeface="Calibri"/>
                <a:ea typeface="Calibri"/>
                <a:cs typeface="Calibri"/>
                <a:sym typeface="Calibri"/>
              </a:rPr>
              <a:t> 72 forecast hours</a:t>
            </a:r>
            <a:r>
              <a:rPr b="1" i="0" lang="en-US" sz="2000" u="none" cap="none" strike="noStrike">
                <a:solidFill>
                  <a:srgbClr val="000000"/>
                </a:solidFill>
                <a:latin typeface="Calibri"/>
                <a:ea typeface="Calibri"/>
                <a:cs typeface="Calibri"/>
                <a:sym typeface="Calibri"/>
              </a:rPr>
              <a:t> (06/12 UTC)</a:t>
            </a:r>
            <a:endParaRPr b="1" i="0" sz="2000" u="none" cap="none" strike="noStrike">
              <a:solidFill>
                <a:srgbClr val="000000"/>
              </a:solidFill>
              <a:latin typeface="Calibri"/>
              <a:ea typeface="Calibri"/>
              <a:cs typeface="Calibri"/>
              <a:sym typeface="Calibri"/>
            </a:endParaRPr>
          </a:p>
          <a:p>
            <a:pPr indent="-355600" lvl="2" marL="1371600" marR="0" rtl="0" algn="l">
              <a:lnSpc>
                <a:spcPct val="100000"/>
              </a:lnSpc>
              <a:spcBef>
                <a:spcPts val="0"/>
              </a:spcBef>
              <a:spcAft>
                <a:spcPts val="0"/>
              </a:spcAft>
              <a:buClr>
                <a:srgbClr val="000000"/>
              </a:buClr>
              <a:buSzPts val="2000"/>
              <a:buFont typeface="Calibri"/>
              <a:buChar char="■"/>
            </a:pPr>
            <a:r>
              <a:rPr b="1" i="0" lang="en-US" sz="2000" u="none" cap="none" strike="noStrike">
                <a:solidFill>
                  <a:srgbClr val="000000"/>
                </a:solidFill>
                <a:latin typeface="Calibri"/>
                <a:ea typeface="Calibri"/>
                <a:cs typeface="Calibri"/>
                <a:sym typeface="Calibri"/>
              </a:rPr>
              <a:t>Surface ozone</a:t>
            </a:r>
            <a:endParaRPr b="1" i="0" sz="2000" u="none" cap="none" strike="noStrike">
              <a:solidFill>
                <a:srgbClr val="000000"/>
              </a:solidFill>
              <a:latin typeface="Calibri"/>
              <a:ea typeface="Calibri"/>
              <a:cs typeface="Calibri"/>
              <a:sym typeface="Calibri"/>
            </a:endParaRPr>
          </a:p>
          <a:p>
            <a:pPr indent="-355600" lvl="2" marL="1371600" marR="0" rtl="0" algn="l">
              <a:lnSpc>
                <a:spcPct val="100000"/>
              </a:lnSpc>
              <a:spcBef>
                <a:spcPts val="0"/>
              </a:spcBef>
              <a:spcAft>
                <a:spcPts val="0"/>
              </a:spcAft>
              <a:buClr>
                <a:srgbClr val="000000"/>
              </a:buClr>
              <a:buSzPts val="2000"/>
              <a:buFont typeface="Calibri"/>
              <a:buChar char="■"/>
            </a:pPr>
            <a:r>
              <a:rPr b="1" i="0" lang="en-US" sz="2000" u="none" cap="none" strike="noStrike">
                <a:solidFill>
                  <a:srgbClr val="000000"/>
                </a:solidFill>
                <a:latin typeface="Calibri"/>
                <a:ea typeface="Calibri"/>
                <a:cs typeface="Calibri"/>
                <a:sym typeface="Calibri"/>
              </a:rPr>
              <a:t>Surface PM</a:t>
            </a:r>
            <a:r>
              <a:rPr b="1" baseline="-25000" i="0" lang="en-US" sz="2000" u="none" cap="none" strike="noStrike">
                <a:solidFill>
                  <a:srgbClr val="000000"/>
                </a:solidFill>
                <a:latin typeface="Calibri"/>
                <a:ea typeface="Calibri"/>
                <a:cs typeface="Calibri"/>
                <a:sym typeface="Calibri"/>
              </a:rPr>
              <a:t>2.5</a:t>
            </a:r>
            <a:endParaRPr b="1" baseline="-25000" i="0" sz="2000" u="none" cap="none" strike="noStrike">
              <a:solidFill>
                <a:srgbClr val="000000"/>
              </a:solidFill>
              <a:latin typeface="Calibri"/>
              <a:ea typeface="Calibri"/>
              <a:cs typeface="Calibri"/>
              <a:sym typeface="Calibri"/>
            </a:endParaRPr>
          </a:p>
          <a:p>
            <a:pPr indent="-355600" lvl="2" marL="1371600" marR="0" rtl="0" algn="l">
              <a:lnSpc>
                <a:spcPct val="100000"/>
              </a:lnSpc>
              <a:spcBef>
                <a:spcPts val="0"/>
              </a:spcBef>
              <a:spcAft>
                <a:spcPts val="0"/>
              </a:spcAft>
              <a:buClr>
                <a:srgbClr val="000000"/>
              </a:buClr>
              <a:buSzPts val="2000"/>
              <a:buFont typeface="Calibri"/>
              <a:buChar char="■"/>
            </a:pPr>
            <a:r>
              <a:rPr b="1" i="0" lang="en-US" sz="2000" u="none" cap="none" strike="noStrike">
                <a:solidFill>
                  <a:srgbClr val="000000"/>
                </a:solidFill>
                <a:latin typeface="Calibri"/>
                <a:ea typeface="Calibri"/>
                <a:cs typeface="Calibri"/>
                <a:sym typeface="Calibri"/>
              </a:rPr>
              <a:t>Turn off 3-D sigma file generation</a:t>
            </a:r>
            <a:endParaRPr b="1" i="0" sz="2000" u="none" cap="none" strike="noStrike">
              <a:solidFill>
                <a:srgbClr val="000000"/>
              </a:solidFill>
              <a:latin typeface="Calibri"/>
              <a:ea typeface="Calibri"/>
              <a:cs typeface="Calibri"/>
              <a:sym typeface="Calibri"/>
            </a:endParaRPr>
          </a:p>
          <a:p>
            <a:pPr indent="0" lvl="0" marL="1371600" marR="0" rtl="0" algn="l">
              <a:lnSpc>
                <a:spcPct val="100000"/>
              </a:lnSpc>
              <a:spcBef>
                <a:spcPts val="0"/>
              </a:spcBef>
              <a:spcAft>
                <a:spcPts val="0"/>
              </a:spcAft>
              <a:buNone/>
            </a:pPr>
            <a:r>
              <a:t/>
            </a:r>
            <a:endParaRPr b="1" sz="2000">
              <a:latin typeface="Calibri"/>
              <a:ea typeface="Calibri"/>
              <a:cs typeface="Calibri"/>
              <a:sym typeface="Calibri"/>
            </a:endParaRPr>
          </a:p>
          <a:p>
            <a:pPr indent="-355600" lvl="0" marL="457200" marR="0" rtl="0" algn="l">
              <a:lnSpc>
                <a:spcPct val="100000"/>
              </a:lnSpc>
              <a:spcBef>
                <a:spcPts val="0"/>
              </a:spcBef>
              <a:spcAft>
                <a:spcPts val="0"/>
              </a:spcAft>
              <a:buClr>
                <a:srgbClr val="000000"/>
              </a:buClr>
              <a:buSzPts val="2000"/>
              <a:buFont typeface="Calibri"/>
              <a:buChar char="●"/>
            </a:pPr>
            <a:r>
              <a:rPr b="1" i="0" lang="en-US" sz="2000" u="none" cap="none" strike="noStrike">
                <a:solidFill>
                  <a:srgbClr val="FF0000"/>
                </a:solidFill>
                <a:latin typeface="Calibri"/>
                <a:ea typeface="Calibri"/>
                <a:cs typeface="Calibri"/>
                <a:sym typeface="Calibri"/>
              </a:rPr>
              <a:t>Product delay of 20 minutes</a:t>
            </a:r>
            <a:r>
              <a:rPr b="0" i="0" lang="en-US" sz="2000" u="none" cap="none" strike="noStrike">
                <a:solidFill>
                  <a:srgbClr val="FF0000"/>
                </a:solidFill>
                <a:latin typeface="Calibri"/>
                <a:ea typeface="Calibri"/>
                <a:cs typeface="Calibri"/>
                <a:sym typeface="Calibri"/>
              </a:rPr>
              <a:t> </a:t>
            </a:r>
            <a:r>
              <a:rPr b="0" i="0" lang="en-US" sz="2000" u="none" cap="none" strike="noStrike">
                <a:solidFill>
                  <a:srgbClr val="000000"/>
                </a:solidFill>
                <a:latin typeface="Calibri"/>
                <a:ea typeface="Calibri"/>
                <a:cs typeface="Calibri"/>
                <a:sym typeface="Calibri"/>
              </a:rPr>
              <a:t>( 11:20 and 17:20 UTC)</a:t>
            </a:r>
            <a:r>
              <a:rPr b="1" i="0" lang="en-US" sz="2000" u="none" cap="none" strike="noStrike">
                <a:solidFill>
                  <a:srgbClr val="000000"/>
                </a:solidFill>
                <a:latin typeface="Calibri"/>
                <a:ea typeface="Calibri"/>
                <a:cs typeface="Calibri"/>
                <a:sym typeface="Calibri"/>
              </a:rPr>
              <a:t>.</a:t>
            </a:r>
            <a:endParaRPr b="1" i="0" sz="2000" u="none" cap="none" strike="noStrike">
              <a:solidFill>
                <a:srgbClr val="000000"/>
              </a:solidFill>
              <a:latin typeface="Calibri"/>
              <a:ea typeface="Calibri"/>
              <a:cs typeface="Calibri"/>
              <a:sym typeface="Calibri"/>
            </a:endParaRPr>
          </a:p>
          <a:p>
            <a:pPr indent="-355600" lvl="2" marL="1371600" marR="0" rtl="0" algn="l">
              <a:lnSpc>
                <a:spcPct val="100000"/>
              </a:lnSpc>
              <a:spcBef>
                <a:spcPts val="0"/>
              </a:spcBef>
              <a:spcAft>
                <a:spcPts val="0"/>
              </a:spcAft>
              <a:buClr>
                <a:srgbClr val="000000"/>
              </a:buClr>
              <a:buSzPts val="2000"/>
              <a:buFont typeface="Calibri"/>
              <a:buChar char="■"/>
            </a:pPr>
            <a:r>
              <a:rPr b="1" i="0" lang="en-US" sz="2000" u="none" cap="none" strike="noStrike">
                <a:solidFill>
                  <a:srgbClr val="000000"/>
                </a:solidFill>
                <a:latin typeface="Calibri"/>
                <a:ea typeface="Calibri"/>
                <a:cs typeface="Calibri"/>
                <a:sym typeface="Calibri"/>
              </a:rPr>
              <a:t>Model init waits for GFS 72 hr forecast availability </a:t>
            </a:r>
            <a:r>
              <a:rPr b="0" i="0" lang="en-US" sz="2000" u="none" cap="none" strike="noStrike">
                <a:solidFill>
                  <a:srgbClr val="000000"/>
                </a:solidFill>
                <a:latin typeface="Calibri"/>
                <a:ea typeface="Calibri"/>
                <a:cs typeface="Calibri"/>
                <a:sym typeface="Calibri"/>
              </a:rPr>
              <a:t>(~15:50 UTC)</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Calibri"/>
              <a:ea typeface="Calibri"/>
              <a:cs typeface="Calibri"/>
              <a:sym typeface="Calibri"/>
            </a:endParaRPr>
          </a:p>
          <a:p>
            <a:pPr indent="-355600" lvl="0" marL="457200" marR="0" rtl="0" algn="l">
              <a:lnSpc>
                <a:spcPct val="100000"/>
              </a:lnSpc>
              <a:spcBef>
                <a:spcPts val="0"/>
              </a:spcBef>
              <a:spcAft>
                <a:spcPts val="0"/>
              </a:spcAft>
              <a:buClr>
                <a:srgbClr val="000000"/>
              </a:buClr>
              <a:buSzPts val="2000"/>
              <a:buFont typeface="Calibri"/>
              <a:buChar char="●"/>
            </a:pPr>
            <a:r>
              <a:rPr b="1" i="0" lang="en-US" sz="2000" u="none" cap="none" strike="noStrike">
                <a:solidFill>
                  <a:srgbClr val="000000"/>
                </a:solidFill>
                <a:latin typeface="Calibri"/>
                <a:ea typeface="Calibri"/>
                <a:cs typeface="Calibri"/>
                <a:sym typeface="Calibri"/>
              </a:rPr>
              <a:t>Extend</a:t>
            </a:r>
            <a:r>
              <a:rPr b="1" i="0" lang="en-US" sz="2000" u="none" cap="none" strike="noStrike">
                <a:solidFill>
                  <a:srgbClr val="000000"/>
                </a:solidFill>
                <a:latin typeface="Calibri"/>
                <a:ea typeface="Calibri"/>
                <a:cs typeface="Calibri"/>
                <a:sym typeface="Calibri"/>
              </a:rPr>
              <a:t> retention time of 2D surface ozone and pm2.5 predictions from 2 to 10 days on NOMADS</a:t>
            </a:r>
            <a:endParaRPr b="1"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44"/>
          <p:cNvSpPr/>
          <p:nvPr/>
        </p:nvSpPr>
        <p:spPr>
          <a:xfrm>
            <a:off x="510746" y="450912"/>
            <a:ext cx="8220900" cy="493800"/>
          </a:xfrm>
          <a:prstGeom prst="rect">
            <a:avLst/>
          </a:prstGeom>
          <a:solidFill>
            <a:srgbClr val="226BAB"/>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sz="3000">
              <a:solidFill>
                <a:schemeClr val="lt1"/>
              </a:solidFill>
              <a:latin typeface="Arial"/>
              <a:ea typeface="Arial"/>
              <a:cs typeface="Arial"/>
              <a:sym typeface="Arial"/>
            </a:endParaRPr>
          </a:p>
        </p:txBody>
      </p:sp>
      <p:sp>
        <p:nvSpPr>
          <p:cNvPr id="536" name="Google Shape;536;p44"/>
          <p:cNvSpPr txBox="1"/>
          <p:nvPr/>
        </p:nvSpPr>
        <p:spPr>
          <a:xfrm>
            <a:off x="510746" y="48932"/>
            <a:ext cx="8220900" cy="354000"/>
          </a:xfrm>
          <a:prstGeom prst="rect">
            <a:avLst/>
          </a:prstGeom>
          <a:solidFill>
            <a:srgbClr val="5BA4E3"/>
          </a:solid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lang="en-US" sz="1500">
                <a:solidFill>
                  <a:srgbClr val="1A467F"/>
                </a:solidFill>
                <a:latin typeface="Avenir"/>
                <a:ea typeface="Avenir"/>
                <a:cs typeface="Avenir"/>
                <a:sym typeface="Avenir"/>
              </a:rPr>
              <a:t>NATIONAL OCEANIC AND ATMOSPHERIC ADMINISTRATION</a:t>
            </a:r>
            <a:endParaRPr/>
          </a:p>
        </p:txBody>
      </p:sp>
      <p:sp>
        <p:nvSpPr>
          <p:cNvPr id="537" name="Google Shape;537;p44"/>
          <p:cNvSpPr/>
          <p:nvPr/>
        </p:nvSpPr>
        <p:spPr>
          <a:xfrm>
            <a:off x="50034" y="27615"/>
            <a:ext cx="904800" cy="962400"/>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2000px-Seal_of_the_United_States_Department_of_Commerce.svg.png" id="538" name="Google Shape;538;p44"/>
          <p:cNvPicPr preferRelativeResize="0"/>
          <p:nvPr/>
        </p:nvPicPr>
        <p:blipFill rotWithShape="1">
          <a:blip r:embed="rId3">
            <a:alphaModFix/>
          </a:blip>
          <a:srcRect b="0" l="0" r="0" t="0"/>
          <a:stretch/>
        </p:blipFill>
        <p:spPr>
          <a:xfrm>
            <a:off x="50032" y="80674"/>
            <a:ext cx="846824" cy="860437"/>
          </a:xfrm>
          <a:prstGeom prst="rect">
            <a:avLst/>
          </a:prstGeom>
          <a:noFill/>
          <a:ln>
            <a:noFill/>
          </a:ln>
        </p:spPr>
      </p:pic>
      <p:sp>
        <p:nvSpPr>
          <p:cNvPr id="539" name="Google Shape;539;p44"/>
          <p:cNvSpPr/>
          <p:nvPr/>
        </p:nvSpPr>
        <p:spPr>
          <a:xfrm>
            <a:off x="8205660" y="38955"/>
            <a:ext cx="951000" cy="951000"/>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1024px-NOAA_logo.svg.png" id="540" name="Google Shape;540;p44"/>
          <p:cNvPicPr preferRelativeResize="0"/>
          <p:nvPr/>
        </p:nvPicPr>
        <p:blipFill rotWithShape="1">
          <a:blip r:embed="rId4">
            <a:alphaModFix/>
          </a:blip>
          <a:srcRect b="0" l="0" r="0" t="0"/>
          <a:stretch/>
        </p:blipFill>
        <p:spPr>
          <a:xfrm>
            <a:off x="8252214" y="92010"/>
            <a:ext cx="841248" cy="841248"/>
          </a:xfrm>
          <a:prstGeom prst="rect">
            <a:avLst/>
          </a:prstGeom>
          <a:noFill/>
          <a:ln>
            <a:noFill/>
          </a:ln>
        </p:spPr>
      </p:pic>
      <p:sp>
        <p:nvSpPr>
          <p:cNvPr id="541" name="Google Shape;541;p44"/>
          <p:cNvSpPr txBox="1"/>
          <p:nvPr/>
        </p:nvSpPr>
        <p:spPr>
          <a:xfrm>
            <a:off x="2" y="419184"/>
            <a:ext cx="9156600" cy="492300"/>
          </a:xfrm>
          <a:prstGeom prst="rect">
            <a:avLst/>
          </a:prstGeom>
          <a:no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b="1" lang="en-US" sz="2400">
                <a:solidFill>
                  <a:schemeClr val="lt1"/>
                </a:solidFill>
                <a:latin typeface="Arial"/>
                <a:ea typeface="Arial"/>
                <a:cs typeface="Arial"/>
                <a:sym typeface="Arial"/>
              </a:rPr>
              <a:t>Impact on Computational Resources</a:t>
            </a:r>
            <a:endParaRPr/>
          </a:p>
        </p:txBody>
      </p:sp>
      <p:sp>
        <p:nvSpPr>
          <p:cNvPr id="542" name="Google Shape;542;p44"/>
          <p:cNvSpPr txBox="1"/>
          <p:nvPr>
            <p:ph idx="12" type="sldNum"/>
          </p:nvPr>
        </p:nvSpPr>
        <p:spPr>
          <a:xfrm>
            <a:off x="7010400" y="4800599"/>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43" name="Google Shape;543;p44"/>
          <p:cNvSpPr txBox="1"/>
          <p:nvPr/>
        </p:nvSpPr>
        <p:spPr>
          <a:xfrm>
            <a:off x="143075" y="927725"/>
            <a:ext cx="8723100" cy="5034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lang="en-US" sz="2300">
                <a:solidFill>
                  <a:schemeClr val="hlink"/>
                </a:solidFill>
                <a:latin typeface="Calibri"/>
                <a:ea typeface="Calibri"/>
                <a:cs typeface="Calibri"/>
                <a:sym typeface="Calibri"/>
              </a:rPr>
              <a:t>12z: Start when 48h NAM/ 72h GFS files available</a:t>
            </a:r>
            <a:endParaRPr sz="700"/>
          </a:p>
        </p:txBody>
      </p:sp>
      <p:sp>
        <p:nvSpPr>
          <p:cNvPr id="544" name="Google Shape;544;p44"/>
          <p:cNvSpPr txBox="1"/>
          <p:nvPr/>
        </p:nvSpPr>
        <p:spPr>
          <a:xfrm>
            <a:off x="50025" y="4565275"/>
            <a:ext cx="9043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t>The 20 minute delay is mainly caused by delay in run start time (15:50z to wait for GFS vs 14:30 for NAM)</a:t>
            </a:r>
            <a:endParaRPr b="1"/>
          </a:p>
        </p:txBody>
      </p:sp>
      <p:graphicFrame>
        <p:nvGraphicFramePr>
          <p:cNvPr id="545" name="Google Shape;545;p44"/>
          <p:cNvGraphicFramePr/>
          <p:nvPr/>
        </p:nvGraphicFramePr>
        <p:xfrm>
          <a:off x="575738" y="1373500"/>
          <a:ext cx="3000000" cy="3000000"/>
        </p:xfrm>
        <a:graphic>
          <a:graphicData uri="http://schemas.openxmlformats.org/drawingml/2006/table">
            <a:tbl>
              <a:tblPr>
                <a:noFill/>
                <a:tableStyleId>{A14BF680-0F23-450B-85A5-0874C4CD2404}</a:tableStyleId>
              </a:tblPr>
              <a:tblGrid>
                <a:gridCol w="2466075"/>
                <a:gridCol w="2011800"/>
                <a:gridCol w="861325"/>
                <a:gridCol w="1781100"/>
                <a:gridCol w="884800"/>
              </a:tblGrid>
              <a:tr h="381000">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t>AQM-CMAQ</a:t>
                      </a:r>
                      <a:endParaRPr b="1" sz="16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AQM v5 (</a:t>
                      </a:r>
                      <a:r>
                        <a:rPr lang="en-US" sz="1600"/>
                        <a:t>14:30Z start); 12Z finish          </a:t>
                      </a:r>
                      <a:r>
                        <a:rPr lang="en-US" sz="1600" u="none" cap="none" strike="noStrike"/>
                        <a:t>    </a:t>
                      </a:r>
                      <a:r>
                        <a:rPr lang="en-US" sz="1600"/>
                        <a:t>                       </a:t>
                      </a:r>
                      <a:r>
                        <a:rPr lang="en-US" sz="1600" u="none" cap="none" strike="noStrike"/>
                        <a:t>             </a:t>
                      </a:r>
                      <a:endParaRPr sz="1600" u="none" cap="none" strike="noStrike"/>
                    </a:p>
                  </a:txBody>
                  <a:tcPr marT="91425" marB="91425" marR="91425" marL="91425">
                    <a:solidFill>
                      <a:srgbClr val="D0E0E3"/>
                    </a:solidFill>
                  </a:tcPr>
                </a:tc>
                <a:tc>
                  <a:txBody>
                    <a:bodyPr/>
                    <a:lstStyle/>
                    <a:p>
                      <a:pPr indent="0" lvl="0" marL="0" rtl="0" algn="l">
                        <a:spcBef>
                          <a:spcPts val="0"/>
                        </a:spcBef>
                        <a:spcAft>
                          <a:spcPts val="0"/>
                        </a:spcAft>
                        <a:buNone/>
                      </a:pPr>
                      <a:r>
                        <a:rPr lang="en-US"/>
                        <a:t>Nodes</a:t>
                      </a:r>
                      <a:endParaRPr/>
                    </a:p>
                  </a:txBody>
                  <a:tcPr marT="91425" marB="91425" marR="91425" marL="91425">
                    <a:solidFill>
                      <a:srgbClr val="D0E0E3"/>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US" sz="1600">
                          <a:solidFill>
                            <a:schemeClr val="dk1"/>
                          </a:solidFill>
                        </a:rPr>
                        <a:t>AQM v6 (15:50Z start); 12Z finish    </a:t>
                      </a:r>
                      <a:r>
                        <a:rPr lang="en-US" sz="1600" u="none" cap="none" strike="noStrike">
                          <a:solidFill>
                            <a:schemeClr val="dk1"/>
                          </a:solidFill>
                        </a:rPr>
                        <a:t>       </a:t>
                      </a:r>
                      <a:endParaRPr sz="1600" u="none" cap="none" strike="noStrike"/>
                    </a:p>
                  </a:txBody>
                  <a:tcPr marT="91425" marB="91425" marR="91425" marL="91425">
                    <a:solidFill>
                      <a:srgbClr val="FFF2CC"/>
                    </a:solidFill>
                  </a:tcPr>
                </a:tc>
                <a:tc>
                  <a:txBody>
                    <a:bodyPr/>
                    <a:lstStyle/>
                    <a:p>
                      <a:pPr indent="0" lvl="0" marL="0" rtl="0" algn="l">
                        <a:spcBef>
                          <a:spcPts val="0"/>
                        </a:spcBef>
                        <a:spcAft>
                          <a:spcPts val="0"/>
                        </a:spcAft>
                        <a:buNone/>
                      </a:pPr>
                      <a:r>
                        <a:rPr lang="en-US"/>
                        <a:t>Nodes</a:t>
                      </a:r>
                      <a:endParaRPr/>
                    </a:p>
                  </a:txBody>
                  <a:tcPr marT="91425" marB="91425" marR="91425" marL="91425">
                    <a:solidFill>
                      <a:srgbClr val="FFF2CC"/>
                    </a:solidFill>
                  </a:tcPr>
                </a:tc>
              </a:tr>
              <a:tr h="38100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(prephyb+premaq)/Prep</a:t>
                      </a:r>
                      <a:endParaRPr sz="16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a:t>15:40 UTC (70 min)</a:t>
                      </a:r>
                      <a:endParaRPr sz="1400" u="none" cap="none" strike="noStrike"/>
                    </a:p>
                  </a:txBody>
                  <a:tcPr marT="91425" marB="91425" marR="91425" marL="91425">
                    <a:solidFill>
                      <a:srgbClr val="D0E0E3"/>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a:t>
                      </a:r>
                      <a:endParaRPr sz="1400" u="none" cap="none" strike="noStrike"/>
                    </a:p>
                  </a:txBody>
                  <a:tcPr marT="91425" marB="91425" marR="91425" marL="91425">
                    <a:solidFill>
                      <a:srgbClr val="D0E0E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a:t>15:55 UTC (5 min)</a:t>
                      </a:r>
                      <a:endParaRPr sz="1400" u="none" cap="none" strike="noStrike"/>
                    </a:p>
                  </a:txBody>
                  <a:tcPr marT="91425" marB="91425" marR="91425" marL="91425">
                    <a:solidFill>
                      <a:srgbClr val="FFF2C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10</a:t>
                      </a:r>
                      <a:endParaRPr sz="1400" u="none" cap="none" strike="noStrike"/>
                    </a:p>
                  </a:txBody>
                  <a:tcPr marT="91425" marB="91425" marR="91425" marL="91425">
                    <a:solidFill>
                      <a:srgbClr val="FFF2CC"/>
                    </a:solidFill>
                  </a:tcPr>
                </a:tc>
              </a:tr>
              <a:tr h="381000">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solidFill>
                            <a:srgbClr val="0000FF"/>
                          </a:solidFill>
                        </a:rPr>
                        <a:t>Model</a:t>
                      </a:r>
                      <a:endParaRPr b="1" sz="1600" u="none" cap="none" strike="noStrike">
                        <a:solidFill>
                          <a:srgbClr val="0000FF"/>
                        </a:solidFil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a:t>16:25 UTC (45 min)</a:t>
                      </a:r>
                      <a:endParaRPr sz="1400" u="none" cap="none" strike="noStrike"/>
                    </a:p>
                  </a:txBody>
                  <a:tcPr marT="91425" marB="91425" marR="91425" marL="91425">
                    <a:solidFill>
                      <a:srgbClr val="D0E0E3"/>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24</a:t>
                      </a:r>
                      <a:endParaRPr sz="1400" u="none" cap="none" strike="noStrike"/>
                    </a:p>
                  </a:txBody>
                  <a:tcPr marT="91425" marB="91425" marR="91425" marL="91425">
                    <a:solidFill>
                      <a:srgbClr val="D0E0E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a:t>17:10 UTC (75 m)</a:t>
                      </a:r>
                      <a:endParaRPr sz="1400" u="none" cap="none" strike="noStrike"/>
                    </a:p>
                  </a:txBody>
                  <a:tcPr marT="91425" marB="91425" marR="91425" marL="91425">
                    <a:solidFill>
                      <a:srgbClr val="FFF2C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24</a:t>
                      </a:r>
                      <a:endParaRPr sz="1400" u="none" cap="none" strike="noStrike"/>
                    </a:p>
                  </a:txBody>
                  <a:tcPr marT="91425" marB="91425" marR="91425" marL="91425">
                    <a:solidFill>
                      <a:srgbClr val="FFF2CC"/>
                    </a:solidFill>
                  </a:tcPr>
                </a:tc>
              </a:tr>
              <a:tr h="38100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Post1</a:t>
                      </a:r>
                      <a:r>
                        <a:rPr i="1" lang="en-US" sz="1600" u="none" cap="none" strike="noStrike"/>
                        <a:t> (</a:t>
                      </a:r>
                      <a:r>
                        <a:rPr i="1" lang="en-US" sz="1600"/>
                        <a:t>O3/PM final prod</a:t>
                      </a:r>
                      <a:r>
                        <a:rPr i="1" lang="en-US" sz="1600" u="none" cap="none" strike="noStrike"/>
                        <a:t>)</a:t>
                      </a:r>
                      <a:endParaRPr i="1" sz="16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rPr>
                        <a:t>16:</a:t>
                      </a:r>
                      <a:r>
                        <a:rPr lang="en-US">
                          <a:solidFill>
                            <a:schemeClr val="dk1"/>
                          </a:solidFill>
                        </a:rPr>
                        <a:t>28 UTC (3 min)</a:t>
                      </a:r>
                      <a:endParaRPr sz="1400" u="none" cap="none" strike="noStrike"/>
                    </a:p>
                  </a:txBody>
                  <a:tcPr marT="91425" marB="91425" marR="91425" marL="91425">
                    <a:solidFill>
                      <a:srgbClr val="D0E0E3"/>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a:t>
                      </a:r>
                      <a:endParaRPr sz="1400" u="none" cap="none" strike="noStrike"/>
                    </a:p>
                  </a:txBody>
                  <a:tcPr marT="91425" marB="91425" marR="91425" marL="91425">
                    <a:solidFill>
                      <a:srgbClr val="D0E0E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a:t>17:13 UTC (3 min)</a:t>
                      </a:r>
                      <a:endParaRPr sz="1400" u="none" cap="none" strike="noStrike"/>
                    </a:p>
                  </a:txBody>
                  <a:tcPr marT="91425" marB="91425" marR="91425" marL="91425">
                    <a:solidFill>
                      <a:srgbClr val="FFF2C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a:t>
                      </a:r>
                      <a:endParaRPr sz="1400" u="none" cap="none" strike="noStrike"/>
                    </a:p>
                  </a:txBody>
                  <a:tcPr marT="91425" marB="91425" marR="91425" marL="91425">
                    <a:solidFill>
                      <a:srgbClr val="FFF2CC"/>
                    </a:solidFill>
                  </a:tcPr>
                </a:tc>
              </a:tr>
              <a:tr h="39620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Bias correction</a:t>
                      </a:r>
                      <a:r>
                        <a:rPr i="1" lang="en-US" sz="1600" u="none" cap="none" strike="noStrike"/>
                        <a:t> </a:t>
                      </a:r>
                      <a:endParaRPr i="1" sz="16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a:t>16:33 UTC </a:t>
                      </a:r>
                      <a:r>
                        <a:rPr lang="en-US" sz="1400" u="none" cap="none" strike="noStrike">
                          <a:solidFill>
                            <a:schemeClr val="dk1"/>
                          </a:solidFill>
                        </a:rPr>
                        <a:t>(</a:t>
                      </a:r>
                      <a:r>
                        <a:rPr lang="en-US">
                          <a:solidFill>
                            <a:schemeClr val="dk1"/>
                          </a:solidFill>
                        </a:rPr>
                        <a:t>8 min</a:t>
                      </a:r>
                      <a:r>
                        <a:rPr lang="en-US" sz="1400" u="none" cap="none" strike="noStrike">
                          <a:solidFill>
                            <a:schemeClr val="dk1"/>
                          </a:solidFill>
                        </a:rPr>
                        <a:t>)</a:t>
                      </a:r>
                      <a:endParaRPr sz="1400" u="none" cap="none" strike="noStrike"/>
                    </a:p>
                  </a:txBody>
                  <a:tcPr marT="91425" marB="91425" marR="91425" marL="91425">
                    <a:solidFill>
                      <a:srgbClr val="D0E0E3"/>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a:t>
                      </a:r>
                      <a:endParaRPr sz="1400" u="none" cap="none" strike="noStrike"/>
                    </a:p>
                  </a:txBody>
                  <a:tcPr marT="91425" marB="91425" marR="91425" marL="91425">
                    <a:solidFill>
                      <a:srgbClr val="D0E0E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a:t>17:18 UTC (5 min)</a:t>
                      </a:r>
                      <a:endParaRPr sz="1400" u="none" cap="none" strike="noStrike"/>
                    </a:p>
                  </a:txBody>
                  <a:tcPr marT="91425" marB="91425" marR="91425" marL="91425">
                    <a:solidFill>
                      <a:srgbClr val="FFF2C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a:t>
                      </a:r>
                      <a:endParaRPr sz="1400" u="none" cap="none" strike="noStrike"/>
                    </a:p>
                  </a:txBody>
                  <a:tcPr marT="91425" marB="91425" marR="91425" marL="91425">
                    <a:solidFill>
                      <a:srgbClr val="FFF2CC"/>
                    </a:solidFill>
                  </a:tcPr>
                </a:tc>
              </a:tr>
              <a:tr h="39620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                 TOTAL </a:t>
                      </a:r>
                      <a:endParaRPr sz="16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13</a:t>
                      </a:r>
                      <a:r>
                        <a:rPr lang="en-US"/>
                        <a:t>1 </a:t>
                      </a:r>
                      <a:r>
                        <a:rPr lang="en-US" sz="1400" u="none" cap="none" strike="noStrike"/>
                        <a:t>mins </a:t>
                      </a:r>
                      <a:endParaRPr/>
                    </a:p>
                    <a:p>
                      <a:pPr indent="0" lvl="0" marL="0" marR="0" rtl="0" algn="l">
                        <a:lnSpc>
                          <a:spcPct val="100000"/>
                        </a:lnSpc>
                        <a:spcBef>
                          <a:spcPts val="0"/>
                        </a:spcBef>
                        <a:spcAft>
                          <a:spcPts val="0"/>
                        </a:spcAft>
                        <a:buClr>
                          <a:srgbClr val="000000"/>
                        </a:buClr>
                        <a:buSzPts val="1400"/>
                        <a:buFont typeface="Arial"/>
                        <a:buNone/>
                      </a:pPr>
                      <a:r>
                        <a:rPr lang="en-US"/>
                        <a:t>Distribute: 17:00 Z</a:t>
                      </a:r>
                      <a:endParaRPr sz="1400" u="none" cap="none" strike="noStrike"/>
                    </a:p>
                  </a:txBody>
                  <a:tcPr marT="91425" marB="91425" marR="91425" marL="91425">
                    <a:solidFill>
                      <a:srgbClr val="D0E0E3"/>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D0E0E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8</a:t>
                      </a:r>
                      <a:r>
                        <a:rPr lang="en-US"/>
                        <a:t>8</a:t>
                      </a:r>
                      <a:r>
                        <a:rPr lang="en-US" sz="1400" u="none" cap="none" strike="noStrike"/>
                        <a:t> mins</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a:t>Distribute: 17:20 Z</a:t>
                      </a:r>
                      <a:endParaRPr sz="1400" u="none" cap="none" strike="noStrike"/>
                    </a:p>
                  </a:txBody>
                  <a:tcPr marT="91425" marB="91425" marR="91425" marL="91425">
                    <a:solidFill>
                      <a:srgbClr val="FFF2CC"/>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FFF2CC"/>
                    </a:solidFill>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45"/>
          <p:cNvSpPr/>
          <p:nvPr/>
        </p:nvSpPr>
        <p:spPr>
          <a:xfrm>
            <a:off x="510746" y="450912"/>
            <a:ext cx="8220777" cy="493852"/>
          </a:xfrm>
          <a:prstGeom prst="rect">
            <a:avLst/>
          </a:prstGeom>
          <a:solidFill>
            <a:srgbClr val="226BAB"/>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sz="3000">
              <a:solidFill>
                <a:schemeClr val="lt1"/>
              </a:solidFill>
              <a:latin typeface="Arial"/>
              <a:ea typeface="Arial"/>
              <a:cs typeface="Arial"/>
              <a:sym typeface="Arial"/>
            </a:endParaRPr>
          </a:p>
        </p:txBody>
      </p:sp>
      <p:sp>
        <p:nvSpPr>
          <p:cNvPr id="551" name="Google Shape;551;p45"/>
          <p:cNvSpPr txBox="1"/>
          <p:nvPr/>
        </p:nvSpPr>
        <p:spPr>
          <a:xfrm>
            <a:off x="510746" y="48932"/>
            <a:ext cx="8220777" cy="353921"/>
          </a:xfrm>
          <a:prstGeom prst="rect">
            <a:avLst/>
          </a:prstGeom>
          <a:solidFill>
            <a:srgbClr val="5BA4E3"/>
          </a:solid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lang="en-US" sz="1500">
                <a:solidFill>
                  <a:srgbClr val="1A467F"/>
                </a:solidFill>
                <a:latin typeface="Avenir"/>
                <a:ea typeface="Avenir"/>
                <a:cs typeface="Avenir"/>
                <a:sym typeface="Avenir"/>
              </a:rPr>
              <a:t>NATIONAL OCEANIC AND ATMOSPHERIC ADMINISTRATION</a:t>
            </a:r>
            <a:endParaRPr/>
          </a:p>
        </p:txBody>
      </p:sp>
      <p:sp>
        <p:nvSpPr>
          <p:cNvPr id="552" name="Google Shape;552;p45"/>
          <p:cNvSpPr/>
          <p:nvPr/>
        </p:nvSpPr>
        <p:spPr>
          <a:xfrm>
            <a:off x="50034" y="27615"/>
            <a:ext cx="904781" cy="962507"/>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2000px-Seal_of_the_United_States_Department_of_Commerce.svg.png" id="553" name="Google Shape;553;p45"/>
          <p:cNvPicPr preferRelativeResize="0"/>
          <p:nvPr/>
        </p:nvPicPr>
        <p:blipFill rotWithShape="1">
          <a:blip r:embed="rId3">
            <a:alphaModFix/>
          </a:blip>
          <a:srcRect b="0" l="0" r="0" t="0"/>
          <a:stretch/>
        </p:blipFill>
        <p:spPr>
          <a:xfrm>
            <a:off x="50032" y="80674"/>
            <a:ext cx="846824" cy="860437"/>
          </a:xfrm>
          <a:prstGeom prst="rect">
            <a:avLst/>
          </a:prstGeom>
          <a:noFill/>
          <a:ln>
            <a:noFill/>
          </a:ln>
        </p:spPr>
      </p:pic>
      <p:sp>
        <p:nvSpPr>
          <p:cNvPr id="554" name="Google Shape;554;p45"/>
          <p:cNvSpPr/>
          <p:nvPr/>
        </p:nvSpPr>
        <p:spPr>
          <a:xfrm>
            <a:off x="8205660" y="38955"/>
            <a:ext cx="950975" cy="950975"/>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1024px-NOAA_logo.svg.png" id="555" name="Google Shape;555;p45"/>
          <p:cNvPicPr preferRelativeResize="0"/>
          <p:nvPr/>
        </p:nvPicPr>
        <p:blipFill rotWithShape="1">
          <a:blip r:embed="rId4">
            <a:alphaModFix/>
          </a:blip>
          <a:srcRect b="0" l="0" r="0" t="0"/>
          <a:stretch/>
        </p:blipFill>
        <p:spPr>
          <a:xfrm>
            <a:off x="8252214" y="92010"/>
            <a:ext cx="841248" cy="841248"/>
          </a:xfrm>
          <a:prstGeom prst="rect">
            <a:avLst/>
          </a:prstGeom>
          <a:noFill/>
          <a:ln>
            <a:noFill/>
          </a:ln>
        </p:spPr>
      </p:pic>
      <p:sp>
        <p:nvSpPr>
          <p:cNvPr id="556" name="Google Shape;556;p45"/>
          <p:cNvSpPr txBox="1"/>
          <p:nvPr/>
        </p:nvSpPr>
        <p:spPr>
          <a:xfrm>
            <a:off x="2" y="419184"/>
            <a:ext cx="9156633" cy="492414"/>
          </a:xfrm>
          <a:prstGeom prst="rect">
            <a:avLst/>
          </a:prstGeom>
          <a:no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b="1" lang="en-US" sz="2400">
                <a:solidFill>
                  <a:schemeClr val="lt1"/>
                </a:solidFill>
                <a:latin typeface="Arial"/>
                <a:ea typeface="Arial"/>
                <a:cs typeface="Arial"/>
                <a:sym typeface="Arial"/>
              </a:rPr>
              <a:t>Impact on Computational Resources</a:t>
            </a:r>
            <a:endParaRPr/>
          </a:p>
        </p:txBody>
      </p:sp>
      <p:sp>
        <p:nvSpPr>
          <p:cNvPr id="557" name="Google Shape;557;p45"/>
          <p:cNvSpPr txBox="1"/>
          <p:nvPr>
            <p:ph idx="12" type="sldNum"/>
          </p:nvPr>
        </p:nvSpPr>
        <p:spPr>
          <a:xfrm>
            <a:off x="7010400" y="4800599"/>
            <a:ext cx="21336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558" name="Google Shape;558;p45"/>
          <p:cNvGraphicFramePr/>
          <p:nvPr/>
        </p:nvGraphicFramePr>
        <p:xfrm>
          <a:off x="50025" y="1395725"/>
          <a:ext cx="3000000" cy="3000000"/>
        </p:xfrm>
        <a:graphic>
          <a:graphicData uri="http://schemas.openxmlformats.org/drawingml/2006/table">
            <a:tbl>
              <a:tblPr>
                <a:noFill/>
                <a:tableStyleId>{A14BF680-0F23-450B-85A5-0874C4CD2404}</a:tableStyleId>
              </a:tblPr>
              <a:tblGrid>
                <a:gridCol w="1104350"/>
                <a:gridCol w="1074775"/>
                <a:gridCol w="1082125"/>
                <a:gridCol w="1540975"/>
              </a:tblGrid>
              <a:tr h="381000">
                <a:tc>
                  <a:txBody>
                    <a:bodyPr/>
                    <a:lstStyle/>
                    <a:p>
                      <a:pPr indent="0" lvl="0" marL="0" marR="0" rtl="0" algn="l">
                        <a:lnSpc>
                          <a:spcPct val="100000"/>
                        </a:lnSpc>
                        <a:spcBef>
                          <a:spcPts val="0"/>
                        </a:spcBef>
                        <a:spcAft>
                          <a:spcPts val="0"/>
                        </a:spcAft>
                        <a:buClr>
                          <a:srgbClr val="000000"/>
                        </a:buClr>
                        <a:buSzPts val="1800"/>
                        <a:buFont typeface="Arial"/>
                        <a:buNone/>
                      </a:pPr>
                      <a:r>
                        <a:rPr lang="en-US" sz="1500" u="none" cap="none" strike="noStrike"/>
                        <a:t>Daily totals (Gb)</a:t>
                      </a:r>
                      <a:endParaRPr sz="15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800"/>
                        <a:buFont typeface="Arial"/>
                        <a:buNone/>
                      </a:pPr>
                      <a:r>
                        <a:rPr b="1" lang="en-US" sz="1500" u="none" cap="none" strike="noStrike"/>
                        <a:t>AQMv5 (48h)</a:t>
                      </a:r>
                      <a:endParaRPr b="1" sz="1500" u="none" cap="none" strike="noStrike"/>
                    </a:p>
                  </a:txBody>
                  <a:tcPr marT="91425" marB="91425" marR="91425" marL="91425">
                    <a:solidFill>
                      <a:srgbClr val="D0E0E3"/>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US" sz="1500" u="none" cap="none" strike="noStrike"/>
                        <a:t>AQMv6 (72h)</a:t>
                      </a:r>
                      <a:endParaRPr b="1" sz="1500" u="none" cap="none" strike="noStrike"/>
                    </a:p>
                  </a:txBody>
                  <a:tcPr marT="91425" marB="91425" marR="91425" marL="91425">
                    <a:solidFill>
                      <a:srgbClr val="FFF2CC"/>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US" sz="1500" u="none" cap="none" strike="noStrike"/>
                        <a:t>Notes</a:t>
                      </a:r>
                      <a:endParaRPr b="1" sz="1500" u="none" cap="none" strike="noStrike"/>
                    </a:p>
                  </a:txBody>
                  <a:tcPr marT="91425" marB="91425" marR="91425" marL="91425">
                    <a:solidFill>
                      <a:srgbClr val="FFF2CC"/>
                    </a:solidFill>
                  </a:tcPr>
                </a:tc>
              </a:tr>
              <a:tr h="381000">
                <a:tc>
                  <a:txBody>
                    <a:bodyPr/>
                    <a:lstStyle/>
                    <a:p>
                      <a:pPr indent="0" lvl="0" marL="0" marR="0" rtl="0" algn="ctr">
                        <a:lnSpc>
                          <a:spcPct val="100000"/>
                        </a:lnSpc>
                        <a:spcBef>
                          <a:spcPts val="0"/>
                        </a:spcBef>
                        <a:spcAft>
                          <a:spcPts val="0"/>
                        </a:spcAft>
                        <a:buClr>
                          <a:srgbClr val="000000"/>
                        </a:buClr>
                        <a:buSzPts val="1800"/>
                        <a:buFont typeface="Arial"/>
                        <a:buNone/>
                      </a:pPr>
                      <a:r>
                        <a:rPr lang="en-US" sz="1500" u="none" cap="none" strike="noStrike"/>
                        <a:t>00z</a:t>
                      </a:r>
                      <a:endParaRPr sz="15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US" sz="1500" u="none" cap="none" strike="noStrike"/>
                        <a:t>10GB</a:t>
                      </a:r>
                      <a:endParaRPr sz="1500" u="none" cap="none" strike="noStrike"/>
                    </a:p>
                  </a:txBody>
                  <a:tcPr marT="91425" marB="91425" marR="91425" marL="91425" anchor="ctr">
                    <a:solidFill>
                      <a:srgbClr val="D0E0E3"/>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500" u="none" cap="none" strike="noStrike"/>
                        <a:t>13GB</a:t>
                      </a:r>
                      <a:endParaRPr sz="1500" u="none" cap="none" strike="noStrike"/>
                    </a:p>
                  </a:txBody>
                  <a:tcPr marT="91425" marB="91425" marR="91425" marL="91425" anchor="ctr">
                    <a:solidFill>
                      <a:srgbClr val="FFF2CC"/>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US" sz="1200" u="none" cap="none" strike="noStrike">
                          <a:solidFill>
                            <a:srgbClr val="000000"/>
                          </a:solidFill>
                        </a:rPr>
                        <a:t>variable 84-&gt; 220</a:t>
                      </a:r>
                      <a:endParaRPr sz="1500" u="none" cap="none" strike="noStrike"/>
                    </a:p>
                  </a:txBody>
                  <a:tcPr marT="91425" marB="91425" marR="91425" marL="91425" anchor="ctr">
                    <a:solidFill>
                      <a:srgbClr val="FFF2CC"/>
                    </a:solidFill>
                  </a:tcPr>
                </a:tc>
              </a:tr>
              <a:tr h="548600">
                <a:tc>
                  <a:txBody>
                    <a:bodyPr/>
                    <a:lstStyle/>
                    <a:p>
                      <a:pPr indent="0" lvl="0" marL="0" marR="0" rtl="0" algn="ctr">
                        <a:lnSpc>
                          <a:spcPct val="100000"/>
                        </a:lnSpc>
                        <a:spcBef>
                          <a:spcPts val="0"/>
                        </a:spcBef>
                        <a:spcAft>
                          <a:spcPts val="0"/>
                        </a:spcAft>
                        <a:buClr>
                          <a:srgbClr val="000000"/>
                        </a:buClr>
                        <a:buSzPts val="1800"/>
                        <a:buFont typeface="Arial"/>
                        <a:buNone/>
                      </a:pPr>
                      <a:r>
                        <a:rPr lang="en-US" sz="1500" u="none" cap="none" strike="noStrike"/>
                        <a:t>06z</a:t>
                      </a:r>
                      <a:endParaRPr sz="15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US" sz="1500" u="none" cap="none" strike="noStrike"/>
                        <a:t>75GB</a:t>
                      </a:r>
                      <a:endParaRPr sz="1500" u="none" cap="none" strike="noStrike"/>
                    </a:p>
                  </a:txBody>
                  <a:tcPr marT="91425" marB="91425" marR="91425" marL="91425" anchor="ctr">
                    <a:solidFill>
                      <a:srgbClr val="D0E0E3"/>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500" u="none" cap="none" strike="noStrike"/>
                        <a:t>147GB</a:t>
                      </a:r>
                      <a:endParaRPr sz="1500" u="none" cap="none" strike="noStrike"/>
                    </a:p>
                  </a:txBody>
                  <a:tcPr marT="91425" marB="91425" marR="91425" marL="91425" anchor="ctr">
                    <a:solidFill>
                      <a:srgbClr val="FFF2CC"/>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lang="en-US" sz="1200" u="none" cap="none" strike="noStrike"/>
                        <a:t>Fcst : 48 -&gt; 72 hr, variable 84-&gt; 220</a:t>
                      </a:r>
                      <a:endParaRPr sz="1200" u="none" cap="none" strike="noStrike"/>
                    </a:p>
                  </a:txBody>
                  <a:tcPr marT="91425" marB="91425" marR="91425" marL="91425" anchor="ctr">
                    <a:solidFill>
                      <a:srgbClr val="FFF2CC"/>
                    </a:solidFill>
                  </a:tcPr>
                </a:tc>
              </a:tr>
              <a:tr h="548600">
                <a:tc>
                  <a:txBody>
                    <a:bodyPr/>
                    <a:lstStyle/>
                    <a:p>
                      <a:pPr indent="0" lvl="0" marL="0" marR="0" rtl="0" algn="ctr">
                        <a:lnSpc>
                          <a:spcPct val="100000"/>
                        </a:lnSpc>
                        <a:spcBef>
                          <a:spcPts val="0"/>
                        </a:spcBef>
                        <a:spcAft>
                          <a:spcPts val="0"/>
                        </a:spcAft>
                        <a:buClr>
                          <a:srgbClr val="000000"/>
                        </a:buClr>
                        <a:buSzPts val="1800"/>
                        <a:buFont typeface="Arial"/>
                        <a:buNone/>
                      </a:pPr>
                      <a:r>
                        <a:rPr lang="en-US" sz="1500" u="none" cap="none" strike="noStrike"/>
                        <a:t>12z</a:t>
                      </a:r>
                      <a:endParaRPr sz="15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US" sz="1500" u="none" cap="none" strike="noStrike"/>
                        <a:t>75GB</a:t>
                      </a:r>
                      <a:endParaRPr sz="1500" u="none" cap="none" strike="noStrike"/>
                    </a:p>
                  </a:txBody>
                  <a:tcPr marT="91425" marB="91425" marR="91425" marL="91425" anchor="ctr">
                    <a:solidFill>
                      <a:srgbClr val="D0E0E3"/>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500" u="none" cap="none" strike="noStrike"/>
                        <a:t>147GB</a:t>
                      </a:r>
                      <a:endParaRPr sz="1500" u="none" cap="none" strike="noStrike"/>
                    </a:p>
                  </a:txBody>
                  <a:tcPr marT="91425" marB="91425" marR="91425" marL="91425" anchor="ctr">
                    <a:solidFill>
                      <a:srgbClr val="FFF2CC"/>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US" sz="1200" u="none" cap="none" strike="noStrike">
                          <a:solidFill>
                            <a:srgbClr val="000000"/>
                          </a:solidFill>
                        </a:rPr>
                        <a:t>Fcst : 48 -&gt; 72 hr, variable 84-&gt; 220</a:t>
                      </a:r>
                      <a:endParaRPr sz="1500" u="none" cap="none" strike="noStrike"/>
                    </a:p>
                  </a:txBody>
                  <a:tcPr marT="91425" marB="91425" marR="91425" marL="91425" anchor="ctr">
                    <a:solidFill>
                      <a:srgbClr val="FFF2CC"/>
                    </a:solidFill>
                  </a:tcPr>
                </a:tc>
              </a:tr>
              <a:tr h="381000">
                <a:tc>
                  <a:txBody>
                    <a:bodyPr/>
                    <a:lstStyle/>
                    <a:p>
                      <a:pPr indent="0" lvl="0" marL="0" marR="0" rtl="0" algn="ctr">
                        <a:lnSpc>
                          <a:spcPct val="100000"/>
                        </a:lnSpc>
                        <a:spcBef>
                          <a:spcPts val="0"/>
                        </a:spcBef>
                        <a:spcAft>
                          <a:spcPts val="0"/>
                        </a:spcAft>
                        <a:buClr>
                          <a:srgbClr val="000000"/>
                        </a:buClr>
                        <a:buSzPts val="1800"/>
                        <a:buFont typeface="Arial"/>
                        <a:buNone/>
                      </a:pPr>
                      <a:r>
                        <a:rPr lang="en-US" sz="1500" u="none" cap="none" strike="noStrike"/>
                        <a:t>18z</a:t>
                      </a:r>
                      <a:endParaRPr sz="15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US" sz="1500" u="none" cap="none" strike="noStrike"/>
                        <a:t>10GB</a:t>
                      </a:r>
                      <a:endParaRPr sz="1500" u="none" cap="none" strike="noStrike"/>
                    </a:p>
                  </a:txBody>
                  <a:tcPr marT="91425" marB="91425" marR="91425" marL="91425" anchor="ctr">
                    <a:solidFill>
                      <a:srgbClr val="D0E0E3"/>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500" u="none" cap="none" strike="noStrike"/>
                        <a:t>13GB</a:t>
                      </a:r>
                      <a:endParaRPr sz="1500" u="none" cap="none" strike="noStrike"/>
                    </a:p>
                  </a:txBody>
                  <a:tcPr marT="91425" marB="91425" marR="91425" marL="91425" anchor="ctr">
                    <a:solidFill>
                      <a:srgbClr val="FFF2CC"/>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US" sz="1200" u="none" cap="none" strike="noStrike">
                          <a:solidFill>
                            <a:srgbClr val="000000"/>
                          </a:solidFill>
                        </a:rPr>
                        <a:t>variable 84-&gt; 220</a:t>
                      </a:r>
                      <a:endParaRPr sz="1500" u="none" cap="none" strike="noStrike"/>
                    </a:p>
                  </a:txBody>
                  <a:tcPr marT="91425" marB="91425" marR="91425" marL="91425" anchor="ctr">
                    <a:solidFill>
                      <a:srgbClr val="FFF2CC"/>
                    </a:solidFill>
                  </a:tcPr>
                </a:tc>
              </a:tr>
              <a:tr h="381000">
                <a:tc>
                  <a:txBody>
                    <a:bodyPr/>
                    <a:lstStyle/>
                    <a:p>
                      <a:pPr indent="0" lvl="0" marL="0" marR="0" rtl="0" algn="ctr">
                        <a:lnSpc>
                          <a:spcPct val="100000"/>
                        </a:lnSpc>
                        <a:spcBef>
                          <a:spcPts val="0"/>
                        </a:spcBef>
                        <a:spcAft>
                          <a:spcPts val="0"/>
                        </a:spcAft>
                        <a:buClr>
                          <a:srgbClr val="000000"/>
                        </a:buClr>
                        <a:buSzPts val="1600"/>
                        <a:buFont typeface="Arial"/>
                        <a:buNone/>
                      </a:pPr>
                      <a:r>
                        <a:rPr b="1" lang="en-US" sz="1300" u="none" cap="none" strike="noStrike">
                          <a:solidFill>
                            <a:srgbClr val="000000"/>
                          </a:solidFill>
                        </a:rPr>
                        <a:t>TOTAL Daily </a:t>
                      </a:r>
                      <a:endParaRPr b="1" sz="1300" u="none" cap="none" strike="noStrike">
                        <a:solidFill>
                          <a:srgbClr val="000000"/>
                        </a:solidFill>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800"/>
                        <a:buFont typeface="Arial"/>
                        <a:buNone/>
                      </a:pPr>
                      <a:r>
                        <a:rPr b="1" lang="en-US" sz="1500" u="none" cap="none" strike="noStrike"/>
                        <a:t>170 GB</a:t>
                      </a:r>
                      <a:endParaRPr b="1" sz="1500" u="none" cap="none" strike="noStrike"/>
                    </a:p>
                  </a:txBody>
                  <a:tcPr marT="91425" marB="91425" marR="91425" marL="91425">
                    <a:solidFill>
                      <a:srgbClr val="D0E0E3"/>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US" sz="1500" u="none" cap="none" strike="noStrike"/>
                        <a:t>350 GB</a:t>
                      </a:r>
                      <a:endParaRPr b="1" sz="1500" u="none" cap="none" strike="noStrike"/>
                    </a:p>
                  </a:txBody>
                  <a:tcPr marT="91425" marB="91425" marR="91425" marL="91425">
                    <a:solidFill>
                      <a:srgbClr val="FFF2CC"/>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b="1" sz="1500" u="none" cap="none" strike="noStrike"/>
                    </a:p>
                  </a:txBody>
                  <a:tcPr marT="91425" marB="91425" marR="91425" marL="91425">
                    <a:solidFill>
                      <a:srgbClr val="FFF2CC"/>
                    </a:solidFill>
                  </a:tcPr>
                </a:tc>
              </a:tr>
            </a:tbl>
          </a:graphicData>
        </a:graphic>
      </p:graphicFrame>
      <p:sp>
        <p:nvSpPr>
          <p:cNvPr id="559" name="Google Shape;559;p45"/>
          <p:cNvSpPr txBox="1"/>
          <p:nvPr/>
        </p:nvSpPr>
        <p:spPr>
          <a:xfrm>
            <a:off x="79025" y="992825"/>
            <a:ext cx="4493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latin typeface="Calibri"/>
                <a:ea typeface="Calibri"/>
                <a:cs typeface="Calibri"/>
                <a:sym typeface="Calibri"/>
              </a:rPr>
              <a:t>Data </a:t>
            </a:r>
            <a:r>
              <a:rPr b="1" lang="en-US">
                <a:latin typeface="Calibri"/>
                <a:ea typeface="Calibri"/>
                <a:cs typeface="Calibri"/>
                <a:sym typeface="Calibri"/>
              </a:rPr>
              <a:t>Volume</a:t>
            </a:r>
            <a:r>
              <a:rPr b="1" lang="en-US">
                <a:latin typeface="Calibri"/>
                <a:ea typeface="Calibri"/>
                <a:cs typeface="Calibri"/>
                <a:sym typeface="Calibri"/>
              </a:rPr>
              <a:t> in COMROOT CONUS  (GB, 4 cycles per day)</a:t>
            </a:r>
            <a:endParaRPr b="1">
              <a:latin typeface="Calibri"/>
              <a:ea typeface="Calibri"/>
              <a:cs typeface="Calibri"/>
              <a:sym typeface="Calibri"/>
            </a:endParaRPr>
          </a:p>
        </p:txBody>
      </p:sp>
      <p:graphicFrame>
        <p:nvGraphicFramePr>
          <p:cNvPr id="560" name="Google Shape;560;p45"/>
          <p:cNvGraphicFramePr/>
          <p:nvPr/>
        </p:nvGraphicFramePr>
        <p:xfrm>
          <a:off x="4938113" y="1373963"/>
          <a:ext cx="3000000" cy="3000000"/>
        </p:xfrm>
        <a:graphic>
          <a:graphicData uri="http://schemas.openxmlformats.org/drawingml/2006/table">
            <a:tbl>
              <a:tblPr>
                <a:noFill/>
                <a:tableStyleId>{A14BF680-0F23-450B-85A5-0874C4CD2404}</a:tableStyleId>
              </a:tblPr>
              <a:tblGrid>
                <a:gridCol w="1197650"/>
                <a:gridCol w="905700"/>
                <a:gridCol w="929150"/>
                <a:gridCol w="1122825"/>
              </a:tblGrid>
              <a:tr h="716525">
                <a:tc>
                  <a:txBody>
                    <a:bodyPr/>
                    <a:lstStyle/>
                    <a:p>
                      <a:pPr indent="0" lvl="0" marL="0" marR="0" rtl="0" algn="ctr">
                        <a:lnSpc>
                          <a:spcPct val="100000"/>
                        </a:lnSpc>
                        <a:spcBef>
                          <a:spcPts val="0"/>
                        </a:spcBef>
                        <a:spcAft>
                          <a:spcPts val="0"/>
                        </a:spcAft>
                        <a:buClr>
                          <a:srgbClr val="000000"/>
                        </a:buClr>
                        <a:buSzPts val="1800"/>
                        <a:buFont typeface="Arial"/>
                        <a:buNone/>
                      </a:pPr>
                      <a:r>
                        <a:rPr lang="en-US" sz="1600" u="none" cap="none" strike="noStrike"/>
                        <a:t>Daily totals</a:t>
                      </a:r>
                      <a:r>
                        <a:rPr lang="en-US" sz="1600"/>
                        <a:t> </a:t>
                      </a:r>
                      <a:r>
                        <a:rPr lang="en-US" sz="1600" u="none" cap="none" strike="noStrike"/>
                        <a:t>(</a:t>
                      </a:r>
                      <a:r>
                        <a:rPr b="1" lang="en-US" sz="1600" u="none" cap="none" strike="noStrike">
                          <a:solidFill>
                            <a:srgbClr val="FF0000"/>
                          </a:solidFill>
                        </a:rPr>
                        <a:t>Gb)</a:t>
                      </a:r>
                      <a:endParaRPr b="1" sz="1600" u="none" cap="none" strike="noStrike">
                        <a:solidFill>
                          <a:srgbClr val="FF0000"/>
                        </a:solidFil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800"/>
                        <a:buFont typeface="Arial"/>
                        <a:buNone/>
                      </a:pPr>
                      <a:r>
                        <a:rPr b="1" lang="en-US" sz="1600" u="none" cap="none" strike="noStrike"/>
                        <a:t>AQMv5</a:t>
                      </a:r>
                      <a:endParaRPr b="1" sz="1600" u="none" cap="none" strike="noStrike"/>
                    </a:p>
                  </a:txBody>
                  <a:tcPr marT="91425" marB="91425" marR="91425" marL="91425" anchor="ctr">
                    <a:solidFill>
                      <a:srgbClr val="D0E0E3"/>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US" sz="1600" u="none" cap="none" strike="noStrike"/>
                        <a:t>AQMv6</a:t>
                      </a:r>
                      <a:endParaRPr b="1" sz="1600" u="none" cap="none" strike="noStrike"/>
                    </a:p>
                  </a:txBody>
                  <a:tcPr marT="91425" marB="91425" marR="91425" marL="91425" anchor="ctr">
                    <a:solidFill>
                      <a:srgbClr val="FFF2CC"/>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US" sz="1600" u="none" cap="none" strike="noStrike"/>
                        <a:t>notes</a:t>
                      </a:r>
                      <a:endParaRPr b="1" sz="1600" u="none" cap="none" strike="noStrike"/>
                    </a:p>
                  </a:txBody>
                  <a:tcPr marT="91425" marB="91425" marR="91425" marL="91425" anchor="ctr">
                    <a:solidFill>
                      <a:srgbClr val="FFF2CC"/>
                    </a:solidFill>
                  </a:tcPr>
                </a:tc>
              </a:tr>
              <a:tr h="634000">
                <a:tc>
                  <a:txBody>
                    <a:bodyPr/>
                    <a:lstStyle/>
                    <a:p>
                      <a:pPr indent="0" lvl="0" marL="0" marR="0" rtl="0" algn="ctr">
                        <a:lnSpc>
                          <a:spcPct val="100000"/>
                        </a:lnSpc>
                        <a:spcBef>
                          <a:spcPts val="0"/>
                        </a:spcBef>
                        <a:spcAft>
                          <a:spcPts val="0"/>
                        </a:spcAft>
                        <a:buClr>
                          <a:srgbClr val="000000"/>
                        </a:buClr>
                        <a:buSzPts val="1800"/>
                        <a:buFont typeface="Arial"/>
                        <a:buNone/>
                      </a:pPr>
                      <a:r>
                        <a:rPr lang="en-US" sz="1600" u="none" cap="none" strike="noStrike"/>
                        <a:t>Input</a:t>
                      </a:r>
                      <a:endParaRPr sz="16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US" sz="1600" u="none" cap="none" strike="noStrike">
                          <a:solidFill>
                            <a:srgbClr val="000000"/>
                          </a:solidFill>
                        </a:rPr>
                        <a:t>55.5</a:t>
                      </a:r>
                      <a:endParaRPr sz="1600" u="none" cap="none" strike="noStrike"/>
                    </a:p>
                  </a:txBody>
                  <a:tcPr marT="91425" marB="91425" marR="91425" marL="91425" anchor="ctr">
                    <a:solidFill>
                      <a:srgbClr val="D0E0E3"/>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600" u="none" cap="none" strike="noStrike"/>
                        <a:t>65</a:t>
                      </a:r>
                      <a:endParaRPr sz="1600" u="none" cap="none" strike="noStrike"/>
                    </a:p>
                  </a:txBody>
                  <a:tcPr marT="91425" marB="91425" marR="91425" marL="91425" anchor="ctr">
                    <a:solidFill>
                      <a:srgbClr val="FFF2CC"/>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lang="en-US" sz="1300" u="none" cap="none" strike="noStrike">
                          <a:solidFill>
                            <a:srgbClr val="000000"/>
                          </a:solidFill>
                        </a:rPr>
                        <a:t>Fcst : 4</a:t>
                      </a:r>
                      <a:r>
                        <a:rPr lang="en-US" sz="1300"/>
                        <a:t>8</a:t>
                      </a:r>
                      <a:r>
                        <a:rPr lang="en-US" sz="1300" u="none" cap="none" strike="noStrike">
                          <a:solidFill>
                            <a:srgbClr val="000000"/>
                          </a:solidFill>
                        </a:rPr>
                        <a:t> -&gt; 7</a:t>
                      </a:r>
                      <a:r>
                        <a:rPr lang="en-US" sz="1300"/>
                        <a:t>2</a:t>
                      </a:r>
                      <a:r>
                        <a:rPr lang="en-US" sz="1300" u="none" cap="none" strike="noStrike">
                          <a:solidFill>
                            <a:srgbClr val="000000"/>
                          </a:solidFill>
                        </a:rPr>
                        <a:t> hr</a:t>
                      </a:r>
                      <a:endParaRPr sz="1300" u="none" cap="none" strike="noStrike">
                        <a:solidFill>
                          <a:srgbClr val="000000"/>
                        </a:solidFill>
                      </a:endParaRPr>
                    </a:p>
                  </a:txBody>
                  <a:tcPr marT="91425" marB="91425" marR="91425" marL="91425" anchor="ctr">
                    <a:solidFill>
                      <a:srgbClr val="FFF2CC"/>
                    </a:solidFill>
                  </a:tcPr>
                </a:tc>
              </a:tr>
              <a:tr h="552700">
                <a:tc>
                  <a:txBody>
                    <a:bodyPr/>
                    <a:lstStyle/>
                    <a:p>
                      <a:pPr indent="0" lvl="0" marL="0" marR="0" rtl="0" algn="ctr">
                        <a:lnSpc>
                          <a:spcPct val="100000"/>
                        </a:lnSpc>
                        <a:spcBef>
                          <a:spcPts val="0"/>
                        </a:spcBef>
                        <a:spcAft>
                          <a:spcPts val="0"/>
                        </a:spcAft>
                        <a:buClr>
                          <a:srgbClr val="000000"/>
                        </a:buClr>
                        <a:buSzPts val="1600"/>
                        <a:buFont typeface="Arial"/>
                        <a:buNone/>
                      </a:pPr>
                      <a:r>
                        <a:rPr lang="en-US" u="none" cap="none" strike="noStrike"/>
                        <a:t>Output</a:t>
                      </a:r>
                      <a:endParaRPr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US" sz="1600" u="none" cap="none" strike="noStrike"/>
                        <a:t>107.5</a:t>
                      </a:r>
                      <a:endParaRPr sz="1600" u="none" cap="none" strike="noStrike"/>
                    </a:p>
                  </a:txBody>
                  <a:tcPr marT="91425" marB="91425" marR="91425" marL="91425" anchor="ctr">
                    <a:solidFill>
                      <a:srgbClr val="D0E0E3"/>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600" u="none" cap="none" strike="noStrike"/>
                        <a:t>50 </a:t>
                      </a:r>
                      <a:endParaRPr sz="1600" u="none" cap="none" strike="noStrike"/>
                    </a:p>
                  </a:txBody>
                  <a:tcPr marT="91425" marB="91425" marR="91425" marL="91425" anchor="ctr">
                    <a:solidFill>
                      <a:srgbClr val="FFF2CC"/>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US" sz="1300" u="none" cap="none" strike="noStrike">
                          <a:solidFill>
                            <a:srgbClr val="000000"/>
                          </a:solidFill>
                        </a:rPr>
                        <a:t>Fcst : 48 -&gt; 72 hr, </a:t>
                      </a:r>
                      <a:endParaRPr sz="1600" u="none" cap="none" strike="noStrike"/>
                    </a:p>
                  </a:txBody>
                  <a:tcPr marT="91425" marB="91425" marR="91425" marL="91425" anchor="ctr">
                    <a:solidFill>
                      <a:srgbClr val="FFF2CC"/>
                    </a:solidFill>
                  </a:tcPr>
                </a:tc>
              </a:tr>
              <a:tr h="552700">
                <a:tc>
                  <a:txBody>
                    <a:bodyPr/>
                    <a:lstStyle/>
                    <a:p>
                      <a:pPr indent="0" lvl="0" marL="0" marR="0" rtl="0" algn="ctr">
                        <a:lnSpc>
                          <a:spcPct val="100000"/>
                        </a:lnSpc>
                        <a:spcBef>
                          <a:spcPts val="0"/>
                        </a:spcBef>
                        <a:spcAft>
                          <a:spcPts val="0"/>
                        </a:spcAft>
                        <a:buClr>
                          <a:srgbClr val="000000"/>
                        </a:buClr>
                        <a:buSzPts val="1800"/>
                        <a:buFont typeface="Arial"/>
                        <a:buNone/>
                      </a:pPr>
                      <a:r>
                        <a:rPr lang="en-US" sz="1600" u="none" cap="none" strike="noStrike"/>
                        <a:t>Post</a:t>
                      </a:r>
                      <a:endParaRPr sz="16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US" sz="1600" u="none" cap="none" strike="noStrike"/>
                        <a:t>7.0</a:t>
                      </a:r>
                      <a:endParaRPr sz="1600" u="none" cap="none" strike="noStrike"/>
                    </a:p>
                  </a:txBody>
                  <a:tcPr marT="91425" marB="91425" marR="91425" marL="91425" anchor="ctr">
                    <a:solidFill>
                      <a:srgbClr val="D0E0E3"/>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600" u="none" cap="none" strike="noStrike"/>
                        <a:t>11</a:t>
                      </a:r>
                      <a:endParaRPr sz="1600" u="none" cap="none" strike="noStrike"/>
                    </a:p>
                  </a:txBody>
                  <a:tcPr marT="91425" marB="91425" marR="91425" marL="91425" anchor="ctr">
                    <a:solidFill>
                      <a:srgbClr val="FFF2CC"/>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US" sz="1300" u="none" cap="none" strike="noStrike">
                          <a:solidFill>
                            <a:srgbClr val="000000"/>
                          </a:solidFill>
                        </a:rPr>
                        <a:t>Fcst : 48 -&gt; 72 hr</a:t>
                      </a:r>
                      <a:endParaRPr sz="1600" u="none" cap="none" strike="noStrike"/>
                    </a:p>
                  </a:txBody>
                  <a:tcPr marT="91425" marB="91425" marR="91425" marL="91425" anchor="ctr">
                    <a:solidFill>
                      <a:srgbClr val="FFF2CC"/>
                    </a:solidFill>
                  </a:tcPr>
                </a:tc>
              </a:tr>
              <a:tr h="610900">
                <a:tc>
                  <a:txBody>
                    <a:bodyPr/>
                    <a:lstStyle/>
                    <a:p>
                      <a:pPr indent="0" lvl="0" marL="0" marR="0" rtl="0" algn="ctr">
                        <a:lnSpc>
                          <a:spcPct val="100000"/>
                        </a:lnSpc>
                        <a:spcBef>
                          <a:spcPts val="0"/>
                        </a:spcBef>
                        <a:spcAft>
                          <a:spcPts val="0"/>
                        </a:spcAft>
                        <a:buClr>
                          <a:srgbClr val="000000"/>
                        </a:buClr>
                        <a:buSzPts val="1800"/>
                        <a:buFont typeface="Arial"/>
                        <a:buNone/>
                      </a:pPr>
                      <a:r>
                        <a:rPr b="1" lang="en-US" sz="1600" u="none" cap="none" strike="noStrike">
                          <a:solidFill>
                            <a:srgbClr val="000000"/>
                          </a:solidFill>
                        </a:rPr>
                        <a:t>TOTAL </a:t>
                      </a:r>
                      <a:endParaRPr b="1" sz="1600" u="none" cap="none" strike="noStrike">
                        <a:solidFill>
                          <a:srgbClr val="000000"/>
                        </a:solidFil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800"/>
                        <a:buFont typeface="Arial"/>
                        <a:buNone/>
                      </a:pPr>
                      <a:r>
                        <a:rPr b="1" lang="en-US" sz="1600" u="none" cap="none" strike="noStrike"/>
                        <a:t>170 GB</a:t>
                      </a:r>
                      <a:endParaRPr b="1" sz="1600" u="none" cap="none" strike="noStrike"/>
                    </a:p>
                  </a:txBody>
                  <a:tcPr marT="91425" marB="91425" marR="91425" marL="91425" anchor="ctr">
                    <a:solidFill>
                      <a:srgbClr val="D0E0E3"/>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US" sz="1600" u="none" cap="none" strike="noStrike">
                          <a:solidFill>
                            <a:srgbClr val="000000"/>
                          </a:solidFill>
                        </a:rPr>
                        <a:t>125 GB</a:t>
                      </a:r>
                      <a:endParaRPr b="1" sz="1600" u="none" cap="none" strike="noStrike">
                        <a:solidFill>
                          <a:srgbClr val="000000"/>
                        </a:solidFill>
                      </a:endParaRPr>
                    </a:p>
                  </a:txBody>
                  <a:tcPr marT="91425" marB="91425" marR="91425" marL="91425" anchor="ctr">
                    <a:solidFill>
                      <a:srgbClr val="FFF2CC"/>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500"/>
                        <a:t>#var decreased</a:t>
                      </a:r>
                      <a:endParaRPr sz="1500" u="none" cap="none" strike="noStrike">
                        <a:solidFill>
                          <a:srgbClr val="000000"/>
                        </a:solidFill>
                      </a:endParaRPr>
                    </a:p>
                  </a:txBody>
                  <a:tcPr marT="91425" marB="91425" marR="91425" marL="91425" anchor="ctr">
                    <a:solidFill>
                      <a:srgbClr val="FFF2CC"/>
                    </a:solidFill>
                  </a:tcPr>
                </a:tc>
              </a:tr>
            </a:tbl>
          </a:graphicData>
        </a:graphic>
      </p:graphicFrame>
      <p:sp>
        <p:nvSpPr>
          <p:cNvPr id="561" name="Google Shape;561;p45"/>
          <p:cNvSpPr txBox="1"/>
          <p:nvPr/>
        </p:nvSpPr>
        <p:spPr>
          <a:xfrm>
            <a:off x="4938125" y="992825"/>
            <a:ext cx="426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latin typeface="Calibri"/>
                <a:ea typeface="Calibri"/>
                <a:cs typeface="Calibri"/>
                <a:sym typeface="Calibri"/>
              </a:rPr>
              <a:t>Data Volume in HPSS CONUS  (GB, per day)</a:t>
            </a:r>
            <a:endParaRPr b="1">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46"/>
          <p:cNvSpPr/>
          <p:nvPr/>
        </p:nvSpPr>
        <p:spPr>
          <a:xfrm>
            <a:off x="510746" y="450912"/>
            <a:ext cx="8220900" cy="493800"/>
          </a:xfrm>
          <a:prstGeom prst="rect">
            <a:avLst/>
          </a:prstGeom>
          <a:solidFill>
            <a:srgbClr val="226BAB"/>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b="0" i="0" sz="3000" u="none" cap="none" strike="noStrike">
              <a:solidFill>
                <a:schemeClr val="lt1"/>
              </a:solidFill>
              <a:latin typeface="Arial"/>
              <a:ea typeface="Arial"/>
              <a:cs typeface="Arial"/>
              <a:sym typeface="Arial"/>
            </a:endParaRPr>
          </a:p>
        </p:txBody>
      </p:sp>
      <p:sp>
        <p:nvSpPr>
          <p:cNvPr id="567" name="Google Shape;567;p46"/>
          <p:cNvSpPr txBox="1"/>
          <p:nvPr/>
        </p:nvSpPr>
        <p:spPr>
          <a:xfrm>
            <a:off x="510746" y="48932"/>
            <a:ext cx="8220900" cy="354000"/>
          </a:xfrm>
          <a:prstGeom prst="rect">
            <a:avLst/>
          </a:prstGeom>
          <a:solidFill>
            <a:srgbClr val="5BA4E3"/>
          </a:solid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b="0" i="0" lang="en-US" sz="1500" u="none" cap="none" strike="noStrike">
                <a:solidFill>
                  <a:srgbClr val="1A467F"/>
                </a:solidFill>
                <a:latin typeface="Avenir"/>
                <a:ea typeface="Avenir"/>
                <a:cs typeface="Avenir"/>
                <a:sym typeface="Avenir"/>
              </a:rPr>
              <a:t>NATIONAL OCEANIC AND ATMOSPHERIC ADMINISTRATION</a:t>
            </a:r>
            <a:endParaRPr/>
          </a:p>
        </p:txBody>
      </p:sp>
      <p:sp>
        <p:nvSpPr>
          <p:cNvPr id="568" name="Google Shape;568;p46"/>
          <p:cNvSpPr/>
          <p:nvPr/>
        </p:nvSpPr>
        <p:spPr>
          <a:xfrm>
            <a:off x="50034" y="27615"/>
            <a:ext cx="904800" cy="962400"/>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2000px-Seal_of_the_United_States_Department_of_Commerce.svg.png" id="569" name="Google Shape;569;p46"/>
          <p:cNvPicPr preferRelativeResize="0"/>
          <p:nvPr/>
        </p:nvPicPr>
        <p:blipFill rotWithShape="1">
          <a:blip r:embed="rId3">
            <a:alphaModFix/>
          </a:blip>
          <a:srcRect b="0" l="0" r="0" t="0"/>
          <a:stretch/>
        </p:blipFill>
        <p:spPr>
          <a:xfrm>
            <a:off x="50032" y="80674"/>
            <a:ext cx="846824" cy="860437"/>
          </a:xfrm>
          <a:prstGeom prst="rect">
            <a:avLst/>
          </a:prstGeom>
          <a:noFill/>
          <a:ln>
            <a:noFill/>
          </a:ln>
        </p:spPr>
      </p:pic>
      <p:sp>
        <p:nvSpPr>
          <p:cNvPr id="570" name="Google Shape;570;p46"/>
          <p:cNvSpPr/>
          <p:nvPr/>
        </p:nvSpPr>
        <p:spPr>
          <a:xfrm>
            <a:off x="8205660" y="38955"/>
            <a:ext cx="951000" cy="951000"/>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1024px-NOAA_logo.svg.png" id="571" name="Google Shape;571;p46"/>
          <p:cNvPicPr preferRelativeResize="0"/>
          <p:nvPr/>
        </p:nvPicPr>
        <p:blipFill rotWithShape="1">
          <a:blip r:embed="rId4">
            <a:alphaModFix/>
          </a:blip>
          <a:srcRect b="0" l="0" r="0" t="0"/>
          <a:stretch/>
        </p:blipFill>
        <p:spPr>
          <a:xfrm>
            <a:off x="8252214" y="92010"/>
            <a:ext cx="841248" cy="841248"/>
          </a:xfrm>
          <a:prstGeom prst="rect">
            <a:avLst/>
          </a:prstGeom>
          <a:noFill/>
          <a:ln>
            <a:noFill/>
          </a:ln>
        </p:spPr>
      </p:pic>
      <p:sp>
        <p:nvSpPr>
          <p:cNvPr id="572" name="Google Shape;572;p46"/>
          <p:cNvSpPr txBox="1"/>
          <p:nvPr/>
        </p:nvSpPr>
        <p:spPr>
          <a:xfrm>
            <a:off x="2" y="419184"/>
            <a:ext cx="9156600" cy="492300"/>
          </a:xfrm>
          <a:prstGeom prst="rect">
            <a:avLst/>
          </a:prstGeom>
          <a:no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b="1" lang="en-US" sz="2400">
                <a:solidFill>
                  <a:schemeClr val="lt1"/>
                </a:solidFill>
              </a:rPr>
              <a:t>AQMv6.0 Upstream/Downstream Dependencies</a:t>
            </a:r>
            <a:endParaRPr/>
          </a:p>
        </p:txBody>
      </p:sp>
      <p:sp>
        <p:nvSpPr>
          <p:cNvPr id="573" name="Google Shape;573;p46"/>
          <p:cNvSpPr txBox="1"/>
          <p:nvPr>
            <p:ph idx="12" type="sldNum"/>
          </p:nvPr>
        </p:nvSpPr>
        <p:spPr>
          <a:xfrm>
            <a:off x="7010400" y="4800599"/>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74" name="Google Shape;574;p46"/>
          <p:cNvSpPr txBox="1"/>
          <p:nvPr/>
        </p:nvSpPr>
        <p:spPr>
          <a:xfrm>
            <a:off x="50025" y="1292400"/>
            <a:ext cx="4390500" cy="2558700"/>
          </a:xfrm>
          <a:prstGeom prst="rect">
            <a:avLst/>
          </a:prstGeom>
          <a:noFill/>
          <a:ln cap="flat" cmpd="sng" w="9525">
            <a:solidFill>
              <a:srgbClr val="A64D7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1" i="0" lang="en-US" sz="2400" u="sng" cap="none" strike="noStrike">
                <a:solidFill>
                  <a:srgbClr val="0000FF"/>
                </a:solidFill>
                <a:latin typeface="Calibri"/>
                <a:ea typeface="Calibri"/>
                <a:cs typeface="Calibri"/>
                <a:sym typeface="Calibri"/>
              </a:rPr>
              <a:t>Upstream dependencies</a:t>
            </a:r>
            <a:endParaRPr b="1" i="0" sz="2400" u="sng" cap="none" strike="noStrike">
              <a:solidFill>
                <a:srgbClr val="0000FF"/>
              </a:solidFill>
              <a:latin typeface="Calibri"/>
              <a:ea typeface="Calibri"/>
              <a:cs typeface="Calibri"/>
              <a:sym typeface="Calibri"/>
            </a:endParaRPr>
          </a:p>
          <a:p>
            <a:pPr indent="-342900" lvl="0" marL="457200" marR="0" rtl="0" algn="l">
              <a:lnSpc>
                <a:spcPct val="90000"/>
              </a:lnSpc>
              <a:spcBef>
                <a:spcPts val="0"/>
              </a:spcBef>
              <a:spcAft>
                <a:spcPts val="0"/>
              </a:spcAft>
              <a:buClr>
                <a:srgbClr val="000000"/>
              </a:buClr>
              <a:buSzPts val="1800"/>
              <a:buFont typeface="Calibri"/>
              <a:buChar char="●"/>
            </a:pPr>
            <a:r>
              <a:rPr b="1" i="0" lang="en-US" sz="1800" u="none" cap="none" strike="noStrike">
                <a:solidFill>
                  <a:srgbClr val="000000"/>
                </a:solidFill>
                <a:latin typeface="Calibri"/>
                <a:ea typeface="Calibri"/>
                <a:cs typeface="Calibri"/>
                <a:sym typeface="Calibri"/>
              </a:rPr>
              <a:t>GFSv16</a:t>
            </a:r>
            <a:endParaRPr b="1" i="0" sz="1800" u="none" cap="none" strike="noStrike">
              <a:solidFill>
                <a:srgbClr val="000000"/>
              </a:solidFill>
              <a:latin typeface="Calibri"/>
              <a:ea typeface="Calibri"/>
              <a:cs typeface="Calibri"/>
              <a:sym typeface="Calibri"/>
            </a:endParaRPr>
          </a:p>
          <a:p>
            <a:pPr indent="-342900" lvl="0" marL="457200" marR="0" rtl="0" algn="l">
              <a:lnSpc>
                <a:spcPct val="90000"/>
              </a:lnSpc>
              <a:spcBef>
                <a:spcPts val="0"/>
              </a:spcBef>
              <a:spcAft>
                <a:spcPts val="0"/>
              </a:spcAft>
              <a:buClr>
                <a:srgbClr val="000000"/>
              </a:buClr>
              <a:buSzPts val="1800"/>
              <a:buFont typeface="Calibri"/>
              <a:buChar char="●"/>
            </a:pPr>
            <a:r>
              <a:rPr b="1" i="0" lang="en-US" sz="1800" u="none" cap="none" strike="noStrike">
                <a:solidFill>
                  <a:srgbClr val="000000"/>
                </a:solidFill>
                <a:latin typeface="Calibri"/>
                <a:ea typeface="Calibri"/>
                <a:cs typeface="Calibri"/>
                <a:sym typeface="Calibri"/>
              </a:rPr>
              <a:t>NESDIS GBBEPx</a:t>
            </a:r>
            <a:endParaRPr b="1" i="0" sz="1800" u="none" cap="none" strike="noStrike">
              <a:solidFill>
                <a:srgbClr val="000000"/>
              </a:solidFill>
              <a:latin typeface="Calibri"/>
              <a:ea typeface="Calibri"/>
              <a:cs typeface="Calibri"/>
              <a:sym typeface="Calibri"/>
            </a:endParaRPr>
          </a:p>
          <a:p>
            <a:pPr indent="-342900" lvl="0" marL="457200" marR="0" rtl="0" algn="l">
              <a:lnSpc>
                <a:spcPct val="90000"/>
              </a:lnSpc>
              <a:spcBef>
                <a:spcPts val="0"/>
              </a:spcBef>
              <a:spcAft>
                <a:spcPts val="0"/>
              </a:spcAft>
              <a:buClr>
                <a:srgbClr val="000000"/>
              </a:buClr>
              <a:buSzPts val="1800"/>
              <a:buFont typeface="Calibri"/>
              <a:buChar char="●"/>
            </a:pPr>
            <a:r>
              <a:rPr b="1" i="0" lang="en-US" sz="1800" u="none" cap="none" strike="noStrike">
                <a:solidFill>
                  <a:srgbClr val="000000"/>
                </a:solidFill>
                <a:latin typeface="Calibri"/>
                <a:ea typeface="Calibri"/>
                <a:cs typeface="Calibri"/>
                <a:sym typeface="Calibri"/>
              </a:rPr>
              <a:t>NESDIS weekly averaged GVF</a:t>
            </a:r>
            <a:endParaRPr b="1" i="0" sz="1800" u="none" cap="none" strike="noStrike">
              <a:solidFill>
                <a:srgbClr val="000000"/>
              </a:solidFill>
              <a:latin typeface="Calibri"/>
              <a:ea typeface="Calibri"/>
              <a:cs typeface="Calibri"/>
              <a:sym typeface="Calibri"/>
            </a:endParaRPr>
          </a:p>
          <a:p>
            <a:pPr indent="-342900" lvl="0" marL="457200" marR="0" rtl="0" algn="l">
              <a:lnSpc>
                <a:spcPct val="90000"/>
              </a:lnSpc>
              <a:spcBef>
                <a:spcPts val="0"/>
              </a:spcBef>
              <a:spcAft>
                <a:spcPts val="0"/>
              </a:spcAft>
              <a:buClr>
                <a:srgbClr val="000000"/>
              </a:buClr>
              <a:buSzPts val="1800"/>
              <a:buFont typeface="Calibri"/>
              <a:buChar char="●"/>
            </a:pPr>
            <a:r>
              <a:rPr b="1" i="0" lang="en-US" sz="1800" u="none" cap="none" strike="noStrike">
                <a:solidFill>
                  <a:srgbClr val="000000"/>
                </a:solidFill>
                <a:latin typeface="Calibri"/>
                <a:ea typeface="Calibri"/>
                <a:cs typeface="Calibri"/>
                <a:sym typeface="Calibri"/>
              </a:rPr>
              <a:t>GEFS-Aerosols for LBC, 2x/year update point srcs</a:t>
            </a:r>
            <a:endParaRPr b="1" i="0" sz="1800" u="none" cap="none" strike="noStrike">
              <a:solidFill>
                <a:srgbClr val="000000"/>
              </a:solidFill>
              <a:latin typeface="Calibri"/>
              <a:ea typeface="Calibri"/>
              <a:cs typeface="Calibri"/>
              <a:sym typeface="Calibri"/>
            </a:endParaRPr>
          </a:p>
          <a:p>
            <a:pPr indent="-342900" lvl="0" marL="457200" marR="0" rtl="0" algn="l">
              <a:lnSpc>
                <a:spcPct val="90000"/>
              </a:lnSpc>
              <a:spcBef>
                <a:spcPts val="0"/>
              </a:spcBef>
              <a:spcAft>
                <a:spcPts val="0"/>
              </a:spcAft>
              <a:buClr>
                <a:srgbClr val="000000"/>
              </a:buClr>
              <a:buSzPts val="1800"/>
              <a:buFont typeface="Calibri"/>
              <a:buChar char="●"/>
            </a:pPr>
            <a:r>
              <a:rPr b="1" i="0" lang="en-US" sz="1800" u="none" cap="none" strike="noStrike">
                <a:solidFill>
                  <a:srgbClr val="000000"/>
                </a:solidFill>
                <a:latin typeface="Calibri"/>
                <a:ea typeface="Calibri"/>
                <a:cs typeface="Calibri"/>
                <a:sym typeface="Calibri"/>
              </a:rPr>
              <a:t>Anthro emissions: NEI 2016</a:t>
            </a:r>
            <a:endParaRPr b="1" i="0" sz="1800" u="none" cap="none" strike="noStrike">
              <a:solidFill>
                <a:srgbClr val="000000"/>
              </a:solidFill>
              <a:latin typeface="Calibri"/>
              <a:ea typeface="Calibri"/>
              <a:cs typeface="Calibri"/>
              <a:sym typeface="Calibri"/>
            </a:endParaRPr>
          </a:p>
          <a:p>
            <a:pPr indent="-342900" lvl="0" marL="457200" marR="0" rtl="0" algn="l">
              <a:lnSpc>
                <a:spcPct val="90000"/>
              </a:lnSpc>
              <a:spcBef>
                <a:spcPts val="0"/>
              </a:spcBef>
              <a:spcAft>
                <a:spcPts val="0"/>
              </a:spcAft>
              <a:buClr>
                <a:srgbClr val="000000"/>
              </a:buClr>
              <a:buSzPts val="1800"/>
              <a:buFont typeface="Calibri"/>
              <a:buChar char="●"/>
            </a:pPr>
            <a:r>
              <a:rPr b="1" i="0" lang="en-US" sz="1800" u="none" cap="none" strike="noStrike">
                <a:solidFill>
                  <a:srgbClr val="000000"/>
                </a:solidFill>
                <a:latin typeface="Calibri"/>
                <a:ea typeface="Calibri"/>
                <a:cs typeface="Calibri"/>
                <a:sym typeface="Calibri"/>
              </a:rPr>
              <a:t>Climatological LAI file</a:t>
            </a:r>
            <a:endParaRPr b="1" i="0" sz="1800" u="none" cap="none" strike="noStrike">
              <a:solidFill>
                <a:srgbClr val="000000"/>
              </a:solidFill>
              <a:latin typeface="Calibri"/>
              <a:ea typeface="Calibri"/>
              <a:cs typeface="Calibri"/>
              <a:sym typeface="Calibri"/>
            </a:endParaRPr>
          </a:p>
          <a:p>
            <a:pPr indent="-342900" lvl="0" marL="457200" marR="0" rtl="0" algn="l">
              <a:lnSpc>
                <a:spcPct val="90000"/>
              </a:lnSpc>
              <a:spcBef>
                <a:spcPts val="0"/>
              </a:spcBef>
              <a:spcAft>
                <a:spcPts val="0"/>
              </a:spcAft>
              <a:buClr>
                <a:srgbClr val="000000"/>
              </a:buClr>
              <a:buSzPts val="1800"/>
              <a:buFont typeface="Calibri"/>
              <a:buChar char="●"/>
            </a:pPr>
            <a:r>
              <a:rPr b="1" i="0" lang="en-US" sz="1800" u="none" cap="none" strike="noStrike">
                <a:solidFill>
                  <a:srgbClr val="000000"/>
                </a:solidFill>
                <a:latin typeface="Calibri"/>
                <a:ea typeface="Calibri"/>
                <a:cs typeface="Calibri"/>
                <a:sym typeface="Calibri"/>
              </a:rPr>
              <a:t>Dust soil type  configuration file</a:t>
            </a:r>
            <a:endParaRPr b="1" i="0" sz="1800" u="none" cap="none" strike="noStrike">
              <a:solidFill>
                <a:srgbClr val="000000"/>
              </a:solidFill>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575" name="Google Shape;575;p46"/>
          <p:cNvSpPr txBox="1"/>
          <p:nvPr/>
        </p:nvSpPr>
        <p:spPr>
          <a:xfrm>
            <a:off x="4440525" y="1802000"/>
            <a:ext cx="4601100" cy="1476600"/>
          </a:xfrm>
          <a:prstGeom prst="rect">
            <a:avLst/>
          </a:prstGeom>
          <a:noFill/>
          <a:ln cap="flat" cmpd="sng" w="9525">
            <a:solidFill>
              <a:srgbClr val="A64D79"/>
            </a:solidFill>
            <a:prstDash val="solid"/>
            <a:round/>
            <a:headEnd len="sm" w="sm" type="none"/>
            <a:tailEnd len="sm" w="sm" type="none"/>
          </a:ln>
        </p:spPr>
        <p:txBody>
          <a:bodyPr anchorCtr="0" anchor="t" bIns="45700" lIns="91425" spcFirstLastPara="1" rIns="91425" wrap="square" tIns="45700">
            <a:noAutofit/>
          </a:bodyPr>
          <a:lstStyle/>
          <a:p>
            <a:pPr indent="457200" lvl="0" marL="0" marR="0" rtl="0" algn="l">
              <a:lnSpc>
                <a:spcPct val="90000"/>
              </a:lnSpc>
              <a:spcBef>
                <a:spcPts val="0"/>
              </a:spcBef>
              <a:spcAft>
                <a:spcPts val="0"/>
              </a:spcAft>
              <a:buClr>
                <a:srgbClr val="000000"/>
              </a:buClr>
              <a:buSzPts val="1100"/>
              <a:buFont typeface="Arial"/>
              <a:buNone/>
            </a:pPr>
            <a:r>
              <a:rPr b="1" i="0" lang="en-US" sz="2400" u="sng" cap="none" strike="noStrike">
                <a:solidFill>
                  <a:srgbClr val="0000FF"/>
                </a:solidFill>
                <a:latin typeface="Calibri"/>
                <a:ea typeface="Calibri"/>
                <a:cs typeface="Calibri"/>
                <a:sym typeface="Calibri"/>
              </a:rPr>
              <a:t>Downstream dependencies</a:t>
            </a:r>
            <a:endParaRPr b="1" i="0" sz="2400" u="sng" cap="none" strike="noStrike">
              <a:solidFill>
                <a:srgbClr val="0000FF"/>
              </a:solidFill>
              <a:latin typeface="Calibri"/>
              <a:ea typeface="Calibri"/>
              <a:cs typeface="Calibri"/>
              <a:sym typeface="Calibri"/>
            </a:endParaRPr>
          </a:p>
          <a:p>
            <a:pPr indent="-323850" lvl="0" marL="457200" rtl="0" algn="l">
              <a:spcBef>
                <a:spcPts val="0"/>
              </a:spcBef>
              <a:spcAft>
                <a:spcPts val="0"/>
              </a:spcAft>
              <a:buClr>
                <a:schemeClr val="dk1"/>
              </a:buClr>
              <a:buSzPts val="1500"/>
              <a:buChar char="●"/>
            </a:pPr>
            <a:r>
              <a:rPr b="1" lang="en-US" sz="1500">
                <a:solidFill>
                  <a:schemeClr val="dk1"/>
                </a:solidFill>
              </a:rPr>
              <a:t>VERF-g2o</a:t>
            </a:r>
            <a:endParaRPr b="1" sz="1500">
              <a:solidFill>
                <a:schemeClr val="dk1"/>
              </a:solidFill>
            </a:endParaRPr>
          </a:p>
          <a:p>
            <a:pPr indent="-323850" lvl="0" marL="457200" rtl="0" algn="l">
              <a:spcBef>
                <a:spcPts val="0"/>
              </a:spcBef>
              <a:spcAft>
                <a:spcPts val="0"/>
              </a:spcAft>
              <a:buClr>
                <a:schemeClr val="dk1"/>
              </a:buClr>
              <a:buSzPts val="1500"/>
              <a:buChar char="●"/>
            </a:pPr>
            <a:r>
              <a:rPr b="1" lang="en-US" sz="1500">
                <a:solidFill>
                  <a:schemeClr val="dk1"/>
                </a:solidFill>
              </a:rPr>
              <a:t>VERF-g2g</a:t>
            </a:r>
            <a:endParaRPr b="1" sz="1500">
              <a:solidFill>
                <a:schemeClr val="dk1"/>
              </a:solidFill>
            </a:endParaRPr>
          </a:p>
          <a:p>
            <a:pPr indent="-323850" lvl="0" marL="457200" rtl="0" algn="l">
              <a:spcBef>
                <a:spcPts val="0"/>
              </a:spcBef>
              <a:spcAft>
                <a:spcPts val="0"/>
              </a:spcAft>
              <a:buClr>
                <a:schemeClr val="dk1"/>
              </a:buClr>
              <a:buSzPts val="1500"/>
              <a:buChar char="●"/>
            </a:pPr>
            <a:r>
              <a:rPr b="1" lang="en-US" sz="1500">
                <a:solidFill>
                  <a:schemeClr val="dk1"/>
                </a:solidFill>
              </a:rPr>
              <a:t>MDL NDGD/AWS servers</a:t>
            </a:r>
            <a:endParaRPr b="1" sz="1500">
              <a:solidFill>
                <a:schemeClr val="dk1"/>
              </a:solidFill>
            </a:endParaRPr>
          </a:p>
          <a:p>
            <a:pPr indent="-323850" lvl="0" marL="457200" rtl="0" algn="l">
              <a:spcBef>
                <a:spcPts val="0"/>
              </a:spcBef>
              <a:spcAft>
                <a:spcPts val="0"/>
              </a:spcAft>
              <a:buClr>
                <a:schemeClr val="dk1"/>
              </a:buClr>
              <a:buSzPts val="1500"/>
              <a:buChar char="●"/>
            </a:pPr>
            <a:r>
              <a:rPr b="1" lang="en-US" sz="1500" u="sng">
                <a:solidFill>
                  <a:schemeClr val="hlink"/>
                </a:solidFill>
                <a:hlinkClick r:id="rId5"/>
              </a:rPr>
              <a:t>IDP GIS </a:t>
            </a:r>
            <a:endParaRPr b="1" sz="1500">
              <a:solidFill>
                <a:schemeClr val="dk1"/>
              </a:solidFill>
            </a:endParaRPr>
          </a:p>
          <a:p>
            <a:pPr indent="457200" lvl="0" marL="0" marR="0" rtl="0" algn="l">
              <a:lnSpc>
                <a:spcPct val="90000"/>
              </a:lnSpc>
              <a:spcBef>
                <a:spcPts val="0"/>
              </a:spcBef>
              <a:spcAft>
                <a:spcPts val="0"/>
              </a:spcAft>
              <a:buClr>
                <a:srgbClr val="000000"/>
              </a:buClr>
              <a:buSzPts val="1100"/>
              <a:buFont typeface="Arial"/>
              <a:buNone/>
            </a:pPr>
            <a:r>
              <a:t/>
            </a:r>
            <a:endParaRPr b="1" sz="2400" u="sng">
              <a:solidFill>
                <a:srgbClr val="0000FF"/>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47"/>
          <p:cNvSpPr/>
          <p:nvPr/>
        </p:nvSpPr>
        <p:spPr>
          <a:xfrm>
            <a:off x="510746" y="450912"/>
            <a:ext cx="8220777" cy="493852"/>
          </a:xfrm>
          <a:prstGeom prst="rect">
            <a:avLst/>
          </a:prstGeom>
          <a:solidFill>
            <a:srgbClr val="226BAB"/>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sz="3000">
              <a:solidFill>
                <a:schemeClr val="lt1"/>
              </a:solidFill>
              <a:latin typeface="Arial"/>
              <a:ea typeface="Arial"/>
              <a:cs typeface="Arial"/>
              <a:sym typeface="Arial"/>
            </a:endParaRPr>
          </a:p>
        </p:txBody>
      </p:sp>
      <p:sp>
        <p:nvSpPr>
          <p:cNvPr id="581" name="Google Shape;581;p47"/>
          <p:cNvSpPr txBox="1"/>
          <p:nvPr/>
        </p:nvSpPr>
        <p:spPr>
          <a:xfrm>
            <a:off x="510746" y="48932"/>
            <a:ext cx="8220777" cy="353921"/>
          </a:xfrm>
          <a:prstGeom prst="rect">
            <a:avLst/>
          </a:prstGeom>
          <a:solidFill>
            <a:srgbClr val="5BA4E3"/>
          </a:solid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lang="en-US" sz="1500">
                <a:solidFill>
                  <a:srgbClr val="1A467F"/>
                </a:solidFill>
                <a:latin typeface="Avenir"/>
                <a:ea typeface="Avenir"/>
                <a:cs typeface="Avenir"/>
                <a:sym typeface="Avenir"/>
              </a:rPr>
              <a:t>NATIONAL OCEANIC AND ATMOSPHERIC ADMINISTRATION</a:t>
            </a:r>
            <a:endParaRPr/>
          </a:p>
        </p:txBody>
      </p:sp>
      <p:sp>
        <p:nvSpPr>
          <p:cNvPr id="582" name="Google Shape;582;p47"/>
          <p:cNvSpPr/>
          <p:nvPr/>
        </p:nvSpPr>
        <p:spPr>
          <a:xfrm>
            <a:off x="50034" y="27615"/>
            <a:ext cx="904781" cy="962507"/>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2000px-Seal_of_the_United_States_Department_of_Commerce.svg.png" id="583" name="Google Shape;583;p47"/>
          <p:cNvPicPr preferRelativeResize="0"/>
          <p:nvPr/>
        </p:nvPicPr>
        <p:blipFill rotWithShape="1">
          <a:blip r:embed="rId3">
            <a:alphaModFix/>
          </a:blip>
          <a:srcRect b="0" l="0" r="0" t="0"/>
          <a:stretch/>
        </p:blipFill>
        <p:spPr>
          <a:xfrm>
            <a:off x="50032" y="80674"/>
            <a:ext cx="846824" cy="860437"/>
          </a:xfrm>
          <a:prstGeom prst="rect">
            <a:avLst/>
          </a:prstGeom>
          <a:noFill/>
          <a:ln>
            <a:noFill/>
          </a:ln>
        </p:spPr>
      </p:pic>
      <p:sp>
        <p:nvSpPr>
          <p:cNvPr id="584" name="Google Shape;584;p47"/>
          <p:cNvSpPr/>
          <p:nvPr/>
        </p:nvSpPr>
        <p:spPr>
          <a:xfrm>
            <a:off x="8205660" y="38955"/>
            <a:ext cx="950975" cy="950975"/>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1024px-NOAA_logo.svg.png" id="585" name="Google Shape;585;p47"/>
          <p:cNvPicPr preferRelativeResize="0"/>
          <p:nvPr/>
        </p:nvPicPr>
        <p:blipFill rotWithShape="1">
          <a:blip r:embed="rId4">
            <a:alphaModFix/>
          </a:blip>
          <a:srcRect b="0" l="0" r="0" t="0"/>
          <a:stretch/>
        </p:blipFill>
        <p:spPr>
          <a:xfrm>
            <a:off x="8252214" y="92010"/>
            <a:ext cx="841248" cy="841248"/>
          </a:xfrm>
          <a:prstGeom prst="rect">
            <a:avLst/>
          </a:prstGeom>
          <a:noFill/>
          <a:ln>
            <a:noFill/>
          </a:ln>
        </p:spPr>
      </p:pic>
      <p:sp>
        <p:nvSpPr>
          <p:cNvPr id="586" name="Google Shape;586;p47"/>
          <p:cNvSpPr txBox="1"/>
          <p:nvPr/>
        </p:nvSpPr>
        <p:spPr>
          <a:xfrm>
            <a:off x="2" y="419184"/>
            <a:ext cx="9156633" cy="492414"/>
          </a:xfrm>
          <a:prstGeom prst="rect">
            <a:avLst/>
          </a:prstGeom>
          <a:no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b="1" lang="en-US" sz="2400">
                <a:solidFill>
                  <a:schemeClr val="lt1"/>
                </a:solidFill>
                <a:latin typeface="Arial"/>
                <a:ea typeface="Arial"/>
                <a:cs typeface="Arial"/>
                <a:sym typeface="Arial"/>
              </a:rPr>
              <a:t>Request for Approval of </a:t>
            </a:r>
            <a:r>
              <a:rPr b="1" lang="en-US" sz="2400">
                <a:solidFill>
                  <a:schemeClr val="lt1"/>
                </a:solidFill>
              </a:rPr>
              <a:t>AQMv</a:t>
            </a:r>
            <a:r>
              <a:rPr b="1" lang="en-US" sz="2400">
                <a:solidFill>
                  <a:schemeClr val="lt1"/>
                </a:solidFill>
                <a:latin typeface="Arial"/>
                <a:ea typeface="Arial"/>
                <a:cs typeface="Arial"/>
                <a:sym typeface="Arial"/>
              </a:rPr>
              <a:t>6 Implementation</a:t>
            </a:r>
            <a:endParaRPr/>
          </a:p>
        </p:txBody>
      </p:sp>
      <p:sp>
        <p:nvSpPr>
          <p:cNvPr id="587" name="Google Shape;587;p47"/>
          <p:cNvSpPr txBox="1"/>
          <p:nvPr/>
        </p:nvSpPr>
        <p:spPr>
          <a:xfrm>
            <a:off x="87215" y="911598"/>
            <a:ext cx="9098400" cy="4182970"/>
          </a:xfrm>
          <a:prstGeom prst="rect">
            <a:avLst/>
          </a:prstGeom>
          <a:noFill/>
          <a:ln>
            <a:noFill/>
          </a:ln>
        </p:spPr>
        <p:txBody>
          <a:bodyPr anchorCtr="0" anchor="t" bIns="34275" lIns="68550" spcFirstLastPara="1" rIns="68550" wrap="square" tIns="34275">
            <a:noAutofit/>
          </a:bodyPr>
          <a:lstStyle/>
          <a:p>
            <a:pPr indent="-349250" lvl="0" marL="457200" marR="0" rtl="0" algn="l">
              <a:lnSpc>
                <a:spcPct val="115000"/>
              </a:lnSpc>
              <a:spcBef>
                <a:spcPts val="0"/>
              </a:spcBef>
              <a:spcAft>
                <a:spcPts val="0"/>
              </a:spcAft>
              <a:buClr>
                <a:schemeClr val="dk1"/>
              </a:buClr>
              <a:buSzPts val="1900"/>
              <a:buFont typeface="Calibri"/>
              <a:buChar char="●"/>
            </a:pPr>
            <a:r>
              <a:rPr b="1" lang="en-US" sz="1500">
                <a:solidFill>
                  <a:schemeClr val="dk1"/>
                </a:solidFill>
                <a:latin typeface="Calibri"/>
                <a:ea typeface="Calibri"/>
                <a:cs typeface="Calibri"/>
                <a:sym typeface="Calibri"/>
              </a:rPr>
              <a:t>The primary objectives of Q4FY21 AQMv6 upgrades are met:</a:t>
            </a:r>
            <a:endParaRPr sz="1300"/>
          </a:p>
          <a:p>
            <a:pPr indent="-317500" lvl="1" marL="628650" marR="0" rtl="0" algn="l">
              <a:lnSpc>
                <a:spcPct val="115000"/>
              </a:lnSpc>
              <a:spcBef>
                <a:spcPts val="0"/>
              </a:spcBef>
              <a:spcAft>
                <a:spcPts val="0"/>
              </a:spcAft>
              <a:buClr>
                <a:schemeClr val="dk1"/>
              </a:buClr>
              <a:buSzPts val="1400"/>
              <a:buFont typeface="Calibri"/>
              <a:buChar char="○"/>
            </a:pPr>
            <a:r>
              <a:rPr lang="en-US" sz="1300">
                <a:solidFill>
                  <a:schemeClr val="dk1"/>
                </a:solidFill>
                <a:latin typeface="Calibri"/>
                <a:ea typeface="Calibri"/>
                <a:cs typeface="Calibri"/>
                <a:sym typeface="Calibri"/>
              </a:rPr>
              <a:t>Scientific upgrades to AQMv6.0 </a:t>
            </a:r>
            <a:r>
              <a:rPr lang="en-US" sz="1300">
                <a:solidFill>
                  <a:schemeClr val="dk1"/>
                </a:solidFill>
                <a:latin typeface="Calibri"/>
                <a:ea typeface="Calibri"/>
                <a:cs typeface="Calibri"/>
                <a:sym typeface="Calibri"/>
              </a:rPr>
              <a:t>include upgrading model components (CMAQv5.3, NACC), chemistry and aerosols (CB6/AERO-7), emission datasets (NEI2016, GBBEPx, BEIS+BELDv5), meteorological forcing from NAM to GFSv16, and VIIRS based green vegetation fraction and leaf area index; remove dependency on unsupported USFS BlueSky fire emissions code; and for the first time, provision of 72-hr forecasts.</a:t>
            </a:r>
            <a:endParaRPr sz="1300"/>
          </a:p>
          <a:p>
            <a:pPr indent="-336550" lvl="1" marL="628650" marR="0" rtl="0" algn="l">
              <a:lnSpc>
                <a:spcPct val="115000"/>
              </a:lnSpc>
              <a:spcBef>
                <a:spcPts val="0"/>
              </a:spcBef>
              <a:spcAft>
                <a:spcPts val="0"/>
              </a:spcAft>
              <a:buClr>
                <a:schemeClr val="dk1"/>
              </a:buClr>
              <a:buSzPts val="1400"/>
              <a:buFont typeface="Calibri"/>
              <a:buChar char="○"/>
            </a:pPr>
            <a:r>
              <a:rPr b="0" i="0" lang="en-US" sz="1300" u="none" cap="none" strike="noStrike">
                <a:solidFill>
                  <a:schemeClr val="dk1"/>
                </a:solidFill>
                <a:latin typeface="Calibri"/>
                <a:ea typeface="Calibri"/>
                <a:cs typeface="Calibri"/>
                <a:sym typeface="Calibri"/>
              </a:rPr>
              <a:t>Evaluation based on </a:t>
            </a:r>
            <a:r>
              <a:rPr lang="en-US" sz="1300">
                <a:solidFill>
                  <a:schemeClr val="dk1"/>
                </a:solidFill>
                <a:latin typeface="Calibri"/>
                <a:ea typeface="Calibri"/>
                <a:cs typeface="Calibri"/>
                <a:sym typeface="Calibri"/>
              </a:rPr>
              <a:t>4-month </a:t>
            </a:r>
            <a:r>
              <a:rPr b="0" i="0" lang="en-US" sz="1300" u="none" cap="none" strike="noStrike">
                <a:solidFill>
                  <a:schemeClr val="dk1"/>
                </a:solidFill>
                <a:latin typeface="Calibri"/>
                <a:ea typeface="Calibri"/>
                <a:cs typeface="Calibri"/>
                <a:sym typeface="Calibri"/>
              </a:rPr>
              <a:t>retrospective experiments</a:t>
            </a:r>
            <a:r>
              <a:rPr lang="en-US" sz="1300">
                <a:solidFill>
                  <a:schemeClr val="dk1"/>
                </a:solidFill>
                <a:latin typeface="Calibri"/>
                <a:ea typeface="Calibri"/>
                <a:cs typeface="Calibri"/>
                <a:sym typeface="Calibri"/>
              </a:rPr>
              <a:t>:</a:t>
            </a:r>
            <a:endParaRPr sz="1300"/>
          </a:p>
          <a:p>
            <a:pPr indent="-161925" lvl="2" marL="628650" marR="0" rtl="0" algn="l">
              <a:spcBef>
                <a:spcPts val="0"/>
              </a:spcBef>
              <a:spcAft>
                <a:spcPts val="0"/>
              </a:spcAft>
              <a:buClr>
                <a:srgbClr val="000000"/>
              </a:buClr>
              <a:buSzPts val="1300"/>
              <a:buFont typeface="Calibri"/>
              <a:buChar char="■"/>
            </a:pPr>
            <a:r>
              <a:rPr lang="en-US" sz="1300">
                <a:latin typeface="Calibri"/>
                <a:ea typeface="Calibri"/>
                <a:cs typeface="Calibri"/>
                <a:sym typeface="Calibri"/>
              </a:rPr>
              <a:t>Summertime</a:t>
            </a:r>
            <a:r>
              <a:rPr lang="en-US" sz="1300">
                <a:latin typeface="Calibri"/>
                <a:ea typeface="Calibri"/>
                <a:cs typeface="Calibri"/>
                <a:sym typeface="Calibri"/>
              </a:rPr>
              <a:t> (Aug/Sep 2020) Ozone predictions improved for all regions (slight degradation in the West)</a:t>
            </a:r>
            <a:endParaRPr sz="1300">
              <a:latin typeface="Calibri"/>
              <a:ea typeface="Calibri"/>
              <a:cs typeface="Calibri"/>
              <a:sym typeface="Calibri"/>
            </a:endParaRPr>
          </a:p>
          <a:p>
            <a:pPr indent="-311150" lvl="1" marL="914400" marR="0" rtl="0" algn="l">
              <a:spcBef>
                <a:spcPts val="0"/>
              </a:spcBef>
              <a:spcAft>
                <a:spcPts val="0"/>
              </a:spcAft>
              <a:buSzPts val="1300"/>
              <a:buFont typeface="Calibri"/>
              <a:buChar char="○"/>
            </a:pPr>
            <a:r>
              <a:rPr lang="en-US" sz="1300">
                <a:latin typeface="Calibri"/>
                <a:ea typeface="Calibri"/>
                <a:cs typeface="Calibri"/>
                <a:sym typeface="Calibri"/>
              </a:rPr>
              <a:t>Use of NEI2016 emissions boosted results further</a:t>
            </a:r>
            <a:endParaRPr sz="1300">
              <a:latin typeface="Calibri"/>
              <a:ea typeface="Calibri"/>
              <a:cs typeface="Calibri"/>
              <a:sym typeface="Calibri"/>
            </a:endParaRPr>
          </a:p>
          <a:p>
            <a:pPr indent="-311150" lvl="1" marL="914400" marR="0" rtl="0" algn="l">
              <a:spcBef>
                <a:spcPts val="0"/>
              </a:spcBef>
              <a:spcAft>
                <a:spcPts val="0"/>
              </a:spcAft>
              <a:buSzPts val="1300"/>
              <a:buFont typeface="Calibri"/>
              <a:buChar char="○"/>
            </a:pPr>
            <a:r>
              <a:rPr lang="en-US" sz="1300">
                <a:latin typeface="Calibri"/>
                <a:ea typeface="Calibri"/>
                <a:cs typeface="Calibri"/>
                <a:sym typeface="Calibri"/>
              </a:rPr>
              <a:t>Day-3 forecasts yield similar skill to day-1 and day-2</a:t>
            </a:r>
            <a:endParaRPr sz="1300">
              <a:latin typeface="Calibri"/>
              <a:ea typeface="Calibri"/>
              <a:cs typeface="Calibri"/>
              <a:sym typeface="Calibri"/>
            </a:endParaRPr>
          </a:p>
          <a:p>
            <a:pPr indent="-161925" lvl="2" marL="628650" marR="0" rtl="0" algn="l">
              <a:lnSpc>
                <a:spcPct val="100000"/>
              </a:lnSpc>
              <a:spcBef>
                <a:spcPts val="0"/>
              </a:spcBef>
              <a:spcAft>
                <a:spcPts val="0"/>
              </a:spcAft>
              <a:buSzPts val="1300"/>
              <a:buFont typeface="Calibri"/>
              <a:buChar char="■"/>
            </a:pPr>
            <a:r>
              <a:rPr lang="en-US" sz="1300">
                <a:latin typeface="Calibri"/>
                <a:ea typeface="Calibri"/>
                <a:cs typeface="Calibri"/>
                <a:sym typeface="Calibri"/>
              </a:rPr>
              <a:t>Summertime PM2.5 predictions yield underprediction bias</a:t>
            </a:r>
            <a:endParaRPr sz="1300">
              <a:latin typeface="Calibri"/>
              <a:ea typeface="Calibri"/>
              <a:cs typeface="Calibri"/>
              <a:sym typeface="Calibri"/>
            </a:endParaRPr>
          </a:p>
          <a:p>
            <a:pPr indent="-311150" lvl="1" marL="914400" marR="0" rtl="0" algn="l">
              <a:lnSpc>
                <a:spcPct val="100000"/>
              </a:lnSpc>
              <a:spcBef>
                <a:spcPts val="0"/>
              </a:spcBef>
              <a:spcAft>
                <a:spcPts val="0"/>
              </a:spcAft>
              <a:buSzPts val="1300"/>
              <a:buFont typeface="Calibri"/>
              <a:buChar char="○"/>
            </a:pPr>
            <a:r>
              <a:rPr lang="en-US" sz="1300">
                <a:latin typeface="Calibri"/>
                <a:ea typeface="Calibri"/>
                <a:cs typeface="Calibri"/>
                <a:sym typeface="Calibri"/>
              </a:rPr>
              <a:t>Bias correction skill improved with longer training period and with NEI2016 emissions</a:t>
            </a:r>
            <a:endParaRPr sz="1300">
              <a:latin typeface="Calibri"/>
              <a:ea typeface="Calibri"/>
              <a:cs typeface="Calibri"/>
              <a:sym typeface="Calibri"/>
            </a:endParaRPr>
          </a:p>
          <a:p>
            <a:pPr indent="-161925" lvl="2" marL="628650" marR="0" rtl="0" algn="l">
              <a:lnSpc>
                <a:spcPct val="100000"/>
              </a:lnSpc>
              <a:spcBef>
                <a:spcPts val="0"/>
              </a:spcBef>
              <a:spcAft>
                <a:spcPts val="0"/>
              </a:spcAft>
              <a:buSzPts val="1300"/>
              <a:buFont typeface="Calibri"/>
              <a:buChar char="■"/>
            </a:pPr>
            <a:r>
              <a:rPr lang="en-US" sz="1300">
                <a:latin typeface="Calibri"/>
                <a:ea typeface="Calibri"/>
                <a:cs typeface="Calibri"/>
                <a:sym typeface="Calibri"/>
              </a:rPr>
              <a:t>Wintertime (Jan/Feb 2021) PM2.5 predictions reduced error and improved skill especially at night time daily max </a:t>
            </a:r>
            <a:endParaRPr sz="1300">
              <a:latin typeface="Calibri"/>
              <a:ea typeface="Calibri"/>
              <a:cs typeface="Calibri"/>
              <a:sym typeface="Calibri"/>
            </a:endParaRPr>
          </a:p>
          <a:p>
            <a:pPr indent="-311150" lvl="1" marL="914400" marR="0" rtl="0" algn="l">
              <a:lnSpc>
                <a:spcPct val="100000"/>
              </a:lnSpc>
              <a:spcBef>
                <a:spcPts val="0"/>
              </a:spcBef>
              <a:spcAft>
                <a:spcPts val="0"/>
              </a:spcAft>
              <a:buSzPts val="1300"/>
              <a:buFont typeface="Calibri"/>
              <a:buChar char="○"/>
            </a:pPr>
            <a:r>
              <a:rPr lang="en-US" sz="1300">
                <a:latin typeface="Calibri"/>
                <a:ea typeface="Calibri"/>
                <a:cs typeface="Calibri"/>
                <a:sym typeface="Calibri"/>
              </a:rPr>
              <a:t>The longstanding overprediction error over East significantly reduced</a:t>
            </a:r>
            <a:endParaRPr sz="1300">
              <a:latin typeface="Calibri"/>
              <a:ea typeface="Calibri"/>
              <a:cs typeface="Calibri"/>
              <a:sym typeface="Calibri"/>
            </a:endParaRPr>
          </a:p>
          <a:p>
            <a:pPr indent="-336550" lvl="1" marL="628650" marR="0" rtl="0" algn="l">
              <a:lnSpc>
                <a:spcPct val="115000"/>
              </a:lnSpc>
              <a:spcBef>
                <a:spcPts val="0"/>
              </a:spcBef>
              <a:spcAft>
                <a:spcPts val="0"/>
              </a:spcAft>
              <a:buClr>
                <a:schemeClr val="dk1"/>
              </a:buClr>
              <a:buSzPts val="1400"/>
              <a:buFont typeface="Calibri"/>
              <a:buChar char="○"/>
            </a:pPr>
            <a:r>
              <a:rPr lang="en-US" sz="1300">
                <a:solidFill>
                  <a:schemeClr val="dk1"/>
                </a:solidFill>
                <a:latin typeface="Calibri"/>
                <a:ea typeface="Calibri"/>
                <a:cs typeface="Calibri"/>
                <a:sym typeface="Calibri"/>
              </a:rPr>
              <a:t>Subjective and objective evaluation show that AQMv6 bias-corrected guidance is fairly comparable to the production AQMv5 bias-corrected guidance</a:t>
            </a:r>
            <a:endParaRPr sz="1300">
              <a:solidFill>
                <a:schemeClr val="dk1"/>
              </a:solidFill>
              <a:latin typeface="Calibri"/>
              <a:ea typeface="Calibri"/>
              <a:cs typeface="Calibri"/>
              <a:sym typeface="Calibri"/>
            </a:endParaRPr>
          </a:p>
          <a:p>
            <a:pPr indent="-349250" lvl="0" marL="457200" marR="0" rtl="0" algn="l">
              <a:lnSpc>
                <a:spcPct val="115000"/>
              </a:lnSpc>
              <a:spcBef>
                <a:spcPts val="0"/>
              </a:spcBef>
              <a:spcAft>
                <a:spcPts val="0"/>
              </a:spcAft>
              <a:buClr>
                <a:schemeClr val="dk1"/>
              </a:buClr>
              <a:buSzPts val="1900"/>
              <a:buFont typeface="Calibri"/>
              <a:buChar char="●"/>
            </a:pPr>
            <a:r>
              <a:rPr b="1" lang="en-US" sz="1500">
                <a:solidFill>
                  <a:schemeClr val="dk1"/>
                </a:solidFill>
                <a:latin typeface="Calibri"/>
                <a:ea typeface="Calibri"/>
                <a:cs typeface="Calibri"/>
                <a:sym typeface="Calibri"/>
              </a:rPr>
              <a:t>Favorable endorsement from stakeholders who participated in this </a:t>
            </a:r>
            <a:r>
              <a:rPr b="1" lang="en-US" sz="1500">
                <a:solidFill>
                  <a:schemeClr val="dk1"/>
                </a:solidFill>
                <a:latin typeface="Calibri"/>
                <a:ea typeface="Calibri"/>
                <a:cs typeface="Calibri"/>
                <a:sym typeface="Calibri"/>
              </a:rPr>
              <a:t>evaluation (NAQFC Focus Group)</a:t>
            </a:r>
            <a:endParaRPr sz="1300"/>
          </a:p>
          <a:p>
            <a:pPr indent="0" lvl="0" marL="0" marR="0" rtl="0" algn="ctr">
              <a:lnSpc>
                <a:spcPct val="90000"/>
              </a:lnSpc>
              <a:spcBef>
                <a:spcPts val="0"/>
              </a:spcBef>
              <a:spcAft>
                <a:spcPts val="0"/>
              </a:spcAft>
              <a:buClr>
                <a:srgbClr val="0000FF"/>
              </a:buClr>
              <a:buSzPts val="2900"/>
              <a:buFont typeface="Calibri"/>
              <a:buNone/>
            </a:pPr>
            <a:r>
              <a:rPr b="1" lang="en-US" sz="1700">
                <a:solidFill>
                  <a:srgbClr val="0000FF"/>
                </a:solidFill>
                <a:latin typeface="Calibri"/>
                <a:ea typeface="Calibri"/>
                <a:cs typeface="Calibri"/>
                <a:sym typeface="Calibri"/>
              </a:rPr>
              <a:t>EMC requests NCEP Director to approve implementation of Q4FY21 AQMv6.0 into operations</a:t>
            </a:r>
            <a:endParaRPr sz="1100"/>
          </a:p>
        </p:txBody>
      </p:sp>
      <p:sp>
        <p:nvSpPr>
          <p:cNvPr id="588" name="Google Shape;588;p47"/>
          <p:cNvSpPr txBox="1"/>
          <p:nvPr>
            <p:ph idx="12" type="sldNum"/>
          </p:nvPr>
        </p:nvSpPr>
        <p:spPr>
          <a:xfrm>
            <a:off x="7010400" y="4800599"/>
            <a:ext cx="21336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6"/>
          <p:cNvSpPr/>
          <p:nvPr/>
        </p:nvSpPr>
        <p:spPr>
          <a:xfrm>
            <a:off x="510746" y="450912"/>
            <a:ext cx="8220777" cy="493852"/>
          </a:xfrm>
          <a:prstGeom prst="rect">
            <a:avLst/>
          </a:prstGeom>
          <a:solidFill>
            <a:srgbClr val="226BAB"/>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b="0" i="0" sz="3000" u="none" cap="none" strike="noStrike">
              <a:solidFill>
                <a:schemeClr val="lt1"/>
              </a:solidFill>
              <a:latin typeface="Arial"/>
              <a:ea typeface="Arial"/>
              <a:cs typeface="Arial"/>
              <a:sym typeface="Arial"/>
            </a:endParaRPr>
          </a:p>
        </p:txBody>
      </p:sp>
      <p:sp>
        <p:nvSpPr>
          <p:cNvPr id="133" name="Google Shape;133;p16"/>
          <p:cNvSpPr txBox="1"/>
          <p:nvPr/>
        </p:nvSpPr>
        <p:spPr>
          <a:xfrm>
            <a:off x="510746" y="48932"/>
            <a:ext cx="8220777" cy="353921"/>
          </a:xfrm>
          <a:prstGeom prst="rect">
            <a:avLst/>
          </a:prstGeom>
          <a:solidFill>
            <a:srgbClr val="5BA4E3"/>
          </a:solid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b="0" i="0" lang="en-US" sz="1500" u="none" cap="none" strike="noStrike">
                <a:solidFill>
                  <a:srgbClr val="1A467F"/>
                </a:solidFill>
                <a:latin typeface="Avenir"/>
                <a:ea typeface="Avenir"/>
                <a:cs typeface="Avenir"/>
                <a:sym typeface="Avenir"/>
              </a:rPr>
              <a:t>NATIONAL OCEANIC AND ATMOSPHERIC ADMINISTRATION</a:t>
            </a:r>
            <a:endParaRPr/>
          </a:p>
        </p:txBody>
      </p:sp>
      <p:sp>
        <p:nvSpPr>
          <p:cNvPr id="134" name="Google Shape;134;p16"/>
          <p:cNvSpPr/>
          <p:nvPr/>
        </p:nvSpPr>
        <p:spPr>
          <a:xfrm>
            <a:off x="50034" y="27615"/>
            <a:ext cx="904781" cy="962507"/>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2000px-Seal_of_the_United_States_Department_of_Commerce.svg.png" id="135" name="Google Shape;135;p16"/>
          <p:cNvPicPr preferRelativeResize="0"/>
          <p:nvPr/>
        </p:nvPicPr>
        <p:blipFill rotWithShape="1">
          <a:blip r:embed="rId3">
            <a:alphaModFix/>
          </a:blip>
          <a:srcRect b="0" l="0" r="0" t="0"/>
          <a:stretch/>
        </p:blipFill>
        <p:spPr>
          <a:xfrm>
            <a:off x="50032" y="80674"/>
            <a:ext cx="846824" cy="860437"/>
          </a:xfrm>
          <a:prstGeom prst="rect">
            <a:avLst/>
          </a:prstGeom>
          <a:noFill/>
          <a:ln>
            <a:noFill/>
          </a:ln>
        </p:spPr>
      </p:pic>
      <p:sp>
        <p:nvSpPr>
          <p:cNvPr id="136" name="Google Shape;136;p16"/>
          <p:cNvSpPr/>
          <p:nvPr/>
        </p:nvSpPr>
        <p:spPr>
          <a:xfrm>
            <a:off x="8205660" y="38955"/>
            <a:ext cx="950975" cy="950975"/>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1024px-NOAA_logo.svg.png" id="137" name="Google Shape;137;p16"/>
          <p:cNvPicPr preferRelativeResize="0"/>
          <p:nvPr/>
        </p:nvPicPr>
        <p:blipFill rotWithShape="1">
          <a:blip r:embed="rId4">
            <a:alphaModFix/>
          </a:blip>
          <a:srcRect b="0" l="0" r="0" t="0"/>
          <a:stretch/>
        </p:blipFill>
        <p:spPr>
          <a:xfrm>
            <a:off x="8252214" y="92010"/>
            <a:ext cx="841248" cy="841248"/>
          </a:xfrm>
          <a:prstGeom prst="rect">
            <a:avLst/>
          </a:prstGeom>
          <a:noFill/>
          <a:ln>
            <a:noFill/>
          </a:ln>
        </p:spPr>
      </p:pic>
      <p:sp>
        <p:nvSpPr>
          <p:cNvPr id="138" name="Google Shape;138;p16"/>
          <p:cNvSpPr txBox="1"/>
          <p:nvPr/>
        </p:nvSpPr>
        <p:spPr>
          <a:xfrm>
            <a:off x="2" y="419184"/>
            <a:ext cx="9156633" cy="492414"/>
          </a:xfrm>
          <a:prstGeom prst="rect">
            <a:avLst/>
          </a:prstGeom>
          <a:no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b="1" i="0" lang="en-US" sz="2400" u="none" cap="none" strike="noStrike">
                <a:solidFill>
                  <a:schemeClr val="lt1"/>
                </a:solidFill>
                <a:latin typeface="Arial"/>
                <a:ea typeface="Arial"/>
                <a:cs typeface="Arial"/>
                <a:sym typeface="Arial"/>
              </a:rPr>
              <a:t>Contents</a:t>
            </a:r>
            <a:endParaRPr/>
          </a:p>
        </p:txBody>
      </p:sp>
      <p:sp>
        <p:nvSpPr>
          <p:cNvPr id="139" name="Google Shape;139;p16"/>
          <p:cNvSpPr txBox="1"/>
          <p:nvPr>
            <p:ph idx="1" type="body"/>
          </p:nvPr>
        </p:nvSpPr>
        <p:spPr>
          <a:xfrm>
            <a:off x="457200" y="1599775"/>
            <a:ext cx="8229600" cy="2285700"/>
          </a:xfrm>
          <a:prstGeom prst="rect">
            <a:avLst/>
          </a:prstGeom>
          <a:noFill/>
          <a:ln>
            <a:noFill/>
          </a:ln>
        </p:spPr>
        <p:txBody>
          <a:bodyPr anchorCtr="0" anchor="t" bIns="45700" lIns="91425" spcFirstLastPara="1" rIns="91425" wrap="square" tIns="45700">
            <a:noAutofit/>
          </a:bodyPr>
          <a:lstStyle/>
          <a:p>
            <a:pPr indent="-190500" lvl="0" marL="342900" rtl="0" algn="l">
              <a:spcBef>
                <a:spcPts val="0"/>
              </a:spcBef>
              <a:spcAft>
                <a:spcPts val="0"/>
              </a:spcAft>
              <a:buClr>
                <a:srgbClr val="000000"/>
              </a:buClr>
              <a:buSzPts val="3000"/>
              <a:buFont typeface="Noto Sans Symbols"/>
              <a:buChar char="⮚"/>
            </a:pPr>
            <a:r>
              <a:rPr b="1" lang="en-US" sz="2400">
                <a:solidFill>
                  <a:srgbClr val="000000"/>
                </a:solidFill>
                <a:latin typeface="Arial"/>
                <a:ea typeface="Arial"/>
                <a:cs typeface="Arial"/>
                <a:sym typeface="Arial"/>
              </a:rPr>
              <a:t>Scope and objectives of AQMv6.0 upgrade</a:t>
            </a:r>
            <a:endParaRPr/>
          </a:p>
          <a:p>
            <a:pPr indent="-190500" lvl="0" marL="342900" rtl="0" algn="l">
              <a:spcBef>
                <a:spcPts val="600"/>
              </a:spcBef>
              <a:spcAft>
                <a:spcPts val="0"/>
              </a:spcAft>
              <a:buClr>
                <a:srgbClr val="000000"/>
              </a:buClr>
              <a:buSzPts val="3000"/>
              <a:buFont typeface="Noto Sans Symbols"/>
              <a:buChar char="⮚"/>
            </a:pPr>
            <a:r>
              <a:rPr b="1" lang="en-US" sz="2400">
                <a:solidFill>
                  <a:srgbClr val="000000"/>
                </a:solidFill>
                <a:latin typeface="Arial"/>
                <a:ea typeface="Arial"/>
                <a:cs typeface="Arial"/>
                <a:sym typeface="Arial"/>
              </a:rPr>
              <a:t>Science Improvements and Product changes</a:t>
            </a:r>
            <a:endParaRPr sz="2400">
              <a:latin typeface="Arial"/>
              <a:ea typeface="Arial"/>
              <a:cs typeface="Arial"/>
              <a:sym typeface="Arial"/>
            </a:endParaRPr>
          </a:p>
          <a:p>
            <a:pPr indent="-190500" lvl="0" marL="342900" rtl="0" algn="l">
              <a:spcBef>
                <a:spcPts val="600"/>
              </a:spcBef>
              <a:spcAft>
                <a:spcPts val="0"/>
              </a:spcAft>
              <a:buClr>
                <a:srgbClr val="000000"/>
              </a:buClr>
              <a:buSzPts val="3000"/>
              <a:buFont typeface="Noto Sans Symbols"/>
              <a:buChar char="⮚"/>
            </a:pPr>
            <a:r>
              <a:rPr b="1" lang="en-US" sz="2400">
                <a:solidFill>
                  <a:srgbClr val="000000"/>
                </a:solidFill>
                <a:latin typeface="Arial"/>
                <a:ea typeface="Arial"/>
                <a:cs typeface="Arial"/>
                <a:sym typeface="Arial"/>
              </a:rPr>
              <a:t>Retrospective performance evaluation</a:t>
            </a:r>
            <a:endParaRPr sz="2400">
              <a:latin typeface="Arial"/>
              <a:ea typeface="Arial"/>
              <a:cs typeface="Arial"/>
              <a:sym typeface="Arial"/>
            </a:endParaRPr>
          </a:p>
          <a:p>
            <a:pPr indent="-190500" lvl="0" marL="342900" rtl="0" algn="l">
              <a:spcBef>
                <a:spcPts val="600"/>
              </a:spcBef>
              <a:spcAft>
                <a:spcPts val="0"/>
              </a:spcAft>
              <a:buClr>
                <a:srgbClr val="000000"/>
              </a:buClr>
              <a:buSzPts val="3000"/>
              <a:buFont typeface="Noto Sans Symbols"/>
              <a:buChar char="⮚"/>
            </a:pPr>
            <a:r>
              <a:rPr b="1" lang="en-US" sz="2400">
                <a:solidFill>
                  <a:srgbClr val="000000"/>
                </a:solidFill>
                <a:latin typeface="Arial"/>
                <a:ea typeface="Arial"/>
                <a:cs typeface="Arial"/>
                <a:sym typeface="Arial"/>
              </a:rPr>
              <a:t>System configuration and resource requirements</a:t>
            </a:r>
            <a:endParaRPr/>
          </a:p>
        </p:txBody>
      </p:sp>
      <p:sp>
        <p:nvSpPr>
          <p:cNvPr id="140" name="Google Shape;140;p16"/>
          <p:cNvSpPr txBox="1"/>
          <p:nvPr>
            <p:ph idx="12" type="sldNum"/>
          </p:nvPr>
        </p:nvSpPr>
        <p:spPr>
          <a:xfrm>
            <a:off x="7010400" y="4800599"/>
            <a:ext cx="21336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7"/>
          <p:cNvSpPr/>
          <p:nvPr/>
        </p:nvSpPr>
        <p:spPr>
          <a:xfrm>
            <a:off x="510746" y="450912"/>
            <a:ext cx="8220900" cy="493800"/>
          </a:xfrm>
          <a:prstGeom prst="rect">
            <a:avLst/>
          </a:prstGeom>
          <a:solidFill>
            <a:srgbClr val="226BAB"/>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b="0" i="0" sz="3000" u="none" cap="none" strike="noStrike">
              <a:solidFill>
                <a:schemeClr val="lt1"/>
              </a:solidFill>
              <a:latin typeface="Arial"/>
              <a:ea typeface="Arial"/>
              <a:cs typeface="Arial"/>
              <a:sym typeface="Arial"/>
            </a:endParaRPr>
          </a:p>
        </p:txBody>
      </p:sp>
      <p:sp>
        <p:nvSpPr>
          <p:cNvPr id="146" name="Google Shape;146;p17"/>
          <p:cNvSpPr txBox="1"/>
          <p:nvPr/>
        </p:nvSpPr>
        <p:spPr>
          <a:xfrm>
            <a:off x="510746" y="48932"/>
            <a:ext cx="8220900" cy="354000"/>
          </a:xfrm>
          <a:prstGeom prst="rect">
            <a:avLst/>
          </a:prstGeom>
          <a:solidFill>
            <a:srgbClr val="5BA4E3"/>
          </a:solid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b="0" i="0" lang="en-US" sz="1500" u="none" cap="none" strike="noStrike">
                <a:solidFill>
                  <a:srgbClr val="1A467F"/>
                </a:solidFill>
                <a:latin typeface="Avenir"/>
                <a:ea typeface="Avenir"/>
                <a:cs typeface="Avenir"/>
                <a:sym typeface="Avenir"/>
              </a:rPr>
              <a:t>NATIONAL OCEANIC AND ATMOSPHERIC ADMINISTRATION</a:t>
            </a:r>
            <a:endParaRPr/>
          </a:p>
        </p:txBody>
      </p:sp>
      <p:sp>
        <p:nvSpPr>
          <p:cNvPr id="147" name="Google Shape;147;p17"/>
          <p:cNvSpPr/>
          <p:nvPr/>
        </p:nvSpPr>
        <p:spPr>
          <a:xfrm>
            <a:off x="50034" y="27615"/>
            <a:ext cx="904800" cy="962400"/>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2000px-Seal_of_the_United_States_Department_of_Commerce.svg.png" id="148" name="Google Shape;148;p17"/>
          <p:cNvPicPr preferRelativeResize="0"/>
          <p:nvPr/>
        </p:nvPicPr>
        <p:blipFill rotWithShape="1">
          <a:blip r:embed="rId3">
            <a:alphaModFix/>
          </a:blip>
          <a:srcRect b="0" l="0" r="0" t="0"/>
          <a:stretch/>
        </p:blipFill>
        <p:spPr>
          <a:xfrm>
            <a:off x="50032" y="80674"/>
            <a:ext cx="846824" cy="860437"/>
          </a:xfrm>
          <a:prstGeom prst="rect">
            <a:avLst/>
          </a:prstGeom>
          <a:noFill/>
          <a:ln>
            <a:noFill/>
          </a:ln>
        </p:spPr>
      </p:pic>
      <p:sp>
        <p:nvSpPr>
          <p:cNvPr id="149" name="Google Shape;149;p17"/>
          <p:cNvSpPr/>
          <p:nvPr/>
        </p:nvSpPr>
        <p:spPr>
          <a:xfrm>
            <a:off x="8205660" y="38955"/>
            <a:ext cx="951000" cy="951000"/>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1024px-NOAA_logo.svg.png" id="150" name="Google Shape;150;p17"/>
          <p:cNvPicPr preferRelativeResize="0"/>
          <p:nvPr/>
        </p:nvPicPr>
        <p:blipFill rotWithShape="1">
          <a:blip r:embed="rId4">
            <a:alphaModFix/>
          </a:blip>
          <a:srcRect b="0" l="0" r="0" t="0"/>
          <a:stretch/>
        </p:blipFill>
        <p:spPr>
          <a:xfrm>
            <a:off x="8252214" y="92010"/>
            <a:ext cx="841248" cy="841248"/>
          </a:xfrm>
          <a:prstGeom prst="rect">
            <a:avLst/>
          </a:prstGeom>
          <a:noFill/>
          <a:ln>
            <a:noFill/>
          </a:ln>
        </p:spPr>
      </p:pic>
      <p:sp>
        <p:nvSpPr>
          <p:cNvPr id="151" name="Google Shape;151;p17"/>
          <p:cNvSpPr txBox="1"/>
          <p:nvPr/>
        </p:nvSpPr>
        <p:spPr>
          <a:xfrm>
            <a:off x="2" y="419184"/>
            <a:ext cx="9156600" cy="492300"/>
          </a:xfrm>
          <a:prstGeom prst="rect">
            <a:avLst/>
          </a:prstGeom>
          <a:no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b="1" lang="en-US" sz="2400">
                <a:solidFill>
                  <a:schemeClr val="lt1"/>
                </a:solidFill>
              </a:rPr>
              <a:t>Scope of AQMv6.0 Upgrade</a:t>
            </a:r>
            <a:endParaRPr/>
          </a:p>
        </p:txBody>
      </p:sp>
      <p:sp>
        <p:nvSpPr>
          <p:cNvPr id="152" name="Google Shape;152;p17"/>
          <p:cNvSpPr txBox="1"/>
          <p:nvPr>
            <p:ph idx="1" type="body"/>
          </p:nvPr>
        </p:nvSpPr>
        <p:spPr>
          <a:xfrm>
            <a:off x="457200" y="1200150"/>
            <a:ext cx="8490300" cy="3600600"/>
          </a:xfrm>
          <a:prstGeom prst="rect">
            <a:avLst/>
          </a:prstGeom>
          <a:noFill/>
          <a:ln>
            <a:noFill/>
          </a:ln>
        </p:spPr>
        <p:txBody>
          <a:bodyPr anchorCtr="0" anchor="t" bIns="45700" lIns="91425" spcFirstLastPara="1" rIns="91425" wrap="square" tIns="45700">
            <a:noAutofit/>
          </a:bodyPr>
          <a:lstStyle/>
          <a:p>
            <a:pPr indent="-190500" lvl="0" marL="342900" rtl="0" algn="l">
              <a:spcBef>
                <a:spcPts val="600"/>
              </a:spcBef>
              <a:spcAft>
                <a:spcPts val="0"/>
              </a:spcAft>
              <a:buClr>
                <a:srgbClr val="000000"/>
              </a:buClr>
              <a:buSzPts val="3000"/>
              <a:buFont typeface="Noto Sans Symbols"/>
              <a:buChar char="⮚"/>
            </a:pPr>
            <a:r>
              <a:rPr b="1" lang="en-US" sz="2400">
                <a:solidFill>
                  <a:srgbClr val="000000"/>
                </a:solidFill>
                <a:latin typeface="Arial"/>
                <a:ea typeface="Arial"/>
                <a:cs typeface="Arial"/>
                <a:sym typeface="Arial"/>
              </a:rPr>
              <a:t>Replace meteorological forcing from NAM to GFSv16</a:t>
            </a:r>
            <a:endParaRPr b="1" sz="2400">
              <a:solidFill>
                <a:srgbClr val="000000"/>
              </a:solidFill>
              <a:latin typeface="Arial"/>
              <a:ea typeface="Arial"/>
              <a:cs typeface="Arial"/>
              <a:sym typeface="Arial"/>
            </a:endParaRPr>
          </a:p>
          <a:p>
            <a:pPr indent="-152400" lvl="0" marL="342900" rtl="0" algn="l">
              <a:spcBef>
                <a:spcPts val="600"/>
              </a:spcBef>
              <a:spcAft>
                <a:spcPts val="0"/>
              </a:spcAft>
              <a:buClr>
                <a:srgbClr val="000000"/>
              </a:buClr>
              <a:buSzPts val="2400"/>
              <a:buFont typeface="Arial"/>
              <a:buChar char="⮚"/>
            </a:pPr>
            <a:r>
              <a:rPr b="1" lang="en-US" sz="2400">
                <a:solidFill>
                  <a:srgbClr val="000000"/>
                </a:solidFill>
                <a:latin typeface="Arial"/>
                <a:ea typeface="Arial"/>
                <a:cs typeface="Arial"/>
                <a:sym typeface="Arial"/>
              </a:rPr>
              <a:t>Upgrade AQ model components (CMAQv5.3.1, NACC)</a:t>
            </a:r>
            <a:endParaRPr b="1" sz="2400">
              <a:solidFill>
                <a:srgbClr val="000000"/>
              </a:solidFill>
              <a:latin typeface="Arial"/>
              <a:ea typeface="Arial"/>
              <a:cs typeface="Arial"/>
              <a:sym typeface="Arial"/>
            </a:endParaRPr>
          </a:p>
          <a:p>
            <a:pPr indent="-152400" lvl="0" marL="342900" rtl="0" algn="l">
              <a:spcBef>
                <a:spcPts val="600"/>
              </a:spcBef>
              <a:spcAft>
                <a:spcPts val="0"/>
              </a:spcAft>
              <a:buClr>
                <a:srgbClr val="000000"/>
              </a:buClr>
              <a:buSzPts val="2400"/>
              <a:buFont typeface="Arial"/>
              <a:buChar char="⮚"/>
            </a:pPr>
            <a:r>
              <a:rPr b="1" lang="en-US" sz="2400">
                <a:solidFill>
                  <a:srgbClr val="000000"/>
                </a:solidFill>
                <a:latin typeface="Arial"/>
                <a:ea typeface="Arial"/>
                <a:cs typeface="Arial"/>
                <a:sym typeface="Arial"/>
              </a:rPr>
              <a:t>Upgrade Chemistry (CB6/AERO-7)</a:t>
            </a:r>
            <a:endParaRPr b="1" sz="2400">
              <a:solidFill>
                <a:srgbClr val="000000"/>
              </a:solidFill>
              <a:latin typeface="Arial"/>
              <a:ea typeface="Arial"/>
              <a:cs typeface="Arial"/>
              <a:sym typeface="Arial"/>
            </a:endParaRPr>
          </a:p>
          <a:p>
            <a:pPr indent="-152400" lvl="0" marL="342900" rtl="0" algn="l">
              <a:spcBef>
                <a:spcPts val="600"/>
              </a:spcBef>
              <a:spcAft>
                <a:spcPts val="0"/>
              </a:spcAft>
              <a:buClr>
                <a:srgbClr val="000000"/>
              </a:buClr>
              <a:buSzPts val="2400"/>
              <a:buFont typeface="Arial"/>
              <a:buChar char="⮚"/>
            </a:pPr>
            <a:r>
              <a:rPr b="1" lang="en-US" sz="2400">
                <a:solidFill>
                  <a:srgbClr val="000000"/>
                </a:solidFill>
                <a:latin typeface="Arial"/>
                <a:ea typeface="Arial"/>
                <a:cs typeface="Arial"/>
                <a:sym typeface="Arial"/>
              </a:rPr>
              <a:t>Upgrade Emission Datasets (NEI2016, GBBEPx, BEIS+BELDv5)</a:t>
            </a:r>
            <a:endParaRPr b="1" sz="2400">
              <a:solidFill>
                <a:srgbClr val="000000"/>
              </a:solidFill>
              <a:latin typeface="Arial"/>
              <a:ea typeface="Arial"/>
              <a:cs typeface="Arial"/>
              <a:sym typeface="Arial"/>
            </a:endParaRPr>
          </a:p>
          <a:p>
            <a:pPr indent="-152400" lvl="0" marL="342900" rtl="0" algn="l">
              <a:spcBef>
                <a:spcPts val="600"/>
              </a:spcBef>
              <a:spcAft>
                <a:spcPts val="0"/>
              </a:spcAft>
              <a:buClr>
                <a:srgbClr val="000000"/>
              </a:buClr>
              <a:buSzPts val="2400"/>
              <a:buFont typeface="Arial"/>
              <a:buChar char="⮚"/>
            </a:pPr>
            <a:r>
              <a:rPr b="1" lang="en-US" sz="2400">
                <a:solidFill>
                  <a:srgbClr val="000000"/>
                </a:solidFill>
                <a:latin typeface="Arial"/>
                <a:ea typeface="Arial"/>
                <a:cs typeface="Arial"/>
                <a:sym typeface="Arial"/>
              </a:rPr>
              <a:t>VIIRS based GVF and LAI</a:t>
            </a:r>
            <a:endParaRPr b="1" sz="2400">
              <a:solidFill>
                <a:srgbClr val="000000"/>
              </a:solidFill>
              <a:latin typeface="Arial"/>
              <a:ea typeface="Arial"/>
              <a:cs typeface="Arial"/>
              <a:sym typeface="Arial"/>
            </a:endParaRPr>
          </a:p>
          <a:p>
            <a:pPr indent="-152400" lvl="0" marL="342900" rtl="0" algn="l">
              <a:spcBef>
                <a:spcPts val="600"/>
              </a:spcBef>
              <a:spcAft>
                <a:spcPts val="0"/>
              </a:spcAft>
              <a:buClr>
                <a:srgbClr val="000000"/>
              </a:buClr>
              <a:buSzPts val="2400"/>
              <a:buFont typeface="Arial"/>
              <a:buChar char="⮚"/>
            </a:pPr>
            <a:r>
              <a:rPr b="1" lang="en-US" sz="2400">
                <a:solidFill>
                  <a:srgbClr val="000000"/>
                </a:solidFill>
                <a:latin typeface="Arial"/>
                <a:ea typeface="Arial"/>
                <a:cs typeface="Arial"/>
                <a:sym typeface="Arial"/>
              </a:rPr>
              <a:t>Extend forecast length from 48hrs to 72hrs</a:t>
            </a:r>
            <a:endParaRPr b="1" sz="2400">
              <a:solidFill>
                <a:srgbClr val="000000"/>
              </a:solidFill>
              <a:latin typeface="Arial"/>
              <a:ea typeface="Arial"/>
              <a:cs typeface="Arial"/>
              <a:sym typeface="Arial"/>
            </a:endParaRPr>
          </a:p>
          <a:p>
            <a:pPr indent="-152400" lvl="0" marL="342900" rtl="0" algn="l">
              <a:spcBef>
                <a:spcPts val="600"/>
              </a:spcBef>
              <a:spcAft>
                <a:spcPts val="0"/>
              </a:spcAft>
              <a:buClr>
                <a:srgbClr val="000000"/>
              </a:buClr>
              <a:buSzPts val="2400"/>
              <a:buFont typeface="Arial"/>
              <a:buChar char="⮚"/>
            </a:pPr>
            <a:r>
              <a:rPr b="1" lang="en-US" sz="2400">
                <a:solidFill>
                  <a:srgbClr val="000000"/>
                </a:solidFill>
                <a:latin typeface="Arial"/>
                <a:ea typeface="Arial"/>
                <a:cs typeface="Arial"/>
                <a:sym typeface="Arial"/>
              </a:rPr>
              <a:t>General improvements in AQ predictions</a:t>
            </a:r>
            <a:endParaRPr b="1" sz="2400">
              <a:solidFill>
                <a:srgbClr val="000000"/>
              </a:solidFill>
              <a:latin typeface="Arial"/>
              <a:ea typeface="Arial"/>
              <a:cs typeface="Arial"/>
              <a:sym typeface="Arial"/>
            </a:endParaRPr>
          </a:p>
        </p:txBody>
      </p:sp>
      <p:sp>
        <p:nvSpPr>
          <p:cNvPr id="153" name="Google Shape;153;p17"/>
          <p:cNvSpPr txBox="1"/>
          <p:nvPr>
            <p:ph idx="12" type="sldNum"/>
          </p:nvPr>
        </p:nvSpPr>
        <p:spPr>
          <a:xfrm>
            <a:off x="7010400" y="4800599"/>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8"/>
          <p:cNvSpPr/>
          <p:nvPr/>
        </p:nvSpPr>
        <p:spPr>
          <a:xfrm>
            <a:off x="510746" y="450912"/>
            <a:ext cx="8220777" cy="493852"/>
          </a:xfrm>
          <a:prstGeom prst="rect">
            <a:avLst/>
          </a:prstGeom>
          <a:solidFill>
            <a:srgbClr val="226BAB"/>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b="0" i="0" sz="3000" u="none" cap="none" strike="noStrike">
              <a:solidFill>
                <a:schemeClr val="lt1"/>
              </a:solidFill>
              <a:latin typeface="Arial"/>
              <a:ea typeface="Arial"/>
              <a:cs typeface="Arial"/>
              <a:sym typeface="Arial"/>
            </a:endParaRPr>
          </a:p>
        </p:txBody>
      </p:sp>
      <p:sp>
        <p:nvSpPr>
          <p:cNvPr id="159" name="Google Shape;159;p18"/>
          <p:cNvSpPr txBox="1"/>
          <p:nvPr/>
        </p:nvSpPr>
        <p:spPr>
          <a:xfrm>
            <a:off x="510746" y="48932"/>
            <a:ext cx="8220777" cy="353921"/>
          </a:xfrm>
          <a:prstGeom prst="rect">
            <a:avLst/>
          </a:prstGeom>
          <a:solidFill>
            <a:srgbClr val="5BA4E3"/>
          </a:solid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b="0" i="0" lang="en-US" sz="1500" u="none" cap="none" strike="noStrike">
                <a:solidFill>
                  <a:srgbClr val="1A467F"/>
                </a:solidFill>
                <a:latin typeface="Avenir"/>
                <a:ea typeface="Avenir"/>
                <a:cs typeface="Avenir"/>
                <a:sym typeface="Avenir"/>
              </a:rPr>
              <a:t>NATIONAL OCEANIC AND ATMOSPHERIC ADMINISTRATION</a:t>
            </a:r>
            <a:endParaRPr/>
          </a:p>
        </p:txBody>
      </p:sp>
      <p:sp>
        <p:nvSpPr>
          <p:cNvPr id="160" name="Google Shape;160;p18"/>
          <p:cNvSpPr/>
          <p:nvPr/>
        </p:nvSpPr>
        <p:spPr>
          <a:xfrm>
            <a:off x="50034" y="27615"/>
            <a:ext cx="904781" cy="962507"/>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2000px-Seal_of_the_United_States_Department_of_Commerce.svg.png" id="161" name="Google Shape;161;p18"/>
          <p:cNvPicPr preferRelativeResize="0"/>
          <p:nvPr/>
        </p:nvPicPr>
        <p:blipFill rotWithShape="1">
          <a:blip r:embed="rId3">
            <a:alphaModFix/>
          </a:blip>
          <a:srcRect b="0" l="0" r="0" t="0"/>
          <a:stretch/>
        </p:blipFill>
        <p:spPr>
          <a:xfrm>
            <a:off x="50032" y="80674"/>
            <a:ext cx="846824" cy="860437"/>
          </a:xfrm>
          <a:prstGeom prst="rect">
            <a:avLst/>
          </a:prstGeom>
          <a:noFill/>
          <a:ln>
            <a:noFill/>
          </a:ln>
        </p:spPr>
      </p:pic>
      <p:sp>
        <p:nvSpPr>
          <p:cNvPr id="162" name="Google Shape;162;p18"/>
          <p:cNvSpPr/>
          <p:nvPr/>
        </p:nvSpPr>
        <p:spPr>
          <a:xfrm>
            <a:off x="8205660" y="38955"/>
            <a:ext cx="950975" cy="950975"/>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1024px-NOAA_logo.svg.png" id="163" name="Google Shape;163;p18"/>
          <p:cNvPicPr preferRelativeResize="0"/>
          <p:nvPr/>
        </p:nvPicPr>
        <p:blipFill rotWithShape="1">
          <a:blip r:embed="rId4">
            <a:alphaModFix/>
          </a:blip>
          <a:srcRect b="0" l="0" r="0" t="0"/>
          <a:stretch/>
        </p:blipFill>
        <p:spPr>
          <a:xfrm>
            <a:off x="8252214" y="92010"/>
            <a:ext cx="841248" cy="841248"/>
          </a:xfrm>
          <a:prstGeom prst="rect">
            <a:avLst/>
          </a:prstGeom>
          <a:noFill/>
          <a:ln>
            <a:noFill/>
          </a:ln>
        </p:spPr>
      </p:pic>
      <p:sp>
        <p:nvSpPr>
          <p:cNvPr id="164" name="Google Shape;164;p18"/>
          <p:cNvSpPr txBox="1"/>
          <p:nvPr/>
        </p:nvSpPr>
        <p:spPr>
          <a:xfrm>
            <a:off x="2" y="419184"/>
            <a:ext cx="9156633" cy="492414"/>
          </a:xfrm>
          <a:prstGeom prst="rect">
            <a:avLst/>
          </a:prstGeom>
          <a:no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b="1" lang="en-US" sz="2400">
                <a:solidFill>
                  <a:schemeClr val="lt1"/>
                </a:solidFill>
              </a:rPr>
              <a:t>AQMv5 vs. AQM</a:t>
            </a:r>
            <a:r>
              <a:rPr b="1" i="0" lang="en-US" sz="2400" u="none" cap="none" strike="noStrike">
                <a:solidFill>
                  <a:schemeClr val="lt1"/>
                </a:solidFill>
                <a:latin typeface="Arial"/>
                <a:ea typeface="Arial"/>
                <a:cs typeface="Arial"/>
                <a:sym typeface="Arial"/>
              </a:rPr>
              <a:t>v6</a:t>
            </a:r>
            <a:endParaRPr/>
          </a:p>
        </p:txBody>
      </p:sp>
      <p:sp>
        <p:nvSpPr>
          <p:cNvPr id="165" name="Google Shape;165;p18"/>
          <p:cNvSpPr txBox="1"/>
          <p:nvPr>
            <p:ph idx="12" type="sldNum"/>
          </p:nvPr>
        </p:nvSpPr>
        <p:spPr>
          <a:xfrm>
            <a:off x="7010400" y="4800599"/>
            <a:ext cx="21336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166" name="Google Shape;166;p18"/>
          <p:cNvGraphicFramePr/>
          <p:nvPr/>
        </p:nvGraphicFramePr>
        <p:xfrm>
          <a:off x="50025" y="911588"/>
          <a:ext cx="3000000" cy="3000000"/>
        </p:xfrm>
        <a:graphic>
          <a:graphicData uri="http://schemas.openxmlformats.org/drawingml/2006/table">
            <a:tbl>
              <a:tblPr>
                <a:noFill/>
                <a:tableStyleId>{A14BF680-0F23-450B-85A5-0874C4CD2404}</a:tableStyleId>
              </a:tblPr>
              <a:tblGrid>
                <a:gridCol w="2084500"/>
                <a:gridCol w="3325600"/>
                <a:gridCol w="3683875"/>
              </a:tblGrid>
              <a:tr h="3962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AQMv5</a:t>
                      </a:r>
                      <a:endParaRPr b="1"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AQMv6</a:t>
                      </a:r>
                      <a:endParaRPr b="1" sz="1400" u="none" cap="none" strike="noStrike"/>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CMAQ Version</a:t>
                      </a:r>
                      <a:endParaRPr b="1"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V5.0.2</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V5.3.1</a:t>
                      </a:r>
                      <a:endParaRPr b="1" sz="1400" u="none" cap="none" strike="noStrike"/>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Met driver</a:t>
                      </a:r>
                      <a:endParaRPr b="1"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NAM 12km to 48 hrs</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GFSv16 ~13 km to 72hrs</a:t>
                      </a:r>
                      <a:endParaRPr b="1" sz="1400" u="none" cap="none" strike="noStrike"/>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 Chemistry</a:t>
                      </a:r>
                      <a:endParaRPr b="1"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Carbon bond 5/AERO-6</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CB6/AERO-7</a:t>
                      </a:r>
                      <a:endParaRPr b="1" sz="1400" u="none" cap="none" strike="noStrike"/>
                    </a:p>
                  </a:txBody>
                  <a:tcPr marT="91425" marB="91425" marR="91425" marL="91425"/>
                </a:tc>
              </a:tr>
              <a:tr h="60957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Anthropogenic emissions</a:t>
                      </a:r>
                      <a:endParaRPr b="1"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NEI2014v2</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NEI2016</a:t>
                      </a:r>
                      <a:endParaRPr b="1" sz="1400" u="none" cap="none" strike="noStrike"/>
                    </a:p>
                  </a:txBody>
                  <a:tcPr marT="91425" marB="91425" marR="91425" marL="91425"/>
                </a:tc>
              </a:tr>
              <a:tr h="60957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Fire emissions</a:t>
                      </a:r>
                      <a:endParaRPr b="1"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CONUS only: Modified HMS/no fires from oct-june</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NESDIS GBBEPx for all domains (CONUS, AK, HI)</a:t>
                      </a:r>
                      <a:endParaRPr b="1" sz="1400" u="none" cap="none" strike="noStrike"/>
                    </a:p>
                  </a:txBody>
                  <a:tcPr marT="91425" marB="91425" marR="91425" marL="91425"/>
                </a:tc>
              </a:tr>
              <a:tr h="60957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Biogenic Emissions</a:t>
                      </a:r>
                      <a:endParaRPr b="1"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Biogenic Emissions Processor (BEIS)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BEIS plus upgrade to Biomass Environmental Land Database v5 </a:t>
                      </a:r>
                      <a:endParaRPr b="1" sz="1400" u="none" cap="none" strike="noStrike"/>
                    </a:p>
                  </a:txBody>
                  <a:tcPr marT="91425" marB="91425" marR="91425" marL="91425"/>
                </a:tc>
              </a:tr>
              <a:tr h="82292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Air surface exchange</a:t>
                      </a:r>
                      <a:endParaRPr b="1"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a:t>  </a:t>
                      </a:r>
                      <a:r>
                        <a:rPr lang="en-US" sz="1400" u="none" cap="none" strike="noStrike"/>
                        <a:t>Climatological Green </a:t>
                      </a:r>
                      <a:r>
                        <a:rPr lang="en-US"/>
                        <a:t> </a:t>
                      </a:r>
                      <a:r>
                        <a:rPr lang="en-US" sz="1400" u="none" cap="none" strike="noStrike"/>
                        <a:t>Vegetation fraction</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a:t>                    </a:t>
                      </a:r>
                      <a:r>
                        <a:rPr lang="en-US" sz="1400" u="none" cap="none" strike="noStrike"/>
                        <a:t>Constant Leaf Area Index</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Real-time updated daily (weekly averaged)</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rPr b="1" lang="en-US" sz="1400" u="none" cap="none" strike="noStrike"/>
                        <a:t>VIIRS based climatology</a:t>
                      </a:r>
                      <a:endParaRPr b="1" sz="1400" u="none" cap="none" strike="noStrike"/>
                    </a:p>
                  </a:txBody>
                  <a:tcPr marT="91425" marB="91425" marR="91425" marL="91425"/>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9"/>
          <p:cNvSpPr/>
          <p:nvPr/>
        </p:nvSpPr>
        <p:spPr>
          <a:xfrm>
            <a:off x="510746" y="450912"/>
            <a:ext cx="8220900" cy="493800"/>
          </a:xfrm>
          <a:prstGeom prst="rect">
            <a:avLst/>
          </a:prstGeom>
          <a:solidFill>
            <a:srgbClr val="226BAB"/>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b="0" i="0" sz="3000" u="none" cap="none" strike="noStrike">
              <a:solidFill>
                <a:schemeClr val="lt1"/>
              </a:solidFill>
              <a:latin typeface="Arial"/>
              <a:ea typeface="Arial"/>
              <a:cs typeface="Arial"/>
              <a:sym typeface="Arial"/>
            </a:endParaRPr>
          </a:p>
        </p:txBody>
      </p:sp>
      <p:sp>
        <p:nvSpPr>
          <p:cNvPr id="172" name="Google Shape;172;p19"/>
          <p:cNvSpPr txBox="1"/>
          <p:nvPr/>
        </p:nvSpPr>
        <p:spPr>
          <a:xfrm>
            <a:off x="510746" y="48932"/>
            <a:ext cx="8220900" cy="354000"/>
          </a:xfrm>
          <a:prstGeom prst="rect">
            <a:avLst/>
          </a:prstGeom>
          <a:solidFill>
            <a:srgbClr val="5BA4E3"/>
          </a:solid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b="0" i="0" lang="en-US" sz="1500" u="none" cap="none" strike="noStrike">
                <a:solidFill>
                  <a:srgbClr val="1A467F"/>
                </a:solidFill>
                <a:latin typeface="Avenir"/>
                <a:ea typeface="Avenir"/>
                <a:cs typeface="Avenir"/>
                <a:sym typeface="Avenir"/>
              </a:rPr>
              <a:t>NATIONAL OCEANIC AND ATMOSPHERIC ADMINISTRATION</a:t>
            </a:r>
            <a:endParaRPr/>
          </a:p>
        </p:txBody>
      </p:sp>
      <p:sp>
        <p:nvSpPr>
          <p:cNvPr id="173" name="Google Shape;173;p19"/>
          <p:cNvSpPr/>
          <p:nvPr/>
        </p:nvSpPr>
        <p:spPr>
          <a:xfrm>
            <a:off x="50034" y="27615"/>
            <a:ext cx="904800" cy="962400"/>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2000px-Seal_of_the_United_States_Department_of_Commerce.svg.png" id="174" name="Google Shape;174;p19"/>
          <p:cNvPicPr preferRelativeResize="0"/>
          <p:nvPr/>
        </p:nvPicPr>
        <p:blipFill rotWithShape="1">
          <a:blip r:embed="rId3">
            <a:alphaModFix/>
          </a:blip>
          <a:srcRect b="0" l="0" r="0" t="0"/>
          <a:stretch/>
        </p:blipFill>
        <p:spPr>
          <a:xfrm>
            <a:off x="50032" y="80674"/>
            <a:ext cx="846824" cy="860437"/>
          </a:xfrm>
          <a:prstGeom prst="rect">
            <a:avLst/>
          </a:prstGeom>
          <a:noFill/>
          <a:ln>
            <a:noFill/>
          </a:ln>
        </p:spPr>
      </p:pic>
      <p:sp>
        <p:nvSpPr>
          <p:cNvPr id="175" name="Google Shape;175;p19"/>
          <p:cNvSpPr/>
          <p:nvPr/>
        </p:nvSpPr>
        <p:spPr>
          <a:xfrm>
            <a:off x="8205660" y="38955"/>
            <a:ext cx="951000" cy="951000"/>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1024px-NOAA_logo.svg.png" id="176" name="Google Shape;176;p19"/>
          <p:cNvPicPr preferRelativeResize="0"/>
          <p:nvPr/>
        </p:nvPicPr>
        <p:blipFill rotWithShape="1">
          <a:blip r:embed="rId4">
            <a:alphaModFix/>
          </a:blip>
          <a:srcRect b="0" l="0" r="0" t="0"/>
          <a:stretch/>
        </p:blipFill>
        <p:spPr>
          <a:xfrm>
            <a:off x="8252214" y="92010"/>
            <a:ext cx="841248" cy="841248"/>
          </a:xfrm>
          <a:prstGeom prst="rect">
            <a:avLst/>
          </a:prstGeom>
          <a:noFill/>
          <a:ln>
            <a:noFill/>
          </a:ln>
        </p:spPr>
      </p:pic>
      <p:sp>
        <p:nvSpPr>
          <p:cNvPr id="177" name="Google Shape;177;p19"/>
          <p:cNvSpPr txBox="1"/>
          <p:nvPr/>
        </p:nvSpPr>
        <p:spPr>
          <a:xfrm>
            <a:off x="2" y="419184"/>
            <a:ext cx="9156600" cy="492300"/>
          </a:xfrm>
          <a:prstGeom prst="rect">
            <a:avLst/>
          </a:prstGeom>
          <a:no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b="1" lang="en-US" sz="2400">
                <a:solidFill>
                  <a:schemeClr val="lt1"/>
                </a:solidFill>
              </a:rPr>
              <a:t>Aerosol Boundary Conditions from GEFS-Aerosol </a:t>
            </a:r>
            <a:endParaRPr/>
          </a:p>
        </p:txBody>
      </p:sp>
      <p:sp>
        <p:nvSpPr>
          <p:cNvPr id="178" name="Google Shape;178;p19"/>
          <p:cNvSpPr txBox="1"/>
          <p:nvPr>
            <p:ph idx="12" type="sldNum"/>
          </p:nvPr>
        </p:nvSpPr>
        <p:spPr>
          <a:xfrm>
            <a:off x="7010400" y="4800599"/>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79" name="Google Shape;179;p19"/>
          <p:cNvPicPr preferRelativeResize="0"/>
          <p:nvPr/>
        </p:nvPicPr>
        <p:blipFill rotWithShape="1">
          <a:blip r:embed="rId5">
            <a:alphaModFix/>
          </a:blip>
          <a:srcRect b="0" l="0" r="0" t="0"/>
          <a:stretch/>
        </p:blipFill>
        <p:spPr>
          <a:xfrm>
            <a:off x="203272" y="992678"/>
            <a:ext cx="2268984" cy="1816099"/>
          </a:xfrm>
          <a:prstGeom prst="rect">
            <a:avLst/>
          </a:prstGeom>
          <a:noFill/>
          <a:ln>
            <a:noFill/>
          </a:ln>
        </p:spPr>
      </p:pic>
      <p:pic>
        <p:nvPicPr>
          <p:cNvPr id="180" name="Google Shape;180;p19"/>
          <p:cNvPicPr preferRelativeResize="0"/>
          <p:nvPr/>
        </p:nvPicPr>
        <p:blipFill rotWithShape="1">
          <a:blip r:embed="rId6">
            <a:alphaModFix/>
          </a:blip>
          <a:srcRect b="0" l="0" r="0" t="0"/>
          <a:stretch/>
        </p:blipFill>
        <p:spPr>
          <a:xfrm>
            <a:off x="202527" y="2842757"/>
            <a:ext cx="2253654" cy="1862047"/>
          </a:xfrm>
          <a:prstGeom prst="rect">
            <a:avLst/>
          </a:prstGeom>
          <a:noFill/>
          <a:ln>
            <a:noFill/>
          </a:ln>
        </p:spPr>
      </p:pic>
      <p:sp>
        <p:nvSpPr>
          <p:cNvPr id="181" name="Google Shape;181;p19"/>
          <p:cNvSpPr/>
          <p:nvPr/>
        </p:nvSpPr>
        <p:spPr>
          <a:xfrm>
            <a:off x="117901" y="4738779"/>
            <a:ext cx="22446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Trebuchet MS"/>
                <a:ea typeface="Trebuchet MS"/>
                <a:cs typeface="Trebuchet MS"/>
                <a:sym typeface="Trebuchet MS"/>
              </a:rPr>
              <a:t>CEDS-2014 SO2 emissions</a:t>
            </a:r>
            <a:endParaRPr b="0" i="0" sz="1400" u="none" cap="none" strike="noStrike">
              <a:solidFill>
                <a:srgbClr val="000000"/>
              </a:solidFill>
              <a:latin typeface="Arial"/>
              <a:ea typeface="Arial"/>
              <a:cs typeface="Arial"/>
              <a:sym typeface="Arial"/>
            </a:endParaRPr>
          </a:p>
        </p:txBody>
      </p:sp>
      <p:sp>
        <p:nvSpPr>
          <p:cNvPr id="182" name="Google Shape;182;p19"/>
          <p:cNvSpPr/>
          <p:nvPr/>
        </p:nvSpPr>
        <p:spPr>
          <a:xfrm>
            <a:off x="2649450" y="992675"/>
            <a:ext cx="6444000" cy="4083300"/>
          </a:xfrm>
          <a:prstGeom prst="rect">
            <a:avLst/>
          </a:prstGeom>
          <a:noFill/>
          <a:ln>
            <a:noFill/>
          </a:ln>
        </p:spPr>
        <p:txBody>
          <a:bodyPr anchorCtr="0" anchor="t" bIns="45700" lIns="91425" spcFirstLastPara="1" rIns="91425" wrap="square" tIns="45700">
            <a:noAutofit/>
          </a:bodyPr>
          <a:lstStyle/>
          <a:p>
            <a:pPr indent="-336550" lvl="0" marL="34290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Trebuchet MS"/>
                <a:ea typeface="Trebuchet MS"/>
                <a:cs typeface="Trebuchet MS"/>
                <a:sym typeface="Trebuchet MS"/>
              </a:rPr>
              <a:t>One additional member of GEFSv12 for aerosols</a:t>
            </a:r>
            <a:endParaRPr b="0" i="0" sz="1300" u="none" cap="none" strike="noStrike">
              <a:solidFill>
                <a:srgbClr val="000000"/>
              </a:solidFill>
              <a:latin typeface="Arial"/>
              <a:ea typeface="Arial"/>
              <a:cs typeface="Arial"/>
              <a:sym typeface="Arial"/>
            </a:endParaRPr>
          </a:p>
          <a:p>
            <a:pPr indent="-336550" lvl="0" marL="342900" marR="0" rtl="0" algn="l">
              <a:lnSpc>
                <a:spcPct val="100000"/>
              </a:lnSpc>
              <a:spcBef>
                <a:spcPts val="0"/>
              </a:spcBef>
              <a:spcAft>
                <a:spcPts val="0"/>
              </a:spcAft>
              <a:buClr>
                <a:srgbClr val="FF0000"/>
              </a:buClr>
              <a:buSzPts val="1500"/>
              <a:buFont typeface="Arial"/>
              <a:buChar char="•"/>
            </a:pPr>
            <a:r>
              <a:rPr b="0" i="0" lang="en-US" sz="1500" u="none" cap="none" strike="noStrike">
                <a:solidFill>
                  <a:srgbClr val="FF0000"/>
                </a:solidFill>
                <a:latin typeface="Trebuchet MS"/>
                <a:ea typeface="Trebuchet MS"/>
                <a:cs typeface="Trebuchet MS"/>
                <a:sym typeface="Trebuchet MS"/>
              </a:rPr>
              <a:t>Implemented Sept. 23, 2020</a:t>
            </a:r>
            <a:endParaRPr b="0" i="0" sz="1300" u="none" cap="none" strike="noStrike">
              <a:solidFill>
                <a:srgbClr val="FF0000"/>
              </a:solidFill>
              <a:latin typeface="Arial"/>
              <a:ea typeface="Arial"/>
              <a:cs typeface="Arial"/>
              <a:sym typeface="Arial"/>
            </a:endParaRPr>
          </a:p>
          <a:p>
            <a:pPr indent="-336550" lvl="0" marL="34290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Trebuchet MS"/>
                <a:ea typeface="Trebuchet MS"/>
                <a:cs typeface="Trebuchet MS"/>
                <a:sym typeface="Trebuchet MS"/>
              </a:rPr>
              <a:t>GEFS meteorology (based on </a:t>
            </a:r>
            <a:r>
              <a:rPr b="0" i="0" lang="en-US" sz="1500" u="none" cap="none" strike="noStrike">
                <a:solidFill>
                  <a:srgbClr val="FF0000"/>
                </a:solidFill>
                <a:latin typeface="Trebuchet MS"/>
                <a:ea typeface="Trebuchet MS"/>
                <a:cs typeface="Trebuchet MS"/>
                <a:sym typeface="Trebuchet MS"/>
              </a:rPr>
              <a:t>GFSv15</a:t>
            </a:r>
            <a:r>
              <a:rPr b="0" i="0" lang="en-US" sz="1500" u="none" cap="none" strike="noStrike">
                <a:solidFill>
                  <a:srgbClr val="000000"/>
                </a:solidFill>
                <a:latin typeface="Trebuchet MS"/>
                <a:ea typeface="Trebuchet MS"/>
                <a:cs typeface="Trebuchet MS"/>
                <a:sym typeface="Trebuchet MS"/>
              </a:rPr>
              <a:t>) at C384 </a:t>
            </a:r>
            <a:r>
              <a:rPr b="1" i="0" lang="en-US" sz="1500" u="none" cap="none" strike="noStrike">
                <a:solidFill>
                  <a:srgbClr val="FF0000"/>
                </a:solidFill>
                <a:latin typeface="Trebuchet MS"/>
                <a:ea typeface="Trebuchet MS"/>
                <a:cs typeface="Trebuchet MS"/>
                <a:sym typeface="Trebuchet MS"/>
              </a:rPr>
              <a:t>(~25 km</a:t>
            </a:r>
            <a:r>
              <a:rPr b="0" i="0" lang="en-US" sz="1500" u="none" cap="none" strike="noStrike">
                <a:solidFill>
                  <a:srgbClr val="000000"/>
                </a:solidFill>
                <a:latin typeface="Trebuchet MS"/>
                <a:ea typeface="Trebuchet MS"/>
                <a:cs typeface="Trebuchet MS"/>
                <a:sym typeface="Trebuchet MS"/>
              </a:rPr>
              <a:t>), 64 levels, to </a:t>
            </a:r>
            <a:r>
              <a:rPr b="0" i="0" lang="en-US" sz="1500" u="none" cap="none" strike="noStrike">
                <a:solidFill>
                  <a:srgbClr val="FF0000"/>
                </a:solidFill>
                <a:latin typeface="Trebuchet MS"/>
                <a:ea typeface="Trebuchet MS"/>
                <a:cs typeface="Trebuchet MS"/>
                <a:sym typeface="Trebuchet MS"/>
              </a:rPr>
              <a:t>120 hrs, 4x/day</a:t>
            </a:r>
            <a:endParaRPr b="0" i="0" sz="1300" u="none" cap="none" strike="noStrike">
              <a:solidFill>
                <a:srgbClr val="FF0000"/>
              </a:solidFill>
              <a:latin typeface="Arial"/>
              <a:ea typeface="Arial"/>
              <a:cs typeface="Arial"/>
              <a:sym typeface="Arial"/>
            </a:endParaRPr>
          </a:p>
          <a:p>
            <a:pPr indent="-336550" lvl="0" marL="34290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Trebuchet MS"/>
                <a:ea typeface="Trebuchet MS"/>
                <a:cs typeface="Trebuchet MS"/>
                <a:sym typeface="Trebuchet MS"/>
              </a:rPr>
              <a:t>Inline aerosol representation based on GOCART (GSD-Chem)</a:t>
            </a:r>
            <a:endParaRPr b="0" i="0" sz="1300" u="none" cap="none" strike="noStrike">
              <a:solidFill>
                <a:srgbClr val="000000"/>
              </a:solidFill>
              <a:latin typeface="Arial"/>
              <a:ea typeface="Arial"/>
              <a:cs typeface="Arial"/>
              <a:sym typeface="Arial"/>
            </a:endParaRPr>
          </a:p>
          <a:p>
            <a:pPr indent="-336550" lvl="0" marL="342900" marR="0" rtl="0" algn="l">
              <a:lnSpc>
                <a:spcPct val="100000"/>
              </a:lnSpc>
              <a:spcBef>
                <a:spcPts val="0"/>
              </a:spcBef>
              <a:spcAft>
                <a:spcPts val="0"/>
              </a:spcAft>
              <a:buClr>
                <a:srgbClr val="FF0000"/>
              </a:buClr>
              <a:buSzPts val="1500"/>
              <a:buFont typeface="Arial"/>
              <a:buChar char="•"/>
            </a:pPr>
            <a:r>
              <a:rPr b="0" i="0" lang="en-US" sz="1500" u="none" cap="none" strike="noStrike">
                <a:solidFill>
                  <a:srgbClr val="FF0000"/>
                </a:solidFill>
                <a:latin typeface="Trebuchet MS"/>
                <a:ea typeface="Trebuchet MS"/>
                <a:cs typeface="Trebuchet MS"/>
                <a:sym typeface="Trebuchet MS"/>
              </a:rPr>
              <a:t>Sulfate, Organic Carbon, Black Carbon, Dust, Sea Salt</a:t>
            </a:r>
            <a:endParaRPr b="0" i="0" sz="1300" u="none" cap="none" strike="noStrike">
              <a:solidFill>
                <a:srgbClr val="FF0000"/>
              </a:solidFill>
              <a:latin typeface="Arial"/>
              <a:ea typeface="Arial"/>
              <a:cs typeface="Arial"/>
              <a:sym typeface="Arial"/>
            </a:endParaRPr>
          </a:p>
          <a:p>
            <a:pPr indent="-336550" lvl="0" marL="34290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Trebuchet MS"/>
                <a:ea typeface="Trebuchet MS"/>
                <a:cs typeface="Trebuchet MS"/>
                <a:sym typeface="Trebuchet MS"/>
              </a:rPr>
              <a:t>Emissions:</a:t>
            </a:r>
            <a:r>
              <a:rPr b="0" i="0" lang="en-US" sz="1500" u="none" cap="none" strike="noStrike">
                <a:solidFill>
                  <a:srgbClr val="FF0000"/>
                </a:solidFill>
                <a:latin typeface="Trebuchet MS"/>
                <a:ea typeface="Trebuchet MS"/>
                <a:cs typeface="Trebuchet MS"/>
                <a:sym typeface="Trebuchet MS"/>
              </a:rPr>
              <a:t> CEDS-2014</a:t>
            </a:r>
            <a:r>
              <a:rPr b="0" i="0" lang="en-US" sz="1500" u="none" cap="none" strike="noStrike">
                <a:solidFill>
                  <a:srgbClr val="000000"/>
                </a:solidFill>
                <a:latin typeface="Trebuchet MS"/>
                <a:ea typeface="Trebuchet MS"/>
                <a:cs typeface="Trebuchet MS"/>
                <a:sym typeface="Trebuchet MS"/>
              </a:rPr>
              <a:t> (SO2, PSO4, POC, PEC), GBBEPx biomass burning, </a:t>
            </a:r>
            <a:r>
              <a:rPr b="0" i="0" lang="en-US" sz="1500" u="none" cap="none" strike="noStrike">
                <a:solidFill>
                  <a:srgbClr val="FF0000"/>
                </a:solidFill>
                <a:latin typeface="Trebuchet MS"/>
                <a:ea typeface="Trebuchet MS"/>
                <a:cs typeface="Trebuchet MS"/>
                <a:sym typeface="Trebuchet MS"/>
              </a:rPr>
              <a:t>FENGSHA dust</a:t>
            </a:r>
            <a:r>
              <a:rPr b="0" i="0" lang="en-US" sz="1500" u="none" cap="none" strike="noStrike">
                <a:solidFill>
                  <a:srgbClr val="000000"/>
                </a:solidFill>
                <a:latin typeface="Trebuchet MS"/>
                <a:ea typeface="Trebuchet MS"/>
                <a:cs typeface="Trebuchet MS"/>
                <a:sym typeface="Trebuchet MS"/>
              </a:rPr>
              <a:t>, GEOS-5 sea salt, marine DMS</a:t>
            </a:r>
            <a:endParaRPr b="0" i="0" sz="1300" u="none" cap="none" strike="noStrike">
              <a:solidFill>
                <a:srgbClr val="000000"/>
              </a:solidFill>
              <a:latin typeface="Arial"/>
              <a:ea typeface="Arial"/>
              <a:cs typeface="Arial"/>
              <a:sym typeface="Arial"/>
            </a:endParaRPr>
          </a:p>
          <a:p>
            <a:pPr indent="-336550" lvl="0" marL="34290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Trebuchet MS"/>
                <a:ea typeface="Trebuchet MS"/>
                <a:cs typeface="Trebuchet MS"/>
                <a:sym typeface="Trebuchet MS"/>
              </a:rPr>
              <a:t>Initial conditions: cycled for aerosols, but from GFSv15 analysis for meteorology</a:t>
            </a:r>
            <a:endParaRPr b="0" i="0" sz="1300" u="none" cap="none" strike="noStrike">
              <a:solidFill>
                <a:srgbClr val="000000"/>
              </a:solidFill>
              <a:latin typeface="Arial"/>
              <a:ea typeface="Arial"/>
              <a:cs typeface="Arial"/>
              <a:sym typeface="Arial"/>
            </a:endParaRPr>
          </a:p>
          <a:p>
            <a:pPr indent="-336550" lvl="0" marL="34290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FF0000"/>
                </a:solidFill>
                <a:latin typeface="Trebuchet MS"/>
                <a:ea typeface="Trebuchet MS"/>
                <a:cs typeface="Trebuchet MS"/>
                <a:sym typeface="Trebuchet MS"/>
              </a:rPr>
              <a:t>Smoke plume rise</a:t>
            </a:r>
            <a:r>
              <a:rPr b="0" i="0" lang="en-US" sz="1500" u="none" cap="none" strike="noStrike">
                <a:solidFill>
                  <a:srgbClr val="000000"/>
                </a:solidFill>
                <a:latin typeface="Trebuchet MS"/>
                <a:ea typeface="Trebuchet MS"/>
                <a:cs typeface="Trebuchet MS"/>
                <a:sym typeface="Trebuchet MS"/>
              </a:rPr>
              <a:t>: Wind shear dependent 1-d cloud model to simulate tilt of plume. Fire Radiative Power is used to calculate convective heat flux and determine injection height</a:t>
            </a:r>
            <a:endParaRPr b="0" i="0" sz="1500" u="none" cap="none" strike="noStrike">
              <a:solidFill>
                <a:srgbClr val="FF0000"/>
              </a:solidFill>
              <a:latin typeface="Trebuchet MS"/>
              <a:ea typeface="Trebuchet MS"/>
              <a:cs typeface="Trebuchet MS"/>
              <a:sym typeface="Trebuchet MS"/>
            </a:endParaRPr>
          </a:p>
          <a:p>
            <a:pPr indent="0" lvl="0" marL="0" marR="0" rtl="0" algn="l">
              <a:lnSpc>
                <a:spcPct val="100000"/>
              </a:lnSpc>
              <a:spcBef>
                <a:spcPts val="360"/>
              </a:spcBef>
              <a:spcAft>
                <a:spcPts val="0"/>
              </a:spcAft>
              <a:buClr>
                <a:srgbClr val="000000"/>
              </a:buClr>
              <a:buSzPts val="1600"/>
              <a:buFont typeface="Arial"/>
              <a:buNone/>
            </a:pPr>
            <a:r>
              <a:rPr b="0" i="0" lang="en-US" sz="1500" u="none" cap="none" strike="noStrike">
                <a:solidFill>
                  <a:srgbClr val="FF0000"/>
                </a:solidFill>
                <a:latin typeface="Trebuchet MS"/>
                <a:ea typeface="Trebuchet MS"/>
                <a:cs typeface="Trebuchet MS"/>
                <a:sym typeface="Trebuchet MS"/>
              </a:rPr>
              <a:t>Conservative tracer transport and wet scavenging are included</a:t>
            </a:r>
            <a:r>
              <a:rPr b="0" i="0" lang="en-US" sz="1500" u="none" cap="none" strike="noStrike">
                <a:solidFill>
                  <a:srgbClr val="000000"/>
                </a:solidFill>
                <a:latin typeface="Trebuchet MS"/>
                <a:ea typeface="Trebuchet MS"/>
                <a:cs typeface="Trebuchet MS"/>
                <a:sym typeface="Trebuchet MS"/>
              </a:rPr>
              <a:t> in Simplified Arakawa-Schubert (SAS) scheme. Fluxes are calculated positive definite. Scavenging coefficient is α=0.2 for all aerosol species. </a:t>
            </a:r>
            <a:endParaRPr b="0" i="1" sz="1500" u="none" cap="none" strike="noStrike">
              <a:solidFill>
                <a:srgbClr val="000000"/>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0"/>
          <p:cNvSpPr/>
          <p:nvPr/>
        </p:nvSpPr>
        <p:spPr>
          <a:xfrm>
            <a:off x="510746" y="450912"/>
            <a:ext cx="8220900" cy="493800"/>
          </a:xfrm>
          <a:prstGeom prst="rect">
            <a:avLst/>
          </a:prstGeom>
          <a:solidFill>
            <a:srgbClr val="226BAB"/>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b="0" i="0" sz="3000" u="none" cap="none" strike="noStrike">
              <a:solidFill>
                <a:schemeClr val="lt1"/>
              </a:solidFill>
              <a:latin typeface="Arial"/>
              <a:ea typeface="Arial"/>
              <a:cs typeface="Arial"/>
              <a:sym typeface="Arial"/>
            </a:endParaRPr>
          </a:p>
        </p:txBody>
      </p:sp>
      <p:sp>
        <p:nvSpPr>
          <p:cNvPr id="188" name="Google Shape;188;p20"/>
          <p:cNvSpPr txBox="1"/>
          <p:nvPr/>
        </p:nvSpPr>
        <p:spPr>
          <a:xfrm>
            <a:off x="510746" y="48932"/>
            <a:ext cx="8220900" cy="354000"/>
          </a:xfrm>
          <a:prstGeom prst="rect">
            <a:avLst/>
          </a:prstGeom>
          <a:solidFill>
            <a:srgbClr val="5BA4E3"/>
          </a:solid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b="0" i="0" lang="en-US" sz="1500" u="none" cap="none" strike="noStrike">
                <a:solidFill>
                  <a:srgbClr val="1A467F"/>
                </a:solidFill>
                <a:latin typeface="Avenir"/>
                <a:ea typeface="Avenir"/>
                <a:cs typeface="Avenir"/>
                <a:sym typeface="Avenir"/>
              </a:rPr>
              <a:t>NATIONAL OCEANIC AND ATMOSPHERIC ADMINISTRATION</a:t>
            </a:r>
            <a:endParaRPr/>
          </a:p>
        </p:txBody>
      </p:sp>
      <p:sp>
        <p:nvSpPr>
          <p:cNvPr id="189" name="Google Shape;189;p20"/>
          <p:cNvSpPr/>
          <p:nvPr/>
        </p:nvSpPr>
        <p:spPr>
          <a:xfrm>
            <a:off x="50034" y="27615"/>
            <a:ext cx="904800" cy="962400"/>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2000px-Seal_of_the_United_States_Department_of_Commerce.svg.png" id="190" name="Google Shape;190;p20"/>
          <p:cNvPicPr preferRelativeResize="0"/>
          <p:nvPr/>
        </p:nvPicPr>
        <p:blipFill rotWithShape="1">
          <a:blip r:embed="rId3">
            <a:alphaModFix/>
          </a:blip>
          <a:srcRect b="0" l="0" r="0" t="0"/>
          <a:stretch/>
        </p:blipFill>
        <p:spPr>
          <a:xfrm>
            <a:off x="50032" y="80674"/>
            <a:ext cx="846824" cy="860437"/>
          </a:xfrm>
          <a:prstGeom prst="rect">
            <a:avLst/>
          </a:prstGeom>
          <a:noFill/>
          <a:ln>
            <a:noFill/>
          </a:ln>
        </p:spPr>
      </p:pic>
      <p:sp>
        <p:nvSpPr>
          <p:cNvPr id="191" name="Google Shape;191;p20"/>
          <p:cNvSpPr/>
          <p:nvPr/>
        </p:nvSpPr>
        <p:spPr>
          <a:xfrm>
            <a:off x="8205660" y="38955"/>
            <a:ext cx="951000" cy="951000"/>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1024px-NOAA_logo.svg.png" id="192" name="Google Shape;192;p20"/>
          <p:cNvPicPr preferRelativeResize="0"/>
          <p:nvPr/>
        </p:nvPicPr>
        <p:blipFill rotWithShape="1">
          <a:blip r:embed="rId4">
            <a:alphaModFix/>
          </a:blip>
          <a:srcRect b="0" l="0" r="0" t="0"/>
          <a:stretch/>
        </p:blipFill>
        <p:spPr>
          <a:xfrm>
            <a:off x="8252214" y="92010"/>
            <a:ext cx="841248" cy="841248"/>
          </a:xfrm>
          <a:prstGeom prst="rect">
            <a:avLst/>
          </a:prstGeom>
          <a:noFill/>
          <a:ln>
            <a:noFill/>
          </a:ln>
        </p:spPr>
      </p:pic>
      <p:sp>
        <p:nvSpPr>
          <p:cNvPr id="193" name="Google Shape;193;p20"/>
          <p:cNvSpPr txBox="1"/>
          <p:nvPr/>
        </p:nvSpPr>
        <p:spPr>
          <a:xfrm>
            <a:off x="2" y="419184"/>
            <a:ext cx="9156600" cy="492300"/>
          </a:xfrm>
          <a:prstGeom prst="rect">
            <a:avLst/>
          </a:prstGeom>
          <a:no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b="1" lang="en-US" sz="2400">
                <a:solidFill>
                  <a:schemeClr val="lt1"/>
                </a:solidFill>
              </a:rPr>
              <a:t>New VIIRS based GVF and LAI</a:t>
            </a:r>
            <a:endParaRPr/>
          </a:p>
        </p:txBody>
      </p:sp>
      <p:sp>
        <p:nvSpPr>
          <p:cNvPr id="194" name="Google Shape;194;p20"/>
          <p:cNvSpPr txBox="1"/>
          <p:nvPr>
            <p:ph idx="12" type="sldNum"/>
          </p:nvPr>
        </p:nvSpPr>
        <p:spPr>
          <a:xfrm>
            <a:off x="7010400" y="4800599"/>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95" name="Google Shape;195;p20"/>
          <p:cNvPicPr preferRelativeResize="0"/>
          <p:nvPr/>
        </p:nvPicPr>
        <p:blipFill rotWithShape="1">
          <a:blip r:embed="rId5">
            <a:alphaModFix/>
          </a:blip>
          <a:srcRect b="0" l="0" r="0" t="0"/>
          <a:stretch/>
        </p:blipFill>
        <p:spPr>
          <a:xfrm>
            <a:off x="256545" y="1233935"/>
            <a:ext cx="2612838" cy="1909870"/>
          </a:xfrm>
          <a:prstGeom prst="rect">
            <a:avLst/>
          </a:prstGeom>
          <a:noFill/>
          <a:ln>
            <a:noFill/>
          </a:ln>
        </p:spPr>
      </p:pic>
      <p:sp>
        <p:nvSpPr>
          <p:cNvPr id="196" name="Google Shape;196;p20"/>
          <p:cNvSpPr txBox="1"/>
          <p:nvPr/>
        </p:nvSpPr>
        <p:spPr>
          <a:xfrm>
            <a:off x="845600" y="927725"/>
            <a:ext cx="1572300" cy="273900"/>
          </a:xfrm>
          <a:prstGeom prst="rect">
            <a:avLst/>
          </a:prstGeom>
          <a:no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None/>
            </a:pPr>
            <a:r>
              <a:rPr b="1" lang="en-US" sz="1600">
                <a:solidFill>
                  <a:srgbClr val="000000"/>
                </a:solidFill>
                <a:latin typeface="Calibri"/>
                <a:ea typeface="Calibri"/>
                <a:cs typeface="Calibri"/>
                <a:sym typeface="Calibri"/>
              </a:rPr>
              <a:t>VIIRS GVF</a:t>
            </a:r>
            <a:endParaRPr b="1" sz="1600">
              <a:solidFill>
                <a:srgbClr val="000000"/>
              </a:solidFill>
              <a:latin typeface="Calibri"/>
              <a:ea typeface="Calibri"/>
              <a:cs typeface="Calibri"/>
              <a:sym typeface="Calibri"/>
            </a:endParaRPr>
          </a:p>
        </p:txBody>
      </p:sp>
      <p:grpSp>
        <p:nvGrpSpPr>
          <p:cNvPr id="197" name="Google Shape;197;p20"/>
          <p:cNvGrpSpPr/>
          <p:nvPr/>
        </p:nvGrpSpPr>
        <p:grpSpPr>
          <a:xfrm>
            <a:off x="2927842" y="1135843"/>
            <a:ext cx="3300903" cy="2065657"/>
            <a:chOff x="5727317" y="953743"/>
            <a:chExt cx="3300903" cy="2065657"/>
          </a:xfrm>
        </p:grpSpPr>
        <p:pic>
          <p:nvPicPr>
            <p:cNvPr id="198" name="Google Shape;198;p20"/>
            <p:cNvPicPr preferRelativeResize="0"/>
            <p:nvPr/>
          </p:nvPicPr>
          <p:blipFill rotWithShape="1">
            <a:blip r:embed="rId6">
              <a:alphaModFix/>
            </a:blip>
            <a:srcRect b="0" l="0" r="0" t="0"/>
            <a:stretch/>
          </p:blipFill>
          <p:spPr>
            <a:xfrm>
              <a:off x="5727317" y="953743"/>
              <a:ext cx="1630424" cy="1758804"/>
            </a:xfrm>
            <a:prstGeom prst="rect">
              <a:avLst/>
            </a:prstGeom>
            <a:noFill/>
            <a:ln>
              <a:noFill/>
            </a:ln>
          </p:spPr>
        </p:pic>
        <p:pic>
          <p:nvPicPr>
            <p:cNvPr id="199" name="Google Shape;199;p20"/>
            <p:cNvPicPr preferRelativeResize="0"/>
            <p:nvPr/>
          </p:nvPicPr>
          <p:blipFill rotWithShape="1">
            <a:blip r:embed="rId7">
              <a:alphaModFix/>
            </a:blip>
            <a:srcRect b="0" l="0" r="0" t="0"/>
            <a:stretch/>
          </p:blipFill>
          <p:spPr>
            <a:xfrm>
              <a:off x="7357741" y="953743"/>
              <a:ext cx="1670479" cy="1751860"/>
            </a:xfrm>
            <a:prstGeom prst="rect">
              <a:avLst/>
            </a:prstGeom>
            <a:noFill/>
            <a:ln>
              <a:noFill/>
            </a:ln>
          </p:spPr>
        </p:pic>
        <p:sp>
          <p:nvSpPr>
            <p:cNvPr id="200" name="Google Shape;200;p20"/>
            <p:cNvSpPr/>
            <p:nvPr/>
          </p:nvSpPr>
          <p:spPr>
            <a:xfrm>
              <a:off x="5828800" y="1003375"/>
              <a:ext cx="11151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Northeast</a:t>
              </a:r>
              <a:endParaRPr b="0" i="0" sz="1400" u="none" cap="none" strike="noStrike">
                <a:solidFill>
                  <a:srgbClr val="000000"/>
                </a:solidFill>
                <a:latin typeface="Arial"/>
                <a:ea typeface="Arial"/>
                <a:cs typeface="Arial"/>
                <a:sym typeface="Arial"/>
              </a:endParaRPr>
            </a:p>
          </p:txBody>
        </p:sp>
        <p:sp>
          <p:nvSpPr>
            <p:cNvPr id="201" name="Google Shape;201;p20"/>
            <p:cNvSpPr/>
            <p:nvPr/>
          </p:nvSpPr>
          <p:spPr>
            <a:xfrm>
              <a:off x="7500001" y="1013700"/>
              <a:ext cx="11151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Southeast</a:t>
              </a:r>
              <a:endParaRPr b="0" i="0" sz="1400" u="none" cap="none" strike="noStrike">
                <a:solidFill>
                  <a:srgbClr val="000000"/>
                </a:solidFill>
                <a:latin typeface="Arial"/>
                <a:ea typeface="Arial"/>
                <a:cs typeface="Arial"/>
                <a:sym typeface="Arial"/>
              </a:endParaRPr>
            </a:p>
          </p:txBody>
        </p:sp>
        <p:sp>
          <p:nvSpPr>
            <p:cNvPr id="202" name="Google Shape;202;p20"/>
            <p:cNvSpPr txBox="1"/>
            <p:nvPr/>
          </p:nvSpPr>
          <p:spPr>
            <a:xfrm>
              <a:off x="6566925" y="2619200"/>
              <a:ext cx="1265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latin typeface="Calibri"/>
                  <a:ea typeface="Calibri"/>
                  <a:cs typeface="Calibri"/>
                  <a:sym typeface="Calibri"/>
                </a:rPr>
                <a:t>October 2020</a:t>
              </a:r>
              <a:endParaRPr b="1">
                <a:latin typeface="Calibri"/>
                <a:ea typeface="Calibri"/>
                <a:cs typeface="Calibri"/>
                <a:sym typeface="Calibri"/>
              </a:endParaRPr>
            </a:p>
          </p:txBody>
        </p:sp>
      </p:grpSp>
      <p:sp>
        <p:nvSpPr>
          <p:cNvPr id="203" name="Google Shape;203;p20"/>
          <p:cNvSpPr txBox="1"/>
          <p:nvPr/>
        </p:nvSpPr>
        <p:spPr>
          <a:xfrm>
            <a:off x="635660" y="2717363"/>
            <a:ext cx="2093100" cy="6180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None/>
            </a:pPr>
            <a:r>
              <a:rPr b="1" lang="en-US" sz="1600">
                <a:solidFill>
                  <a:srgbClr val="000000"/>
                </a:solidFill>
                <a:latin typeface="Calibri"/>
                <a:ea typeface="Calibri"/>
                <a:cs typeface="Calibri"/>
                <a:sym typeface="Calibri"/>
              </a:rPr>
              <a:t> % VIIRS-FV3 GVF</a:t>
            </a:r>
            <a:endParaRPr b="1" sz="1600">
              <a:solidFill>
                <a:srgbClr val="000000"/>
              </a:solidFill>
              <a:latin typeface="Calibri"/>
              <a:ea typeface="Calibri"/>
              <a:cs typeface="Calibri"/>
              <a:sym typeface="Calibri"/>
            </a:endParaRPr>
          </a:p>
        </p:txBody>
      </p:sp>
      <p:pic>
        <p:nvPicPr>
          <p:cNvPr id="204" name="Google Shape;204;p20"/>
          <p:cNvPicPr preferRelativeResize="0"/>
          <p:nvPr/>
        </p:nvPicPr>
        <p:blipFill rotWithShape="1">
          <a:blip r:embed="rId8">
            <a:alphaModFix/>
          </a:blip>
          <a:srcRect b="0" l="0" r="0" t="0"/>
          <a:stretch/>
        </p:blipFill>
        <p:spPr>
          <a:xfrm>
            <a:off x="256548" y="3268905"/>
            <a:ext cx="2557422" cy="1874595"/>
          </a:xfrm>
          <a:prstGeom prst="rect">
            <a:avLst/>
          </a:prstGeom>
          <a:noFill/>
          <a:ln>
            <a:noFill/>
          </a:ln>
        </p:spPr>
      </p:pic>
      <p:sp>
        <p:nvSpPr>
          <p:cNvPr id="205" name="Google Shape;205;p20"/>
          <p:cNvSpPr txBox="1"/>
          <p:nvPr/>
        </p:nvSpPr>
        <p:spPr>
          <a:xfrm>
            <a:off x="6931825" y="927727"/>
            <a:ext cx="1572300" cy="273900"/>
          </a:xfrm>
          <a:prstGeom prst="rect">
            <a:avLst/>
          </a:prstGeom>
          <a:no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None/>
            </a:pPr>
            <a:r>
              <a:rPr b="1" lang="en-US" sz="1600">
                <a:solidFill>
                  <a:srgbClr val="000000"/>
                </a:solidFill>
                <a:latin typeface="Calibri"/>
                <a:ea typeface="Calibri"/>
                <a:cs typeface="Calibri"/>
                <a:sym typeface="Calibri"/>
              </a:rPr>
              <a:t>VIIRS LAI</a:t>
            </a:r>
            <a:endParaRPr b="1" sz="1600">
              <a:solidFill>
                <a:srgbClr val="000000"/>
              </a:solidFill>
              <a:latin typeface="Calibri"/>
              <a:ea typeface="Calibri"/>
              <a:cs typeface="Calibri"/>
              <a:sym typeface="Calibri"/>
            </a:endParaRPr>
          </a:p>
        </p:txBody>
      </p:sp>
      <p:sp>
        <p:nvSpPr>
          <p:cNvPr id="206" name="Google Shape;206;p20"/>
          <p:cNvSpPr txBox="1"/>
          <p:nvPr/>
        </p:nvSpPr>
        <p:spPr>
          <a:xfrm>
            <a:off x="6544865" y="2736355"/>
            <a:ext cx="2494800" cy="6180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None/>
            </a:pPr>
            <a:r>
              <a:rPr b="1" lang="en-US" sz="1600">
                <a:solidFill>
                  <a:srgbClr val="000000"/>
                </a:solidFill>
                <a:latin typeface="Calibri"/>
                <a:ea typeface="Calibri"/>
                <a:cs typeface="Calibri"/>
                <a:sym typeface="Calibri"/>
              </a:rPr>
              <a:t> % VIIRS-MODIS LAI</a:t>
            </a:r>
            <a:endParaRPr b="1" sz="1600">
              <a:solidFill>
                <a:srgbClr val="000000"/>
              </a:solidFill>
              <a:latin typeface="Calibri"/>
              <a:ea typeface="Calibri"/>
              <a:cs typeface="Calibri"/>
              <a:sym typeface="Calibri"/>
            </a:endParaRPr>
          </a:p>
        </p:txBody>
      </p:sp>
      <p:pic>
        <p:nvPicPr>
          <p:cNvPr id="207" name="Google Shape;207;p20"/>
          <p:cNvPicPr preferRelativeResize="0"/>
          <p:nvPr/>
        </p:nvPicPr>
        <p:blipFill rotWithShape="1">
          <a:blip r:embed="rId9">
            <a:alphaModFix/>
          </a:blip>
          <a:srcRect b="0" l="0" r="0" t="0"/>
          <a:stretch/>
        </p:blipFill>
        <p:spPr>
          <a:xfrm>
            <a:off x="6192253" y="1146692"/>
            <a:ext cx="2596706" cy="1905957"/>
          </a:xfrm>
          <a:prstGeom prst="rect">
            <a:avLst/>
          </a:prstGeom>
          <a:noFill/>
          <a:ln>
            <a:noFill/>
          </a:ln>
        </p:spPr>
      </p:pic>
      <p:pic>
        <p:nvPicPr>
          <p:cNvPr id="208" name="Google Shape;208;p20"/>
          <p:cNvPicPr preferRelativeResize="0"/>
          <p:nvPr/>
        </p:nvPicPr>
        <p:blipFill rotWithShape="1">
          <a:blip r:embed="rId10">
            <a:alphaModFix/>
          </a:blip>
          <a:srcRect b="0" l="0" r="0" t="0"/>
          <a:stretch/>
        </p:blipFill>
        <p:spPr>
          <a:xfrm>
            <a:off x="6245491" y="3283178"/>
            <a:ext cx="2490219" cy="1860315"/>
          </a:xfrm>
          <a:prstGeom prst="rect">
            <a:avLst/>
          </a:prstGeom>
          <a:noFill/>
          <a:ln>
            <a:noFill/>
          </a:ln>
        </p:spPr>
      </p:pic>
      <p:pic>
        <p:nvPicPr>
          <p:cNvPr id="209" name="Google Shape;209;p20"/>
          <p:cNvPicPr preferRelativeResize="0"/>
          <p:nvPr/>
        </p:nvPicPr>
        <p:blipFill rotWithShape="1">
          <a:blip r:embed="rId11">
            <a:alphaModFix/>
          </a:blip>
          <a:srcRect b="0" l="0" r="0" t="0"/>
          <a:stretch/>
        </p:blipFill>
        <p:spPr>
          <a:xfrm>
            <a:off x="2853582" y="3201504"/>
            <a:ext cx="1685600" cy="1781175"/>
          </a:xfrm>
          <a:prstGeom prst="rect">
            <a:avLst/>
          </a:prstGeom>
          <a:noFill/>
          <a:ln>
            <a:noFill/>
          </a:ln>
        </p:spPr>
      </p:pic>
      <p:pic>
        <p:nvPicPr>
          <p:cNvPr id="210" name="Google Shape;210;p20"/>
          <p:cNvPicPr preferRelativeResize="0"/>
          <p:nvPr/>
        </p:nvPicPr>
        <p:blipFill rotWithShape="1">
          <a:blip r:embed="rId12">
            <a:alphaModFix/>
          </a:blip>
          <a:srcRect b="0" l="0" r="0" t="0"/>
          <a:stretch/>
        </p:blipFill>
        <p:spPr>
          <a:xfrm>
            <a:off x="4621166" y="3209374"/>
            <a:ext cx="1669248" cy="1773305"/>
          </a:xfrm>
          <a:prstGeom prst="rect">
            <a:avLst/>
          </a:prstGeom>
          <a:noFill/>
          <a:ln>
            <a:noFill/>
          </a:ln>
        </p:spPr>
      </p:pic>
      <p:sp>
        <p:nvSpPr>
          <p:cNvPr id="211" name="Google Shape;211;p20"/>
          <p:cNvSpPr txBox="1"/>
          <p:nvPr/>
        </p:nvSpPr>
        <p:spPr>
          <a:xfrm>
            <a:off x="3108300" y="2212825"/>
            <a:ext cx="136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GVF Time series</a:t>
            </a:r>
            <a:endParaRPr>
              <a:latin typeface="Calibri"/>
              <a:ea typeface="Calibri"/>
              <a:cs typeface="Calibri"/>
              <a:sym typeface="Calibri"/>
            </a:endParaRPr>
          </a:p>
        </p:txBody>
      </p:sp>
      <p:sp>
        <p:nvSpPr>
          <p:cNvPr id="212" name="Google Shape;212;p20"/>
          <p:cNvSpPr txBox="1"/>
          <p:nvPr/>
        </p:nvSpPr>
        <p:spPr>
          <a:xfrm>
            <a:off x="3032975" y="3615950"/>
            <a:ext cx="136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LAI </a:t>
            </a:r>
            <a:r>
              <a:rPr lang="en-US">
                <a:latin typeface="Calibri"/>
                <a:ea typeface="Calibri"/>
                <a:cs typeface="Calibri"/>
                <a:sym typeface="Calibri"/>
              </a:rPr>
              <a:t>Time series</a:t>
            </a:r>
            <a:endParaRPr>
              <a:latin typeface="Calibri"/>
              <a:ea typeface="Calibri"/>
              <a:cs typeface="Calibri"/>
              <a:sym typeface="Calibri"/>
            </a:endParaRPr>
          </a:p>
        </p:txBody>
      </p:sp>
      <p:sp>
        <p:nvSpPr>
          <p:cNvPr id="213" name="Google Shape;213;p20"/>
          <p:cNvSpPr/>
          <p:nvPr/>
        </p:nvSpPr>
        <p:spPr>
          <a:xfrm>
            <a:off x="3053825" y="3335375"/>
            <a:ext cx="13275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Northeast</a:t>
            </a:r>
            <a:endParaRPr b="0" i="0" sz="1400" u="none" cap="none" strike="noStrike">
              <a:solidFill>
                <a:srgbClr val="000000"/>
              </a:solidFill>
              <a:latin typeface="Arial"/>
              <a:ea typeface="Arial"/>
              <a:cs typeface="Arial"/>
              <a:sym typeface="Arial"/>
            </a:endParaRPr>
          </a:p>
        </p:txBody>
      </p:sp>
      <p:sp>
        <p:nvSpPr>
          <p:cNvPr id="214" name="Google Shape;214;p20"/>
          <p:cNvSpPr/>
          <p:nvPr/>
        </p:nvSpPr>
        <p:spPr>
          <a:xfrm>
            <a:off x="4834788" y="3335375"/>
            <a:ext cx="11151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Southeast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1"/>
          <p:cNvSpPr/>
          <p:nvPr/>
        </p:nvSpPr>
        <p:spPr>
          <a:xfrm>
            <a:off x="510746" y="450912"/>
            <a:ext cx="8220900" cy="493800"/>
          </a:xfrm>
          <a:prstGeom prst="rect">
            <a:avLst/>
          </a:prstGeom>
          <a:solidFill>
            <a:srgbClr val="226BAB"/>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b="0" i="0" sz="3000" u="none" cap="none" strike="noStrike">
              <a:solidFill>
                <a:schemeClr val="lt1"/>
              </a:solidFill>
              <a:latin typeface="Arial"/>
              <a:ea typeface="Arial"/>
              <a:cs typeface="Arial"/>
              <a:sym typeface="Arial"/>
            </a:endParaRPr>
          </a:p>
        </p:txBody>
      </p:sp>
      <p:sp>
        <p:nvSpPr>
          <p:cNvPr id="220" name="Google Shape;220;p21"/>
          <p:cNvSpPr txBox="1"/>
          <p:nvPr/>
        </p:nvSpPr>
        <p:spPr>
          <a:xfrm>
            <a:off x="510746" y="48932"/>
            <a:ext cx="8220900" cy="354000"/>
          </a:xfrm>
          <a:prstGeom prst="rect">
            <a:avLst/>
          </a:prstGeom>
          <a:solidFill>
            <a:srgbClr val="5BA4E3"/>
          </a:solid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b="0" i="0" lang="en-US" sz="1500" u="none" cap="none" strike="noStrike">
                <a:solidFill>
                  <a:srgbClr val="1A467F"/>
                </a:solidFill>
                <a:latin typeface="Avenir"/>
                <a:ea typeface="Avenir"/>
                <a:cs typeface="Avenir"/>
                <a:sym typeface="Avenir"/>
              </a:rPr>
              <a:t>NATIONAL OCEANIC AND ATMOSPHERIC ADMINISTRATION</a:t>
            </a:r>
            <a:endParaRPr/>
          </a:p>
        </p:txBody>
      </p:sp>
      <p:sp>
        <p:nvSpPr>
          <p:cNvPr id="221" name="Google Shape;221;p21"/>
          <p:cNvSpPr/>
          <p:nvPr/>
        </p:nvSpPr>
        <p:spPr>
          <a:xfrm>
            <a:off x="50034" y="27615"/>
            <a:ext cx="904800" cy="962400"/>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2000px-Seal_of_the_United_States_Department_of_Commerce.svg.png" id="222" name="Google Shape;222;p21"/>
          <p:cNvPicPr preferRelativeResize="0"/>
          <p:nvPr/>
        </p:nvPicPr>
        <p:blipFill rotWithShape="1">
          <a:blip r:embed="rId3">
            <a:alphaModFix/>
          </a:blip>
          <a:srcRect b="0" l="0" r="0" t="0"/>
          <a:stretch/>
        </p:blipFill>
        <p:spPr>
          <a:xfrm>
            <a:off x="50032" y="80674"/>
            <a:ext cx="846824" cy="860437"/>
          </a:xfrm>
          <a:prstGeom prst="rect">
            <a:avLst/>
          </a:prstGeom>
          <a:noFill/>
          <a:ln>
            <a:noFill/>
          </a:ln>
        </p:spPr>
      </p:pic>
      <p:sp>
        <p:nvSpPr>
          <p:cNvPr id="223" name="Google Shape;223;p21"/>
          <p:cNvSpPr/>
          <p:nvPr/>
        </p:nvSpPr>
        <p:spPr>
          <a:xfrm>
            <a:off x="8205660" y="38955"/>
            <a:ext cx="951000" cy="951000"/>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1024px-NOAA_logo.svg.png" id="224" name="Google Shape;224;p21"/>
          <p:cNvPicPr preferRelativeResize="0"/>
          <p:nvPr/>
        </p:nvPicPr>
        <p:blipFill rotWithShape="1">
          <a:blip r:embed="rId4">
            <a:alphaModFix/>
          </a:blip>
          <a:srcRect b="0" l="0" r="0" t="0"/>
          <a:stretch/>
        </p:blipFill>
        <p:spPr>
          <a:xfrm>
            <a:off x="8252214" y="92010"/>
            <a:ext cx="841248" cy="841248"/>
          </a:xfrm>
          <a:prstGeom prst="rect">
            <a:avLst/>
          </a:prstGeom>
          <a:noFill/>
          <a:ln>
            <a:noFill/>
          </a:ln>
        </p:spPr>
      </p:pic>
      <p:sp>
        <p:nvSpPr>
          <p:cNvPr id="225" name="Google Shape;225;p21"/>
          <p:cNvSpPr txBox="1"/>
          <p:nvPr/>
        </p:nvSpPr>
        <p:spPr>
          <a:xfrm>
            <a:off x="2" y="419184"/>
            <a:ext cx="9156600" cy="492300"/>
          </a:xfrm>
          <a:prstGeom prst="rect">
            <a:avLst/>
          </a:prstGeom>
          <a:noFill/>
          <a:ln>
            <a:noFill/>
          </a:ln>
        </p:spPr>
        <p:txBody>
          <a:bodyPr anchorCtr="0" anchor="t" bIns="60925" lIns="121875" spcFirstLastPara="1" rIns="121875" wrap="square" tIns="60925">
            <a:noAutofit/>
          </a:bodyPr>
          <a:lstStyle/>
          <a:p>
            <a:pPr indent="0" lvl="0" marL="0" marR="0" rtl="0" algn="ctr">
              <a:spcBef>
                <a:spcPts val="0"/>
              </a:spcBef>
              <a:spcAft>
                <a:spcPts val="0"/>
              </a:spcAft>
              <a:buNone/>
            </a:pPr>
            <a:r>
              <a:rPr b="1" lang="en-US" sz="2400">
                <a:solidFill>
                  <a:schemeClr val="lt1"/>
                </a:solidFill>
              </a:rPr>
              <a:t>The Advanced NAQFC: NACC-CMAQ</a:t>
            </a:r>
            <a:endParaRPr/>
          </a:p>
        </p:txBody>
      </p:sp>
      <p:pic>
        <p:nvPicPr>
          <p:cNvPr id="226" name="Google Shape;226;p21"/>
          <p:cNvPicPr preferRelativeResize="0"/>
          <p:nvPr/>
        </p:nvPicPr>
        <p:blipFill>
          <a:blip r:embed="rId5">
            <a:alphaModFix/>
          </a:blip>
          <a:stretch>
            <a:fillRect/>
          </a:stretch>
        </p:blipFill>
        <p:spPr>
          <a:xfrm>
            <a:off x="50025" y="927725"/>
            <a:ext cx="9043424" cy="4146775"/>
          </a:xfrm>
          <a:prstGeom prst="rect">
            <a:avLst/>
          </a:prstGeom>
          <a:noFill/>
          <a:ln>
            <a:noFill/>
          </a:ln>
        </p:spPr>
      </p:pic>
      <p:sp>
        <p:nvSpPr>
          <p:cNvPr id="227" name="Google Shape;227;p21"/>
          <p:cNvSpPr txBox="1"/>
          <p:nvPr>
            <p:ph idx="12" type="sldNum"/>
          </p:nvPr>
        </p:nvSpPr>
        <p:spPr>
          <a:xfrm>
            <a:off x="7010400" y="4800599"/>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