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5143500" cx="9144000"/>
  <p:notesSz cx="6858000" cy="9144000"/>
  <p:embeddedFontLst>
    <p:embeddedFont>
      <p:font typeface="Arial Narrow"/>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8">
          <p15:clr>
            <a:srgbClr val="A4A3A4"/>
          </p15:clr>
        </p15:guide>
        <p15:guide id="2" pos="3096">
          <p15:clr>
            <a:srgbClr val="A4A3A4"/>
          </p15:clr>
        </p15:guide>
        <p15:guide id="3" orient="horz" pos="2152">
          <p15:clr>
            <a:srgbClr val="A4A3A4"/>
          </p15:clr>
        </p15:guide>
        <p15:guide id="4" orient="horz" pos="3066">
          <p15:clr>
            <a:srgbClr val="000000"/>
          </p15:clr>
        </p15:guide>
      </p15:sldGuideLst>
    </p:ext>
    <p:ext uri="http://customooxmlschemas.google.com/">
      <go:slidesCustomData xmlns:go="http://customooxmlschemas.google.com/" r:id="rId47" roundtripDataSignature="AMtx7mh5cok2yLWndrHvOtrSBSQru9mb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5F452F-44D0-47F8-A4FD-9797EFCCE728}">
  <a:tblStyle styleId="{FA5F452F-44D0-47F8-A4FD-9797EFCCE72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D5B1877C-00F1-43F7-9DD6-8E365A7F6B08}"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921A23A-A0FA-4844-AF1B-2E5CFEE0C629}" styleName="Table_2">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8EE"/>
          </a:solidFill>
        </a:fill>
      </a:tcStyle>
    </a:wholeTbl>
    <a:band1H>
      <a:tcTxStyle b="off" i="off"/>
      <a:tcStyle>
        <a:fill>
          <a:solidFill>
            <a:srgbClr val="CACEDC"/>
          </a:solidFill>
        </a:fill>
      </a:tcStyle>
    </a:band1H>
    <a:band2H>
      <a:tcTxStyle b="off" i="off"/>
    </a:band2H>
    <a:band1V>
      <a:tcTxStyle b="off" i="off"/>
      <a:tcStyle>
        <a:fill>
          <a:solidFill>
            <a:srgbClr val="CACEDC"/>
          </a:solidFill>
        </a:fill>
      </a:tcStyle>
    </a:band1V>
    <a:band2V>
      <a:tcTxStyle b="off" i="off"/>
    </a:band2V>
    <a:lastCol>
      <a:tcTxStyle b="on" i="off">
        <a:font>
          <a:latin typeface="Arial"/>
          <a:ea typeface="Arial"/>
          <a:cs typeface="Arial"/>
        </a:font>
        <a:schemeClr val="lt1"/>
      </a:tcTxStyle>
      <a:tcStyle>
        <a:fill>
          <a:solidFill>
            <a:schemeClr val="dk1"/>
          </a:solidFill>
        </a:fill>
      </a:tcStyle>
    </a:lastCol>
    <a:firstCol>
      <a:tcTxStyle b="on" i="off">
        <a:font>
          <a:latin typeface="Arial"/>
          <a:ea typeface="Arial"/>
          <a:cs typeface="Arial"/>
        </a:font>
        <a:schemeClr val="lt1"/>
      </a:tcTxStyle>
      <a:tcStyle>
        <a:fill>
          <a:solidFill>
            <a:schemeClr val="dk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8" orient="horz"/>
        <p:guide pos="3096"/>
        <p:guide pos="2152" orient="horz"/>
        <p:guide pos="306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44" Type="http://schemas.openxmlformats.org/officeDocument/2006/relationships/font" Target="fonts/ArialNarrow-bold.fntdata"/><Relationship Id="rId21" Type="http://schemas.openxmlformats.org/officeDocument/2006/relationships/slide" Target="slides/slide13.xml"/><Relationship Id="rId43" Type="http://schemas.openxmlformats.org/officeDocument/2006/relationships/font" Target="fonts/ArialNarrow-regular.fntdata"/><Relationship Id="rId24" Type="http://schemas.openxmlformats.org/officeDocument/2006/relationships/slide" Target="slides/slide16.xml"/><Relationship Id="rId46" Type="http://schemas.openxmlformats.org/officeDocument/2006/relationships/font" Target="fonts/ArialNarrow-boldItalic.fntdata"/><Relationship Id="rId23" Type="http://schemas.openxmlformats.org/officeDocument/2006/relationships/slide" Target="slides/slide15.xml"/><Relationship Id="rId45" Type="http://schemas.openxmlformats.org/officeDocument/2006/relationships/font" Target="fonts/ArialNarrow-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47" Type="http://customschemas.google.com/relationships/presentationmetadata" Target="metadata"/><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notes"/>
          <p:cNvSpPr txBox="1"/>
          <p:nvPr>
            <p:ph idx="1" type="body"/>
          </p:nvPr>
        </p:nvSpPr>
        <p:spPr>
          <a:xfrm>
            <a:off x="670891" y="4572000"/>
            <a:ext cx="5367130" cy="3747541"/>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rgbClr val="000000"/>
              </a:buClr>
              <a:buSzPts val="1800"/>
              <a:buFont typeface="Arial"/>
              <a:buNone/>
            </a:pPr>
            <a:r>
              <a:rPr lang="en-US" sz="1800">
                <a:latin typeface="Arial Narrow"/>
                <a:ea typeface="Arial Narrow"/>
                <a:cs typeface="Arial Narrow"/>
                <a:sym typeface="Arial Narrow"/>
              </a:rPr>
              <a:t>More real-time evaluation of code transferred from ARL</a:t>
            </a:r>
            <a:endParaRPr b="0" i="0" sz="1800" u="none" cap="none" strike="noStrike">
              <a:solidFill>
                <a:srgbClr val="000000"/>
              </a:solidFill>
              <a:latin typeface="Arial Narrow"/>
              <a:ea typeface="Arial Narrow"/>
              <a:cs typeface="Arial Narrow"/>
              <a:sym typeface="Arial Narrow"/>
            </a:endParaRPr>
          </a:p>
        </p:txBody>
      </p:sp>
      <p:sp>
        <p:nvSpPr>
          <p:cNvPr id="237" name="Google Shape;237;p1:notes"/>
          <p:cNvSpPr/>
          <p:nvPr>
            <p:ph idx="2" type="sldImg"/>
          </p:nvPr>
        </p:nvSpPr>
        <p:spPr>
          <a:xfrm>
            <a:off x="-242888" y="374650"/>
            <a:ext cx="7194551" cy="404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more well mxed pbl and dryer compared to RAP analysisi</a:t>
            </a:r>
            <a:endParaRPr/>
          </a:p>
        </p:txBody>
      </p:sp>
      <p:sp>
        <p:nvSpPr>
          <p:cNvPr id="347" name="Google Shape;34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889345f2a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889345f2a3_0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a112368105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a112368105_0_4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Font typeface="Arial"/>
              <a:buChar char="-"/>
            </a:pPr>
            <a:r>
              <a:rPr lang="en-US"/>
              <a:t>Day 3 skill similar to day 1 for this code orange event</a:t>
            </a:r>
            <a:endParaRPr/>
          </a:p>
          <a:p>
            <a:pPr indent="-228600" lvl="0" marL="457200" rtl="0" algn="l">
              <a:lnSpc>
                <a:spcPct val="100000"/>
              </a:lnSpc>
              <a:spcBef>
                <a:spcPts val="0"/>
              </a:spcBef>
              <a:spcAft>
                <a:spcPts val="0"/>
              </a:spcAft>
              <a:buSzPts val="1100"/>
              <a:buFont typeface="Arial"/>
              <a:buChar char="-"/>
            </a:pPr>
            <a:r>
              <a:rPr lang="en-US"/>
              <a:t>Both models over predicted..how much due to reduced activity from COVID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Font typeface="Arial"/>
              <a:buChar char="-"/>
            </a:pPr>
            <a:r>
              <a:rPr lang="en-US"/>
              <a:t>Day 3 skill similar to day 1 for this code orange event</a:t>
            </a:r>
            <a:endParaRPr/>
          </a:p>
          <a:p>
            <a:pPr indent="-228600" lvl="0" marL="457200" rtl="0" algn="l">
              <a:lnSpc>
                <a:spcPct val="100000"/>
              </a:lnSpc>
              <a:spcBef>
                <a:spcPts val="0"/>
              </a:spcBef>
              <a:spcAft>
                <a:spcPts val="0"/>
              </a:spcAft>
              <a:buSzPts val="1100"/>
              <a:buFont typeface="Arial"/>
              <a:buChar char="-"/>
            </a:pPr>
            <a:r>
              <a:rPr lang="en-US"/>
              <a:t>Both models over predicted..how much due to reduced activity from COVID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para6 underprediction...need for NOx gas phase emissions from fires</a:t>
            </a:r>
            <a:endParaRPr/>
          </a:p>
        </p:txBody>
      </p:sp>
      <p:sp>
        <p:nvSpPr>
          <p:cNvPr id="446" name="Google Shape;44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para6 underprediction...need for NOx gas phase emissions from fires</a:t>
            </a:r>
            <a:endParaRPr/>
          </a:p>
        </p:txBody>
      </p:sp>
      <p:sp>
        <p:nvSpPr>
          <p:cNvPr id="464" name="Google Shape;46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8992ca5c98_2_2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8992ca5c98_2_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rPr lang="en-US"/>
              <a:t>Progress slow except for bias correction:</a:t>
            </a:r>
            <a:endParaRPr/>
          </a:p>
          <a:p>
            <a:pPr indent="-228600" lvl="0" marL="457200" rtl="0" algn="l">
              <a:lnSpc>
                <a:spcPct val="100000"/>
              </a:lnSpc>
              <a:spcBef>
                <a:spcPts val="0"/>
              </a:spcBef>
              <a:spcAft>
                <a:spcPts val="0"/>
              </a:spcAft>
              <a:buSzPts val="1100"/>
              <a:buNone/>
            </a:pPr>
            <a:r>
              <a:rPr lang="en-US"/>
              <a:t>Since 2004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GBBEPx v16 more smoke downwind.  More mixing ??</a:t>
            </a:r>
            <a:endParaRPr/>
          </a:p>
        </p:txBody>
      </p:sp>
      <p:sp>
        <p:nvSpPr>
          <p:cNvPr id="475" name="Google Shape;47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GBBEPx v16 more smoke downwind.  More mixing ??</a:t>
            </a:r>
            <a:endParaRPr/>
          </a:p>
        </p:txBody>
      </p:sp>
      <p:sp>
        <p:nvSpPr>
          <p:cNvPr id="488" name="Google Shape;48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b8de159740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9" name="Google Shape;499;gb8de15974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GBBEPx v16 more smoke downwind.  More mixing ??</a:t>
            </a:r>
            <a:endParaRPr/>
          </a:p>
        </p:txBody>
      </p:sp>
      <p:sp>
        <p:nvSpPr>
          <p:cNvPr id="551" name="Google Shape;55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these projects were performed in fy20</a:t>
            </a:r>
            <a:endParaRPr/>
          </a:p>
        </p:txBody>
      </p:sp>
      <p:sp>
        <p:nvSpPr>
          <p:cNvPr id="565" name="Google Shape;565;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45:notes"/>
          <p:cNvSpPr txBox="1"/>
          <p:nvPr>
            <p:ph idx="1" type="body"/>
          </p:nvPr>
        </p:nvSpPr>
        <p:spPr>
          <a:xfrm>
            <a:off x="685800" y="4343400"/>
            <a:ext cx="5486400" cy="411480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100"/>
              <a:buNone/>
            </a:pPr>
            <a:r>
              <a:rPr lang="en-US"/>
              <a:t>We’ve shown that incorporating more near realtime emissions would likely have improved operational model pm and perhaps ozone forecast.s  Here are some ideas for testing and providing more up to date emissions.</a:t>
            </a:r>
            <a:endParaRPr/>
          </a:p>
        </p:txBody>
      </p:sp>
      <p:sp>
        <p:nvSpPr>
          <p:cNvPr id="571" name="Google Shape;57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these projects were performed in fy20</a:t>
            </a:r>
            <a:endParaRPr/>
          </a:p>
        </p:txBody>
      </p:sp>
      <p:sp>
        <p:nvSpPr>
          <p:cNvPr id="264" name="Google Shape;26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a112368105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ga112368105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a112368105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ga112368105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some risks in moving to 3 km online system too quickly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44:notes"/>
          <p:cNvSpPr txBox="1"/>
          <p:nvPr>
            <p:ph idx="1" type="body"/>
          </p:nvPr>
        </p:nvSpPr>
        <p:spPr>
          <a:xfrm>
            <a:off x="685800" y="4343400"/>
            <a:ext cx="5486400" cy="411480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100"/>
              <a:buNone/>
            </a:pPr>
            <a:r>
              <a:t/>
            </a:r>
            <a:endParaRPr/>
          </a:p>
        </p:txBody>
      </p:sp>
      <p:sp>
        <p:nvSpPr>
          <p:cNvPr id="616" name="Google Shape;61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8992ca5c98_2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8992ca5c98_2_94: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lnSpc>
                <a:spcPct val="100000"/>
              </a:lnSpc>
              <a:spcBef>
                <a:spcPts val="0"/>
              </a:spcBef>
              <a:spcAft>
                <a:spcPts val="0"/>
              </a:spcAft>
              <a:buSzPts val="1400"/>
              <a:buNone/>
            </a:pPr>
            <a:r>
              <a:rPr lang="en-US"/>
              <a:t>boundary conditionsn to CMAQ</a:t>
            </a:r>
            <a:endParaRPr/>
          </a:p>
          <a:p>
            <a:pPr indent="0" lvl="0" marL="0" rtl="0" algn="l">
              <a:lnSpc>
                <a:spcPct val="100000"/>
              </a:lnSpc>
              <a:spcBef>
                <a:spcPts val="0"/>
              </a:spcBef>
              <a:spcAft>
                <a:spcPts val="0"/>
              </a:spcAft>
              <a:buSzPts val="1400"/>
              <a:buNone/>
            </a:pPr>
            <a:r>
              <a:rPr lang="en-US"/>
              <a:t>replacement for HYSPLIT...covers all of North America</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6: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lnSpc>
                <a:spcPct val="100000"/>
              </a:lnSpc>
              <a:spcBef>
                <a:spcPts val="0"/>
              </a:spcBef>
              <a:spcAft>
                <a:spcPts val="0"/>
              </a:spcAft>
              <a:buSzPts val="1400"/>
              <a:buNone/>
            </a:pPr>
            <a:r>
              <a:rPr lang="en-US"/>
              <a:t>This case highlighted by focus group in October 2020 </a:t>
            </a:r>
            <a:endParaRPr/>
          </a:p>
        </p:txBody>
      </p:sp>
      <p:sp>
        <p:nvSpPr>
          <p:cNvPr id="292" name="Google Shape;29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7:notes"/>
          <p:cNvSpPr txBox="1"/>
          <p:nvPr>
            <p:ph idx="1" type="body"/>
          </p:nvPr>
        </p:nvSpPr>
        <p:spPr>
          <a:xfrm>
            <a:off x="698500" y="4409758"/>
            <a:ext cx="5588000" cy="4177665"/>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100"/>
              <a:buNone/>
            </a:pPr>
            <a:r>
              <a:rPr lang="en-US"/>
              <a:t>no fire emissions from Oct. 1 until June 1 with prod.</a:t>
            </a:r>
            <a:endParaRPr/>
          </a:p>
          <a:p>
            <a:pPr indent="0" lvl="0" marL="0" rtl="0" algn="l">
              <a:lnSpc>
                <a:spcPct val="100000"/>
              </a:lnSpc>
              <a:spcBef>
                <a:spcPts val="0"/>
              </a:spcBef>
              <a:spcAft>
                <a:spcPts val="0"/>
              </a:spcAft>
              <a:buSzPts val="1100"/>
              <a:buNone/>
            </a:pPr>
            <a:r>
              <a:rPr lang="en-US"/>
              <a:t>Improvement to ag fire identification needed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05" name="Google Shape;305;p7:notes"/>
          <p:cNvSpPr/>
          <p:nvPr>
            <p:ph idx="2" type="sldImg"/>
          </p:nvPr>
        </p:nvSpPr>
        <p:spPr>
          <a:xfrm>
            <a:off x="398463" y="696913"/>
            <a:ext cx="6188075" cy="34813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cold bias, inversions</a:t>
            </a:r>
            <a:endParaRPr/>
          </a:p>
        </p:txBody>
      </p:sp>
      <p:sp>
        <p:nvSpPr>
          <p:cNvPr id="315" name="Google Shape;31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NAM keeps colder air in place over West….colder than analysis (red colors)</a:t>
            </a:r>
            <a:endParaRPr/>
          </a:p>
        </p:txBody>
      </p:sp>
      <p:sp>
        <p:nvSpPr>
          <p:cNvPr id="327" name="Google Shape;32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commerce.gov/" TargetMode="External"/><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13" name="Shape 13"/>
        <p:cNvGrpSpPr/>
        <p:nvPr/>
      </p:nvGrpSpPr>
      <p:grpSpPr>
        <a:xfrm>
          <a:off x="0" y="0"/>
          <a:ext cx="0" cy="0"/>
          <a:chOff x="0" y="0"/>
          <a:chExt cx="0" cy="0"/>
        </a:xfrm>
      </p:grpSpPr>
      <p:sp>
        <p:nvSpPr>
          <p:cNvPr id="14" name="Google Shape;14;p13"/>
          <p:cNvSpPr/>
          <p:nvPr/>
        </p:nvSpPr>
        <p:spPr>
          <a:xfrm>
            <a:off x="317575" y="0"/>
            <a:ext cx="88242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13"/>
          <p:cNvSpPr/>
          <p:nvPr>
            <p:ph idx="2" type="pic"/>
          </p:nvPr>
        </p:nvSpPr>
        <p:spPr>
          <a:xfrm>
            <a:off x="412576" y="3200400"/>
            <a:ext cx="8729100" cy="19431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lvl="2" marR="0" rtl="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lvl="3" marR="0" rtl="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lvl="4" marR="0" rtl="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lvl="5" marR="0" rtl="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 name="Google Shape;16;p13"/>
          <p:cNvSpPr txBox="1"/>
          <p:nvPr>
            <p:ph idx="1" type="body"/>
          </p:nvPr>
        </p:nvSpPr>
        <p:spPr>
          <a:xfrm>
            <a:off x="2310550" y="457209"/>
            <a:ext cx="6096000" cy="1019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8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Google Shape;17;p13"/>
          <p:cNvSpPr txBox="1"/>
          <p:nvPr>
            <p:ph idx="3" type="body"/>
          </p:nvPr>
        </p:nvSpPr>
        <p:spPr>
          <a:xfrm>
            <a:off x="2310562" y="1628103"/>
            <a:ext cx="6092400" cy="7035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560"/>
              </a:spcBef>
              <a:spcAft>
                <a:spcPts val="0"/>
              </a:spcAft>
              <a:buClr>
                <a:srgbClr val="C4EDFF"/>
              </a:buClr>
              <a:buSzPts val="2800"/>
              <a:buFont typeface="Arial"/>
              <a:buNone/>
              <a:defRPr b="0" i="0" sz="2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13"/>
          <p:cNvSpPr txBox="1"/>
          <p:nvPr>
            <p:ph idx="4" type="body"/>
          </p:nvPr>
        </p:nvSpPr>
        <p:spPr>
          <a:xfrm>
            <a:off x="2514600" y="2483428"/>
            <a:ext cx="6096000" cy="519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360"/>
              </a:spcBef>
              <a:spcAft>
                <a:spcPts val="0"/>
              </a:spcAft>
              <a:buClr>
                <a:srgbClr val="C4EDFF"/>
              </a:buClr>
              <a:buSzPts val="1800"/>
              <a:buFont typeface="Arial"/>
              <a:buNone/>
              <a:defRPr b="0" i="0" sz="1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9" name="Google Shape;19;p13"/>
          <p:cNvCxnSpPr/>
          <p:nvPr/>
        </p:nvCxnSpPr>
        <p:spPr>
          <a:xfrm>
            <a:off x="2079569"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20" name="Google Shape;20;p13"/>
          <p:cNvPicPr preferRelativeResize="0"/>
          <p:nvPr/>
        </p:nvPicPr>
        <p:blipFill rotWithShape="1">
          <a:blip r:embed="rId2">
            <a:alphaModFix/>
          </a:blip>
          <a:srcRect b="0" l="0" r="0" t="0"/>
          <a:stretch/>
        </p:blipFill>
        <p:spPr>
          <a:xfrm>
            <a:off x="663341" y="573027"/>
            <a:ext cx="1109050" cy="1109050"/>
          </a:xfrm>
          <a:prstGeom prst="rect">
            <a:avLst/>
          </a:prstGeom>
          <a:noFill/>
          <a:ln>
            <a:noFill/>
          </a:ln>
        </p:spPr>
      </p:pic>
      <p:pic>
        <p:nvPicPr>
          <p:cNvPr id="21" name="Google Shape;21;p13"/>
          <p:cNvPicPr preferRelativeResize="0"/>
          <p:nvPr/>
        </p:nvPicPr>
        <p:blipFill rotWithShape="1">
          <a:blip r:embed="rId3">
            <a:alphaModFix/>
          </a:blip>
          <a:srcRect b="0" l="0" r="0" t="0"/>
          <a:stretch/>
        </p:blipFill>
        <p:spPr>
          <a:xfrm>
            <a:off x="-18846" y="0"/>
            <a:ext cx="356299" cy="5143500"/>
          </a:xfrm>
          <a:prstGeom prst="rect">
            <a:avLst/>
          </a:prstGeom>
          <a:noFill/>
          <a:ln>
            <a:noFill/>
          </a:ln>
        </p:spPr>
      </p:pic>
      <p:sp>
        <p:nvSpPr>
          <p:cNvPr id="22" name="Google Shape;22;p13"/>
          <p:cNvSpPr txBox="1"/>
          <p:nvPr/>
        </p:nvSpPr>
        <p:spPr>
          <a:xfrm>
            <a:off x="596825" y="1731613"/>
            <a:ext cx="4256700" cy="496500"/>
          </a:xfrm>
          <a:prstGeom prst="rect">
            <a:avLst/>
          </a:prstGeom>
          <a:noFill/>
          <a:ln>
            <a:noFill/>
          </a:ln>
        </p:spPr>
        <p:txBody>
          <a:bodyPr anchorCtr="0" anchor="t" bIns="91425" lIns="91425" spcFirstLastPara="1" rIns="91425" wrap="square" tIns="91425">
            <a:noAutofit/>
          </a:bodyPr>
          <a:lstStyle/>
          <a:p>
            <a:pPr indent="0" lvl="0" marL="0" marR="0" rtl="0" algn="just">
              <a:lnSpc>
                <a:spcPct val="120000"/>
              </a:lnSpc>
              <a:spcBef>
                <a:spcPts val="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NATIONAL </a:t>
            </a:r>
            <a:endParaRPr b="1" i="0" sz="1800" u="none" cap="none" strike="noStrike">
              <a:solidFill>
                <a:srgbClr val="FFFFFF"/>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WEATHER </a:t>
            </a:r>
            <a:endParaRPr b="1" i="0" sz="1800" u="none" cap="none" strike="noStrike">
              <a:solidFill>
                <a:srgbClr val="FFFFFF"/>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SERVICE</a:t>
            </a:r>
            <a:endParaRPr b="1"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3 Pic">
  <p:cSld name="3 Column, 3 Pic">
    <p:spTree>
      <p:nvGrpSpPr>
        <p:cNvPr id="59" name="Shape 59"/>
        <p:cNvGrpSpPr/>
        <p:nvPr/>
      </p:nvGrpSpPr>
      <p:grpSpPr>
        <a:xfrm>
          <a:off x="0" y="0"/>
          <a:ext cx="0" cy="0"/>
          <a:chOff x="0" y="0"/>
          <a:chExt cx="0" cy="0"/>
        </a:xfrm>
      </p:grpSpPr>
      <p:sp>
        <p:nvSpPr>
          <p:cNvPr id="60" name="Google Shape;60;p22"/>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1" name="Google Shape;61;p22"/>
          <p:cNvSpPr/>
          <p:nvPr>
            <p:ph idx="2" type="pic"/>
          </p:nvPr>
        </p:nvSpPr>
        <p:spPr>
          <a:xfrm>
            <a:off x="762000"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 name="Google Shape;62;p22"/>
          <p:cNvSpPr/>
          <p:nvPr>
            <p:ph idx="3" type="pic"/>
          </p:nvPr>
        </p:nvSpPr>
        <p:spPr>
          <a:xfrm>
            <a:off x="3508162"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Google Shape;63;p22"/>
          <p:cNvSpPr/>
          <p:nvPr>
            <p:ph idx="4" type="pic"/>
          </p:nvPr>
        </p:nvSpPr>
        <p:spPr>
          <a:xfrm>
            <a:off x="6251362"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752888"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22"/>
          <p:cNvSpPr txBox="1"/>
          <p:nvPr>
            <p:ph idx="5" type="body"/>
          </p:nvPr>
        </p:nvSpPr>
        <p:spPr>
          <a:xfrm>
            <a:off x="6248400"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 name="Google Shape;66;p22"/>
          <p:cNvSpPr txBox="1"/>
          <p:nvPr>
            <p:ph idx="6" type="body"/>
          </p:nvPr>
        </p:nvSpPr>
        <p:spPr>
          <a:xfrm>
            <a:off x="3500644"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23"/>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9" name="Google Shape;69;p23"/>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70" name="Google Shape;70;p23"/>
          <p:cNvSpPr txBox="1"/>
          <p:nvPr>
            <p:ph idx="11" type="ftr"/>
          </p:nvPr>
        </p:nvSpPr>
        <p:spPr>
          <a:xfrm>
            <a:off x="3124200" y="4767264"/>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71" name="Google Shape;71;p2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24"/>
          <p:cNvSpPr txBox="1"/>
          <p:nvPr>
            <p:ph type="ctrTitle"/>
          </p:nvPr>
        </p:nvSpPr>
        <p:spPr>
          <a:xfrm>
            <a:off x="685800" y="1597845"/>
            <a:ext cx="7772400" cy="11025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4" name="Google Shape;74;p24"/>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Arial"/>
                <a:ea typeface="Arial"/>
                <a:cs typeface="Arial"/>
                <a:sym typeface="Arial"/>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75" name="Google Shape;75;p24"/>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6" name="Google Shape;76;p24"/>
          <p:cNvSpPr txBox="1"/>
          <p:nvPr>
            <p:ph idx="11" type="ftr"/>
          </p:nvPr>
        </p:nvSpPr>
        <p:spPr>
          <a:xfrm>
            <a:off x="3124200" y="4767264"/>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7" name="Google Shape;77;p2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25"/>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0" name="Google Shape;80;p25"/>
          <p:cNvSpPr txBox="1"/>
          <p:nvPr>
            <p:ph idx="1" type="body"/>
          </p:nvPr>
        </p:nvSpPr>
        <p:spPr>
          <a:xfrm>
            <a:off x="457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5"/>
          <p:cNvSpPr txBox="1"/>
          <p:nvPr>
            <p:ph idx="2" type="body"/>
          </p:nvPr>
        </p:nvSpPr>
        <p:spPr>
          <a:xfrm>
            <a:off x="4648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25"/>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3" name="Google Shape;83;p25"/>
          <p:cNvSpPr txBox="1"/>
          <p:nvPr>
            <p:ph idx="11" type="ftr"/>
          </p:nvPr>
        </p:nvSpPr>
        <p:spPr>
          <a:xfrm>
            <a:off x="3124201" y="4767264"/>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4" name="Google Shape;84;p25"/>
          <p:cNvSpPr txBox="1"/>
          <p:nvPr>
            <p:ph idx="12" type="sldNum"/>
          </p:nvPr>
        </p:nvSpPr>
        <p:spPr>
          <a:xfrm>
            <a:off x="6553200" y="4767264"/>
            <a:ext cx="2133600" cy="273900"/>
          </a:xfrm>
          <a:prstGeom prst="rect">
            <a:avLst/>
          </a:prstGeom>
          <a:noFill/>
          <a:ln>
            <a:noFill/>
          </a:ln>
        </p:spPr>
        <p:txBody>
          <a:bodyPr anchorCtr="0" anchor="ctr" bIns="45675" lIns="91350" spcFirstLastPara="1" rIns="91350" wrap="square" tIns="45675">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g8992ca5c98_2_117"/>
          <p:cNvSpPr txBox="1"/>
          <p:nvPr>
            <p:ph type="title"/>
          </p:nvPr>
        </p:nvSpPr>
        <p:spPr>
          <a:xfrm>
            <a:off x="628650" y="273847"/>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8992ca5c98_2_11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g8992ca5c98_2_117"/>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8992ca5c98_2_117"/>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8992ca5c98_2_117"/>
          <p:cNvSpPr txBox="1"/>
          <p:nvPr>
            <p:ph idx="12" type="sldNum"/>
          </p:nvPr>
        </p:nvSpPr>
        <p:spPr>
          <a:xfrm>
            <a:off x="7086600" y="4850911"/>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98" name="Shape 98"/>
        <p:cNvGrpSpPr/>
        <p:nvPr/>
      </p:nvGrpSpPr>
      <p:grpSpPr>
        <a:xfrm>
          <a:off x="0" y="0"/>
          <a:ext cx="0" cy="0"/>
          <a:chOff x="0" y="0"/>
          <a:chExt cx="0" cy="0"/>
        </a:xfrm>
      </p:grpSpPr>
      <p:sp>
        <p:nvSpPr>
          <p:cNvPr id="99" name="Google Shape;99;g8992ca5c98_2_132"/>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8992ca5c98_2_132"/>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360"/>
              </a:spcBef>
              <a:spcAft>
                <a:spcPts val="0"/>
              </a:spcAft>
              <a:buClr>
                <a:schemeClr val="dk1"/>
              </a:buClr>
              <a:buSzPts val="1800"/>
              <a:buChar char="•"/>
              <a:defRPr/>
            </a:lvl1pPr>
            <a:lvl2pPr indent="-342900" lvl="1" marL="914400" algn="l">
              <a:lnSpc>
                <a:spcPct val="90000"/>
              </a:lnSpc>
              <a:spcBef>
                <a:spcPts val="360"/>
              </a:spcBef>
              <a:spcAft>
                <a:spcPts val="0"/>
              </a:spcAft>
              <a:buClr>
                <a:schemeClr val="dk1"/>
              </a:buClr>
              <a:buSzPts val="1800"/>
              <a:buChar char="•"/>
              <a:defRPr/>
            </a:lvl2pPr>
            <a:lvl3pPr indent="-342900" lvl="2" marL="1371600" algn="l">
              <a:lnSpc>
                <a:spcPct val="90000"/>
              </a:lnSpc>
              <a:spcBef>
                <a:spcPts val="360"/>
              </a:spcBef>
              <a:spcAft>
                <a:spcPts val="0"/>
              </a:spcAft>
              <a:buClr>
                <a:schemeClr val="dk1"/>
              </a:buClr>
              <a:buSzPts val="1800"/>
              <a:buChar char="•"/>
              <a:defRPr/>
            </a:lvl3pPr>
            <a:lvl4pPr indent="-342900" lvl="3" marL="1828800" algn="l">
              <a:lnSpc>
                <a:spcPct val="90000"/>
              </a:lnSpc>
              <a:spcBef>
                <a:spcPts val="360"/>
              </a:spcBef>
              <a:spcAft>
                <a:spcPts val="0"/>
              </a:spcAft>
              <a:buClr>
                <a:schemeClr val="dk1"/>
              </a:buClr>
              <a:buSzPts val="1800"/>
              <a:buChar char="•"/>
              <a:defRPr/>
            </a:lvl4pPr>
            <a:lvl5pPr indent="-342900" lvl="4" marL="2286000" algn="l">
              <a:lnSpc>
                <a:spcPct val="90000"/>
              </a:lnSpc>
              <a:spcBef>
                <a:spcPts val="360"/>
              </a:spcBef>
              <a:spcAft>
                <a:spcPts val="0"/>
              </a:spcAft>
              <a:buClr>
                <a:schemeClr val="dk1"/>
              </a:buClr>
              <a:buSzPts val="1800"/>
              <a:buChar char="•"/>
              <a:defRPr/>
            </a:lvl5pPr>
            <a:lvl6pPr indent="-342900" lvl="5" marL="2743200" algn="l">
              <a:lnSpc>
                <a:spcPct val="90000"/>
              </a:lnSpc>
              <a:spcBef>
                <a:spcPts val="36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g8992ca5c98_2_111"/>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8992ca5c98_2_111"/>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4" name="Google Shape;104;g8992ca5c98_2_111"/>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8992ca5c98_2_111"/>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8992ca5c98_2_111"/>
          <p:cNvSpPr txBox="1"/>
          <p:nvPr>
            <p:ph idx="12" type="sldNum"/>
          </p:nvPr>
        </p:nvSpPr>
        <p:spPr>
          <a:xfrm>
            <a:off x="7086600" y="4863882"/>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g8992ca5c98_2_127"/>
          <p:cNvSpPr txBox="1"/>
          <p:nvPr>
            <p:ph type="title"/>
          </p:nvPr>
        </p:nvSpPr>
        <p:spPr>
          <a:xfrm>
            <a:off x="628650" y="273847"/>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8992ca5c98_2_127"/>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8992ca5c98_2_127"/>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8992ca5c98_2_127"/>
          <p:cNvSpPr txBox="1"/>
          <p:nvPr>
            <p:ph idx="12" type="sldNum"/>
          </p:nvPr>
        </p:nvSpPr>
        <p:spPr>
          <a:xfrm>
            <a:off x="7086600" y="486965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2" name="Shape 112"/>
        <p:cNvGrpSpPr/>
        <p:nvPr/>
      </p:nvGrpSpPr>
      <p:grpSpPr>
        <a:xfrm>
          <a:off x="0" y="0"/>
          <a:ext cx="0" cy="0"/>
          <a:chOff x="0" y="0"/>
          <a:chExt cx="0" cy="0"/>
        </a:xfrm>
      </p:grpSpPr>
      <p:sp>
        <p:nvSpPr>
          <p:cNvPr id="113" name="Google Shape;113;g8992ca5c98_2_135"/>
          <p:cNvSpPr txBox="1"/>
          <p:nvPr>
            <p:ph type="title"/>
          </p:nvPr>
        </p:nvSpPr>
        <p:spPr>
          <a:xfrm>
            <a:off x="623888" y="1282311"/>
            <a:ext cx="7886700" cy="2139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8992ca5c98_2_135"/>
          <p:cNvSpPr txBox="1"/>
          <p:nvPr>
            <p:ph idx="1" type="body"/>
          </p:nvPr>
        </p:nvSpPr>
        <p:spPr>
          <a:xfrm>
            <a:off x="623888" y="3442099"/>
            <a:ext cx="7886700" cy="1125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5" name="Google Shape;115;g8992ca5c98_2_135"/>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8992ca5c98_2_135"/>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8992ca5c98_2_135"/>
          <p:cNvSpPr txBox="1"/>
          <p:nvPr>
            <p:ph idx="12" type="sldNum"/>
          </p:nvPr>
        </p:nvSpPr>
        <p:spPr>
          <a:xfrm>
            <a:off x="7086600" y="4863882"/>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g8992ca5c98_2_141"/>
          <p:cNvSpPr txBox="1"/>
          <p:nvPr>
            <p:ph type="title"/>
          </p:nvPr>
        </p:nvSpPr>
        <p:spPr>
          <a:xfrm>
            <a:off x="628650" y="273847"/>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8992ca5c98_2_141"/>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g8992ca5c98_2_141"/>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g8992ca5c98_2_141"/>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8992ca5c98_2_141"/>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8992ca5c98_2_141"/>
          <p:cNvSpPr txBox="1"/>
          <p:nvPr>
            <p:ph idx="12" type="sldNum"/>
          </p:nvPr>
        </p:nvSpPr>
        <p:spPr>
          <a:xfrm>
            <a:off x="7086600" y="4863879"/>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5"/>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Autofit/>
          </a:bodyPr>
          <a:lstStyle>
            <a:lvl1pPr indent="-419100" lvl="0" marL="457200" algn="l">
              <a:lnSpc>
                <a:spcPct val="100000"/>
              </a:lnSpc>
              <a:spcBef>
                <a:spcPts val="640"/>
              </a:spcBef>
              <a:spcAft>
                <a:spcPts val="0"/>
              </a:spcAft>
              <a:buSzPts val="30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42900" lvl="4" marL="2286000" algn="l">
              <a:lnSpc>
                <a:spcPct val="100000"/>
              </a:lnSpc>
              <a:spcBef>
                <a:spcPts val="360"/>
              </a:spcBef>
              <a:spcAft>
                <a:spcPts val="0"/>
              </a:spcAft>
              <a:buSzPts val="1800"/>
              <a:buChar char="•"/>
              <a:defRPr/>
            </a:lvl5pPr>
            <a:lvl6pPr indent="-330200" lvl="5" marL="2743200" algn="l">
              <a:lnSpc>
                <a:spcPct val="100000"/>
              </a:lnSpc>
              <a:spcBef>
                <a:spcPts val="320"/>
              </a:spcBef>
              <a:spcAft>
                <a:spcPts val="0"/>
              </a:spcAft>
              <a:buSzPts val="16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26" name="Google Shape;26;p15"/>
          <p:cNvSpPr txBox="1"/>
          <p:nvPr>
            <p:ph idx="12" type="sldNum"/>
          </p:nvPr>
        </p:nvSpPr>
        <p:spPr>
          <a:xfrm>
            <a:off x="8686800" y="4960147"/>
            <a:ext cx="457200" cy="18335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sp>
        <p:nvSpPr>
          <p:cNvPr id="126" name="Google Shape;126;g8992ca5c98_2_148"/>
          <p:cNvSpPr txBox="1"/>
          <p:nvPr>
            <p:ph type="title"/>
          </p:nvPr>
        </p:nvSpPr>
        <p:spPr>
          <a:xfrm>
            <a:off x="629841" y="273847"/>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8992ca5c98_2_148"/>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8" name="Google Shape;128;g8992ca5c98_2_148"/>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g8992ca5c98_2_148"/>
          <p:cNvSpPr txBox="1"/>
          <p:nvPr>
            <p:ph idx="3" type="body"/>
          </p:nvPr>
        </p:nvSpPr>
        <p:spPr>
          <a:xfrm>
            <a:off x="4629157" y="1260872"/>
            <a:ext cx="3887400" cy="6180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0" name="Google Shape;130;g8992ca5c98_2_148"/>
          <p:cNvSpPr txBox="1"/>
          <p:nvPr>
            <p:ph idx="4" type="body"/>
          </p:nvPr>
        </p:nvSpPr>
        <p:spPr>
          <a:xfrm>
            <a:off x="4629157" y="1878806"/>
            <a:ext cx="3887400" cy="2763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g8992ca5c98_2_148"/>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8992ca5c98_2_148"/>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8992ca5c98_2_148"/>
          <p:cNvSpPr txBox="1"/>
          <p:nvPr>
            <p:ph idx="12" type="sldNum"/>
          </p:nvPr>
        </p:nvSpPr>
        <p:spPr>
          <a:xfrm>
            <a:off x="7086600" y="4866059"/>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g8992ca5c98_2_157"/>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8992ca5c98_2_157"/>
          <p:cNvSpPr txBox="1"/>
          <p:nvPr>
            <p:ph idx="1" type="body"/>
          </p:nvPr>
        </p:nvSpPr>
        <p:spPr>
          <a:xfrm>
            <a:off x="3887391" y="740576"/>
            <a:ext cx="4629300" cy="36552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7" name="Google Shape;137;g8992ca5c98_2_157"/>
          <p:cNvSpPr txBox="1"/>
          <p:nvPr>
            <p:ph idx="2" type="body"/>
          </p:nvPr>
        </p:nvSpPr>
        <p:spPr>
          <a:xfrm>
            <a:off x="629841" y="1543052"/>
            <a:ext cx="2949300" cy="28587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8" name="Google Shape;138;g8992ca5c98_2_157"/>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8992ca5c98_2_157"/>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8992ca5c98_2_157"/>
          <p:cNvSpPr txBox="1"/>
          <p:nvPr>
            <p:ph idx="12" type="sldNum"/>
          </p:nvPr>
        </p:nvSpPr>
        <p:spPr>
          <a:xfrm>
            <a:off x="7086600" y="486965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g8992ca5c98_2_164"/>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8992ca5c98_2_164"/>
          <p:cNvSpPr/>
          <p:nvPr>
            <p:ph idx="2" type="pic"/>
          </p:nvPr>
        </p:nvSpPr>
        <p:spPr>
          <a:xfrm>
            <a:off x="3887391" y="740576"/>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4" name="Google Shape;144;g8992ca5c98_2_164"/>
          <p:cNvSpPr txBox="1"/>
          <p:nvPr>
            <p:ph idx="1" type="body"/>
          </p:nvPr>
        </p:nvSpPr>
        <p:spPr>
          <a:xfrm>
            <a:off x="629841" y="1543052"/>
            <a:ext cx="2949300" cy="28587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5" name="Google Shape;145;g8992ca5c98_2_164"/>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8992ca5c98_2_164"/>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8992ca5c98_2_164"/>
          <p:cNvSpPr txBox="1"/>
          <p:nvPr>
            <p:ph idx="12" type="sldNum"/>
          </p:nvPr>
        </p:nvSpPr>
        <p:spPr>
          <a:xfrm>
            <a:off x="7086600" y="486965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8" name="Shape 148"/>
        <p:cNvGrpSpPr/>
        <p:nvPr/>
      </p:nvGrpSpPr>
      <p:grpSpPr>
        <a:xfrm>
          <a:off x="0" y="0"/>
          <a:ext cx="0" cy="0"/>
          <a:chOff x="0" y="0"/>
          <a:chExt cx="0" cy="0"/>
        </a:xfrm>
      </p:grpSpPr>
      <p:sp>
        <p:nvSpPr>
          <p:cNvPr id="149" name="Google Shape;149;g8992ca5c98_2_171"/>
          <p:cNvSpPr txBox="1"/>
          <p:nvPr>
            <p:ph type="title"/>
          </p:nvPr>
        </p:nvSpPr>
        <p:spPr>
          <a:xfrm>
            <a:off x="628650" y="273847"/>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8992ca5c98_2_171"/>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g8992ca5c98_2_171"/>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8992ca5c98_2_171"/>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8992ca5c98_2_171"/>
          <p:cNvSpPr txBox="1"/>
          <p:nvPr>
            <p:ph idx="12" type="sldNum"/>
          </p:nvPr>
        </p:nvSpPr>
        <p:spPr>
          <a:xfrm>
            <a:off x="7086600" y="486965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4" name="Shape 154"/>
        <p:cNvGrpSpPr/>
        <p:nvPr/>
      </p:nvGrpSpPr>
      <p:grpSpPr>
        <a:xfrm>
          <a:off x="0" y="0"/>
          <a:ext cx="0" cy="0"/>
          <a:chOff x="0" y="0"/>
          <a:chExt cx="0" cy="0"/>
        </a:xfrm>
      </p:grpSpPr>
      <p:sp>
        <p:nvSpPr>
          <p:cNvPr id="155" name="Google Shape;155;g8992ca5c98_2_177"/>
          <p:cNvSpPr txBox="1"/>
          <p:nvPr>
            <p:ph type="title"/>
          </p:nvPr>
        </p:nvSpPr>
        <p:spPr>
          <a:xfrm rot="5400000">
            <a:off x="5350051" y="1467550"/>
            <a:ext cx="4359000" cy="19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8992ca5c98_2_177"/>
          <p:cNvSpPr txBox="1"/>
          <p:nvPr>
            <p:ph idx="1" type="body"/>
          </p:nvPr>
        </p:nvSpPr>
        <p:spPr>
          <a:xfrm rot="5400000">
            <a:off x="1349488" y="-447050"/>
            <a:ext cx="4359000" cy="5800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g8992ca5c98_2_177"/>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8992ca5c98_2_177"/>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8992ca5c98_2_177"/>
          <p:cNvSpPr txBox="1"/>
          <p:nvPr>
            <p:ph idx="12" type="sldNum"/>
          </p:nvPr>
        </p:nvSpPr>
        <p:spPr>
          <a:xfrm>
            <a:off x="7086600" y="486965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6" name="Shape 166"/>
        <p:cNvGrpSpPr/>
        <p:nvPr/>
      </p:nvGrpSpPr>
      <p:grpSpPr>
        <a:xfrm>
          <a:off x="0" y="0"/>
          <a:ext cx="0" cy="0"/>
          <a:chOff x="0" y="0"/>
          <a:chExt cx="0" cy="0"/>
        </a:xfrm>
      </p:grpSpPr>
      <p:sp>
        <p:nvSpPr>
          <p:cNvPr id="167" name="Google Shape;167;ga112368105_0_38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ga112368105_0_38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9" name="Google Shape;169;ga112368105_0_38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0" name="Google Shape;170;ga112368105_0_38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1" name="Google Shape;171;ga112368105_0_38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2" name="Shape 172"/>
        <p:cNvGrpSpPr/>
        <p:nvPr/>
      </p:nvGrpSpPr>
      <p:grpSpPr>
        <a:xfrm>
          <a:off x="0" y="0"/>
          <a:ext cx="0" cy="0"/>
          <a:chOff x="0" y="0"/>
          <a:chExt cx="0" cy="0"/>
        </a:xfrm>
      </p:grpSpPr>
      <p:sp>
        <p:nvSpPr>
          <p:cNvPr id="173" name="Google Shape;173;ga112368105_0_37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4" name="Google Shape;174;ga112368105_0_37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75" name="Google Shape;175;ga112368105_0_37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6" name="Google Shape;176;ga112368105_0_37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7" name="Google Shape;177;ga112368105_0_37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8" name="Shape 178"/>
        <p:cNvGrpSpPr/>
        <p:nvPr/>
      </p:nvGrpSpPr>
      <p:grpSpPr>
        <a:xfrm>
          <a:off x="0" y="0"/>
          <a:ext cx="0" cy="0"/>
          <a:chOff x="0" y="0"/>
          <a:chExt cx="0" cy="0"/>
        </a:xfrm>
      </p:grpSpPr>
      <p:sp>
        <p:nvSpPr>
          <p:cNvPr id="179" name="Google Shape;179;ga112368105_0_390"/>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0" name="Google Shape;180;ga112368105_0_39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81" name="Google Shape;181;ga112368105_0_39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2" name="Google Shape;182;ga112368105_0_39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3" name="Google Shape;183;ga112368105_0_39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4" name="Shape 184"/>
        <p:cNvGrpSpPr/>
        <p:nvPr/>
      </p:nvGrpSpPr>
      <p:grpSpPr>
        <a:xfrm>
          <a:off x="0" y="0"/>
          <a:ext cx="0" cy="0"/>
          <a:chOff x="0" y="0"/>
          <a:chExt cx="0" cy="0"/>
        </a:xfrm>
      </p:grpSpPr>
      <p:sp>
        <p:nvSpPr>
          <p:cNvPr id="185" name="Google Shape;185;ga112368105_0_39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6" name="Google Shape;186;ga112368105_0_39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ga112368105_0_39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ga112368105_0_39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9" name="Google Shape;189;ga112368105_0_39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ga112368105_0_39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1" name="Shape 191"/>
        <p:cNvGrpSpPr/>
        <p:nvPr/>
      </p:nvGrpSpPr>
      <p:grpSpPr>
        <a:xfrm>
          <a:off x="0" y="0"/>
          <a:ext cx="0" cy="0"/>
          <a:chOff x="0" y="0"/>
          <a:chExt cx="0" cy="0"/>
        </a:xfrm>
      </p:grpSpPr>
      <p:sp>
        <p:nvSpPr>
          <p:cNvPr id="192" name="Google Shape;192;ga112368105_0_40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ga112368105_0_403"/>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94" name="Google Shape;194;ga112368105_0_403"/>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5" name="Google Shape;195;ga112368105_0_40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96" name="Google Shape;196;ga112368105_0_403"/>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7" name="Google Shape;197;ga112368105_0_40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8" name="Google Shape;198;ga112368105_0_40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9" name="Google Shape;199;ga112368105_0_40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Dk Blue 1">
    <p:spTree>
      <p:nvGrpSpPr>
        <p:cNvPr id="27" name="Shape 27"/>
        <p:cNvGrpSpPr/>
        <p:nvPr/>
      </p:nvGrpSpPr>
      <p:grpSpPr>
        <a:xfrm>
          <a:off x="0" y="0"/>
          <a:ext cx="0" cy="0"/>
          <a:chOff x="0" y="0"/>
          <a:chExt cx="0" cy="0"/>
        </a:xfrm>
      </p:grpSpPr>
      <p:sp>
        <p:nvSpPr>
          <p:cNvPr id="28" name="Google Shape;28;p16"/>
          <p:cNvSpPr/>
          <p:nvPr/>
        </p:nvSpPr>
        <p:spPr>
          <a:xfrm>
            <a:off x="317575" y="0"/>
            <a:ext cx="8826600" cy="48372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16"/>
          <p:cNvSpPr txBox="1"/>
          <p:nvPr>
            <p:ph type="title"/>
          </p:nvPr>
        </p:nvSpPr>
        <p:spPr>
          <a:xfrm>
            <a:off x="762000" y="800099"/>
            <a:ext cx="7933800" cy="971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0" name="Google Shape;30;p16"/>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 name="Google Shape;31;p16">
            <a:hlinkClick r:id="rId2"/>
          </p:cNvPr>
          <p:cNvPicPr preferRelativeResize="0"/>
          <p:nvPr/>
        </p:nvPicPr>
        <p:blipFill rotWithShape="1">
          <a:blip r:embed="rId3">
            <a:alphaModFix/>
          </a:blip>
          <a:srcRect b="0" l="0" r="0" t="0"/>
          <a:stretch/>
        </p:blipFill>
        <p:spPr>
          <a:xfrm>
            <a:off x="228600" y="4832593"/>
            <a:ext cx="278916" cy="278916"/>
          </a:xfrm>
          <a:prstGeom prst="rect">
            <a:avLst/>
          </a:prstGeom>
          <a:noFill/>
          <a:ln>
            <a:noFill/>
          </a:ln>
        </p:spPr>
      </p:pic>
      <p:sp>
        <p:nvSpPr>
          <p:cNvPr id="32" name="Google Shape;32;p16"/>
          <p:cNvSpPr txBox="1"/>
          <p:nvPr/>
        </p:nvSpPr>
        <p:spPr>
          <a:xfrm>
            <a:off x="522146" y="4772984"/>
            <a:ext cx="39768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NATIONAL WEATHER SERVICE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6"/>
          <p:cNvSpPr txBox="1"/>
          <p:nvPr/>
        </p:nvSpPr>
        <p:spPr>
          <a:xfrm>
            <a:off x="1447800" y="487926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B4596"/>
              </a:buClr>
              <a:buSzPts val="1000"/>
              <a:buFont typeface="Arial Narrow"/>
              <a:buNone/>
            </a:pPr>
            <a:r>
              <a:rPr b="1" i="0" lang="en-US" sz="1300" u="none" cap="none" strike="noStrike">
                <a:solidFill>
                  <a:srgbClr val="0B4596"/>
                </a:solidFill>
                <a:latin typeface="Arial Narrow"/>
                <a:ea typeface="Arial Narrow"/>
                <a:cs typeface="Arial Narrow"/>
                <a:sym typeface="Arial Narrow"/>
              </a:rPr>
              <a:t>Building a Weather-Ready Nation  //  </a:t>
            </a:r>
            <a:fld id="{00000000-1234-1234-1234-123412341234}" type="slidenum">
              <a:rPr b="1" i="0" lang="en-US" sz="1300" u="none" cap="none" strike="noStrike">
                <a:solidFill>
                  <a:srgbClr val="0B4596"/>
                </a:solidFill>
                <a:latin typeface="Arial Narrow"/>
                <a:ea typeface="Arial Narrow"/>
                <a:cs typeface="Arial Narrow"/>
                <a:sym typeface="Arial Narrow"/>
              </a:rPr>
              <a:t>‹#›</a:t>
            </a:fld>
            <a:endParaRPr b="1" i="0" sz="1300" u="none" cap="none" strike="noStrike">
              <a:solidFill>
                <a:srgbClr val="0B4596"/>
              </a:solidFill>
              <a:latin typeface="Arial Narrow"/>
              <a:ea typeface="Arial Narrow"/>
              <a:cs typeface="Arial Narrow"/>
              <a:sym typeface="Arial Narrow"/>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0" name="Shape 200"/>
        <p:cNvGrpSpPr/>
        <p:nvPr/>
      </p:nvGrpSpPr>
      <p:grpSpPr>
        <a:xfrm>
          <a:off x="0" y="0"/>
          <a:ext cx="0" cy="0"/>
          <a:chOff x="0" y="0"/>
          <a:chExt cx="0" cy="0"/>
        </a:xfrm>
      </p:grpSpPr>
      <p:sp>
        <p:nvSpPr>
          <p:cNvPr id="201" name="Google Shape;201;ga112368105_0_4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2" name="Google Shape;202;ga112368105_0_4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3" name="Google Shape;203;ga112368105_0_4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4" name="Google Shape;204;ga112368105_0_4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5" name="Shape 205"/>
        <p:cNvGrpSpPr/>
        <p:nvPr/>
      </p:nvGrpSpPr>
      <p:grpSpPr>
        <a:xfrm>
          <a:off x="0" y="0"/>
          <a:ext cx="0" cy="0"/>
          <a:chOff x="0" y="0"/>
          <a:chExt cx="0" cy="0"/>
        </a:xfrm>
      </p:grpSpPr>
      <p:sp>
        <p:nvSpPr>
          <p:cNvPr id="206" name="Google Shape;206;ga112368105_0_4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ga112368105_0_4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8" name="Google Shape;208;ga112368105_0_4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9" name="Shape 209"/>
        <p:cNvGrpSpPr/>
        <p:nvPr/>
      </p:nvGrpSpPr>
      <p:grpSpPr>
        <a:xfrm>
          <a:off x="0" y="0"/>
          <a:ext cx="0" cy="0"/>
          <a:chOff x="0" y="0"/>
          <a:chExt cx="0" cy="0"/>
        </a:xfrm>
      </p:grpSpPr>
      <p:sp>
        <p:nvSpPr>
          <p:cNvPr id="210" name="Google Shape;210;ga112368105_0_4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1" name="Google Shape;211;ga112368105_0_4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12" name="Google Shape;212;ga112368105_0_4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13" name="Google Shape;213;ga112368105_0_4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4" name="Google Shape;214;ga112368105_0_4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5" name="Google Shape;215;ga112368105_0_4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6" name="Shape 216"/>
        <p:cNvGrpSpPr/>
        <p:nvPr/>
      </p:nvGrpSpPr>
      <p:grpSpPr>
        <a:xfrm>
          <a:off x="0" y="0"/>
          <a:ext cx="0" cy="0"/>
          <a:chOff x="0" y="0"/>
          <a:chExt cx="0" cy="0"/>
        </a:xfrm>
      </p:grpSpPr>
      <p:sp>
        <p:nvSpPr>
          <p:cNvPr id="217" name="Google Shape;217;ga112368105_0_42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8" name="Google Shape;218;ga112368105_0_428"/>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19" name="Google Shape;219;ga112368105_0_42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20" name="Google Shape;220;ga112368105_0_4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1" name="Google Shape;221;ga112368105_0_4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2" name="Google Shape;222;ga112368105_0_4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ga112368105_0_4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5" name="Google Shape;225;ga112368105_0_43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ga112368105_0_4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7" name="Google Shape;227;ga112368105_0_4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8" name="Google Shape;228;ga112368105_0_4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9" name="Shape 229"/>
        <p:cNvGrpSpPr/>
        <p:nvPr/>
      </p:nvGrpSpPr>
      <p:grpSpPr>
        <a:xfrm>
          <a:off x="0" y="0"/>
          <a:ext cx="0" cy="0"/>
          <a:chOff x="0" y="0"/>
          <a:chExt cx="0" cy="0"/>
        </a:xfrm>
      </p:grpSpPr>
      <p:sp>
        <p:nvSpPr>
          <p:cNvPr id="230" name="Google Shape;230;ga112368105_0_44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1" name="Google Shape;231;ga112368105_0_44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ga112368105_0_4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3" name="Google Shape;233;ga112368105_0_4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4" name="Google Shape;234;ga112368105_0_4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Left">
  <p:cSld name="1 Column, Tall Pic Left">
    <p:spTree>
      <p:nvGrpSpPr>
        <p:cNvPr id="36" name="Shape 36"/>
        <p:cNvGrpSpPr/>
        <p:nvPr/>
      </p:nvGrpSpPr>
      <p:grpSpPr>
        <a:xfrm>
          <a:off x="0" y="0"/>
          <a:ext cx="0" cy="0"/>
          <a:chOff x="0" y="0"/>
          <a:chExt cx="0" cy="0"/>
        </a:xfrm>
      </p:grpSpPr>
      <p:sp>
        <p:nvSpPr>
          <p:cNvPr id="37" name="Google Shape;37;p17"/>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8" name="Google Shape;38;p17"/>
          <p:cNvSpPr/>
          <p:nvPr>
            <p:ph idx="2" type="pic"/>
          </p:nvPr>
        </p:nvSpPr>
        <p:spPr>
          <a:xfrm>
            <a:off x="762000" y="914400"/>
            <a:ext cx="2590800" cy="37149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17"/>
          <p:cNvSpPr txBox="1"/>
          <p:nvPr>
            <p:ph idx="1" type="body"/>
          </p:nvPr>
        </p:nvSpPr>
        <p:spPr>
          <a:xfrm>
            <a:off x="3505200"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Top">
  <p:cSld name="1 Column, Wide Pic Top">
    <p:spTree>
      <p:nvGrpSpPr>
        <p:cNvPr id="40" name="Shape 40"/>
        <p:cNvGrpSpPr/>
        <p:nvPr/>
      </p:nvGrpSpPr>
      <p:grpSpPr>
        <a:xfrm>
          <a:off x="0" y="0"/>
          <a:ext cx="0" cy="0"/>
          <a:chOff x="0" y="0"/>
          <a:chExt cx="0" cy="0"/>
        </a:xfrm>
      </p:grpSpPr>
      <p:sp>
        <p:nvSpPr>
          <p:cNvPr id="41" name="Google Shape;41;p18"/>
          <p:cNvSpPr/>
          <p:nvPr>
            <p:ph idx="2" type="pic"/>
          </p:nvPr>
        </p:nvSpPr>
        <p:spPr>
          <a:xfrm>
            <a:off x="762000" y="914400"/>
            <a:ext cx="7921800" cy="13146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 name="Google Shape;42;p18"/>
          <p:cNvSpPr txBox="1"/>
          <p:nvPr>
            <p:ph idx="1" type="body"/>
          </p:nvPr>
        </p:nvSpPr>
        <p:spPr>
          <a:xfrm>
            <a:off x="752888" y="2343150"/>
            <a:ext cx="7933800" cy="2286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 name="Google Shape;43;p18"/>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Bottom">
  <p:cSld name="1 Column, Wide Pic Bottom">
    <p:spTree>
      <p:nvGrpSpPr>
        <p:cNvPr id="44" name="Shape 44"/>
        <p:cNvGrpSpPr/>
        <p:nvPr/>
      </p:nvGrpSpPr>
      <p:grpSpPr>
        <a:xfrm>
          <a:off x="0" y="0"/>
          <a:ext cx="0" cy="0"/>
          <a:chOff x="0" y="0"/>
          <a:chExt cx="0" cy="0"/>
        </a:xfrm>
      </p:grpSpPr>
      <p:sp>
        <p:nvSpPr>
          <p:cNvPr id="45" name="Google Shape;45;p19"/>
          <p:cNvSpPr/>
          <p:nvPr>
            <p:ph idx="2" type="pic"/>
          </p:nvPr>
        </p:nvSpPr>
        <p:spPr>
          <a:xfrm>
            <a:off x="762000" y="3314700"/>
            <a:ext cx="7921800" cy="13146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19"/>
          <p:cNvSpPr txBox="1"/>
          <p:nvPr>
            <p:ph idx="1" type="body"/>
          </p:nvPr>
        </p:nvSpPr>
        <p:spPr>
          <a:xfrm>
            <a:off x="752888" y="914400"/>
            <a:ext cx="7933800" cy="2286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19"/>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2 Pic">
  <p:cSld name="2 Column, 2 Pic">
    <p:spTree>
      <p:nvGrpSpPr>
        <p:cNvPr id="48" name="Shape 48"/>
        <p:cNvGrpSpPr/>
        <p:nvPr/>
      </p:nvGrpSpPr>
      <p:grpSpPr>
        <a:xfrm>
          <a:off x="0" y="0"/>
          <a:ext cx="0" cy="0"/>
          <a:chOff x="0" y="0"/>
          <a:chExt cx="0" cy="0"/>
        </a:xfrm>
      </p:grpSpPr>
      <p:sp>
        <p:nvSpPr>
          <p:cNvPr id="49" name="Google Shape;49;p20"/>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0" name="Google Shape;50;p20"/>
          <p:cNvSpPr/>
          <p:nvPr>
            <p:ph idx="2" type="pic"/>
          </p:nvPr>
        </p:nvSpPr>
        <p:spPr>
          <a:xfrm>
            <a:off x="762001" y="914400"/>
            <a:ext cx="37338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 name="Google Shape;51;p20"/>
          <p:cNvSpPr/>
          <p:nvPr>
            <p:ph idx="3" type="pic"/>
          </p:nvPr>
        </p:nvSpPr>
        <p:spPr>
          <a:xfrm>
            <a:off x="4953000" y="914400"/>
            <a:ext cx="37338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 name="Google Shape;52;p20"/>
          <p:cNvSpPr txBox="1"/>
          <p:nvPr>
            <p:ph idx="1" type="body"/>
          </p:nvPr>
        </p:nvSpPr>
        <p:spPr>
          <a:xfrm>
            <a:off x="752888" y="2286000"/>
            <a:ext cx="37428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20"/>
          <p:cNvSpPr txBox="1"/>
          <p:nvPr>
            <p:ph idx="4" type="body"/>
          </p:nvPr>
        </p:nvSpPr>
        <p:spPr>
          <a:xfrm>
            <a:off x="4953000" y="2286000"/>
            <a:ext cx="37428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54" name="Shape 54"/>
        <p:cNvGrpSpPr/>
        <p:nvPr/>
      </p:nvGrpSpPr>
      <p:grpSpPr>
        <a:xfrm>
          <a:off x="0" y="0"/>
          <a:ext cx="0" cy="0"/>
          <a:chOff x="0" y="0"/>
          <a:chExt cx="0" cy="0"/>
        </a:xfrm>
      </p:grpSpPr>
      <p:sp>
        <p:nvSpPr>
          <p:cNvPr id="55" name="Google Shape;55;p21"/>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21"/>
          <p:cNvSpPr txBox="1"/>
          <p:nvPr>
            <p:ph idx="1" type="body"/>
          </p:nvPr>
        </p:nvSpPr>
        <p:spPr>
          <a:xfrm>
            <a:off x="752888"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21"/>
          <p:cNvSpPr txBox="1"/>
          <p:nvPr>
            <p:ph idx="2" type="body"/>
          </p:nvPr>
        </p:nvSpPr>
        <p:spPr>
          <a:xfrm>
            <a:off x="6248400"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 name="Google Shape;58;p21"/>
          <p:cNvSpPr txBox="1"/>
          <p:nvPr>
            <p:ph idx="3" type="body"/>
          </p:nvPr>
        </p:nvSpPr>
        <p:spPr>
          <a:xfrm>
            <a:off x="3500644"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hyperlink" Target="https://www.commerce.gov/" TargetMode="External"/><Relationship Id="rId3"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theme" Target="../theme/theme2.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5.png"/><Relationship Id="rId2" Type="http://schemas.openxmlformats.org/officeDocument/2006/relationships/image" Target="../media/image12.png"/><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4.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2"/>
          <p:cNvPicPr preferRelativeResize="0"/>
          <p:nvPr/>
        </p:nvPicPr>
        <p:blipFill rotWithShape="1">
          <a:blip r:embed="rId1">
            <a:alphaModFix/>
          </a:blip>
          <a:srcRect b="0" l="0" r="0" t="0"/>
          <a:stretch/>
        </p:blipFill>
        <p:spPr>
          <a:xfrm>
            <a:off x="-20711" y="0"/>
            <a:ext cx="356299" cy="5143500"/>
          </a:xfrm>
          <a:prstGeom prst="rect">
            <a:avLst/>
          </a:prstGeom>
          <a:noFill/>
          <a:ln>
            <a:noFill/>
          </a:ln>
        </p:spPr>
      </p:pic>
      <p:sp>
        <p:nvSpPr>
          <p:cNvPr id="7" name="Google Shape;7;p12"/>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2"/>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2"/>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4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indent="-381000" lvl="2" marL="13716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indent="-355600" lvl="3" marL="18288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indent="-342900" lvl="4" marL="22860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 name="Google Shape;10;p12">
            <a:hlinkClick r:id="rId2"/>
          </p:cNvPr>
          <p:cNvPicPr preferRelativeResize="0"/>
          <p:nvPr/>
        </p:nvPicPr>
        <p:blipFill rotWithShape="1">
          <a:blip r:embed="rId3">
            <a:alphaModFix/>
          </a:blip>
          <a:srcRect b="0" l="0" r="0" t="0"/>
          <a:stretch/>
        </p:blipFill>
        <p:spPr>
          <a:xfrm>
            <a:off x="228600" y="4832593"/>
            <a:ext cx="278916" cy="278916"/>
          </a:xfrm>
          <a:prstGeom prst="rect">
            <a:avLst/>
          </a:prstGeom>
          <a:noFill/>
          <a:ln>
            <a:noFill/>
          </a:ln>
        </p:spPr>
      </p:pic>
      <p:sp>
        <p:nvSpPr>
          <p:cNvPr id="11" name="Google Shape;11;p12"/>
          <p:cNvSpPr txBox="1"/>
          <p:nvPr/>
        </p:nvSpPr>
        <p:spPr>
          <a:xfrm>
            <a:off x="1447800" y="487926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B4596"/>
              </a:buClr>
              <a:buSzPts val="1000"/>
              <a:buFont typeface="Arial Narrow"/>
              <a:buNone/>
            </a:pPr>
            <a:r>
              <a:rPr b="1" i="0" lang="en-US" sz="1300" u="none" cap="none" strike="noStrike">
                <a:solidFill>
                  <a:srgbClr val="0B4596"/>
                </a:solidFill>
                <a:latin typeface="Arial Narrow"/>
                <a:ea typeface="Arial Narrow"/>
                <a:cs typeface="Arial Narrow"/>
                <a:sym typeface="Arial Narrow"/>
              </a:rPr>
              <a:t>Building a Weather-Ready Nation  //  </a:t>
            </a:r>
            <a:fld id="{00000000-1234-1234-1234-123412341234}" type="slidenum">
              <a:rPr b="1" i="0" lang="en-US" sz="1300" u="none" cap="none" strike="noStrike">
                <a:solidFill>
                  <a:srgbClr val="0B4596"/>
                </a:solidFill>
                <a:latin typeface="Arial Narrow"/>
                <a:ea typeface="Arial Narrow"/>
                <a:cs typeface="Arial Narrow"/>
                <a:sym typeface="Arial Narrow"/>
              </a:rPr>
              <a:t>‹#›</a:t>
            </a:fld>
            <a:endParaRPr b="1" i="0" sz="1300" u="none" cap="none" strike="noStrike">
              <a:solidFill>
                <a:srgbClr val="0B4596"/>
              </a:solidFill>
              <a:latin typeface="Arial Narrow"/>
              <a:ea typeface="Arial Narrow"/>
              <a:cs typeface="Arial Narrow"/>
              <a:sym typeface="Arial Narrow"/>
            </a:endParaRPr>
          </a:p>
        </p:txBody>
      </p:sp>
      <p:sp>
        <p:nvSpPr>
          <p:cNvPr id="12" name="Google Shape;12;p12"/>
          <p:cNvSpPr txBox="1"/>
          <p:nvPr/>
        </p:nvSpPr>
        <p:spPr>
          <a:xfrm>
            <a:off x="522146" y="4772984"/>
            <a:ext cx="39768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NATIONAL WEATHER SERVICE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5" name="Shape 85"/>
        <p:cNvGrpSpPr/>
        <p:nvPr/>
      </p:nvGrpSpPr>
      <p:grpSpPr>
        <a:xfrm>
          <a:off x="0" y="0"/>
          <a:ext cx="0" cy="0"/>
          <a:chOff x="0" y="0"/>
          <a:chExt cx="0" cy="0"/>
        </a:xfrm>
      </p:grpSpPr>
      <p:sp>
        <p:nvSpPr>
          <p:cNvPr id="86" name="Google Shape;86;g8992ca5c98_2_104"/>
          <p:cNvSpPr txBox="1"/>
          <p:nvPr>
            <p:ph type="title"/>
          </p:nvPr>
        </p:nvSpPr>
        <p:spPr>
          <a:xfrm>
            <a:off x="628650" y="273847"/>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g8992ca5c98_2_104"/>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8992ca5c98_2_104"/>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g8992ca5c98_2_104"/>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g8992ca5c98_2_104"/>
          <p:cNvSpPr txBox="1"/>
          <p:nvPr>
            <p:ph idx="12" type="sldNum"/>
          </p:nvPr>
        </p:nvSpPr>
        <p:spPr>
          <a:xfrm>
            <a:off x="7086600" y="486965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plate&#10;&#10;Description automatically generated" id="91" name="Google Shape;91;g8992ca5c98_2_104"/>
          <p:cNvPicPr preferRelativeResize="0"/>
          <p:nvPr/>
        </p:nvPicPr>
        <p:blipFill rotWithShape="1">
          <a:blip r:embed="rId2">
            <a:alphaModFix/>
          </a:blip>
          <a:srcRect b="0" l="0" r="0" t="0"/>
          <a:stretch/>
        </p:blipFill>
        <p:spPr>
          <a:xfrm>
            <a:off x="-57988" y="-6991"/>
            <a:ext cx="1095605" cy="4287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a112368105_0_37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2" name="Google Shape;162;ga112368105_0_37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3" name="Google Shape;163;ga112368105_0_3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64" name="Google Shape;164;ga112368105_0_37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65" name="Google Shape;165;ga112368105_0_3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gif"/><Relationship Id="rId4" Type="http://schemas.openxmlformats.org/officeDocument/2006/relationships/image" Target="../media/image28.gif"/><Relationship Id="rId5" Type="http://schemas.openxmlformats.org/officeDocument/2006/relationships/image" Target="../media/image3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gif"/><Relationship Id="rId4" Type="http://schemas.openxmlformats.org/officeDocument/2006/relationships/image" Target="../media/image35.gif"/><Relationship Id="rId5" Type="http://schemas.openxmlformats.org/officeDocument/2006/relationships/image" Target="../media/image4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7.gif"/><Relationship Id="rId4" Type="http://schemas.openxmlformats.org/officeDocument/2006/relationships/image" Target="../media/image34.gif"/><Relationship Id="rId5" Type="http://schemas.openxmlformats.org/officeDocument/2006/relationships/image" Target="../media/image36.gif"/><Relationship Id="rId6" Type="http://schemas.openxmlformats.org/officeDocument/2006/relationships/image" Target="../media/image4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2.gif"/><Relationship Id="rId4" Type="http://schemas.openxmlformats.org/officeDocument/2006/relationships/image" Target="../media/image3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3.gif"/><Relationship Id="rId4" Type="http://schemas.openxmlformats.org/officeDocument/2006/relationships/image" Target="../media/image4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5.gif"/><Relationship Id="rId4" Type="http://schemas.openxmlformats.org/officeDocument/2006/relationships/image" Target="../media/image44.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46.png"/><Relationship Id="rId4" Type="http://schemas.openxmlformats.org/officeDocument/2006/relationships/image" Target="../media/image50.png"/><Relationship Id="rId5"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52.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54.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53.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66.gif"/><Relationship Id="rId4" Type="http://schemas.openxmlformats.org/officeDocument/2006/relationships/image" Target="../media/image56.gif"/><Relationship Id="rId5" Type="http://schemas.openxmlformats.org/officeDocument/2006/relationships/image" Target="../media/image55.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61.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60.png"/><Relationship Id="rId4" Type="http://schemas.openxmlformats.org/officeDocument/2006/relationships/image" Target="../media/image67.png"/><Relationship Id="rId5" Type="http://schemas.openxmlformats.org/officeDocument/2006/relationships/image" Target="../media/image63.png"/><Relationship Id="rId6"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4.gif"/><Relationship Id="rId6" Type="http://schemas.openxmlformats.org/officeDocument/2006/relationships/image" Target="../media/image16.gif"/><Relationship Id="rId7"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
          <p:cNvSpPr txBox="1"/>
          <p:nvPr>
            <p:ph idx="1" type="body"/>
          </p:nvPr>
        </p:nvSpPr>
        <p:spPr>
          <a:xfrm>
            <a:off x="2210200" y="363893"/>
            <a:ext cx="6933800" cy="1156997"/>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SzPts val="4400"/>
              <a:buNone/>
            </a:pPr>
            <a:r>
              <a:rPr lang="en-US" sz="3080"/>
              <a:t>Progress and Plans for Advances in Air Quality and Aerosol Modeling in UFS</a:t>
            </a:r>
            <a:endParaRPr sz="2240">
              <a:solidFill>
                <a:srgbClr val="FFFFB0"/>
              </a:solidFill>
            </a:endParaRPr>
          </a:p>
        </p:txBody>
      </p:sp>
      <p:sp>
        <p:nvSpPr>
          <p:cNvPr id="240" name="Google Shape;240;p1"/>
          <p:cNvSpPr txBox="1"/>
          <p:nvPr>
            <p:ph idx="3" type="body"/>
          </p:nvPr>
        </p:nvSpPr>
        <p:spPr>
          <a:xfrm>
            <a:off x="2210200" y="1554730"/>
            <a:ext cx="6832500" cy="1063689"/>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2800"/>
              <a:buNone/>
            </a:pPr>
            <a:r>
              <a:rPr lang="en-US" sz="1400">
                <a:latin typeface="Arial"/>
                <a:ea typeface="Arial"/>
                <a:cs typeface="Arial"/>
                <a:sym typeface="Arial"/>
              </a:rPr>
              <a:t>Jeff McQueen, Fanglin Yang, Ivanka Stajner, Barry Baker, Jianping Huang, Ho-Chun Huang, Li Pan, Ed Strobach, Binyu Yang, Partha Bhatarchjee, Perry Shafran  NWS/NCEP/EMC</a:t>
            </a:r>
            <a:endParaRPr/>
          </a:p>
          <a:p>
            <a:pPr indent="0" lvl="0" marL="0" rtl="0" algn="ctr">
              <a:lnSpc>
                <a:spcPct val="115000"/>
              </a:lnSpc>
              <a:spcBef>
                <a:spcPts val="0"/>
              </a:spcBef>
              <a:spcAft>
                <a:spcPts val="0"/>
              </a:spcAft>
              <a:buSzPts val="2800"/>
              <a:buNone/>
            </a:pPr>
            <a:r>
              <a:t/>
            </a:r>
            <a:endParaRPr sz="1400">
              <a:latin typeface="Arial"/>
              <a:ea typeface="Arial"/>
              <a:cs typeface="Arial"/>
              <a:sym typeface="Arial"/>
            </a:endParaRPr>
          </a:p>
          <a:p>
            <a:pPr indent="0" lvl="0" marL="0" rtl="0" algn="ctr">
              <a:lnSpc>
                <a:spcPct val="115000"/>
              </a:lnSpc>
              <a:spcBef>
                <a:spcPts val="0"/>
              </a:spcBef>
              <a:spcAft>
                <a:spcPts val="0"/>
              </a:spcAft>
              <a:buSzPts val="2800"/>
              <a:buNone/>
            </a:pPr>
            <a:r>
              <a:rPr lang="en-US" sz="1400">
                <a:latin typeface="Arial"/>
                <a:ea typeface="Arial"/>
                <a:cs typeface="Arial"/>
                <a:sym typeface="Arial"/>
              </a:rPr>
              <a:t>Rick Saylor, Barry Baker, Youhua Tang, Patrick Campbell, Daniel Tong, NOAA/ARL</a:t>
            </a:r>
            <a:endParaRPr sz="1400"/>
          </a:p>
          <a:p>
            <a:pPr indent="0" lvl="0" marL="0" rtl="0" algn="ctr">
              <a:lnSpc>
                <a:spcPct val="115000"/>
              </a:lnSpc>
              <a:spcBef>
                <a:spcPts val="0"/>
              </a:spcBef>
              <a:spcAft>
                <a:spcPts val="0"/>
              </a:spcAft>
              <a:buSzPts val="2800"/>
              <a:buNone/>
            </a:pPr>
            <a:r>
              <a:rPr lang="en-US" sz="1400">
                <a:latin typeface="Arial"/>
                <a:ea typeface="Arial"/>
                <a:cs typeface="Arial"/>
                <a:sym typeface="Arial"/>
              </a:rPr>
              <a:t>February 17 , 2021</a:t>
            </a:r>
            <a:endParaRPr sz="1400"/>
          </a:p>
          <a:p>
            <a:pPr indent="0" lvl="0" marL="0" rtl="0" algn="l">
              <a:lnSpc>
                <a:spcPct val="100000"/>
              </a:lnSpc>
              <a:spcBef>
                <a:spcPts val="0"/>
              </a:spcBef>
              <a:spcAft>
                <a:spcPts val="0"/>
              </a:spcAft>
              <a:buSzPts val="2800"/>
              <a:buNone/>
            </a:pPr>
            <a:r>
              <a:t/>
            </a:r>
            <a:endParaRPr sz="1200">
              <a:solidFill>
                <a:srgbClr val="D6F5FF"/>
              </a:solidFill>
            </a:endParaRPr>
          </a:p>
          <a:p>
            <a:pPr indent="0" lvl="0" marL="0" marR="0" rtl="0" algn="l">
              <a:lnSpc>
                <a:spcPct val="100000"/>
              </a:lnSpc>
              <a:spcBef>
                <a:spcPts val="0"/>
              </a:spcBef>
              <a:spcAft>
                <a:spcPts val="0"/>
              </a:spcAft>
              <a:buClr>
                <a:srgbClr val="C4EDFF"/>
              </a:buClr>
              <a:buSzPts val="2800"/>
              <a:buFont typeface="Arial"/>
              <a:buNone/>
            </a:pPr>
            <a:r>
              <a:t/>
            </a:r>
            <a:endParaRPr b="1" sz="1200">
              <a:solidFill>
                <a:srgbClr val="D6F5FF"/>
              </a:solidFill>
            </a:endParaRPr>
          </a:p>
        </p:txBody>
      </p:sp>
      <p:pic>
        <p:nvPicPr>
          <p:cNvPr id="241" name="Google Shape;241;p1"/>
          <p:cNvPicPr preferRelativeResize="0"/>
          <p:nvPr/>
        </p:nvPicPr>
        <p:blipFill rotWithShape="1">
          <a:blip r:embed="rId3">
            <a:alphaModFix/>
          </a:blip>
          <a:srcRect b="0" l="0" r="0" t="0"/>
          <a:stretch/>
        </p:blipFill>
        <p:spPr>
          <a:xfrm>
            <a:off x="320076" y="3056925"/>
            <a:ext cx="8823925" cy="208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3"/>
          <p:cNvSpPr/>
          <p:nvPr/>
        </p:nvSpPr>
        <p:spPr>
          <a:xfrm>
            <a:off x="510744" y="450912"/>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350" name="Google Shape;350;p33"/>
          <p:cNvSpPr txBox="1"/>
          <p:nvPr/>
        </p:nvSpPr>
        <p:spPr>
          <a:xfrm>
            <a:off x="510744" y="48930"/>
            <a:ext cx="8220777" cy="353921"/>
          </a:xfrm>
          <a:prstGeom prst="rect">
            <a:avLst/>
          </a:prstGeom>
          <a:solidFill>
            <a:srgbClr val="5BA4E3"/>
          </a:solidFill>
          <a:ln>
            <a:noFill/>
          </a:ln>
        </p:spPr>
        <p:txBody>
          <a:bodyPr anchorCtr="0" anchor="t" bIns="60925" lIns="121875" spcFirstLastPara="1" rIns="121875" wrap="square" tIns="609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1A467F"/>
                </a:solidFill>
                <a:latin typeface="Avenir"/>
                <a:ea typeface="Avenir"/>
                <a:cs typeface="Avenir"/>
                <a:sym typeface="Avenir"/>
              </a:rPr>
              <a:t>NATIONAL OCEANIC AND ATMOSPHERIC ADMINISTRATION</a:t>
            </a:r>
            <a:endParaRPr b="0" i="0" sz="1400" u="none" cap="none" strike="noStrike">
              <a:solidFill>
                <a:srgbClr val="000000"/>
              </a:solidFill>
              <a:latin typeface="Arial"/>
              <a:ea typeface="Arial"/>
              <a:cs typeface="Arial"/>
              <a:sym typeface="Arial"/>
            </a:endParaRPr>
          </a:p>
        </p:txBody>
      </p:sp>
      <p:sp>
        <p:nvSpPr>
          <p:cNvPr id="351" name="Google Shape;351;p33"/>
          <p:cNvSpPr/>
          <p:nvPr/>
        </p:nvSpPr>
        <p:spPr>
          <a:xfrm>
            <a:off x="50032" y="27613"/>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2000px-Seal_of_the_United_States_Department_of_Commerce.svg.png" id="352" name="Google Shape;352;p33"/>
          <p:cNvPicPr preferRelativeResize="0"/>
          <p:nvPr/>
        </p:nvPicPr>
        <p:blipFill rotWithShape="1">
          <a:blip r:embed="rId3">
            <a:alphaModFix/>
          </a:blip>
          <a:srcRect b="0" l="0" r="0" t="0"/>
          <a:stretch/>
        </p:blipFill>
        <p:spPr>
          <a:xfrm>
            <a:off x="50032" y="80672"/>
            <a:ext cx="846824" cy="860437"/>
          </a:xfrm>
          <a:prstGeom prst="rect">
            <a:avLst/>
          </a:prstGeom>
          <a:noFill/>
          <a:ln>
            <a:noFill/>
          </a:ln>
        </p:spPr>
      </p:pic>
      <p:sp>
        <p:nvSpPr>
          <p:cNvPr id="353" name="Google Shape;353;p33"/>
          <p:cNvSpPr/>
          <p:nvPr/>
        </p:nvSpPr>
        <p:spPr>
          <a:xfrm>
            <a:off x="8205658" y="38953"/>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1024px-NOAA_logo.svg.png" id="354" name="Google Shape;354;p33"/>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355" name="Google Shape;355;p33"/>
          <p:cNvSpPr txBox="1"/>
          <p:nvPr/>
        </p:nvSpPr>
        <p:spPr>
          <a:xfrm>
            <a:off x="0" y="419183"/>
            <a:ext cx="9156633" cy="523198"/>
          </a:xfrm>
          <a:prstGeom prst="rect">
            <a:avLst/>
          </a:prstGeom>
          <a:noFill/>
          <a:ln>
            <a:noFill/>
          </a:ln>
        </p:spPr>
        <p:txBody>
          <a:bodyPr anchorCtr="0" anchor="t" bIns="60925" lIns="121875" spcFirstLastPara="1" rIns="121875" wrap="square" tIns="60925">
            <a:sp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lt1"/>
                </a:solidFill>
                <a:latin typeface="Arial"/>
                <a:ea typeface="Arial"/>
                <a:cs typeface="Arial"/>
                <a:sym typeface="Arial"/>
              </a:rPr>
              <a:t>Tendency to Overmix the Boundary Layer</a:t>
            </a:r>
            <a:endParaRPr b="0" i="0" sz="1400" u="none" cap="none" strike="noStrike">
              <a:solidFill>
                <a:srgbClr val="000000"/>
              </a:solidFill>
              <a:latin typeface="Arial"/>
              <a:ea typeface="Arial"/>
              <a:cs typeface="Arial"/>
              <a:sym typeface="Arial"/>
            </a:endParaRPr>
          </a:p>
        </p:txBody>
      </p:sp>
      <p:pic>
        <p:nvPicPr>
          <p:cNvPr id="356" name="Google Shape;356;p33"/>
          <p:cNvPicPr preferRelativeResize="0"/>
          <p:nvPr/>
        </p:nvPicPr>
        <p:blipFill rotWithShape="1">
          <a:blip r:embed="rId5">
            <a:alphaModFix/>
          </a:blip>
          <a:srcRect b="0" l="0" r="0" t="0"/>
          <a:stretch/>
        </p:blipFill>
        <p:spPr>
          <a:xfrm>
            <a:off x="811192" y="1051322"/>
            <a:ext cx="3600883" cy="3331525"/>
          </a:xfrm>
          <a:prstGeom prst="rect">
            <a:avLst/>
          </a:prstGeom>
          <a:noFill/>
          <a:ln>
            <a:noFill/>
          </a:ln>
        </p:spPr>
      </p:pic>
      <p:pic>
        <p:nvPicPr>
          <p:cNvPr id="357" name="Google Shape;357;p33"/>
          <p:cNvPicPr preferRelativeResize="0"/>
          <p:nvPr/>
        </p:nvPicPr>
        <p:blipFill rotWithShape="1">
          <a:blip r:embed="rId6">
            <a:alphaModFix/>
          </a:blip>
          <a:srcRect b="0" l="0" r="0" t="0"/>
          <a:stretch/>
        </p:blipFill>
        <p:spPr>
          <a:xfrm>
            <a:off x="4758162" y="1051323"/>
            <a:ext cx="3600882" cy="3331525"/>
          </a:xfrm>
          <a:prstGeom prst="rect">
            <a:avLst/>
          </a:prstGeom>
          <a:noFill/>
          <a:ln>
            <a:noFill/>
          </a:ln>
        </p:spPr>
      </p:pic>
      <p:sp>
        <p:nvSpPr>
          <p:cNvPr id="358" name="Google Shape;358;p33"/>
          <p:cNvSpPr txBox="1"/>
          <p:nvPr/>
        </p:nvSpPr>
        <p:spPr>
          <a:xfrm>
            <a:off x="598052" y="4690305"/>
            <a:ext cx="8921100" cy="354000"/>
          </a:xfrm>
          <a:prstGeom prst="rect">
            <a:avLst/>
          </a:prstGeom>
          <a:noFill/>
          <a:ln>
            <a:noFill/>
          </a:ln>
        </p:spPr>
        <p:txBody>
          <a:bodyPr anchorCtr="0" anchor="t" bIns="45700" lIns="91425" spcFirstLastPara="1" rIns="91425" wrap="square" tIns="45700">
            <a:spAutoFit/>
          </a:bodyPr>
          <a:lstStyle/>
          <a:p>
            <a:pPr indent="-342900" lvl="0" marL="43434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Largest CAPE reductions are collocated with largest 2-m dewpoint reductions</a:t>
            </a:r>
            <a:endParaRPr b="0" i="0" sz="1400" u="none" cap="none" strike="noStrike">
              <a:solidFill>
                <a:srgbClr val="000000"/>
              </a:solidFill>
              <a:latin typeface="Arial"/>
              <a:ea typeface="Arial"/>
              <a:cs typeface="Arial"/>
              <a:sym typeface="Arial"/>
            </a:endParaRPr>
          </a:p>
        </p:txBody>
      </p:sp>
      <p:sp>
        <p:nvSpPr>
          <p:cNvPr id="359" name="Google Shape;359;p33"/>
          <p:cNvSpPr txBox="1"/>
          <p:nvPr/>
        </p:nvSpPr>
        <p:spPr>
          <a:xfrm>
            <a:off x="1928872" y="4399566"/>
            <a:ext cx="5286255"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Init: 12Z 16 August 2019     Valid: 00Z 17 August 2019 (F012) </a:t>
            </a:r>
            <a:endParaRPr b="0" i="0" sz="1400" u="none" cap="none" strike="noStrike">
              <a:solidFill>
                <a:srgbClr val="000000"/>
              </a:solidFill>
              <a:latin typeface="Arial"/>
              <a:ea typeface="Arial"/>
              <a:cs typeface="Arial"/>
              <a:sym typeface="Arial"/>
            </a:endParaRPr>
          </a:p>
        </p:txBody>
      </p:sp>
      <p:sp>
        <p:nvSpPr>
          <p:cNvPr id="360" name="Google Shape;360;p33"/>
          <p:cNvSpPr txBox="1"/>
          <p:nvPr/>
        </p:nvSpPr>
        <p:spPr>
          <a:xfrm>
            <a:off x="2653873" y="2128969"/>
            <a:ext cx="904781" cy="307777"/>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GFSv16</a:t>
            </a:r>
            <a:endParaRPr b="1" i="0" sz="1200" u="none" cap="none" strike="noStrike">
              <a:solidFill>
                <a:srgbClr val="000000"/>
              </a:solidFill>
              <a:latin typeface="Arial"/>
              <a:ea typeface="Arial"/>
              <a:cs typeface="Arial"/>
              <a:sym typeface="Arial"/>
            </a:endParaRPr>
          </a:p>
        </p:txBody>
      </p:sp>
      <p:sp>
        <p:nvSpPr>
          <p:cNvPr id="361" name="Google Shape;361;p33"/>
          <p:cNvSpPr txBox="1"/>
          <p:nvPr/>
        </p:nvSpPr>
        <p:spPr>
          <a:xfrm>
            <a:off x="841086" y="2128969"/>
            <a:ext cx="904781" cy="307777"/>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GFSv15</a:t>
            </a:r>
            <a:endParaRPr b="1" i="0" sz="1200" u="none" cap="none" strike="noStrike">
              <a:solidFill>
                <a:srgbClr val="000000"/>
              </a:solidFill>
              <a:latin typeface="Arial"/>
              <a:ea typeface="Arial"/>
              <a:cs typeface="Arial"/>
              <a:sym typeface="Arial"/>
            </a:endParaRPr>
          </a:p>
        </p:txBody>
      </p:sp>
      <p:sp>
        <p:nvSpPr>
          <p:cNvPr id="362" name="Google Shape;362;p33"/>
          <p:cNvSpPr txBox="1"/>
          <p:nvPr/>
        </p:nvSpPr>
        <p:spPr>
          <a:xfrm>
            <a:off x="2653873" y="3615344"/>
            <a:ext cx="583103" cy="52322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RAP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ANL</a:t>
            </a:r>
            <a:endParaRPr b="1" i="0" sz="1200" u="none" cap="none" strike="noStrike">
              <a:solidFill>
                <a:srgbClr val="000000"/>
              </a:solidFill>
              <a:latin typeface="Arial"/>
              <a:ea typeface="Arial"/>
              <a:cs typeface="Arial"/>
              <a:sym typeface="Arial"/>
            </a:endParaRPr>
          </a:p>
        </p:txBody>
      </p:sp>
      <p:sp>
        <p:nvSpPr>
          <p:cNvPr id="363" name="Google Shape;363;p33"/>
          <p:cNvSpPr txBox="1"/>
          <p:nvPr/>
        </p:nvSpPr>
        <p:spPr>
          <a:xfrm>
            <a:off x="841086" y="3830787"/>
            <a:ext cx="974855" cy="307777"/>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v16 - v15</a:t>
            </a:r>
            <a:endParaRPr b="1" i="0" sz="1200" u="none" cap="none" strike="noStrike">
              <a:solidFill>
                <a:srgbClr val="000000"/>
              </a:solidFill>
              <a:latin typeface="Arial"/>
              <a:ea typeface="Arial"/>
              <a:cs typeface="Arial"/>
              <a:sym typeface="Arial"/>
            </a:endParaRPr>
          </a:p>
        </p:txBody>
      </p:sp>
      <p:sp>
        <p:nvSpPr>
          <p:cNvPr id="364" name="Google Shape;364;p33"/>
          <p:cNvSpPr txBox="1"/>
          <p:nvPr/>
        </p:nvSpPr>
        <p:spPr>
          <a:xfrm>
            <a:off x="6598973" y="2128969"/>
            <a:ext cx="904781" cy="307777"/>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GFSv16</a:t>
            </a:r>
            <a:endParaRPr b="1" i="0" sz="1200" u="none" cap="none" strike="noStrike">
              <a:solidFill>
                <a:srgbClr val="000000"/>
              </a:solidFill>
              <a:latin typeface="Arial"/>
              <a:ea typeface="Arial"/>
              <a:cs typeface="Arial"/>
              <a:sym typeface="Arial"/>
            </a:endParaRPr>
          </a:p>
        </p:txBody>
      </p:sp>
      <p:sp>
        <p:nvSpPr>
          <p:cNvPr id="365" name="Google Shape;365;p33"/>
          <p:cNvSpPr txBox="1"/>
          <p:nvPr/>
        </p:nvSpPr>
        <p:spPr>
          <a:xfrm>
            <a:off x="4786186" y="2128969"/>
            <a:ext cx="904781" cy="307777"/>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GFSv15</a:t>
            </a:r>
            <a:endParaRPr b="1" i="0" sz="1200" u="none" cap="none" strike="noStrike">
              <a:solidFill>
                <a:srgbClr val="000000"/>
              </a:solidFill>
              <a:latin typeface="Arial"/>
              <a:ea typeface="Arial"/>
              <a:cs typeface="Arial"/>
              <a:sym typeface="Arial"/>
            </a:endParaRPr>
          </a:p>
        </p:txBody>
      </p:sp>
      <p:sp>
        <p:nvSpPr>
          <p:cNvPr id="366" name="Google Shape;366;p33"/>
          <p:cNvSpPr txBox="1"/>
          <p:nvPr/>
        </p:nvSpPr>
        <p:spPr>
          <a:xfrm>
            <a:off x="6598974" y="3615344"/>
            <a:ext cx="616154" cy="52322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RAP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ANL</a:t>
            </a:r>
            <a:endParaRPr b="1" i="0" sz="1200" u="none" cap="none" strike="noStrike">
              <a:solidFill>
                <a:srgbClr val="000000"/>
              </a:solidFill>
              <a:latin typeface="Arial"/>
              <a:ea typeface="Arial"/>
              <a:cs typeface="Arial"/>
              <a:sym typeface="Arial"/>
            </a:endParaRPr>
          </a:p>
        </p:txBody>
      </p:sp>
      <p:sp>
        <p:nvSpPr>
          <p:cNvPr id="367" name="Google Shape;367;p33"/>
          <p:cNvSpPr txBox="1"/>
          <p:nvPr/>
        </p:nvSpPr>
        <p:spPr>
          <a:xfrm>
            <a:off x="4786186" y="3830787"/>
            <a:ext cx="974855" cy="307777"/>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v16 - v15</a:t>
            </a:r>
            <a:endParaRPr b="1" i="0" sz="1200" u="none" cap="none" strike="noStrike">
              <a:solidFill>
                <a:srgbClr val="000000"/>
              </a:solidFill>
              <a:latin typeface="Arial"/>
              <a:ea typeface="Arial"/>
              <a:cs typeface="Arial"/>
              <a:sym typeface="Arial"/>
            </a:endParaRPr>
          </a:p>
        </p:txBody>
      </p:sp>
      <p:sp>
        <p:nvSpPr>
          <p:cNvPr id="368" name="Google Shape;368;p33"/>
          <p:cNvSpPr txBox="1"/>
          <p:nvPr/>
        </p:nvSpPr>
        <p:spPr>
          <a:xfrm>
            <a:off x="8376089" y="1297072"/>
            <a:ext cx="771365"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Arial"/>
                <a:ea typeface="Arial"/>
                <a:cs typeface="Arial"/>
                <a:sym typeface="Arial"/>
              </a:rPr>
              <a:t>2-m Td</a:t>
            </a:r>
            <a:endParaRPr b="0" i="0" sz="1600" u="none" cap="none" strike="noStrike">
              <a:solidFill>
                <a:srgbClr val="FF0000"/>
              </a:solidFill>
              <a:latin typeface="Arial"/>
              <a:ea typeface="Arial"/>
              <a:cs typeface="Arial"/>
              <a:sym typeface="Arial"/>
            </a:endParaRPr>
          </a:p>
        </p:txBody>
      </p:sp>
      <p:sp>
        <p:nvSpPr>
          <p:cNvPr id="369" name="Google Shape;369;p33"/>
          <p:cNvSpPr txBox="1"/>
          <p:nvPr/>
        </p:nvSpPr>
        <p:spPr>
          <a:xfrm>
            <a:off x="-1900" y="1297075"/>
            <a:ext cx="8469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CAPE</a:t>
            </a:r>
            <a:endParaRPr b="0" i="0" sz="1600" u="none" cap="none" strike="noStrike">
              <a:solidFill>
                <a:srgbClr val="FFFFFF"/>
              </a:solidFill>
              <a:latin typeface="Arial"/>
              <a:ea typeface="Arial"/>
              <a:cs typeface="Arial"/>
              <a:sym typeface="Arial"/>
            </a:endParaRPr>
          </a:p>
        </p:txBody>
      </p:sp>
      <p:sp>
        <p:nvSpPr>
          <p:cNvPr id="370" name="Google Shape;370;p33"/>
          <p:cNvSpPr/>
          <p:nvPr/>
        </p:nvSpPr>
        <p:spPr>
          <a:xfrm>
            <a:off x="1805946" y="2996385"/>
            <a:ext cx="202651" cy="171850"/>
          </a:xfrm>
          <a:prstGeom prst="star5">
            <a:avLst>
              <a:gd fmla="val 19098" name="adj"/>
              <a:gd fmla="val 105146" name="hf"/>
              <a:gd fmla="val 110557" name="vf"/>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1" name="Google Shape;371;p33"/>
          <p:cNvSpPr/>
          <p:nvPr/>
        </p:nvSpPr>
        <p:spPr>
          <a:xfrm>
            <a:off x="1818834" y="3321164"/>
            <a:ext cx="202651" cy="171850"/>
          </a:xfrm>
          <a:prstGeom prst="star5">
            <a:avLst>
              <a:gd fmla="val 19098" name="adj"/>
              <a:gd fmla="val 105146" name="hf"/>
              <a:gd fmla="val 110557" name="vf"/>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
          <p:cNvSpPr txBox="1"/>
          <p:nvPr>
            <p:ph type="title"/>
          </p:nvPr>
        </p:nvSpPr>
        <p:spPr>
          <a:xfrm>
            <a:off x="628650" y="1"/>
            <a:ext cx="7886700"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August, 2020:  Surface Ozone</a:t>
            </a:r>
            <a:endParaRPr/>
          </a:p>
        </p:txBody>
      </p:sp>
      <p:pic>
        <p:nvPicPr>
          <p:cNvPr id="377" name="Google Shape;377;p3"/>
          <p:cNvPicPr preferRelativeResize="0"/>
          <p:nvPr/>
        </p:nvPicPr>
        <p:blipFill rotWithShape="1">
          <a:blip r:embed="rId3">
            <a:alphaModFix/>
          </a:blip>
          <a:srcRect b="0" l="0" r="0" t="0"/>
          <a:stretch/>
        </p:blipFill>
        <p:spPr>
          <a:xfrm>
            <a:off x="343261" y="775254"/>
            <a:ext cx="4029957" cy="3214433"/>
          </a:xfrm>
          <a:prstGeom prst="rect">
            <a:avLst/>
          </a:prstGeom>
          <a:noFill/>
          <a:ln>
            <a:noFill/>
          </a:ln>
        </p:spPr>
      </p:pic>
      <p:pic>
        <p:nvPicPr>
          <p:cNvPr id="378" name="Google Shape;378;p3"/>
          <p:cNvPicPr preferRelativeResize="0"/>
          <p:nvPr/>
        </p:nvPicPr>
        <p:blipFill rotWithShape="1">
          <a:blip r:embed="rId4">
            <a:alphaModFix/>
          </a:blip>
          <a:srcRect b="0" l="0" r="0" t="0"/>
          <a:stretch/>
        </p:blipFill>
        <p:spPr>
          <a:xfrm>
            <a:off x="4791352" y="795131"/>
            <a:ext cx="4009388" cy="3170582"/>
          </a:xfrm>
          <a:prstGeom prst="rect">
            <a:avLst/>
          </a:prstGeom>
          <a:noFill/>
          <a:ln>
            <a:noFill/>
          </a:ln>
        </p:spPr>
      </p:pic>
      <p:sp>
        <p:nvSpPr>
          <p:cNvPr id="379" name="Google Shape;379;p3"/>
          <p:cNvSpPr txBox="1"/>
          <p:nvPr/>
        </p:nvSpPr>
        <p:spPr>
          <a:xfrm>
            <a:off x="343261" y="4154557"/>
            <a:ext cx="7295908" cy="738664"/>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NOTE: analysis is really from 08/11/2020, not 08/01/2020; this is a typo.</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FF0000"/>
                </a:solidFill>
                <a:latin typeface="Arial"/>
                <a:ea typeface="Arial"/>
                <a:cs typeface="Arial"/>
                <a:sym typeface="Arial"/>
              </a:rPr>
              <a:t>Ozone uniformly decreases for para6b over both regions</a:t>
            </a:r>
            <a:endParaRPr/>
          </a:p>
          <a:p>
            <a:pPr indent="-214312" lvl="1" marL="5572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Results in remarkable agreement with observations out EAST while large under-predictions remain out WEST</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FF0000"/>
                </a:solidFill>
                <a:latin typeface="Arial"/>
                <a:ea typeface="Arial"/>
                <a:cs typeface="Arial"/>
                <a:sym typeface="Arial"/>
              </a:rPr>
              <a:t>Bias correction components conform well for observations for both regions</a:t>
            </a:r>
            <a:endParaRPr/>
          </a:p>
        </p:txBody>
      </p:sp>
      <p:sp>
        <p:nvSpPr>
          <p:cNvPr id="380" name="Google Shape;380;p3"/>
          <p:cNvSpPr txBox="1"/>
          <p:nvPr/>
        </p:nvSpPr>
        <p:spPr>
          <a:xfrm>
            <a:off x="7004304" y="4120884"/>
            <a:ext cx="166904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FF0000"/>
                </a:solidFill>
                <a:latin typeface="Arial"/>
                <a:ea typeface="Arial"/>
                <a:cs typeface="Arial"/>
                <a:sym typeface="Arial"/>
              </a:rPr>
              <a:t>Ed Strobach, EMC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
          <p:cNvSpPr txBox="1"/>
          <p:nvPr>
            <p:ph type="title"/>
          </p:nvPr>
        </p:nvSpPr>
        <p:spPr>
          <a:xfrm>
            <a:off x="628650" y="1"/>
            <a:ext cx="7886700"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August, 2020:  Surface PM2.5</a:t>
            </a:r>
            <a:endParaRPr/>
          </a:p>
        </p:txBody>
      </p:sp>
      <p:sp>
        <p:nvSpPr>
          <p:cNvPr id="386" name="Google Shape;386;p5"/>
          <p:cNvSpPr txBox="1"/>
          <p:nvPr/>
        </p:nvSpPr>
        <p:spPr>
          <a:xfrm>
            <a:off x="343261" y="4154557"/>
            <a:ext cx="7331174" cy="738664"/>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NOTE: analysis is really from 08/11/2020, not 08/01/2020; this is a typo.</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FF0000"/>
                </a:solidFill>
                <a:latin typeface="Arial"/>
                <a:ea typeface="Arial"/>
                <a:cs typeface="Arial"/>
                <a:sym typeface="Arial"/>
              </a:rPr>
              <a:t>PM2.5 uniformly decreases for para6b over both regions</a:t>
            </a:r>
            <a:endParaRPr/>
          </a:p>
          <a:p>
            <a:pPr indent="-214312" lvl="1" marL="5572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FF0000"/>
                </a:solidFill>
                <a:latin typeface="Arial"/>
                <a:ea typeface="Arial"/>
                <a:cs typeface="Arial"/>
                <a:sym typeface="Arial"/>
              </a:rPr>
              <a:t>Results in much better agreement with observations out EAST while large under-predictions remain out WEST</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Bias correction components do pretty well except with some obvious departures out WEST for para6b.</a:t>
            </a:r>
            <a:endParaRPr/>
          </a:p>
        </p:txBody>
      </p:sp>
      <p:pic>
        <p:nvPicPr>
          <p:cNvPr id="387" name="Google Shape;387;p5"/>
          <p:cNvPicPr preferRelativeResize="0"/>
          <p:nvPr/>
        </p:nvPicPr>
        <p:blipFill rotWithShape="1">
          <a:blip r:embed="rId3">
            <a:alphaModFix/>
          </a:blip>
          <a:srcRect b="0" l="0" r="0" t="0"/>
          <a:stretch/>
        </p:blipFill>
        <p:spPr>
          <a:xfrm>
            <a:off x="4783234" y="775254"/>
            <a:ext cx="4017506" cy="3214433"/>
          </a:xfrm>
          <a:prstGeom prst="rect">
            <a:avLst/>
          </a:prstGeom>
          <a:noFill/>
          <a:ln>
            <a:noFill/>
          </a:ln>
        </p:spPr>
      </p:pic>
      <p:pic>
        <p:nvPicPr>
          <p:cNvPr id="388" name="Google Shape;388;p5"/>
          <p:cNvPicPr preferRelativeResize="0"/>
          <p:nvPr/>
        </p:nvPicPr>
        <p:blipFill rotWithShape="1">
          <a:blip r:embed="rId4">
            <a:alphaModFix/>
          </a:blip>
          <a:srcRect b="0" l="0" r="0" t="0"/>
          <a:stretch/>
        </p:blipFill>
        <p:spPr>
          <a:xfrm>
            <a:off x="343261" y="775254"/>
            <a:ext cx="4049836" cy="32144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889345f2a3_0_192"/>
          <p:cNvSpPr txBox="1"/>
          <p:nvPr>
            <p:ph type="title"/>
          </p:nvPr>
        </p:nvSpPr>
        <p:spPr>
          <a:xfrm>
            <a:off x="628650" y="1"/>
            <a:ext cx="7886700"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August, 2020:  2-m Temperature</a:t>
            </a:r>
            <a:endParaRPr/>
          </a:p>
        </p:txBody>
      </p:sp>
      <p:sp>
        <p:nvSpPr>
          <p:cNvPr id="394" name="Google Shape;394;g889345f2a3_0_192"/>
          <p:cNvSpPr txBox="1"/>
          <p:nvPr/>
        </p:nvSpPr>
        <p:spPr>
          <a:xfrm>
            <a:off x="343260" y="4072443"/>
            <a:ext cx="6540893" cy="415498"/>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NOTE: analysis is really from 08/11/2020, not 08/01/2020; this is a typo.</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FF0000"/>
                </a:solidFill>
                <a:latin typeface="Arial"/>
                <a:ea typeface="Arial"/>
                <a:cs typeface="Arial"/>
                <a:sym typeface="Arial"/>
              </a:rPr>
              <a:t>GFS arguably agrees better with observations out EAST, especially at night while degrading out WEST</a:t>
            </a:r>
            <a:endParaRPr/>
          </a:p>
        </p:txBody>
      </p:sp>
      <p:pic>
        <p:nvPicPr>
          <p:cNvPr id="395" name="Google Shape;395;g889345f2a3_0_192"/>
          <p:cNvPicPr preferRelativeResize="0"/>
          <p:nvPr/>
        </p:nvPicPr>
        <p:blipFill rotWithShape="1">
          <a:blip r:embed="rId3">
            <a:alphaModFix/>
          </a:blip>
          <a:srcRect b="0" l="0" r="0" t="0"/>
          <a:stretch/>
        </p:blipFill>
        <p:spPr>
          <a:xfrm>
            <a:off x="343260" y="775253"/>
            <a:ext cx="4029958" cy="3214434"/>
          </a:xfrm>
          <a:prstGeom prst="rect">
            <a:avLst/>
          </a:prstGeom>
          <a:noFill/>
          <a:ln>
            <a:noFill/>
          </a:ln>
        </p:spPr>
      </p:pic>
      <p:pic>
        <p:nvPicPr>
          <p:cNvPr id="396" name="Google Shape;396;g889345f2a3_0_192"/>
          <p:cNvPicPr preferRelativeResize="0"/>
          <p:nvPr/>
        </p:nvPicPr>
        <p:blipFill rotWithShape="1">
          <a:blip r:embed="rId4">
            <a:alphaModFix/>
          </a:blip>
          <a:srcRect b="0" l="0" r="0" t="0"/>
          <a:stretch/>
        </p:blipFill>
        <p:spPr>
          <a:xfrm>
            <a:off x="4773296" y="725558"/>
            <a:ext cx="4027444" cy="32528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
          <p:cNvSpPr txBox="1"/>
          <p:nvPr>
            <p:ph type="title"/>
          </p:nvPr>
        </p:nvSpPr>
        <p:spPr>
          <a:xfrm>
            <a:off x="628650" y="1"/>
            <a:ext cx="7886700"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August, 2020:  2-m Dewpoint</a:t>
            </a:r>
            <a:endParaRPr/>
          </a:p>
        </p:txBody>
      </p:sp>
      <p:sp>
        <p:nvSpPr>
          <p:cNvPr id="402" name="Google Shape;402;p6"/>
          <p:cNvSpPr txBox="1"/>
          <p:nvPr/>
        </p:nvSpPr>
        <p:spPr>
          <a:xfrm>
            <a:off x="343260" y="4035504"/>
            <a:ext cx="8601958" cy="900246"/>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NOTE: analysis is really from 08/11/2020, not 08/01/2020; this is a typo.</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FF0000"/>
                </a:solidFill>
                <a:latin typeface="Arial"/>
                <a:ea typeface="Arial"/>
                <a:cs typeface="Arial"/>
                <a:sym typeface="Arial"/>
              </a:rPr>
              <a:t>Consistently drier PBL for GFS as was seen also during December.</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Prod does much better at predicting low-level moisture</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Again, any improvements to physics that improves quantities such as these may have a degrading impact on chemistry.  Currently we tune to a poorer performing model</a:t>
            </a:r>
            <a:endParaRPr/>
          </a:p>
        </p:txBody>
      </p:sp>
      <p:pic>
        <p:nvPicPr>
          <p:cNvPr id="403" name="Google Shape;403;p6"/>
          <p:cNvPicPr preferRelativeResize="0"/>
          <p:nvPr/>
        </p:nvPicPr>
        <p:blipFill rotWithShape="1">
          <a:blip r:embed="rId3">
            <a:alphaModFix/>
          </a:blip>
          <a:srcRect b="0" l="0" r="0" t="0"/>
          <a:stretch/>
        </p:blipFill>
        <p:spPr>
          <a:xfrm>
            <a:off x="343260" y="775253"/>
            <a:ext cx="4020019" cy="3213063"/>
          </a:xfrm>
          <a:prstGeom prst="rect">
            <a:avLst/>
          </a:prstGeom>
          <a:noFill/>
          <a:ln>
            <a:noFill/>
          </a:ln>
        </p:spPr>
      </p:pic>
      <p:pic>
        <p:nvPicPr>
          <p:cNvPr id="404" name="Google Shape;404;p6"/>
          <p:cNvPicPr preferRelativeResize="0"/>
          <p:nvPr/>
        </p:nvPicPr>
        <p:blipFill rotWithShape="1">
          <a:blip r:embed="rId4">
            <a:alphaModFix/>
          </a:blip>
          <a:srcRect b="0" l="0" r="0" t="0"/>
          <a:stretch/>
        </p:blipFill>
        <p:spPr>
          <a:xfrm>
            <a:off x="4773295" y="760345"/>
            <a:ext cx="4027444" cy="32279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a112368105_0_448"/>
          <p:cNvSpPr txBox="1"/>
          <p:nvPr>
            <p:ph type="title"/>
          </p:nvPr>
        </p:nvSpPr>
        <p:spPr>
          <a:xfrm>
            <a:off x="628650" y="1"/>
            <a:ext cx="7886700"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August, 2020:  PBL Height</a:t>
            </a:r>
            <a:endParaRPr/>
          </a:p>
        </p:txBody>
      </p:sp>
      <p:sp>
        <p:nvSpPr>
          <p:cNvPr id="410" name="Google Shape;410;ga112368105_0_448"/>
          <p:cNvSpPr txBox="1"/>
          <p:nvPr/>
        </p:nvSpPr>
        <p:spPr>
          <a:xfrm>
            <a:off x="271021" y="3767148"/>
            <a:ext cx="8601958" cy="900246"/>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EAST:  PBL heights are comparable between configurations during the day with a noted lag in prod.  As is typical, the PBL heights are shallower during the evening for para6b</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FF0000"/>
                </a:solidFill>
                <a:latin typeface="Arial"/>
                <a:ea typeface="Arial"/>
                <a:cs typeface="Arial"/>
                <a:sym typeface="Arial"/>
              </a:rPr>
              <a:t>WEST:  More aggressive PBL growth during the day for GFS-CMAQ . </a:t>
            </a:r>
            <a:r>
              <a:rPr b="0" i="0" lang="en-US" sz="1050" u="none" cap="none" strike="noStrike">
                <a:solidFill>
                  <a:srgbClr val="000000"/>
                </a:solidFill>
                <a:latin typeface="Arial"/>
                <a:ea typeface="Arial"/>
                <a:cs typeface="Arial"/>
                <a:sym typeface="Arial"/>
              </a:rPr>
              <a:t> This is inline with increased 2-m temps, drier dew points, and more momentum mixing toward the surface</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It’s not uncommon to see a more mixed PBL for  GFS-CMAQ relative to NAM-CMAQd during the day.  </a:t>
            </a:r>
            <a:endParaRPr/>
          </a:p>
        </p:txBody>
      </p:sp>
      <p:pic>
        <p:nvPicPr>
          <p:cNvPr id="411" name="Google Shape;411;ga112368105_0_448"/>
          <p:cNvPicPr preferRelativeResize="0"/>
          <p:nvPr/>
        </p:nvPicPr>
        <p:blipFill rotWithShape="1">
          <a:blip r:embed="rId3">
            <a:alphaModFix/>
          </a:blip>
          <a:srcRect b="0" l="0" r="0" t="0"/>
          <a:stretch/>
        </p:blipFill>
        <p:spPr>
          <a:xfrm>
            <a:off x="316344" y="850343"/>
            <a:ext cx="4042507" cy="2767500"/>
          </a:xfrm>
          <a:prstGeom prst="rect">
            <a:avLst/>
          </a:prstGeom>
          <a:noFill/>
          <a:ln>
            <a:noFill/>
          </a:ln>
        </p:spPr>
      </p:pic>
      <p:pic>
        <p:nvPicPr>
          <p:cNvPr id="412" name="Google Shape;412;ga112368105_0_448"/>
          <p:cNvPicPr preferRelativeResize="0"/>
          <p:nvPr/>
        </p:nvPicPr>
        <p:blipFill rotWithShape="1">
          <a:blip r:embed="rId4">
            <a:alphaModFix/>
          </a:blip>
          <a:srcRect b="0" l="0" r="0" t="0"/>
          <a:stretch/>
        </p:blipFill>
        <p:spPr>
          <a:xfrm>
            <a:off x="4683994" y="910812"/>
            <a:ext cx="4183418" cy="27070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8"/>
          <p:cNvPicPr preferRelativeResize="0"/>
          <p:nvPr/>
        </p:nvPicPr>
        <p:blipFill rotWithShape="1">
          <a:blip r:embed="rId3">
            <a:alphaModFix/>
          </a:blip>
          <a:srcRect b="9871" l="0" r="0" t="7423"/>
          <a:stretch/>
        </p:blipFill>
        <p:spPr>
          <a:xfrm>
            <a:off x="5996194" y="1177450"/>
            <a:ext cx="2999568" cy="2480824"/>
          </a:xfrm>
          <a:prstGeom prst="rect">
            <a:avLst/>
          </a:prstGeom>
          <a:noFill/>
          <a:ln>
            <a:noFill/>
          </a:ln>
        </p:spPr>
      </p:pic>
      <p:pic>
        <p:nvPicPr>
          <p:cNvPr id="418" name="Google Shape;418;p8"/>
          <p:cNvPicPr preferRelativeResize="0"/>
          <p:nvPr/>
        </p:nvPicPr>
        <p:blipFill rotWithShape="1">
          <a:blip r:embed="rId4">
            <a:alphaModFix/>
          </a:blip>
          <a:srcRect b="0" l="19406" r="19198" t="0"/>
          <a:stretch/>
        </p:blipFill>
        <p:spPr>
          <a:xfrm>
            <a:off x="3307106" y="873193"/>
            <a:ext cx="2338382" cy="3808727"/>
          </a:xfrm>
          <a:prstGeom prst="rect">
            <a:avLst/>
          </a:prstGeom>
          <a:noFill/>
          <a:ln>
            <a:noFill/>
          </a:ln>
        </p:spPr>
      </p:pic>
      <p:pic>
        <p:nvPicPr>
          <p:cNvPr id="419" name="Google Shape;419;p8"/>
          <p:cNvPicPr preferRelativeResize="0"/>
          <p:nvPr/>
        </p:nvPicPr>
        <p:blipFill rotWithShape="1">
          <a:blip r:embed="rId5">
            <a:alphaModFix/>
          </a:blip>
          <a:srcRect b="0" l="2662" r="18991" t="0"/>
          <a:stretch/>
        </p:blipFill>
        <p:spPr>
          <a:xfrm>
            <a:off x="41645" y="944965"/>
            <a:ext cx="2911104" cy="3715689"/>
          </a:xfrm>
          <a:prstGeom prst="rect">
            <a:avLst/>
          </a:prstGeom>
          <a:noFill/>
          <a:ln>
            <a:noFill/>
          </a:ln>
        </p:spPr>
      </p:pic>
      <p:sp>
        <p:nvSpPr>
          <p:cNvPr id="420" name="Google Shape;420;p8"/>
          <p:cNvSpPr txBox="1"/>
          <p:nvPr>
            <p:ph type="title"/>
          </p:nvPr>
        </p:nvSpPr>
        <p:spPr>
          <a:xfrm>
            <a:off x="842470" y="151864"/>
            <a:ext cx="7459060" cy="59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chemeClr val="dk1"/>
                </a:solidFill>
              </a:rPr>
              <a:t>Valid: August 18 2020 Ozone episode</a:t>
            </a:r>
            <a:br>
              <a:rPr lang="en-US">
                <a:solidFill>
                  <a:schemeClr val="dk1"/>
                </a:solidFill>
              </a:rPr>
            </a:br>
            <a:r>
              <a:rPr lang="en-US" sz="2000">
                <a:solidFill>
                  <a:schemeClr val="dk1"/>
                </a:solidFill>
              </a:rPr>
              <a:t>Exp FV3GFS-CMAQ vs  Prod NAM-CMAQ   </a:t>
            </a:r>
            <a:endParaRPr sz="2000">
              <a:solidFill>
                <a:schemeClr val="dk1"/>
              </a:solidFill>
            </a:endParaRPr>
          </a:p>
        </p:txBody>
      </p:sp>
      <p:sp>
        <p:nvSpPr>
          <p:cNvPr id="421" name="Google Shape;421;p8"/>
          <p:cNvSpPr txBox="1"/>
          <p:nvPr/>
        </p:nvSpPr>
        <p:spPr>
          <a:xfrm>
            <a:off x="5996194" y="3737374"/>
            <a:ext cx="3505153" cy="39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Daily maximum of 8 h ozone (ppb)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Observed values are in circles. </a:t>
            </a:r>
            <a:endParaRPr b="0" i="0" sz="1400" u="none" cap="none" strike="noStrike">
              <a:solidFill>
                <a:srgbClr val="000000"/>
              </a:solidFill>
              <a:latin typeface="Arial"/>
              <a:ea typeface="Arial"/>
              <a:cs typeface="Arial"/>
              <a:sym typeface="Arial"/>
            </a:endParaRPr>
          </a:p>
        </p:txBody>
      </p:sp>
      <p:sp>
        <p:nvSpPr>
          <p:cNvPr id="422" name="Google Shape;422;p8"/>
          <p:cNvSpPr txBox="1"/>
          <p:nvPr/>
        </p:nvSpPr>
        <p:spPr>
          <a:xfrm>
            <a:off x="1533570" y="4592423"/>
            <a:ext cx="73129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Day 1</a:t>
            </a:r>
            <a:endParaRPr b="0" i="0" sz="1400" u="none" cap="none" strike="noStrike">
              <a:solidFill>
                <a:srgbClr val="000000"/>
              </a:solidFill>
              <a:latin typeface="Arial"/>
              <a:ea typeface="Arial"/>
              <a:cs typeface="Arial"/>
              <a:sym typeface="Arial"/>
            </a:endParaRPr>
          </a:p>
        </p:txBody>
      </p:sp>
      <p:sp>
        <p:nvSpPr>
          <p:cNvPr id="423" name="Google Shape;423;p8"/>
          <p:cNvSpPr txBox="1"/>
          <p:nvPr/>
        </p:nvSpPr>
        <p:spPr>
          <a:xfrm>
            <a:off x="4115020" y="4639388"/>
            <a:ext cx="78899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Day 2 </a:t>
            </a:r>
            <a:endParaRPr b="0" i="0" sz="1400" u="none" cap="none" strike="noStrike">
              <a:solidFill>
                <a:srgbClr val="000000"/>
              </a:solidFill>
              <a:latin typeface="Arial"/>
              <a:ea typeface="Arial"/>
              <a:cs typeface="Arial"/>
              <a:sym typeface="Arial"/>
            </a:endParaRPr>
          </a:p>
        </p:txBody>
      </p:sp>
      <p:sp>
        <p:nvSpPr>
          <p:cNvPr id="424" name="Google Shape;424;p8"/>
          <p:cNvSpPr txBox="1"/>
          <p:nvPr/>
        </p:nvSpPr>
        <p:spPr>
          <a:xfrm>
            <a:off x="5898735" y="3528547"/>
            <a:ext cx="78899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Day 3 </a:t>
            </a:r>
            <a:endParaRPr b="0" i="0" sz="1400" u="none" cap="none" strike="noStrike">
              <a:solidFill>
                <a:srgbClr val="000000"/>
              </a:solidFill>
              <a:latin typeface="Arial"/>
              <a:ea typeface="Arial"/>
              <a:cs typeface="Arial"/>
              <a:sym typeface="Arial"/>
            </a:endParaRPr>
          </a:p>
        </p:txBody>
      </p:sp>
      <p:sp>
        <p:nvSpPr>
          <p:cNvPr id="425" name="Google Shape;425;p8"/>
          <p:cNvSpPr txBox="1"/>
          <p:nvPr/>
        </p:nvSpPr>
        <p:spPr>
          <a:xfrm>
            <a:off x="2267038" y="1150788"/>
            <a:ext cx="220925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2060"/>
                </a:solidFill>
                <a:latin typeface="Arial"/>
                <a:ea typeface="Arial"/>
                <a:cs typeface="Arial"/>
                <a:sym typeface="Arial"/>
              </a:rPr>
              <a:t>EXPERIMENTAL</a:t>
            </a:r>
            <a:endParaRPr b="0" i="0" sz="1400" u="none" cap="none" strike="noStrike">
              <a:solidFill>
                <a:srgbClr val="000000"/>
              </a:solidFill>
              <a:latin typeface="Arial"/>
              <a:ea typeface="Arial"/>
              <a:cs typeface="Arial"/>
              <a:sym typeface="Arial"/>
            </a:endParaRPr>
          </a:p>
        </p:txBody>
      </p:sp>
      <p:sp>
        <p:nvSpPr>
          <p:cNvPr id="426" name="Google Shape;426;p8"/>
          <p:cNvSpPr txBox="1"/>
          <p:nvPr/>
        </p:nvSpPr>
        <p:spPr>
          <a:xfrm>
            <a:off x="2058914" y="3006534"/>
            <a:ext cx="178766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OPERATIONAL</a:t>
            </a:r>
            <a:endParaRPr b="0" i="0" sz="1400" u="none" cap="none" strike="noStrike">
              <a:solidFill>
                <a:srgbClr val="000000"/>
              </a:solidFill>
              <a:latin typeface="Arial"/>
              <a:ea typeface="Arial"/>
              <a:cs typeface="Arial"/>
              <a:sym typeface="Arial"/>
            </a:endParaRPr>
          </a:p>
        </p:txBody>
      </p:sp>
      <p:sp>
        <p:nvSpPr>
          <p:cNvPr id="427" name="Google Shape;427;p8"/>
          <p:cNvSpPr/>
          <p:nvPr/>
        </p:nvSpPr>
        <p:spPr>
          <a:xfrm>
            <a:off x="4454820" y="241786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p14"/>
          <p:cNvPicPr preferRelativeResize="0"/>
          <p:nvPr/>
        </p:nvPicPr>
        <p:blipFill rotWithShape="1">
          <a:blip r:embed="rId3">
            <a:alphaModFix/>
          </a:blip>
          <a:srcRect b="0" l="18781" r="17962" t="0"/>
          <a:stretch/>
        </p:blipFill>
        <p:spPr>
          <a:xfrm>
            <a:off x="3814961" y="955105"/>
            <a:ext cx="2648249" cy="4186570"/>
          </a:xfrm>
          <a:prstGeom prst="rect">
            <a:avLst/>
          </a:prstGeom>
          <a:noFill/>
          <a:ln>
            <a:noFill/>
          </a:ln>
        </p:spPr>
      </p:pic>
      <p:pic>
        <p:nvPicPr>
          <p:cNvPr id="433" name="Google Shape;433;p14"/>
          <p:cNvPicPr preferRelativeResize="0"/>
          <p:nvPr/>
        </p:nvPicPr>
        <p:blipFill rotWithShape="1">
          <a:blip r:embed="rId4">
            <a:alphaModFix/>
          </a:blip>
          <a:srcRect b="0" l="1830" r="18462" t="0"/>
          <a:stretch/>
        </p:blipFill>
        <p:spPr>
          <a:xfrm>
            <a:off x="366220" y="956930"/>
            <a:ext cx="3336939" cy="4186570"/>
          </a:xfrm>
          <a:prstGeom prst="rect">
            <a:avLst/>
          </a:prstGeom>
          <a:noFill/>
          <a:ln>
            <a:noFill/>
          </a:ln>
        </p:spPr>
      </p:pic>
      <p:sp>
        <p:nvSpPr>
          <p:cNvPr id="434" name="Google Shape;434;p14"/>
          <p:cNvSpPr txBox="1"/>
          <p:nvPr>
            <p:ph type="title"/>
          </p:nvPr>
        </p:nvSpPr>
        <p:spPr>
          <a:xfrm>
            <a:off x="1270269" y="190684"/>
            <a:ext cx="7534675" cy="59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chemeClr val="dk1"/>
                </a:solidFill>
              </a:rPr>
              <a:t>Valid : August 22 2020 Ozone episode</a:t>
            </a:r>
            <a:br>
              <a:rPr lang="en-US">
                <a:solidFill>
                  <a:schemeClr val="dk1"/>
                </a:solidFill>
              </a:rPr>
            </a:br>
            <a:r>
              <a:rPr lang="en-US" sz="2000">
                <a:solidFill>
                  <a:schemeClr val="dk1"/>
                </a:solidFill>
              </a:rPr>
              <a:t>Exp FV3GFS-CMAQ vs  Prod NAM-CMAQ   </a:t>
            </a:r>
            <a:endParaRPr sz="2000">
              <a:solidFill>
                <a:schemeClr val="dk1"/>
              </a:solidFill>
            </a:endParaRPr>
          </a:p>
        </p:txBody>
      </p:sp>
      <p:sp>
        <p:nvSpPr>
          <p:cNvPr id="435" name="Google Shape;435;p14"/>
          <p:cNvSpPr txBox="1"/>
          <p:nvPr/>
        </p:nvSpPr>
        <p:spPr>
          <a:xfrm>
            <a:off x="5996194" y="3737374"/>
            <a:ext cx="3505153" cy="39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Daily maximum of 8 h ozone (ppb)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valid on August 22, 2020.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Observed values are in circles. </a:t>
            </a:r>
            <a:endParaRPr b="0" i="0" sz="1400" u="none" cap="none" strike="noStrike">
              <a:solidFill>
                <a:srgbClr val="000000"/>
              </a:solidFill>
              <a:latin typeface="Arial"/>
              <a:ea typeface="Arial"/>
              <a:cs typeface="Arial"/>
              <a:sym typeface="Arial"/>
            </a:endParaRPr>
          </a:p>
        </p:txBody>
      </p:sp>
      <p:sp>
        <p:nvSpPr>
          <p:cNvPr id="436" name="Google Shape;436;p14"/>
          <p:cNvSpPr txBox="1"/>
          <p:nvPr/>
        </p:nvSpPr>
        <p:spPr>
          <a:xfrm>
            <a:off x="1533570" y="4592423"/>
            <a:ext cx="73129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Day 1</a:t>
            </a:r>
            <a:endParaRPr b="0" i="0" sz="1400" u="none" cap="none" strike="noStrike">
              <a:solidFill>
                <a:srgbClr val="000000"/>
              </a:solidFill>
              <a:latin typeface="Arial"/>
              <a:ea typeface="Arial"/>
              <a:cs typeface="Arial"/>
              <a:sym typeface="Arial"/>
            </a:endParaRPr>
          </a:p>
        </p:txBody>
      </p:sp>
      <p:sp>
        <p:nvSpPr>
          <p:cNvPr id="437" name="Google Shape;437;p14"/>
          <p:cNvSpPr txBox="1"/>
          <p:nvPr/>
        </p:nvSpPr>
        <p:spPr>
          <a:xfrm>
            <a:off x="5601695" y="4423146"/>
            <a:ext cx="78899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Day 2 </a:t>
            </a:r>
            <a:endParaRPr b="0" i="0" sz="1400" u="none" cap="none" strike="noStrike">
              <a:solidFill>
                <a:srgbClr val="000000"/>
              </a:solidFill>
              <a:latin typeface="Arial"/>
              <a:ea typeface="Arial"/>
              <a:cs typeface="Arial"/>
              <a:sym typeface="Arial"/>
            </a:endParaRPr>
          </a:p>
        </p:txBody>
      </p:sp>
      <p:sp>
        <p:nvSpPr>
          <p:cNvPr id="438" name="Google Shape;438;p14"/>
          <p:cNvSpPr txBox="1"/>
          <p:nvPr/>
        </p:nvSpPr>
        <p:spPr>
          <a:xfrm>
            <a:off x="7765489" y="2317412"/>
            <a:ext cx="78899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Day 3 </a:t>
            </a:r>
            <a:endParaRPr b="0" i="0" sz="1400" u="none" cap="none" strike="noStrike">
              <a:solidFill>
                <a:srgbClr val="000000"/>
              </a:solidFill>
              <a:latin typeface="Arial"/>
              <a:ea typeface="Arial"/>
              <a:cs typeface="Arial"/>
              <a:sym typeface="Arial"/>
            </a:endParaRPr>
          </a:p>
        </p:txBody>
      </p:sp>
      <p:sp>
        <p:nvSpPr>
          <p:cNvPr id="439" name="Google Shape;439;p14"/>
          <p:cNvSpPr txBox="1"/>
          <p:nvPr/>
        </p:nvSpPr>
        <p:spPr>
          <a:xfrm>
            <a:off x="3191854" y="2769770"/>
            <a:ext cx="220925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2060"/>
                </a:solidFill>
                <a:latin typeface="Arial"/>
                <a:ea typeface="Arial"/>
                <a:cs typeface="Arial"/>
                <a:sym typeface="Arial"/>
              </a:rPr>
              <a:t>EXPERIMENTA L</a:t>
            </a:r>
            <a:endParaRPr b="0" i="0" sz="1400" u="none" cap="none" strike="noStrike">
              <a:solidFill>
                <a:srgbClr val="000000"/>
              </a:solidFill>
              <a:latin typeface="Arial"/>
              <a:ea typeface="Arial"/>
              <a:cs typeface="Arial"/>
              <a:sym typeface="Arial"/>
            </a:endParaRPr>
          </a:p>
        </p:txBody>
      </p:sp>
      <p:sp>
        <p:nvSpPr>
          <p:cNvPr id="440" name="Google Shape;440;p14"/>
          <p:cNvSpPr txBox="1"/>
          <p:nvPr/>
        </p:nvSpPr>
        <p:spPr>
          <a:xfrm>
            <a:off x="2920905" y="4635785"/>
            <a:ext cx="178766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OPERATIONAL</a:t>
            </a:r>
            <a:endParaRPr b="0" i="0" sz="1400" u="none" cap="none" strike="noStrike">
              <a:solidFill>
                <a:srgbClr val="000000"/>
              </a:solidFill>
              <a:latin typeface="Arial"/>
              <a:ea typeface="Arial"/>
              <a:cs typeface="Arial"/>
              <a:sym typeface="Arial"/>
            </a:endParaRPr>
          </a:p>
        </p:txBody>
      </p:sp>
      <p:sp>
        <p:nvSpPr>
          <p:cNvPr id="441" name="Google Shape;441;p14"/>
          <p:cNvSpPr/>
          <p:nvPr/>
        </p:nvSpPr>
        <p:spPr>
          <a:xfrm>
            <a:off x="4454820" y="241786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42" name="Google Shape;442;p14"/>
          <p:cNvPicPr preferRelativeResize="0"/>
          <p:nvPr/>
        </p:nvPicPr>
        <p:blipFill rotWithShape="1">
          <a:blip r:embed="rId5">
            <a:alphaModFix/>
          </a:blip>
          <a:srcRect b="51008" l="18068" r="20025" t="0"/>
          <a:stretch/>
        </p:blipFill>
        <p:spPr>
          <a:xfrm>
            <a:off x="6548274" y="932153"/>
            <a:ext cx="2535907" cy="2006894"/>
          </a:xfrm>
          <a:prstGeom prst="rect">
            <a:avLst/>
          </a:prstGeom>
          <a:noFill/>
          <a:ln>
            <a:noFill/>
          </a:ln>
        </p:spPr>
      </p:pic>
      <p:sp>
        <p:nvSpPr>
          <p:cNvPr id="443" name="Google Shape;443;p14"/>
          <p:cNvSpPr txBox="1"/>
          <p:nvPr/>
        </p:nvSpPr>
        <p:spPr>
          <a:xfrm>
            <a:off x="8015946" y="3048390"/>
            <a:ext cx="78899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Day 3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9"/>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chemeClr val="dk1"/>
                </a:solidFill>
              </a:rPr>
              <a:t>Valid: 9/5/20. </a:t>
            </a:r>
            <a:r>
              <a:rPr lang="en-US">
                <a:solidFill>
                  <a:srgbClr val="FF0000"/>
                </a:solidFill>
              </a:rPr>
              <a:t>8h max O3</a:t>
            </a:r>
            <a:r>
              <a:rPr lang="en-US">
                <a:solidFill>
                  <a:schemeClr val="dk1"/>
                </a:solidFill>
              </a:rPr>
              <a:t> exceedance </a:t>
            </a:r>
            <a:br>
              <a:rPr lang="en-US">
                <a:solidFill>
                  <a:schemeClr val="dk1"/>
                </a:solidFill>
              </a:rPr>
            </a:br>
            <a:r>
              <a:rPr lang="en-US">
                <a:solidFill>
                  <a:srgbClr val="FF0000"/>
                </a:solidFill>
              </a:rPr>
              <a:t>RAW</a:t>
            </a:r>
            <a:r>
              <a:rPr lang="en-US">
                <a:solidFill>
                  <a:schemeClr val="dk1"/>
                </a:solidFill>
              </a:rPr>
              <a:t> Model Predictions</a:t>
            </a:r>
            <a:endParaRPr/>
          </a:p>
        </p:txBody>
      </p:sp>
      <p:pic>
        <p:nvPicPr>
          <p:cNvPr id="449" name="Google Shape;449;p39"/>
          <p:cNvPicPr preferRelativeResize="0"/>
          <p:nvPr/>
        </p:nvPicPr>
        <p:blipFill rotWithShape="1">
          <a:blip r:embed="rId3">
            <a:alphaModFix/>
          </a:blip>
          <a:srcRect b="0" l="19464" r="18410" t="50000"/>
          <a:stretch/>
        </p:blipFill>
        <p:spPr>
          <a:xfrm>
            <a:off x="1" y="1502480"/>
            <a:ext cx="2985340" cy="2402784"/>
          </a:xfrm>
          <a:prstGeom prst="rect">
            <a:avLst/>
          </a:prstGeom>
          <a:noFill/>
          <a:ln>
            <a:noFill/>
          </a:ln>
        </p:spPr>
      </p:pic>
      <p:pic>
        <p:nvPicPr>
          <p:cNvPr id="450" name="Google Shape;450;p39"/>
          <p:cNvPicPr preferRelativeResize="0"/>
          <p:nvPr/>
        </p:nvPicPr>
        <p:blipFill rotWithShape="1">
          <a:blip r:embed="rId3">
            <a:alphaModFix/>
          </a:blip>
          <a:srcRect b="49914" l="18429" r="19448" t="0"/>
          <a:stretch/>
        </p:blipFill>
        <p:spPr>
          <a:xfrm>
            <a:off x="3046973" y="1535342"/>
            <a:ext cx="3050054" cy="2459106"/>
          </a:xfrm>
          <a:prstGeom prst="rect">
            <a:avLst/>
          </a:prstGeom>
          <a:noFill/>
          <a:ln>
            <a:noFill/>
          </a:ln>
        </p:spPr>
      </p:pic>
      <p:sp>
        <p:nvSpPr>
          <p:cNvPr id="451" name="Google Shape;451;p39"/>
          <p:cNvSpPr txBox="1"/>
          <p:nvPr/>
        </p:nvSpPr>
        <p:spPr>
          <a:xfrm>
            <a:off x="752898" y="4102450"/>
            <a:ext cx="902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a:t>
            </a:r>
            <a:endParaRPr b="0" i="0" sz="1400" u="none" cap="none" strike="noStrike">
              <a:solidFill>
                <a:srgbClr val="000000"/>
              </a:solidFill>
              <a:latin typeface="Arial"/>
              <a:ea typeface="Arial"/>
              <a:cs typeface="Arial"/>
              <a:sym typeface="Arial"/>
            </a:endParaRPr>
          </a:p>
        </p:txBody>
      </p:sp>
      <p:sp>
        <p:nvSpPr>
          <p:cNvPr id="452" name="Google Shape;452;p39"/>
          <p:cNvSpPr txBox="1"/>
          <p:nvPr/>
        </p:nvSpPr>
        <p:spPr>
          <a:xfrm>
            <a:off x="3661511" y="4044248"/>
            <a:ext cx="1588897"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V1</a:t>
            </a:r>
            <a:r>
              <a:rPr b="0" i="0" lang="en-US" sz="1400" u="none" cap="none" strike="noStrike">
                <a:solidFill>
                  <a:srgbClr val="000000"/>
                </a:solidFill>
                <a:latin typeface="Arial"/>
                <a:ea typeface="Arial"/>
                <a:cs typeface="Arial"/>
                <a:sym typeface="Arial"/>
              </a:rPr>
              <a:t>: GFSv16-CMAQ 5.3.1</a:t>
            </a:r>
            <a:endParaRPr b="0" i="0" sz="1400" u="none" cap="none" strike="noStrike">
              <a:solidFill>
                <a:srgbClr val="000000"/>
              </a:solidFill>
              <a:latin typeface="Arial"/>
              <a:ea typeface="Arial"/>
              <a:cs typeface="Arial"/>
              <a:sym typeface="Arial"/>
            </a:endParaRPr>
          </a:p>
        </p:txBody>
      </p:sp>
      <p:sp>
        <p:nvSpPr>
          <p:cNvPr id="453" name="Google Shape;453;p39"/>
          <p:cNvSpPr txBox="1"/>
          <p:nvPr/>
        </p:nvSpPr>
        <p:spPr>
          <a:xfrm>
            <a:off x="6375877" y="3917251"/>
            <a:ext cx="1588897"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V2</a:t>
            </a:r>
            <a:endParaRPr b="0" i="0" sz="14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GFSV16-</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CMAQv5.3.1</a:t>
            </a:r>
            <a:endParaRPr b="0" i="0" sz="1400" u="none" cap="none" strike="noStrike">
              <a:solidFill>
                <a:srgbClr val="000000"/>
              </a:solidFill>
              <a:latin typeface="Arial"/>
              <a:ea typeface="Arial"/>
              <a:cs typeface="Arial"/>
              <a:sym typeface="Arial"/>
            </a:endParaRPr>
          </a:p>
        </p:txBody>
      </p:sp>
      <p:sp>
        <p:nvSpPr>
          <p:cNvPr id="454" name="Google Shape;454;p39"/>
          <p:cNvSpPr txBox="1"/>
          <p:nvPr/>
        </p:nvSpPr>
        <p:spPr>
          <a:xfrm>
            <a:off x="1958905" y="4528877"/>
            <a:ext cx="5450163"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NOTE strong underprediction of ozone from </a:t>
            </a:r>
            <a:r>
              <a:rPr b="0" i="0" lang="en-US" sz="1400" u="none" cap="none" strike="noStrike">
                <a:solidFill>
                  <a:srgbClr val="FF0000"/>
                </a:solidFill>
                <a:latin typeface="Arial"/>
                <a:ea typeface="Arial"/>
                <a:cs typeface="Arial"/>
                <a:sym typeface="Arial"/>
              </a:rPr>
              <a:t>GFS driven CMAQ</a:t>
            </a:r>
            <a:endParaRPr b="0" i="0" sz="1400" u="none" cap="none" strike="noStrike">
              <a:solidFill>
                <a:srgbClr val="000000"/>
              </a:solidFill>
              <a:latin typeface="Arial"/>
              <a:ea typeface="Arial"/>
              <a:cs typeface="Arial"/>
              <a:sym typeface="Arial"/>
            </a:endParaRPr>
          </a:p>
        </p:txBody>
      </p:sp>
      <p:pic>
        <p:nvPicPr>
          <p:cNvPr id="455" name="Google Shape;455;p39"/>
          <p:cNvPicPr preferRelativeResize="0"/>
          <p:nvPr/>
        </p:nvPicPr>
        <p:blipFill rotWithShape="1">
          <a:blip r:embed="rId4">
            <a:alphaModFix/>
          </a:blip>
          <a:srcRect b="4005" l="15192" r="16666" t="50000"/>
          <a:stretch/>
        </p:blipFill>
        <p:spPr>
          <a:xfrm>
            <a:off x="1734933" y="3572540"/>
            <a:ext cx="1312040" cy="914137"/>
          </a:xfrm>
          <a:prstGeom prst="rect">
            <a:avLst/>
          </a:prstGeom>
          <a:noFill/>
          <a:ln>
            <a:noFill/>
          </a:ln>
        </p:spPr>
      </p:pic>
      <p:sp>
        <p:nvSpPr>
          <p:cNvPr id="456" name="Google Shape;456;p39"/>
          <p:cNvSpPr/>
          <p:nvPr/>
        </p:nvSpPr>
        <p:spPr>
          <a:xfrm>
            <a:off x="1228870" y="3001215"/>
            <a:ext cx="491125" cy="414843"/>
          </a:xfrm>
          <a:prstGeom prst="rect">
            <a:avLst/>
          </a:prstGeom>
          <a:noFill/>
          <a:ln cap="flat" cmpd="sng" w="349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7" name="Google Shape;457;p39"/>
          <p:cNvSpPr/>
          <p:nvPr/>
        </p:nvSpPr>
        <p:spPr>
          <a:xfrm>
            <a:off x="4307962" y="3001215"/>
            <a:ext cx="491125" cy="414843"/>
          </a:xfrm>
          <a:prstGeom prst="rect">
            <a:avLst/>
          </a:prstGeom>
          <a:noFill/>
          <a:ln cap="flat" cmpd="sng" w="349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58" name="Google Shape;458;p39"/>
          <p:cNvPicPr preferRelativeResize="0"/>
          <p:nvPr/>
        </p:nvPicPr>
        <p:blipFill rotWithShape="1">
          <a:blip r:embed="rId5">
            <a:alphaModFix/>
          </a:blip>
          <a:srcRect b="49627" l="19025" r="23063" t="0"/>
          <a:stretch/>
        </p:blipFill>
        <p:spPr>
          <a:xfrm>
            <a:off x="6035639" y="1502480"/>
            <a:ext cx="2827122" cy="2459106"/>
          </a:xfrm>
          <a:prstGeom prst="rect">
            <a:avLst/>
          </a:prstGeom>
          <a:noFill/>
          <a:ln>
            <a:noFill/>
          </a:ln>
        </p:spPr>
      </p:pic>
      <p:pic>
        <p:nvPicPr>
          <p:cNvPr id="459" name="Google Shape;459;p39"/>
          <p:cNvPicPr preferRelativeResize="0"/>
          <p:nvPr/>
        </p:nvPicPr>
        <p:blipFill rotWithShape="1">
          <a:blip r:embed="rId4">
            <a:alphaModFix/>
          </a:blip>
          <a:srcRect b="55111" l="16223" r="16444" t="0"/>
          <a:stretch/>
        </p:blipFill>
        <p:spPr>
          <a:xfrm>
            <a:off x="5077937" y="3416058"/>
            <a:ext cx="1409024" cy="919960"/>
          </a:xfrm>
          <a:prstGeom prst="rect">
            <a:avLst/>
          </a:prstGeom>
          <a:noFill/>
          <a:ln>
            <a:noFill/>
          </a:ln>
        </p:spPr>
      </p:pic>
      <p:pic>
        <p:nvPicPr>
          <p:cNvPr id="460" name="Google Shape;460;p39"/>
          <p:cNvPicPr preferRelativeResize="0"/>
          <p:nvPr/>
        </p:nvPicPr>
        <p:blipFill rotWithShape="1">
          <a:blip r:embed="rId6">
            <a:alphaModFix/>
          </a:blip>
          <a:srcRect b="50493" l="16368" r="17237" t="0"/>
          <a:stretch/>
        </p:blipFill>
        <p:spPr>
          <a:xfrm>
            <a:off x="7799633" y="3479856"/>
            <a:ext cx="1265620" cy="1011876"/>
          </a:xfrm>
          <a:prstGeom prst="rect">
            <a:avLst/>
          </a:prstGeom>
          <a:noFill/>
          <a:ln>
            <a:noFill/>
          </a:ln>
        </p:spPr>
      </p:pic>
      <p:sp>
        <p:nvSpPr>
          <p:cNvPr id="461" name="Google Shape;461;p39"/>
          <p:cNvSpPr/>
          <p:nvPr/>
        </p:nvSpPr>
        <p:spPr>
          <a:xfrm>
            <a:off x="7264730" y="2972262"/>
            <a:ext cx="491125" cy="414843"/>
          </a:xfrm>
          <a:prstGeom prst="rect">
            <a:avLst/>
          </a:prstGeom>
          <a:noFill/>
          <a:ln cap="flat" cmpd="sng" w="349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27"/>
          <p:cNvPicPr preferRelativeResize="0"/>
          <p:nvPr/>
        </p:nvPicPr>
        <p:blipFill rotWithShape="1">
          <a:blip r:embed="rId3">
            <a:alphaModFix/>
          </a:blip>
          <a:srcRect b="0" l="0" r="14929" t="0"/>
          <a:stretch/>
        </p:blipFill>
        <p:spPr>
          <a:xfrm>
            <a:off x="1388145" y="1042428"/>
            <a:ext cx="3121889" cy="3669745"/>
          </a:xfrm>
          <a:prstGeom prst="rect">
            <a:avLst/>
          </a:prstGeom>
          <a:noFill/>
          <a:ln>
            <a:noFill/>
          </a:ln>
        </p:spPr>
      </p:pic>
      <p:sp>
        <p:nvSpPr>
          <p:cNvPr id="467" name="Google Shape;467;p27"/>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sz="2800">
                <a:solidFill>
                  <a:srgbClr val="FF0000"/>
                </a:solidFill>
              </a:rPr>
              <a:t>8h max O3</a:t>
            </a:r>
            <a:r>
              <a:rPr lang="en-US" sz="2800">
                <a:solidFill>
                  <a:schemeClr val="dk1"/>
                </a:solidFill>
              </a:rPr>
              <a:t> exceedance Valid: 9/5/20</a:t>
            </a:r>
            <a:br>
              <a:rPr lang="en-US" sz="2800">
                <a:solidFill>
                  <a:schemeClr val="dk1"/>
                </a:solidFill>
              </a:rPr>
            </a:br>
            <a:r>
              <a:rPr lang="en-US" sz="2800">
                <a:solidFill>
                  <a:srgbClr val="FF0000"/>
                </a:solidFill>
              </a:rPr>
              <a:t>Bias Corrected </a:t>
            </a:r>
            <a:r>
              <a:rPr lang="en-US" sz="2800">
                <a:solidFill>
                  <a:schemeClr val="dk1"/>
                </a:solidFill>
              </a:rPr>
              <a:t> Model Predictions</a:t>
            </a:r>
            <a:endParaRPr sz="2800"/>
          </a:p>
        </p:txBody>
      </p:sp>
      <p:sp>
        <p:nvSpPr>
          <p:cNvPr id="468" name="Google Shape;468;p27"/>
          <p:cNvSpPr txBox="1"/>
          <p:nvPr/>
        </p:nvSpPr>
        <p:spPr>
          <a:xfrm>
            <a:off x="7556959" y="3592087"/>
            <a:ext cx="902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a:t>
            </a:r>
            <a:endParaRPr b="0" i="0" sz="1400" u="none" cap="none" strike="noStrike">
              <a:solidFill>
                <a:srgbClr val="000000"/>
              </a:solidFill>
              <a:latin typeface="Arial"/>
              <a:ea typeface="Arial"/>
              <a:cs typeface="Arial"/>
              <a:sym typeface="Arial"/>
            </a:endParaRPr>
          </a:p>
        </p:txBody>
      </p:sp>
      <p:sp>
        <p:nvSpPr>
          <p:cNvPr id="469" name="Google Shape;469;p27"/>
          <p:cNvSpPr txBox="1"/>
          <p:nvPr/>
        </p:nvSpPr>
        <p:spPr>
          <a:xfrm>
            <a:off x="7116266" y="1492893"/>
            <a:ext cx="1588897"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V2</a:t>
            </a:r>
            <a:endParaRPr b="0" i="0" sz="14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GFSV16-</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CMAQv5.3.1</a:t>
            </a:r>
            <a:endParaRPr b="0" i="0" sz="1400" u="none" cap="none" strike="noStrike">
              <a:solidFill>
                <a:srgbClr val="000000"/>
              </a:solidFill>
              <a:latin typeface="Arial"/>
              <a:ea typeface="Arial"/>
              <a:cs typeface="Arial"/>
              <a:sym typeface="Arial"/>
            </a:endParaRPr>
          </a:p>
        </p:txBody>
      </p:sp>
      <p:sp>
        <p:nvSpPr>
          <p:cNvPr id="470" name="Google Shape;470;p27"/>
          <p:cNvSpPr/>
          <p:nvPr/>
        </p:nvSpPr>
        <p:spPr>
          <a:xfrm>
            <a:off x="2933983" y="4036204"/>
            <a:ext cx="491125" cy="307800"/>
          </a:xfrm>
          <a:prstGeom prst="rect">
            <a:avLst/>
          </a:prstGeom>
          <a:noFill/>
          <a:ln cap="flat" cmpd="sng" w="349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1" name="Google Shape;471;p27"/>
          <p:cNvPicPr preferRelativeResize="0"/>
          <p:nvPr/>
        </p:nvPicPr>
        <p:blipFill rotWithShape="1">
          <a:blip r:embed="rId4">
            <a:alphaModFix/>
          </a:blip>
          <a:srcRect b="0" l="11995" r="15654" t="0"/>
          <a:stretch/>
        </p:blipFill>
        <p:spPr>
          <a:xfrm>
            <a:off x="4741161" y="1101665"/>
            <a:ext cx="2584671" cy="3572384"/>
          </a:xfrm>
          <a:prstGeom prst="rect">
            <a:avLst/>
          </a:prstGeom>
          <a:noFill/>
          <a:ln>
            <a:noFill/>
          </a:ln>
        </p:spPr>
      </p:pic>
      <p:sp>
        <p:nvSpPr>
          <p:cNvPr id="472" name="Google Shape;472;p27"/>
          <p:cNvSpPr/>
          <p:nvPr/>
        </p:nvSpPr>
        <p:spPr>
          <a:xfrm>
            <a:off x="2949089" y="2231516"/>
            <a:ext cx="491125" cy="307800"/>
          </a:xfrm>
          <a:prstGeom prst="rect">
            <a:avLst/>
          </a:prstGeom>
          <a:noFill/>
          <a:ln cap="flat" cmpd="sng" w="349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8992ca5c98_2_289"/>
          <p:cNvSpPr txBox="1"/>
          <p:nvPr>
            <p:ph type="title"/>
          </p:nvPr>
        </p:nvSpPr>
        <p:spPr>
          <a:xfrm>
            <a:off x="628650" y="273847"/>
            <a:ext cx="7886700" cy="994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US" sz="2800"/>
              <a:t>National Air Quality Forecast Capability</a:t>
            </a:r>
            <a:endParaRPr sz="3600"/>
          </a:p>
        </p:txBody>
      </p:sp>
      <p:sp>
        <p:nvSpPr>
          <p:cNvPr id="247" name="Google Shape;247;g8992ca5c98_2_289"/>
          <p:cNvSpPr txBox="1"/>
          <p:nvPr/>
        </p:nvSpPr>
        <p:spPr>
          <a:xfrm>
            <a:off x="1446305" y="713478"/>
            <a:ext cx="6400800" cy="774900"/>
          </a:xfrm>
          <a:prstGeom prst="rect">
            <a:avLst/>
          </a:prstGeom>
          <a:solidFill>
            <a:srgbClr val="FFFFCC"/>
          </a:solidFill>
          <a:ln>
            <a:noFill/>
          </a:ln>
        </p:spPr>
        <p:txBody>
          <a:bodyPr anchorCtr="0" anchor="t" bIns="45700" lIns="91425" spcFirstLastPara="1" rIns="91425" wrap="square" tIns="45700">
            <a:noAutofit/>
          </a:bodyPr>
          <a:lstStyle/>
          <a:p>
            <a:pPr indent="-457200" lvl="0" marL="457200" marR="0" rtl="0" algn="l">
              <a:lnSpc>
                <a:spcPct val="80000"/>
              </a:lnSpc>
              <a:spcBef>
                <a:spcPts val="0"/>
              </a:spcBef>
              <a:spcAft>
                <a:spcPts val="0"/>
              </a:spcAft>
              <a:buClr>
                <a:srgbClr val="000000"/>
              </a:buClr>
              <a:buSzPts val="700"/>
              <a:buFont typeface="Arial"/>
              <a:buNone/>
            </a:pPr>
            <a:r>
              <a:t/>
            </a:r>
            <a:endParaRPr b="1" i="0" sz="700" u="none" cap="none" strike="noStrike">
              <a:solidFill>
                <a:srgbClr val="000000"/>
              </a:solidFill>
              <a:latin typeface="Arial"/>
              <a:ea typeface="Arial"/>
              <a:cs typeface="Arial"/>
              <a:sym typeface="Arial"/>
            </a:endParaRPr>
          </a:p>
          <a:p>
            <a:pPr indent="-457200" lvl="0" marL="457200" marR="0" rtl="0" algn="l">
              <a:lnSpc>
                <a:spcPct val="50000"/>
              </a:lnSpc>
              <a:spcBef>
                <a:spcPts val="28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Improving the basis for air quality alerts</a:t>
            </a:r>
            <a:endParaRPr b="0" i="0" sz="1400" u="none" cap="none" strike="noStrike">
              <a:solidFill>
                <a:srgbClr val="000000"/>
              </a:solidFill>
              <a:latin typeface="Arial"/>
              <a:ea typeface="Arial"/>
              <a:cs typeface="Arial"/>
              <a:sym typeface="Arial"/>
            </a:endParaRPr>
          </a:p>
          <a:p>
            <a:pPr indent="-457200" lvl="0" marL="457200" marR="0" rtl="0" algn="l">
              <a:lnSpc>
                <a:spcPct val="50000"/>
              </a:lnSpc>
              <a:spcBef>
                <a:spcPts val="8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Providing air quality information for people at risk</a:t>
            </a:r>
            <a:r>
              <a:rPr b="0" i="1" lang="en-US" sz="2800" u="none" cap="none" strike="noStrike">
                <a:solidFill>
                  <a:srgbClr val="000000"/>
                </a:solidFill>
                <a:latin typeface="Arial"/>
                <a:ea typeface="Arial"/>
                <a:cs typeface="Arial"/>
                <a:sym typeface="Arial"/>
              </a:rPr>
              <a:t> </a:t>
            </a:r>
            <a:endParaRPr b="0" i="1" sz="2400" u="none" cap="none" strike="noStrike">
              <a:solidFill>
                <a:srgbClr val="000000"/>
              </a:solidFill>
              <a:latin typeface="Arial"/>
              <a:ea typeface="Arial"/>
              <a:cs typeface="Arial"/>
              <a:sym typeface="Arial"/>
            </a:endParaRPr>
          </a:p>
          <a:p>
            <a:pPr indent="-457200" lvl="0" marL="457200" marR="0" rtl="0" algn="l">
              <a:lnSpc>
                <a:spcPct val="80000"/>
              </a:lnSpc>
              <a:spcBef>
                <a:spcPts val="1120"/>
              </a:spcBef>
              <a:spcAft>
                <a:spcPts val="0"/>
              </a:spcAft>
              <a:buClr>
                <a:srgbClr val="000000"/>
              </a:buClr>
              <a:buSzPts val="2400"/>
              <a:buFont typeface="Arial"/>
              <a:buNone/>
            </a:pPr>
            <a:r>
              <a:t/>
            </a:r>
            <a:endParaRPr b="0" i="1" sz="2400" u="none" cap="none" strike="noStrike">
              <a:solidFill>
                <a:srgbClr val="000000"/>
              </a:solidFill>
              <a:latin typeface="Arial"/>
              <a:ea typeface="Arial"/>
              <a:cs typeface="Arial"/>
              <a:sym typeface="Arial"/>
            </a:endParaRPr>
          </a:p>
        </p:txBody>
      </p:sp>
      <p:sp>
        <p:nvSpPr>
          <p:cNvPr id="248" name="Google Shape;248;g8992ca5c98_2_289"/>
          <p:cNvSpPr/>
          <p:nvPr/>
        </p:nvSpPr>
        <p:spPr>
          <a:xfrm>
            <a:off x="152404" y="1489751"/>
            <a:ext cx="3352384" cy="26769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Clr>
                <a:srgbClr val="000000"/>
              </a:buClr>
              <a:buSzPts val="1400"/>
              <a:buFont typeface="Arial"/>
              <a:buChar char="•"/>
            </a:pPr>
            <a:r>
              <a:rPr b="0" i="1" lang="en-US" sz="1600" u="sng" cap="none" strike="noStrike">
                <a:solidFill>
                  <a:srgbClr val="000000"/>
                </a:solidFill>
                <a:latin typeface="Arial"/>
                <a:ea typeface="Arial"/>
                <a:cs typeface="Arial"/>
                <a:sym typeface="Arial"/>
              </a:rPr>
              <a:t> </a:t>
            </a:r>
            <a:r>
              <a:rPr b="1" i="0" lang="en-US" sz="1400" u="sng" cap="none" strike="noStrike">
                <a:solidFill>
                  <a:srgbClr val="000000"/>
                </a:solidFill>
                <a:latin typeface="Arial"/>
                <a:ea typeface="Arial"/>
                <a:cs typeface="Arial"/>
                <a:sym typeface="Arial"/>
              </a:rPr>
              <a:t>Operations:  12/18/18</a:t>
            </a:r>
            <a:endParaRPr b="0" i="0" sz="1400" u="sng" cap="none" strike="noStrike">
              <a:solidFill>
                <a:srgbClr val="000000"/>
              </a:solidFill>
              <a:latin typeface="Arial"/>
              <a:ea typeface="Arial"/>
              <a:cs typeface="Arial"/>
              <a:sym typeface="Arial"/>
            </a:endParaRPr>
          </a:p>
          <a:p>
            <a:pPr indent="-184150" lvl="0" marL="628650" marR="0" rtl="0" algn="l">
              <a:lnSpc>
                <a:spcPct val="100000"/>
              </a:lnSpc>
              <a:spcBef>
                <a:spcPts val="35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48 hour predictions</a:t>
            </a:r>
            <a:endParaRPr b="0" i="0" sz="1600" u="none" cap="none" strike="noStrike">
              <a:solidFill>
                <a:srgbClr val="FF0000"/>
              </a:solidFill>
              <a:latin typeface="Arial"/>
              <a:ea typeface="Arial"/>
              <a:cs typeface="Arial"/>
              <a:sym typeface="Arial"/>
            </a:endParaRPr>
          </a:p>
          <a:p>
            <a:pPr indent="-184150" lvl="0" marL="628650" marR="0" rtl="0" algn="l">
              <a:lnSpc>
                <a:spcPct val="100000"/>
              </a:lnSpc>
              <a:spcBef>
                <a:spcPts val="30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12 km NAM-CMAQ V5.0.2 O3 &amp; PM2.5 nationwide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	</a:t>
            </a:r>
            <a:endParaRPr b="0" i="1" sz="1200" u="none" cap="none" strike="noStrike">
              <a:solidFill>
                <a:srgbClr val="000000"/>
              </a:solidFill>
              <a:latin typeface="Arial"/>
              <a:ea typeface="Arial"/>
              <a:cs typeface="Arial"/>
              <a:sym typeface="Arial"/>
            </a:endParaRPr>
          </a:p>
          <a:p>
            <a:pPr indent="-457200" lvl="0" marL="457200" marR="0" rtl="0" algn="l">
              <a:lnSpc>
                <a:spcPct val="100000"/>
              </a:lnSpc>
              <a:spcBef>
                <a:spcPts val="150"/>
              </a:spcBef>
              <a:spcAft>
                <a:spcPts val="0"/>
              </a:spcAft>
              <a:buClr>
                <a:srgbClr val="000000"/>
              </a:buClr>
              <a:buSzPts val="1400"/>
              <a:buFont typeface="Arial"/>
              <a:buChar char="•"/>
            </a:pPr>
            <a:r>
              <a:rPr b="1" i="0" lang="en-US" sz="1400" u="sng" cap="none" strike="noStrike">
                <a:solidFill>
                  <a:srgbClr val="000000"/>
                </a:solidFill>
                <a:latin typeface="Arial"/>
                <a:ea typeface="Arial"/>
                <a:cs typeface="Arial"/>
                <a:sym typeface="Arial"/>
              </a:rPr>
              <a:t>AQM V6.0:  Proposed June 2021 </a:t>
            </a:r>
            <a:endParaRPr b="1" i="0" sz="1400" u="none" cap="none" strike="noStrike">
              <a:solidFill>
                <a:srgbClr val="000000"/>
              </a:solidFill>
              <a:latin typeface="Arial"/>
              <a:ea typeface="Arial"/>
              <a:cs typeface="Arial"/>
              <a:sym typeface="Arial"/>
            </a:endParaRPr>
          </a:p>
          <a:p>
            <a:pPr indent="-184150" lvl="0" marL="628650" marR="0" rtl="0" algn="l">
              <a:lnSpc>
                <a:spcPct val="100000"/>
              </a:lnSpc>
              <a:spcBef>
                <a:spcPts val="350"/>
              </a:spcBef>
              <a:spcAft>
                <a:spcPts val="0"/>
              </a:spcAft>
              <a:buClr>
                <a:srgbClr val="000000"/>
              </a:buClr>
              <a:buSzPts val="1400"/>
              <a:buFont typeface="Arial"/>
              <a:buChar char="•"/>
            </a:pPr>
            <a:r>
              <a:rPr b="1" i="0" lang="en-US" sz="1400" u="none" cap="none" strike="noStrike">
                <a:solidFill>
                  <a:srgbClr val="FF0000"/>
                </a:solidFill>
                <a:latin typeface="Arial"/>
                <a:ea typeface="Arial"/>
                <a:cs typeface="Arial"/>
                <a:sym typeface="Arial"/>
              </a:rPr>
              <a:t>72 hour </a:t>
            </a:r>
            <a:r>
              <a:rPr b="0" i="0" lang="en-US" sz="1400" u="none" cap="none" strike="noStrike">
                <a:solidFill>
                  <a:srgbClr val="000000"/>
                </a:solidFill>
                <a:latin typeface="Arial"/>
                <a:ea typeface="Arial"/>
                <a:cs typeface="Arial"/>
                <a:sym typeface="Arial"/>
              </a:rPr>
              <a:t>predictions </a:t>
            </a:r>
            <a:endParaRPr b="0" i="0" sz="1600" u="none" cap="none" strike="noStrike">
              <a:solidFill>
                <a:srgbClr val="000000"/>
              </a:solidFill>
              <a:latin typeface="Arial"/>
              <a:ea typeface="Arial"/>
              <a:cs typeface="Arial"/>
              <a:sym typeface="Arial"/>
            </a:endParaRPr>
          </a:p>
          <a:p>
            <a:pPr indent="-184150" lvl="0" marL="628650" marR="0" rtl="0" algn="l">
              <a:lnSpc>
                <a:spcPct val="100000"/>
              </a:lnSpc>
              <a:spcBef>
                <a:spcPts val="35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12 km </a:t>
            </a:r>
            <a:r>
              <a:rPr b="1" i="0" lang="en-US" sz="1400" u="none" cap="none" strike="noStrike">
                <a:solidFill>
                  <a:srgbClr val="FF0000"/>
                </a:solidFill>
                <a:latin typeface="Arial"/>
                <a:ea typeface="Arial"/>
                <a:cs typeface="Arial"/>
                <a:sym typeface="Arial"/>
              </a:rPr>
              <a:t>GFSv16 – CMAQ V5.3.1</a:t>
            </a:r>
            <a:endParaRPr b="0" i="0" sz="1600" u="none" cap="none" strike="noStrike">
              <a:solidFill>
                <a:srgbClr val="000000"/>
              </a:solidFill>
              <a:latin typeface="Arial"/>
              <a:ea typeface="Arial"/>
              <a:cs typeface="Arial"/>
              <a:sym typeface="Arial"/>
            </a:endParaRPr>
          </a:p>
          <a:p>
            <a:pPr indent="-184150" lvl="0" marL="628650" marR="0" rtl="0" algn="l">
              <a:lnSpc>
                <a:spcPct val="100000"/>
              </a:lnSpc>
              <a:spcBef>
                <a:spcPts val="35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Improved </a:t>
            </a:r>
            <a:r>
              <a:rPr b="1" i="0" lang="en-US" sz="1400" u="none" cap="none" strike="noStrike">
                <a:solidFill>
                  <a:srgbClr val="FF0000"/>
                </a:solidFill>
                <a:latin typeface="Arial"/>
                <a:ea typeface="Arial"/>
                <a:cs typeface="Arial"/>
                <a:sym typeface="Arial"/>
              </a:rPr>
              <a:t>GBBEPx</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0.1 deg smoke</a:t>
            </a:r>
            <a:endParaRPr b="0" i="0" sz="1600" u="none" cap="none" strike="noStrike">
              <a:solidFill>
                <a:srgbClr val="000000"/>
              </a:solidFill>
              <a:latin typeface="Arial"/>
              <a:ea typeface="Arial"/>
              <a:cs typeface="Arial"/>
              <a:sym typeface="Arial"/>
            </a:endParaRPr>
          </a:p>
          <a:p>
            <a:pPr indent="-184150" lvl="0" marL="628650" marR="0" rtl="0" algn="l">
              <a:lnSpc>
                <a:spcPct val="100000"/>
              </a:lnSpc>
              <a:spcBef>
                <a:spcPts val="35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Inline emissions, deposition</a:t>
            </a:r>
            <a:endParaRPr/>
          </a:p>
          <a:p>
            <a:pPr indent="-184150" lvl="0" marL="628650" marR="0" rtl="0" algn="l">
              <a:lnSpc>
                <a:spcPct val="100000"/>
              </a:lnSpc>
              <a:spcBef>
                <a:spcPts val="35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Real-time veg fraction (GVF)</a:t>
            </a:r>
            <a:endParaRPr/>
          </a:p>
          <a:p>
            <a:pPr indent="-184150" lvl="0" marL="628650" marR="0" rtl="0" algn="l">
              <a:lnSpc>
                <a:spcPct val="100000"/>
              </a:lnSpc>
              <a:spcBef>
                <a:spcPts val="35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Climatological LAI</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35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249" name="Google Shape;249;g8992ca5c98_2_289"/>
          <p:cNvGrpSpPr/>
          <p:nvPr/>
        </p:nvGrpSpPr>
        <p:grpSpPr>
          <a:xfrm>
            <a:off x="3411125" y="1644513"/>
            <a:ext cx="5473200" cy="3147580"/>
            <a:chOff x="3728050" y="2730714"/>
            <a:chExt cx="5264211" cy="3502760"/>
          </a:xfrm>
        </p:grpSpPr>
        <p:pic>
          <p:nvPicPr>
            <p:cNvPr descr="D:\Users\Ivanka.Stajner\Pictures\conus.png" id="250" name="Google Shape;250;g8992ca5c98_2_289"/>
            <p:cNvPicPr preferRelativeResize="0"/>
            <p:nvPr/>
          </p:nvPicPr>
          <p:blipFill rotWithShape="1">
            <a:blip r:embed="rId3">
              <a:alphaModFix/>
            </a:blip>
            <a:srcRect b="0" l="0" r="0" t="0"/>
            <a:stretch/>
          </p:blipFill>
          <p:spPr>
            <a:xfrm>
              <a:off x="3850916" y="2730714"/>
              <a:ext cx="5141345" cy="3185162"/>
            </a:xfrm>
            <a:prstGeom prst="rect">
              <a:avLst/>
            </a:prstGeom>
            <a:noFill/>
            <a:ln>
              <a:noFill/>
            </a:ln>
          </p:spPr>
        </p:pic>
        <p:sp>
          <p:nvSpPr>
            <p:cNvPr id="251" name="Google Shape;251;g8992ca5c98_2_289"/>
            <p:cNvSpPr/>
            <p:nvPr/>
          </p:nvSpPr>
          <p:spPr>
            <a:xfrm>
              <a:off x="7102552" y="2904540"/>
              <a:ext cx="1733100" cy="1786200"/>
            </a:xfrm>
            <a:prstGeom prst="rect">
              <a:avLst/>
            </a:prstGeom>
            <a:solidFill>
              <a:srgbClr val="00B0F0">
                <a:alpha val="20000"/>
              </a:srgbClr>
            </a:solidFill>
            <a:ln cap="flat" cmpd="sng" w="9525">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2004: ozone</a:t>
              </a:r>
              <a:endParaRPr b="0" i="0" sz="1400" u="none" cap="none" strike="noStrike">
                <a:solidFill>
                  <a:srgbClr val="000000"/>
                </a:solidFill>
                <a:latin typeface="Arial"/>
                <a:ea typeface="Arial"/>
                <a:cs typeface="Arial"/>
                <a:sym typeface="Arial"/>
              </a:endParaRPr>
            </a:p>
          </p:txBody>
        </p:sp>
        <p:sp>
          <p:nvSpPr>
            <p:cNvPr id="252" name="Google Shape;252;g8992ca5c98_2_289"/>
            <p:cNvSpPr/>
            <p:nvPr/>
          </p:nvSpPr>
          <p:spPr>
            <a:xfrm>
              <a:off x="5943604" y="2830112"/>
              <a:ext cx="2966400" cy="2998500"/>
            </a:xfrm>
            <a:prstGeom prst="rect">
              <a:avLst/>
            </a:prstGeom>
            <a:noFill/>
            <a:ln cap="flat" cmpd="sng" w="28575">
              <a:solidFill>
                <a:srgbClr val="0E6AE6"/>
              </a:solidFill>
              <a:prstDash val="dash"/>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3" name="Google Shape;253;g8992ca5c98_2_289"/>
            <p:cNvCxnSpPr/>
            <p:nvPr/>
          </p:nvCxnSpPr>
          <p:spPr>
            <a:xfrm>
              <a:off x="3892489" y="4552585"/>
              <a:ext cx="2560500" cy="1329300"/>
            </a:xfrm>
            <a:prstGeom prst="straightConnector1">
              <a:avLst/>
            </a:prstGeom>
            <a:solidFill>
              <a:schemeClr val="accent1"/>
            </a:solidFill>
            <a:ln cap="flat" cmpd="sng" w="28575">
              <a:solidFill>
                <a:srgbClr val="3333CC"/>
              </a:solidFill>
              <a:prstDash val="solid"/>
              <a:round/>
              <a:headEnd len="sm" w="sm" type="none"/>
              <a:tailEnd len="sm" w="sm" type="none"/>
            </a:ln>
          </p:spPr>
        </p:cxnSp>
        <p:cxnSp>
          <p:nvCxnSpPr>
            <p:cNvPr id="254" name="Google Shape;254;g8992ca5c98_2_289"/>
            <p:cNvCxnSpPr/>
            <p:nvPr/>
          </p:nvCxnSpPr>
          <p:spPr>
            <a:xfrm rot="10800000">
              <a:off x="3892489" y="2762485"/>
              <a:ext cx="0" cy="1790100"/>
            </a:xfrm>
            <a:prstGeom prst="straightConnector1">
              <a:avLst/>
            </a:prstGeom>
            <a:solidFill>
              <a:schemeClr val="accent1"/>
            </a:solidFill>
            <a:ln cap="flat" cmpd="sng" w="28575">
              <a:solidFill>
                <a:srgbClr val="3333CC"/>
              </a:solidFill>
              <a:prstDash val="solid"/>
              <a:round/>
              <a:headEnd len="sm" w="sm" type="none"/>
              <a:tailEnd len="sm" w="sm" type="none"/>
            </a:ln>
          </p:spPr>
        </p:cxnSp>
        <p:cxnSp>
          <p:nvCxnSpPr>
            <p:cNvPr id="255" name="Google Shape;255;g8992ca5c98_2_289"/>
            <p:cNvCxnSpPr/>
            <p:nvPr/>
          </p:nvCxnSpPr>
          <p:spPr>
            <a:xfrm>
              <a:off x="3892489" y="2762612"/>
              <a:ext cx="5075700" cy="0"/>
            </a:xfrm>
            <a:prstGeom prst="straightConnector1">
              <a:avLst/>
            </a:prstGeom>
            <a:solidFill>
              <a:schemeClr val="accent1"/>
            </a:solidFill>
            <a:ln cap="flat" cmpd="sng" w="28575">
              <a:solidFill>
                <a:srgbClr val="3333CC"/>
              </a:solidFill>
              <a:prstDash val="solid"/>
              <a:round/>
              <a:headEnd len="sm" w="sm" type="none"/>
              <a:tailEnd len="sm" w="sm" type="none"/>
            </a:ln>
          </p:spPr>
        </p:cxnSp>
        <p:cxnSp>
          <p:nvCxnSpPr>
            <p:cNvPr id="256" name="Google Shape;256;g8992ca5c98_2_289"/>
            <p:cNvCxnSpPr/>
            <p:nvPr/>
          </p:nvCxnSpPr>
          <p:spPr>
            <a:xfrm>
              <a:off x="8968113" y="2766314"/>
              <a:ext cx="3000" cy="3105000"/>
            </a:xfrm>
            <a:prstGeom prst="straightConnector1">
              <a:avLst/>
            </a:prstGeom>
            <a:solidFill>
              <a:schemeClr val="accent1"/>
            </a:solidFill>
            <a:ln cap="flat" cmpd="sng" w="28575">
              <a:solidFill>
                <a:srgbClr val="3333CC"/>
              </a:solidFill>
              <a:prstDash val="solid"/>
              <a:round/>
              <a:headEnd len="sm" w="sm" type="none"/>
              <a:tailEnd len="sm" w="sm" type="none"/>
            </a:ln>
          </p:spPr>
        </p:cxnSp>
        <p:cxnSp>
          <p:nvCxnSpPr>
            <p:cNvPr id="257" name="Google Shape;257;g8992ca5c98_2_289"/>
            <p:cNvCxnSpPr/>
            <p:nvPr/>
          </p:nvCxnSpPr>
          <p:spPr>
            <a:xfrm>
              <a:off x="6410477" y="5871395"/>
              <a:ext cx="2560500" cy="0"/>
            </a:xfrm>
            <a:prstGeom prst="straightConnector1">
              <a:avLst/>
            </a:prstGeom>
            <a:solidFill>
              <a:schemeClr val="accent1"/>
            </a:solidFill>
            <a:ln cap="flat" cmpd="sng" w="28575">
              <a:solidFill>
                <a:srgbClr val="3333CC"/>
              </a:solidFill>
              <a:prstDash val="solid"/>
              <a:round/>
              <a:headEnd len="sm" w="sm" type="none"/>
              <a:tailEnd len="sm" w="sm" type="none"/>
            </a:ln>
          </p:spPr>
        </p:cxnSp>
        <p:sp>
          <p:nvSpPr>
            <p:cNvPr id="258" name="Google Shape;258;g8992ca5c98_2_289"/>
            <p:cNvSpPr txBox="1"/>
            <p:nvPr/>
          </p:nvSpPr>
          <p:spPr>
            <a:xfrm>
              <a:off x="6295995" y="4788776"/>
              <a:ext cx="1448100" cy="411000"/>
            </a:xfrm>
            <a:prstGeom prst="rect">
              <a:avLst/>
            </a:prstGeom>
            <a:solidFill>
              <a:srgbClr val="798A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2005: ozone</a:t>
              </a:r>
              <a:endParaRPr b="0" i="0" sz="1400" u="none" cap="none" strike="noStrike">
                <a:solidFill>
                  <a:srgbClr val="000000"/>
                </a:solidFill>
                <a:latin typeface="Arial"/>
                <a:ea typeface="Arial"/>
                <a:cs typeface="Arial"/>
                <a:sym typeface="Arial"/>
              </a:endParaRPr>
            </a:p>
          </p:txBody>
        </p:sp>
        <p:sp>
          <p:nvSpPr>
            <p:cNvPr id="259" name="Google Shape;259;g8992ca5c98_2_289"/>
            <p:cNvSpPr txBox="1"/>
            <p:nvPr/>
          </p:nvSpPr>
          <p:spPr>
            <a:xfrm>
              <a:off x="4159499" y="3316301"/>
              <a:ext cx="2868702" cy="1329300"/>
            </a:xfrm>
            <a:prstGeom prst="rect">
              <a:avLst/>
            </a:prstGeom>
            <a:solidFill>
              <a:srgbClr val="77AE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Arial"/>
                  <a:ea typeface="Arial"/>
                  <a:cs typeface="Arial"/>
                  <a:sym typeface="Arial"/>
                </a:rPr>
                <a:t>2007</a:t>
              </a:r>
              <a:r>
                <a:rPr b="1" i="0" lang="en-US" sz="1800" u="none" cap="none" strike="noStrike">
                  <a:solidFill>
                    <a:srgbClr val="000000"/>
                  </a:solidFill>
                  <a:latin typeface="Arial"/>
                  <a:ea typeface="Arial"/>
                  <a:cs typeface="Arial"/>
                  <a:sym typeface="Arial"/>
                </a:rPr>
                <a:t>: ozone/ hys. smoke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2012: Hysplit dust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Arial"/>
                  <a:ea typeface="Arial"/>
                  <a:cs typeface="Arial"/>
                  <a:sym typeface="Arial"/>
                </a:rPr>
                <a:t>2016</a:t>
              </a:r>
              <a:r>
                <a:rPr b="1" i="0" lang="en-US" sz="1800" u="none" cap="none" strike="noStrike">
                  <a:solidFill>
                    <a:srgbClr val="000000"/>
                  </a:solidFill>
                  <a:latin typeface="Arial"/>
                  <a:ea typeface="Arial"/>
                  <a:cs typeface="Arial"/>
                  <a:sym typeface="Arial"/>
                </a:rPr>
                <a:t>: + PM2.5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Arial"/>
                  <a:ea typeface="Arial"/>
                  <a:cs typeface="Arial"/>
                  <a:sym typeface="Arial"/>
                </a:rPr>
                <a:t>2018:</a:t>
              </a:r>
              <a:r>
                <a:rPr b="1" i="0" lang="en-US" sz="1800" u="none" cap="none" strike="noStrike">
                  <a:solidFill>
                    <a:srgbClr val="000000"/>
                  </a:solidFill>
                  <a:latin typeface="Arial"/>
                  <a:ea typeface="Arial"/>
                  <a:cs typeface="Arial"/>
                  <a:sym typeface="Arial"/>
                </a:rPr>
                <a:t>O3/PM Bias correct.</a:t>
              </a:r>
              <a:endParaRPr b="1" i="0" sz="1800" u="none" cap="none" strike="noStrike">
                <a:solidFill>
                  <a:srgbClr val="000000"/>
                </a:solidFill>
                <a:latin typeface="Arial"/>
                <a:ea typeface="Arial"/>
                <a:cs typeface="Arial"/>
                <a:sym typeface="Arial"/>
              </a:endParaRPr>
            </a:p>
          </p:txBody>
        </p:sp>
        <p:sp>
          <p:nvSpPr>
            <p:cNvPr id="260" name="Google Shape;260;g8992ca5c98_2_289"/>
            <p:cNvSpPr txBox="1"/>
            <p:nvPr/>
          </p:nvSpPr>
          <p:spPr>
            <a:xfrm>
              <a:off x="3728050" y="5232674"/>
              <a:ext cx="2023500" cy="1000800"/>
            </a:xfrm>
            <a:prstGeom prst="rect">
              <a:avLst/>
            </a:prstGeom>
            <a:solidFill>
              <a:srgbClr val="CC9900">
                <a:alpha val="3254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2009: Hy smoke(ak)</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2010: Hy smoke(hi)</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2010: ozone(ak/hi)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2016: PM2.5 (ak/hi)</a:t>
              </a:r>
              <a:endParaRPr b="1" i="0" sz="1400" u="none" cap="none" strike="noStrike">
                <a:solidFill>
                  <a:srgbClr val="000000"/>
                </a:solidFill>
                <a:latin typeface="Arial"/>
                <a:ea typeface="Arial"/>
                <a:cs typeface="Arial"/>
                <a:sym typeface="Arial"/>
              </a:endParaRPr>
            </a:p>
          </p:txBody>
        </p:sp>
      </p:grpSp>
      <p:sp>
        <p:nvSpPr>
          <p:cNvPr id="261" name="Google Shape;261;g8992ca5c98_2_289"/>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1"/>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sz="2880">
                <a:solidFill>
                  <a:schemeClr val="accent2"/>
                </a:solidFill>
              </a:rPr>
              <a:t>The Western U.S. 2020 fires</a:t>
            </a:r>
            <a:br>
              <a:rPr lang="en-US" sz="2880">
                <a:solidFill>
                  <a:schemeClr val="accent2"/>
                </a:solidFill>
              </a:rPr>
            </a:br>
            <a:r>
              <a:rPr lang="en-US" sz="2880">
                <a:solidFill>
                  <a:srgbClr val="C00000"/>
                </a:solidFill>
              </a:rPr>
              <a:t>RAW </a:t>
            </a:r>
            <a:r>
              <a:rPr lang="en-US" sz="2880">
                <a:solidFill>
                  <a:srgbClr val="FF0000"/>
                </a:solidFill>
              </a:rPr>
              <a:t>24 h avg PM2.5 </a:t>
            </a:r>
            <a:r>
              <a:rPr lang="en-US" sz="2880">
                <a:solidFill>
                  <a:schemeClr val="accent2"/>
                </a:solidFill>
              </a:rPr>
              <a:t>  Valid: 9/5/20</a:t>
            </a:r>
            <a:endParaRPr/>
          </a:p>
        </p:txBody>
      </p:sp>
      <p:pic>
        <p:nvPicPr>
          <p:cNvPr id="478" name="Google Shape;478;p41"/>
          <p:cNvPicPr preferRelativeResize="0"/>
          <p:nvPr/>
        </p:nvPicPr>
        <p:blipFill rotWithShape="1">
          <a:blip r:embed="rId3">
            <a:alphaModFix/>
          </a:blip>
          <a:srcRect b="28654" l="297" r="86073" t="23555"/>
          <a:stretch/>
        </p:blipFill>
        <p:spPr>
          <a:xfrm>
            <a:off x="30480" y="1131091"/>
            <a:ext cx="701040" cy="2457928"/>
          </a:xfrm>
          <a:prstGeom prst="rect">
            <a:avLst/>
          </a:prstGeom>
          <a:noFill/>
          <a:ln>
            <a:noFill/>
          </a:ln>
        </p:spPr>
      </p:pic>
      <p:pic>
        <p:nvPicPr>
          <p:cNvPr id="479" name="Google Shape;479;p41"/>
          <p:cNvPicPr preferRelativeResize="0"/>
          <p:nvPr/>
        </p:nvPicPr>
        <p:blipFill rotWithShape="1">
          <a:blip r:embed="rId3">
            <a:alphaModFix/>
          </a:blip>
          <a:srcRect b="0" l="21261" r="19775" t="49328"/>
          <a:stretch/>
        </p:blipFill>
        <p:spPr>
          <a:xfrm>
            <a:off x="721491" y="1225697"/>
            <a:ext cx="2664706" cy="2289982"/>
          </a:xfrm>
          <a:prstGeom prst="rect">
            <a:avLst/>
          </a:prstGeom>
          <a:noFill/>
          <a:ln>
            <a:noFill/>
          </a:ln>
        </p:spPr>
      </p:pic>
      <p:pic>
        <p:nvPicPr>
          <p:cNvPr id="480" name="Google Shape;480;p41"/>
          <p:cNvPicPr preferRelativeResize="0"/>
          <p:nvPr/>
        </p:nvPicPr>
        <p:blipFill rotWithShape="1">
          <a:blip r:embed="rId3">
            <a:alphaModFix/>
          </a:blip>
          <a:srcRect b="50000" l="19775" r="21261" t="0"/>
          <a:stretch/>
        </p:blipFill>
        <p:spPr>
          <a:xfrm>
            <a:off x="3239647" y="1287389"/>
            <a:ext cx="2664706" cy="2259644"/>
          </a:xfrm>
          <a:prstGeom prst="rect">
            <a:avLst/>
          </a:prstGeom>
          <a:noFill/>
          <a:ln>
            <a:noFill/>
          </a:ln>
        </p:spPr>
      </p:pic>
      <p:sp>
        <p:nvSpPr>
          <p:cNvPr id="481" name="Google Shape;481;p41"/>
          <p:cNvSpPr txBox="1"/>
          <p:nvPr/>
        </p:nvSpPr>
        <p:spPr>
          <a:xfrm>
            <a:off x="1089202" y="3558211"/>
            <a:ext cx="12489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Production</a:t>
            </a:r>
            <a:endParaRPr b="0" i="0" sz="1400" u="none" cap="none" strike="noStrike">
              <a:solidFill>
                <a:srgbClr val="000000"/>
              </a:solidFill>
              <a:latin typeface="Arial"/>
              <a:ea typeface="Arial"/>
              <a:cs typeface="Arial"/>
              <a:sym typeface="Arial"/>
            </a:endParaRPr>
          </a:p>
        </p:txBody>
      </p:sp>
      <p:sp>
        <p:nvSpPr>
          <p:cNvPr id="482" name="Google Shape;482;p41"/>
          <p:cNvSpPr txBox="1"/>
          <p:nvPr/>
        </p:nvSpPr>
        <p:spPr>
          <a:xfrm>
            <a:off x="3749429" y="3594832"/>
            <a:ext cx="1940717"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V1: GFS-CMAQv5.3.1</a:t>
            </a:r>
            <a:endParaRPr b="0" i="0" sz="1400" u="none" cap="none" strike="noStrike">
              <a:solidFill>
                <a:srgbClr val="000000"/>
              </a:solidFill>
              <a:latin typeface="Arial"/>
              <a:ea typeface="Arial"/>
              <a:cs typeface="Arial"/>
              <a:sym typeface="Arial"/>
            </a:endParaRPr>
          </a:p>
        </p:txBody>
      </p:sp>
      <p:pic>
        <p:nvPicPr>
          <p:cNvPr id="483" name="Google Shape;483;p41"/>
          <p:cNvPicPr preferRelativeResize="0"/>
          <p:nvPr/>
        </p:nvPicPr>
        <p:blipFill rotWithShape="1">
          <a:blip r:embed="rId4">
            <a:alphaModFix/>
          </a:blip>
          <a:srcRect b="50613" l="22093" r="20645" t="0"/>
          <a:stretch/>
        </p:blipFill>
        <p:spPr>
          <a:xfrm>
            <a:off x="6167915" y="1273944"/>
            <a:ext cx="2684172" cy="2315075"/>
          </a:xfrm>
          <a:prstGeom prst="rect">
            <a:avLst/>
          </a:prstGeom>
          <a:noFill/>
          <a:ln>
            <a:noFill/>
          </a:ln>
        </p:spPr>
      </p:pic>
      <p:sp>
        <p:nvSpPr>
          <p:cNvPr id="484" name="Google Shape;484;p41"/>
          <p:cNvSpPr txBox="1"/>
          <p:nvPr/>
        </p:nvSpPr>
        <p:spPr>
          <a:xfrm>
            <a:off x="6539642" y="3631619"/>
            <a:ext cx="1940717"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V2: GFS-CMAQv5.3.1</a:t>
            </a:r>
            <a:endParaRPr b="0" i="0" sz="1400" u="none" cap="none" strike="noStrike">
              <a:solidFill>
                <a:srgbClr val="000000"/>
              </a:solidFill>
              <a:latin typeface="Arial"/>
              <a:ea typeface="Arial"/>
              <a:cs typeface="Arial"/>
              <a:sym typeface="Arial"/>
            </a:endParaRPr>
          </a:p>
        </p:txBody>
      </p:sp>
      <p:sp>
        <p:nvSpPr>
          <p:cNvPr id="485" name="Google Shape;485;p41"/>
          <p:cNvSpPr txBox="1"/>
          <p:nvPr/>
        </p:nvSpPr>
        <p:spPr>
          <a:xfrm>
            <a:off x="2993198" y="4274288"/>
            <a:ext cx="424667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highlight>
                  <a:srgbClr val="FFFF00"/>
                </a:highlight>
                <a:latin typeface="Arial"/>
                <a:ea typeface="Arial"/>
                <a:cs typeface="Arial"/>
                <a:sym typeface="Arial"/>
              </a:rPr>
              <a:t>Significant reduction in PM2.5 from V2 GFS-CMAQ</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9"/>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sz="2880">
                <a:solidFill>
                  <a:schemeClr val="accent2"/>
                </a:solidFill>
              </a:rPr>
              <a:t>Bias Corrected  </a:t>
            </a:r>
            <a:r>
              <a:rPr lang="en-US" sz="2880">
                <a:solidFill>
                  <a:srgbClr val="FF0000"/>
                </a:solidFill>
              </a:rPr>
              <a:t>24 h avg PM2.5 </a:t>
            </a:r>
            <a:r>
              <a:rPr lang="en-US" sz="2880">
                <a:solidFill>
                  <a:schemeClr val="accent2"/>
                </a:solidFill>
              </a:rPr>
              <a:t>  </a:t>
            </a:r>
            <a:br>
              <a:rPr lang="en-US" sz="2880">
                <a:solidFill>
                  <a:schemeClr val="accent2"/>
                </a:solidFill>
              </a:rPr>
            </a:br>
            <a:r>
              <a:rPr lang="en-US" sz="2880">
                <a:solidFill>
                  <a:schemeClr val="accent2"/>
                </a:solidFill>
              </a:rPr>
              <a:t>Day 1   VALID: 9/5/2021</a:t>
            </a:r>
            <a:endParaRPr/>
          </a:p>
        </p:txBody>
      </p:sp>
      <p:sp>
        <p:nvSpPr>
          <p:cNvPr id="491" name="Google Shape;491;p29"/>
          <p:cNvSpPr txBox="1"/>
          <p:nvPr/>
        </p:nvSpPr>
        <p:spPr>
          <a:xfrm>
            <a:off x="7017488" y="1755824"/>
            <a:ext cx="1940717"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V2: GFS-CMAQv5.3.1</a:t>
            </a:r>
            <a:endParaRPr b="0" i="0" sz="1400" u="none" cap="none" strike="noStrike">
              <a:solidFill>
                <a:srgbClr val="000000"/>
              </a:solidFill>
              <a:latin typeface="Arial"/>
              <a:ea typeface="Arial"/>
              <a:cs typeface="Arial"/>
              <a:sym typeface="Arial"/>
            </a:endParaRPr>
          </a:p>
        </p:txBody>
      </p:sp>
      <p:pic>
        <p:nvPicPr>
          <p:cNvPr id="492" name="Google Shape;492;p29"/>
          <p:cNvPicPr preferRelativeResize="0"/>
          <p:nvPr/>
        </p:nvPicPr>
        <p:blipFill rotWithShape="1">
          <a:blip r:embed="rId3">
            <a:alphaModFix/>
          </a:blip>
          <a:srcRect b="0" l="2247" r="22919" t="0"/>
          <a:stretch/>
        </p:blipFill>
        <p:spPr>
          <a:xfrm>
            <a:off x="752888" y="931019"/>
            <a:ext cx="2804190" cy="3747311"/>
          </a:xfrm>
          <a:prstGeom prst="rect">
            <a:avLst/>
          </a:prstGeom>
          <a:noFill/>
          <a:ln>
            <a:noFill/>
          </a:ln>
        </p:spPr>
      </p:pic>
      <p:pic>
        <p:nvPicPr>
          <p:cNvPr id="493" name="Google Shape;493;p29"/>
          <p:cNvPicPr preferRelativeResize="0"/>
          <p:nvPr/>
        </p:nvPicPr>
        <p:blipFill rotWithShape="1">
          <a:blip r:embed="rId4">
            <a:alphaModFix/>
          </a:blip>
          <a:srcRect b="0" l="17132" r="17544" t="0"/>
          <a:stretch/>
        </p:blipFill>
        <p:spPr>
          <a:xfrm>
            <a:off x="4388133" y="931019"/>
            <a:ext cx="2397581" cy="3670347"/>
          </a:xfrm>
          <a:prstGeom prst="rect">
            <a:avLst/>
          </a:prstGeom>
          <a:noFill/>
          <a:ln>
            <a:noFill/>
          </a:ln>
        </p:spPr>
      </p:pic>
      <p:sp>
        <p:nvSpPr>
          <p:cNvPr id="494" name="Google Shape;494;p29"/>
          <p:cNvSpPr/>
          <p:nvPr/>
        </p:nvSpPr>
        <p:spPr>
          <a:xfrm>
            <a:off x="1760564" y="3370521"/>
            <a:ext cx="491125" cy="382772"/>
          </a:xfrm>
          <a:prstGeom prst="rect">
            <a:avLst/>
          </a:prstGeom>
          <a:noFill/>
          <a:ln cap="flat" cmpd="sng" w="349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5" name="Google Shape;495;p29"/>
          <p:cNvSpPr/>
          <p:nvPr/>
        </p:nvSpPr>
        <p:spPr>
          <a:xfrm>
            <a:off x="1760563" y="1422105"/>
            <a:ext cx="491125" cy="382772"/>
          </a:xfrm>
          <a:prstGeom prst="rect">
            <a:avLst/>
          </a:prstGeom>
          <a:noFill/>
          <a:ln cap="flat" cmpd="sng" w="349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6" name="Google Shape;496;p29"/>
          <p:cNvSpPr txBox="1"/>
          <p:nvPr/>
        </p:nvSpPr>
        <p:spPr>
          <a:xfrm>
            <a:off x="6893441" y="3216621"/>
            <a:ext cx="1940717" cy="4622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Operational: NAM CMAQ V5.0.2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b8de159740_0_0"/>
          <p:cNvSpPr txBox="1"/>
          <p:nvPr>
            <p:ph type="title"/>
          </p:nvPr>
        </p:nvSpPr>
        <p:spPr>
          <a:xfrm>
            <a:off x="681619" y="88816"/>
            <a:ext cx="7886700" cy="9942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lang="en-US"/>
              <a:t>Northwest Coast: PM2.5</a:t>
            </a:r>
            <a:endParaRPr/>
          </a:p>
        </p:txBody>
      </p:sp>
      <p:pic>
        <p:nvPicPr>
          <p:cNvPr id="502" name="Google Shape;502;gb8de159740_0_0"/>
          <p:cNvPicPr preferRelativeResize="0"/>
          <p:nvPr/>
        </p:nvPicPr>
        <p:blipFill rotWithShape="1">
          <a:blip r:embed="rId3">
            <a:alphaModFix/>
          </a:blip>
          <a:srcRect b="0" l="0" r="0" t="0"/>
          <a:stretch/>
        </p:blipFill>
        <p:spPr>
          <a:xfrm>
            <a:off x="352599" y="834386"/>
            <a:ext cx="3502936" cy="2316666"/>
          </a:xfrm>
          <a:prstGeom prst="rect">
            <a:avLst/>
          </a:prstGeom>
          <a:noFill/>
          <a:ln>
            <a:noFill/>
          </a:ln>
        </p:spPr>
      </p:pic>
      <p:pic>
        <p:nvPicPr>
          <p:cNvPr id="503" name="Google Shape;503;gb8de159740_0_0"/>
          <p:cNvPicPr preferRelativeResize="0"/>
          <p:nvPr/>
        </p:nvPicPr>
        <p:blipFill rotWithShape="1">
          <a:blip r:embed="rId4">
            <a:alphaModFix/>
          </a:blip>
          <a:srcRect b="0" l="0" r="0" t="0"/>
          <a:stretch/>
        </p:blipFill>
        <p:spPr>
          <a:xfrm>
            <a:off x="4691875" y="939907"/>
            <a:ext cx="4064891" cy="1987288"/>
          </a:xfrm>
          <a:prstGeom prst="rect">
            <a:avLst/>
          </a:prstGeom>
          <a:noFill/>
          <a:ln>
            <a:noFill/>
          </a:ln>
        </p:spPr>
      </p:pic>
      <p:pic>
        <p:nvPicPr>
          <p:cNvPr id="504" name="Google Shape;504;gb8de159740_0_0"/>
          <p:cNvPicPr preferRelativeResize="0"/>
          <p:nvPr/>
        </p:nvPicPr>
        <p:blipFill rotWithShape="1">
          <a:blip r:embed="rId5">
            <a:alphaModFix/>
          </a:blip>
          <a:srcRect b="0" l="0" r="0" t="0"/>
          <a:stretch/>
        </p:blipFill>
        <p:spPr>
          <a:xfrm>
            <a:off x="4624969" y="3102826"/>
            <a:ext cx="4248614" cy="2040673"/>
          </a:xfrm>
          <a:prstGeom prst="rect">
            <a:avLst/>
          </a:prstGeom>
          <a:noFill/>
          <a:ln>
            <a:noFill/>
          </a:ln>
        </p:spPr>
      </p:pic>
      <p:sp>
        <p:nvSpPr>
          <p:cNvPr id="505" name="Google Shape;505;gb8de159740_0_0"/>
          <p:cNvSpPr/>
          <p:nvPr/>
        </p:nvSpPr>
        <p:spPr>
          <a:xfrm>
            <a:off x="1159726" y="1058243"/>
            <a:ext cx="602100" cy="1593000"/>
          </a:xfrm>
          <a:prstGeom prst="ellipse">
            <a:avLst/>
          </a:prstGeom>
          <a:noFill/>
          <a:ln cap="flat" cmpd="sng" w="1905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6" name="Google Shape;506;gb8de159740_0_0"/>
          <p:cNvSpPr/>
          <p:nvPr/>
        </p:nvSpPr>
        <p:spPr>
          <a:xfrm>
            <a:off x="2665141" y="1058243"/>
            <a:ext cx="602100" cy="1593000"/>
          </a:xfrm>
          <a:prstGeom prst="ellipse">
            <a:avLst/>
          </a:prstGeom>
          <a:noFill/>
          <a:ln cap="flat" cmpd="sng" w="1905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7" name="Google Shape;507;gb8de159740_0_0"/>
          <p:cNvSpPr/>
          <p:nvPr/>
        </p:nvSpPr>
        <p:spPr>
          <a:xfrm>
            <a:off x="6922120" y="1308167"/>
            <a:ext cx="602100" cy="1593000"/>
          </a:xfrm>
          <a:prstGeom prst="ellipse">
            <a:avLst/>
          </a:prstGeom>
          <a:noFill/>
          <a:ln cap="flat" cmpd="sng" w="1905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8" name="Google Shape;508;gb8de159740_0_0"/>
          <p:cNvSpPr/>
          <p:nvPr/>
        </p:nvSpPr>
        <p:spPr>
          <a:xfrm>
            <a:off x="5363736" y="1284054"/>
            <a:ext cx="602100" cy="1593000"/>
          </a:xfrm>
          <a:prstGeom prst="ellipse">
            <a:avLst/>
          </a:prstGeom>
          <a:noFill/>
          <a:ln cap="flat" cmpd="sng" w="1905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9" name="Google Shape;509;gb8de159740_0_0"/>
          <p:cNvSpPr/>
          <p:nvPr/>
        </p:nvSpPr>
        <p:spPr>
          <a:xfrm>
            <a:off x="6958361" y="3504958"/>
            <a:ext cx="602100" cy="1593000"/>
          </a:xfrm>
          <a:prstGeom prst="ellipse">
            <a:avLst/>
          </a:prstGeom>
          <a:noFill/>
          <a:ln cap="flat" cmpd="sng" w="1905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0" name="Google Shape;510;gb8de159740_0_0"/>
          <p:cNvSpPr/>
          <p:nvPr/>
        </p:nvSpPr>
        <p:spPr>
          <a:xfrm>
            <a:off x="5399977" y="3480845"/>
            <a:ext cx="602100" cy="1593000"/>
          </a:xfrm>
          <a:prstGeom prst="ellipse">
            <a:avLst/>
          </a:prstGeom>
          <a:noFill/>
          <a:ln cap="flat" cmpd="sng" w="1905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1" name="Google Shape;511;gb8de159740_0_0"/>
          <p:cNvSpPr txBox="1"/>
          <p:nvPr/>
        </p:nvSpPr>
        <p:spPr>
          <a:xfrm>
            <a:off x="172844" y="3222916"/>
            <a:ext cx="4323900" cy="19389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00000"/>
              </a:lnSpc>
              <a:spcBef>
                <a:spcPts val="0"/>
              </a:spcBef>
              <a:spcAft>
                <a:spcPts val="0"/>
              </a:spcAft>
              <a:buClr>
                <a:schemeClr val="dk1"/>
              </a:buClr>
              <a:buSzPts val="1400"/>
              <a:buFont typeface="Arial"/>
              <a:buChar char="•"/>
            </a:pPr>
            <a:r>
              <a:rPr b="1" i="0" lang="en-US" sz="1400" u="none" cap="none" strike="noStrike">
                <a:solidFill>
                  <a:srgbClr val="FF0000"/>
                </a:solidFill>
                <a:latin typeface="Calibri"/>
                <a:ea typeface="Calibri"/>
                <a:cs typeface="Calibri"/>
                <a:sym typeface="Calibri"/>
              </a:rPr>
              <a:t>Daytime:</a:t>
            </a:r>
            <a:r>
              <a:rPr b="0" i="0" lang="en-US" sz="1400" u="none" cap="none" strike="noStrike">
                <a:solidFill>
                  <a:schemeClr val="dk1"/>
                </a:solidFill>
                <a:latin typeface="Calibri"/>
                <a:ea typeface="Calibri"/>
                <a:cs typeface="Calibri"/>
                <a:sym typeface="Calibri"/>
              </a:rPr>
              <a:t> PBL ramps up more aggressively </a:t>
            </a:r>
            <a:r>
              <a:rPr b="0" i="0" lang="en-US" sz="1400" u="none" cap="none" strike="noStrike">
                <a:solidFill>
                  <a:srgbClr val="FF0000"/>
                </a:solidFill>
                <a:latin typeface="Calibri"/>
                <a:ea typeface="Calibri"/>
                <a:cs typeface="Calibri"/>
                <a:sym typeface="Calibri"/>
              </a:rPr>
              <a:t>in para6</a:t>
            </a:r>
            <a:endParaRPr b="0" i="0" sz="1100" u="none" cap="none" strike="noStrike">
              <a:solidFill>
                <a:srgbClr val="FF0000"/>
              </a:solidFill>
              <a:latin typeface="Arial"/>
              <a:ea typeface="Arial"/>
              <a:cs typeface="Arial"/>
              <a:sym typeface="Arial"/>
            </a:endParaRPr>
          </a:p>
          <a:p>
            <a:pPr indent="-215900" lvl="1" marL="5588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The depth of decreased PM2.5 during solar maxima greatly exceeds PBL height.  Deep convection also a possible culprit, not just PBL</a:t>
            </a:r>
            <a:endParaRPr b="0" i="0" sz="1100" u="none" cap="none" strike="noStrike">
              <a:solidFill>
                <a:srgbClr val="000000"/>
              </a:solidFill>
              <a:latin typeface="Arial"/>
              <a:ea typeface="Arial"/>
              <a:cs typeface="Arial"/>
              <a:sym typeface="Arial"/>
            </a:endParaRPr>
          </a:p>
          <a:p>
            <a:pPr indent="-215900" lvl="0" marL="215900" marR="0" rtl="0" algn="l">
              <a:lnSpc>
                <a:spcPct val="100000"/>
              </a:lnSpc>
              <a:spcBef>
                <a:spcPts val="0"/>
              </a:spcBef>
              <a:spcAft>
                <a:spcPts val="0"/>
              </a:spcAft>
              <a:buClr>
                <a:schemeClr val="dk1"/>
              </a:buClr>
              <a:buSzPts val="1400"/>
              <a:buFont typeface="Arial"/>
              <a:buChar char="•"/>
            </a:pPr>
            <a:r>
              <a:rPr b="1" i="0" lang="en-US" sz="1400" u="none" cap="none" strike="noStrike">
                <a:solidFill>
                  <a:srgbClr val="FF0000"/>
                </a:solidFill>
                <a:latin typeface="Calibri"/>
                <a:ea typeface="Calibri"/>
                <a:cs typeface="Calibri"/>
                <a:sym typeface="Calibri"/>
              </a:rPr>
              <a:t>Night-time</a:t>
            </a:r>
            <a:r>
              <a:rPr b="0" i="0" lang="en-US" sz="1400" u="none" cap="none" strike="noStrike">
                <a:solidFill>
                  <a:schemeClr val="dk1"/>
                </a:solidFill>
                <a:latin typeface="Calibri"/>
                <a:ea typeface="Calibri"/>
                <a:cs typeface="Calibri"/>
                <a:sym typeface="Calibri"/>
              </a:rPr>
              <a:t>: Stronger surface inversion (i.e. higher density of theta contours in para6) coincides with shallower PBLs and possibly higher concentrations near surface</a:t>
            </a:r>
            <a:endParaRPr b="0" i="0" sz="1100" u="none" cap="none" strike="noStrike">
              <a:solidFill>
                <a:srgbClr val="000000"/>
              </a:solidFill>
              <a:latin typeface="Arial"/>
              <a:ea typeface="Arial"/>
              <a:cs typeface="Arial"/>
              <a:sym typeface="Arial"/>
            </a:endParaRPr>
          </a:p>
          <a:p>
            <a:pPr indent="-215900" lvl="0" marL="2159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Reduced winds prevent PM2.5 from mixing out more</a:t>
            </a:r>
            <a:endParaRPr b="0" i="0" sz="1400" u="none" cap="none" strike="noStrike">
              <a:solidFill>
                <a:schemeClr val="dk1"/>
              </a:solidFill>
              <a:latin typeface="Calibri"/>
              <a:ea typeface="Calibri"/>
              <a:cs typeface="Calibri"/>
              <a:sym typeface="Calibri"/>
            </a:endParaRPr>
          </a:p>
        </p:txBody>
      </p:sp>
      <p:sp>
        <p:nvSpPr>
          <p:cNvPr id="512" name="Google Shape;512;gb8de159740_0_0"/>
          <p:cNvSpPr/>
          <p:nvPr/>
        </p:nvSpPr>
        <p:spPr>
          <a:xfrm>
            <a:off x="1589049" y="1507016"/>
            <a:ext cx="1129200" cy="1052100"/>
          </a:xfrm>
          <a:prstGeom prst="rect">
            <a:avLst/>
          </a:prstGeom>
          <a:noFill/>
          <a:ln cap="flat" cmpd="sng" w="1905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3" name="Google Shape;513;gb8de159740_0_0"/>
          <p:cNvSpPr/>
          <p:nvPr/>
        </p:nvSpPr>
        <p:spPr>
          <a:xfrm>
            <a:off x="5879481" y="1933551"/>
            <a:ext cx="1129200" cy="1052100"/>
          </a:xfrm>
          <a:prstGeom prst="rect">
            <a:avLst/>
          </a:prstGeom>
          <a:noFill/>
          <a:ln cap="flat" cmpd="sng" w="1905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4" name="Google Shape;514;gb8de159740_0_0"/>
          <p:cNvSpPr/>
          <p:nvPr/>
        </p:nvSpPr>
        <p:spPr>
          <a:xfrm>
            <a:off x="5879481" y="4092636"/>
            <a:ext cx="1129200" cy="1052100"/>
          </a:xfrm>
          <a:prstGeom prst="rect">
            <a:avLst/>
          </a:prstGeom>
          <a:noFill/>
          <a:ln cap="flat" cmpd="sng" w="1905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5" name="Google Shape;515;gb8de159740_0_0"/>
          <p:cNvSpPr txBox="1"/>
          <p:nvPr/>
        </p:nvSpPr>
        <p:spPr>
          <a:xfrm>
            <a:off x="4941200" y="3239141"/>
            <a:ext cx="7040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PROD</a:t>
            </a:r>
            <a:endParaRPr/>
          </a:p>
        </p:txBody>
      </p:sp>
      <p:sp>
        <p:nvSpPr>
          <p:cNvPr id="516" name="Google Shape;516;gb8de159740_0_0"/>
          <p:cNvSpPr txBox="1"/>
          <p:nvPr/>
        </p:nvSpPr>
        <p:spPr>
          <a:xfrm>
            <a:off x="5011716" y="1086294"/>
            <a:ext cx="67518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PARA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0"/>
          <p:cNvSpPr txBox="1"/>
          <p:nvPr>
            <p:ph type="title"/>
          </p:nvPr>
        </p:nvSpPr>
        <p:spPr>
          <a:xfrm>
            <a:off x="626541" y="1158"/>
            <a:ext cx="7886700" cy="994172"/>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400"/>
              <a:buNone/>
            </a:pPr>
            <a:r>
              <a:rPr lang="en-US"/>
              <a:t>December, 2020:  PM2.5</a:t>
            </a:r>
            <a:endParaRPr/>
          </a:p>
        </p:txBody>
      </p:sp>
      <p:pic>
        <p:nvPicPr>
          <p:cNvPr id="522" name="Google Shape;522;p30"/>
          <p:cNvPicPr preferRelativeResize="0"/>
          <p:nvPr/>
        </p:nvPicPr>
        <p:blipFill rotWithShape="1">
          <a:blip r:embed="rId3">
            <a:alphaModFix/>
          </a:blip>
          <a:srcRect b="0" l="730" r="0" t="0"/>
          <a:stretch/>
        </p:blipFill>
        <p:spPr>
          <a:xfrm>
            <a:off x="4741817" y="730804"/>
            <a:ext cx="3996758" cy="2867025"/>
          </a:xfrm>
          <a:prstGeom prst="rect">
            <a:avLst/>
          </a:prstGeom>
          <a:noFill/>
          <a:ln>
            <a:noFill/>
          </a:ln>
        </p:spPr>
      </p:pic>
      <p:pic>
        <p:nvPicPr>
          <p:cNvPr id="523" name="Google Shape;523;p30"/>
          <p:cNvPicPr preferRelativeResize="0"/>
          <p:nvPr/>
        </p:nvPicPr>
        <p:blipFill rotWithShape="1">
          <a:blip r:embed="rId4">
            <a:alphaModFix/>
          </a:blip>
          <a:srcRect b="0" l="0" r="0" t="0"/>
          <a:stretch/>
        </p:blipFill>
        <p:spPr>
          <a:xfrm>
            <a:off x="205264" y="726041"/>
            <a:ext cx="3787004" cy="2871788"/>
          </a:xfrm>
          <a:prstGeom prst="rect">
            <a:avLst/>
          </a:prstGeom>
          <a:noFill/>
          <a:ln>
            <a:noFill/>
          </a:ln>
        </p:spPr>
      </p:pic>
      <p:sp>
        <p:nvSpPr>
          <p:cNvPr id="524" name="Google Shape;524;p30"/>
          <p:cNvSpPr txBox="1"/>
          <p:nvPr/>
        </p:nvSpPr>
        <p:spPr>
          <a:xfrm>
            <a:off x="205264" y="3773477"/>
            <a:ext cx="7244612" cy="9002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Note:  most days between 12/01/20 and 12/20/20 were processed</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EAST</a:t>
            </a:r>
            <a:r>
              <a:rPr b="0" i="0" lang="en-US" sz="1050" u="none" cap="none" strike="noStrike">
                <a:solidFill>
                  <a:srgbClr val="FF0000"/>
                </a:solidFill>
                <a:latin typeface="Arial"/>
                <a:ea typeface="Arial"/>
                <a:cs typeface="Arial"/>
                <a:sym typeface="Arial"/>
              </a:rPr>
              <a:t>:  Significant improvement throughout the day, particularly in the afternoon hours</a:t>
            </a:r>
            <a:r>
              <a:rPr b="0" i="0" lang="en-US" sz="1050" u="none" cap="none" strike="noStrike">
                <a:solidFill>
                  <a:srgbClr val="000000"/>
                </a:solidFill>
                <a:latin typeface="Arial"/>
                <a:ea typeface="Arial"/>
                <a:cs typeface="Arial"/>
                <a:sym typeface="Arial"/>
              </a:rPr>
              <a:t> </a:t>
            </a:r>
            <a:endParaRPr/>
          </a:p>
          <a:p>
            <a:pPr indent="-214312" lvl="1" marL="5572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Both models overdo PM2.5 during the night while AQM V6.0 is spot on during the day</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WEST: </a:t>
            </a:r>
            <a:r>
              <a:rPr b="0" i="0" lang="en-US" sz="1050" u="none" cap="none" strike="noStrike">
                <a:solidFill>
                  <a:srgbClr val="FF0000"/>
                </a:solidFill>
                <a:latin typeface="Arial"/>
                <a:ea typeface="Arial"/>
                <a:cs typeface="Arial"/>
                <a:sym typeface="Arial"/>
              </a:rPr>
              <a:t>Night-time values of PM2.5 improved during the nigh</a:t>
            </a:r>
            <a:r>
              <a:rPr b="0" i="0" lang="en-US" sz="1050" u="none" cap="none" strike="noStrike">
                <a:solidFill>
                  <a:srgbClr val="000000"/>
                </a:solidFill>
                <a:latin typeface="Arial"/>
                <a:ea typeface="Arial"/>
                <a:cs typeface="Arial"/>
                <a:sym typeface="Arial"/>
              </a:rPr>
              <a:t>t while prod and parallel remain similar during the day</a:t>
            </a:r>
            <a:endParaRPr/>
          </a:p>
          <a:p>
            <a:pPr indent="-214313" lvl="0" marL="214313"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Bias-correction performs remarkably well, regardless of model, during the days examined for December.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1"/>
          <p:cNvSpPr txBox="1"/>
          <p:nvPr>
            <p:ph type="title"/>
          </p:nvPr>
        </p:nvSpPr>
        <p:spPr>
          <a:xfrm>
            <a:off x="626541" y="1158"/>
            <a:ext cx="7886700" cy="994172"/>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400"/>
              <a:buNone/>
            </a:pPr>
            <a:r>
              <a:rPr lang="en-US"/>
              <a:t>December, 2020:  2-m Temperature</a:t>
            </a:r>
            <a:endParaRPr/>
          </a:p>
        </p:txBody>
      </p:sp>
      <p:sp>
        <p:nvSpPr>
          <p:cNvPr id="530" name="Google Shape;530;p31"/>
          <p:cNvSpPr txBox="1"/>
          <p:nvPr/>
        </p:nvSpPr>
        <p:spPr>
          <a:xfrm>
            <a:off x="205265" y="3773478"/>
            <a:ext cx="87297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Note:  most days between 12/01/20 and 12/20/20 were processed</a:t>
            </a:r>
            <a:endParaRPr/>
          </a:p>
          <a:p>
            <a:pPr indent="-214313" lvl="0" marL="2143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Para6b runs warmer than prod throughout the 48-hour forecast for both WEST and EAST.  </a:t>
            </a:r>
            <a:endParaRPr/>
          </a:p>
          <a:p>
            <a:pPr indent="-214313" lvl="0" marL="2143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Para6b agrees better with observations during the daytime while Prod performs better at predicting 2-m temperature during the night</a:t>
            </a:r>
            <a:endParaRPr/>
          </a:p>
          <a:p>
            <a:pPr indent="-214313" lvl="0" marL="2143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Even though 2-m temperature during evening is better for Prod, Prod still over-predicts PM2.5 relative to Para6b.</a:t>
            </a:r>
            <a:endParaRPr/>
          </a:p>
          <a:p>
            <a:pPr indent="-214313" lvl="0" marL="2143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Differences in day-time temperature between Prod and Para6b are similar between EAST and WEST; yet Prod predicts too much PM2.5 EAST relative to Para6b.  Day-time PM2.5 is similar between models out WEST</a:t>
            </a:r>
            <a:endParaRPr/>
          </a:p>
        </p:txBody>
      </p:sp>
      <p:pic>
        <p:nvPicPr>
          <p:cNvPr id="531" name="Google Shape;531;p31"/>
          <p:cNvPicPr preferRelativeResize="0"/>
          <p:nvPr/>
        </p:nvPicPr>
        <p:blipFill rotWithShape="1">
          <a:blip r:embed="rId3">
            <a:alphaModFix/>
          </a:blip>
          <a:srcRect b="0" l="0" r="0" t="0"/>
          <a:stretch/>
        </p:blipFill>
        <p:spPr>
          <a:xfrm>
            <a:off x="215062" y="735838"/>
            <a:ext cx="3777207" cy="2871788"/>
          </a:xfrm>
          <a:prstGeom prst="rect">
            <a:avLst/>
          </a:prstGeom>
          <a:noFill/>
          <a:ln>
            <a:noFill/>
          </a:ln>
        </p:spPr>
      </p:pic>
      <p:pic>
        <p:nvPicPr>
          <p:cNvPr id="532" name="Google Shape;532;p31"/>
          <p:cNvPicPr preferRelativeResize="0"/>
          <p:nvPr/>
        </p:nvPicPr>
        <p:blipFill rotWithShape="1">
          <a:blip r:embed="rId4">
            <a:alphaModFix/>
          </a:blip>
          <a:srcRect b="0" l="0" r="0" t="0"/>
          <a:stretch/>
        </p:blipFill>
        <p:spPr>
          <a:xfrm>
            <a:off x="4741817" y="726041"/>
            <a:ext cx="4085409" cy="28717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4"/>
          <p:cNvSpPr txBox="1"/>
          <p:nvPr>
            <p:ph type="title"/>
          </p:nvPr>
        </p:nvSpPr>
        <p:spPr>
          <a:xfrm>
            <a:off x="626541" y="1158"/>
            <a:ext cx="7886700" cy="994172"/>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400"/>
              <a:buNone/>
            </a:pPr>
            <a:r>
              <a:rPr lang="en-US"/>
              <a:t>December, 2020:  2-m Dewpoint</a:t>
            </a:r>
            <a:endParaRPr/>
          </a:p>
        </p:txBody>
      </p:sp>
      <p:sp>
        <p:nvSpPr>
          <p:cNvPr id="538" name="Google Shape;538;p34"/>
          <p:cNvSpPr txBox="1"/>
          <p:nvPr/>
        </p:nvSpPr>
        <p:spPr>
          <a:xfrm>
            <a:off x="205265" y="3773478"/>
            <a:ext cx="872973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Note:  most days between 12/01/20 and 12/20/20 were processed</a:t>
            </a:r>
            <a:endParaRPr/>
          </a:p>
          <a:p>
            <a:pPr indent="-214313" lvl="0" marL="2143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Very typical pattern of 2-m dewpoint temperature in para configurations being biased low relative to observations and prod, regardless of region</a:t>
            </a:r>
            <a:endParaRPr/>
          </a:p>
          <a:p>
            <a:pPr indent="-214313" lvl="0" marL="2143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Prod always agrees better with observations for 2-m dewpoint</a:t>
            </a:r>
            <a:endParaRPr b="0" i="0" sz="12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It’s possible that some of our tuning for enhanced AQ prediction is partially rooted in dealing with a dry-biased PBL</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The impacts have not yet been disentangled and probably needs to be addressed </a:t>
            </a:r>
            <a:endParaRPr/>
          </a:p>
        </p:txBody>
      </p:sp>
      <p:pic>
        <p:nvPicPr>
          <p:cNvPr id="539" name="Google Shape;539;p34"/>
          <p:cNvPicPr preferRelativeResize="0"/>
          <p:nvPr/>
        </p:nvPicPr>
        <p:blipFill rotWithShape="1">
          <a:blip r:embed="rId3">
            <a:alphaModFix/>
          </a:blip>
          <a:srcRect b="0" l="0" r="0" t="0"/>
          <a:stretch/>
        </p:blipFill>
        <p:spPr>
          <a:xfrm>
            <a:off x="205265" y="745636"/>
            <a:ext cx="3757612" cy="2871788"/>
          </a:xfrm>
          <a:prstGeom prst="rect">
            <a:avLst/>
          </a:prstGeom>
          <a:noFill/>
          <a:ln>
            <a:noFill/>
          </a:ln>
        </p:spPr>
      </p:pic>
      <p:pic>
        <p:nvPicPr>
          <p:cNvPr id="540" name="Google Shape;540;p34"/>
          <p:cNvPicPr preferRelativeResize="0"/>
          <p:nvPr/>
        </p:nvPicPr>
        <p:blipFill rotWithShape="1">
          <a:blip r:embed="rId4">
            <a:alphaModFix/>
          </a:blip>
          <a:srcRect b="0" l="0" r="0" t="0"/>
          <a:stretch/>
        </p:blipFill>
        <p:spPr>
          <a:xfrm>
            <a:off x="4761412" y="755434"/>
            <a:ext cx="3987200" cy="284239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5"/>
          <p:cNvSpPr txBox="1"/>
          <p:nvPr>
            <p:ph type="title"/>
          </p:nvPr>
        </p:nvSpPr>
        <p:spPr>
          <a:xfrm>
            <a:off x="626541" y="1158"/>
            <a:ext cx="7886700" cy="994172"/>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400"/>
              <a:buNone/>
            </a:pPr>
            <a:r>
              <a:rPr lang="en-US"/>
              <a:t>December, 2020:  PBL Height</a:t>
            </a:r>
            <a:endParaRPr/>
          </a:p>
        </p:txBody>
      </p:sp>
      <p:sp>
        <p:nvSpPr>
          <p:cNvPr id="546" name="Google Shape;546;p35"/>
          <p:cNvSpPr txBox="1"/>
          <p:nvPr/>
        </p:nvSpPr>
        <p:spPr>
          <a:xfrm>
            <a:off x="205026" y="3487321"/>
            <a:ext cx="87297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Note:  Geographical points coincident with PM2.5 observations are grouped for non-verifiables and processed similarly. </a:t>
            </a:r>
            <a:endParaRPr/>
          </a:p>
          <a:p>
            <a:pPr indent="-214313" lvl="0" marL="2143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PBL heights for Prod are consistently higher in Prod relative to Para6b</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Night-time:  Formulation of mixing lengths much different:  MYJ (prod) prognoses its mixing length while GFS uses the Bougealeut-Lacarre formulation (fine for day time but probably not okay for the night-time given that its non-local in design).</a:t>
            </a:r>
            <a:endParaRPr/>
          </a:p>
          <a:p>
            <a:pPr indent="-214312" lvl="1" marL="557213"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Unexpected that Prod has higher PBL heights during the day since 2-m temps are higher, 2-m dewpoints are drier, 10-m winds are stronger, and sensible heat fluxes larger (not shown) during the day for Para6b.</a:t>
            </a:r>
            <a:endParaRPr/>
          </a:p>
        </p:txBody>
      </p:sp>
      <p:pic>
        <p:nvPicPr>
          <p:cNvPr id="547" name="Google Shape;547;p35"/>
          <p:cNvPicPr preferRelativeResize="0"/>
          <p:nvPr/>
        </p:nvPicPr>
        <p:blipFill rotWithShape="1">
          <a:blip r:embed="rId3">
            <a:alphaModFix/>
          </a:blip>
          <a:srcRect b="0" l="0" r="0" t="0"/>
          <a:stretch/>
        </p:blipFill>
        <p:spPr>
          <a:xfrm>
            <a:off x="181012" y="891540"/>
            <a:ext cx="3933788" cy="2459084"/>
          </a:xfrm>
          <a:prstGeom prst="rect">
            <a:avLst/>
          </a:prstGeom>
          <a:noFill/>
          <a:ln>
            <a:noFill/>
          </a:ln>
        </p:spPr>
      </p:pic>
      <p:pic>
        <p:nvPicPr>
          <p:cNvPr id="548" name="Google Shape;548;p35"/>
          <p:cNvPicPr preferRelativeResize="0"/>
          <p:nvPr/>
        </p:nvPicPr>
        <p:blipFill rotWithShape="1">
          <a:blip r:embed="rId4">
            <a:alphaModFix/>
          </a:blip>
          <a:srcRect b="0" l="0" r="0" t="0"/>
          <a:stretch/>
        </p:blipFill>
        <p:spPr>
          <a:xfrm>
            <a:off x="4634048" y="818810"/>
            <a:ext cx="4193178" cy="253181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id="553" name="Google Shape;553;p36"/>
          <p:cNvPicPr preferRelativeResize="0"/>
          <p:nvPr/>
        </p:nvPicPr>
        <p:blipFill rotWithShape="1">
          <a:blip r:embed="rId3">
            <a:alphaModFix/>
          </a:blip>
          <a:srcRect b="0" l="0" r="17877" t="0"/>
          <a:stretch/>
        </p:blipFill>
        <p:spPr>
          <a:xfrm>
            <a:off x="0" y="999460"/>
            <a:ext cx="3403157" cy="4144039"/>
          </a:xfrm>
          <a:prstGeom prst="rect">
            <a:avLst/>
          </a:prstGeom>
          <a:noFill/>
          <a:ln>
            <a:noFill/>
          </a:ln>
        </p:spPr>
      </p:pic>
      <p:sp>
        <p:nvSpPr>
          <p:cNvPr id="554" name="Google Shape;554;p36"/>
          <p:cNvSpPr txBox="1"/>
          <p:nvPr>
            <p:ph type="title"/>
          </p:nvPr>
        </p:nvSpPr>
        <p:spPr>
          <a:xfrm>
            <a:off x="876230" y="134344"/>
            <a:ext cx="7933800" cy="59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sz="2400">
                <a:solidFill>
                  <a:schemeClr val="accent2"/>
                </a:solidFill>
              </a:rPr>
              <a:t>Bias Corrected  </a:t>
            </a:r>
            <a:r>
              <a:rPr lang="en-US" sz="2400">
                <a:solidFill>
                  <a:srgbClr val="FF0000"/>
                </a:solidFill>
              </a:rPr>
              <a:t>24 h avg PM2.5 </a:t>
            </a:r>
            <a:r>
              <a:rPr lang="en-US" sz="2400">
                <a:solidFill>
                  <a:schemeClr val="accent2"/>
                </a:solidFill>
              </a:rPr>
              <a:t>  </a:t>
            </a:r>
            <a:br>
              <a:rPr lang="en-US" sz="2400">
                <a:solidFill>
                  <a:schemeClr val="accent2"/>
                </a:solidFill>
              </a:rPr>
            </a:br>
            <a:r>
              <a:rPr lang="en-US" sz="2400">
                <a:solidFill>
                  <a:srgbClr val="FF0000"/>
                </a:solidFill>
              </a:rPr>
              <a:t>VALID</a:t>
            </a:r>
            <a:r>
              <a:rPr lang="en-US" sz="2400">
                <a:solidFill>
                  <a:schemeClr val="accent2"/>
                </a:solidFill>
              </a:rPr>
              <a:t> 12/11/20 12 UTC run forecast</a:t>
            </a:r>
            <a:endParaRPr sz="2400"/>
          </a:p>
        </p:txBody>
      </p:sp>
      <p:sp>
        <p:nvSpPr>
          <p:cNvPr id="555" name="Google Shape;555;p36"/>
          <p:cNvSpPr txBox="1"/>
          <p:nvPr/>
        </p:nvSpPr>
        <p:spPr>
          <a:xfrm rot="5400000">
            <a:off x="7744530" y="1662064"/>
            <a:ext cx="1940717"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V2: GFS-CMAQv5.3.1</a:t>
            </a:r>
            <a:endParaRPr b="0" i="0" sz="1400" u="none" cap="none" strike="noStrike">
              <a:solidFill>
                <a:srgbClr val="000000"/>
              </a:solidFill>
              <a:latin typeface="Arial"/>
              <a:ea typeface="Arial"/>
              <a:cs typeface="Arial"/>
              <a:sym typeface="Arial"/>
            </a:endParaRPr>
          </a:p>
        </p:txBody>
      </p:sp>
      <p:sp>
        <p:nvSpPr>
          <p:cNvPr id="556" name="Google Shape;556;p36"/>
          <p:cNvSpPr/>
          <p:nvPr/>
        </p:nvSpPr>
        <p:spPr>
          <a:xfrm>
            <a:off x="1760564" y="3370521"/>
            <a:ext cx="491125" cy="382772"/>
          </a:xfrm>
          <a:prstGeom prst="rect">
            <a:avLst/>
          </a:prstGeom>
          <a:noFill/>
          <a:ln cap="flat" cmpd="sng" w="349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7" name="Google Shape;557;p36"/>
          <p:cNvSpPr txBox="1"/>
          <p:nvPr/>
        </p:nvSpPr>
        <p:spPr>
          <a:xfrm>
            <a:off x="1232824" y="753022"/>
            <a:ext cx="12932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Day1 RAW</a:t>
            </a:r>
            <a:endParaRPr/>
          </a:p>
        </p:txBody>
      </p:sp>
      <p:sp>
        <p:nvSpPr>
          <p:cNvPr id="558" name="Google Shape;558;p36"/>
          <p:cNvSpPr txBox="1"/>
          <p:nvPr/>
        </p:nvSpPr>
        <p:spPr>
          <a:xfrm>
            <a:off x="3403157" y="753022"/>
            <a:ext cx="12932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Day2 RAW</a:t>
            </a:r>
            <a:endParaRPr/>
          </a:p>
        </p:txBody>
      </p:sp>
      <p:sp>
        <p:nvSpPr>
          <p:cNvPr id="559" name="Google Shape;559;p36"/>
          <p:cNvSpPr txBox="1"/>
          <p:nvPr/>
        </p:nvSpPr>
        <p:spPr>
          <a:xfrm>
            <a:off x="6543262" y="748019"/>
            <a:ext cx="19002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Day1 Bias Corrected</a:t>
            </a:r>
            <a:endParaRPr/>
          </a:p>
        </p:txBody>
      </p:sp>
      <p:sp>
        <p:nvSpPr>
          <p:cNvPr id="560" name="Google Shape;560;p36"/>
          <p:cNvSpPr txBox="1"/>
          <p:nvPr/>
        </p:nvSpPr>
        <p:spPr>
          <a:xfrm rot="5400000">
            <a:off x="8054457" y="3775138"/>
            <a:ext cx="11370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Operational</a:t>
            </a:r>
            <a:endParaRPr/>
          </a:p>
        </p:txBody>
      </p:sp>
      <p:pic>
        <p:nvPicPr>
          <p:cNvPr id="561" name="Google Shape;561;p36"/>
          <p:cNvPicPr preferRelativeResize="0"/>
          <p:nvPr/>
        </p:nvPicPr>
        <p:blipFill rotWithShape="1">
          <a:blip r:embed="rId4">
            <a:alphaModFix/>
          </a:blip>
          <a:srcRect b="0" l="21680" r="24223" t="0"/>
          <a:stretch/>
        </p:blipFill>
        <p:spPr>
          <a:xfrm>
            <a:off x="6260432" y="999458"/>
            <a:ext cx="2241797" cy="4144039"/>
          </a:xfrm>
          <a:prstGeom prst="rect">
            <a:avLst/>
          </a:prstGeom>
          <a:noFill/>
          <a:ln>
            <a:noFill/>
          </a:ln>
        </p:spPr>
      </p:pic>
      <p:pic>
        <p:nvPicPr>
          <p:cNvPr id="562" name="Google Shape;562;p36"/>
          <p:cNvPicPr preferRelativeResize="0"/>
          <p:nvPr/>
        </p:nvPicPr>
        <p:blipFill rotWithShape="1">
          <a:blip r:embed="rId5">
            <a:alphaModFix/>
          </a:blip>
          <a:srcRect b="0" l="24780" r="24779" t="0"/>
          <a:stretch/>
        </p:blipFill>
        <p:spPr>
          <a:xfrm>
            <a:off x="3403157" y="975082"/>
            <a:ext cx="2062565" cy="408920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6"/>
          <p:cNvSpPr txBox="1"/>
          <p:nvPr>
            <p:ph type="title"/>
          </p:nvPr>
        </p:nvSpPr>
        <p:spPr>
          <a:xfrm>
            <a:off x="784785" y="0"/>
            <a:ext cx="7933800" cy="59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sz="2800"/>
              <a:t>AQM v6.0 Evaluation Request </a:t>
            </a:r>
            <a:endParaRPr sz="2800"/>
          </a:p>
        </p:txBody>
      </p:sp>
      <p:sp>
        <p:nvSpPr>
          <p:cNvPr id="568" name="Google Shape;568;p46"/>
          <p:cNvSpPr txBox="1"/>
          <p:nvPr>
            <p:ph idx="1" type="body"/>
          </p:nvPr>
        </p:nvSpPr>
        <p:spPr>
          <a:xfrm>
            <a:off x="605100" y="594300"/>
            <a:ext cx="7933800" cy="4274700"/>
          </a:xfrm>
          <a:prstGeom prst="rect">
            <a:avLst/>
          </a:prstGeom>
          <a:noFill/>
          <a:ln>
            <a:noFill/>
          </a:ln>
        </p:spPr>
        <p:txBody>
          <a:bodyPr anchorCtr="0" anchor="t" bIns="91425" lIns="91425" spcFirstLastPara="1" rIns="91425" wrap="square" tIns="91425">
            <a:noAutofit/>
          </a:bodyPr>
          <a:lstStyle/>
          <a:p>
            <a:pPr indent="0" lvl="1" marL="520700" rtl="0" algn="l">
              <a:lnSpc>
                <a:spcPct val="100000"/>
              </a:lnSpc>
              <a:spcBef>
                <a:spcPts val="480"/>
              </a:spcBef>
              <a:spcAft>
                <a:spcPts val="0"/>
              </a:spcAft>
              <a:buSzPts val="2600"/>
              <a:buNone/>
            </a:pPr>
            <a:r>
              <a:rPr lang="en-US" sz="2100" u="sng">
                <a:solidFill>
                  <a:schemeClr val="dk1"/>
                </a:solidFill>
              </a:rPr>
              <a:t>Evaluation Letter : </a:t>
            </a:r>
            <a:r>
              <a:rPr lang="en-US" sz="2100">
                <a:solidFill>
                  <a:srgbClr val="FF0000"/>
                </a:solidFill>
              </a:rPr>
              <a:t>February 22, 2021</a:t>
            </a:r>
            <a:endParaRPr/>
          </a:p>
          <a:p>
            <a:pPr indent="-393700" lvl="2" marL="1371600" rtl="0" algn="l">
              <a:lnSpc>
                <a:spcPct val="100000"/>
              </a:lnSpc>
              <a:spcBef>
                <a:spcPts val="480"/>
              </a:spcBef>
              <a:spcAft>
                <a:spcPts val="0"/>
              </a:spcAft>
              <a:buSzPts val="2600"/>
              <a:buChar char="•"/>
            </a:pPr>
            <a:r>
              <a:rPr lang="en-US" sz="1800">
                <a:solidFill>
                  <a:schemeClr val="dk1"/>
                </a:solidFill>
              </a:rPr>
              <a:t>Link to evaluation form</a:t>
            </a:r>
            <a:endParaRPr/>
          </a:p>
          <a:p>
            <a:pPr indent="-393700" lvl="2" marL="1371600" rtl="0" algn="l">
              <a:lnSpc>
                <a:spcPct val="100000"/>
              </a:lnSpc>
              <a:spcBef>
                <a:spcPts val="480"/>
              </a:spcBef>
              <a:spcAft>
                <a:spcPts val="0"/>
              </a:spcAft>
              <a:buSzPts val="2600"/>
              <a:buChar char="•"/>
            </a:pPr>
            <a:r>
              <a:rPr lang="en-US" sz="1800">
                <a:solidFill>
                  <a:schemeClr val="dk1"/>
                </a:solidFill>
              </a:rPr>
              <a:t>Link to verification statistic web site</a:t>
            </a:r>
            <a:endParaRPr/>
          </a:p>
          <a:p>
            <a:pPr indent="-393700" lvl="2" marL="1371600" rtl="0" algn="l">
              <a:lnSpc>
                <a:spcPct val="100000"/>
              </a:lnSpc>
              <a:spcBef>
                <a:spcPts val="480"/>
              </a:spcBef>
              <a:spcAft>
                <a:spcPts val="0"/>
              </a:spcAft>
              <a:buSzPts val="2600"/>
              <a:buChar char="•"/>
            </a:pPr>
            <a:r>
              <a:rPr lang="en-US" sz="1800">
                <a:solidFill>
                  <a:schemeClr val="dk1"/>
                </a:solidFill>
              </a:rPr>
              <a:t>Link to retrospective and near real-time run graphical maps</a:t>
            </a:r>
            <a:endParaRPr/>
          </a:p>
          <a:p>
            <a:pPr indent="0" lvl="1" marL="520700" rtl="0" algn="l">
              <a:lnSpc>
                <a:spcPct val="100000"/>
              </a:lnSpc>
              <a:spcBef>
                <a:spcPts val="480"/>
              </a:spcBef>
              <a:spcAft>
                <a:spcPts val="0"/>
              </a:spcAft>
              <a:buSzPts val="2600"/>
              <a:buNone/>
            </a:pPr>
            <a:r>
              <a:rPr lang="en-US" sz="2100" u="sng">
                <a:solidFill>
                  <a:schemeClr val="dk1"/>
                </a:solidFill>
              </a:rPr>
              <a:t>Return Evaluations </a:t>
            </a:r>
            <a:r>
              <a:rPr lang="en-US" sz="2100">
                <a:solidFill>
                  <a:schemeClr val="dk1"/>
                </a:solidFill>
              </a:rPr>
              <a:t>: </a:t>
            </a:r>
            <a:r>
              <a:rPr lang="en-US" sz="2100">
                <a:solidFill>
                  <a:srgbClr val="FF0000"/>
                </a:solidFill>
              </a:rPr>
              <a:t>March 31, 2021</a:t>
            </a:r>
            <a:endParaRPr/>
          </a:p>
          <a:p>
            <a:pPr indent="-393700" lvl="2" marL="1371600" rtl="0" algn="l">
              <a:lnSpc>
                <a:spcPct val="100000"/>
              </a:lnSpc>
              <a:spcBef>
                <a:spcPts val="480"/>
              </a:spcBef>
              <a:spcAft>
                <a:spcPts val="0"/>
              </a:spcAft>
              <a:buSzPts val="2600"/>
              <a:buChar char="•"/>
            </a:pPr>
            <a:r>
              <a:rPr lang="en-US" sz="1800">
                <a:solidFill>
                  <a:schemeClr val="dk1"/>
                </a:solidFill>
              </a:rPr>
              <a:t>Impression of upgrade impacts on AQM forecasts for your area</a:t>
            </a:r>
            <a:endParaRPr/>
          </a:p>
          <a:p>
            <a:pPr indent="-393700" lvl="2" marL="1371600" rtl="0" algn="l">
              <a:lnSpc>
                <a:spcPct val="100000"/>
              </a:lnSpc>
              <a:spcBef>
                <a:spcPts val="480"/>
              </a:spcBef>
              <a:spcAft>
                <a:spcPts val="0"/>
              </a:spcAft>
              <a:buSzPts val="2600"/>
              <a:buChar char="•"/>
            </a:pPr>
            <a:r>
              <a:rPr lang="en-US" sz="1800">
                <a:solidFill>
                  <a:schemeClr val="dk1"/>
                </a:solidFill>
              </a:rPr>
              <a:t>Model performance for events impacted by wild fires </a:t>
            </a:r>
            <a:endParaRPr/>
          </a:p>
          <a:p>
            <a:pPr indent="-393700" lvl="2" marL="1371600" rtl="0" algn="l">
              <a:lnSpc>
                <a:spcPct val="100000"/>
              </a:lnSpc>
              <a:spcBef>
                <a:spcPts val="480"/>
              </a:spcBef>
              <a:spcAft>
                <a:spcPts val="0"/>
              </a:spcAft>
              <a:buSzPts val="2600"/>
              <a:buChar char="•"/>
            </a:pPr>
            <a:r>
              <a:rPr lang="en-US" sz="1800">
                <a:solidFill>
                  <a:schemeClr val="dk1"/>
                </a:solidFill>
              </a:rPr>
              <a:t>Skillfulness if any of 72 hour forecasts</a:t>
            </a:r>
            <a:endParaRPr/>
          </a:p>
          <a:p>
            <a:pPr indent="0" lvl="1" marL="520700" rtl="0" algn="l">
              <a:lnSpc>
                <a:spcPct val="100000"/>
              </a:lnSpc>
              <a:spcBef>
                <a:spcPts val="480"/>
              </a:spcBef>
              <a:spcAft>
                <a:spcPts val="0"/>
              </a:spcAft>
              <a:buSzPts val="2600"/>
              <a:buNone/>
            </a:pPr>
            <a:r>
              <a:rPr lang="en-US" sz="2200" u="sng">
                <a:solidFill>
                  <a:schemeClr val="dk1"/>
                </a:solidFill>
              </a:rPr>
              <a:t>Evaluation summary webinar</a:t>
            </a:r>
            <a:r>
              <a:rPr lang="en-US" sz="2200">
                <a:solidFill>
                  <a:schemeClr val="dk1"/>
                </a:solidFill>
              </a:rPr>
              <a:t>:  </a:t>
            </a:r>
            <a:r>
              <a:rPr lang="en-US" sz="2200">
                <a:solidFill>
                  <a:srgbClr val="FF0000"/>
                </a:solidFill>
              </a:rPr>
              <a:t>April 6, 2021</a:t>
            </a:r>
            <a:endParaRPr/>
          </a:p>
          <a:p>
            <a:pPr indent="0" lvl="1" marL="520700" rtl="0" algn="l">
              <a:lnSpc>
                <a:spcPct val="100000"/>
              </a:lnSpc>
              <a:spcBef>
                <a:spcPts val="480"/>
              </a:spcBef>
              <a:spcAft>
                <a:spcPts val="0"/>
              </a:spcAft>
              <a:buSzPts val="2600"/>
              <a:buNone/>
            </a:pPr>
            <a:r>
              <a:rPr lang="en-US" sz="2000" u="sng">
                <a:solidFill>
                  <a:schemeClr val="dk1"/>
                </a:solidFill>
              </a:rPr>
              <a:t>Director’s briefing</a:t>
            </a:r>
            <a:r>
              <a:rPr lang="en-US" sz="2000">
                <a:solidFill>
                  <a:schemeClr val="dk1"/>
                </a:solidFill>
              </a:rPr>
              <a:t>: </a:t>
            </a:r>
            <a:r>
              <a:rPr lang="en-US" sz="2000">
                <a:solidFill>
                  <a:srgbClr val="FF0000"/>
                </a:solidFill>
              </a:rPr>
              <a:t>April 9, 2021</a:t>
            </a:r>
            <a:endParaRPr/>
          </a:p>
          <a:p>
            <a:pPr indent="0" lvl="1" marL="520700" rtl="0" algn="l">
              <a:lnSpc>
                <a:spcPct val="100000"/>
              </a:lnSpc>
              <a:spcBef>
                <a:spcPts val="480"/>
              </a:spcBef>
              <a:spcAft>
                <a:spcPts val="0"/>
              </a:spcAft>
              <a:buSzPts val="2600"/>
              <a:buNone/>
            </a:pPr>
            <a:r>
              <a:t/>
            </a:r>
            <a:endParaRPr sz="2100">
              <a:solidFill>
                <a:srgbClr val="FF0000"/>
              </a:solidFill>
            </a:endParaRPr>
          </a:p>
          <a:p>
            <a:pPr indent="0" lvl="1" marL="520700" rtl="0" algn="l">
              <a:lnSpc>
                <a:spcPct val="100000"/>
              </a:lnSpc>
              <a:spcBef>
                <a:spcPts val="480"/>
              </a:spcBef>
              <a:spcAft>
                <a:spcPts val="0"/>
              </a:spcAft>
              <a:buSzPts val="2600"/>
              <a:buNone/>
            </a:pPr>
            <a:r>
              <a:rPr lang="en-US" sz="2100">
                <a:solidFill>
                  <a:srgbClr val="FF0000"/>
                </a:solidFill>
              </a:rPr>
              <a:t>EMC AQ web site:   </a:t>
            </a:r>
            <a:r>
              <a:rPr lang="en-US" sz="1800">
                <a:solidFill>
                  <a:schemeClr val="dk1"/>
                </a:solidFill>
              </a:rPr>
              <a:t>http://www.emc.ncep.noaa.gov/mmb/aq</a:t>
            </a:r>
            <a:endParaRPr sz="1800">
              <a:solidFill>
                <a:schemeClr val="dk1"/>
              </a:solidFill>
            </a:endParaRPr>
          </a:p>
          <a:p>
            <a:pPr indent="0" lvl="3" marL="1498600" rtl="0" algn="l">
              <a:lnSpc>
                <a:spcPct val="100000"/>
              </a:lnSpc>
              <a:spcBef>
                <a:spcPts val="480"/>
              </a:spcBef>
              <a:spcAft>
                <a:spcPts val="0"/>
              </a:spcAft>
              <a:buSzPts val="1600"/>
              <a:buNone/>
            </a:pPr>
            <a:r>
              <a:t/>
            </a:r>
            <a:endParaRPr sz="1800"/>
          </a:p>
          <a:p>
            <a:pPr indent="0" lvl="3" marL="1498600" rtl="0" algn="l">
              <a:lnSpc>
                <a:spcPct val="100000"/>
              </a:lnSpc>
              <a:spcBef>
                <a:spcPts val="480"/>
              </a:spcBef>
              <a:spcAft>
                <a:spcPts val="0"/>
              </a:spcAft>
              <a:buSzPts val="1600"/>
              <a:buNone/>
            </a:pPr>
            <a:br>
              <a:rPr lang="en-US" sz="1800"/>
            </a:b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2" name="Shape 572"/>
        <p:cNvGrpSpPr/>
        <p:nvPr/>
      </p:nvGrpSpPr>
      <p:grpSpPr>
        <a:xfrm>
          <a:off x="0" y="0"/>
          <a:ext cx="0" cy="0"/>
          <a:chOff x="0" y="0"/>
          <a:chExt cx="0" cy="0"/>
        </a:xfrm>
      </p:grpSpPr>
      <p:sp>
        <p:nvSpPr>
          <p:cNvPr id="573" name="Google Shape;573;p45"/>
          <p:cNvSpPr txBox="1"/>
          <p:nvPr>
            <p:ph type="title"/>
          </p:nvPr>
        </p:nvSpPr>
        <p:spPr>
          <a:xfrm>
            <a:off x="329473" y="-11793"/>
            <a:ext cx="8683800" cy="56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4400"/>
              <a:buFont typeface="Arial"/>
              <a:buNone/>
            </a:pPr>
            <a:r>
              <a:rPr lang="en-US" sz="3200"/>
              <a:t>Future Emphasis</a:t>
            </a:r>
            <a:br>
              <a:rPr lang="en-US" sz="3200"/>
            </a:br>
            <a:r>
              <a:rPr lang="en-US" sz="2400">
                <a:solidFill>
                  <a:srgbClr val="FFFF00"/>
                </a:solidFill>
              </a:rPr>
              <a:t>Aerosol-Cloud/radiation interactions</a:t>
            </a:r>
            <a:endParaRPr sz="2400">
              <a:solidFill>
                <a:srgbClr val="FFFF00"/>
              </a:solidFill>
            </a:endParaRPr>
          </a:p>
        </p:txBody>
      </p:sp>
      <p:sp>
        <p:nvSpPr>
          <p:cNvPr id="574" name="Google Shape;574;p45"/>
          <p:cNvSpPr txBox="1"/>
          <p:nvPr/>
        </p:nvSpPr>
        <p:spPr>
          <a:xfrm>
            <a:off x="0" y="1700126"/>
            <a:ext cx="8686800" cy="3878700"/>
          </a:xfrm>
          <a:prstGeom prst="rect">
            <a:avLst/>
          </a:prstGeom>
          <a:noFill/>
          <a:ln>
            <a:noFill/>
          </a:ln>
        </p:spPr>
        <p:txBody>
          <a:bodyPr anchorCtr="0" anchor="t" bIns="45700" lIns="91425" spcFirstLastPara="1" rIns="91425" wrap="square" tIns="45700">
            <a:noAutofit/>
          </a:bodyPr>
          <a:lstStyle/>
          <a:p>
            <a:pPr indent="-196850" lvl="0" marL="342900" marR="0" rtl="0" algn="l">
              <a:lnSpc>
                <a:spcPct val="100000"/>
              </a:lnSpc>
              <a:spcBef>
                <a:spcPts val="360"/>
              </a:spcBef>
              <a:spcAft>
                <a:spcPts val="0"/>
              </a:spcAft>
              <a:buClr>
                <a:schemeClr val="lt1"/>
              </a:buClr>
              <a:buSzPts val="2300"/>
              <a:buFont typeface="Arial"/>
              <a:buNone/>
            </a:pPr>
            <a:r>
              <a:t/>
            </a:r>
            <a:endParaRPr b="1" i="0" sz="2300" u="none" cap="none" strike="noStrike">
              <a:solidFill>
                <a:schemeClr val="lt1"/>
              </a:solidFill>
              <a:latin typeface="Arial"/>
              <a:ea typeface="Arial"/>
              <a:cs typeface="Arial"/>
              <a:sym typeface="Arial"/>
            </a:endParaRPr>
          </a:p>
          <a:p>
            <a:pPr indent="-196850" lvl="0" marL="342900" marR="0" rtl="0" algn="l">
              <a:lnSpc>
                <a:spcPct val="100000"/>
              </a:lnSpc>
              <a:spcBef>
                <a:spcPts val="360"/>
              </a:spcBef>
              <a:spcAft>
                <a:spcPts val="0"/>
              </a:spcAft>
              <a:buClr>
                <a:schemeClr val="lt1"/>
              </a:buClr>
              <a:buSzPts val="2300"/>
              <a:buFont typeface="Arial"/>
              <a:buNone/>
            </a:pPr>
            <a:r>
              <a:t/>
            </a:r>
            <a:endParaRPr b="1" i="0" sz="2300" u="none" cap="none" strike="noStrike">
              <a:solidFill>
                <a:schemeClr val="lt1"/>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5" name="Google Shape;575;p45"/>
          <p:cNvSpPr/>
          <p:nvPr/>
        </p:nvSpPr>
        <p:spPr>
          <a:xfrm>
            <a:off x="556776" y="1032908"/>
            <a:ext cx="8204400" cy="12720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360"/>
              </a:spcBef>
              <a:spcAft>
                <a:spcPts val="0"/>
              </a:spcAft>
              <a:buClr>
                <a:schemeClr val="lt1"/>
              </a:buClr>
              <a:buSzPts val="1400"/>
              <a:buFont typeface="Arial"/>
              <a:buChar char="-"/>
            </a:pPr>
            <a:br>
              <a:rPr b="0" i="0" lang="en-US" sz="1400" u="none" cap="none" strike="noStrike">
                <a:solidFill>
                  <a:srgbClr val="000000"/>
                </a:solidFill>
                <a:latin typeface="Arial"/>
                <a:ea typeface="Arial"/>
                <a:cs typeface="Arial"/>
                <a:sym typeface="Arial"/>
              </a:rPr>
            </a:br>
            <a:r>
              <a:rPr b="0" i="1" lang="en-US" sz="1400" u="none" cap="none" strike="noStrike">
                <a:solidFill>
                  <a:srgbClr val="000000"/>
                </a:solidFill>
                <a:latin typeface="Arial"/>
                <a:ea typeface="Arial"/>
                <a:cs typeface="Arial"/>
                <a:sym typeface="Arial"/>
              </a:rPr>
              <a:t>, </a:t>
            </a:r>
            <a:br>
              <a:rPr b="0" i="0" lang="en-US" sz="1400" u="none" cap="none" strike="noStrike">
                <a:solidFill>
                  <a:schemeClr val="lt1"/>
                </a:solidFill>
                <a:latin typeface="Arial"/>
                <a:ea typeface="Arial"/>
                <a:cs typeface="Arial"/>
                <a:sym typeface="Arial"/>
              </a:rPr>
            </a:br>
            <a:br>
              <a:rPr b="1" i="0" lang="en-US" sz="1400" u="none" cap="none" strike="noStrike">
                <a:solidFill>
                  <a:schemeClr val="lt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360"/>
              </a:spcBef>
              <a:spcAft>
                <a:spcPts val="0"/>
              </a:spcAft>
              <a:buClr>
                <a:schemeClr val="lt1"/>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576" name="Google Shape;576;p45"/>
          <p:cNvPicPr preferRelativeResize="0"/>
          <p:nvPr/>
        </p:nvPicPr>
        <p:blipFill rotWithShape="1">
          <a:blip r:embed="rId3">
            <a:alphaModFix/>
          </a:blip>
          <a:srcRect b="0" l="0" r="0" t="0"/>
          <a:stretch/>
        </p:blipFill>
        <p:spPr>
          <a:xfrm>
            <a:off x="1091552" y="1032908"/>
            <a:ext cx="7495673" cy="3349310"/>
          </a:xfrm>
          <a:prstGeom prst="rect">
            <a:avLst/>
          </a:prstGeom>
          <a:solidFill>
            <a:schemeClr val="lt1"/>
          </a:solidFill>
          <a:ln>
            <a:noFill/>
          </a:ln>
        </p:spPr>
      </p:pic>
      <p:sp>
        <p:nvSpPr>
          <p:cNvPr id="577" name="Google Shape;577;p45"/>
          <p:cNvSpPr txBox="1"/>
          <p:nvPr/>
        </p:nvSpPr>
        <p:spPr>
          <a:xfrm>
            <a:off x="457200" y="4076893"/>
            <a:ext cx="2349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Arial"/>
                <a:ea typeface="Arial"/>
                <a:cs typeface="Arial"/>
                <a:sym typeface="Arial"/>
              </a:rPr>
              <a:t>Courtesy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Arial"/>
                <a:ea typeface="Arial"/>
                <a:cs typeface="Arial"/>
                <a:sym typeface="Arial"/>
              </a:rPr>
              <a:t>Exeter CLARIFY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00"/>
                </a:solidFill>
                <a:latin typeface="Arial"/>
                <a:ea typeface="Arial"/>
                <a:cs typeface="Arial"/>
                <a:sym typeface="Arial"/>
              </a:rPr>
              <a:t> project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sz="2800"/>
              <a:t>Operational Community Model for Air Quality (CMAQ) System</a:t>
            </a:r>
            <a:endParaRPr sz="2800"/>
          </a:p>
        </p:txBody>
      </p:sp>
      <p:sp>
        <p:nvSpPr>
          <p:cNvPr id="267" name="Google Shape;267;p4"/>
          <p:cNvSpPr txBox="1"/>
          <p:nvPr>
            <p:ph idx="1" type="body"/>
          </p:nvPr>
        </p:nvSpPr>
        <p:spPr>
          <a:xfrm>
            <a:off x="605100" y="434400"/>
            <a:ext cx="7933800" cy="42747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40"/>
              </a:spcBef>
              <a:spcAft>
                <a:spcPts val="0"/>
              </a:spcAft>
              <a:buSzPts val="3000"/>
              <a:buNone/>
            </a:pPr>
            <a:r>
              <a:t/>
            </a:r>
            <a:endParaRPr sz="1800"/>
          </a:p>
          <a:p>
            <a:pPr indent="-406400" lvl="1" marL="914400" rtl="0" algn="l">
              <a:lnSpc>
                <a:spcPct val="100000"/>
              </a:lnSpc>
              <a:spcBef>
                <a:spcPts val="560"/>
              </a:spcBef>
              <a:spcAft>
                <a:spcPts val="0"/>
              </a:spcAft>
              <a:buSzPts val="2800"/>
              <a:buChar char="•"/>
            </a:pPr>
            <a:r>
              <a:rPr lang="en-US" sz="1800"/>
              <a:t>AQM 5.1 implementation: Dec.18, 2018</a:t>
            </a:r>
            <a:endParaRPr/>
          </a:p>
          <a:p>
            <a:pPr indent="-393700" lvl="2" marL="1371600" rtl="0" algn="l">
              <a:lnSpc>
                <a:spcPct val="100000"/>
              </a:lnSpc>
              <a:spcBef>
                <a:spcPts val="480"/>
              </a:spcBef>
              <a:spcAft>
                <a:spcPts val="0"/>
              </a:spcAft>
              <a:buSzPts val="2600"/>
              <a:buChar char="•"/>
            </a:pPr>
            <a:r>
              <a:rPr lang="en-US" sz="1600">
                <a:solidFill>
                  <a:srgbClr val="FF0000"/>
                </a:solidFill>
              </a:rPr>
              <a:t>NAM-CMAQv5.0.2 12 km/L35</a:t>
            </a:r>
            <a:endParaRPr sz="2600">
              <a:solidFill>
                <a:srgbClr val="FF0000"/>
              </a:solidFill>
            </a:endParaRPr>
          </a:p>
          <a:p>
            <a:pPr indent="-393700" lvl="2" marL="1371600" rtl="0" algn="l">
              <a:lnSpc>
                <a:spcPct val="100000"/>
              </a:lnSpc>
              <a:spcBef>
                <a:spcPts val="480"/>
              </a:spcBef>
              <a:spcAft>
                <a:spcPts val="0"/>
              </a:spcAft>
              <a:buSzPts val="2600"/>
              <a:buChar char="•"/>
            </a:pPr>
            <a:r>
              <a:rPr lang="en-US" sz="1600">
                <a:solidFill>
                  <a:srgbClr val="FF0000"/>
                </a:solidFill>
              </a:rPr>
              <a:t>Ensemble Kalman filter bias correction </a:t>
            </a:r>
            <a:r>
              <a:rPr lang="en-US" sz="1600"/>
              <a:t>for surface O3 and PM2.5</a:t>
            </a:r>
            <a:endParaRPr sz="2600"/>
          </a:p>
          <a:p>
            <a:pPr indent="-393700" lvl="2" marL="1371600" rtl="0" algn="l">
              <a:lnSpc>
                <a:spcPct val="100000"/>
              </a:lnSpc>
              <a:spcBef>
                <a:spcPts val="480"/>
              </a:spcBef>
              <a:spcAft>
                <a:spcPts val="0"/>
              </a:spcAft>
              <a:buSzPts val="2600"/>
              <a:buChar char="•"/>
            </a:pPr>
            <a:r>
              <a:rPr lang="en-US" sz="1600"/>
              <a:t>Carbon Bond V/Aero-6 chemistry</a:t>
            </a:r>
            <a:r>
              <a:rPr lang="en-US" sz="1600">
                <a:solidFill>
                  <a:srgbClr val="FF0000"/>
                </a:solidFill>
              </a:rPr>
              <a:t>: nearly 200 species</a:t>
            </a:r>
            <a:r>
              <a:rPr lang="en-US" sz="1600"/>
              <a:t> (so2,so4,N, VOC..)</a:t>
            </a:r>
            <a:endParaRPr sz="1600"/>
          </a:p>
          <a:p>
            <a:pPr indent="-393700" lvl="2" marL="1371600" rtl="0" algn="l">
              <a:lnSpc>
                <a:spcPct val="100000"/>
              </a:lnSpc>
              <a:spcBef>
                <a:spcPts val="480"/>
              </a:spcBef>
              <a:spcAft>
                <a:spcPts val="0"/>
              </a:spcAft>
              <a:buSzPts val="2600"/>
              <a:buChar char="•"/>
            </a:pPr>
            <a:r>
              <a:rPr lang="en-US" sz="1600"/>
              <a:t>Updates to NESDIS HMS fire smoke emissions </a:t>
            </a:r>
            <a:endParaRPr sz="1600"/>
          </a:p>
          <a:p>
            <a:pPr indent="-381000" lvl="3" marL="1828800" rtl="0" algn="l">
              <a:lnSpc>
                <a:spcPct val="100000"/>
              </a:lnSpc>
              <a:spcBef>
                <a:spcPts val="480"/>
              </a:spcBef>
              <a:spcAft>
                <a:spcPts val="0"/>
              </a:spcAft>
              <a:buSzPts val="2400"/>
              <a:buChar char="•"/>
            </a:pPr>
            <a:r>
              <a:rPr lang="en-US" sz="1500"/>
              <a:t>Off from Oct-June: </a:t>
            </a:r>
            <a:r>
              <a:rPr i="1" lang="en-US" sz="1500"/>
              <a:t>Ag fire discernment issues</a:t>
            </a:r>
            <a:endParaRPr i="1" sz="1800"/>
          </a:p>
          <a:p>
            <a:pPr indent="-330200" lvl="2" marL="1371600" rtl="0" algn="l">
              <a:lnSpc>
                <a:spcPct val="100000"/>
              </a:lnSpc>
              <a:spcBef>
                <a:spcPts val="480"/>
              </a:spcBef>
              <a:spcAft>
                <a:spcPts val="0"/>
              </a:spcAft>
              <a:buSzPts val="1600"/>
              <a:buChar char="•"/>
            </a:pPr>
            <a:r>
              <a:rPr lang="en-US" sz="1600"/>
              <a:t>Anthropogenic: point, area, mobile, biogenics, dust, sea salt</a:t>
            </a:r>
            <a:endParaRPr sz="1600"/>
          </a:p>
          <a:p>
            <a:pPr indent="-330200" lvl="3" marL="1828800" rtl="0" algn="l">
              <a:lnSpc>
                <a:spcPct val="100000"/>
              </a:lnSpc>
              <a:spcBef>
                <a:spcPts val="480"/>
              </a:spcBef>
              <a:spcAft>
                <a:spcPts val="0"/>
              </a:spcAft>
              <a:buSzPts val="1600"/>
              <a:buChar char="•"/>
            </a:pPr>
            <a:r>
              <a:rPr lang="en-US" sz="1600"/>
              <a:t>EPA National Emissions Inventory for year 2014</a:t>
            </a:r>
            <a:endParaRPr sz="1600"/>
          </a:p>
          <a:p>
            <a:pPr indent="0" lvl="3" marL="1498600" rtl="0" algn="l">
              <a:lnSpc>
                <a:spcPct val="100000"/>
              </a:lnSpc>
              <a:spcBef>
                <a:spcPts val="480"/>
              </a:spcBef>
              <a:spcAft>
                <a:spcPts val="0"/>
              </a:spcAft>
              <a:buSzPts val="1600"/>
              <a:buNone/>
            </a:pPr>
            <a:br>
              <a:rPr lang="en-US" sz="1600"/>
            </a:b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1" name="Shape 581"/>
        <p:cNvGrpSpPr/>
        <p:nvPr/>
      </p:nvGrpSpPr>
      <p:grpSpPr>
        <a:xfrm>
          <a:off x="0" y="0"/>
          <a:ext cx="0" cy="0"/>
          <a:chOff x="0" y="0"/>
          <a:chExt cx="0" cy="0"/>
        </a:xfrm>
      </p:grpSpPr>
      <p:pic>
        <p:nvPicPr>
          <p:cNvPr id="582" name="Google Shape;582;p47"/>
          <p:cNvPicPr preferRelativeResize="0"/>
          <p:nvPr/>
        </p:nvPicPr>
        <p:blipFill rotWithShape="1">
          <a:blip r:embed="rId3">
            <a:alphaModFix/>
          </a:blip>
          <a:srcRect b="26481" l="10300" r="11132" t="20993"/>
          <a:stretch/>
        </p:blipFill>
        <p:spPr>
          <a:xfrm>
            <a:off x="293293" y="632321"/>
            <a:ext cx="4479875" cy="1996653"/>
          </a:xfrm>
          <a:prstGeom prst="rect">
            <a:avLst/>
          </a:prstGeom>
          <a:noFill/>
          <a:ln>
            <a:noFill/>
          </a:ln>
        </p:spPr>
      </p:pic>
      <p:sp>
        <p:nvSpPr>
          <p:cNvPr id="583" name="Google Shape;583;p47"/>
          <p:cNvSpPr txBox="1"/>
          <p:nvPr/>
        </p:nvSpPr>
        <p:spPr>
          <a:xfrm>
            <a:off x="1086900" y="182300"/>
            <a:ext cx="7153800" cy="39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0000FF"/>
                </a:solidFill>
                <a:latin typeface="Arial"/>
                <a:ea typeface="Arial"/>
                <a:cs typeface="Arial"/>
                <a:sym typeface="Arial"/>
              </a:rPr>
              <a:t>RRFS-Chem inline CMAQ</a:t>
            </a:r>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FY24-25: 3km</a:t>
            </a:r>
            <a:r>
              <a:rPr b="1" i="0" lang="en-US" sz="2000" u="none" cap="none" strike="noStrike">
                <a:solidFill>
                  <a:srgbClr val="0000FF"/>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FF"/>
              </a:solidFill>
              <a:latin typeface="Arial"/>
              <a:ea typeface="Arial"/>
              <a:cs typeface="Arial"/>
              <a:sym typeface="Arial"/>
            </a:endParaRPr>
          </a:p>
        </p:txBody>
      </p:sp>
      <p:sp>
        <p:nvSpPr>
          <p:cNvPr id="584" name="Google Shape;584;p47"/>
          <p:cNvSpPr txBox="1"/>
          <p:nvPr/>
        </p:nvSpPr>
        <p:spPr>
          <a:xfrm>
            <a:off x="4572000" y="778625"/>
            <a:ext cx="4479900" cy="3840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FF"/>
              </a:solidFill>
              <a:latin typeface="Arial"/>
              <a:ea typeface="Arial"/>
              <a:cs typeface="Arial"/>
              <a:sym typeface="Arial"/>
            </a:endParaRPr>
          </a:p>
          <a:p>
            <a:pPr indent="-336550" lvl="0" marL="457200" marR="0" rtl="0" algn="l">
              <a:lnSpc>
                <a:spcPct val="100000"/>
              </a:lnSpc>
              <a:spcBef>
                <a:spcPts val="0"/>
              </a:spcBef>
              <a:spcAft>
                <a:spcPts val="0"/>
              </a:spcAft>
              <a:buClr>
                <a:srgbClr val="0000FF"/>
              </a:buClr>
              <a:buSzPts val="1700"/>
              <a:buFont typeface="Arial"/>
              <a:buChar char="●"/>
            </a:pPr>
            <a:r>
              <a:rPr b="0" i="0" lang="en-US" sz="1600" u="none" cap="none" strike="noStrike">
                <a:solidFill>
                  <a:srgbClr val="0000FF"/>
                </a:solidFill>
                <a:latin typeface="Arial"/>
                <a:ea typeface="Arial"/>
                <a:cs typeface="Arial"/>
                <a:sym typeface="Arial"/>
              </a:rPr>
              <a:t>The RRFS-CMAQ inline system was continually tested on a </a:t>
            </a:r>
            <a:r>
              <a:rPr b="0" i="0" lang="en-US" sz="1600" u="none" cap="none" strike="noStrike">
                <a:solidFill>
                  <a:srgbClr val="FF0000"/>
                </a:solidFill>
                <a:latin typeface="Arial"/>
                <a:ea typeface="Arial"/>
                <a:cs typeface="Arial"/>
                <a:sym typeface="Arial"/>
              </a:rPr>
              <a:t>CONUS domain at a 25-km resolution </a:t>
            </a:r>
            <a:r>
              <a:rPr b="0" i="0" lang="en-US" sz="1600" u="none" cap="none" strike="noStrike">
                <a:solidFill>
                  <a:srgbClr val="0000FF"/>
                </a:solidFill>
                <a:latin typeface="Arial"/>
                <a:ea typeface="Arial"/>
                <a:cs typeface="Arial"/>
                <a:sym typeface="Arial"/>
              </a:rPr>
              <a:t>with updated chemical lateral boundary condition and anthropogenic emissions.</a:t>
            </a:r>
            <a:endParaRPr b="0" i="0" sz="1600" u="none" cap="none" strike="noStrike">
              <a:solidFill>
                <a:srgbClr val="0000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FF"/>
              </a:solidFill>
              <a:latin typeface="Arial"/>
              <a:ea typeface="Arial"/>
              <a:cs typeface="Arial"/>
              <a:sym typeface="Arial"/>
            </a:endParaRPr>
          </a:p>
          <a:p>
            <a:pPr indent="-336550" lvl="0" marL="457200" marR="0" rtl="0" algn="l">
              <a:lnSpc>
                <a:spcPct val="100000"/>
              </a:lnSpc>
              <a:spcBef>
                <a:spcPts val="0"/>
              </a:spcBef>
              <a:spcAft>
                <a:spcPts val="0"/>
              </a:spcAft>
              <a:buClr>
                <a:srgbClr val="0000FF"/>
              </a:buClr>
              <a:buSzPts val="1700"/>
              <a:buFont typeface="Arial"/>
              <a:buChar char="●"/>
            </a:pPr>
            <a:r>
              <a:rPr b="0" i="0" lang="en-US" sz="1600" u="none" cap="none" strike="noStrike">
                <a:solidFill>
                  <a:srgbClr val="0000FF"/>
                </a:solidFill>
                <a:latin typeface="Arial"/>
                <a:ea typeface="Arial"/>
                <a:cs typeface="Arial"/>
                <a:sym typeface="Arial"/>
              </a:rPr>
              <a:t>Previous over-predictions of organic particulate matter (e.g., primary organic carbon and primary organic matter) and aerosol optical depth (AOD) were traced to excessive anthropogenic emissions and corrected.</a:t>
            </a:r>
            <a:endParaRPr b="0" i="0" sz="1600" u="none" cap="none" strike="noStrike">
              <a:solidFill>
                <a:srgbClr val="0000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FF"/>
              </a:solidFill>
              <a:latin typeface="Arial"/>
              <a:ea typeface="Arial"/>
              <a:cs typeface="Arial"/>
              <a:sym typeface="Arial"/>
            </a:endParaRPr>
          </a:p>
          <a:p>
            <a:pPr indent="-336550" lvl="0" marL="457200" marR="0" rtl="0" algn="l">
              <a:lnSpc>
                <a:spcPct val="100000"/>
              </a:lnSpc>
              <a:spcBef>
                <a:spcPts val="0"/>
              </a:spcBef>
              <a:spcAft>
                <a:spcPts val="0"/>
              </a:spcAft>
              <a:buClr>
                <a:srgbClr val="0000FF"/>
              </a:buClr>
              <a:buSzPts val="1700"/>
              <a:buFont typeface="Arial"/>
              <a:buChar char="●"/>
            </a:pPr>
            <a:r>
              <a:rPr b="0" i="0" lang="en-US" sz="1600" u="none" cap="none" strike="noStrike">
                <a:solidFill>
                  <a:srgbClr val="0000FF"/>
                </a:solidFill>
                <a:latin typeface="Arial"/>
                <a:ea typeface="Arial"/>
                <a:cs typeface="Arial"/>
                <a:sym typeface="Arial"/>
              </a:rPr>
              <a:t>Accumulating forecast bias in surface ozone prediction is under investigation.</a:t>
            </a:r>
            <a:endParaRPr b="0" i="0" sz="1600" u="none" cap="none" strike="noStrike">
              <a:solidFill>
                <a:srgbClr val="222222"/>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chemeClr val="dk2"/>
                </a:solidFill>
                <a:latin typeface="Arial"/>
                <a:ea typeface="Arial"/>
                <a:cs typeface="Arial"/>
                <a:sym typeface="Arial"/>
              </a:rPr>
              <a:t>FY24</a:t>
            </a:r>
            <a:endParaRPr b="0" i="0" sz="1700" u="none" cap="none" strike="noStrike">
              <a:solidFill>
                <a:srgbClr val="000000"/>
              </a:solidFill>
              <a:latin typeface="Arial"/>
              <a:ea typeface="Arial"/>
              <a:cs typeface="Arial"/>
              <a:sym typeface="Arial"/>
            </a:endParaRPr>
          </a:p>
        </p:txBody>
      </p:sp>
      <p:pic>
        <p:nvPicPr>
          <p:cNvPr id="585" name="Google Shape;585;p47"/>
          <p:cNvPicPr preferRelativeResize="0"/>
          <p:nvPr/>
        </p:nvPicPr>
        <p:blipFill rotWithShape="1">
          <a:blip r:embed="rId4">
            <a:alphaModFix/>
          </a:blip>
          <a:srcRect b="0" l="0" r="0" t="0"/>
          <a:stretch/>
        </p:blipFill>
        <p:spPr>
          <a:xfrm>
            <a:off x="293183" y="2846506"/>
            <a:ext cx="2545205" cy="1996649"/>
          </a:xfrm>
          <a:prstGeom prst="rect">
            <a:avLst/>
          </a:prstGeom>
          <a:noFill/>
          <a:ln>
            <a:noFill/>
          </a:ln>
        </p:spPr>
      </p:pic>
      <p:sp>
        <p:nvSpPr>
          <p:cNvPr id="586" name="Google Shape;586;p47"/>
          <p:cNvSpPr txBox="1"/>
          <p:nvPr/>
        </p:nvSpPr>
        <p:spPr>
          <a:xfrm>
            <a:off x="324700" y="2518000"/>
            <a:ext cx="4022700" cy="26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highlight>
                  <a:srgbClr val="FFFFFF"/>
                </a:highlight>
                <a:latin typeface="Calibri"/>
                <a:ea typeface="Calibri"/>
                <a:cs typeface="Calibri"/>
                <a:sym typeface="Calibri"/>
              </a:rPr>
              <a:t>AOD prediction showing a reasonable performance</a:t>
            </a:r>
            <a:endParaRPr b="1" i="0" sz="1600" u="none" cap="none" strike="noStrike">
              <a:solidFill>
                <a:srgbClr val="000000"/>
              </a:solidFill>
              <a:latin typeface="Arial"/>
              <a:ea typeface="Arial"/>
              <a:cs typeface="Arial"/>
              <a:sym typeface="Arial"/>
            </a:endParaRPr>
          </a:p>
        </p:txBody>
      </p:sp>
      <p:sp>
        <p:nvSpPr>
          <p:cNvPr id="587" name="Google Shape;587;p47"/>
          <p:cNvSpPr txBox="1"/>
          <p:nvPr/>
        </p:nvSpPr>
        <p:spPr>
          <a:xfrm>
            <a:off x="2764250" y="3621775"/>
            <a:ext cx="1731600" cy="58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highlight>
                  <a:srgbClr val="FFFFFF"/>
                </a:highlight>
                <a:latin typeface="Calibri"/>
                <a:ea typeface="Calibri"/>
                <a:cs typeface="Calibri"/>
                <a:sym typeface="Calibri"/>
              </a:rPr>
              <a:t>Daily 8-hr maximum ozone prediction bias on August 4, 2019</a:t>
            </a:r>
            <a:endParaRPr b="0" i="0" sz="1400" u="none" cap="none" strike="noStrike">
              <a:solidFill>
                <a:srgbClr val="000000"/>
              </a:solidFill>
              <a:latin typeface="Arial"/>
              <a:ea typeface="Arial"/>
              <a:cs typeface="Arial"/>
              <a:sym typeface="Arial"/>
            </a:endParaRPr>
          </a:p>
        </p:txBody>
      </p:sp>
      <p:sp>
        <p:nvSpPr>
          <p:cNvPr id="588" name="Google Shape;588;p47"/>
          <p:cNvSpPr txBox="1"/>
          <p:nvPr/>
        </p:nvSpPr>
        <p:spPr>
          <a:xfrm>
            <a:off x="3248882" y="4729207"/>
            <a:ext cx="29995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Jianping Huang, Raffaele Montouro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2" name="Shape 592"/>
        <p:cNvGrpSpPr/>
        <p:nvPr/>
      </p:nvGrpSpPr>
      <p:grpSpPr>
        <a:xfrm>
          <a:off x="0" y="0"/>
          <a:ext cx="0" cy="0"/>
          <a:chOff x="0" y="0"/>
          <a:chExt cx="0" cy="0"/>
        </a:xfrm>
      </p:grpSpPr>
      <p:sp>
        <p:nvSpPr>
          <p:cNvPr id="593" name="Google Shape;593;p48"/>
          <p:cNvSpPr txBox="1"/>
          <p:nvPr/>
        </p:nvSpPr>
        <p:spPr>
          <a:xfrm>
            <a:off x="1086900" y="182300"/>
            <a:ext cx="7153800" cy="39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0000FF"/>
                </a:solidFill>
                <a:latin typeface="Arial"/>
                <a:ea typeface="Arial"/>
                <a:cs typeface="Arial"/>
                <a:sym typeface="Arial"/>
              </a:rPr>
              <a:t>RRFS-Chem Data Assimilation</a:t>
            </a:r>
            <a:endParaRPr b="1" i="0" sz="2500" u="none" cap="none" strike="noStrike">
              <a:solidFill>
                <a:srgbClr val="0000FF"/>
              </a:solidFill>
              <a:latin typeface="Arial"/>
              <a:ea typeface="Arial"/>
              <a:cs typeface="Arial"/>
              <a:sym typeface="Arial"/>
            </a:endParaRPr>
          </a:p>
        </p:txBody>
      </p:sp>
      <p:pic>
        <p:nvPicPr>
          <p:cNvPr id="594" name="Google Shape;594;p48"/>
          <p:cNvPicPr preferRelativeResize="0"/>
          <p:nvPr/>
        </p:nvPicPr>
        <p:blipFill rotWithShape="1">
          <a:blip r:embed="rId3">
            <a:alphaModFix/>
          </a:blip>
          <a:srcRect b="0" l="0" r="0" t="0"/>
          <a:stretch/>
        </p:blipFill>
        <p:spPr>
          <a:xfrm>
            <a:off x="6831362" y="2008025"/>
            <a:ext cx="2308450" cy="1341500"/>
          </a:xfrm>
          <a:prstGeom prst="rect">
            <a:avLst/>
          </a:prstGeom>
          <a:noFill/>
          <a:ln>
            <a:noFill/>
          </a:ln>
        </p:spPr>
      </p:pic>
      <p:pic>
        <p:nvPicPr>
          <p:cNvPr id="595" name="Google Shape;595;p48"/>
          <p:cNvPicPr preferRelativeResize="0"/>
          <p:nvPr/>
        </p:nvPicPr>
        <p:blipFill rotWithShape="1">
          <a:blip r:embed="rId4">
            <a:alphaModFix/>
          </a:blip>
          <a:srcRect b="0" l="0" r="0" t="0"/>
          <a:stretch/>
        </p:blipFill>
        <p:spPr>
          <a:xfrm>
            <a:off x="4890751" y="763376"/>
            <a:ext cx="2219950" cy="1283624"/>
          </a:xfrm>
          <a:prstGeom prst="rect">
            <a:avLst/>
          </a:prstGeom>
          <a:noFill/>
          <a:ln>
            <a:noFill/>
          </a:ln>
        </p:spPr>
      </p:pic>
      <p:sp>
        <p:nvSpPr>
          <p:cNvPr id="596" name="Google Shape;596;p48"/>
          <p:cNvSpPr txBox="1"/>
          <p:nvPr/>
        </p:nvSpPr>
        <p:spPr>
          <a:xfrm>
            <a:off x="7110700" y="763375"/>
            <a:ext cx="1959300" cy="88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US" sz="900" u="sng" cap="none" strike="noStrike">
                <a:solidFill>
                  <a:srgbClr val="FF0000"/>
                </a:solidFill>
                <a:latin typeface="Arial"/>
                <a:ea typeface="Arial"/>
                <a:cs typeface="Arial"/>
                <a:sym typeface="Arial"/>
              </a:rPr>
              <a:t>NO2 </a:t>
            </a:r>
            <a:r>
              <a:rPr b="1" i="0" lang="en-US" sz="900" u="none" cap="none" strike="noStrike">
                <a:solidFill>
                  <a:srgbClr val="FF0000"/>
                </a:solidFill>
                <a:latin typeface="Arial"/>
                <a:ea typeface="Arial"/>
                <a:cs typeface="Arial"/>
                <a:sym typeface="Arial"/>
              </a:rPr>
              <a:t>JEDI DA: </a:t>
            </a:r>
            <a:endParaRPr b="1" i="0" sz="9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Observation-minus-forecast values, show a </a:t>
            </a:r>
            <a:r>
              <a:rPr b="1" i="0" lang="en-US" sz="900" u="none" cap="none" strike="noStrike">
                <a:solidFill>
                  <a:srgbClr val="FF0000"/>
                </a:solidFill>
                <a:latin typeface="Arial"/>
                <a:ea typeface="Arial"/>
                <a:cs typeface="Arial"/>
                <a:sym typeface="Arial"/>
              </a:rPr>
              <a:t>consistent low forecast bias </a:t>
            </a:r>
            <a:r>
              <a:rPr b="1" i="0" lang="en-US" sz="900" u="none" cap="none" strike="noStrike">
                <a:solidFill>
                  <a:srgbClr val="000000"/>
                </a:solidFill>
                <a:latin typeface="Arial"/>
                <a:ea typeface="Arial"/>
                <a:cs typeface="Arial"/>
                <a:sym typeface="Arial"/>
              </a:rPr>
              <a:t>across the domain</a:t>
            </a:r>
            <a:endParaRPr b="1" i="0" sz="900" u="none" cap="none" strike="noStrike">
              <a:solidFill>
                <a:srgbClr val="000000"/>
              </a:solidFill>
              <a:latin typeface="Arial"/>
              <a:ea typeface="Arial"/>
              <a:cs typeface="Arial"/>
              <a:sym typeface="Arial"/>
            </a:endParaRPr>
          </a:p>
        </p:txBody>
      </p:sp>
      <p:sp>
        <p:nvSpPr>
          <p:cNvPr id="597" name="Google Shape;597;p48"/>
          <p:cNvSpPr txBox="1"/>
          <p:nvPr/>
        </p:nvSpPr>
        <p:spPr>
          <a:xfrm>
            <a:off x="5070275" y="2409850"/>
            <a:ext cx="1860900" cy="54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Observation-minus-analysis values, show reduced biases in the model domain</a:t>
            </a:r>
            <a:endParaRPr b="1" i="0" sz="900" u="none" cap="none" strike="noStrike">
              <a:solidFill>
                <a:srgbClr val="000000"/>
              </a:solidFill>
              <a:latin typeface="Arial"/>
              <a:ea typeface="Arial"/>
              <a:cs typeface="Arial"/>
              <a:sym typeface="Arial"/>
            </a:endParaRPr>
          </a:p>
        </p:txBody>
      </p:sp>
      <p:pic>
        <p:nvPicPr>
          <p:cNvPr id="598" name="Google Shape;598;p48"/>
          <p:cNvPicPr preferRelativeResize="0"/>
          <p:nvPr/>
        </p:nvPicPr>
        <p:blipFill rotWithShape="1">
          <a:blip r:embed="rId5">
            <a:alphaModFix/>
          </a:blip>
          <a:srcRect b="0" l="0" r="0" t="0"/>
          <a:stretch/>
        </p:blipFill>
        <p:spPr>
          <a:xfrm>
            <a:off x="4476382" y="3556966"/>
            <a:ext cx="2308451" cy="1530156"/>
          </a:xfrm>
          <a:prstGeom prst="rect">
            <a:avLst/>
          </a:prstGeom>
          <a:noFill/>
          <a:ln>
            <a:noFill/>
          </a:ln>
        </p:spPr>
      </p:pic>
      <p:pic>
        <p:nvPicPr>
          <p:cNvPr id="599" name="Google Shape;599;p48"/>
          <p:cNvPicPr preferRelativeResize="0"/>
          <p:nvPr/>
        </p:nvPicPr>
        <p:blipFill rotWithShape="1">
          <a:blip r:embed="rId6">
            <a:alphaModFix/>
          </a:blip>
          <a:srcRect b="0" l="0" r="0" t="0"/>
          <a:stretch/>
        </p:blipFill>
        <p:spPr>
          <a:xfrm>
            <a:off x="6938025" y="3585875"/>
            <a:ext cx="2201776" cy="1448451"/>
          </a:xfrm>
          <a:prstGeom prst="rect">
            <a:avLst/>
          </a:prstGeom>
          <a:noFill/>
          <a:ln>
            <a:noFill/>
          </a:ln>
        </p:spPr>
      </p:pic>
      <p:sp>
        <p:nvSpPr>
          <p:cNvPr id="600" name="Google Shape;600;p48"/>
          <p:cNvSpPr txBox="1"/>
          <p:nvPr/>
        </p:nvSpPr>
        <p:spPr>
          <a:xfrm>
            <a:off x="18925" y="606150"/>
            <a:ext cx="4526100" cy="388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FF"/>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FF"/>
                </a:solidFill>
                <a:latin typeface="Arial"/>
                <a:ea typeface="Arial"/>
                <a:cs typeface="Arial"/>
                <a:sym typeface="Arial"/>
              </a:rPr>
              <a:t>     </a:t>
            </a:r>
            <a:r>
              <a:rPr b="1" i="0" lang="en-US" sz="1500" u="sng" cap="none" strike="noStrike">
                <a:solidFill>
                  <a:srgbClr val="FF0000"/>
                </a:solidFill>
                <a:latin typeface="Arial"/>
                <a:ea typeface="Arial"/>
                <a:cs typeface="Arial"/>
                <a:sym typeface="Arial"/>
              </a:rPr>
              <a:t>NO2 </a:t>
            </a:r>
            <a:r>
              <a:rPr b="1" i="0" lang="en-US" sz="1200" u="none" cap="none" strike="noStrike">
                <a:solidFill>
                  <a:srgbClr val="0000FF"/>
                </a:solidFill>
                <a:latin typeface="Arial"/>
                <a:ea typeface="Arial"/>
                <a:cs typeface="Arial"/>
                <a:sym typeface="Arial"/>
              </a:rPr>
              <a:t>(Cory Martin):</a:t>
            </a:r>
            <a:endParaRPr b="1" i="0" sz="1200" u="none" cap="none" strike="noStrike">
              <a:solidFill>
                <a:srgbClr val="0000FF"/>
              </a:solidFill>
              <a:latin typeface="Arial"/>
              <a:ea typeface="Arial"/>
              <a:cs typeface="Arial"/>
              <a:sym typeface="Arial"/>
            </a:endParaRPr>
          </a:p>
          <a:p>
            <a:pPr indent="-323850" lvl="0" marL="457200" marR="0" rtl="0" algn="l">
              <a:lnSpc>
                <a:spcPct val="100000"/>
              </a:lnSpc>
              <a:spcBef>
                <a:spcPts val="0"/>
              </a:spcBef>
              <a:spcAft>
                <a:spcPts val="0"/>
              </a:spcAft>
              <a:buClr>
                <a:srgbClr val="0000FF"/>
              </a:buClr>
              <a:buSzPts val="1500"/>
              <a:buFont typeface="Arial"/>
              <a:buChar char="●"/>
            </a:pPr>
            <a:r>
              <a:rPr b="0" i="0" lang="en-US" sz="1400" u="none" cap="none" strike="noStrike">
                <a:solidFill>
                  <a:srgbClr val="0000FF"/>
                </a:solidFill>
                <a:latin typeface="Arial"/>
                <a:ea typeface="Arial"/>
                <a:cs typeface="Arial"/>
                <a:sym typeface="Arial"/>
              </a:rPr>
              <a:t>Added three new unit tests to the FV3-JEDI repository to 1) create idealized background error covariance matrix 2) perform variational DA using TROPOMI NO2 observations and RRFS-CMAQ background and 3) compute analysis increment</a:t>
            </a:r>
            <a:endParaRPr b="0" i="0" sz="1400" u="none" cap="none" strike="noStrike">
              <a:solidFill>
                <a:srgbClr val="0000FF"/>
              </a:solidFill>
              <a:latin typeface="Arial"/>
              <a:ea typeface="Arial"/>
              <a:cs typeface="Arial"/>
              <a:sym typeface="Arial"/>
            </a:endParaRPr>
          </a:p>
          <a:p>
            <a:pPr indent="-323850" lvl="0" marL="457200" marR="0" rtl="0" algn="l">
              <a:lnSpc>
                <a:spcPct val="100000"/>
              </a:lnSpc>
              <a:spcBef>
                <a:spcPts val="0"/>
              </a:spcBef>
              <a:spcAft>
                <a:spcPts val="0"/>
              </a:spcAft>
              <a:buClr>
                <a:srgbClr val="0000FF"/>
              </a:buClr>
              <a:buSzPts val="1500"/>
              <a:buFont typeface="Arial"/>
              <a:buChar char="●"/>
            </a:pPr>
            <a:r>
              <a:rPr b="0" i="0" lang="en-US" sz="1400" u="none" cap="none" strike="noStrike">
                <a:solidFill>
                  <a:srgbClr val="0000FF"/>
                </a:solidFill>
                <a:latin typeface="Arial"/>
                <a:ea typeface="Arial"/>
                <a:cs typeface="Arial"/>
                <a:sym typeface="Arial"/>
              </a:rPr>
              <a:t>Performed initial 3DVar analysis using TROPOMI NO2 and RRFS-CMAQ 25km 6 hour forecasts for two weeks in August 2019 </a:t>
            </a:r>
            <a:endParaRPr b="0" i="0" sz="1400" u="none" cap="none" strike="noStrike">
              <a:solidFill>
                <a:srgbClr val="0000FF"/>
              </a:solidFill>
              <a:latin typeface="Arial"/>
              <a:ea typeface="Arial"/>
              <a:cs typeface="Arial"/>
              <a:sym typeface="Arial"/>
            </a:endParaRPr>
          </a:p>
          <a:p>
            <a:pPr indent="-323850" lvl="0" marL="457200" marR="0" rtl="0" algn="l">
              <a:lnSpc>
                <a:spcPct val="100000"/>
              </a:lnSpc>
              <a:spcBef>
                <a:spcPts val="0"/>
              </a:spcBef>
              <a:spcAft>
                <a:spcPts val="0"/>
              </a:spcAft>
              <a:buClr>
                <a:srgbClr val="0000FF"/>
              </a:buClr>
              <a:buSzPts val="1500"/>
              <a:buFont typeface="Arial"/>
              <a:buChar char="●"/>
            </a:pPr>
            <a:r>
              <a:rPr b="0" i="1" lang="en-US" sz="1400" u="none" cap="none" strike="noStrike">
                <a:solidFill>
                  <a:srgbClr val="0000FF"/>
                </a:solidFill>
                <a:latin typeface="Arial"/>
                <a:ea typeface="Arial"/>
                <a:cs typeface="Arial"/>
                <a:sym typeface="Arial"/>
              </a:rPr>
              <a:t>Found that FV3-JEDI does not remove observations outside of a regional domain and creating a filter to remove them</a:t>
            </a:r>
            <a:endParaRPr b="0" i="1"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FF"/>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FF"/>
                </a:solidFill>
                <a:latin typeface="Arial"/>
                <a:ea typeface="Arial"/>
                <a:cs typeface="Arial"/>
                <a:sym typeface="Arial"/>
              </a:rPr>
              <a:t>    </a:t>
            </a:r>
            <a:r>
              <a:rPr b="1" i="0" lang="en-US" sz="1500" u="sng" cap="none" strike="noStrike">
                <a:solidFill>
                  <a:srgbClr val="FF0000"/>
                </a:solidFill>
                <a:latin typeface="Arial"/>
                <a:ea typeface="Arial"/>
                <a:cs typeface="Arial"/>
                <a:sym typeface="Arial"/>
              </a:rPr>
              <a:t>Aerosols:</a:t>
            </a:r>
            <a:endParaRPr b="1" i="0" sz="1500" u="sng" cap="none" strike="noStrike">
              <a:solidFill>
                <a:srgbClr val="FF0000"/>
              </a:solidFill>
              <a:latin typeface="Arial"/>
              <a:ea typeface="Arial"/>
              <a:cs typeface="Arial"/>
              <a:sym typeface="Arial"/>
            </a:endParaRPr>
          </a:p>
          <a:p>
            <a:pPr indent="-323850" lvl="0" marL="457200" marR="0" rtl="0" algn="l">
              <a:lnSpc>
                <a:spcPct val="100000"/>
              </a:lnSpc>
              <a:spcBef>
                <a:spcPts val="0"/>
              </a:spcBef>
              <a:spcAft>
                <a:spcPts val="0"/>
              </a:spcAft>
              <a:buClr>
                <a:srgbClr val="0000FF"/>
              </a:buClr>
              <a:buSzPts val="1500"/>
              <a:buFont typeface="Arial"/>
              <a:buChar char="●"/>
            </a:pPr>
            <a:r>
              <a:rPr b="0" i="0" lang="en-US" sz="1400" u="none" cap="none" strike="noStrike">
                <a:solidFill>
                  <a:srgbClr val="0000FF"/>
                </a:solidFill>
                <a:latin typeface="Arial"/>
                <a:ea typeface="Arial"/>
                <a:cs typeface="Arial"/>
                <a:sym typeface="Arial"/>
              </a:rPr>
              <a:t>Generated GSI Background Error Statistics</a:t>
            </a:r>
            <a:endParaRPr b="0" i="0" sz="1400" u="none" cap="none" strike="noStrike">
              <a:solidFill>
                <a:srgbClr val="0000FF"/>
              </a:solidFill>
              <a:latin typeface="Arial"/>
              <a:ea typeface="Arial"/>
              <a:cs typeface="Arial"/>
              <a:sym typeface="Arial"/>
            </a:endParaRPr>
          </a:p>
          <a:p>
            <a:pPr indent="-323850" lvl="0" marL="457200" marR="0" rtl="0" algn="l">
              <a:lnSpc>
                <a:spcPct val="100000"/>
              </a:lnSpc>
              <a:spcBef>
                <a:spcPts val="0"/>
              </a:spcBef>
              <a:spcAft>
                <a:spcPts val="0"/>
              </a:spcAft>
              <a:buClr>
                <a:srgbClr val="0000FF"/>
              </a:buClr>
              <a:buSzPts val="1500"/>
              <a:buFont typeface="Arial"/>
              <a:buChar char="●"/>
            </a:pPr>
            <a:r>
              <a:rPr b="0" i="0" lang="en-US" sz="1400" u="none" cap="none" strike="noStrike">
                <a:solidFill>
                  <a:srgbClr val="0000FF"/>
                </a:solidFill>
                <a:latin typeface="Arial"/>
                <a:ea typeface="Arial"/>
                <a:cs typeface="Arial"/>
                <a:sym typeface="Arial"/>
              </a:rPr>
              <a:t>Developed Preliminary GSI PM2.5 DA Capability</a:t>
            </a:r>
            <a:endParaRPr b="0" i="0" sz="1400" u="none" cap="none" strike="noStrike">
              <a:solidFill>
                <a:srgbClr val="0000FF"/>
              </a:solidFill>
              <a:latin typeface="Arial"/>
              <a:ea typeface="Arial"/>
              <a:cs typeface="Arial"/>
              <a:sym typeface="Arial"/>
            </a:endParaRPr>
          </a:p>
        </p:txBody>
      </p:sp>
      <p:sp>
        <p:nvSpPr>
          <p:cNvPr id="601" name="Google Shape;601;p48"/>
          <p:cNvSpPr/>
          <p:nvPr/>
        </p:nvSpPr>
        <p:spPr>
          <a:xfrm>
            <a:off x="4613675" y="4487750"/>
            <a:ext cx="4526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rgbClr val="FF0000"/>
                </a:solidFill>
                <a:latin typeface="Calibri"/>
                <a:ea typeface="Calibri"/>
                <a:cs typeface="Calibri"/>
                <a:sym typeface="Calibri"/>
              </a:rPr>
              <a:t>Aerosol</a:t>
            </a:r>
            <a:r>
              <a:rPr b="1" baseline="-25000" i="0" lang="en-US" sz="1200" u="sng" cap="none" strike="noStrike">
                <a:solidFill>
                  <a:srgbClr val="FF0000"/>
                </a:solidFill>
                <a:latin typeface="Arial"/>
                <a:ea typeface="Arial"/>
                <a:cs typeface="Arial"/>
                <a:sym typeface="Arial"/>
              </a:rPr>
              <a:t> </a:t>
            </a:r>
            <a:r>
              <a:rPr b="1" i="0" lang="en-US" sz="1200" u="sng" cap="none" strike="noStrike">
                <a:solidFill>
                  <a:srgbClr val="FF0000"/>
                </a:solidFill>
                <a:latin typeface="Calibri"/>
                <a:ea typeface="Calibri"/>
                <a:cs typeface="Calibri"/>
                <a:sym typeface="Calibri"/>
              </a:rPr>
              <a:t>GSI DA</a:t>
            </a:r>
            <a:r>
              <a:rPr b="1" i="0" lang="en-US" sz="1200" u="none" cap="none" strike="noStrike">
                <a:solidFill>
                  <a:srgbClr val="000000"/>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PM</a:t>
            </a:r>
            <a:r>
              <a:rPr b="1" baseline="-25000" i="0" lang="en-US" sz="1200" u="none" cap="none" strike="noStrike">
                <a:solidFill>
                  <a:schemeClr val="dk1"/>
                </a:solidFill>
                <a:latin typeface="Arial"/>
                <a:ea typeface="Arial"/>
                <a:cs typeface="Arial"/>
                <a:sym typeface="Arial"/>
              </a:rPr>
              <a:t>2.5 </a:t>
            </a:r>
            <a:r>
              <a:rPr b="1" i="0" lang="en-US" sz="1200" u="none" cap="none" strike="noStrike">
                <a:solidFill>
                  <a:srgbClr val="000000"/>
                </a:solidFill>
                <a:latin typeface="Calibri"/>
                <a:ea typeface="Calibri"/>
                <a:cs typeface="Calibri"/>
                <a:sym typeface="Calibri"/>
              </a:rPr>
              <a:t>Analysis is closer to observations than forecast</a:t>
            </a:r>
            <a:endParaRPr b="1" i="0" sz="8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5" name="Shape 605"/>
        <p:cNvGrpSpPr/>
        <p:nvPr/>
      </p:nvGrpSpPr>
      <p:grpSpPr>
        <a:xfrm>
          <a:off x="0" y="0"/>
          <a:ext cx="0" cy="0"/>
          <a:chOff x="0" y="0"/>
          <a:chExt cx="0" cy="0"/>
        </a:xfrm>
      </p:grpSpPr>
      <p:sp>
        <p:nvSpPr>
          <p:cNvPr id="606" name="Google Shape;606;ga112368105_0_100"/>
          <p:cNvSpPr txBox="1"/>
          <p:nvPr>
            <p:ph type="title"/>
          </p:nvPr>
        </p:nvSpPr>
        <p:spPr>
          <a:xfrm>
            <a:off x="834925" y="96199"/>
            <a:ext cx="7933800" cy="971700"/>
          </a:xfrm>
          <a:prstGeom prst="rect">
            <a:avLst/>
          </a:prstGeom>
          <a:noFill/>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400"/>
              <a:buNone/>
            </a:pPr>
            <a:r>
              <a:rPr lang="en-US"/>
              <a:t>    </a:t>
            </a:r>
            <a:r>
              <a:rPr lang="en-US" sz="3600"/>
              <a:t>Proposed Schedule 2021-2022</a:t>
            </a:r>
            <a:endParaRPr sz="3600"/>
          </a:p>
        </p:txBody>
      </p:sp>
      <p:graphicFrame>
        <p:nvGraphicFramePr>
          <p:cNvPr id="607" name="Google Shape;607;ga112368105_0_100"/>
          <p:cNvGraphicFramePr/>
          <p:nvPr/>
        </p:nvGraphicFramePr>
        <p:xfrm>
          <a:off x="742225" y="989545"/>
          <a:ext cx="3000000" cy="3000000"/>
        </p:xfrm>
        <a:graphic>
          <a:graphicData uri="http://schemas.openxmlformats.org/drawingml/2006/table">
            <a:tbl>
              <a:tblPr>
                <a:noFill/>
                <a:tableStyleId>{D5B1877C-00F1-43F7-9DD6-8E365A7F6B08}</a:tableStyleId>
              </a:tblPr>
              <a:tblGrid>
                <a:gridCol w="1605300"/>
                <a:gridCol w="1605300"/>
                <a:gridCol w="1605300"/>
                <a:gridCol w="1605300"/>
                <a:gridCol w="1605300"/>
              </a:tblGrid>
              <a:tr h="6210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FF00"/>
                          </a:solidFill>
                        </a:rPr>
                        <a:t>Run</a:t>
                      </a:r>
                      <a:endParaRPr b="1" sz="1800" u="none" cap="none" strike="noStrike">
                        <a:solidFill>
                          <a:srgbClr val="FFFF00"/>
                        </a:solidFill>
                      </a:endParaRPr>
                    </a:p>
                  </a:txBody>
                  <a:tcPr marT="91425" marB="91425" marR="91425" marL="91425">
                    <a:lnL cap="flat" cmpd="sng" w="28575">
                      <a:solidFill>
                        <a:srgbClr val="EFEFEF"/>
                      </a:solidFill>
                      <a:prstDash val="solid"/>
                      <a:round/>
                      <a:headEnd len="sm" w="sm" type="none"/>
                      <a:tailEnd len="sm" w="sm" type="none"/>
                    </a:lnL>
                    <a:lnR cap="flat" cmpd="sng" w="28575">
                      <a:solidFill>
                        <a:srgbClr val="EFEFEF"/>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FF00"/>
                          </a:solidFill>
                        </a:rPr>
                        <a:t>Jn-Mar 2021</a:t>
                      </a:r>
                      <a:endParaRPr b="1" sz="1800" u="none" cap="none" strike="noStrike">
                        <a:solidFill>
                          <a:srgbClr val="FFFF00"/>
                        </a:solidFill>
                      </a:endParaRPr>
                    </a:p>
                  </a:txBody>
                  <a:tcPr marT="91425" marB="91425" marR="91425" marL="91425">
                    <a:lnL cap="flat" cmpd="sng" w="28575">
                      <a:solidFill>
                        <a:srgbClr val="EFEFEF"/>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FF00"/>
                          </a:solidFill>
                        </a:rPr>
                        <a:t>Apr-Jun</a:t>
                      </a:r>
                      <a:endParaRPr b="1" sz="1800" u="none" cap="none" strike="noStrike">
                        <a:solidFill>
                          <a:srgbClr val="FFFF00"/>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FF00"/>
                          </a:solidFill>
                        </a:rPr>
                        <a:t>Jul-Sep</a:t>
                      </a:r>
                      <a:endParaRPr b="1" sz="1800" u="none" cap="none" strike="noStrike">
                        <a:solidFill>
                          <a:srgbClr val="FFFF00"/>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rgbClr val="FFFF00"/>
                          </a:solidFill>
                        </a:rPr>
                        <a:t>FY22</a:t>
                      </a:r>
                      <a:endParaRPr b="1" sz="1800" u="none" cap="none" strike="noStrike">
                        <a:solidFill>
                          <a:srgbClr val="FFFF00"/>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1545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00"/>
                          </a:solidFill>
                        </a:rPr>
                        <a:t>GFS- CMAQ AQMv6 NAQFC</a:t>
                      </a:r>
                      <a:endParaRPr b="1" sz="1400" u="none" cap="none" strike="noStrike">
                        <a:solidFill>
                          <a:srgbClr val="FFFF00"/>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-VIIRS GVF, LAI</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-Ag fires</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i="1" lang="en-US" sz="1400" u="none" cap="none" strike="noStrike">
                          <a:solidFill>
                            <a:srgbClr val="00FF00"/>
                          </a:solidFill>
                        </a:rPr>
                        <a:t>H.Huang/ARL</a:t>
                      </a:r>
                      <a:endParaRPr i="1" sz="1400" u="none" cap="none" strike="noStrike">
                        <a:solidFill>
                          <a:srgbClr val="00FF00"/>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EFEFEF"/>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-Freeze code </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-Begin real-time&amp; retros</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BC Training data Aug--&gt;present</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i="1" lang="en-US" sz="1400" u="none" cap="none" strike="noStrike">
                          <a:solidFill>
                            <a:srgbClr val="FFFFFF"/>
                          </a:solidFill>
                        </a:rPr>
                        <a:t>update emiss also GFS-aero</a:t>
                      </a:r>
                      <a:endParaRPr i="1"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Official EE2 Evaluation</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Implement</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130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00"/>
                          </a:solidFill>
                        </a:rPr>
                        <a:t>Inline 3 km RRFS-CMAQ</a:t>
                      </a:r>
                      <a:endParaRPr b="1" sz="1400" u="none" cap="none" strike="noStrike">
                        <a:solidFill>
                          <a:srgbClr val="FFFF00"/>
                        </a:solidFill>
                      </a:endParaRPr>
                    </a:p>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FF00"/>
                          </a:solidFill>
                        </a:rPr>
                        <a:t>J. Huang/R. Montouro/ARL</a:t>
                      </a:r>
                      <a:endParaRPr b="1" i="1" sz="1400" u="none" cap="none" strike="noStrike">
                        <a:solidFill>
                          <a:srgbClr val="00FF00"/>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Test initial 12 km</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Improve smoke emissions, NO2 DA working</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Test 3 km full chemistry</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Final code configuration/ tests/optimiz</a:t>
                      </a:r>
                      <a:endParaRPr sz="1400" u="none" cap="none" strike="noStrike">
                        <a:solidFill>
                          <a:srgbClr val="FFFFFF"/>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FY24 Implement</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130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00"/>
                          </a:solidFill>
                        </a:rPr>
                        <a:t>Verification/</a:t>
                      </a:r>
                      <a:endParaRPr b="1" sz="1400" u="none" cap="none" strike="noStrike">
                        <a:solidFill>
                          <a:srgbClr val="FFFF00"/>
                        </a:solidFill>
                      </a:endParaRPr>
                    </a:p>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00"/>
                          </a:solidFill>
                        </a:rPr>
                        <a:t>Diagnostics</a:t>
                      </a:r>
                      <a:endParaRPr b="1" sz="1400" u="none" cap="none" strike="noStrike">
                        <a:solidFill>
                          <a:srgbClr val="FFFF00"/>
                        </a:solidFill>
                      </a:endParaRPr>
                    </a:p>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FF00"/>
                          </a:solidFill>
                        </a:rPr>
                        <a:t>E. Strobach, J. McQueen</a:t>
                      </a:r>
                      <a:endParaRPr b="1" i="1" sz="1400" u="none" cap="none" strike="noStrike">
                        <a:solidFill>
                          <a:srgbClr val="00FF00"/>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Move METplus to operations (o3,pm)</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AOD verification from GOES 0.1, VIIRS  .25 deg </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FF"/>
                          </a:solidFill>
                        </a:rPr>
                        <a:t>AERONET AOD for CMAQ</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a112368105_0_92"/>
          <p:cNvSpPr txBox="1"/>
          <p:nvPr>
            <p:ph type="title"/>
          </p:nvPr>
        </p:nvSpPr>
        <p:spPr>
          <a:xfrm>
            <a:off x="860387" y="103081"/>
            <a:ext cx="7933800" cy="97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400"/>
              <a:buNone/>
            </a:pPr>
            <a:r>
              <a:rPr lang="en-US"/>
              <a:t>Challenges</a:t>
            </a:r>
            <a:endParaRPr/>
          </a:p>
        </p:txBody>
      </p:sp>
      <p:sp>
        <p:nvSpPr>
          <p:cNvPr id="613" name="Google Shape;613;ga112368105_0_92"/>
          <p:cNvSpPr txBox="1"/>
          <p:nvPr/>
        </p:nvSpPr>
        <p:spPr>
          <a:xfrm>
            <a:off x="1055888" y="790099"/>
            <a:ext cx="7350300" cy="23481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NACC-CMAQ smoke/dust overpredictions in summer, NE valleys in Winter</a:t>
            </a:r>
            <a:endParaRPr/>
          </a:p>
          <a:p>
            <a:pPr indent="-342900" lvl="1" marL="914400" marR="0" rtl="0" algn="l">
              <a:lnSpc>
                <a:spcPct val="100000"/>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GBBEPx source ?</a:t>
            </a:r>
            <a:endParaRPr/>
          </a:p>
          <a:p>
            <a:pPr indent="-342900" lvl="1" marL="914400" marR="0" rtl="0" algn="l">
              <a:lnSpc>
                <a:spcPct val="100000"/>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Overmixing of plume down ?</a:t>
            </a:r>
            <a:endParaRPr/>
          </a:p>
          <a:p>
            <a:pPr indent="-342900" lvl="1" marL="914400" marR="0" rtl="0" algn="l">
              <a:lnSpc>
                <a:spcPct val="100000"/>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plume rise too strong</a:t>
            </a:r>
            <a:endParaRPr/>
          </a:p>
          <a:p>
            <a:pPr indent="-342900" lvl="1" marL="914400" marR="0" rtl="0" algn="l">
              <a:lnSpc>
                <a:spcPct val="100000"/>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scavenging too weak ?</a:t>
            </a:r>
            <a:endParaRPr/>
          </a:p>
          <a:p>
            <a:pPr indent="-228600" lvl="0" marL="457200" marR="0" rtl="0" algn="l">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Transition  to RRFS-CMAQ</a:t>
            </a:r>
            <a:endParaRPr b="0" i="0" sz="1800" u="none" cap="none" strike="noStrike">
              <a:solidFill>
                <a:srgbClr val="FFFFFF"/>
              </a:solidFill>
              <a:latin typeface="Arial"/>
              <a:ea typeface="Arial"/>
              <a:cs typeface="Arial"/>
              <a:sym typeface="Arial"/>
            </a:endParaRPr>
          </a:p>
          <a:p>
            <a:pPr indent="-342900" lvl="1" marL="914400" marR="0" rtl="0" algn="l">
              <a:lnSpc>
                <a:spcPct val="100000"/>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While continuing to support offline NACC-CMAQ </a:t>
            </a:r>
            <a:endParaRPr/>
          </a:p>
          <a:p>
            <a:pPr indent="-342900" lvl="0" marL="457200" marR="0" rtl="0" algn="l">
              <a:lnSpc>
                <a:spcPct val="100000"/>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Retire HYSPLIT smoke/dust </a:t>
            </a:r>
            <a:endParaRPr b="0" i="0" sz="1800" u="none" cap="none" strike="noStrike">
              <a:solidFill>
                <a:srgbClr val="FFFFFF"/>
              </a:solidFill>
              <a:latin typeface="Arial"/>
              <a:ea typeface="Arial"/>
              <a:cs typeface="Arial"/>
              <a:sym typeface="Arial"/>
            </a:endParaRPr>
          </a:p>
          <a:p>
            <a:pPr indent="-342900" lvl="1" marL="914400" marR="0" rtl="0" algn="l">
              <a:lnSpc>
                <a:spcPct val="100000"/>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Replace w/ HRRR-smoke/GEFS-Aero/CMAQ</a:t>
            </a:r>
            <a:endParaRPr b="0" i="0" sz="1800" u="none" cap="none" strike="noStrike">
              <a:solidFill>
                <a:srgbClr val="FFFFFF"/>
              </a:solidFill>
              <a:latin typeface="Arial"/>
              <a:ea typeface="Arial"/>
              <a:cs typeface="Arial"/>
              <a:sym typeface="Arial"/>
            </a:endParaRPr>
          </a:p>
          <a:p>
            <a:pPr indent="-228600" lvl="1" marL="914400" marR="0" rtl="0" algn="l">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en-US" sz="1800" u="none" cap="none" strike="noStrike">
                <a:solidFill>
                  <a:srgbClr val="FFFFFF"/>
                </a:solidFill>
                <a:latin typeface="Arial"/>
                <a:ea typeface="Arial"/>
                <a:cs typeface="Arial"/>
                <a:sym typeface="Arial"/>
              </a:rPr>
              <a:t>Transition to unified NASA-NOAA GOCARTg2</a:t>
            </a:r>
            <a:endParaRPr/>
          </a:p>
          <a:p>
            <a:pPr indent="-228600" lvl="0" marL="457200" marR="0" rtl="0" algn="l">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Constituent verification (smoke/dust) for NAQFC</a:t>
            </a:r>
            <a:endParaRPr b="0" i="0" sz="1800" u="none" cap="none" strike="noStrike">
              <a:solidFill>
                <a:srgbClr val="FFFF00"/>
              </a:solidFill>
              <a:latin typeface="Arial"/>
              <a:ea typeface="Arial"/>
              <a:cs typeface="Arial"/>
              <a:sym typeface="Arial"/>
            </a:endParaRPr>
          </a:p>
          <a:p>
            <a:pPr indent="-342900" lvl="0" marL="457200" marR="0" rtl="0" algn="l">
              <a:lnSpc>
                <a:spcPct val="100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Code transition to WCOSS 2</a:t>
            </a:r>
            <a:endParaRPr b="0" i="0" sz="1800" u="none" cap="none" strike="noStrike">
              <a:solidFill>
                <a:srgbClr val="FFFF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44"/>
          <p:cNvSpPr txBox="1"/>
          <p:nvPr>
            <p:ph type="title"/>
          </p:nvPr>
        </p:nvSpPr>
        <p:spPr>
          <a:xfrm>
            <a:off x="329473" y="-11793"/>
            <a:ext cx="8683800" cy="56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4400"/>
              <a:buFont typeface="Arial"/>
              <a:buNone/>
            </a:pPr>
            <a:r>
              <a:rPr lang="en-US" sz="2800"/>
              <a:t>UFS Atmospheric Composition Modeling Goals </a:t>
            </a:r>
            <a:r>
              <a:rPr lang="en-US" sz="2400">
                <a:solidFill>
                  <a:srgbClr val="FFFF00"/>
                </a:solidFill>
              </a:rPr>
              <a:t>2024-25</a:t>
            </a:r>
            <a:endParaRPr sz="2400">
              <a:solidFill>
                <a:srgbClr val="FFFF00"/>
              </a:solidFill>
            </a:endParaRPr>
          </a:p>
        </p:txBody>
      </p:sp>
      <p:graphicFrame>
        <p:nvGraphicFramePr>
          <p:cNvPr id="619" name="Google Shape;619;p44"/>
          <p:cNvGraphicFramePr/>
          <p:nvPr/>
        </p:nvGraphicFramePr>
        <p:xfrm>
          <a:off x="329472" y="899497"/>
          <a:ext cx="3000000" cy="3000000"/>
        </p:xfrm>
        <a:graphic>
          <a:graphicData uri="http://schemas.openxmlformats.org/drawingml/2006/table">
            <a:tbl>
              <a:tblPr bandRow="1" firstRow="1">
                <a:noFill/>
                <a:tableStyleId>{6921A23A-A0FA-4844-AF1B-2E5CFEE0C629}</a:tableStyleId>
              </a:tblPr>
              <a:tblGrid>
                <a:gridCol w="2300600"/>
                <a:gridCol w="2188250"/>
                <a:gridCol w="2320075"/>
                <a:gridCol w="1874975"/>
              </a:tblGrid>
              <a:tr h="608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Capability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Global</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GEFSv13</a:t>
                      </a:r>
                      <a:endParaRPr sz="1400" u="none" cap="none" strike="noStrike">
                        <a:solidFill>
                          <a:srgbClr val="FFFF00"/>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 (~25 km, 15 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Regional inline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LAM-Chem (3 km)</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Hazards dispersion</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HYSPLIT</a:t>
                      </a:r>
                      <a:endParaRPr sz="1400" u="none" cap="none" strike="noStrike"/>
                    </a:p>
                  </a:txBody>
                  <a:tcPr marT="45725" marB="45725" marR="91450" marL="91450"/>
                </a:tc>
              </a:tr>
              <a:tr h="495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Anthro Emissions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NEXUS/HEMCO (UFS)</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NEXUS/HEMCO (HSUP)</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Inverse modeling</a:t>
                      </a:r>
                      <a:endParaRPr sz="1400" u="none" cap="none" strike="noStrike"/>
                    </a:p>
                  </a:txBody>
                  <a:tcPr marT="45725" marB="45725" marR="91450" marL="91450"/>
                </a:tc>
              </a:tr>
              <a:tr h="5257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Biomass Burning Emissions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Improved GBBEPx esp.</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over Africa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Improved GBBEPx esp. for Rx/ag fires/impr. speciatiation (HSUP)</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On-demand local fires</a:t>
                      </a:r>
                      <a:endParaRPr sz="1400" u="none" cap="none" strike="noStrike"/>
                    </a:p>
                  </a:txBody>
                  <a:tcPr marT="45725" marB="45725" marR="91450" marL="91450"/>
                </a:tc>
              </a:tr>
              <a:tr h="536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Data Assimilation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VIIRS AOD (UFS)</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AOD,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TROPOMI NO2 (HSUP)</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Volcanic Ash</a:t>
                      </a:r>
                      <a:endParaRPr sz="1400" u="none" cap="none" strike="noStrike"/>
                    </a:p>
                  </a:txBody>
                  <a:tcPr marT="45725" marB="45725" marR="91450" marL="91450"/>
                </a:tc>
              </a:tr>
              <a:tr h="536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Atmospheric Composition module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Unified GOCART w/ nitrates (R2O)</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Online Optimized CMAQ: CB-VI, Aero7 (HSUP)</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N/A</a:t>
                      </a:r>
                      <a:endParaRPr sz="1400" u="none" cap="none" strike="noStrike"/>
                    </a:p>
                  </a:txBody>
                  <a:tcPr marT="45725" marB="45725" marR="91450" marL="91450"/>
                </a:tc>
              </a:tr>
              <a:tr h="536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Post-processing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Improved AOD calculations (UFS)</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Machine learning for bias correction, chemistry (HSUP)</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Ensemble products(JTTI19)</a:t>
                      </a:r>
                      <a:endParaRPr sz="1400" u="none" cap="none" strike="noStrike">
                        <a:solidFill>
                          <a:srgbClr val="000000"/>
                        </a:solidFill>
                      </a:endParaRPr>
                    </a:p>
                  </a:txBody>
                  <a:tcPr marT="45725" marB="45725" marR="91450" marL="91450"/>
                </a:tc>
              </a:tr>
              <a:tr h="536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rPr>
                        <a:t>Physical processes UFS</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a:t>
                      </a:r>
                      <a:r>
                        <a:rPr lang="en-US" sz="1400" u="none" cap="none" strike="noStrike">
                          <a:solidFill>
                            <a:srgbClr val="000000"/>
                          </a:solidFill>
                        </a:rPr>
                        <a:t>mproved dust (albedo),</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Aerosol-wx interactions</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Improved dust,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Aerosol-wx interactions</a:t>
                      </a:r>
                      <a:endParaRPr sz="14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Trans. Coeff. Matrix src term calc.</a:t>
                      </a:r>
                      <a:endParaRPr sz="1400" u="none" cap="none" strike="noStrike"/>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8992ca5c98_2_94"/>
          <p:cNvSpPr txBox="1"/>
          <p:nvPr>
            <p:ph type="title"/>
          </p:nvPr>
        </p:nvSpPr>
        <p:spPr>
          <a:xfrm>
            <a:off x="710550" y="15471"/>
            <a:ext cx="7976100" cy="683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Font typeface="Calibri"/>
              <a:buNone/>
            </a:pPr>
            <a:r>
              <a:rPr b="1" lang="en-US" sz="2900">
                <a:solidFill>
                  <a:srgbClr val="0000FF"/>
                </a:solidFill>
              </a:rPr>
              <a:t>GEFSv12-Aerosol member</a:t>
            </a:r>
            <a:endParaRPr b="1" sz="2900">
              <a:solidFill>
                <a:srgbClr val="0000FF"/>
              </a:solidFill>
            </a:endParaRPr>
          </a:p>
        </p:txBody>
      </p:sp>
      <p:sp>
        <p:nvSpPr>
          <p:cNvPr id="273" name="Google Shape;273;g8992ca5c98_2_94"/>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60"/>
              </a:spcBef>
              <a:spcAft>
                <a:spcPts val="0"/>
              </a:spcAft>
              <a:buSzPts val="1800"/>
              <a:buNone/>
            </a:pPr>
            <a:r>
              <a:t/>
            </a:r>
            <a:endParaRPr/>
          </a:p>
          <a:p>
            <a:pPr indent="0" lvl="0" marL="0" rtl="0" algn="l">
              <a:lnSpc>
                <a:spcPct val="90000"/>
              </a:lnSpc>
              <a:spcBef>
                <a:spcPts val="360"/>
              </a:spcBef>
              <a:spcAft>
                <a:spcPts val="0"/>
              </a:spcAft>
              <a:buSzPts val="1800"/>
              <a:buNone/>
            </a:pPr>
            <a:r>
              <a:t/>
            </a:r>
            <a:endParaRPr/>
          </a:p>
          <a:p>
            <a:pPr indent="0" lvl="0" marL="0" rtl="0" algn="l">
              <a:lnSpc>
                <a:spcPct val="90000"/>
              </a:lnSpc>
              <a:spcBef>
                <a:spcPts val="360"/>
              </a:spcBef>
              <a:spcAft>
                <a:spcPts val="0"/>
              </a:spcAft>
              <a:buSzPts val="1800"/>
              <a:buNone/>
            </a:pPr>
            <a:r>
              <a:t/>
            </a:r>
            <a:endParaRPr/>
          </a:p>
        </p:txBody>
      </p:sp>
      <p:sp>
        <p:nvSpPr>
          <p:cNvPr id="274" name="Google Shape;274;g8992ca5c98_2_94"/>
          <p:cNvSpPr/>
          <p:nvPr/>
        </p:nvSpPr>
        <p:spPr>
          <a:xfrm>
            <a:off x="2834568" y="685045"/>
            <a:ext cx="6289500" cy="4083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Trebuchet MS"/>
                <a:ea typeface="Trebuchet MS"/>
                <a:cs typeface="Trebuchet MS"/>
                <a:sym typeface="Trebuchet MS"/>
              </a:rPr>
              <a:t>One additional member of GEFSv12 for aerosols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1600"/>
              <a:buFont typeface="Arial"/>
              <a:buChar char="•"/>
            </a:pPr>
            <a:r>
              <a:rPr b="0" i="0" lang="en-US" sz="1600" u="none" cap="none" strike="noStrike">
                <a:solidFill>
                  <a:srgbClr val="FF0000"/>
                </a:solidFill>
                <a:latin typeface="Trebuchet MS"/>
                <a:ea typeface="Trebuchet MS"/>
                <a:cs typeface="Trebuchet MS"/>
                <a:sym typeface="Trebuchet MS"/>
              </a:rPr>
              <a:t>Implemented Sept. 23, 2020</a:t>
            </a:r>
            <a:endParaRPr b="0" i="0" sz="1400" u="none" cap="none" strike="noStrike">
              <a:solidFill>
                <a:srgbClr val="FF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Trebuchet MS"/>
                <a:ea typeface="Trebuchet MS"/>
                <a:cs typeface="Trebuchet MS"/>
                <a:sym typeface="Trebuchet MS"/>
              </a:rPr>
              <a:t>GEFS meteorology (based on </a:t>
            </a:r>
            <a:r>
              <a:rPr b="0" i="0" lang="en-US" sz="1600" u="none" cap="none" strike="noStrike">
                <a:solidFill>
                  <a:srgbClr val="FF0000"/>
                </a:solidFill>
                <a:latin typeface="Trebuchet MS"/>
                <a:ea typeface="Trebuchet MS"/>
                <a:cs typeface="Trebuchet MS"/>
                <a:sym typeface="Trebuchet MS"/>
              </a:rPr>
              <a:t>GFSv15</a:t>
            </a:r>
            <a:r>
              <a:rPr b="0" i="0" lang="en-US" sz="1600" u="none" cap="none" strike="noStrike">
                <a:solidFill>
                  <a:schemeClr val="dk1"/>
                </a:solidFill>
                <a:latin typeface="Trebuchet MS"/>
                <a:ea typeface="Trebuchet MS"/>
                <a:cs typeface="Trebuchet MS"/>
                <a:sym typeface="Trebuchet MS"/>
              </a:rPr>
              <a:t>) at C384 </a:t>
            </a:r>
            <a:r>
              <a:rPr b="1" i="0" lang="en-US" sz="1600" u="none" cap="none" strike="noStrike">
                <a:solidFill>
                  <a:srgbClr val="FF0000"/>
                </a:solidFill>
                <a:latin typeface="Trebuchet MS"/>
                <a:ea typeface="Trebuchet MS"/>
                <a:cs typeface="Trebuchet MS"/>
                <a:sym typeface="Trebuchet MS"/>
              </a:rPr>
              <a:t>(~25 km</a:t>
            </a:r>
            <a:r>
              <a:rPr b="0" i="0" lang="en-US" sz="1600" u="none" cap="none" strike="noStrike">
                <a:solidFill>
                  <a:schemeClr val="dk1"/>
                </a:solidFill>
                <a:latin typeface="Trebuchet MS"/>
                <a:ea typeface="Trebuchet MS"/>
                <a:cs typeface="Trebuchet MS"/>
                <a:sym typeface="Trebuchet MS"/>
              </a:rPr>
              <a:t>), 64 levels, to </a:t>
            </a:r>
            <a:r>
              <a:rPr b="0" i="0" lang="en-US" sz="1600" u="none" cap="none" strike="noStrike">
                <a:solidFill>
                  <a:srgbClr val="FF0000"/>
                </a:solidFill>
                <a:latin typeface="Trebuchet MS"/>
                <a:ea typeface="Trebuchet MS"/>
                <a:cs typeface="Trebuchet MS"/>
                <a:sym typeface="Trebuchet MS"/>
              </a:rPr>
              <a:t>120 hrs, 4x/day</a:t>
            </a:r>
            <a:endParaRPr b="0" i="0" sz="1400" u="none" cap="none" strike="noStrike">
              <a:solidFill>
                <a:srgbClr val="FF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Trebuchet MS"/>
                <a:ea typeface="Trebuchet MS"/>
                <a:cs typeface="Trebuchet MS"/>
                <a:sym typeface="Trebuchet MS"/>
              </a:rPr>
              <a:t>Inline aerosol representation based on GOCART (GSD-Chem)</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1600"/>
              <a:buFont typeface="Arial"/>
              <a:buChar char="•"/>
            </a:pPr>
            <a:r>
              <a:rPr b="0" i="0" lang="en-US" sz="1600" u="none" cap="none" strike="noStrike">
                <a:solidFill>
                  <a:srgbClr val="FF0000"/>
                </a:solidFill>
                <a:latin typeface="Trebuchet MS"/>
                <a:ea typeface="Trebuchet MS"/>
                <a:cs typeface="Trebuchet MS"/>
                <a:sym typeface="Trebuchet MS"/>
              </a:rPr>
              <a:t>Sulfate, Organic Carbon, Black Carbon, Dust, Sea Salt</a:t>
            </a:r>
            <a:endParaRPr b="0" i="0" sz="1400" u="none" cap="none" strike="noStrike">
              <a:solidFill>
                <a:srgbClr val="FF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Trebuchet MS"/>
                <a:ea typeface="Trebuchet MS"/>
                <a:cs typeface="Trebuchet MS"/>
                <a:sym typeface="Trebuchet MS"/>
              </a:rPr>
              <a:t>Emissions:</a:t>
            </a:r>
            <a:r>
              <a:rPr b="0" i="0" lang="en-US" sz="1600" u="none" cap="none" strike="noStrike">
                <a:solidFill>
                  <a:srgbClr val="FF0000"/>
                </a:solidFill>
                <a:latin typeface="Trebuchet MS"/>
                <a:ea typeface="Trebuchet MS"/>
                <a:cs typeface="Trebuchet MS"/>
                <a:sym typeface="Trebuchet MS"/>
              </a:rPr>
              <a:t> CEDS-2014</a:t>
            </a:r>
            <a:r>
              <a:rPr b="0" i="0" lang="en-US" sz="1600" u="none" cap="none" strike="noStrike">
                <a:solidFill>
                  <a:schemeClr val="dk1"/>
                </a:solidFill>
                <a:latin typeface="Trebuchet MS"/>
                <a:ea typeface="Trebuchet MS"/>
                <a:cs typeface="Trebuchet MS"/>
                <a:sym typeface="Trebuchet MS"/>
              </a:rPr>
              <a:t> (SO2, PSO4, POC, PEC), GBBEPx biomass burning, </a:t>
            </a:r>
            <a:r>
              <a:rPr b="0" i="0" lang="en-US" sz="1600" u="none" cap="none" strike="noStrike">
                <a:solidFill>
                  <a:srgbClr val="FF0000"/>
                </a:solidFill>
                <a:latin typeface="Trebuchet MS"/>
                <a:ea typeface="Trebuchet MS"/>
                <a:cs typeface="Trebuchet MS"/>
                <a:sym typeface="Trebuchet MS"/>
              </a:rPr>
              <a:t>FENGSHA dust</a:t>
            </a:r>
            <a:r>
              <a:rPr b="0" i="0" lang="en-US" sz="1600" u="none" cap="none" strike="noStrike">
                <a:solidFill>
                  <a:schemeClr val="dk1"/>
                </a:solidFill>
                <a:latin typeface="Trebuchet MS"/>
                <a:ea typeface="Trebuchet MS"/>
                <a:cs typeface="Trebuchet MS"/>
                <a:sym typeface="Trebuchet MS"/>
              </a:rPr>
              <a:t>, GEOS-5 sea salt, marine DMS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Trebuchet MS"/>
                <a:ea typeface="Trebuchet MS"/>
                <a:cs typeface="Trebuchet MS"/>
                <a:sym typeface="Trebuchet MS"/>
              </a:rPr>
              <a:t>Initial conditions: cycled for aerosols, but from GFSv15 analysis for meteorology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US" sz="1600" u="none" cap="none" strike="noStrike">
                <a:solidFill>
                  <a:srgbClr val="FF0000"/>
                </a:solidFill>
                <a:latin typeface="Trebuchet MS"/>
                <a:ea typeface="Trebuchet MS"/>
                <a:cs typeface="Trebuchet MS"/>
                <a:sym typeface="Trebuchet MS"/>
              </a:rPr>
              <a:t>Smoke plume rise</a:t>
            </a:r>
            <a:r>
              <a:rPr b="0" i="0" lang="en-US" sz="1600" u="none" cap="none" strike="noStrike">
                <a:solidFill>
                  <a:schemeClr val="dk1"/>
                </a:solidFill>
                <a:latin typeface="Trebuchet MS"/>
                <a:ea typeface="Trebuchet MS"/>
                <a:cs typeface="Trebuchet MS"/>
                <a:sym typeface="Trebuchet MS"/>
              </a:rPr>
              <a:t>: Wind shear dependent 1-d cloud model to simulate tilt of plume. Fire Radiative Power is used to calculate convective heat flux and determine injection height</a:t>
            </a:r>
            <a:endParaRPr b="0" i="0" sz="1600" u="none" cap="none" strike="noStrike">
              <a:solidFill>
                <a:srgbClr val="FF0000"/>
              </a:solidFill>
              <a:latin typeface="Trebuchet MS"/>
              <a:ea typeface="Trebuchet MS"/>
              <a:cs typeface="Trebuchet MS"/>
              <a:sym typeface="Trebuchet MS"/>
            </a:endParaRPr>
          </a:p>
          <a:p>
            <a:pPr indent="0" lvl="0" marL="0" marR="0" rtl="0" algn="l">
              <a:lnSpc>
                <a:spcPct val="100000"/>
              </a:lnSpc>
              <a:spcBef>
                <a:spcPts val="360"/>
              </a:spcBef>
              <a:spcAft>
                <a:spcPts val="0"/>
              </a:spcAft>
              <a:buClr>
                <a:srgbClr val="000000"/>
              </a:buClr>
              <a:buSzPts val="1600"/>
              <a:buFont typeface="Arial"/>
              <a:buNone/>
            </a:pPr>
            <a:r>
              <a:rPr b="0" i="0" lang="en-US" sz="1600" u="none" cap="none" strike="noStrike">
                <a:solidFill>
                  <a:srgbClr val="FF0000"/>
                </a:solidFill>
                <a:latin typeface="Trebuchet MS"/>
                <a:ea typeface="Trebuchet MS"/>
                <a:cs typeface="Trebuchet MS"/>
                <a:sym typeface="Trebuchet MS"/>
              </a:rPr>
              <a:t>Conservative tracer transport and wet scavenging are included</a:t>
            </a:r>
            <a:r>
              <a:rPr b="0" i="0" lang="en-US" sz="1600" u="none" cap="none" strike="noStrike">
                <a:solidFill>
                  <a:schemeClr val="dk1"/>
                </a:solidFill>
                <a:latin typeface="Trebuchet MS"/>
                <a:ea typeface="Trebuchet MS"/>
                <a:cs typeface="Trebuchet MS"/>
                <a:sym typeface="Trebuchet MS"/>
              </a:rPr>
              <a:t> in Simplified Arakawa-Schubert (SAS) scheme. Fluxes are calculated positive definite. Scavenging coefficient is α=0.2 for all aerosol species. </a:t>
            </a:r>
            <a:endParaRPr b="0" i="1" sz="1600" u="none" cap="none" strike="noStrike">
              <a:solidFill>
                <a:schemeClr val="dk1"/>
              </a:solidFill>
              <a:latin typeface="Trebuchet MS"/>
              <a:ea typeface="Trebuchet MS"/>
              <a:cs typeface="Trebuchet MS"/>
              <a:sym typeface="Trebuchet MS"/>
            </a:endParaRPr>
          </a:p>
        </p:txBody>
      </p:sp>
      <p:pic>
        <p:nvPicPr>
          <p:cNvPr id="275" name="Google Shape;275;g8992ca5c98_2_94"/>
          <p:cNvPicPr preferRelativeResize="0"/>
          <p:nvPr/>
        </p:nvPicPr>
        <p:blipFill rotWithShape="1">
          <a:blip r:embed="rId3">
            <a:alphaModFix/>
          </a:blip>
          <a:srcRect b="0" l="0" r="0" t="0"/>
          <a:stretch/>
        </p:blipFill>
        <p:spPr>
          <a:xfrm>
            <a:off x="343897" y="698503"/>
            <a:ext cx="2268984" cy="1816099"/>
          </a:xfrm>
          <a:prstGeom prst="rect">
            <a:avLst/>
          </a:prstGeom>
          <a:noFill/>
          <a:ln>
            <a:noFill/>
          </a:ln>
        </p:spPr>
      </p:pic>
      <p:sp>
        <p:nvSpPr>
          <p:cNvPr id="276" name="Google Shape;276;g8992ca5c98_2_94"/>
          <p:cNvSpPr/>
          <p:nvPr/>
        </p:nvSpPr>
        <p:spPr>
          <a:xfrm>
            <a:off x="362126" y="4474129"/>
            <a:ext cx="2244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rebuchet MS"/>
                <a:ea typeface="Trebuchet MS"/>
                <a:cs typeface="Trebuchet MS"/>
                <a:sym typeface="Trebuchet MS"/>
              </a:rPr>
              <a:t>CEDS-2014 SO2 emissions</a:t>
            </a:r>
            <a:endParaRPr b="0" i="0" sz="1400" u="none" cap="none" strike="noStrike">
              <a:solidFill>
                <a:srgbClr val="000000"/>
              </a:solidFill>
              <a:latin typeface="Arial"/>
              <a:ea typeface="Arial"/>
              <a:cs typeface="Arial"/>
              <a:sym typeface="Arial"/>
            </a:endParaRPr>
          </a:p>
        </p:txBody>
      </p:sp>
      <p:pic>
        <p:nvPicPr>
          <p:cNvPr id="277" name="Google Shape;277;g8992ca5c98_2_94"/>
          <p:cNvPicPr preferRelativeResize="0"/>
          <p:nvPr/>
        </p:nvPicPr>
        <p:blipFill rotWithShape="1">
          <a:blip r:embed="rId4">
            <a:alphaModFix/>
          </a:blip>
          <a:srcRect b="0" l="0" r="0" t="0"/>
          <a:stretch/>
        </p:blipFill>
        <p:spPr>
          <a:xfrm>
            <a:off x="343152" y="2548582"/>
            <a:ext cx="2253654" cy="1862047"/>
          </a:xfrm>
          <a:prstGeom prst="rect">
            <a:avLst/>
          </a:prstGeom>
          <a:noFill/>
          <a:ln>
            <a:noFill/>
          </a:ln>
        </p:spPr>
      </p:pic>
      <p:sp>
        <p:nvSpPr>
          <p:cNvPr id="278" name="Google Shape;278;g8992ca5c98_2_94"/>
          <p:cNvSpPr txBox="1"/>
          <p:nvPr/>
        </p:nvSpPr>
        <p:spPr>
          <a:xfrm>
            <a:off x="4830716" y="4835723"/>
            <a:ext cx="30303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1600" u="sng" cap="none" strike="noStrike">
                <a:solidFill>
                  <a:schemeClr val="dk1"/>
                </a:solidFill>
                <a:latin typeface="Calibri"/>
                <a:ea typeface="Calibri"/>
                <a:cs typeface="Calibri"/>
                <a:sym typeface="Calibri"/>
              </a:rPr>
              <a:t>Li Pan, EMC; GSL; ARL;CSL</a:t>
            </a:r>
            <a:endParaRPr b="0" i="1" sz="1600" u="sng"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2"/>
          <p:cNvPicPr preferRelativeResize="0"/>
          <p:nvPr/>
        </p:nvPicPr>
        <p:blipFill rotWithShape="1">
          <a:blip r:embed="rId3">
            <a:alphaModFix/>
          </a:blip>
          <a:srcRect b="0" l="0" r="0" t="0"/>
          <a:stretch/>
        </p:blipFill>
        <p:spPr>
          <a:xfrm>
            <a:off x="2129143" y="4477295"/>
            <a:ext cx="4885715" cy="435714"/>
          </a:xfrm>
          <a:prstGeom prst="rect">
            <a:avLst/>
          </a:prstGeom>
          <a:noFill/>
          <a:ln>
            <a:noFill/>
          </a:ln>
        </p:spPr>
      </p:pic>
      <p:sp>
        <p:nvSpPr>
          <p:cNvPr id="284" name="Google Shape;284;p2"/>
          <p:cNvSpPr txBox="1"/>
          <p:nvPr/>
        </p:nvSpPr>
        <p:spPr>
          <a:xfrm>
            <a:off x="1670266" y="298388"/>
            <a:ext cx="631301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rgbClr val="000000"/>
                </a:solidFill>
                <a:latin typeface="Times New Roman"/>
                <a:ea typeface="Times New Roman"/>
                <a:cs typeface="Times New Roman"/>
                <a:sym typeface="Times New Roman"/>
              </a:rPr>
              <a:t>Correlation (R) </a:t>
            </a:r>
            <a:r>
              <a:rPr b="0" i="0" lang="en-US" sz="1500" u="none" cap="none" strike="noStrike">
                <a:solidFill>
                  <a:srgbClr val="000000"/>
                </a:solidFill>
                <a:latin typeface="Times New Roman"/>
                <a:ea typeface="Times New Roman"/>
                <a:cs typeface="Times New Roman"/>
                <a:sym typeface="Times New Roman"/>
              </a:rPr>
              <a:t>based on Day 1 forecast and AERONET (</a:t>
            </a:r>
            <a:r>
              <a:rPr b="0" i="0" lang="en-US" sz="1500" u="none" cap="none" strike="noStrike">
                <a:solidFill>
                  <a:srgbClr val="FF0000"/>
                </a:solidFill>
                <a:latin typeface="Times New Roman"/>
                <a:ea typeface="Times New Roman"/>
                <a:cs typeface="Times New Roman"/>
                <a:sym typeface="Times New Roman"/>
              </a:rPr>
              <a:t>March – June, 2019</a:t>
            </a:r>
            <a:r>
              <a:rPr b="0" i="0" lang="en-US" sz="1500" u="none" cap="none" strike="noStrike">
                <a:solidFill>
                  <a:srgbClr val="000000"/>
                </a:solidFill>
                <a:latin typeface="Times New Roman"/>
                <a:ea typeface="Times New Roman"/>
                <a:cs typeface="Times New Roman"/>
                <a:sym typeface="Times New Roman"/>
              </a:rPr>
              <a:t>)</a:t>
            </a:r>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Times New Roman"/>
                <a:ea typeface="Times New Roman"/>
                <a:cs typeface="Times New Roman"/>
                <a:sym typeface="Times New Roman"/>
              </a:rPr>
              <a:t>Partha Bhatacharjee </a:t>
            </a:r>
            <a:endParaRPr/>
          </a:p>
        </p:txBody>
      </p:sp>
      <p:grpSp>
        <p:nvGrpSpPr>
          <p:cNvPr id="285" name="Google Shape;285;p2"/>
          <p:cNvGrpSpPr/>
          <p:nvPr/>
        </p:nvGrpSpPr>
        <p:grpSpPr>
          <a:xfrm>
            <a:off x="107769" y="512368"/>
            <a:ext cx="7982088" cy="3989410"/>
            <a:chOff x="143692" y="683157"/>
            <a:chExt cx="10642784" cy="5319213"/>
          </a:xfrm>
        </p:grpSpPr>
        <p:pic>
          <p:nvPicPr>
            <p:cNvPr id="286" name="Google Shape;286;p2"/>
            <p:cNvPicPr preferRelativeResize="0"/>
            <p:nvPr/>
          </p:nvPicPr>
          <p:blipFill rotWithShape="1">
            <a:blip r:embed="rId4">
              <a:alphaModFix/>
            </a:blip>
            <a:srcRect b="0" l="0" r="0" t="0"/>
            <a:stretch/>
          </p:blipFill>
          <p:spPr>
            <a:xfrm>
              <a:off x="1415048" y="1083267"/>
              <a:ext cx="9371428" cy="2209524"/>
            </a:xfrm>
            <a:prstGeom prst="rect">
              <a:avLst/>
            </a:prstGeom>
            <a:noFill/>
            <a:ln>
              <a:noFill/>
            </a:ln>
          </p:spPr>
        </p:pic>
        <p:pic>
          <p:nvPicPr>
            <p:cNvPr id="287" name="Google Shape;287;p2"/>
            <p:cNvPicPr preferRelativeResize="0"/>
            <p:nvPr/>
          </p:nvPicPr>
          <p:blipFill rotWithShape="1">
            <a:blip r:embed="rId5">
              <a:alphaModFix/>
            </a:blip>
            <a:srcRect b="0" l="0" r="0" t="0"/>
            <a:stretch/>
          </p:blipFill>
          <p:spPr>
            <a:xfrm>
              <a:off x="1405524" y="3783322"/>
              <a:ext cx="9380952" cy="2219048"/>
            </a:xfrm>
            <a:prstGeom prst="rect">
              <a:avLst/>
            </a:prstGeom>
            <a:noFill/>
            <a:ln>
              <a:noFill/>
            </a:ln>
          </p:spPr>
        </p:pic>
        <p:sp>
          <p:nvSpPr>
            <p:cNvPr id="288" name="Google Shape;288;p2"/>
            <p:cNvSpPr txBox="1"/>
            <p:nvPr/>
          </p:nvSpPr>
          <p:spPr>
            <a:xfrm>
              <a:off x="143692" y="683157"/>
              <a:ext cx="1772280" cy="430887"/>
            </a:xfrm>
            <a:prstGeom prst="rect">
              <a:avLst/>
            </a:prstGeom>
            <a:gradFill>
              <a:gsLst>
                <a:gs pos="0">
                  <a:srgbClr val="F6F9FC"/>
                </a:gs>
                <a:gs pos="74000">
                  <a:srgbClr val="B3D1EC"/>
                </a:gs>
                <a:gs pos="83000">
                  <a:srgbClr val="B3D1EC"/>
                </a:gs>
                <a:gs pos="100000">
                  <a:srgbClr val="CCE0F2"/>
                </a:gs>
              </a:gsLst>
              <a:lin ang="54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Times New Roman"/>
                  <a:ea typeface="Times New Roman"/>
                  <a:cs typeface="Times New Roman"/>
                  <a:sym typeface="Times New Roman"/>
                </a:rPr>
                <a:t>GEFS-Aerosol</a:t>
              </a:r>
              <a:endParaRPr/>
            </a:p>
          </p:txBody>
        </p:sp>
        <p:sp>
          <p:nvSpPr>
            <p:cNvPr id="289" name="Google Shape;289;p2"/>
            <p:cNvSpPr txBox="1"/>
            <p:nvPr/>
          </p:nvSpPr>
          <p:spPr>
            <a:xfrm>
              <a:off x="302263" y="3338001"/>
              <a:ext cx="1231535" cy="430887"/>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Times New Roman"/>
                  <a:ea typeface="Times New Roman"/>
                  <a:cs typeface="Times New Roman"/>
                  <a:sym typeface="Times New Roman"/>
                </a:rPr>
                <a:t>NGACv2</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6"/>
          <p:cNvSpPr txBox="1"/>
          <p:nvPr/>
        </p:nvSpPr>
        <p:spPr>
          <a:xfrm>
            <a:off x="373350" y="0"/>
            <a:ext cx="8397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FF"/>
                </a:solidFill>
                <a:latin typeface="Calibri"/>
                <a:ea typeface="Calibri"/>
                <a:cs typeface="Calibri"/>
                <a:sym typeface="Calibri"/>
              </a:rPr>
              <a:t>June 27, 2020 hr 00 </a:t>
            </a:r>
            <a:r>
              <a:rPr b="1" i="0" lang="en-US" sz="2000" u="none" cap="none" strike="noStrike">
                <a:solidFill>
                  <a:srgbClr val="002060"/>
                </a:solidFill>
                <a:latin typeface="Calibri"/>
                <a:ea typeface="Calibri"/>
                <a:cs typeface="Calibri"/>
                <a:sym typeface="Calibri"/>
              </a:rPr>
              <a:t>Dust  AOD forecasts</a:t>
            </a:r>
            <a:endParaRPr b="0" i="0" sz="2000" u="none" cap="none" strike="noStrike">
              <a:solidFill>
                <a:srgbClr val="002060"/>
              </a:solidFill>
              <a:latin typeface="Arial"/>
              <a:ea typeface="Arial"/>
              <a:cs typeface="Arial"/>
              <a:sym typeface="Arial"/>
            </a:endParaRPr>
          </a:p>
        </p:txBody>
      </p:sp>
      <p:sp>
        <p:nvSpPr>
          <p:cNvPr id="295" name="Google Shape;295;p26"/>
          <p:cNvSpPr txBox="1"/>
          <p:nvPr>
            <p:ph idx="12" type="sldNum"/>
          </p:nvPr>
        </p:nvSpPr>
        <p:spPr>
          <a:xfrm>
            <a:off x="7086600" y="4869656"/>
            <a:ext cx="2057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96" name="Google Shape;296;p26"/>
          <p:cNvSpPr txBox="1"/>
          <p:nvPr/>
        </p:nvSpPr>
        <p:spPr>
          <a:xfrm>
            <a:off x="6098065" y="4189489"/>
            <a:ext cx="2818021" cy="817117"/>
          </a:xfrm>
          <a:prstGeom prst="rect">
            <a:avLst/>
          </a:prstGeom>
          <a:solidFill>
            <a:srgbClr val="FF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Calibri"/>
                <a:ea typeface="Calibri"/>
                <a:cs typeface="Calibri"/>
                <a:sym typeface="Calibri"/>
              </a:rPr>
              <a:t>Historic Sahara dust event</a:t>
            </a:r>
            <a:endParaRPr b="0" i="0" sz="1400" u="none" cap="none" strike="noStrike">
              <a:solidFill>
                <a:srgbClr val="002060"/>
              </a:solidFill>
              <a:latin typeface="Calibri"/>
              <a:ea typeface="Calibri"/>
              <a:cs typeface="Calibri"/>
              <a:sym typeface="Calibri"/>
            </a:endParaRPr>
          </a:p>
          <a:p>
            <a:pPr indent="-285750" lvl="1"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Was Algerian source missed </a:t>
            </a:r>
            <a:endParaRPr b="0" i="0" sz="1400" u="none" cap="none" strike="noStrike">
              <a:solidFill>
                <a:srgbClr val="000000"/>
              </a:solidFill>
              <a:latin typeface="Arial"/>
              <a:ea typeface="Arial"/>
              <a:cs typeface="Arial"/>
              <a:sym typeface="Arial"/>
            </a:endParaRPr>
          </a:p>
          <a:p>
            <a:pPr indent="-285750" lvl="1"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Were winds properly captured…</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alibri"/>
              <a:ea typeface="Calibri"/>
              <a:cs typeface="Calibri"/>
              <a:sym typeface="Calibri"/>
            </a:endParaRPr>
          </a:p>
        </p:txBody>
      </p:sp>
      <p:pic>
        <p:nvPicPr>
          <p:cNvPr id="297" name="Google Shape;297;p26"/>
          <p:cNvPicPr preferRelativeResize="0"/>
          <p:nvPr/>
        </p:nvPicPr>
        <p:blipFill rotWithShape="1">
          <a:blip r:embed="rId3">
            <a:alphaModFix/>
          </a:blip>
          <a:srcRect b="50000" l="0" r="0" t="0"/>
          <a:stretch/>
        </p:blipFill>
        <p:spPr>
          <a:xfrm>
            <a:off x="121149" y="497571"/>
            <a:ext cx="8901702" cy="3115339"/>
          </a:xfrm>
          <a:prstGeom prst="rect">
            <a:avLst/>
          </a:prstGeom>
          <a:noFill/>
          <a:ln>
            <a:noFill/>
          </a:ln>
        </p:spPr>
      </p:pic>
      <p:pic>
        <p:nvPicPr>
          <p:cNvPr id="298" name="Google Shape;298;p26"/>
          <p:cNvPicPr preferRelativeResize="0"/>
          <p:nvPr/>
        </p:nvPicPr>
        <p:blipFill rotWithShape="1">
          <a:blip r:embed="rId4">
            <a:alphaModFix/>
          </a:blip>
          <a:srcRect b="50000" l="17349" r="19958" t="0"/>
          <a:stretch/>
        </p:blipFill>
        <p:spPr>
          <a:xfrm>
            <a:off x="2931212" y="3123725"/>
            <a:ext cx="2672586" cy="2131527"/>
          </a:xfrm>
          <a:prstGeom prst="rect">
            <a:avLst/>
          </a:prstGeom>
          <a:noFill/>
          <a:ln>
            <a:noFill/>
          </a:ln>
        </p:spPr>
      </p:pic>
      <p:sp>
        <p:nvSpPr>
          <p:cNvPr id="299" name="Google Shape;299;p26"/>
          <p:cNvSpPr/>
          <p:nvPr/>
        </p:nvSpPr>
        <p:spPr>
          <a:xfrm>
            <a:off x="4997302" y="1520456"/>
            <a:ext cx="446568" cy="297711"/>
          </a:xfrm>
          <a:prstGeom prst="rect">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 name="Google Shape;300;p26"/>
          <p:cNvSpPr/>
          <p:nvPr/>
        </p:nvSpPr>
        <p:spPr>
          <a:xfrm>
            <a:off x="546451" y="1534418"/>
            <a:ext cx="446568" cy="297711"/>
          </a:xfrm>
          <a:prstGeom prst="rect">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01" name="Google Shape;301;p26"/>
          <p:cNvCxnSpPr/>
          <p:nvPr/>
        </p:nvCxnSpPr>
        <p:spPr>
          <a:xfrm flipH="1">
            <a:off x="4572000" y="1818167"/>
            <a:ext cx="648586" cy="1305558"/>
          </a:xfrm>
          <a:prstGeom prst="straightConnector1">
            <a:avLst/>
          </a:prstGeom>
          <a:noFill/>
          <a:ln cap="flat" cmpd="sng" w="38100">
            <a:solidFill>
              <a:srgbClr val="EB792A"/>
            </a:solidFill>
            <a:prstDash val="solid"/>
            <a:round/>
            <a:headEnd len="sm" w="sm" type="none"/>
            <a:tailEnd len="med" w="med" type="triangle"/>
          </a:ln>
        </p:spPr>
      </p:cxnSp>
      <p:cxnSp>
        <p:nvCxnSpPr>
          <p:cNvPr id="302" name="Google Shape;302;p26"/>
          <p:cNvCxnSpPr/>
          <p:nvPr/>
        </p:nvCxnSpPr>
        <p:spPr>
          <a:xfrm>
            <a:off x="870744" y="1807723"/>
            <a:ext cx="2265861" cy="1316002"/>
          </a:xfrm>
          <a:prstGeom prst="straightConnector1">
            <a:avLst/>
          </a:prstGeom>
          <a:noFill/>
          <a:ln cap="flat" cmpd="sng" w="38100">
            <a:solidFill>
              <a:srgbClr val="EB792A"/>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7"/>
          <p:cNvSpPr txBox="1"/>
          <p:nvPr>
            <p:ph type="title"/>
          </p:nvPr>
        </p:nvSpPr>
        <p:spPr>
          <a:xfrm>
            <a:off x="1485900" y="-51675"/>
            <a:ext cx="6172200" cy="857400"/>
          </a:xfrm>
          <a:prstGeom prst="rect">
            <a:avLst/>
          </a:prstGeom>
          <a:noFill/>
          <a:ln>
            <a:noFill/>
          </a:ln>
        </p:spPr>
        <p:txBody>
          <a:bodyPr anchorCtr="0" anchor="ctr" bIns="34275" lIns="68550" spcFirstLastPara="1" rIns="68550" wrap="square" tIns="34275">
            <a:normAutofit/>
          </a:bodyPr>
          <a:lstStyle/>
          <a:p>
            <a:pPr indent="0" lvl="0" marL="0" rtl="0" algn="ctr">
              <a:lnSpc>
                <a:spcPct val="100000"/>
              </a:lnSpc>
              <a:spcBef>
                <a:spcPts val="0"/>
              </a:spcBef>
              <a:spcAft>
                <a:spcPts val="0"/>
              </a:spcAft>
              <a:buSzPts val="3959"/>
              <a:buNone/>
            </a:pPr>
            <a:r>
              <a:rPr lang="en-US" sz="2969">
                <a:solidFill>
                  <a:schemeClr val="dk1"/>
                </a:solidFill>
              </a:rPr>
              <a:t>CMAQ Model runs</a:t>
            </a:r>
            <a:endParaRPr>
              <a:solidFill>
                <a:schemeClr val="dk1"/>
              </a:solidFill>
            </a:endParaRPr>
          </a:p>
        </p:txBody>
      </p:sp>
      <p:sp>
        <p:nvSpPr>
          <p:cNvPr id="308" name="Google Shape;308;p7"/>
          <p:cNvSpPr txBox="1"/>
          <p:nvPr>
            <p:ph idx="12" type="sldNum"/>
          </p:nvPr>
        </p:nvSpPr>
        <p:spPr>
          <a:xfrm>
            <a:off x="6057900" y="4767263"/>
            <a:ext cx="1600200" cy="273844"/>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09" name="Google Shape;309;p7"/>
          <p:cNvSpPr/>
          <p:nvPr/>
        </p:nvSpPr>
        <p:spPr>
          <a:xfrm>
            <a:off x="4454820" y="241786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0" name="Google Shape;310;p7"/>
          <p:cNvSpPr/>
          <p:nvPr/>
        </p:nvSpPr>
        <p:spPr>
          <a:xfrm>
            <a:off x="4454820" y="241786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311" name="Google Shape;311;p7"/>
          <p:cNvGraphicFramePr/>
          <p:nvPr/>
        </p:nvGraphicFramePr>
        <p:xfrm>
          <a:off x="219456" y="980182"/>
          <a:ext cx="3000000" cy="3000000"/>
        </p:xfrm>
        <a:graphic>
          <a:graphicData uri="http://schemas.openxmlformats.org/drawingml/2006/table">
            <a:tbl>
              <a:tblPr bandRow="1" firstRow="1">
                <a:noFill/>
                <a:tableStyleId>{FA5F452F-44D0-47F8-A4FD-9797EFCCE728}</a:tableStyleId>
              </a:tblPr>
              <a:tblGrid>
                <a:gridCol w="1564175"/>
                <a:gridCol w="1655650"/>
                <a:gridCol w="1412325"/>
                <a:gridCol w="1810800"/>
                <a:gridCol w="1028850"/>
                <a:gridCol w="1292075"/>
              </a:tblGrid>
              <a:tr h="561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Model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Fire location information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Fire smoke Emissions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FF00"/>
                          </a:solidFill>
                        </a:rPr>
                        <a:t>Fire Duration</a:t>
                      </a:r>
                      <a:endParaRPr sz="1400" u="none" cap="none" strike="noStrike">
                        <a:solidFill>
                          <a:srgbClr val="FFFF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Fcst length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Comments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FF0000"/>
                          </a:solidFill>
                        </a:rPr>
                        <a:t>PROD</a:t>
                      </a:r>
                      <a:endParaRPr i="1" sz="1400" u="none" cap="none" strike="noStrike"/>
                    </a:p>
                    <a:p>
                      <a:pPr indent="0" lvl="0" marL="0" marR="0" rtl="0" algn="l">
                        <a:lnSpc>
                          <a:spcPct val="100000"/>
                        </a:lnSpc>
                        <a:spcBef>
                          <a:spcPts val="0"/>
                        </a:spcBef>
                        <a:spcAft>
                          <a:spcPts val="0"/>
                        </a:spcAft>
                        <a:buClr>
                          <a:srgbClr val="000000"/>
                        </a:buClr>
                        <a:buSzPts val="1400"/>
                        <a:buFont typeface="Arial"/>
                        <a:buNone/>
                      </a:pPr>
                      <a:r>
                        <a:rPr i="1" lang="en-US" sz="1400" u="none" cap="none" strike="noStrike"/>
                        <a:t>NAM-CMAQ V5.0.2</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i="1" lang="en-US" sz="1400" u="none" cap="none" strike="noStrike"/>
                        <a:t>24h old NESDIS Haz Mapping Sys (HMS) fire points</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USFS BlueSky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Full during 24h pre-analysis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75% reduction during forecast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48 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Since 12/18/2018</a:t>
                      </a:r>
                      <a:endParaRPr sz="1400" u="none" cap="none" strike="noStrike"/>
                    </a:p>
                  </a:txBody>
                  <a:tcPr marT="45725" marB="45725" marR="91450" marL="91450"/>
                </a:tc>
              </a:tr>
              <a:tr h="1283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757070"/>
                          </a:solidFill>
                        </a:rPr>
                        <a:t>V1</a:t>
                      </a:r>
                      <a:endParaRPr sz="1400" u="none" cap="none" strike="noStrike">
                        <a:solidFill>
                          <a:srgbClr val="757070"/>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FF0000"/>
                          </a:solidFill>
                        </a:rPr>
                        <a:t>GFSv16</a:t>
                      </a:r>
                      <a:r>
                        <a:rPr lang="en-US" sz="1400" u="none" cap="none" strike="noStrike"/>
                        <a:t>CMAQ </a:t>
                      </a:r>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t>v5.3.1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24h old VIIRS/MODIS Fire Radiative Power (</a:t>
                      </a:r>
                      <a:r>
                        <a:rPr lang="en-US" sz="1400" u="none" cap="none" strike="noStrike">
                          <a:solidFill>
                            <a:srgbClr val="FF0000"/>
                          </a:solidFill>
                        </a:rPr>
                        <a:t>FRP)</a:t>
                      </a:r>
                      <a:endParaRPr sz="1400" u="none" cap="none" strike="noStrike">
                        <a:solidFill>
                          <a:srgbClr val="FF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10% of NESDIS </a:t>
                      </a:r>
                      <a:r>
                        <a:rPr lang="en-US" sz="1400" u="none" cap="none" strike="noStrike">
                          <a:solidFill>
                            <a:srgbClr val="FF0000"/>
                          </a:solidFill>
                        </a:rPr>
                        <a:t>GBBEPx</a:t>
                      </a:r>
                      <a:endParaRPr sz="1400" u="none" cap="none" strike="noStrike">
                        <a:solidFill>
                          <a:srgbClr val="FF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Fire fraction &gt;0.4 continuous emissions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0000"/>
                          </a:solidFill>
                        </a:rPr>
                        <a:t>72 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NEI 2016</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0000"/>
                          </a:solidFill>
                        </a:rPr>
                        <a:t>V2</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GFS</a:t>
                      </a:r>
                      <a:r>
                        <a:rPr b="1" lang="en-US" sz="1400" u="none" cap="none" strike="noStrike">
                          <a:solidFill>
                            <a:srgbClr val="FF0000"/>
                          </a:solidFill>
                        </a:rPr>
                        <a:t>v16</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CMAQ </a:t>
                      </a:r>
                      <a:r>
                        <a:rPr b="0" lang="en-US" sz="1400" u="none" cap="none" strike="noStrike">
                          <a:solidFill>
                            <a:srgbClr val="FF0000"/>
                          </a:solidFill>
                        </a:rPr>
                        <a:t>v5.3.1</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chemeClr val="accent6"/>
                          </a:solidFill>
                        </a:rPr>
                        <a:t>Ho-Chun  Huang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24h old VIIRS/MODIS Fire Radiative Power (</a:t>
                      </a:r>
                      <a:r>
                        <a:rPr lang="en-US" sz="1400" u="none" cap="none" strike="noStrike">
                          <a:solidFill>
                            <a:srgbClr val="FF0000"/>
                          </a:solidFill>
                        </a:rPr>
                        <a:t>FRP)</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100% of GBBEPx</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 “, day 2 fire emissions off over East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0000"/>
                          </a:solidFill>
                        </a:rPr>
                        <a:t>72 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Weekly GVF</a:t>
                      </a:r>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t>Climo LAI</a:t>
                      </a:r>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t>NEI 2017</a:t>
                      </a:r>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t>NOx fire emissions</a:t>
                      </a:r>
                      <a:endParaRPr sz="1400" u="none" cap="none" strike="noStrike"/>
                    </a:p>
                  </a:txBody>
                  <a:tcPr marT="45725" marB="45725" marR="91450" marL="91450"/>
                </a:tc>
              </a:tr>
            </a:tbl>
          </a:graphicData>
        </a:graphic>
      </p:graphicFrame>
      <p:sp>
        <p:nvSpPr>
          <p:cNvPr id="312" name="Google Shape;312;p7"/>
          <p:cNvSpPr/>
          <p:nvPr/>
        </p:nvSpPr>
        <p:spPr>
          <a:xfrm>
            <a:off x="4454820" y="241786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8"/>
          <p:cNvSpPr/>
          <p:nvPr/>
        </p:nvSpPr>
        <p:spPr>
          <a:xfrm>
            <a:off x="510746" y="450912"/>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318" name="Google Shape;318;p28"/>
          <p:cNvSpPr txBox="1"/>
          <p:nvPr/>
        </p:nvSpPr>
        <p:spPr>
          <a:xfrm>
            <a:off x="2" y="419184"/>
            <a:ext cx="9156633" cy="523198"/>
          </a:xfrm>
          <a:prstGeom prst="rect">
            <a:avLst/>
          </a:prstGeom>
          <a:noFill/>
          <a:ln>
            <a:noFill/>
          </a:ln>
        </p:spPr>
        <p:txBody>
          <a:bodyPr anchorCtr="0" anchor="t" bIns="60925" lIns="121875" spcFirstLastPara="1" rIns="121875" wrap="square" tIns="60925">
            <a:sp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lt1"/>
                </a:solidFill>
                <a:latin typeface="Arial"/>
                <a:ea typeface="Arial"/>
                <a:cs typeface="Arial"/>
                <a:sym typeface="Arial"/>
              </a:rPr>
              <a:t>GFSv16: Possible impacts on AQ</a:t>
            </a:r>
            <a:endParaRPr b="0" i="0" sz="1400" u="none" cap="none" strike="noStrike">
              <a:solidFill>
                <a:srgbClr val="000000"/>
              </a:solidFill>
              <a:latin typeface="Arial"/>
              <a:ea typeface="Arial"/>
              <a:cs typeface="Arial"/>
              <a:sym typeface="Arial"/>
            </a:endParaRPr>
          </a:p>
        </p:txBody>
      </p:sp>
      <p:sp>
        <p:nvSpPr>
          <p:cNvPr id="319" name="Google Shape;319;p28"/>
          <p:cNvSpPr txBox="1"/>
          <p:nvPr/>
        </p:nvSpPr>
        <p:spPr>
          <a:xfrm>
            <a:off x="510746" y="48933"/>
            <a:ext cx="8220777" cy="353921"/>
          </a:xfrm>
          <a:prstGeom prst="rect">
            <a:avLst/>
          </a:prstGeom>
          <a:solidFill>
            <a:srgbClr val="5BA4E3"/>
          </a:solidFill>
          <a:ln>
            <a:noFill/>
          </a:ln>
        </p:spPr>
        <p:txBody>
          <a:bodyPr anchorCtr="0" anchor="t" bIns="60925" lIns="121875" spcFirstLastPara="1" rIns="121875" wrap="square" tIns="609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1A467F"/>
                </a:solidFill>
                <a:latin typeface="Avenir"/>
                <a:ea typeface="Avenir"/>
                <a:cs typeface="Avenir"/>
                <a:sym typeface="Avenir"/>
              </a:rPr>
              <a:t>NATIONAL OCEANIC AND ATMOSPHERIC ADMINISTRATION</a:t>
            </a:r>
            <a:endParaRPr b="0" i="0" sz="1400" u="none" cap="none" strike="noStrike">
              <a:solidFill>
                <a:srgbClr val="000000"/>
              </a:solidFill>
              <a:latin typeface="Arial"/>
              <a:ea typeface="Arial"/>
              <a:cs typeface="Arial"/>
              <a:sym typeface="Arial"/>
            </a:endParaRPr>
          </a:p>
        </p:txBody>
      </p:sp>
      <p:sp>
        <p:nvSpPr>
          <p:cNvPr id="320" name="Google Shape;320;p28"/>
          <p:cNvSpPr/>
          <p:nvPr/>
        </p:nvSpPr>
        <p:spPr>
          <a:xfrm>
            <a:off x="50035" y="27616"/>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2000px-Seal_of_the_United_States_Department_of_Commerce.svg.png" id="321" name="Google Shape;321;p28"/>
          <p:cNvPicPr preferRelativeResize="0"/>
          <p:nvPr/>
        </p:nvPicPr>
        <p:blipFill rotWithShape="1">
          <a:blip r:embed="rId3">
            <a:alphaModFix/>
          </a:blip>
          <a:srcRect b="0" l="0" r="0" t="0"/>
          <a:stretch/>
        </p:blipFill>
        <p:spPr>
          <a:xfrm>
            <a:off x="50032" y="80675"/>
            <a:ext cx="846824" cy="860437"/>
          </a:xfrm>
          <a:prstGeom prst="rect">
            <a:avLst/>
          </a:prstGeom>
          <a:noFill/>
          <a:ln>
            <a:noFill/>
          </a:ln>
        </p:spPr>
      </p:pic>
      <p:sp>
        <p:nvSpPr>
          <p:cNvPr id="322" name="Google Shape;322;p28"/>
          <p:cNvSpPr/>
          <p:nvPr/>
        </p:nvSpPr>
        <p:spPr>
          <a:xfrm>
            <a:off x="8205661" y="38956"/>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1024px-NOAA_logo.svg.png" id="323" name="Google Shape;323;p28"/>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324" name="Google Shape;324;p28"/>
          <p:cNvSpPr txBox="1"/>
          <p:nvPr/>
        </p:nvSpPr>
        <p:spPr>
          <a:xfrm>
            <a:off x="252320" y="1522530"/>
            <a:ext cx="8891680" cy="3170058"/>
          </a:xfrm>
          <a:prstGeom prst="rect">
            <a:avLst/>
          </a:prstGeom>
          <a:noFill/>
          <a:ln>
            <a:noFill/>
          </a:ln>
        </p:spPr>
        <p:txBody>
          <a:bodyPr anchorCtr="0" anchor="t" bIns="45700" lIns="91425" spcFirstLastPara="1" rIns="91425" wrap="square" tIns="45700">
            <a:spAutoFit/>
          </a:bodyPr>
          <a:lstStyle/>
          <a:p>
            <a:pPr indent="-285729" lvl="0" marL="285729"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FF0000"/>
                </a:solidFill>
                <a:latin typeface="Arial"/>
                <a:ea typeface="Arial"/>
                <a:cs typeface="Arial"/>
                <a:sym typeface="Arial"/>
              </a:rPr>
              <a:t>Reduce the low-level cold bias </a:t>
            </a:r>
            <a:r>
              <a:rPr b="0" i="0" lang="en-US" sz="2000" u="none" cap="none" strike="noStrike">
                <a:solidFill>
                  <a:srgbClr val="000000"/>
                </a:solidFill>
                <a:latin typeface="Arial"/>
                <a:ea typeface="Arial"/>
                <a:cs typeface="Arial"/>
                <a:sym typeface="Arial"/>
              </a:rPr>
              <a:t>seen in GFSv15 during the cool season</a:t>
            </a:r>
            <a:endParaRPr b="0" i="0" sz="1400" u="none" cap="none" strike="noStrike">
              <a:solidFill>
                <a:srgbClr val="000000"/>
              </a:solidFill>
              <a:latin typeface="Arial"/>
              <a:ea typeface="Arial"/>
              <a:cs typeface="Arial"/>
              <a:sym typeface="Arial"/>
            </a:endParaRPr>
          </a:p>
          <a:p>
            <a:pPr indent="-158729" lvl="0" marL="285729"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29" lvl="0" marL="285729"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FF0000"/>
                </a:solidFill>
                <a:latin typeface="Arial"/>
                <a:ea typeface="Arial"/>
                <a:cs typeface="Arial"/>
                <a:sym typeface="Arial"/>
              </a:rPr>
              <a:t>Improve handling of inversions</a:t>
            </a:r>
            <a:r>
              <a:rPr b="0" i="0" lang="en-US" sz="2000" u="none" cap="none" strike="noStrike">
                <a:solidFill>
                  <a:srgbClr val="000000"/>
                </a:solidFill>
                <a:latin typeface="Arial"/>
                <a:ea typeface="Arial"/>
                <a:cs typeface="Arial"/>
                <a:sym typeface="Arial"/>
              </a:rPr>
              <a:t> in the planetary boundary layer (PBL)</a:t>
            </a:r>
            <a:endParaRPr b="0" i="0" sz="1400" u="none" cap="none" strike="noStrike">
              <a:solidFill>
                <a:srgbClr val="000000"/>
              </a:solidFill>
              <a:latin typeface="Arial"/>
              <a:ea typeface="Arial"/>
              <a:cs typeface="Arial"/>
              <a:sym typeface="Arial"/>
            </a:endParaRPr>
          </a:p>
          <a:p>
            <a:pPr indent="-158729" lvl="0" marL="285729"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29" lvl="0" marL="285729" marR="0" rtl="0" algn="l">
              <a:lnSpc>
                <a:spcPct val="100000"/>
              </a:lnSpc>
              <a:spcBef>
                <a:spcPts val="0"/>
              </a:spcBef>
              <a:spcAft>
                <a:spcPts val="0"/>
              </a:spcAft>
              <a:buClr>
                <a:srgbClr val="FF0000"/>
              </a:buClr>
              <a:buSzPts val="2000"/>
              <a:buFont typeface="Arial"/>
              <a:buChar char="•"/>
            </a:pPr>
            <a:r>
              <a:rPr b="0" i="0" lang="en-US" sz="2000" u="none" cap="none" strike="noStrike">
                <a:solidFill>
                  <a:srgbClr val="FF0000"/>
                </a:solidFill>
                <a:latin typeface="Arial"/>
                <a:ea typeface="Arial"/>
                <a:cs typeface="Arial"/>
                <a:sym typeface="Arial"/>
              </a:rPr>
              <a:t>Reduce near-surface temperature biases in all seasons</a:t>
            </a:r>
            <a:endParaRPr b="0" i="0" sz="1400" u="none" cap="none" strike="noStrike">
              <a:solidFill>
                <a:srgbClr val="FF0000"/>
              </a:solidFill>
              <a:latin typeface="Arial"/>
              <a:ea typeface="Arial"/>
              <a:cs typeface="Arial"/>
              <a:sym typeface="Arial"/>
            </a:endParaRPr>
          </a:p>
          <a:p>
            <a:pPr indent="-158729" lvl="0" marL="285729"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0000"/>
              </a:solidFill>
              <a:latin typeface="Arial"/>
              <a:ea typeface="Arial"/>
              <a:cs typeface="Arial"/>
              <a:sym typeface="Arial"/>
            </a:endParaRPr>
          </a:p>
          <a:p>
            <a:pPr indent="-285729" lvl="0" marL="285729"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Improve forecasts of the upper atmosphere</a:t>
            </a:r>
            <a:endParaRPr/>
          </a:p>
          <a:p>
            <a:pPr indent="-158729" lvl="0" marL="285729"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29" lvl="0" marL="285729"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Planned GFS only Implementation on March 17, 2021</a:t>
            </a:r>
            <a:endParaRPr b="0" i="0" sz="1400" u="none" cap="none" strike="noStrike">
              <a:solidFill>
                <a:srgbClr val="000000"/>
              </a:solidFill>
              <a:latin typeface="Arial"/>
              <a:ea typeface="Arial"/>
              <a:cs typeface="Arial"/>
              <a:sym typeface="Arial"/>
            </a:endParaRPr>
          </a:p>
          <a:p>
            <a:pPr indent="-158729" lvl="0" marL="285729"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2"/>
          <p:cNvSpPr/>
          <p:nvPr/>
        </p:nvSpPr>
        <p:spPr>
          <a:xfrm>
            <a:off x="510744" y="450912"/>
            <a:ext cx="8220777" cy="493852"/>
          </a:xfrm>
          <a:prstGeom prst="rect">
            <a:avLst/>
          </a:prstGeom>
          <a:solidFill>
            <a:srgbClr val="226BAB"/>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330" name="Google Shape;330;p32"/>
          <p:cNvSpPr txBox="1"/>
          <p:nvPr/>
        </p:nvSpPr>
        <p:spPr>
          <a:xfrm>
            <a:off x="510744" y="48930"/>
            <a:ext cx="8220777" cy="353921"/>
          </a:xfrm>
          <a:prstGeom prst="rect">
            <a:avLst/>
          </a:prstGeom>
          <a:solidFill>
            <a:srgbClr val="5BA4E3"/>
          </a:solidFill>
          <a:ln>
            <a:noFill/>
          </a:ln>
        </p:spPr>
        <p:txBody>
          <a:bodyPr anchorCtr="0" anchor="t" bIns="60925" lIns="121875" spcFirstLastPara="1" rIns="121875" wrap="square" tIns="609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1A467F"/>
                </a:solidFill>
                <a:latin typeface="Avenir"/>
                <a:ea typeface="Avenir"/>
                <a:cs typeface="Avenir"/>
                <a:sym typeface="Avenir"/>
              </a:rPr>
              <a:t>NATIONAL OCEANIC AND ATMOSPHERIC ADMINISTRATION</a:t>
            </a:r>
            <a:endParaRPr b="0" i="0" sz="1400" u="none" cap="none" strike="noStrike">
              <a:solidFill>
                <a:srgbClr val="000000"/>
              </a:solidFill>
              <a:latin typeface="Arial"/>
              <a:ea typeface="Arial"/>
              <a:cs typeface="Arial"/>
              <a:sym typeface="Arial"/>
            </a:endParaRPr>
          </a:p>
        </p:txBody>
      </p:sp>
      <p:sp>
        <p:nvSpPr>
          <p:cNvPr id="331" name="Google Shape;331;p32"/>
          <p:cNvSpPr/>
          <p:nvPr/>
        </p:nvSpPr>
        <p:spPr>
          <a:xfrm>
            <a:off x="50032" y="27613"/>
            <a:ext cx="904781" cy="962507"/>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2000px-Seal_of_the_United_States_Department_of_Commerce.svg.png" id="332" name="Google Shape;332;p32"/>
          <p:cNvPicPr preferRelativeResize="0"/>
          <p:nvPr/>
        </p:nvPicPr>
        <p:blipFill rotWithShape="1">
          <a:blip r:embed="rId3">
            <a:alphaModFix/>
          </a:blip>
          <a:srcRect b="0" l="0" r="0" t="0"/>
          <a:stretch/>
        </p:blipFill>
        <p:spPr>
          <a:xfrm>
            <a:off x="50032" y="80672"/>
            <a:ext cx="846824" cy="860437"/>
          </a:xfrm>
          <a:prstGeom prst="rect">
            <a:avLst/>
          </a:prstGeom>
          <a:noFill/>
          <a:ln>
            <a:noFill/>
          </a:ln>
        </p:spPr>
      </p:pic>
      <p:sp>
        <p:nvSpPr>
          <p:cNvPr id="333" name="Google Shape;333;p32"/>
          <p:cNvSpPr/>
          <p:nvPr/>
        </p:nvSpPr>
        <p:spPr>
          <a:xfrm>
            <a:off x="8205658" y="38953"/>
            <a:ext cx="950975" cy="950975"/>
          </a:xfrm>
          <a:prstGeom prst="ellipse">
            <a:avLst/>
          </a:prstGeom>
          <a:solidFill>
            <a:schemeClr val="lt1"/>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1024px-NOAA_logo.svg.png" id="334" name="Google Shape;334;p32"/>
          <p:cNvPicPr preferRelativeResize="0"/>
          <p:nvPr/>
        </p:nvPicPr>
        <p:blipFill rotWithShape="1">
          <a:blip r:embed="rId4">
            <a:alphaModFix/>
          </a:blip>
          <a:srcRect b="0" l="0" r="0" t="0"/>
          <a:stretch/>
        </p:blipFill>
        <p:spPr>
          <a:xfrm>
            <a:off x="8252214" y="92010"/>
            <a:ext cx="841248" cy="841248"/>
          </a:xfrm>
          <a:prstGeom prst="rect">
            <a:avLst/>
          </a:prstGeom>
          <a:noFill/>
          <a:ln>
            <a:noFill/>
          </a:ln>
        </p:spPr>
      </p:pic>
      <p:sp>
        <p:nvSpPr>
          <p:cNvPr id="335" name="Google Shape;335;p32"/>
          <p:cNvSpPr txBox="1"/>
          <p:nvPr/>
        </p:nvSpPr>
        <p:spPr>
          <a:xfrm>
            <a:off x="0" y="419183"/>
            <a:ext cx="9156633" cy="523198"/>
          </a:xfrm>
          <a:prstGeom prst="rect">
            <a:avLst/>
          </a:prstGeom>
          <a:noFill/>
          <a:ln>
            <a:noFill/>
          </a:ln>
        </p:spPr>
        <p:txBody>
          <a:bodyPr anchorCtr="0" anchor="t" bIns="60925" lIns="121875" spcFirstLastPara="1" rIns="121875" wrap="square" tIns="60925">
            <a:sp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lt1"/>
                </a:solidFill>
                <a:latin typeface="Arial"/>
                <a:ea typeface="Arial"/>
                <a:cs typeface="Arial"/>
                <a:sym typeface="Arial"/>
              </a:rPr>
              <a:t>Inversions (from MEG)</a:t>
            </a:r>
            <a:endParaRPr b="0" i="0" sz="1400" u="none" cap="none" strike="noStrike">
              <a:solidFill>
                <a:srgbClr val="000000"/>
              </a:solidFill>
              <a:latin typeface="Arial"/>
              <a:ea typeface="Arial"/>
              <a:cs typeface="Arial"/>
              <a:sym typeface="Arial"/>
            </a:endParaRPr>
          </a:p>
        </p:txBody>
      </p:sp>
      <p:sp>
        <p:nvSpPr>
          <p:cNvPr id="336" name="Google Shape;336;p32"/>
          <p:cNvSpPr txBox="1"/>
          <p:nvPr/>
        </p:nvSpPr>
        <p:spPr>
          <a:xfrm>
            <a:off x="3279524" y="1021625"/>
            <a:ext cx="4972800" cy="40020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2m Temp Errors    Analysis - Forecast</a:t>
            </a:r>
            <a:endParaRPr b="0" i="0" sz="1400" u="none" cap="none" strike="noStrike">
              <a:solidFill>
                <a:srgbClr val="000000"/>
              </a:solidFill>
              <a:latin typeface="Arial"/>
              <a:ea typeface="Arial"/>
              <a:cs typeface="Arial"/>
              <a:sym typeface="Arial"/>
            </a:endParaRPr>
          </a:p>
        </p:txBody>
      </p:sp>
      <p:pic>
        <p:nvPicPr>
          <p:cNvPr id="337" name="Google Shape;337;p32"/>
          <p:cNvPicPr preferRelativeResize="0"/>
          <p:nvPr/>
        </p:nvPicPr>
        <p:blipFill rotWithShape="1">
          <a:blip r:embed="rId5">
            <a:alphaModFix/>
          </a:blip>
          <a:srcRect b="89456" l="0" r="0" t="3198"/>
          <a:stretch/>
        </p:blipFill>
        <p:spPr>
          <a:xfrm>
            <a:off x="167053" y="2930680"/>
            <a:ext cx="3174120" cy="321368"/>
          </a:xfrm>
          <a:prstGeom prst="rect">
            <a:avLst/>
          </a:prstGeom>
          <a:noFill/>
          <a:ln>
            <a:noFill/>
          </a:ln>
        </p:spPr>
      </p:pic>
      <p:pic>
        <p:nvPicPr>
          <p:cNvPr id="338" name="Google Shape;338;p32"/>
          <p:cNvPicPr preferRelativeResize="0"/>
          <p:nvPr/>
        </p:nvPicPr>
        <p:blipFill rotWithShape="1">
          <a:blip r:embed="rId6">
            <a:alphaModFix/>
          </a:blip>
          <a:srcRect b="19390" l="0" r="0" t="20707"/>
          <a:stretch/>
        </p:blipFill>
        <p:spPr>
          <a:xfrm>
            <a:off x="167053" y="1022106"/>
            <a:ext cx="3035975" cy="1925601"/>
          </a:xfrm>
          <a:prstGeom prst="rect">
            <a:avLst/>
          </a:prstGeom>
          <a:noFill/>
          <a:ln>
            <a:noFill/>
          </a:ln>
        </p:spPr>
      </p:pic>
      <p:pic>
        <p:nvPicPr>
          <p:cNvPr id="339" name="Google Shape;339;p32"/>
          <p:cNvPicPr preferRelativeResize="0"/>
          <p:nvPr/>
        </p:nvPicPr>
        <p:blipFill rotWithShape="1">
          <a:blip r:embed="rId5">
            <a:alphaModFix/>
          </a:blip>
          <a:srcRect b="19464" l="0" r="0" t="20634"/>
          <a:stretch/>
        </p:blipFill>
        <p:spPr>
          <a:xfrm>
            <a:off x="167053" y="3160114"/>
            <a:ext cx="3112478" cy="1974124"/>
          </a:xfrm>
          <a:prstGeom prst="rect">
            <a:avLst/>
          </a:prstGeom>
          <a:noFill/>
          <a:ln>
            <a:noFill/>
          </a:ln>
        </p:spPr>
      </p:pic>
      <p:sp>
        <p:nvSpPr>
          <p:cNvPr id="340" name="Google Shape;340;p32"/>
          <p:cNvSpPr txBox="1"/>
          <p:nvPr/>
        </p:nvSpPr>
        <p:spPr>
          <a:xfrm>
            <a:off x="3213374" y="1435962"/>
            <a:ext cx="2966400" cy="3310800"/>
          </a:xfrm>
          <a:prstGeom prst="rect">
            <a:avLst/>
          </a:prstGeom>
          <a:noFill/>
          <a:ln>
            <a:noFill/>
          </a:ln>
        </p:spPr>
        <p:txBody>
          <a:bodyPr anchorCtr="0" anchor="t" bIns="45700" lIns="91425" spcFirstLastPara="1" rIns="91425" wrap="square" tIns="45700">
            <a:spAutoFit/>
          </a:bodyPr>
          <a:lstStyle/>
          <a:p>
            <a:pPr indent="0" lvl="0" marL="9144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Init: 12Z 29 April 2020</a:t>
            </a:r>
            <a:endParaRPr b="0" i="0" sz="1400" u="none" cap="none" strike="noStrike">
              <a:solidFill>
                <a:srgbClr val="000000"/>
              </a:solidFill>
              <a:latin typeface="Arial"/>
              <a:ea typeface="Arial"/>
              <a:cs typeface="Arial"/>
              <a:sym typeface="Arial"/>
            </a:endParaRPr>
          </a:p>
          <a:p>
            <a:pPr indent="0" lvl="0" marL="9144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Valid: 12Z 30 April 2020 (F024)</a:t>
            </a:r>
            <a:endParaRPr b="0" i="0" sz="1600" u="none" cap="none" strike="noStrike">
              <a:solidFill>
                <a:srgbClr val="000000"/>
              </a:solidFill>
              <a:latin typeface="Arial"/>
              <a:ea typeface="Arial"/>
              <a:cs typeface="Arial"/>
              <a:sym typeface="Arial"/>
            </a:endParaRPr>
          </a:p>
          <a:p>
            <a:pPr indent="-342900" lvl="0" marL="43434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Very large errors for a short range forecast.  </a:t>
            </a:r>
            <a:r>
              <a:rPr b="1" i="0" lang="en-US" sz="1600" u="none" cap="none" strike="noStrike">
                <a:solidFill>
                  <a:srgbClr val="000000"/>
                </a:solidFill>
                <a:latin typeface="Arial"/>
                <a:ea typeface="Arial"/>
                <a:cs typeface="Arial"/>
                <a:sym typeface="Arial"/>
              </a:rPr>
              <a:t>GFSv16 appears to offer very slight improvement</a:t>
            </a:r>
            <a:r>
              <a:rPr b="0" i="0" lang="en-US" sz="1600" u="none" cap="none" strike="noStrike">
                <a:solidFill>
                  <a:srgbClr val="000000"/>
                </a:solidFill>
                <a:latin typeface="Arial"/>
                <a:ea typeface="Arial"/>
                <a:cs typeface="Arial"/>
                <a:sym typeface="Arial"/>
              </a:rPr>
              <a:t>, but both forecasts are </a:t>
            </a:r>
            <a:r>
              <a:rPr b="1" i="0" lang="en-US" sz="1600" u="none" cap="none" strike="noStrike">
                <a:solidFill>
                  <a:srgbClr val="000000"/>
                </a:solidFill>
                <a:latin typeface="Arial"/>
                <a:ea typeface="Arial"/>
                <a:cs typeface="Arial"/>
                <a:sym typeface="Arial"/>
              </a:rPr>
              <a:t>far too warm </a:t>
            </a:r>
            <a:r>
              <a:rPr b="0" i="0" lang="en-US" sz="1600" u="none" cap="none" strike="noStrike">
                <a:solidFill>
                  <a:srgbClr val="000000"/>
                </a:solidFill>
                <a:latin typeface="Arial"/>
                <a:ea typeface="Arial"/>
                <a:cs typeface="Arial"/>
                <a:sym typeface="Arial"/>
              </a:rPr>
              <a:t>over the Plains and upper Midwest</a:t>
            </a:r>
            <a:endParaRPr b="0" i="0" sz="1400" u="none" cap="none" strike="noStrike">
              <a:solidFill>
                <a:srgbClr val="000000"/>
              </a:solidFill>
              <a:latin typeface="Arial"/>
              <a:ea typeface="Arial"/>
              <a:cs typeface="Arial"/>
              <a:sym typeface="Arial"/>
            </a:endParaRPr>
          </a:p>
          <a:p>
            <a:pPr indent="0" lvl="0" marL="9144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43434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FF0000"/>
                </a:solidFill>
                <a:latin typeface="Arial"/>
                <a:ea typeface="Arial"/>
                <a:cs typeface="Arial"/>
                <a:sym typeface="Arial"/>
              </a:rPr>
              <a:t>The </a:t>
            </a:r>
            <a:r>
              <a:rPr b="1" i="0" lang="en-US" sz="1600" u="none" cap="none" strike="noStrike">
                <a:solidFill>
                  <a:srgbClr val="FF0000"/>
                </a:solidFill>
                <a:latin typeface="Arial"/>
                <a:ea typeface="Arial"/>
                <a:cs typeface="Arial"/>
                <a:sym typeface="Arial"/>
              </a:rPr>
              <a:t>lack of a sufficiently strong inversion </a:t>
            </a:r>
            <a:r>
              <a:rPr b="0" i="0" lang="en-US" sz="1600" u="none" cap="none" strike="noStrike">
                <a:solidFill>
                  <a:srgbClr val="FF0000"/>
                </a:solidFill>
                <a:latin typeface="Arial"/>
                <a:ea typeface="Arial"/>
                <a:cs typeface="Arial"/>
                <a:sym typeface="Arial"/>
              </a:rPr>
              <a:t>s</a:t>
            </a:r>
            <a:r>
              <a:rPr b="0" i="0" lang="en-US" sz="1600" u="none" cap="none" strike="noStrike">
                <a:solidFill>
                  <a:srgbClr val="000000"/>
                </a:solidFill>
                <a:latin typeface="Arial"/>
                <a:ea typeface="Arial"/>
                <a:cs typeface="Arial"/>
                <a:sym typeface="Arial"/>
              </a:rPr>
              <a:t>hows up well in the soundings</a:t>
            </a:r>
            <a:endParaRPr b="0" i="0" sz="1400" u="none" cap="none" strike="noStrike">
              <a:solidFill>
                <a:srgbClr val="000000"/>
              </a:solidFill>
              <a:latin typeface="Arial"/>
              <a:ea typeface="Arial"/>
              <a:cs typeface="Arial"/>
              <a:sym typeface="Arial"/>
            </a:endParaRPr>
          </a:p>
        </p:txBody>
      </p:sp>
      <p:pic>
        <p:nvPicPr>
          <p:cNvPr id="341" name="Google Shape;341;p32"/>
          <p:cNvPicPr preferRelativeResize="0"/>
          <p:nvPr/>
        </p:nvPicPr>
        <p:blipFill rotWithShape="1">
          <a:blip r:embed="rId7">
            <a:alphaModFix/>
          </a:blip>
          <a:srcRect b="19659" l="0" r="0" t="20634"/>
          <a:stretch/>
        </p:blipFill>
        <p:spPr>
          <a:xfrm>
            <a:off x="6190137" y="1419360"/>
            <a:ext cx="2966496" cy="1875406"/>
          </a:xfrm>
          <a:prstGeom prst="rect">
            <a:avLst/>
          </a:prstGeom>
          <a:noFill/>
          <a:ln>
            <a:noFill/>
          </a:ln>
        </p:spPr>
      </p:pic>
      <p:sp>
        <p:nvSpPr>
          <p:cNvPr id="342" name="Google Shape;342;p32"/>
          <p:cNvSpPr txBox="1"/>
          <p:nvPr/>
        </p:nvSpPr>
        <p:spPr>
          <a:xfrm>
            <a:off x="6690946" y="3345434"/>
            <a:ext cx="228600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NAM error map for same case shows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that this type of case  (strong radiational cooling) can be handled better</a:t>
            </a:r>
            <a:endParaRPr b="0" i="0" sz="1400" u="none" cap="none" strike="noStrike">
              <a:solidFill>
                <a:srgbClr val="000000"/>
              </a:solidFill>
              <a:latin typeface="Arial"/>
              <a:ea typeface="Arial"/>
              <a:cs typeface="Arial"/>
              <a:sym typeface="Arial"/>
            </a:endParaRPr>
          </a:p>
        </p:txBody>
      </p:sp>
      <p:sp>
        <p:nvSpPr>
          <p:cNvPr id="343" name="Google Shape;343;p32"/>
          <p:cNvSpPr txBox="1"/>
          <p:nvPr/>
        </p:nvSpPr>
        <p:spPr>
          <a:xfrm>
            <a:off x="2481118" y="2014847"/>
            <a:ext cx="60625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GFS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v15</a:t>
            </a:r>
            <a:endParaRPr b="0" i="0" sz="1400" u="none" cap="none" strike="noStrike">
              <a:solidFill>
                <a:srgbClr val="000000"/>
              </a:solidFill>
              <a:latin typeface="Arial"/>
              <a:ea typeface="Arial"/>
              <a:cs typeface="Arial"/>
              <a:sym typeface="Arial"/>
            </a:endParaRPr>
          </a:p>
        </p:txBody>
      </p:sp>
      <p:sp>
        <p:nvSpPr>
          <p:cNvPr id="344" name="Google Shape;344;p32"/>
          <p:cNvSpPr txBox="1"/>
          <p:nvPr/>
        </p:nvSpPr>
        <p:spPr>
          <a:xfrm>
            <a:off x="2481118" y="4147176"/>
            <a:ext cx="60625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GFS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v16</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Ivanka Stajner</dc:creator>
</cp:coreProperties>
</file>