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62" r:id="rId3"/>
    <p:sldMasterId id="2147483811" r:id="rId4"/>
  </p:sldMasterIdLst>
  <p:notesMasterIdLst>
    <p:notesMasterId r:id="rId24"/>
  </p:notesMasterIdLst>
  <p:sldIdLst>
    <p:sldId id="258" r:id="rId5"/>
    <p:sldId id="278" r:id="rId6"/>
    <p:sldId id="315" r:id="rId7"/>
    <p:sldId id="306" r:id="rId8"/>
    <p:sldId id="311" r:id="rId9"/>
    <p:sldId id="321" r:id="rId10"/>
    <p:sldId id="309" r:id="rId11"/>
    <p:sldId id="313" r:id="rId12"/>
    <p:sldId id="316" r:id="rId13"/>
    <p:sldId id="317" r:id="rId14"/>
    <p:sldId id="314" r:id="rId15"/>
    <p:sldId id="305" r:id="rId16"/>
    <p:sldId id="312" r:id="rId17"/>
    <p:sldId id="298" r:id="rId18"/>
    <p:sldId id="275" r:id="rId19"/>
    <p:sldId id="297" r:id="rId20"/>
    <p:sldId id="318" r:id="rId21"/>
    <p:sldId id="319" r:id="rId22"/>
    <p:sldId id="32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60000"/>
    <a:srgbClr val="557CCB"/>
    <a:srgbClr val="6E54CC"/>
    <a:srgbClr val="4E4ED2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>
      <p:cViewPr varScale="1">
        <p:scale>
          <a:sx n="90" d="100"/>
          <a:sy n="90" d="100"/>
        </p:scale>
        <p:origin x="174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571F1-23B9-4D6C-8C68-2F801CFF2916}" type="datetimeFigureOut">
              <a:rPr lang="en-US" smtClean="0"/>
              <a:t>7/31/19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7B546-2E4F-40D2-A6BA-62383910D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3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9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5639" indent="-279092" defTabSz="90549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6368" indent="-223274" defTabSz="90549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2915" indent="-223274" defTabSz="90549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09463" indent="-223274" defTabSz="90549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56010" indent="-223274" defTabSz="905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02557" indent="-223274" defTabSz="905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104" indent="-223274" defTabSz="905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95652" indent="-223274" defTabSz="905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B3FD2C8-2BD0-49E1-8E06-863A0D2F4C60}" type="slidenum">
              <a:rPr lang="en-US" smtClean="0">
                <a:solidFill>
                  <a:srgbClr val="FFFFFF"/>
                </a:solidFill>
                <a:latin typeface="CaslonOpnface BT" pitchFamily="82" charset="0"/>
              </a:rPr>
              <a:pPr eaLnBrk="1" hangingPunct="1">
                <a:defRPr/>
              </a:pPr>
              <a:t>1</a:t>
            </a:fld>
            <a:endParaRPr lang="en-US">
              <a:solidFill>
                <a:srgbClr val="FFFFFF"/>
              </a:solidFill>
              <a:latin typeface="CaslonOpnface BT" pitchFamily="82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60298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9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5639" indent="-279092" defTabSz="90549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6368" indent="-223274" defTabSz="90549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2915" indent="-223274" defTabSz="90549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09463" indent="-223274" defTabSz="90549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56010" indent="-223274" defTabSz="905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02557" indent="-223274" defTabSz="905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104" indent="-223274" defTabSz="905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95652" indent="-223274" defTabSz="905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F8612C0-DCE3-4B3B-8AD2-AC109EFF5F87}" type="slidenum">
              <a:rPr lang="en-US" smtClean="0">
                <a:solidFill>
                  <a:srgbClr val="FFFFFF"/>
                </a:solidFill>
                <a:latin typeface="CaslonOpnface BT" pitchFamily="82" charset="0"/>
              </a:rPr>
              <a:pPr eaLnBrk="1" hangingPunct="1">
                <a:defRPr/>
              </a:pPr>
              <a:t>2</a:t>
            </a:fld>
            <a:endParaRPr lang="en-US">
              <a:solidFill>
                <a:srgbClr val="FFFFFF"/>
              </a:solidFill>
              <a:latin typeface="CaslonOpnface BT" pitchFamily="82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94974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32090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3639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533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510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" y="1524000"/>
            <a:ext cx="8763000" cy="533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38007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0027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076450" cy="60198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76950" cy="60198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76764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705600" cy="5334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76700" cy="4648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076700" cy="4648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09396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533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510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" y="1524000"/>
            <a:ext cx="8763000" cy="533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8313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1576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836444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67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19343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955871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75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65690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59480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53377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92351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076450" cy="60198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76950" cy="60198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15515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705600" cy="5334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76700" cy="4648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076700" cy="4648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39140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600200" y="152400"/>
            <a:ext cx="67055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305799" cy="46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85000"/>
              </a:lnSpc>
              <a:spcBef>
                <a:spcPts val="0"/>
              </a:spcBef>
              <a:spcAft>
                <a:spcPts val="1120"/>
              </a:spcAft>
              <a:defRPr/>
            </a:lvl1pPr>
            <a:lvl2pPr marL="339725" indent="-73025" algn="l" rtl="0">
              <a:lnSpc>
                <a:spcPct val="85000"/>
              </a:lnSpc>
              <a:spcBef>
                <a:spcPts val="0"/>
              </a:spcBef>
              <a:spcAft>
                <a:spcPts val="960"/>
              </a:spcAft>
              <a:buClr>
                <a:srgbClr val="FFFFFF"/>
              </a:buClr>
              <a:buFont typeface="Arial"/>
              <a:buChar char="•"/>
              <a:defRPr/>
            </a:lvl2pPr>
            <a:lvl3pPr marL="692150" indent="-120650" algn="l" rtl="0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Font typeface="Arial"/>
              <a:buChar char="–"/>
              <a:defRPr/>
            </a:lvl3pPr>
            <a:lvl4pPr marL="1030288" indent="-115887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•"/>
              <a:defRPr/>
            </a:lvl4pPr>
            <a:lvl5pPr marL="1370013" indent="-112712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»"/>
              <a:defRPr/>
            </a:lvl5pPr>
            <a:lvl6pPr marL="1827213" indent="-112713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»"/>
              <a:defRPr/>
            </a:lvl6pPr>
            <a:lvl7pPr marL="2284413" indent="-112713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»"/>
              <a:defRPr/>
            </a:lvl7pPr>
            <a:lvl8pPr marL="2741613" indent="-112713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»"/>
              <a:defRPr/>
            </a:lvl8pPr>
            <a:lvl9pPr marL="3198813" indent="-112713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3424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ctrTitle"/>
          </p:nvPr>
        </p:nvSpPr>
        <p:spPr>
          <a:xfrm>
            <a:off x="152400" y="304800"/>
            <a:ext cx="8839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ubTitle" idx="1"/>
          </p:nvPr>
        </p:nvSpPr>
        <p:spPr>
          <a:xfrm>
            <a:off x="152400" y="1524000"/>
            <a:ext cx="87630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342900" algn="ctr" rtl="0">
              <a:lnSpc>
                <a:spcPct val="85000"/>
              </a:lnSpc>
              <a:spcBef>
                <a:spcPts val="0"/>
              </a:spcBef>
              <a:spcAft>
                <a:spcPts val="1120"/>
              </a:spcAft>
              <a:defRPr/>
            </a:lvl1pPr>
            <a:lvl2pPr marL="339725" marR="0" indent="-73025" algn="l" rtl="0">
              <a:lnSpc>
                <a:spcPct val="85000"/>
              </a:lnSpc>
              <a:spcBef>
                <a:spcPts val="0"/>
              </a:spcBef>
              <a:spcAft>
                <a:spcPts val="960"/>
              </a:spcAft>
              <a:buClr>
                <a:srgbClr val="FFFFFF"/>
              </a:buClr>
              <a:buFont typeface="Arial"/>
              <a:buChar char="•"/>
              <a:defRPr/>
            </a:lvl2pPr>
            <a:lvl3pPr marL="692150" marR="0" indent="-120650" algn="l" rtl="0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Font typeface="Arial"/>
              <a:buChar char="–"/>
              <a:defRPr/>
            </a:lvl3pPr>
            <a:lvl4pPr marL="1030288" marR="0" indent="-115887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•"/>
              <a:defRPr/>
            </a:lvl4pPr>
            <a:lvl5pPr marL="1370013" marR="0" indent="-112712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»"/>
              <a:defRPr/>
            </a:lvl5pPr>
            <a:lvl6pPr marL="1827213" marR="0" indent="-112713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»"/>
              <a:defRPr/>
            </a:lvl6pPr>
            <a:lvl7pPr marL="2284413" marR="0" indent="-112713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»"/>
              <a:defRPr/>
            </a:lvl7pPr>
            <a:lvl8pPr marL="2741613" marR="0" indent="-112713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»"/>
              <a:defRPr/>
            </a:lvl8pPr>
            <a:lvl9pPr marL="3198813" marR="0" indent="-112713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98353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ekop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4145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600200" y="152400"/>
            <a:ext cx="67055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4076699" cy="46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4686300" y="1524000"/>
            <a:ext cx="4076699" cy="46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919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704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8648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5710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652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Afbeelding met bijschrif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0921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el en verticale teks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600200" y="152400"/>
            <a:ext cx="67055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 rot="5400000">
            <a:off x="2286000" y="-304800"/>
            <a:ext cx="4648199" cy="830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85000"/>
              </a:lnSpc>
              <a:spcBef>
                <a:spcPts val="0"/>
              </a:spcBef>
              <a:spcAft>
                <a:spcPts val="1120"/>
              </a:spcAft>
              <a:defRPr/>
            </a:lvl1pPr>
            <a:lvl2pPr marL="339725" indent="-73025" algn="l" rtl="0">
              <a:lnSpc>
                <a:spcPct val="85000"/>
              </a:lnSpc>
              <a:spcBef>
                <a:spcPts val="0"/>
              </a:spcBef>
              <a:spcAft>
                <a:spcPts val="960"/>
              </a:spcAft>
              <a:buClr>
                <a:srgbClr val="FFFFFF"/>
              </a:buClr>
              <a:buFont typeface="Arial"/>
              <a:buChar char="•"/>
              <a:defRPr/>
            </a:lvl2pPr>
            <a:lvl3pPr marL="692150" indent="-120650" algn="l" rtl="0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Font typeface="Arial"/>
              <a:buChar char="–"/>
              <a:defRPr/>
            </a:lvl3pPr>
            <a:lvl4pPr marL="1030288" indent="-115887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•"/>
              <a:defRPr/>
            </a:lvl4pPr>
            <a:lvl5pPr marL="1370013" indent="-112712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»"/>
              <a:defRPr/>
            </a:lvl5pPr>
            <a:lvl6pPr marL="1827213" indent="-112713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»"/>
              <a:defRPr/>
            </a:lvl6pPr>
            <a:lvl7pPr marL="2284413" indent="-112713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»"/>
              <a:defRPr/>
            </a:lvl7pPr>
            <a:lvl8pPr marL="2741613" indent="-112713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»"/>
              <a:defRPr/>
            </a:lvl8pPr>
            <a:lvl9pPr marL="3198813" indent="-112713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197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e titel en teks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 rot="5400000">
            <a:off x="4714875" y="2124074"/>
            <a:ext cx="6019799" cy="2076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 rot="5400000">
            <a:off x="485775" y="123824"/>
            <a:ext cx="6019799" cy="6076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85000"/>
              </a:lnSpc>
              <a:spcBef>
                <a:spcPts val="0"/>
              </a:spcBef>
              <a:spcAft>
                <a:spcPts val="1120"/>
              </a:spcAft>
              <a:defRPr/>
            </a:lvl1pPr>
            <a:lvl2pPr marL="339725" indent="-73025" algn="l" rtl="0">
              <a:lnSpc>
                <a:spcPct val="85000"/>
              </a:lnSpc>
              <a:spcBef>
                <a:spcPts val="0"/>
              </a:spcBef>
              <a:spcAft>
                <a:spcPts val="960"/>
              </a:spcAft>
              <a:buClr>
                <a:srgbClr val="FFFFFF"/>
              </a:buClr>
              <a:buFont typeface="Arial"/>
              <a:buChar char="•"/>
              <a:defRPr/>
            </a:lvl2pPr>
            <a:lvl3pPr marL="692150" indent="-120650" algn="l" rtl="0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Font typeface="Arial"/>
              <a:buChar char="–"/>
              <a:defRPr/>
            </a:lvl3pPr>
            <a:lvl4pPr marL="1030288" indent="-115887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•"/>
              <a:defRPr/>
            </a:lvl4pPr>
            <a:lvl5pPr marL="1370013" indent="-112712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»"/>
              <a:defRPr/>
            </a:lvl5pPr>
            <a:lvl6pPr marL="1827213" indent="-112713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»"/>
              <a:defRPr/>
            </a:lvl6pPr>
            <a:lvl7pPr marL="2284413" indent="-112713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»"/>
              <a:defRPr/>
            </a:lvl7pPr>
            <a:lvl8pPr marL="2741613" indent="-112713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»"/>
              <a:defRPr/>
            </a:lvl8pPr>
            <a:lvl9pPr marL="3198813" indent="-112713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2956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600200" y="152400"/>
            <a:ext cx="67055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4076699" cy="46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85000"/>
              </a:lnSpc>
              <a:spcBef>
                <a:spcPts val="0"/>
              </a:spcBef>
              <a:spcAft>
                <a:spcPts val="1120"/>
              </a:spcAft>
              <a:defRPr/>
            </a:lvl1pPr>
            <a:lvl2pPr marL="339725" indent="-73025" algn="l" rtl="0">
              <a:lnSpc>
                <a:spcPct val="85000"/>
              </a:lnSpc>
              <a:spcBef>
                <a:spcPts val="0"/>
              </a:spcBef>
              <a:spcAft>
                <a:spcPts val="960"/>
              </a:spcAft>
              <a:buClr>
                <a:srgbClr val="FFFFFF"/>
              </a:buClr>
              <a:buFont typeface="Arial"/>
              <a:buChar char="•"/>
              <a:defRPr/>
            </a:lvl2pPr>
            <a:lvl3pPr marL="692150" indent="-120650" algn="l" rtl="0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Font typeface="Arial"/>
              <a:buChar char="–"/>
              <a:defRPr/>
            </a:lvl3pPr>
            <a:lvl4pPr marL="1030288" indent="-115887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•"/>
              <a:defRPr/>
            </a:lvl4pPr>
            <a:lvl5pPr marL="1370013" indent="-112712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»"/>
              <a:defRPr/>
            </a:lvl5pPr>
            <a:lvl6pPr marL="1827213" indent="-112713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»"/>
              <a:defRPr/>
            </a:lvl6pPr>
            <a:lvl7pPr marL="2284413" indent="-112713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»"/>
              <a:defRPr/>
            </a:lvl7pPr>
            <a:lvl8pPr marL="2741613" indent="-112713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»"/>
              <a:defRPr/>
            </a:lvl8pPr>
            <a:lvl9pPr marL="3198813" indent="-112713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2"/>
          </p:nvPr>
        </p:nvSpPr>
        <p:spPr>
          <a:xfrm>
            <a:off x="4686300" y="1524000"/>
            <a:ext cx="4076699" cy="46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85000"/>
              </a:lnSpc>
              <a:spcBef>
                <a:spcPts val="0"/>
              </a:spcBef>
              <a:spcAft>
                <a:spcPts val="1120"/>
              </a:spcAft>
              <a:defRPr/>
            </a:lvl1pPr>
            <a:lvl2pPr marL="339725" indent="-73025" algn="l" rtl="0">
              <a:lnSpc>
                <a:spcPct val="85000"/>
              </a:lnSpc>
              <a:spcBef>
                <a:spcPts val="0"/>
              </a:spcBef>
              <a:spcAft>
                <a:spcPts val="960"/>
              </a:spcAft>
              <a:buClr>
                <a:srgbClr val="FFFFFF"/>
              </a:buClr>
              <a:buFont typeface="Arial"/>
              <a:buChar char="•"/>
              <a:defRPr/>
            </a:lvl2pPr>
            <a:lvl3pPr marL="692150" indent="-120650" algn="l" rtl="0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Font typeface="Arial"/>
              <a:buChar char="–"/>
              <a:defRPr/>
            </a:lvl3pPr>
            <a:lvl4pPr marL="1030288" indent="-115887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•"/>
              <a:defRPr/>
            </a:lvl4pPr>
            <a:lvl5pPr marL="1370013" indent="-112712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»"/>
              <a:defRPr/>
            </a:lvl5pPr>
            <a:lvl6pPr marL="1827213" indent="-112713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»"/>
              <a:defRPr/>
            </a:lvl6pPr>
            <a:lvl7pPr marL="2284413" indent="-112713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»"/>
              <a:defRPr/>
            </a:lvl7pPr>
            <a:lvl8pPr marL="2741613" indent="-112713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»"/>
              <a:defRPr/>
            </a:lvl8pPr>
            <a:lvl9pPr marL="3198813" indent="-112713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74358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11709" y="992767"/>
            <a:ext cx="8520599" cy="273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11701" y="3778833"/>
            <a:ext cx="8520599" cy="105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1" y="2867800"/>
            <a:ext cx="8520599" cy="112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5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8520599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55047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5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898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898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5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1" y="740800"/>
            <a:ext cx="2807999" cy="10075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1" y="1852800"/>
            <a:ext cx="2807999" cy="423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572000" y="-166"/>
            <a:ext cx="4572000" cy="6857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198" cy="19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198" cy="164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965434"/>
            <a:ext cx="3837000" cy="492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1" y="1474833"/>
            <a:ext cx="8520599" cy="261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1" y="4202967"/>
            <a:ext cx="8520599" cy="173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7407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4352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22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8361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58793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52400"/>
            <a:ext cx="670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4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4" descr="NOAA_LOGO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9989" name="Text Box 5"/>
          <p:cNvSpPr txBox="1">
            <a:spLocks noChangeArrowheads="1"/>
          </p:cNvSpPr>
          <p:nvPr/>
        </p:nvSpPr>
        <p:spPr bwMode="auto">
          <a:xfrm>
            <a:off x="0" y="6461125"/>
            <a:ext cx="9144000" cy="366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pic>
        <p:nvPicPr>
          <p:cNvPr id="1030" name="Picture 6" descr="NOAA_LOGO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nws logo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5563"/>
            <a:ext cx="457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92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E88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E88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E88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E88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E88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E88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E88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E88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E88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defRPr sz="2800" b="1" i="1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339725" indent="-225425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•"/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692150" indent="-238125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–"/>
        <a:defRPr sz="2000"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030288" indent="-223838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•"/>
        <a:defRPr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370013" indent="-222250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272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844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7416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1988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52400"/>
            <a:ext cx="670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4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4" descr="NOAA_LOGO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9989" name="Text Box 5"/>
          <p:cNvSpPr txBox="1">
            <a:spLocks noChangeArrowheads="1"/>
          </p:cNvSpPr>
          <p:nvPr/>
        </p:nvSpPr>
        <p:spPr bwMode="auto">
          <a:xfrm>
            <a:off x="0" y="6461125"/>
            <a:ext cx="9144000" cy="366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pic>
        <p:nvPicPr>
          <p:cNvPr id="1030" name="Picture 6" descr="NOAA_LOGO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nws logo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5563"/>
            <a:ext cx="457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91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E88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E88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E88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E88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E88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E88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E88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E88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E88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defRPr sz="2800" b="1" i="1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339725" indent="-225425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•"/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692150" indent="-238125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–"/>
        <a:defRPr sz="2000"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030288" indent="-223838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•"/>
        <a:defRPr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370013" indent="-222250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272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844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7416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1988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600200" y="152400"/>
            <a:ext cx="67055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305799" cy="46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342900" algn="l" rtl="0">
              <a:lnSpc>
                <a:spcPct val="85000"/>
              </a:lnSpc>
              <a:spcBef>
                <a:spcPts val="0"/>
              </a:spcBef>
              <a:spcAft>
                <a:spcPts val="1120"/>
              </a:spcAft>
              <a:defRPr/>
            </a:lvl1pPr>
            <a:lvl2pPr marL="339725" marR="0" indent="-73025" algn="l" rtl="0">
              <a:lnSpc>
                <a:spcPct val="85000"/>
              </a:lnSpc>
              <a:spcBef>
                <a:spcPts val="0"/>
              </a:spcBef>
              <a:spcAft>
                <a:spcPts val="960"/>
              </a:spcAft>
              <a:buClr>
                <a:srgbClr val="FFFFFF"/>
              </a:buClr>
              <a:buFont typeface="Arial"/>
              <a:buChar char="•"/>
              <a:defRPr/>
            </a:lvl2pPr>
            <a:lvl3pPr marL="692150" marR="0" indent="-120650" algn="l" rtl="0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Font typeface="Arial"/>
              <a:buChar char="–"/>
              <a:defRPr/>
            </a:lvl3pPr>
            <a:lvl4pPr marL="1030288" marR="0" indent="-115887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•"/>
              <a:defRPr/>
            </a:lvl4pPr>
            <a:lvl5pPr marL="1370013" marR="0" indent="-112712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»"/>
              <a:defRPr/>
            </a:lvl5pPr>
            <a:lvl6pPr marL="1827213" marR="0" indent="-112713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»"/>
              <a:defRPr/>
            </a:lvl6pPr>
            <a:lvl7pPr marL="2284413" marR="0" indent="-112713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»"/>
              <a:defRPr/>
            </a:lvl7pPr>
            <a:lvl8pPr marL="2741613" marR="0" indent="-112713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»"/>
              <a:defRPr/>
            </a:lvl8pPr>
            <a:lvl9pPr marL="3198813" marR="0" indent="-112713" algn="l" rtl="0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FFFFFF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04800" y="228600"/>
            <a:ext cx="1066799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0" y="6461125"/>
            <a:ext cx="9144000" cy="366713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CCECFF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ctr">
              <a:buSzPct val="25000"/>
            </a:pPr>
            <a:r>
              <a:rPr lang="en-US" b="1" i="1" ker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686800" y="6405562"/>
            <a:ext cx="457200" cy="452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88658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5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8520599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buClr>
                <a:srgbClr val="595959"/>
              </a:buClr>
              <a:buSzPct val="25000"/>
              <a:buFont typeface="Arial"/>
              <a:buNone/>
            </a:pPr>
            <a:fld id="{00000000-1234-1234-1234-123412341234}" type="slidenum">
              <a:rPr lang="en" sz="1000" kern="0">
                <a:solidFill>
                  <a:srgbClr val="595959"/>
                </a:solidFill>
                <a:ea typeface="Arial"/>
                <a:cs typeface="Arial"/>
                <a:sym typeface="Arial"/>
              </a:rPr>
              <a:pPr algn="r">
                <a:buClr>
                  <a:srgbClr val="595959"/>
                </a:buClr>
                <a:buSzPct val="25000"/>
                <a:buFont typeface="Arial"/>
                <a:buNone/>
              </a:pPr>
              <a:t>‹#›</a:t>
            </a:fld>
            <a:endParaRPr lang="en" sz="1000" kern="0">
              <a:solidFill>
                <a:srgbClr val="595959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36324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6180138"/>
            <a:ext cx="5791200" cy="220662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</a:pPr>
            <a:r>
              <a:rPr lang="en-US" altLang="en-US" sz="1300" b="0" i="0" dirty="0">
                <a:solidFill>
                  <a:srgbClr val="00FFFF"/>
                </a:solidFill>
                <a:effectLst/>
                <a:latin typeface="Calibri" pitchFamily="34" charset="0"/>
              </a:rPr>
              <a:t>Internal presentation to NCO, July 31, 2019</a:t>
            </a:r>
            <a:endParaRPr lang="en-US" altLang="en-US" sz="1300" i="0" dirty="0"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1720322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dirty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Nearshore Wave Prediction System v1.3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dirty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EE Meeting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72440" y="3124200"/>
            <a:ext cx="8153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5000"/>
              </a:lnSpc>
              <a:spcAft>
                <a:spcPct val="40000"/>
              </a:spcAft>
              <a:defRPr sz="2800" b="1" i="1">
                <a:solidFill>
                  <a:srgbClr val="FFFFCC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40000"/>
              </a:spcAft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5000"/>
              </a:lnSpc>
              <a:spcAft>
                <a:spcPct val="40000"/>
              </a:spcAft>
              <a:buChar char="–"/>
              <a:defRPr sz="2000" i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5000"/>
              </a:lnSpc>
              <a:spcAft>
                <a:spcPct val="40000"/>
              </a:spcAft>
              <a:buChar char="•"/>
              <a:defRPr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85000"/>
              </a:lnSpc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</a:pPr>
            <a:r>
              <a:rPr lang="en-US" altLang="en-US" sz="1400" b="0" i="0" dirty="0">
                <a:solidFill>
                  <a:schemeClr val="hlink"/>
                </a:solidFill>
              </a:rPr>
              <a:t>André van der Westhuysen, Jian </a:t>
            </a:r>
            <a:r>
              <a:rPr lang="en-US" altLang="en-US" sz="1400" b="0" i="0" dirty="0" err="1">
                <a:solidFill>
                  <a:schemeClr val="hlink"/>
                </a:solidFill>
              </a:rPr>
              <a:t>Kuang</a:t>
            </a:r>
            <a:r>
              <a:rPr lang="en-US" altLang="en-US" sz="1400" b="0" i="0" dirty="0">
                <a:solidFill>
                  <a:schemeClr val="hlink"/>
                </a:solidFill>
              </a:rPr>
              <a:t>, Roberto Padilla (NCEP)</a:t>
            </a:r>
          </a:p>
          <a:p>
            <a:pPr algn="ctr">
              <a:lnSpc>
                <a:spcPct val="100000"/>
              </a:lnSpc>
              <a:spcAft>
                <a:spcPct val="0"/>
              </a:spcAft>
            </a:pPr>
            <a:endParaRPr lang="en-US" altLang="en-US" sz="1400" b="0" i="0" dirty="0">
              <a:solidFill>
                <a:schemeClr val="hlink"/>
              </a:solidFill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</a:pPr>
            <a:r>
              <a:rPr lang="en-US" altLang="en-US" sz="1400" b="0" i="0" dirty="0">
                <a:solidFill>
                  <a:schemeClr val="hlink"/>
                </a:solidFill>
              </a:rPr>
              <a:t>Dennis Atkinson (OST); John Kuhn (AFS); </a:t>
            </a:r>
          </a:p>
          <a:p>
            <a:pPr algn="ctr">
              <a:lnSpc>
                <a:spcPct val="100000"/>
              </a:lnSpc>
              <a:spcAft>
                <a:spcPct val="0"/>
              </a:spcAft>
            </a:pPr>
            <a:r>
              <a:rPr lang="en-US" altLang="en-US" sz="1400" b="0" i="0" dirty="0">
                <a:solidFill>
                  <a:schemeClr val="hlink"/>
                </a:solidFill>
              </a:rPr>
              <a:t> </a:t>
            </a:r>
          </a:p>
          <a:p>
            <a:pPr algn="ctr">
              <a:lnSpc>
                <a:spcPct val="100000"/>
              </a:lnSpc>
              <a:spcAft>
                <a:spcPct val="0"/>
              </a:spcAft>
            </a:pPr>
            <a:r>
              <a:rPr lang="en-US" altLang="en-US" sz="1400" b="0" i="0" dirty="0">
                <a:solidFill>
                  <a:schemeClr val="hlink"/>
                </a:solidFill>
              </a:rPr>
              <a:t>Pablo Santos, Joe Maloney (WFO-MFL); Alex Gibbs (WFO-HFO); Doug </a:t>
            </a:r>
            <a:r>
              <a:rPr lang="en-US" altLang="en-US" sz="1400" b="0" i="0" dirty="0" err="1">
                <a:solidFill>
                  <a:schemeClr val="hlink"/>
                </a:solidFill>
              </a:rPr>
              <a:t>Gaer</a:t>
            </a:r>
            <a:r>
              <a:rPr lang="en-US" altLang="en-US" sz="1400" b="0" i="0" dirty="0">
                <a:solidFill>
                  <a:schemeClr val="hlink"/>
                </a:solidFill>
              </a:rPr>
              <a:t> (NCO); Ray Ball (WFO-MOB); Troy </a:t>
            </a:r>
            <a:r>
              <a:rPr lang="en-US" altLang="en-US" sz="1400" b="0" i="0" dirty="0" err="1">
                <a:solidFill>
                  <a:schemeClr val="hlink"/>
                </a:solidFill>
              </a:rPr>
              <a:t>Nicolini</a:t>
            </a:r>
            <a:r>
              <a:rPr lang="en-US" altLang="en-US" sz="1400" b="0" i="0" dirty="0">
                <a:solidFill>
                  <a:schemeClr val="hlink"/>
                </a:solidFill>
              </a:rPr>
              <a:t>, </a:t>
            </a:r>
            <a:r>
              <a:rPr lang="en-US" altLang="en-US" sz="1400" b="0" i="0" dirty="0" err="1">
                <a:solidFill>
                  <a:schemeClr val="hlink"/>
                </a:solidFill>
              </a:rPr>
              <a:t>Sten</a:t>
            </a:r>
            <a:r>
              <a:rPr lang="en-US" altLang="en-US" sz="1400" b="0" i="0" dirty="0">
                <a:solidFill>
                  <a:schemeClr val="hlink"/>
                </a:solidFill>
              </a:rPr>
              <a:t> </a:t>
            </a:r>
            <a:r>
              <a:rPr lang="en-US" altLang="en-US" sz="1400" b="0" i="0" dirty="0" err="1">
                <a:solidFill>
                  <a:schemeClr val="hlink"/>
                </a:solidFill>
              </a:rPr>
              <a:t>Tjaden</a:t>
            </a:r>
            <a:r>
              <a:rPr lang="en-US" altLang="en-US" sz="1400" b="0" i="0" dirty="0">
                <a:solidFill>
                  <a:schemeClr val="hlink"/>
                </a:solidFill>
              </a:rPr>
              <a:t> (WFO-EKA); Donnie King, Scott Kennedy (WFO-MHX), Carlos </a:t>
            </a:r>
            <a:r>
              <a:rPr lang="en-US" altLang="en-US" sz="1400" b="0" i="0" dirty="0" err="1">
                <a:solidFill>
                  <a:schemeClr val="hlink"/>
                </a:solidFill>
              </a:rPr>
              <a:t>Anselmi</a:t>
            </a:r>
            <a:r>
              <a:rPr lang="en-US" altLang="en-US" sz="1400" b="0" i="0" dirty="0">
                <a:solidFill>
                  <a:schemeClr val="hlink"/>
                </a:solidFill>
              </a:rPr>
              <a:t> (WFO-SJU); Paul </a:t>
            </a:r>
            <a:r>
              <a:rPr lang="en-US" altLang="en-US" sz="1400" b="0" i="0" dirty="0" err="1">
                <a:solidFill>
                  <a:schemeClr val="hlink"/>
                </a:solidFill>
              </a:rPr>
              <a:t>Stanko</a:t>
            </a:r>
            <a:r>
              <a:rPr lang="en-US" altLang="en-US" sz="1400" b="0" i="0" dirty="0">
                <a:solidFill>
                  <a:schemeClr val="hlink"/>
                </a:solidFill>
              </a:rPr>
              <a:t> (WFO-GUM), Emily Niebuhr (WFO-ALU)</a:t>
            </a:r>
          </a:p>
          <a:p>
            <a:pPr algn="ctr">
              <a:lnSpc>
                <a:spcPct val="100000"/>
              </a:lnSpc>
              <a:spcAft>
                <a:spcPct val="0"/>
              </a:spcAft>
            </a:pPr>
            <a:endParaRPr lang="en-US" altLang="en-US" sz="1400" b="0" i="0" dirty="0">
              <a:solidFill>
                <a:schemeClr val="hlink"/>
              </a:solidFill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</a:pPr>
            <a:r>
              <a:rPr lang="en-US" altLang="en-US" sz="1400" b="0" i="0" dirty="0">
                <a:solidFill>
                  <a:schemeClr val="hlink"/>
                </a:solidFill>
              </a:rPr>
              <a:t>Jeffrey Hansson (USACE/CHL), Eve-Marie </a:t>
            </a:r>
            <a:r>
              <a:rPr lang="en-US" altLang="en-US" sz="1400" b="0" i="0" dirty="0" err="1">
                <a:solidFill>
                  <a:schemeClr val="hlink"/>
                </a:solidFill>
              </a:rPr>
              <a:t>Devaliere</a:t>
            </a:r>
            <a:r>
              <a:rPr lang="en-US" altLang="en-US" sz="1400" b="0" i="0" dirty="0">
                <a:solidFill>
                  <a:schemeClr val="hlink"/>
                </a:solidFill>
              </a:rPr>
              <a:t> (NESDIS/STAR), </a:t>
            </a:r>
          </a:p>
          <a:p>
            <a:pPr algn="ctr">
              <a:lnSpc>
                <a:spcPct val="100000"/>
              </a:lnSpc>
              <a:spcAft>
                <a:spcPct val="0"/>
              </a:spcAft>
            </a:pPr>
            <a:r>
              <a:rPr lang="en-US" altLang="en-US" sz="1400" b="0" i="0" dirty="0">
                <a:solidFill>
                  <a:schemeClr val="hlink"/>
                </a:solidFill>
              </a:rPr>
              <a:t>Joe Long, Kara Doran and Hilary </a:t>
            </a:r>
            <a:r>
              <a:rPr lang="en-US" altLang="en-US" sz="1400" b="0" i="0" dirty="0" err="1">
                <a:solidFill>
                  <a:schemeClr val="hlink"/>
                </a:solidFill>
              </a:rPr>
              <a:t>Stockdon</a:t>
            </a:r>
            <a:r>
              <a:rPr lang="en-US" altLang="en-US" sz="1400" b="0" i="0" dirty="0">
                <a:solidFill>
                  <a:schemeClr val="hlink"/>
                </a:solidFill>
              </a:rPr>
              <a:t> (USGS)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645456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07038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3F470DB-A648-1943-91BC-AC5FDE633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672" y="381000"/>
            <a:ext cx="7543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600" kern="0" dirty="0">
                <a:solidFill>
                  <a:srgbClr val="CCCCFF"/>
                </a:solidFill>
                <a:latin typeface="Calibri" pitchFamily="34" charset="0"/>
              </a:rPr>
              <a:t>Scope of changes (6):</a:t>
            </a:r>
          </a:p>
          <a:p>
            <a:pPr eaLnBrk="1" hangingPunct="1">
              <a:defRPr/>
            </a:pPr>
            <a:r>
              <a:rPr lang="en-US" sz="2700" kern="0" dirty="0">
                <a:solidFill>
                  <a:srgbClr val="CCCCFF"/>
                </a:solidFill>
                <a:latin typeface="Calibri" pitchFamily="34" charset="0"/>
              </a:rPr>
              <a:t>Transect output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ACFD99-24B2-2D47-AE04-7898B67FE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6972300" cy="4432300"/>
          </a:xfrm>
          <a:prstGeom prst="rect">
            <a:avLst/>
          </a:prstGeom>
        </p:spPr>
      </p:pic>
      <p:sp>
        <p:nvSpPr>
          <p:cNvPr id="7" name="Rectangle 18">
            <a:extLst>
              <a:ext uri="{FF2B5EF4-FFF2-40B4-BE49-F238E27FC236}">
                <a16:creationId xmlns:a16="http://schemas.microsoft.com/office/drawing/2014/main" id="{1A99179B-54A3-9545-AEF0-CEAADD4E9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6019800"/>
            <a:ext cx="8566346" cy="42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lnSpc>
                <a:spcPct val="85000"/>
              </a:lnSpc>
              <a:spcAft>
                <a:spcPct val="40000"/>
              </a:spcAft>
              <a:defRPr sz="2800" b="1" i="1">
                <a:solidFill>
                  <a:srgbClr val="FFFFCC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40000"/>
              </a:spcAft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5000"/>
              </a:lnSpc>
              <a:spcAft>
                <a:spcPct val="40000"/>
              </a:spcAft>
              <a:buChar char="–"/>
              <a:defRPr sz="2000" i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5000"/>
              </a:lnSpc>
              <a:spcAft>
                <a:spcPct val="40000"/>
              </a:spcAft>
              <a:buChar char="•"/>
              <a:defRPr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85000"/>
              </a:lnSpc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9pPr>
          </a:lstStyle>
          <a:p>
            <a:pPr marL="0" lvl="1" indent="0" eaLnBrk="1" hangingPunct="1">
              <a:lnSpc>
                <a:spcPct val="80000"/>
              </a:lnSpc>
              <a:spcAft>
                <a:spcPts val="1800"/>
              </a:spcAft>
              <a:buFont typeface="Arial"/>
              <a:buNone/>
              <a:defRPr/>
            </a:pPr>
            <a:r>
              <a:rPr lang="en-US" altLang="en-US" sz="2000" b="0" dirty="0">
                <a:latin typeface="Calibri" pitchFamily="34" charset="0"/>
              </a:rPr>
              <a:t>*Dataflow: No impact (Web graphics hosted on </a:t>
            </a:r>
            <a:r>
              <a:rPr lang="en-US" altLang="en-US" sz="2000" b="0" dirty="0" err="1">
                <a:latin typeface="Calibri" pitchFamily="34" charset="0"/>
              </a:rPr>
              <a:t>rzdm</a:t>
            </a:r>
            <a:r>
              <a:rPr lang="en-US" altLang="en-US" sz="2000" b="0" dirty="0">
                <a:latin typeface="Calibri" pitchFamily="34" charset="0"/>
              </a:rPr>
              <a:t> polar)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8B0024-CD9B-0541-A98F-69379CCB4684}"/>
              </a:ext>
            </a:extLst>
          </p:cNvPr>
          <p:cNvSpPr txBox="1"/>
          <p:nvPr/>
        </p:nvSpPr>
        <p:spPr>
          <a:xfrm>
            <a:off x="8229600" y="645456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94926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524000" y="457200"/>
            <a:ext cx="7451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600">
                <a:solidFill>
                  <a:srgbClr val="CCCCFF"/>
                </a:solidFill>
                <a:latin typeface="Calibri" pitchFamily="34" charset="0"/>
              </a:rPr>
              <a:t>Resource changes</a:t>
            </a:r>
            <a:endParaRPr lang="en-US" sz="3000" dirty="0">
              <a:solidFill>
                <a:srgbClr val="CCCCFF"/>
              </a:solidFill>
              <a:latin typeface="Calibri" pitchFamily="34" charset="0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304800" y="1676400"/>
            <a:ext cx="859472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lnSpc>
                <a:spcPct val="85000"/>
              </a:lnSpc>
              <a:spcAft>
                <a:spcPct val="40000"/>
              </a:spcAft>
              <a:defRPr sz="2800" b="1" i="1">
                <a:solidFill>
                  <a:srgbClr val="FFFFCC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40000"/>
              </a:spcAft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5000"/>
              </a:lnSpc>
              <a:spcAft>
                <a:spcPct val="40000"/>
              </a:spcAft>
              <a:buChar char="–"/>
              <a:defRPr sz="2000" i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5000"/>
              </a:lnSpc>
              <a:spcAft>
                <a:spcPct val="40000"/>
              </a:spcAft>
              <a:buChar char="•"/>
              <a:defRPr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85000"/>
              </a:lnSpc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9pPr>
          </a:lstStyle>
          <a:p>
            <a:pPr marL="0" indent="0" eaLnBrk="1" hangingPunct="1">
              <a:spcAft>
                <a:spcPts val="1800"/>
              </a:spcAft>
            </a:pPr>
            <a:r>
              <a:rPr lang="en-US" altLang="en-US" sz="2400" i="0" dirty="0">
                <a:solidFill>
                  <a:srgbClr val="FFFFFF"/>
                </a:solidFill>
                <a:latin typeface="Calibri" pitchFamily="34" charset="0"/>
              </a:rPr>
              <a:t>Compute</a:t>
            </a:r>
          </a:p>
          <a:p>
            <a:pPr eaLnBrk="1" hangingPunct="1">
              <a:spcAft>
                <a:spcPts val="1800"/>
              </a:spcAft>
              <a:buFont typeface="Wingdings" pitchFamily="2" charset="2"/>
              <a:buAutoNum type="arabicPeriod"/>
            </a:pPr>
            <a:r>
              <a:rPr lang="en-US" altLang="en-US" sz="2400" b="0" i="0" dirty="0">
                <a:solidFill>
                  <a:srgbClr val="FFFFFF"/>
                </a:solidFill>
                <a:latin typeface="Calibri" pitchFamily="34" charset="0"/>
              </a:rPr>
              <a:t>On-demand runs: Unchanged at 36 nodes (864 cores) </a:t>
            </a:r>
            <a:r>
              <a:rPr lang="en-US" altLang="en-US" sz="2400" i="0" dirty="0">
                <a:solidFill>
                  <a:srgbClr val="FFFFFF"/>
                </a:solidFill>
                <a:latin typeface="Calibri" pitchFamily="34" charset="0"/>
              </a:rPr>
              <a:t>reserved</a:t>
            </a:r>
            <a:r>
              <a:rPr lang="en-US" altLang="en-US" sz="2400" b="0" i="0" dirty="0">
                <a:solidFill>
                  <a:srgbClr val="FFFFFF"/>
                </a:solidFill>
                <a:latin typeface="Calibri" pitchFamily="34" charset="0"/>
              </a:rPr>
              <a:t>.</a:t>
            </a:r>
          </a:p>
          <a:p>
            <a:pPr eaLnBrk="1" hangingPunct="1">
              <a:spcAft>
                <a:spcPts val="1800"/>
              </a:spcAft>
              <a:buFont typeface="Wingdings" pitchFamily="2" charset="2"/>
              <a:buAutoNum type="arabicPeriod"/>
            </a:pPr>
            <a:r>
              <a:rPr lang="en-US" altLang="en-US" sz="2400" b="0" i="0" dirty="0">
                <a:solidFill>
                  <a:srgbClr val="FFFFFF"/>
                </a:solidFill>
                <a:latin typeface="Calibri" pitchFamily="34" charset="0"/>
              </a:rPr>
              <a:t>OFS prep step: Additional 4 nodes for 30 min to extract CREOFS data (4x daily).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8D339C-EB31-6B4C-9BD1-3E4DE262D518}"/>
              </a:ext>
            </a:extLst>
          </p:cNvPr>
          <p:cNvSpPr txBox="1"/>
          <p:nvPr/>
        </p:nvSpPr>
        <p:spPr>
          <a:xfrm>
            <a:off x="8229600" y="645456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65105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4836" r="54901" b="4944"/>
          <a:stretch/>
        </p:blipFill>
        <p:spPr>
          <a:xfrm>
            <a:off x="1399309" y="1415028"/>
            <a:ext cx="4925292" cy="4883480"/>
          </a:xfrm>
          <a:prstGeom prst="rect">
            <a:avLst/>
          </a:prstGeom>
          <a:ln w="31750">
            <a:solidFill>
              <a:srgbClr val="FFFFFF"/>
            </a:solidFill>
          </a:ln>
        </p:spPr>
      </p:pic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1371598" y="342899"/>
            <a:ext cx="7772402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 dirty="0">
                <a:solidFill>
                  <a:srgbClr val="FFE8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  <a:cs typeface="Times New Roman"/>
                <a:sym typeface="Calibri"/>
              </a:rPr>
              <a:t>Timing of </a:t>
            </a: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  <a:cs typeface="Times New Roman"/>
                <a:sym typeface="Calibri"/>
              </a:rPr>
              <a:t>jobs </a:t>
            </a: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  <a:cs typeface="Times New Roman"/>
                <a:sym typeface="Calibri"/>
              </a:rPr>
              <a:t>(unchanged</a:t>
            </a: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  <a:cs typeface="Times New Roman"/>
                <a:sym typeface="Calibri"/>
              </a:rPr>
              <a:t>)</a:t>
            </a:r>
            <a:endParaRPr lang="en-US" sz="2800" b="1" i="0" u="none" strike="noStrike" cap="none" baseline="0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228600"/>
            <a:ext cx="1066799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419600" y="4292024"/>
            <a:ext cx="4528682" cy="116955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Arial"/>
                <a:rtl val="0"/>
              </a:rPr>
              <a:t>NWPS run started on Thu Dec  3 17:59:34 UTC 2015</a:t>
            </a:r>
          </a:p>
          <a:p>
            <a:r>
              <a:rPr lang="en-US" sz="10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Arial"/>
                <a:rtl val="0"/>
              </a:rPr>
              <a:t>MFL wind file: 201512031756_WIND.txt</a:t>
            </a:r>
          </a:p>
          <a:p>
            <a:r>
              <a:rPr lang="en-US" sz="10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Arial"/>
                <a:rtl val="0"/>
              </a:rPr>
              <a:t>Run was configured with forecaster settings</a:t>
            </a:r>
          </a:p>
          <a:p>
            <a:r>
              <a:rPr lang="en-US" sz="10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Arial"/>
                <a:rtl val="0"/>
              </a:rPr>
              <a:t>Run settings: RUNLEN=102 WNA=</a:t>
            </a:r>
            <a:r>
              <a:rPr lang="en-US" sz="10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Arial"/>
                <a:rtl val="0"/>
              </a:rPr>
              <a:t>WNAWave</a:t>
            </a:r>
            <a:r>
              <a:rPr lang="en-US" sz="10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Arial"/>
                <a:rtl val="0"/>
              </a:rPr>
              <a:t> NESTS=Yes RTOFS=Yes WINDS=FORECASTER WEB=Yes PLOT=Yes USERDELTAC=600 HOTSTART=TRUE WATERLEVELS=ESTOFS MODELCORE=SWAN</a:t>
            </a:r>
          </a:p>
          <a:p>
            <a:r>
              <a:rPr lang="en-US" sz="10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Arial"/>
                <a:rtl val="0"/>
              </a:rPr>
              <a:t>Forecast analysis time: 20151203 18Z</a:t>
            </a:r>
          </a:p>
        </p:txBody>
      </p:sp>
      <p:sp>
        <p:nvSpPr>
          <p:cNvPr id="6" name="Oval 5"/>
          <p:cNvSpPr/>
          <p:nvPr/>
        </p:nvSpPr>
        <p:spPr>
          <a:xfrm>
            <a:off x="4892040" y="3346151"/>
            <a:ext cx="457200" cy="333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srgbClr val="009999"/>
              </a:solidFill>
              <a:sym typeface="Arial"/>
              <a:rtl val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5181600" y="3679759"/>
            <a:ext cx="199960" cy="61226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29600" y="645456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9438404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" t="3334" r="7222" b="6665"/>
          <a:stretch/>
        </p:blipFill>
        <p:spPr>
          <a:xfrm>
            <a:off x="3586472" y="1175504"/>
            <a:ext cx="5448667" cy="50728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4459" y="4445253"/>
            <a:ext cx="298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  <a:sym typeface="Arial"/>
                <a:rtl val="0"/>
              </a:rPr>
              <a:t>Blue: </a:t>
            </a: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sym typeface="Arial"/>
                <a:rtl val="0"/>
              </a:rPr>
              <a:t>SR/ER WFO runs</a:t>
            </a:r>
          </a:p>
          <a:p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  <a:sym typeface="Arial"/>
                <a:rtl val="0"/>
              </a:rPr>
              <a:t>Red: </a:t>
            </a: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sym typeface="Arial"/>
                <a:rtl val="0"/>
              </a:rPr>
              <a:t>WR/PR/AR WFO runs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95807" y="5543729"/>
            <a:ext cx="3039585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sym typeface="Arial"/>
                <a:rtl val="0"/>
              </a:rPr>
              <a:t>Total runs: ~90/day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sym typeface="Arial"/>
                <a:rtl val="0"/>
              </a:rPr>
              <a:t>Avg. run times = 30-150 min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r="5164"/>
          <a:stretch/>
        </p:blipFill>
        <p:spPr>
          <a:xfrm>
            <a:off x="167872" y="1600200"/>
            <a:ext cx="3200400" cy="2646546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hape 266"/>
          <p:cNvSpPr txBox="1">
            <a:spLocks/>
          </p:cNvSpPr>
          <p:nvPr/>
        </p:nvSpPr>
        <p:spPr>
          <a:xfrm>
            <a:off x="1371598" y="342899"/>
            <a:ext cx="7772402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>
              <a:buSzPct val="25000"/>
            </a:pPr>
            <a:r>
              <a:rPr lang="en-US" sz="4400" b="1" kern="0" dirty="0">
                <a:solidFill>
                  <a:srgbClr val="FFE8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kern="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  <a:cs typeface="Times New Roman"/>
                <a:sym typeface="Calibri"/>
              </a:rPr>
              <a:t>Timing of jobs, cont. </a:t>
            </a:r>
            <a:r>
              <a:rPr lang="en-US" sz="2800" b="1" kern="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  <a:cs typeface="Times New Roman"/>
                <a:sym typeface="Calibri"/>
              </a:rPr>
              <a:t>(unchanged)</a:t>
            </a:r>
            <a:endParaRPr lang="en-US" sz="2800" b="1" kern="0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9600" y="645456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646872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64" name="Rectangle 4"/>
          <p:cNvSpPr>
            <a:spLocks noChangeArrowheads="1"/>
          </p:cNvSpPr>
          <p:nvPr/>
        </p:nvSpPr>
        <p:spPr bwMode="auto">
          <a:xfrm>
            <a:off x="1524000" y="4572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5000"/>
              </a:lnSpc>
              <a:defRPr/>
            </a:pPr>
            <a:r>
              <a:rPr lang="en-US" sz="3600" b="1" dirty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Data input additions, WCOSS</a:t>
            </a:r>
            <a:endParaRPr lang="en-US" sz="2400" b="1" dirty="0">
              <a:solidFill>
                <a:srgbClr val="CC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650664" y="2030906"/>
            <a:ext cx="30339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</a:rPr>
              <a:t>2. RTOFS surface current fields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3549230" y="5896841"/>
            <a:ext cx="28194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</a:rPr>
              <a:t>4. ESTOFS water levels (txt)</a:t>
            </a:r>
          </a:p>
          <a:p>
            <a:pPr eaLnBrk="1" hangingPunct="1"/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</a:rPr>
              <a:t>(Extra-tropical conditions)</a:t>
            </a: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6554938" y="6037374"/>
            <a:ext cx="2819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</a:rPr>
              <a:t>5. Ice analysis fields (txt)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565" y="1963804"/>
            <a:ext cx="2040861" cy="1351928"/>
          </a:xfrm>
          <a:prstGeom prst="rect">
            <a:avLst/>
          </a:prstGeom>
        </p:spPr>
      </p:pic>
      <p:cxnSp>
        <p:nvCxnSpPr>
          <p:cNvPr id="5" name="Straight Arrow Connector 4"/>
          <p:cNvCxnSpPr>
            <a:cxnSpLocks/>
            <a:stCxn id="2" idx="3"/>
            <a:endCxn id="17" idx="1"/>
          </p:cNvCxnSpPr>
          <p:nvPr/>
        </p:nvCxnSpPr>
        <p:spPr bwMode="auto">
          <a:xfrm flipV="1">
            <a:off x="5802426" y="2384313"/>
            <a:ext cx="1037386" cy="25545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cxnSpLocks/>
          </p:cNvCxnSpPr>
          <p:nvPr/>
        </p:nvCxnSpPr>
        <p:spPr bwMode="auto">
          <a:xfrm flipV="1">
            <a:off x="5562600" y="3382404"/>
            <a:ext cx="1287104" cy="113350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cxnSpLocks/>
            <a:stCxn id="4" idx="0"/>
            <a:endCxn id="17" idx="2"/>
          </p:cNvCxnSpPr>
          <p:nvPr/>
        </p:nvCxnSpPr>
        <p:spPr bwMode="auto">
          <a:xfrm flipV="1">
            <a:off x="7766050" y="3355348"/>
            <a:ext cx="132657" cy="13163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"/>
          <p:cNvSpPr txBox="1">
            <a:spLocks noChangeArrowheads="1"/>
          </p:cNvSpPr>
          <p:nvPr/>
        </p:nvSpPr>
        <p:spPr bwMode="auto">
          <a:xfrm>
            <a:off x="330460" y="1484736"/>
            <a:ext cx="46846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</a:rPr>
              <a:t>1. WAVEWATCH III boundary spectra/GFS winds </a:t>
            </a:r>
          </a:p>
        </p:txBody>
      </p:sp>
      <p:cxnSp>
        <p:nvCxnSpPr>
          <p:cNvPr id="30" name="Straight Arrow Connector 29"/>
          <p:cNvCxnSpPr>
            <a:cxnSpLocks/>
            <a:stCxn id="29" idx="3"/>
          </p:cNvCxnSpPr>
          <p:nvPr/>
        </p:nvCxnSpPr>
        <p:spPr bwMode="auto">
          <a:xfrm>
            <a:off x="5015140" y="1669402"/>
            <a:ext cx="182467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411" y="4515908"/>
            <a:ext cx="2043803" cy="1353877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812" y="1413278"/>
            <a:ext cx="2117790" cy="194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8"/>
          <a:stretch/>
        </p:blipFill>
        <p:spPr>
          <a:xfrm>
            <a:off x="6750049" y="4671704"/>
            <a:ext cx="2032001" cy="130945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229600" y="645456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7DD5844-F32C-AA4A-989E-BF47EC3EC8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" t="8559" r="4762" b="8559"/>
          <a:stretch/>
        </p:blipFill>
        <p:spPr>
          <a:xfrm>
            <a:off x="922684" y="3569643"/>
            <a:ext cx="2257892" cy="1384841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171FAE5-5483-D843-BF60-25FC07730AD5}"/>
              </a:ext>
            </a:extLst>
          </p:cNvPr>
          <p:cNvCxnSpPr>
            <a:cxnSpLocks/>
            <a:stCxn id="22" idx="3"/>
          </p:cNvCxnSpPr>
          <p:nvPr/>
        </p:nvCxnSpPr>
        <p:spPr bwMode="auto">
          <a:xfrm flipV="1">
            <a:off x="3180576" y="3082262"/>
            <a:ext cx="3659236" cy="117980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">
            <a:extLst>
              <a:ext uri="{FF2B5EF4-FFF2-40B4-BE49-F238E27FC236}">
                <a16:creationId xmlns:a16="http://schemas.microsoft.com/office/drawing/2014/main" id="{6F23F96D-7F2C-0846-AEDD-1704E916D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32" y="3141286"/>
            <a:ext cx="3226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FF00"/>
                </a:solidFill>
                <a:latin typeface="Calibri" panose="020F0502020204030204" pitchFamily="34" charset="0"/>
              </a:rPr>
              <a:t>3. NEW: CREOFS surface current</a:t>
            </a:r>
          </a:p>
        </p:txBody>
      </p:sp>
    </p:spTree>
    <p:extLst>
      <p:ext uri="{BB962C8B-B14F-4D97-AF65-F5344CB8AC3E}">
        <p14:creationId xmlns:p14="http://schemas.microsoft.com/office/powerpoint/2010/main" val="262970793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64" name="Rectangle 4"/>
          <p:cNvSpPr>
            <a:spLocks noChangeArrowheads="1"/>
          </p:cNvSpPr>
          <p:nvPr/>
        </p:nvSpPr>
        <p:spPr bwMode="auto">
          <a:xfrm>
            <a:off x="1524000" y="4572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5000"/>
              </a:lnSpc>
              <a:defRPr/>
            </a:pPr>
            <a:r>
              <a:rPr lang="en-US" sz="3600" b="1" dirty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Data input additions, via LDM </a:t>
            </a:r>
            <a:r>
              <a:rPr lang="en-US" sz="2400" b="1" dirty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(unchanged)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83"/>
          <a:stretch/>
        </p:blipFill>
        <p:spPr bwMode="auto">
          <a:xfrm>
            <a:off x="2743200" y="3322813"/>
            <a:ext cx="2709529" cy="18205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63"/>
          <a:stretch/>
        </p:blipFill>
        <p:spPr bwMode="auto">
          <a:xfrm>
            <a:off x="2743200" y="5249473"/>
            <a:ext cx="6239540" cy="6268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33153" y="3352800"/>
            <a:ext cx="2142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</a:rPr>
              <a:t>2. DOMAIN  file (txt)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347508" y="5257800"/>
            <a:ext cx="21336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</a:rPr>
              <a:t>3. CONTROL file (txt)</a:t>
            </a:r>
          </a:p>
          <a:p>
            <a:pPr eaLnBrk="1" hangingPunct="1"/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</a:rPr>
              <a:t>(produced in AWIPS)</a:t>
            </a: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304800" y="1676399"/>
            <a:ext cx="243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</a:rPr>
              <a:t>1. GFE wind file (GRIB2)</a:t>
            </a:r>
          </a:p>
          <a:p>
            <a:pPr eaLnBrk="1" hangingPunct="1"/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</a:rPr>
              <a:t>(produced in AWIPS)</a:t>
            </a: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5744241" y="5968013"/>
            <a:ext cx="3086100" cy="369332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</a:rPr>
              <a:t>Size = ~2 Mb zipped/WFO site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4953000" y="6012485"/>
            <a:ext cx="647700" cy="28038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73" y="1417209"/>
            <a:ext cx="2716456" cy="1799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6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8229600" y="645456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40733685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19237" y="226055"/>
            <a:ext cx="7620000" cy="108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5000"/>
              </a:lnSpc>
              <a:spcAft>
                <a:spcPts val="600"/>
              </a:spcAft>
              <a:defRPr/>
            </a:pPr>
            <a:r>
              <a:rPr lang="en-US" sz="3600" b="1" dirty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Data output additions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76302" y="1521520"/>
            <a:ext cx="8991510" cy="86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lnSpc>
                <a:spcPct val="13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NEW GRIB2</a:t>
            </a: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</a:rPr>
              <a:t> rip current/runup output for 20 WFOs: 213 MB/day (48 MB peak)</a:t>
            </a:r>
          </a:p>
          <a:p>
            <a:pPr marL="342900" indent="-342900" eaLnBrk="1" hangingPunct="1">
              <a:lnSpc>
                <a:spcPct val="13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GRIB2</a:t>
            </a: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</a:rPr>
              <a:t> increase for larger WFO GUM domain: 24 MB/day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29600" y="645456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1" y="5898645"/>
            <a:ext cx="64389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Total data volume increase of </a:t>
            </a:r>
            <a:r>
              <a:rPr lang="en-US" b="1" dirty="0">
                <a:solidFill>
                  <a:srgbClr val="FFFFFF"/>
                </a:solidFill>
              </a:rPr>
              <a:t>237 MB/day</a:t>
            </a:r>
          </a:p>
        </p:txBody>
      </p:sp>
      <p:sp>
        <p:nvSpPr>
          <p:cNvPr id="15" name="Right Arrow 14"/>
          <p:cNvSpPr/>
          <p:nvPr/>
        </p:nvSpPr>
        <p:spPr bwMode="auto">
          <a:xfrm>
            <a:off x="131708" y="5943117"/>
            <a:ext cx="647700" cy="28038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AEC610-D18B-A547-87BE-DEF48EC21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834" y="2557462"/>
            <a:ext cx="4992445" cy="3090562"/>
          </a:xfrm>
          <a:prstGeom prst="rect">
            <a:avLst/>
          </a:prstGeom>
          <a:ln w="25400">
            <a:solidFill>
              <a:srgbClr val="FFFFFF"/>
            </a:solidFill>
          </a:ln>
          <a:effectLst>
            <a:outerShdw blurRad="50800" dist="38100" dir="8100000" sx="103000" sy="103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461725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297407" y="5925089"/>
            <a:ext cx="8566346" cy="42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lnSpc>
                <a:spcPct val="85000"/>
              </a:lnSpc>
              <a:spcAft>
                <a:spcPct val="40000"/>
              </a:spcAft>
              <a:defRPr sz="2800" b="1" i="1">
                <a:solidFill>
                  <a:srgbClr val="FFFFCC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40000"/>
              </a:spcAft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5000"/>
              </a:lnSpc>
              <a:spcAft>
                <a:spcPct val="40000"/>
              </a:spcAft>
              <a:buChar char="–"/>
              <a:defRPr sz="2000" i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5000"/>
              </a:lnSpc>
              <a:spcAft>
                <a:spcPct val="40000"/>
              </a:spcAft>
              <a:buChar char="•"/>
              <a:defRPr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85000"/>
              </a:lnSpc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9pPr>
          </a:lstStyle>
          <a:p>
            <a:pPr marL="0" lvl="1" indent="0" eaLnBrk="1" hangingPunct="1">
              <a:lnSpc>
                <a:spcPct val="80000"/>
              </a:lnSpc>
              <a:spcAft>
                <a:spcPts val="1800"/>
              </a:spcAft>
              <a:buFont typeface="Arial"/>
              <a:buNone/>
              <a:defRPr/>
            </a:pPr>
            <a:r>
              <a:rPr lang="en-US" altLang="en-US" sz="2000" b="0" dirty="0">
                <a:latin typeface="Calibri" pitchFamily="34" charset="0"/>
              </a:rPr>
              <a:t>*Dataflow: No impact (Hosted on </a:t>
            </a:r>
            <a:r>
              <a:rPr lang="en-US" altLang="en-US" sz="2000" b="0" dirty="0" err="1">
                <a:latin typeface="Calibri" pitchFamily="34" charset="0"/>
              </a:rPr>
              <a:t>rzdm</a:t>
            </a:r>
            <a:r>
              <a:rPr lang="en-US" altLang="en-US" sz="2000" b="0" dirty="0">
                <a:latin typeface="Calibri" pitchFamily="34" charset="0"/>
              </a:rPr>
              <a:t> polar ftp)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7415F7-9B4C-8649-8FE0-AFC219D879DB}"/>
              </a:ext>
            </a:extLst>
          </p:cNvPr>
          <p:cNvSpPr txBox="1"/>
          <p:nvPr/>
        </p:nvSpPr>
        <p:spPr>
          <a:xfrm>
            <a:off x="421974" y="1630062"/>
            <a:ext cx="8317213" cy="41910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Location : SGX domain spatial average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Model    : Cluster-based wave system tracking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Cycle    : 20190730 18 UTC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+-------+-----------+--------------------+--------------------+--------------------+--------------------+--------------------+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| day &amp; | 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Hst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n x |   Hs  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Tp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Cov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|   Hs  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Tp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Cov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|   Hs  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Tp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Cov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|   Hs  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Tp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Cov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|   Hs  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Tp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Cov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|  hour |  (m)  - - |   (m)  (s) (d) (pc)|   (m)  (s) (d) (pc)|   (m)  (s) (d) (pc)|   (m)  (s) (d) (pc)|   (m)  (s) (d) (pc)|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+-------+-----------+--------------------+--------------------+--------------------+--------------------+--------------------+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| 30 18 | 1.29  4   |  0.06 25.0 225  29 |  0.26 15.6 229  95 |  0.55 12.2 177  98 |  1.14  8.4 288 100 |                   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| 30 19 | 1.28  4   |  0.07 24.2 226  26 |  0.26 15.7 229  95 |  0.56 12.2 177  98 |  1.12  8.4 288  99 |                   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| 30 20 | 1.27  4   |  0.08 23.6 227  48 |  0.26 15.8 229  95 |  0.56 12.2 177  98 |  1.10  8.4 288  99 |                   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| 30 21 | 1.25  4   |  0.08 23.4 227  69 |  0.26 15.8 230  95 |  0.57 12.2 176  98 |  1.08  8.4 288  99 |                   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| 30 22 | 1.24  4   |  0.09 23.3 227  79 |  0.26 15.7 230  95 |  0.58 12.1 176  98 |  1.06  8.4 288  99 |                   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| 30 23 | 1.23  4   |  0.09 23.2 228  82 |  0.26 15.7 230  95 |  0.58 12.1 176  98 |  1.05  8.4 288  99 |                   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| 31 00 | 1.22  4   |  0.10 23.1 228  84 |  0.26 15.5 230  95 |  0.59 12.1 176  98 |  1.03  8.3 288  99 |                   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| 31 01 | 1.21  4   |  0.10 23.1 228  85 |  0.26 15.3 230  95 |  0.59 12.1 176  98 |  1.02  8.3 288  99 |                   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| 31 02 | 1.21  4   |  0.10 23.0 228  85 |  0.27 15.3 230  95 |  0.59 12.0 176  98 |  1.01  8.3 288  99 |                   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| 31 03 | 1.20  4   |  0.10 23.0 227  86 |  0.27 15.3 229  95 |  0.60 12.0 176  98 |  1.00  8.2 288  99 |                   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| 31 04 | 1.20  4   |  0.10 23.0 227  86 |  0.27 15.3 229  95 |  0.60 11.9 176  98 |  1.00  8.1 288  99 |                   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| 31 05 | 1.20  4   |  0.10 23.0 227  86 |  0.27 15.2 229  96 |  0.60 11.9 176  98 |  1.00  8.1 288  99 |                   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| 31 06 | 1.21  4   |  0.10 23.0 226  87 |  0.28 15.0 229  96 |  0.61 11.9 176  98 |  1.00  8.0 288  99 |                   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| 31 07 | 1.21  4   |  0.10 23.0 225  87 |  0.28 14.9 229  95 |  0.61 11.8 176  98 |  1.01  7.9 287  99 |                   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| 31 08 | 1.22  4   |  0.10 23.0 225  86 |  0.28 14.8 228  96 |  0.61 11.8 175  98 |  1.01  7.9 288  99 |                   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| 31 09 | 1.23  4   |  0.10 23.0 224  86 |  0.28 14.7 228  96 |  0.61 11.7 175  98 |  1.02  7.9 288  99 |                   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| 31 10 | 1.23  4   |  0.10 22.9 224  86 |  0.28 14.7 228  96 |  0.61 11.7 174  98 |  1.03  7.8 287  99 |                   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| 31 11 | 1.23  4   |  0.10 22.9 225  86 |  0.28 14.7 228  96 |  0.61 11.7 173  98 |  1.03  7.8 287  99 |                   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| 31 12 | 1.24  4   |  0.11 22.8 226  87 |  0.28 14.7 228  96 |  0.61 11.6 173  98 |  1.03  7.7 288  99 |                   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| 31 13 | 1.23  4   |  0.12 22.6 227  88 |  0.27 14.6 228  96 |  0.61 11.6 173  98 |  1.03  7.7 287  99 |                   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| 31 14 | 1.23  4   |  0.13 22.5 228  89 |  0.27 14.6 228  96 |  0.60 11.6 173  98 |  1.02  7.6 287  99 |                   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| 31 15 | 1.22  4   |  0.14 22.3 228  90 |  0.27 14.5 228  96 |  0.60 11.5 173  98 |  1.01  7.6 287  99 |                   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| 31 16 | 1.20  4   |  0.14 22.2 228  91 |  0.27 14.4 228  96 |  0.60 11.5 173  98 |  1.00  7.5 287  99 |                   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| 31 17 | 1.19  4   |  0.15 22.0 228  92 |  0.27 14.3 228  96 |  0.60 11.4 173  98 |  0.98  7.5 287  99 |                   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| 31 18 | 1.18  4   |  0.15 21.8 228  93 |  0.27 14.3 228  96 |  0.60 11.4 174  98 |  0.96  7.4 287  99 |                   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| 31 19 | 1.16  4   |  0.15 21.7 227  94 |  0.27 14.2 228  96 |  0.59 11.3 174  98 |  0.95  7.3 287  99 | 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3E9118A-8C9B-5645-B905-324551142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904" y="228600"/>
            <a:ext cx="7616952" cy="108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5000"/>
              </a:lnSpc>
              <a:spcAft>
                <a:spcPts val="600"/>
              </a:spcAft>
              <a:defRPr/>
            </a:pPr>
            <a:r>
              <a:rPr lang="en-US" sz="3600" b="1" dirty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Data output additions (2)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0AEA5845-55B2-5D4F-A082-78FF05044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190" y="906908"/>
            <a:ext cx="7167563" cy="46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3.  NEW</a:t>
            </a: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</a:rPr>
              <a:t> Wave system tracking bulletin text files (2 MB/day)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AF15E7-E4A9-8E4E-A8A5-1DE40966AA3D}"/>
              </a:ext>
            </a:extLst>
          </p:cNvPr>
          <p:cNvSpPr txBox="1"/>
          <p:nvPr/>
        </p:nvSpPr>
        <p:spPr>
          <a:xfrm>
            <a:off x="8229600" y="645456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551902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ACFD99-24B2-2D47-AE04-7898B67FE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972300" cy="4432300"/>
          </a:xfrm>
          <a:prstGeom prst="rect">
            <a:avLst/>
          </a:prstGeom>
        </p:spPr>
      </p:pic>
      <p:sp>
        <p:nvSpPr>
          <p:cNvPr id="7" name="Rectangle 18">
            <a:extLst>
              <a:ext uri="{FF2B5EF4-FFF2-40B4-BE49-F238E27FC236}">
                <a16:creationId xmlns:a16="http://schemas.microsoft.com/office/drawing/2014/main" id="{1A99179B-54A3-9545-AEF0-CEAADD4E9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6096000"/>
            <a:ext cx="8566346" cy="42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lnSpc>
                <a:spcPct val="85000"/>
              </a:lnSpc>
              <a:spcAft>
                <a:spcPct val="40000"/>
              </a:spcAft>
              <a:defRPr sz="2800" b="1" i="1">
                <a:solidFill>
                  <a:srgbClr val="FFFFCC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40000"/>
              </a:spcAft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5000"/>
              </a:lnSpc>
              <a:spcAft>
                <a:spcPct val="40000"/>
              </a:spcAft>
              <a:buChar char="–"/>
              <a:defRPr sz="2000" i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5000"/>
              </a:lnSpc>
              <a:spcAft>
                <a:spcPct val="40000"/>
              </a:spcAft>
              <a:buChar char="•"/>
              <a:defRPr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85000"/>
              </a:lnSpc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9pPr>
          </a:lstStyle>
          <a:p>
            <a:pPr marL="0" lvl="1" indent="0" eaLnBrk="1" hangingPunct="1">
              <a:lnSpc>
                <a:spcPct val="80000"/>
              </a:lnSpc>
              <a:spcAft>
                <a:spcPts val="1800"/>
              </a:spcAft>
              <a:buFont typeface="Arial"/>
              <a:buNone/>
              <a:defRPr/>
            </a:pPr>
            <a:r>
              <a:rPr lang="en-US" altLang="en-US" sz="2000" b="0" dirty="0">
                <a:latin typeface="Calibri" pitchFamily="34" charset="0"/>
              </a:rPr>
              <a:t>*Dataflow: No impact (Web graphics hosted on </a:t>
            </a:r>
            <a:r>
              <a:rPr lang="en-US" altLang="en-US" sz="2000" b="0" dirty="0" err="1">
                <a:latin typeface="Calibri" pitchFamily="34" charset="0"/>
              </a:rPr>
              <a:t>rzdm</a:t>
            </a:r>
            <a:r>
              <a:rPr lang="en-US" altLang="en-US" sz="2000" b="0" dirty="0">
                <a:latin typeface="Calibri" pitchFamily="34" charset="0"/>
              </a:rPr>
              <a:t> polar)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66EC3D-4400-B94C-9AFB-B4B943F54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904" y="228600"/>
            <a:ext cx="7620000" cy="108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5000"/>
              </a:lnSpc>
              <a:spcAft>
                <a:spcPts val="600"/>
              </a:spcAft>
              <a:defRPr/>
            </a:pPr>
            <a:r>
              <a:rPr lang="en-US" sz="3600" b="1" dirty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Data output additions (3)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D13DED09-9199-AA48-8E13-BBDFBA0E7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84" y="911598"/>
            <a:ext cx="7167563" cy="46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4.  NEW</a:t>
            </a: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</a:rPr>
              <a:t> Track output graphics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C5B44C-E469-D845-B7DE-855E4D16CD7C}"/>
              </a:ext>
            </a:extLst>
          </p:cNvPr>
          <p:cNvSpPr txBox="1"/>
          <p:nvPr/>
        </p:nvSpPr>
        <p:spPr>
          <a:xfrm>
            <a:off x="8229600" y="645456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704123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8100A8-C119-744C-B6A7-A5150F9DB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904" y="228600"/>
            <a:ext cx="7620000" cy="108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5000"/>
              </a:lnSpc>
              <a:spcAft>
                <a:spcPts val="600"/>
              </a:spcAft>
              <a:defRPr/>
            </a:pPr>
            <a:r>
              <a:rPr lang="en-US" sz="3600" b="1" dirty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EE2 Review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2C288407-CC39-0944-B8B4-9BED84576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8594726" cy="477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lnSpc>
                <a:spcPct val="85000"/>
              </a:lnSpc>
              <a:spcAft>
                <a:spcPct val="40000"/>
              </a:spcAft>
              <a:defRPr sz="2800" b="1" i="1">
                <a:solidFill>
                  <a:srgbClr val="FFFFCC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40000"/>
              </a:spcAft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5000"/>
              </a:lnSpc>
              <a:spcAft>
                <a:spcPct val="40000"/>
              </a:spcAft>
              <a:buChar char="–"/>
              <a:defRPr sz="2000" i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5000"/>
              </a:lnSpc>
              <a:spcAft>
                <a:spcPct val="40000"/>
              </a:spcAft>
              <a:buChar char="•"/>
              <a:defRPr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85000"/>
              </a:lnSpc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en-US" altLang="en-US" sz="2400" b="0" i="0" dirty="0">
                <a:solidFill>
                  <a:srgbClr val="FFFFFF"/>
                </a:solidFill>
                <a:latin typeface="Calibri" pitchFamily="34" charset="0"/>
              </a:rPr>
              <a:t>Code repo (but large fix files stored on </a:t>
            </a:r>
            <a:r>
              <a:rPr lang="en-US" altLang="en-US" sz="2400" b="0" i="0" dirty="0" err="1">
                <a:solidFill>
                  <a:srgbClr val="FFFFFF"/>
                </a:solidFill>
                <a:latin typeface="Calibri" pitchFamily="34" charset="0"/>
              </a:rPr>
              <a:t>rzdm</a:t>
            </a:r>
            <a:r>
              <a:rPr lang="en-US" altLang="en-US" sz="2400" b="0" i="0" dirty="0">
                <a:solidFill>
                  <a:srgbClr val="FFFFFF"/>
                </a:solidFill>
                <a:latin typeface="Calibri" pitchFamily="34" charset="0"/>
              </a:rPr>
              <a:t>):			</a:t>
            </a:r>
            <a:r>
              <a:rPr lang="en-US" altLang="en-US" sz="2000" b="0" i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</a:t>
            </a:r>
            <a:r>
              <a:rPr lang="en-US" altLang="en-US" sz="2000" b="0" i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vlab.ncep.noaa.gov</a:t>
            </a:r>
            <a:r>
              <a:rPr lang="en-US" altLang="en-US" sz="2000" b="0" i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/code-review/</a:t>
            </a:r>
            <a:r>
              <a:rPr lang="en-US" altLang="en-US" sz="2000" b="0" i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EMC_nwps</a:t>
            </a:r>
            <a:endParaRPr lang="en-US" altLang="en-US" sz="2000" b="0" i="0" dirty="0">
              <a:solidFill>
                <a:srgbClr val="FFFF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en-US" altLang="en-US" sz="2400" b="0" i="0" dirty="0">
                <a:solidFill>
                  <a:srgbClr val="FFFFFF"/>
                </a:solidFill>
                <a:latin typeface="Calibri" pitchFamily="34" charset="0"/>
              </a:rPr>
              <a:t>First time code is being submitted for EE2 review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en-US" altLang="en-US" sz="2400" b="0" i="0" dirty="0">
                <a:solidFill>
                  <a:srgbClr val="FFFFFF"/>
                </a:solidFill>
                <a:latin typeface="Calibri" pitchFamily="34" charset="0"/>
              </a:rPr>
              <a:t>Source code languages: Fortran 90/95 (models), C++ (utilities)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en-US" altLang="en-US" sz="2400" b="0" i="0" dirty="0">
                <a:solidFill>
                  <a:srgbClr val="FFFFFF"/>
                </a:solidFill>
                <a:latin typeface="Calibri" pitchFamily="34" charset="0"/>
              </a:rPr>
              <a:t>Scripting languages: Bash, Perl (older), Python 3 (newer)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C98856-B0A5-A148-9405-9FC103DF885F}"/>
              </a:ext>
            </a:extLst>
          </p:cNvPr>
          <p:cNvSpPr txBox="1"/>
          <p:nvPr/>
        </p:nvSpPr>
        <p:spPr>
          <a:xfrm>
            <a:off x="8229600" y="645456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7917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3352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  <a:r>
              <a:rPr lang="en-US">
                <a:solidFill>
                  <a:schemeClr val="hlink"/>
                </a:solidFill>
                <a:latin typeface="Calibri" pitchFamily="34" charset="0"/>
              </a:rPr>
              <a:t>Outline</a:t>
            </a:r>
          </a:p>
        </p:txBody>
      </p:sp>
      <p:pic>
        <p:nvPicPr>
          <p:cNvPr id="8195" name="Picture 7" descr="NOAA_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18"/>
          <p:cNvSpPr>
            <a:spLocks noChangeArrowheads="1"/>
          </p:cNvSpPr>
          <p:nvPr/>
        </p:nvSpPr>
        <p:spPr bwMode="auto">
          <a:xfrm>
            <a:off x="685800" y="1676400"/>
            <a:ext cx="815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lnSpc>
                <a:spcPct val="85000"/>
              </a:lnSpc>
              <a:spcAft>
                <a:spcPct val="40000"/>
              </a:spcAft>
              <a:defRPr sz="2800" b="1" i="1">
                <a:solidFill>
                  <a:srgbClr val="FFFFCC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40000"/>
              </a:spcAft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5000"/>
              </a:lnSpc>
              <a:spcAft>
                <a:spcPct val="40000"/>
              </a:spcAft>
              <a:buChar char="–"/>
              <a:defRPr sz="2000" i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5000"/>
              </a:lnSpc>
              <a:spcAft>
                <a:spcPct val="40000"/>
              </a:spcAft>
              <a:buChar char="•"/>
              <a:defRPr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85000"/>
              </a:lnSpc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5000"/>
              </a:lnSpc>
              <a:spcAft>
                <a:spcPts val="1800"/>
              </a:spcAft>
              <a:buFont typeface="Wingdings" pitchFamily="2" charset="2"/>
              <a:buAutoNum type="arabicPeriod"/>
            </a:pPr>
            <a:r>
              <a:rPr lang="en-US" altLang="en-US" b="0" i="0" dirty="0">
                <a:solidFill>
                  <a:srgbClr val="FFFFFF"/>
                </a:solidFill>
                <a:latin typeface="Calibri" pitchFamily="34" charset="0"/>
              </a:rPr>
              <a:t>Timeline of project (Quad chart)</a:t>
            </a:r>
          </a:p>
          <a:p>
            <a:pPr eaLnBrk="1" hangingPunct="1">
              <a:lnSpc>
                <a:spcPct val="75000"/>
              </a:lnSpc>
              <a:spcAft>
                <a:spcPts val="1800"/>
              </a:spcAft>
              <a:buFont typeface="Wingdings" pitchFamily="2" charset="2"/>
              <a:buAutoNum type="arabicPeriod"/>
            </a:pPr>
            <a:r>
              <a:rPr lang="en-US" altLang="en-US" b="0" i="0" dirty="0">
                <a:solidFill>
                  <a:srgbClr val="FFFFFF"/>
                </a:solidFill>
                <a:latin typeface="Calibri" pitchFamily="34" charset="0"/>
              </a:rPr>
              <a:t>Scope of changes</a:t>
            </a:r>
            <a:endParaRPr lang="en-US" altLang="en-US" b="0" dirty="0">
              <a:latin typeface="Calibri" pitchFamily="34" charset="0"/>
            </a:endParaRPr>
          </a:p>
          <a:p>
            <a:pPr eaLnBrk="1" hangingPunct="1">
              <a:lnSpc>
                <a:spcPct val="75000"/>
              </a:lnSpc>
              <a:spcAft>
                <a:spcPts val="1800"/>
              </a:spcAft>
              <a:buFont typeface="Wingdings" pitchFamily="2" charset="2"/>
              <a:buAutoNum type="arabicPeriod"/>
            </a:pPr>
            <a:r>
              <a:rPr lang="en-US" altLang="en-US" b="0" i="0" dirty="0">
                <a:solidFill>
                  <a:srgbClr val="FFFFFF"/>
                </a:solidFill>
                <a:latin typeface="Calibri" pitchFamily="34" charset="0"/>
              </a:rPr>
              <a:t>Resource changes</a:t>
            </a:r>
          </a:p>
          <a:p>
            <a:pPr eaLnBrk="1" hangingPunct="1">
              <a:lnSpc>
                <a:spcPct val="75000"/>
              </a:lnSpc>
              <a:spcAft>
                <a:spcPts val="1800"/>
              </a:spcAft>
              <a:buFont typeface="Wingdings" pitchFamily="2" charset="2"/>
              <a:buAutoNum type="arabicPeriod"/>
            </a:pPr>
            <a:r>
              <a:rPr lang="en-US" altLang="en-US" b="0" i="0" dirty="0">
                <a:solidFill>
                  <a:srgbClr val="FFFFFF"/>
                </a:solidFill>
                <a:latin typeface="Calibri" pitchFamily="34" charset="0"/>
              </a:rPr>
              <a:t>Timing of jobs</a:t>
            </a:r>
          </a:p>
          <a:p>
            <a:pPr eaLnBrk="1" hangingPunct="1">
              <a:lnSpc>
                <a:spcPct val="75000"/>
              </a:lnSpc>
              <a:spcAft>
                <a:spcPts val="1800"/>
              </a:spcAft>
              <a:buFont typeface="Wingdings" pitchFamily="2" charset="2"/>
              <a:buAutoNum type="arabicPeriod"/>
            </a:pPr>
            <a:r>
              <a:rPr lang="en-US" altLang="en-US" b="0" i="0" dirty="0">
                <a:solidFill>
                  <a:srgbClr val="FFFFFF"/>
                </a:solidFill>
                <a:latin typeface="Calibri" pitchFamily="34" charset="0"/>
              </a:rPr>
              <a:t>Data input/output additions</a:t>
            </a:r>
          </a:p>
          <a:p>
            <a:pPr eaLnBrk="1" hangingPunct="1">
              <a:lnSpc>
                <a:spcPct val="75000"/>
              </a:lnSpc>
              <a:spcAft>
                <a:spcPts val="3600"/>
              </a:spcAft>
              <a:buFont typeface="Wingdings" pitchFamily="2" charset="2"/>
              <a:buAutoNum type="arabicPeriod"/>
            </a:pPr>
            <a:r>
              <a:rPr lang="en-US" altLang="en-US" b="0" i="0" dirty="0">
                <a:solidFill>
                  <a:srgbClr val="FFFFFF"/>
                </a:solidFill>
                <a:latin typeface="Calibri" pitchFamily="34" charset="0"/>
              </a:rPr>
              <a:t>EE2 Review</a:t>
            </a:r>
            <a:endParaRPr lang="en-US" altLang="en-US" b="0" dirty="0">
              <a:latin typeface="Calibri" pitchFamily="34" charset="0"/>
            </a:endParaRPr>
          </a:p>
          <a:p>
            <a:pPr marL="457200" lvl="1" indent="0" eaLnBrk="1" hangingPunct="1">
              <a:lnSpc>
                <a:spcPct val="75000"/>
              </a:lnSpc>
              <a:spcAft>
                <a:spcPts val="1800"/>
              </a:spcAft>
              <a:buFontTx/>
              <a:buNone/>
            </a:pPr>
            <a:endParaRPr lang="en-US" altLang="en-US" b="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0" y="645456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98816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229600" y="645456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9FF723-E4BB-CE45-856D-22C697398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156"/>
            <a:ext cx="9144000" cy="516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08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524000" y="381000"/>
            <a:ext cx="74517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600" dirty="0">
                <a:solidFill>
                  <a:srgbClr val="CCCCFF"/>
                </a:solidFill>
                <a:latin typeface="Calibri" pitchFamily="34" charset="0"/>
              </a:rPr>
              <a:t>Scope of changes (1): </a:t>
            </a:r>
            <a:endParaRPr lang="en-US" sz="3000" dirty="0">
              <a:solidFill>
                <a:srgbClr val="CCCCFF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29600" y="645456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381000" y="1676400"/>
            <a:ext cx="8594726" cy="477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lnSpc>
                <a:spcPct val="85000"/>
              </a:lnSpc>
              <a:spcAft>
                <a:spcPct val="40000"/>
              </a:spcAft>
              <a:defRPr sz="2800" b="1" i="1">
                <a:solidFill>
                  <a:srgbClr val="FFFFCC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40000"/>
              </a:spcAft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5000"/>
              </a:lnSpc>
              <a:spcAft>
                <a:spcPct val="40000"/>
              </a:spcAft>
              <a:buChar char="–"/>
              <a:defRPr sz="2000" i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5000"/>
              </a:lnSpc>
              <a:spcAft>
                <a:spcPct val="40000"/>
              </a:spcAft>
              <a:buChar char="•"/>
              <a:defRPr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85000"/>
              </a:lnSpc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i="0" dirty="0">
                <a:solidFill>
                  <a:srgbClr val="FFFFFF"/>
                </a:solidFill>
                <a:latin typeface="Calibri" pitchFamily="34" charset="0"/>
              </a:rPr>
              <a:t>System upgrades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en-US" altLang="en-US" sz="2400" b="0" i="0" dirty="0">
                <a:solidFill>
                  <a:srgbClr val="FFFFFF"/>
                </a:solidFill>
                <a:latin typeface="Calibri" pitchFamily="34" charset="0"/>
              </a:rPr>
              <a:t>Improve wave system tracking using ML methods (clustering)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en-US" altLang="en-US" sz="2400" b="0" i="0" dirty="0">
                <a:solidFill>
                  <a:srgbClr val="FFFFFF"/>
                </a:solidFill>
                <a:latin typeface="Calibri" pitchFamily="34" charset="0"/>
              </a:rPr>
              <a:t>Transition 12 WFO domains from regular to unstructured:      ALU, GUM, KEY, MLB, JAX, CHS, ILM, PHI, GYX, TAE, MOB, HGX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en-US" altLang="en-US" sz="2400" b="0" i="0" dirty="0">
                <a:solidFill>
                  <a:srgbClr val="FFFFFF"/>
                </a:solidFill>
                <a:latin typeface="Calibri" pitchFamily="34" charset="0"/>
              </a:rPr>
              <a:t>Include rip current and erosion/</a:t>
            </a:r>
            <a:r>
              <a:rPr lang="en-US" altLang="en-US" sz="2400" b="0" i="0" dirty="0" err="1">
                <a:solidFill>
                  <a:srgbClr val="FFFFFF"/>
                </a:solidFill>
                <a:latin typeface="Calibri" pitchFamily="34" charset="0"/>
              </a:rPr>
              <a:t>overwash</a:t>
            </a:r>
            <a:r>
              <a:rPr lang="en-US" altLang="en-US" sz="2400" b="0" i="0" dirty="0">
                <a:solidFill>
                  <a:srgbClr val="FFFFFF"/>
                </a:solidFill>
                <a:latin typeface="Calibri" pitchFamily="34" charset="0"/>
              </a:rPr>
              <a:t> on SBN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en-US" altLang="en-US" sz="2400" b="0" i="0" dirty="0">
                <a:solidFill>
                  <a:srgbClr val="FFFFFF"/>
                </a:solidFill>
                <a:latin typeface="Calibri" pitchFamily="34" charset="0"/>
              </a:rPr>
              <a:t>Include surface currents from NOS’s CREOFS model 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en-US" altLang="en-US" sz="2400" b="0" i="0" dirty="0">
                <a:solidFill>
                  <a:srgbClr val="FFFFFF"/>
                </a:solidFill>
                <a:latin typeface="Calibri" pitchFamily="34" charset="0"/>
              </a:rPr>
              <a:t>Include transect output graphics</a:t>
            </a:r>
          </a:p>
          <a:p>
            <a:pPr marL="0" indent="0" eaLnBrk="1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altLang="en-US" sz="2400" i="0" dirty="0">
                <a:solidFill>
                  <a:srgbClr val="FFFFFF"/>
                </a:solidFill>
                <a:latin typeface="Calibri" pitchFamily="34" charset="0"/>
              </a:rPr>
              <a:t>Major Bugzilla fixes</a:t>
            </a:r>
            <a:endParaRPr lang="en-US" altLang="en-US" sz="2400" dirty="0">
              <a:latin typeface="Calibri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en-US" altLang="en-US" sz="2400" b="0" i="0" dirty="0">
                <a:solidFill>
                  <a:srgbClr val="FFFFFF"/>
                </a:solidFill>
                <a:latin typeface="Calibri" pitchFamily="34" charset="0"/>
              </a:rPr>
              <a:t>Eliminated all application-level Python libraries (e.g. </a:t>
            </a:r>
            <a:r>
              <a:rPr lang="en-US" altLang="en-US" sz="2400" b="0" i="0" dirty="0" err="1">
                <a:solidFill>
                  <a:srgbClr val="FFFFFF"/>
                </a:solidFill>
                <a:latin typeface="Calibri" pitchFamily="34" charset="0"/>
              </a:rPr>
              <a:t>basemap</a:t>
            </a:r>
            <a:r>
              <a:rPr lang="en-US" altLang="en-US" sz="2400" b="0" i="0" dirty="0">
                <a:solidFill>
                  <a:srgbClr val="FFFFFF"/>
                </a:solidFill>
                <a:latin typeface="Calibri" pitchFamily="34" charset="0"/>
              </a:rPr>
              <a:t>, matplotlib, </a:t>
            </a:r>
            <a:r>
              <a:rPr lang="en-US" altLang="en-US" sz="2400" b="0" i="0" dirty="0" err="1">
                <a:solidFill>
                  <a:srgbClr val="FFFFFF"/>
                </a:solidFill>
                <a:latin typeface="Calibri" pitchFamily="34" charset="0"/>
              </a:rPr>
              <a:t>scikit</a:t>
            </a:r>
            <a:r>
              <a:rPr lang="en-US" altLang="en-US" sz="2400" b="0" i="0" dirty="0">
                <a:solidFill>
                  <a:srgbClr val="FFFFFF"/>
                </a:solidFill>
                <a:latin typeface="Calibri" pitchFamily="34" charset="0"/>
              </a:rPr>
              <a:t>-learn) by using prod module python/3.6.3  </a:t>
            </a:r>
          </a:p>
        </p:txBody>
      </p:sp>
    </p:spTree>
    <p:extLst>
      <p:ext uri="{BB962C8B-B14F-4D97-AF65-F5344CB8AC3E}">
        <p14:creationId xmlns:p14="http://schemas.microsoft.com/office/powerpoint/2010/main" val="1483116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01672" y="381000"/>
            <a:ext cx="7543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600" kern="0" dirty="0">
                <a:solidFill>
                  <a:srgbClr val="CCCCFF"/>
                </a:solidFill>
                <a:latin typeface="Calibri" pitchFamily="34" charset="0"/>
              </a:rPr>
              <a:t>Scope of changes (2):</a:t>
            </a:r>
          </a:p>
          <a:p>
            <a:pPr eaLnBrk="1" hangingPunct="1">
              <a:defRPr/>
            </a:pPr>
            <a:r>
              <a:rPr lang="en-US" sz="2700" kern="0" dirty="0">
                <a:solidFill>
                  <a:srgbClr val="CCCCFF"/>
                </a:solidFill>
                <a:latin typeface="Calibri" pitchFamily="34" charset="0"/>
              </a:rPr>
              <a:t>Improved procedure for wave system tracking </a:t>
            </a: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543342" y="1441457"/>
            <a:ext cx="8327805" cy="42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lnSpc>
                <a:spcPct val="85000"/>
              </a:lnSpc>
              <a:spcAft>
                <a:spcPct val="40000"/>
              </a:spcAft>
              <a:defRPr sz="2800" b="1" i="1">
                <a:solidFill>
                  <a:srgbClr val="FFFFCC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40000"/>
              </a:spcAft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5000"/>
              </a:lnSpc>
              <a:spcAft>
                <a:spcPct val="40000"/>
              </a:spcAft>
              <a:buChar char="–"/>
              <a:defRPr sz="2000" i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5000"/>
              </a:lnSpc>
              <a:spcAft>
                <a:spcPct val="40000"/>
              </a:spcAft>
              <a:buChar char="•"/>
              <a:defRPr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85000"/>
              </a:lnSpc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9pPr>
          </a:lstStyle>
          <a:p>
            <a:pPr marL="0" lvl="1" indent="0" eaLnBrk="1" hangingPunct="1">
              <a:lnSpc>
                <a:spcPct val="80000"/>
              </a:lnSpc>
              <a:spcAft>
                <a:spcPts val="1800"/>
              </a:spcAft>
              <a:buFont typeface="Arial"/>
              <a:buNone/>
              <a:defRPr/>
            </a:pPr>
            <a:r>
              <a:rPr lang="en-US" altLang="en-US" sz="2100" b="0" dirty="0">
                <a:latin typeface="Calibri" pitchFamily="34" charset="0"/>
              </a:rPr>
              <a:t>Uses new module </a:t>
            </a:r>
            <a:r>
              <a:rPr lang="en-US" altLang="en-US" sz="2100" b="0" dirty="0" err="1">
                <a:latin typeface="Calibri" pitchFamily="34" charset="0"/>
              </a:rPr>
              <a:t>scikit</a:t>
            </a:r>
            <a:r>
              <a:rPr lang="en-US" altLang="en-US" sz="2100" b="0" dirty="0">
                <a:latin typeface="Calibri" pitchFamily="34" charset="0"/>
              </a:rPr>
              <a:t>-learn, in Python 3.6.3 (WCOSS production)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304801" y="6019800"/>
            <a:ext cx="8566346" cy="42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lnSpc>
                <a:spcPct val="85000"/>
              </a:lnSpc>
              <a:spcAft>
                <a:spcPct val="40000"/>
              </a:spcAft>
              <a:defRPr sz="2800" b="1" i="1">
                <a:solidFill>
                  <a:srgbClr val="FFFFCC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40000"/>
              </a:spcAft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5000"/>
              </a:lnSpc>
              <a:spcAft>
                <a:spcPct val="40000"/>
              </a:spcAft>
              <a:buChar char="–"/>
              <a:defRPr sz="2000" i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5000"/>
              </a:lnSpc>
              <a:spcAft>
                <a:spcPct val="40000"/>
              </a:spcAft>
              <a:buChar char="•"/>
              <a:defRPr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85000"/>
              </a:lnSpc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9pPr>
          </a:lstStyle>
          <a:p>
            <a:pPr marL="0" lvl="1" indent="0" eaLnBrk="1" hangingPunct="1">
              <a:lnSpc>
                <a:spcPct val="80000"/>
              </a:lnSpc>
              <a:spcAft>
                <a:spcPts val="1800"/>
              </a:spcAft>
              <a:buFont typeface="Arial"/>
              <a:buNone/>
              <a:defRPr/>
            </a:pPr>
            <a:r>
              <a:rPr lang="en-US" altLang="en-US" sz="2000" b="0" dirty="0">
                <a:latin typeface="Calibri" pitchFamily="34" charset="0"/>
              </a:rPr>
              <a:t>*Dataflow: No impact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9600" y="645456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D5262F-31E7-D946-9AD9-394A54AF96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18"/>
          <a:stretch/>
        </p:blipFill>
        <p:spPr>
          <a:xfrm>
            <a:off x="530143" y="1866900"/>
            <a:ext cx="811566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82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38" y="1447800"/>
            <a:ext cx="3724275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5" y="1755775"/>
            <a:ext cx="50292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68344" y="2093227"/>
            <a:ext cx="680172" cy="323017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99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61405" y="2032188"/>
            <a:ext cx="369307" cy="286574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999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31961" y="3766367"/>
            <a:ext cx="632339" cy="374237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999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94351" y="3953485"/>
            <a:ext cx="569518" cy="455613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999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58050" y="2070717"/>
            <a:ext cx="655231" cy="399837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99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29600" y="645456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AC7597-CAA9-1348-BDA8-2BE7B9B1A4F0}"/>
              </a:ext>
            </a:extLst>
          </p:cNvPr>
          <p:cNvSpPr/>
          <p:nvPr/>
        </p:nvSpPr>
        <p:spPr>
          <a:xfrm>
            <a:off x="2623215" y="2628967"/>
            <a:ext cx="513389" cy="330213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999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EE6247-6257-F744-AAE6-910CFC93DB9A}"/>
              </a:ext>
            </a:extLst>
          </p:cNvPr>
          <p:cNvSpPr/>
          <p:nvPr/>
        </p:nvSpPr>
        <p:spPr>
          <a:xfrm>
            <a:off x="2865031" y="2152810"/>
            <a:ext cx="314104" cy="384024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999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DA0312-5DE9-7148-889F-48EE7FD45D13}"/>
              </a:ext>
            </a:extLst>
          </p:cNvPr>
          <p:cNvSpPr/>
          <p:nvPr/>
        </p:nvSpPr>
        <p:spPr>
          <a:xfrm>
            <a:off x="2821406" y="1914730"/>
            <a:ext cx="296417" cy="38402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999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CDDC432-63CC-824B-95E5-401FB3B6436A}"/>
              </a:ext>
            </a:extLst>
          </p:cNvPr>
          <p:cNvSpPr/>
          <p:nvPr/>
        </p:nvSpPr>
        <p:spPr>
          <a:xfrm>
            <a:off x="6591288" y="2778033"/>
            <a:ext cx="424634" cy="420282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999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C21F37-642E-4C41-863D-06EFC09E4E8B}"/>
              </a:ext>
            </a:extLst>
          </p:cNvPr>
          <p:cNvSpPr/>
          <p:nvPr/>
        </p:nvSpPr>
        <p:spPr>
          <a:xfrm>
            <a:off x="1012692" y="1924522"/>
            <a:ext cx="458019" cy="562884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999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4687003-56ED-AC4E-A976-643668082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616" y="384048"/>
            <a:ext cx="7543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600" kern="0" dirty="0">
                <a:solidFill>
                  <a:srgbClr val="CCCCFF"/>
                </a:solidFill>
                <a:latin typeface="Calibri" pitchFamily="34" charset="0"/>
              </a:rPr>
              <a:t>Scope of changes (3):</a:t>
            </a:r>
          </a:p>
          <a:p>
            <a:pPr eaLnBrk="1" hangingPunct="1">
              <a:defRPr/>
            </a:pPr>
            <a:r>
              <a:rPr lang="en-US" sz="2600" kern="0" dirty="0">
                <a:solidFill>
                  <a:srgbClr val="CCCCFF"/>
                </a:solidFill>
                <a:latin typeface="Calibri" pitchFamily="34" charset="0"/>
              </a:rPr>
              <a:t>Transition 12 WFO domains to unstructured meshes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5CC337-4947-2944-85E9-1C61E3C09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55" y="4340430"/>
            <a:ext cx="3573120" cy="2218220"/>
          </a:xfrm>
          <a:prstGeom prst="rect">
            <a:avLst/>
          </a:prstGeom>
          <a:ln w="25400">
            <a:solidFill>
              <a:srgbClr val="FFFFFF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B79ACC8-215E-B04F-BE8A-0926C5512C66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4409775" y="4140604"/>
            <a:ext cx="1598373" cy="1308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8">
            <a:extLst>
              <a:ext uri="{FF2B5EF4-FFF2-40B4-BE49-F238E27FC236}">
                <a16:creationId xmlns:a16="http://schemas.microsoft.com/office/drawing/2014/main" id="{2107301E-F878-F943-B601-7ABD7512E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665" y="5032502"/>
            <a:ext cx="2402961" cy="42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lnSpc>
                <a:spcPct val="85000"/>
              </a:lnSpc>
              <a:spcAft>
                <a:spcPct val="40000"/>
              </a:spcAft>
              <a:defRPr sz="2800" b="1" i="1">
                <a:solidFill>
                  <a:srgbClr val="FFFFCC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40000"/>
              </a:spcAft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5000"/>
              </a:lnSpc>
              <a:spcAft>
                <a:spcPct val="40000"/>
              </a:spcAft>
              <a:buChar char="–"/>
              <a:defRPr sz="2000" i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5000"/>
              </a:lnSpc>
              <a:spcAft>
                <a:spcPct val="40000"/>
              </a:spcAft>
              <a:buChar char="•"/>
              <a:defRPr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85000"/>
              </a:lnSpc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9pPr>
          </a:lstStyle>
          <a:p>
            <a:pPr marL="0" lvl="1" indent="0" eaLnBrk="1" hangingPunct="1">
              <a:lnSpc>
                <a:spcPct val="80000"/>
              </a:lnSpc>
              <a:spcAft>
                <a:spcPts val="1800"/>
              </a:spcAft>
              <a:buFont typeface="Arial"/>
              <a:buNone/>
              <a:defRPr/>
            </a:pPr>
            <a:r>
              <a:rPr lang="en-US" altLang="en-US" sz="2000" b="0" dirty="0">
                <a:latin typeface="Calibri" pitchFamily="34" charset="0"/>
              </a:rPr>
              <a:t>+ WFO ALU and GUM</a:t>
            </a:r>
          </a:p>
        </p:txBody>
      </p:sp>
    </p:spTree>
    <p:extLst>
      <p:ext uri="{BB962C8B-B14F-4D97-AF65-F5344CB8AC3E}">
        <p14:creationId xmlns:p14="http://schemas.microsoft.com/office/powerpoint/2010/main" val="415157866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8229600" y="645456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8B99D042-34E9-8142-87A2-17ABFF497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672" y="381000"/>
            <a:ext cx="7543800" cy="84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600" kern="0" dirty="0">
                <a:solidFill>
                  <a:srgbClr val="CCCCFF"/>
                </a:solidFill>
                <a:latin typeface="Calibri" pitchFamily="34" charset="0"/>
              </a:rPr>
              <a:t>Scope of changes (3):</a:t>
            </a:r>
          </a:p>
          <a:p>
            <a:pPr eaLnBrk="1" hangingPunct="1">
              <a:defRPr/>
            </a:pPr>
            <a:r>
              <a:rPr lang="en-US" sz="2600" kern="0" dirty="0">
                <a:solidFill>
                  <a:srgbClr val="CCCCFF"/>
                </a:solidFill>
                <a:latin typeface="Calibri" pitchFamily="34" charset="0"/>
              </a:rPr>
              <a:t>Transition 12 WFO domains to unstructured meshes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55781A-EB51-FD43-910D-6C344E13E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" t="8829" r="5763"/>
          <a:stretch/>
        </p:blipFill>
        <p:spPr>
          <a:xfrm>
            <a:off x="3954831" y="2330423"/>
            <a:ext cx="5090642" cy="31559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B79F2A-DE3A-324C-B875-CA8A6D4342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4" r="11660"/>
          <a:stretch/>
        </p:blipFill>
        <p:spPr>
          <a:xfrm>
            <a:off x="152400" y="2330423"/>
            <a:ext cx="3657600" cy="3155977"/>
          </a:xfrm>
          <a:prstGeom prst="rect">
            <a:avLst/>
          </a:prstGeom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64787996-7F24-E44A-A67D-7829B680E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671" y="1904980"/>
            <a:ext cx="2657058" cy="42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lnSpc>
                <a:spcPct val="85000"/>
              </a:lnSpc>
              <a:spcAft>
                <a:spcPct val="40000"/>
              </a:spcAft>
              <a:defRPr sz="2800" b="1" i="1">
                <a:solidFill>
                  <a:srgbClr val="FFFFCC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40000"/>
              </a:spcAft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5000"/>
              </a:lnSpc>
              <a:spcAft>
                <a:spcPct val="40000"/>
              </a:spcAft>
              <a:buChar char="–"/>
              <a:defRPr sz="2000" i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5000"/>
              </a:lnSpc>
              <a:spcAft>
                <a:spcPct val="40000"/>
              </a:spcAft>
              <a:buChar char="•"/>
              <a:defRPr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85000"/>
              </a:lnSpc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9pPr>
          </a:lstStyle>
          <a:p>
            <a:pPr marL="0" lvl="1" indent="0" eaLnBrk="1" hangingPunct="1">
              <a:lnSpc>
                <a:spcPct val="80000"/>
              </a:lnSpc>
              <a:spcAft>
                <a:spcPts val="1800"/>
              </a:spcAft>
              <a:buFont typeface="Arial"/>
              <a:buNone/>
              <a:defRPr/>
            </a:pPr>
            <a:r>
              <a:rPr lang="en-US" altLang="en-US" sz="2100" b="0" dirty="0">
                <a:latin typeface="Calibri" pitchFamily="34" charset="0"/>
              </a:rPr>
              <a:t>WFO GUM (Guam, PR)</a:t>
            </a: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1F4E44B5-6CCA-B440-963E-34ED51F37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1352" y="1904979"/>
            <a:ext cx="3657600" cy="42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lnSpc>
                <a:spcPct val="85000"/>
              </a:lnSpc>
              <a:spcAft>
                <a:spcPct val="40000"/>
              </a:spcAft>
              <a:defRPr sz="2800" b="1" i="1">
                <a:solidFill>
                  <a:srgbClr val="FFFFCC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40000"/>
              </a:spcAft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5000"/>
              </a:lnSpc>
              <a:spcAft>
                <a:spcPct val="40000"/>
              </a:spcAft>
              <a:buChar char="–"/>
              <a:defRPr sz="2000" i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5000"/>
              </a:lnSpc>
              <a:spcAft>
                <a:spcPct val="40000"/>
              </a:spcAft>
              <a:buChar char="•"/>
              <a:defRPr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85000"/>
              </a:lnSpc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9pPr>
          </a:lstStyle>
          <a:p>
            <a:pPr marL="0" lvl="1" indent="0" eaLnBrk="1" hangingPunct="1">
              <a:lnSpc>
                <a:spcPct val="80000"/>
              </a:lnSpc>
              <a:spcAft>
                <a:spcPts val="1800"/>
              </a:spcAft>
              <a:buFont typeface="Arial"/>
              <a:buNone/>
              <a:defRPr/>
            </a:pPr>
            <a:r>
              <a:rPr lang="en-US" altLang="en-US" sz="2100" b="0" dirty="0">
                <a:latin typeface="Calibri" pitchFamily="34" charset="0"/>
              </a:rPr>
              <a:t>WFO ALU (Aleutian Islands, AR)</a:t>
            </a:r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85583B8E-9071-8D44-8CA5-07E23D865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29" y="5715000"/>
            <a:ext cx="9045471" cy="65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lnSpc>
                <a:spcPct val="85000"/>
              </a:lnSpc>
              <a:spcAft>
                <a:spcPct val="40000"/>
              </a:spcAft>
              <a:defRPr sz="2800" b="1" i="1">
                <a:solidFill>
                  <a:srgbClr val="FFFFCC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40000"/>
              </a:spcAft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5000"/>
              </a:lnSpc>
              <a:spcAft>
                <a:spcPct val="40000"/>
              </a:spcAft>
              <a:buChar char="–"/>
              <a:defRPr sz="2000" i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5000"/>
              </a:lnSpc>
              <a:spcAft>
                <a:spcPct val="40000"/>
              </a:spcAft>
              <a:buChar char="•"/>
              <a:defRPr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85000"/>
              </a:lnSpc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9pPr>
          </a:lstStyle>
          <a:p>
            <a:pPr marL="0" lvl="1" indent="0" eaLnBrk="1" hangingPunct="1">
              <a:lnSpc>
                <a:spcPct val="80000"/>
              </a:lnSpc>
              <a:spcAft>
                <a:spcPts val="1800"/>
              </a:spcAft>
              <a:buFont typeface="Arial"/>
              <a:buNone/>
              <a:defRPr/>
            </a:pPr>
            <a:r>
              <a:rPr lang="en-US" altLang="en-US" sz="2000" b="0" dirty="0">
                <a:latin typeface="Calibri" pitchFamily="34" charset="0"/>
              </a:rPr>
              <a:t>*Dataflow: 30% Increase in WFO GUM domain size – additional 24 MB/day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B8492-E646-C846-BD8C-D415782EB4C7}"/>
              </a:ext>
            </a:extLst>
          </p:cNvPr>
          <p:cNvSpPr/>
          <p:nvPr/>
        </p:nvSpPr>
        <p:spPr>
          <a:xfrm>
            <a:off x="3954831" y="2330422"/>
            <a:ext cx="388569" cy="2603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3BEAB4-A50E-A04D-9A4F-D5F85B89E8A7}"/>
              </a:ext>
            </a:extLst>
          </p:cNvPr>
          <p:cNvSpPr/>
          <p:nvPr/>
        </p:nvSpPr>
        <p:spPr>
          <a:xfrm>
            <a:off x="8656904" y="2330422"/>
            <a:ext cx="388569" cy="2603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122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5" y="3124200"/>
            <a:ext cx="4742465" cy="2987112"/>
          </a:xfrm>
          <a:prstGeom prst="rect">
            <a:avLst/>
          </a:prstGeom>
          <a:effectLst/>
        </p:spPr>
      </p:pic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914400" y="1600200"/>
            <a:ext cx="260832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lnSpc>
                <a:spcPct val="85000"/>
              </a:lnSpc>
              <a:spcAft>
                <a:spcPct val="40000"/>
              </a:spcAft>
              <a:defRPr sz="2800" b="1" i="1">
                <a:solidFill>
                  <a:srgbClr val="FFFFCC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40000"/>
              </a:spcAft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5000"/>
              </a:lnSpc>
              <a:spcAft>
                <a:spcPct val="40000"/>
              </a:spcAft>
              <a:buChar char="–"/>
              <a:defRPr sz="2000" i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5000"/>
              </a:lnSpc>
              <a:spcAft>
                <a:spcPct val="40000"/>
              </a:spcAft>
              <a:buChar char="•"/>
              <a:defRPr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85000"/>
              </a:lnSpc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9pPr>
          </a:lstStyle>
          <a:p>
            <a:pPr marL="0" marR="0" lvl="1" indent="0" algn="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en-US" sz="2800" b="0" dirty="0">
                <a:latin typeface="Calibri" pitchFamily="34" charset="0"/>
              </a:rPr>
              <a:t>New rip current guidance:</a:t>
            </a:r>
          </a:p>
          <a:p>
            <a:pPr marL="0" marR="0" lvl="1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/>
              <a:buNone/>
              <a:tabLst/>
              <a:defRPr/>
            </a:pPr>
            <a:endParaRPr lang="en-US" altLang="en-US" sz="2100" b="0" i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29600" y="645456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45D0547F-AAE8-774A-B479-AED150CE4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672" y="381000"/>
            <a:ext cx="7543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600" kern="0" dirty="0">
                <a:solidFill>
                  <a:srgbClr val="CCCCFF"/>
                </a:solidFill>
                <a:latin typeface="Calibri" pitchFamily="34" charset="0"/>
              </a:rPr>
              <a:t>Scope of changes (4):</a:t>
            </a:r>
          </a:p>
          <a:p>
            <a:pPr eaLnBrk="1" hangingPunct="1">
              <a:defRPr/>
            </a:pPr>
            <a:r>
              <a:rPr lang="en-US" sz="2700" kern="0" dirty="0">
                <a:solidFill>
                  <a:srgbClr val="CCCCFF"/>
                </a:solidFill>
                <a:latin typeface="Calibri" pitchFamily="34" charset="0"/>
              </a:rPr>
              <a:t>New Rip Current and Erosion/</a:t>
            </a:r>
            <a:r>
              <a:rPr lang="en-US" sz="2700" kern="0" dirty="0" err="1">
                <a:solidFill>
                  <a:srgbClr val="CCCCFF"/>
                </a:solidFill>
                <a:latin typeface="Calibri" pitchFamily="34" charset="0"/>
              </a:rPr>
              <a:t>Overwash</a:t>
            </a:r>
            <a:r>
              <a:rPr lang="en-US" sz="2700" kern="0" dirty="0">
                <a:solidFill>
                  <a:srgbClr val="CCCCFF"/>
                </a:solidFill>
                <a:latin typeface="Calibri" pitchFamily="34" charset="0"/>
              </a:rPr>
              <a:t> guidance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EB300122-E6D5-BD40-9347-D63B20163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975418"/>
            <a:ext cx="4114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lnSpc>
                <a:spcPct val="85000"/>
              </a:lnSpc>
              <a:spcAft>
                <a:spcPct val="40000"/>
              </a:spcAft>
              <a:defRPr sz="2800" b="1" i="1">
                <a:solidFill>
                  <a:srgbClr val="FFFFCC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40000"/>
              </a:spcAft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5000"/>
              </a:lnSpc>
              <a:spcAft>
                <a:spcPct val="40000"/>
              </a:spcAft>
              <a:buChar char="–"/>
              <a:defRPr sz="2000" i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5000"/>
              </a:lnSpc>
              <a:spcAft>
                <a:spcPct val="40000"/>
              </a:spcAft>
              <a:buChar char="•"/>
              <a:defRPr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85000"/>
              </a:lnSpc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9pPr>
          </a:lstStyle>
          <a:p>
            <a:pPr marL="0" lvl="1" indent="0" eaLnBrk="1" hangingPunct="1">
              <a:lnSpc>
                <a:spcPct val="80000"/>
              </a:lnSpc>
              <a:spcAft>
                <a:spcPts val="1800"/>
              </a:spcAft>
              <a:buFont typeface="Arial"/>
              <a:buNone/>
              <a:defRPr/>
            </a:pPr>
            <a:r>
              <a:rPr lang="en-US" altLang="en-US" sz="2000" b="0" dirty="0">
                <a:latin typeface="Calibri" pitchFamily="34" charset="0"/>
              </a:rPr>
              <a:t>*Dataflow: 8 additional (sparse) fields</a:t>
            </a:r>
          </a:p>
          <a:p>
            <a:pPr marL="0" lvl="1" indent="0" eaLnBrk="1" hangingPunct="1">
              <a:lnSpc>
                <a:spcPct val="80000"/>
              </a:lnSpc>
              <a:spcAft>
                <a:spcPts val="1800"/>
              </a:spcAft>
              <a:buFont typeface="Arial"/>
              <a:buNone/>
              <a:defRPr/>
            </a:pPr>
            <a:r>
              <a:rPr lang="en-US" altLang="en-US" sz="2000" b="0" dirty="0">
                <a:latin typeface="Calibri" pitchFamily="34" charset="0"/>
              </a:rPr>
              <a:t>Additional 213MB/day over SBN (peak of 48 MB)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17" y="1472514"/>
            <a:ext cx="4992445" cy="3090562"/>
          </a:xfrm>
          <a:prstGeom prst="rect">
            <a:avLst/>
          </a:prstGeom>
          <a:ln w="25400">
            <a:solidFill>
              <a:srgbClr val="FFFFFF"/>
            </a:solidFill>
          </a:ln>
          <a:effectLst>
            <a:outerShdw blurRad="50800" dist="38100" dir="8100000" sx="103000" sy="103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848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8229600" y="645456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8B99D042-34E9-8142-87A2-17ABFF497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672" y="381000"/>
            <a:ext cx="7543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600" kern="0" dirty="0">
                <a:solidFill>
                  <a:srgbClr val="CCCCFF"/>
                </a:solidFill>
                <a:latin typeface="Calibri" pitchFamily="34" charset="0"/>
              </a:rPr>
              <a:t>Scope of changes (5):</a:t>
            </a:r>
          </a:p>
          <a:p>
            <a:pPr eaLnBrk="1" hangingPunct="1">
              <a:defRPr/>
            </a:pPr>
            <a:r>
              <a:rPr lang="en-US" sz="2700" kern="0" dirty="0">
                <a:solidFill>
                  <a:srgbClr val="CCCCFF"/>
                </a:solidFill>
                <a:latin typeface="Calibri" pitchFamily="34" charset="0"/>
              </a:rPr>
              <a:t>Include surface currents from NOS CREOFS model</a:t>
            </a: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64787996-7F24-E44A-A67D-7829B680E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655" y="1555757"/>
            <a:ext cx="2852529" cy="42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lnSpc>
                <a:spcPct val="85000"/>
              </a:lnSpc>
              <a:spcAft>
                <a:spcPct val="40000"/>
              </a:spcAft>
              <a:defRPr sz="2800" b="1" i="1">
                <a:solidFill>
                  <a:srgbClr val="FFFFCC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40000"/>
              </a:spcAft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5000"/>
              </a:lnSpc>
              <a:spcAft>
                <a:spcPct val="40000"/>
              </a:spcAft>
              <a:buChar char="–"/>
              <a:defRPr sz="2000" i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5000"/>
              </a:lnSpc>
              <a:spcAft>
                <a:spcPct val="40000"/>
              </a:spcAft>
              <a:buChar char="•"/>
              <a:defRPr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85000"/>
              </a:lnSpc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9pPr>
          </a:lstStyle>
          <a:p>
            <a:pPr marL="0" lvl="1" indent="0" eaLnBrk="1" hangingPunct="1">
              <a:lnSpc>
                <a:spcPct val="80000"/>
              </a:lnSpc>
              <a:spcAft>
                <a:spcPts val="1800"/>
              </a:spcAft>
              <a:buFont typeface="Arial"/>
              <a:buNone/>
              <a:defRPr/>
            </a:pPr>
            <a:r>
              <a:rPr lang="en-US" altLang="en-US" sz="2100" b="0" dirty="0">
                <a:latin typeface="Calibri" pitchFamily="34" charset="0"/>
              </a:rPr>
              <a:t>WFO PQR (CG1 domain)</a:t>
            </a: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1F4E44B5-6CCA-B440-963E-34ED51F37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895600"/>
            <a:ext cx="2796248" cy="42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lnSpc>
                <a:spcPct val="85000"/>
              </a:lnSpc>
              <a:spcAft>
                <a:spcPct val="40000"/>
              </a:spcAft>
              <a:defRPr sz="2800" b="1" i="1">
                <a:solidFill>
                  <a:srgbClr val="FFFFCC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40000"/>
              </a:spcAft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5000"/>
              </a:lnSpc>
              <a:spcAft>
                <a:spcPct val="40000"/>
              </a:spcAft>
              <a:buChar char="–"/>
              <a:defRPr sz="2000" i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5000"/>
              </a:lnSpc>
              <a:spcAft>
                <a:spcPct val="40000"/>
              </a:spcAft>
              <a:buChar char="•"/>
              <a:defRPr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85000"/>
              </a:lnSpc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9pPr>
          </a:lstStyle>
          <a:p>
            <a:pPr marL="0" lvl="1" indent="0" eaLnBrk="1" hangingPunct="1">
              <a:lnSpc>
                <a:spcPct val="80000"/>
              </a:lnSpc>
              <a:spcAft>
                <a:spcPts val="1800"/>
              </a:spcAft>
              <a:buFont typeface="Arial"/>
              <a:buNone/>
              <a:defRPr/>
            </a:pPr>
            <a:r>
              <a:rPr lang="en-US" altLang="en-US" sz="2100" b="0" dirty="0">
                <a:latin typeface="Calibri" pitchFamily="34" charset="0"/>
              </a:rPr>
              <a:t>WFO PQR (CG3 domain)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9C3F3B-15B6-7E4F-ADAB-E9F016B1F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" t="8108" r="4264" b="9009"/>
          <a:stretch/>
        </p:blipFill>
        <p:spPr>
          <a:xfrm>
            <a:off x="392655" y="2014511"/>
            <a:ext cx="4895849" cy="2963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1761CB-A0BF-0D45-9883-28D4E49F8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" t="8559" r="4762" b="8559"/>
          <a:stretch/>
        </p:blipFill>
        <p:spPr>
          <a:xfrm>
            <a:off x="4099185" y="3330360"/>
            <a:ext cx="4757674" cy="2918040"/>
          </a:xfrm>
          <a:prstGeom prst="rect">
            <a:avLst/>
          </a:prstGeom>
        </p:spPr>
      </p:pic>
      <p:sp>
        <p:nvSpPr>
          <p:cNvPr id="13" name="Rectangle 18">
            <a:extLst>
              <a:ext uri="{FF2B5EF4-FFF2-40B4-BE49-F238E27FC236}">
                <a16:creationId xmlns:a16="http://schemas.microsoft.com/office/drawing/2014/main" id="{EB3D3A33-1A64-8D49-841D-C690FF9D4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6019800"/>
            <a:ext cx="8566346" cy="42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lnSpc>
                <a:spcPct val="85000"/>
              </a:lnSpc>
              <a:spcAft>
                <a:spcPct val="40000"/>
              </a:spcAft>
              <a:defRPr sz="2800" b="1" i="1">
                <a:solidFill>
                  <a:srgbClr val="FFFFCC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40000"/>
              </a:spcAft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5000"/>
              </a:lnSpc>
              <a:spcAft>
                <a:spcPct val="40000"/>
              </a:spcAft>
              <a:buChar char="–"/>
              <a:defRPr sz="2000" i="1">
                <a:solidFill>
                  <a:srgbClr val="FFFFFF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5000"/>
              </a:lnSpc>
              <a:spcAft>
                <a:spcPct val="40000"/>
              </a:spcAft>
              <a:buChar char="•"/>
              <a:defRPr b="1">
                <a:solidFill>
                  <a:srgbClr val="FFFFFF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85000"/>
              </a:lnSpc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rgbClr val="FFFFFF"/>
                </a:solidFill>
                <a:latin typeface="Arial" charset="0"/>
              </a:defRPr>
            </a:lvl9pPr>
          </a:lstStyle>
          <a:p>
            <a:pPr marL="0" lvl="1" indent="0" eaLnBrk="1" hangingPunct="1">
              <a:lnSpc>
                <a:spcPct val="80000"/>
              </a:lnSpc>
              <a:spcAft>
                <a:spcPts val="1800"/>
              </a:spcAft>
              <a:buFont typeface="Arial"/>
              <a:buNone/>
              <a:defRPr/>
            </a:pPr>
            <a:r>
              <a:rPr lang="en-US" altLang="en-US" sz="2000" b="0" dirty="0">
                <a:latin typeface="Calibri" pitchFamily="34" charset="0"/>
              </a:rPr>
              <a:t>*Dataflow: No impact</a:t>
            </a:r>
          </a:p>
        </p:txBody>
      </p:sp>
    </p:spTree>
    <p:extLst>
      <p:ext uri="{BB962C8B-B14F-4D97-AF65-F5344CB8AC3E}">
        <p14:creationId xmlns:p14="http://schemas.microsoft.com/office/powerpoint/2010/main" val="109203368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oaa">
  <a:themeElements>
    <a:clrScheme name="">
      <a:dk1>
        <a:srgbClr val="000000"/>
      </a:dk1>
      <a:lt1>
        <a:srgbClr val="009999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CAC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aa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a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oaa">
  <a:themeElements>
    <a:clrScheme name="">
      <a:dk1>
        <a:srgbClr val="000000"/>
      </a:dk1>
      <a:lt1>
        <a:srgbClr val="009999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CAC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aa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a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noaa">
  <a:themeElements>
    <a:clrScheme name="">
      <a:dk1>
        <a:srgbClr val="000000"/>
      </a:dk1>
      <a:lt1>
        <a:srgbClr val="009999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CAC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8080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AC0C0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8080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AC0C0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5748</TotalTime>
  <Words>1683</Words>
  <Application>Microsoft Macintosh PowerPoint</Application>
  <PresentationFormat>On-screen Show (4:3)</PresentationFormat>
  <Paragraphs>150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CaslonOpnface BT</vt:lpstr>
      <vt:lpstr>Courier New</vt:lpstr>
      <vt:lpstr>Times New Roman</vt:lpstr>
      <vt:lpstr>Wingdings</vt:lpstr>
      <vt:lpstr>noaa</vt:lpstr>
      <vt:lpstr>1_noaa</vt:lpstr>
      <vt:lpstr>5_noaa</vt:lpstr>
      <vt:lpstr>simple-light-2</vt:lpstr>
      <vt:lpstr>PowerPoint Presentation</vt:lpstr>
      <vt:lpstr>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Timing of jobs (unchanged)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J. Van der Westhuysen</dc:creator>
  <cp:lastModifiedBy>Andre Van der Westhuysen</cp:lastModifiedBy>
  <cp:revision>139</cp:revision>
  <dcterms:created xsi:type="dcterms:W3CDTF">2014-08-20T19:13:01Z</dcterms:created>
  <dcterms:modified xsi:type="dcterms:W3CDTF">2019-07-31T14:43:06Z</dcterms:modified>
</cp:coreProperties>
</file>