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65" r:id="rId3"/>
    <p:sldId id="271" r:id="rId4"/>
    <p:sldId id="306" r:id="rId5"/>
    <p:sldId id="277" r:id="rId6"/>
    <p:sldId id="278" r:id="rId7"/>
    <p:sldId id="279" r:id="rId8"/>
    <p:sldId id="273" r:id="rId9"/>
    <p:sldId id="307" r:id="rId10"/>
    <p:sldId id="274" r:id="rId11"/>
    <p:sldId id="275" r:id="rId12"/>
    <p:sldId id="276" r:id="rId13"/>
    <p:sldId id="266" r:id="rId14"/>
    <p:sldId id="293" r:id="rId15"/>
    <p:sldId id="294" r:id="rId16"/>
    <p:sldId id="295" r:id="rId17"/>
    <p:sldId id="296" r:id="rId18"/>
    <p:sldId id="289" r:id="rId19"/>
    <p:sldId id="267" r:id="rId20"/>
    <p:sldId id="262" r:id="rId21"/>
    <p:sldId id="263" r:id="rId22"/>
    <p:sldId id="287" r:id="rId23"/>
    <p:sldId id="283" r:id="rId24"/>
    <p:sldId id="284" r:id="rId25"/>
    <p:sldId id="285" r:id="rId26"/>
    <p:sldId id="286" r:id="rId27"/>
    <p:sldId id="304" r:id="rId28"/>
    <p:sldId id="302" r:id="rId29"/>
    <p:sldId id="297" r:id="rId30"/>
    <p:sldId id="298" r:id="rId31"/>
    <p:sldId id="299" r:id="rId32"/>
    <p:sldId id="300" r:id="rId33"/>
    <p:sldId id="301" r:id="rId34"/>
    <p:sldId id="303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96BC67-13AB-422D-8AE7-7955A67F9D57}">
          <p14:sldIdLst>
            <p14:sldId id="256"/>
            <p14:sldId id="265"/>
            <p14:sldId id="271"/>
            <p14:sldId id="306"/>
            <p14:sldId id="277"/>
            <p14:sldId id="278"/>
            <p14:sldId id="279"/>
            <p14:sldId id="273"/>
            <p14:sldId id="307"/>
            <p14:sldId id="274"/>
            <p14:sldId id="275"/>
            <p14:sldId id="276"/>
            <p14:sldId id="266"/>
            <p14:sldId id="293"/>
            <p14:sldId id="294"/>
            <p14:sldId id="295"/>
            <p14:sldId id="296"/>
            <p14:sldId id="289"/>
            <p14:sldId id="267"/>
            <p14:sldId id="262"/>
            <p14:sldId id="263"/>
            <p14:sldId id="287"/>
            <p14:sldId id="283"/>
            <p14:sldId id="284"/>
            <p14:sldId id="285"/>
            <p14:sldId id="286"/>
            <p14:sldId id="304"/>
          </p14:sldIdLst>
        </p14:section>
        <p14:section name="Extra Slides" id="{57B50E2B-5838-4ABA-98C5-D9544BDB0D12}">
          <p14:sldIdLst>
            <p14:sldId id="302"/>
            <p14:sldId id="297"/>
            <p14:sldId id="298"/>
            <p14:sldId id="299"/>
            <p14:sldId id="300"/>
            <p14:sldId id="301"/>
            <p14:sldId id="303"/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99FFCC"/>
    <a:srgbClr val="CCFFCC"/>
    <a:srgbClr val="99FF99"/>
    <a:srgbClr val="CCECFF"/>
    <a:srgbClr val="CCCCFF"/>
    <a:srgbClr val="FFFF99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26383-D95B-4B73-9C24-67CADA717BEA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9B407-548C-4C50-831F-FCB9F2F4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6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D8AA-054F-4331-BF38-79EE6D0EF45C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0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E546-13E0-40DF-B635-3C1EC9706D0C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77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949A-CD87-4167-BE1B-E98212DB0B86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5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CAD8-4976-4D7F-B281-A973880A829B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0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F830-1C3E-4AF0-8598-2F7D4D043F39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5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D28-A100-400D-9AF3-8E33CD57DEF5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2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C782-3315-48F7-84D0-44B2213D2887}" type="datetime1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9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6DDE-DC28-4925-AA14-0EE9916DDEEA}" type="datetime1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A4A5-F175-46E3-BB70-6CEF02FA86C3}" type="datetime1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7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4817-EA9D-4D5C-B6A6-9CF1138724B1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7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9F3-4F40-483B-A046-D4677318212C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3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CA275D5-7791-4C68-993B-B16C12B62B6C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BF64B-25A1-4602-9C63-7A133247C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300" kern="1200">
          <a:solidFill>
            <a:schemeClr val="tx2">
              <a:lumMod val="75000"/>
            </a:schemeClr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www.emc.ncep.noaa.gov/gmb/emc.glopara/vsdb/prfv3rt1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://www.emc.ncep.noaa.gov/gmb/emc.glopara/vsdb/prfv3rt1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www.emc.ncep.noaa.gov/mmb/ylin/pcpverif/scores.fv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www.emc.ncep.noaa.gov/mmb/ylin/pcpverif/scores.fv3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www.emc.ncep.noaa.gov/mmb/ylin/pcpverif/scores.fv3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://www.emc.ncep.noaa.gov/mmb/ylin/pcpverif/scores.fv3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www.emc.ncep.noaa.gov/mmb/ylin/pcpverif/scores.fv3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FV3GFS QPF Stats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Tracey Dorian</a:t>
            </a:r>
          </a:p>
          <a:p>
            <a:r>
              <a:rPr lang="en-US" dirty="0" smtClean="0"/>
              <a:t>IMSG at NOAA/NCEP/EMC</a:t>
            </a:r>
          </a:p>
          <a:p>
            <a:endParaRPr lang="en-US" dirty="0"/>
          </a:p>
          <a:p>
            <a:r>
              <a:rPr lang="en-US" sz="2200" dirty="0" smtClean="0"/>
              <a:t>Thanks to Ying Lin </a:t>
            </a:r>
            <a:r>
              <a:rPr lang="en-US" sz="2200" dirty="0" smtClean="0"/>
              <a:t>and Logan Dawson </a:t>
            </a:r>
          </a:p>
          <a:p>
            <a:r>
              <a:rPr lang="en-US" sz="2200" dirty="0" smtClean="0"/>
              <a:t>for helping to create the plots in this presentation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6139418"/>
            <a:ext cx="208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September 13, 2018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1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648200"/>
            <a:ext cx="1752600" cy="95410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GFS</a:t>
            </a:r>
            <a:r>
              <a:rPr lang="en-US" sz="2800" dirty="0" smtClean="0">
                <a:latin typeface="Gill Sans MT" panose="020B0502020104020203" pitchFamily="34" charset="0"/>
              </a:rPr>
              <a:t>	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FV3GFS</a:t>
            </a:r>
            <a:endParaRPr lang="en-US" sz="2800" b="1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143000"/>
            <a:ext cx="205056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F003-f060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4156" y="392668"/>
            <a:ext cx="3832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U</a:t>
            </a:r>
            <a:r>
              <a:rPr lang="en-US" dirty="0" smtClean="0">
                <a:latin typeface="Gill Sans MT" panose="020B0502020104020203" pitchFamily="34" charset="0"/>
              </a:rPr>
              <a:t>sing </a:t>
            </a:r>
            <a:r>
              <a:rPr lang="en-US" dirty="0">
                <a:latin typeface="Gill Sans MT" panose="020B0502020104020203" pitchFamily="34" charset="0"/>
              </a:rPr>
              <a:t>all forecast leads between </a:t>
            </a:r>
            <a:r>
              <a:rPr lang="en-US" dirty="0" smtClean="0">
                <a:latin typeface="Gill Sans MT" panose="020B0502020104020203" pitchFamily="34" charset="0"/>
              </a:rPr>
              <a:t>0-60 h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457200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24h periods</a:t>
            </a:r>
            <a:endParaRPr lang="en-US" sz="1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5510" y="4487016"/>
            <a:ext cx="353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FV3GFS displays </a:t>
            </a:r>
            <a:r>
              <a:rPr lang="en-US" dirty="0" smtClean="0">
                <a:latin typeface="Gill Sans MT" panose="020B0502020104020203" pitchFamily="34" charset="0"/>
              </a:rPr>
              <a:t>more of a </a:t>
            </a:r>
            <a:r>
              <a:rPr lang="en-US" dirty="0" smtClean="0">
                <a:latin typeface="Gill Sans MT" panose="020B0502020104020203" pitchFamily="34" charset="0"/>
              </a:rPr>
              <a:t>dry bias above 0.25’’ threshold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96200" y="914400"/>
            <a:ext cx="685800" cy="30480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648200"/>
            <a:ext cx="1752600" cy="95410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GFS</a:t>
            </a:r>
            <a:r>
              <a:rPr lang="en-US" sz="2800" dirty="0" smtClean="0">
                <a:latin typeface="Gill Sans MT" panose="020B0502020104020203" pitchFamily="34" charset="0"/>
              </a:rPr>
              <a:t>	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FV3GFS</a:t>
            </a:r>
            <a:endParaRPr lang="en-US" sz="2800" b="1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143000"/>
            <a:ext cx="205056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F072-f120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392668"/>
            <a:ext cx="4063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U</a:t>
            </a:r>
            <a:r>
              <a:rPr lang="en-US" dirty="0" smtClean="0">
                <a:latin typeface="Gill Sans MT" panose="020B0502020104020203" pitchFamily="34" charset="0"/>
              </a:rPr>
              <a:t>sing </a:t>
            </a:r>
            <a:r>
              <a:rPr lang="en-US" dirty="0">
                <a:latin typeface="Gill Sans MT" panose="020B0502020104020203" pitchFamily="34" charset="0"/>
              </a:rPr>
              <a:t>all forecast leads between </a:t>
            </a:r>
            <a:r>
              <a:rPr lang="en-US" dirty="0" smtClean="0">
                <a:latin typeface="Gill Sans MT" panose="020B0502020104020203" pitchFamily="34" charset="0"/>
              </a:rPr>
              <a:t>72-120 h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457200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24h periods</a:t>
            </a:r>
            <a:endParaRPr lang="en-US" sz="1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5510" y="4487016"/>
            <a:ext cx="353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FV3GFS displays </a:t>
            </a:r>
            <a:r>
              <a:rPr lang="en-US" dirty="0" smtClean="0">
                <a:latin typeface="Gill Sans MT" panose="020B0502020104020203" pitchFamily="34" charset="0"/>
              </a:rPr>
              <a:t>more of a </a:t>
            </a:r>
            <a:r>
              <a:rPr lang="en-US" dirty="0" smtClean="0">
                <a:latin typeface="Gill Sans MT" panose="020B0502020104020203" pitchFamily="34" charset="0"/>
              </a:rPr>
              <a:t>dry bias above 0.25’’ threshold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96200" y="1524000"/>
            <a:ext cx="685800" cy="30480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648200"/>
            <a:ext cx="1752600" cy="95410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GFS</a:t>
            </a:r>
            <a:r>
              <a:rPr lang="en-US" sz="2800" dirty="0" smtClean="0">
                <a:latin typeface="Gill Sans MT" panose="020B0502020104020203" pitchFamily="34" charset="0"/>
              </a:rPr>
              <a:t>	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FV3GFS</a:t>
            </a:r>
            <a:endParaRPr lang="en-US" sz="2800" b="1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143000"/>
            <a:ext cx="205056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F120-f180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92668"/>
            <a:ext cx="4179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U</a:t>
            </a:r>
            <a:r>
              <a:rPr lang="en-US" dirty="0" smtClean="0">
                <a:latin typeface="Gill Sans MT" panose="020B0502020104020203" pitchFamily="34" charset="0"/>
              </a:rPr>
              <a:t>sing </a:t>
            </a:r>
            <a:r>
              <a:rPr lang="en-US" dirty="0">
                <a:latin typeface="Gill Sans MT" panose="020B0502020104020203" pitchFamily="34" charset="0"/>
              </a:rPr>
              <a:t>all forecast leads between </a:t>
            </a:r>
            <a:r>
              <a:rPr lang="en-US" dirty="0" smtClean="0">
                <a:latin typeface="Gill Sans MT" panose="020B0502020104020203" pitchFamily="34" charset="0"/>
              </a:rPr>
              <a:t>120-180 h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457200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24h periods</a:t>
            </a:r>
            <a:endParaRPr lang="en-US" sz="1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9055" y="3924924"/>
            <a:ext cx="3530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ill Sans MT" panose="020B0502020104020203" pitchFamily="34" charset="0"/>
              </a:rPr>
              <a:t>FV3GFS displays </a:t>
            </a:r>
            <a:r>
              <a:rPr lang="en-US" sz="1600" dirty="0" smtClean="0">
                <a:latin typeface="Gill Sans MT" panose="020B0502020104020203" pitchFamily="34" charset="0"/>
              </a:rPr>
              <a:t>more of a </a:t>
            </a:r>
            <a:r>
              <a:rPr lang="en-US" sz="1600" dirty="0" smtClean="0">
                <a:latin typeface="Gill Sans MT" panose="020B0502020104020203" pitchFamily="34" charset="0"/>
              </a:rPr>
              <a:t>dry bias above 0.25’’ </a:t>
            </a:r>
            <a:r>
              <a:rPr lang="en-US" sz="1600" dirty="0" smtClean="0">
                <a:latin typeface="Gill Sans MT" panose="020B0502020104020203" pitchFamily="34" charset="0"/>
              </a:rPr>
              <a:t>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ill Sans MT" panose="020B0502020104020203" pitchFamily="34" charset="0"/>
              </a:rPr>
              <a:t>GFS wet bias at threshold = 4” decrease with forecast lead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ill Sans MT" panose="020B0502020104020203" pitchFamily="34" charset="0"/>
              </a:rPr>
              <a:t>FV3GFS dry bia</a:t>
            </a:r>
            <a:r>
              <a:rPr lang="en-US" sz="1600" dirty="0" smtClean="0">
                <a:latin typeface="Gill Sans MT" panose="020B0502020104020203" pitchFamily="34" charset="0"/>
              </a:rPr>
              <a:t>s at threshold=4” gets worse with forecast lead time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96200" y="1828800"/>
            <a:ext cx="685800" cy="30480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Diurnal Cycle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675370" cy="6703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4495800"/>
            <a:ext cx="1303627" cy="138499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CC33"/>
                </a:solidFill>
              </a:rPr>
              <a:t>CCPA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GFS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FV3GFS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97318" y="162580"/>
            <a:ext cx="1734770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00Z cycles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313872"/>
            <a:ext cx="4572000" cy="1477328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en-US" dirty="0" smtClean="0">
                <a:latin typeface="Gill Sans MT" panose="020B0502020104020203" pitchFamily="34" charset="0"/>
              </a:rPr>
              <a:t>The </a:t>
            </a:r>
            <a:r>
              <a:rPr lang="en-US" dirty="0">
                <a:latin typeface="Gill Sans MT" panose="020B0502020104020203" pitchFamily="34" charset="0"/>
              </a:rPr>
              <a:t>FV3 </a:t>
            </a:r>
            <a:r>
              <a:rPr lang="en-US" dirty="0" smtClean="0">
                <a:latin typeface="Gill Sans MT" panose="020B0502020104020203" pitchFamily="34" charset="0"/>
              </a:rPr>
              <a:t>handles warm season diurnal cycle much better than the GFS,  </a:t>
            </a:r>
            <a:r>
              <a:rPr lang="en-US" dirty="0" smtClean="0">
                <a:latin typeface="Gill Sans MT" panose="020B0502020104020203" pitchFamily="34" charset="0"/>
              </a:rPr>
              <a:t>FV3GFS is better </a:t>
            </a:r>
            <a:r>
              <a:rPr lang="en-US" dirty="0">
                <a:latin typeface="Gill Sans MT" panose="020B0502020104020203" pitchFamily="34" charset="0"/>
              </a:rPr>
              <a:t>with reducing precip in the early </a:t>
            </a:r>
            <a:r>
              <a:rPr lang="en-US" dirty="0" smtClean="0">
                <a:latin typeface="Gill Sans MT" panose="020B0502020104020203" pitchFamily="34" charset="0"/>
              </a:rPr>
              <a:t>morning and with </a:t>
            </a:r>
            <a:r>
              <a:rPr lang="en-US" dirty="0">
                <a:latin typeface="Gill Sans MT" panose="020B0502020104020203" pitchFamily="34" charset="0"/>
              </a:rPr>
              <a:t>showing a max around 00z with a sharp drop off after </a:t>
            </a:r>
            <a:r>
              <a:rPr lang="en-US" dirty="0" smtClean="0">
                <a:latin typeface="Gill Sans MT" panose="020B0502020104020203" pitchFamily="34" charset="0"/>
              </a:rPr>
              <a:t>that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16002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84094" y="16002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65294" y="16002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394454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39624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39624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79694" y="39624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32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8105"/>
            <a:ext cx="8675370" cy="6703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78373" y="4330005"/>
            <a:ext cx="1303627" cy="138499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CC33"/>
                </a:solidFill>
              </a:rPr>
              <a:t>CCPA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GFS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FV3GFS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97318" y="162580"/>
            <a:ext cx="1734770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06Z cycles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94454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60094" y="39624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41294" y="39624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9624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16002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50694" y="16002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31894" y="16002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9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675370" cy="6703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78373" y="4482405"/>
            <a:ext cx="1303627" cy="138499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CC33"/>
                </a:solidFill>
              </a:rPr>
              <a:t>CCPA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GFS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FV3GFS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97318" y="162580"/>
            <a:ext cx="1734770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12Z cycles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6694" y="405026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7894" y="405026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9094" y="405026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93494" y="15240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8494" y="15240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79694" y="15240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648200"/>
            <a:ext cx="5486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FV3GFS ability to capture max rainfall in late evening seems to decrease with forecast lead time, the forecasts of the minimum in the mornings however seems consistent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2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8105"/>
            <a:ext cx="8675370" cy="6703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78373" y="4177605"/>
            <a:ext cx="1303627" cy="138499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CC33"/>
                </a:solidFill>
              </a:rPr>
              <a:t>CCPA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GFS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FV3GFS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97318" y="162580"/>
            <a:ext cx="1734770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1</a:t>
            </a:r>
            <a:r>
              <a:rPr lang="en-US" sz="2800" dirty="0">
                <a:latin typeface="Gill Sans MT" panose="020B0502020104020203" pitchFamily="34" charset="0"/>
              </a:rPr>
              <a:t>8</a:t>
            </a:r>
            <a:r>
              <a:rPr lang="en-US" sz="2800" dirty="0" smtClean="0">
                <a:latin typeface="Gill Sans MT" panose="020B0502020104020203" pitchFamily="34" charset="0"/>
              </a:rPr>
              <a:t>Z cycles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0094" y="145946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4478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22494" y="14478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405026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50694" y="405026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405026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2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666130" cy="3605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70" y="1371600"/>
            <a:ext cx="4666130" cy="3605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9707" y="609600"/>
            <a:ext cx="2986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BEFORE HORD=5 CHANGE</a:t>
            </a:r>
          </a:p>
          <a:p>
            <a:pPr algn="ctr"/>
            <a:r>
              <a:rPr lang="en-US" dirty="0">
                <a:solidFill>
                  <a:srgbClr val="0000FF"/>
                </a:solidFill>
                <a:latin typeface="Gill Sans MT" panose="020B0502020104020203" pitchFamily="34" charset="0"/>
              </a:rPr>
              <a:t>(HORD=6)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8019" y="609600"/>
            <a:ext cx="284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AFTER </a:t>
            </a:r>
            <a:r>
              <a:rPr lang="en-US" dirty="0">
                <a:latin typeface="Gill Sans MT" panose="020B0502020104020203" pitchFamily="34" charset="0"/>
              </a:rPr>
              <a:t>HORD=5 CHANGE</a:t>
            </a:r>
          </a:p>
          <a:p>
            <a:pPr algn="ctr"/>
            <a:r>
              <a:rPr lang="en-US" dirty="0">
                <a:solidFill>
                  <a:srgbClr val="0000FF"/>
                </a:solidFill>
                <a:latin typeface="Gill Sans MT" panose="020B0502020104020203" pitchFamily="34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HORD=5)</a:t>
            </a:r>
            <a:endParaRPr lang="en-US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3065" y="5791200"/>
            <a:ext cx="470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HORD=5 change occurred 18Z August 15, 2018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7020" y="3436203"/>
            <a:ext cx="826380" cy="83099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CC33"/>
                </a:solidFill>
              </a:rPr>
              <a:t>CCPA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GFS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FV3GFS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6620" y="3429000"/>
            <a:ext cx="826380" cy="83099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CC33"/>
                </a:solidFill>
              </a:rPr>
              <a:t>CCPA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GFS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FV3GFS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18</a:t>
            </a:fld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953000" y="3048001"/>
            <a:ext cx="3200400" cy="45719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3000" y="3574702"/>
            <a:ext cx="29836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Gill Sans MT" panose="020B0502020104020203" pitchFamily="34" charset="0"/>
              </a:rPr>
              <a:t>GFS actually does better with the minimum, FV3GFS drops too 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Gill Sans MT" panose="020B0502020104020203" pitchFamily="34" charset="0"/>
              </a:rPr>
              <a:t>At 72 hour forecast, FV3GFS underestimates the max</a:t>
            </a:r>
            <a:endParaRPr lang="en-US" sz="1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41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Contour Plots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ETS (GSS)/Bias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406155"/>
            <a:ext cx="400032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* All stats in this ppt are for the CONUS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9400" y="6324600"/>
            <a:ext cx="2089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Courtesy of Ying Lin</a:t>
            </a:r>
            <a:endParaRPr lang="en-US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6019800"/>
            <a:ext cx="2479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GSS &lt; 0 unskillful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GSS = 1 perfect forecast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855" y="120134"/>
            <a:ext cx="1561646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SUMMER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6139934"/>
            <a:ext cx="2089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Courtesy of Ying Lin</a:t>
            </a:r>
            <a:endParaRPr lang="en-US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5620" y="413266"/>
            <a:ext cx="3014928" cy="461665"/>
          </a:xfrm>
          <a:prstGeom prst="rect">
            <a:avLst/>
          </a:prstGeom>
          <a:solidFill>
            <a:schemeClr val="lt1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CC33"/>
                </a:solidFill>
              </a:rPr>
              <a:t>Greens</a:t>
            </a:r>
            <a:r>
              <a:rPr lang="en-US" sz="1200" dirty="0" smtClean="0"/>
              <a:t>, </a:t>
            </a:r>
            <a:r>
              <a:rPr lang="en-US" sz="1200" b="1" dirty="0" smtClean="0">
                <a:solidFill>
                  <a:srgbClr val="0070C0"/>
                </a:solidFill>
              </a:rPr>
              <a:t>blues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 FV3GFS had lower ETS score</a:t>
            </a:r>
          </a:p>
          <a:p>
            <a:r>
              <a:rPr lang="en-US" sz="1200" b="1" dirty="0" smtClean="0">
                <a:solidFill>
                  <a:srgbClr val="FFCC00"/>
                </a:solidFill>
                <a:sym typeface="Wingdings" panose="05000000000000000000" pitchFamily="2" charset="2"/>
              </a:rPr>
              <a:t>Yellows</a:t>
            </a:r>
            <a:r>
              <a:rPr lang="en-US" sz="1200" dirty="0" smtClean="0">
                <a:sym typeface="Wingdings" panose="05000000000000000000" pitchFamily="2" charset="2"/>
              </a:rPr>
              <a:t>, </a:t>
            </a:r>
            <a:r>
              <a:rPr lang="en-US" sz="12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reds </a:t>
            </a:r>
            <a:r>
              <a:rPr lang="en-US" sz="1200" dirty="0" smtClean="0">
                <a:sym typeface="Wingdings" panose="05000000000000000000" pitchFamily="2" charset="2"/>
              </a:rPr>
              <a:t> FV3GFS had higher ETS score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4855" y="120134"/>
            <a:ext cx="1561646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SUMMER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Different Verification Methods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228600"/>
            <a:ext cx="6048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67425"/>
            <a:ext cx="59340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914400"/>
            <a:ext cx="38004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5862638"/>
            <a:ext cx="2847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7564" y="5257800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0.07’’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52578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0.2’’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5257800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0.39’’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50939" y="52578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0.6’’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08139" y="52578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’’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52578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1.4’’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52578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2’’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111194" y="525780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r>
              <a:rPr lang="en-US" sz="1400" dirty="0" smtClean="0"/>
              <a:t>’’</a:t>
            </a:r>
            <a:endParaRPr lang="en-US" sz="1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828676"/>
            <a:ext cx="7239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23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16272" y="3086427"/>
            <a:ext cx="1540806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WINTER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1981200"/>
            <a:ext cx="1943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From Fanglin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smtClean="0">
                <a:latin typeface="Gill Sans MT" panose="020B0502020104020203" pitchFamily="34" charset="0"/>
              </a:rPr>
              <a:t>Yang’s website which uses only gauges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Gauges are clustered in different parts of the country and quality control is limited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89350" y="4038600"/>
            <a:ext cx="1994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ETS seems generally lower in </a:t>
            </a:r>
            <a:r>
              <a:rPr lang="en-US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gauge-based than </a:t>
            </a:r>
            <a:r>
              <a:rPr lang="en-US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in </a:t>
            </a:r>
            <a:r>
              <a:rPr lang="en-US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CCPA-based plots</a:t>
            </a:r>
            <a:endParaRPr lang="en-US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955" y="5262473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 of plot: </a:t>
            </a:r>
            <a:r>
              <a:rPr lang="en-US" sz="1400" dirty="0" smtClean="0">
                <a:solidFill>
                  <a:srgbClr val="0000FF"/>
                </a:solidFill>
                <a:hlinkClick r:id="rId7"/>
              </a:rPr>
              <a:t>http</a:t>
            </a:r>
            <a:r>
              <a:rPr lang="en-US" sz="1400" dirty="0">
                <a:solidFill>
                  <a:srgbClr val="0000FF"/>
                </a:solidFill>
                <a:hlinkClick r:id="rId7"/>
              </a:rPr>
              <a:t>://</a:t>
            </a:r>
            <a:r>
              <a:rPr lang="en-US" sz="1400" dirty="0" smtClean="0">
                <a:solidFill>
                  <a:srgbClr val="0000FF"/>
                </a:solidFill>
                <a:hlinkClick r:id="rId7"/>
              </a:rPr>
              <a:t>www.emc.ncep.noaa.gov/gmb/emc.glopara/vsdb/prfv3rt1/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10200" y="6096000"/>
            <a:ext cx="309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Ying Lin’s CCPA-based method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257800" cy="61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41" y="5500121"/>
            <a:ext cx="3458459" cy="38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42976"/>
            <a:ext cx="3467262" cy="446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80" y="5881257"/>
            <a:ext cx="678802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841793"/>
            <a:ext cx="571500" cy="464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1981200"/>
            <a:ext cx="1943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From Fanglin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smtClean="0">
                <a:latin typeface="Gill Sans MT" panose="020B0502020104020203" pitchFamily="34" charset="0"/>
              </a:rPr>
              <a:t>Yang’s website which uses only gauges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Gauges are clustered in different parts of the country and quality control is limited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25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16272" y="3086427"/>
            <a:ext cx="1540806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WINTER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9350" y="4114800"/>
            <a:ext cx="19946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Gill Sans MT" panose="020B0502020104020203" pitchFamily="34" charset="0"/>
              </a:rPr>
              <a:t>The bias </a:t>
            </a:r>
            <a:r>
              <a:rPr lang="en-US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scores seem to be higher in gauge-based than in CCPA-based plots</a:t>
            </a:r>
            <a:endParaRPr 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6955" y="5262473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 of plot: </a:t>
            </a:r>
            <a:r>
              <a:rPr lang="en-US" sz="1400" dirty="0" smtClean="0">
                <a:solidFill>
                  <a:srgbClr val="0000FF"/>
                </a:solidFill>
                <a:hlinkClick r:id="rId7"/>
              </a:rPr>
              <a:t>http</a:t>
            </a:r>
            <a:r>
              <a:rPr lang="en-US" sz="1400" dirty="0">
                <a:solidFill>
                  <a:srgbClr val="0000FF"/>
                </a:solidFill>
                <a:hlinkClick r:id="rId7"/>
              </a:rPr>
              <a:t>://</a:t>
            </a:r>
            <a:r>
              <a:rPr lang="en-US" sz="1400" dirty="0" smtClean="0">
                <a:solidFill>
                  <a:srgbClr val="0000FF"/>
                </a:solidFill>
                <a:hlinkClick r:id="rId7"/>
              </a:rPr>
              <a:t>www.emc.ncep.noaa.gov/gmb/emc.glopara/vsdb/prfv3rt1/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0200" y="6096000"/>
            <a:ext cx="309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Ying Lin’s CCPA-based method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750" dirty="0" smtClean="0"/>
              <a:t>From May 25 – September 10, the FV3GFS had higher equitable threat scores than the GFS for all thresholds, though differences were overall </a:t>
            </a:r>
            <a:r>
              <a:rPr lang="en-US" sz="1750" dirty="0" smtClean="0"/>
              <a:t>small and indication is that they are not statistically-significant</a:t>
            </a:r>
            <a:endParaRPr lang="en-US" sz="1750" dirty="0" smtClean="0"/>
          </a:p>
          <a:p>
            <a:r>
              <a:rPr lang="en-US" sz="1750" dirty="0" smtClean="0"/>
              <a:t>Despite higher GSS scores, the FV3GFS displayed a larger dry bias than the GFS for thresholds &gt; 0.25’’ in the warm </a:t>
            </a:r>
            <a:r>
              <a:rPr lang="en-US" sz="1750" dirty="0" smtClean="0"/>
              <a:t>season, significance in low to mid-range thresholds</a:t>
            </a:r>
            <a:endParaRPr lang="en-US" sz="1750" dirty="0" smtClean="0"/>
          </a:p>
          <a:p>
            <a:r>
              <a:rPr lang="en-US" sz="1750" dirty="0" smtClean="0"/>
              <a:t>Both the GFS and the FV3GFS had a positive bias of precipitation for thresholds &lt; 0.25” in the warm </a:t>
            </a:r>
            <a:r>
              <a:rPr lang="en-US" sz="1750" dirty="0" smtClean="0"/>
              <a:t>season</a:t>
            </a:r>
          </a:p>
          <a:p>
            <a:r>
              <a:rPr lang="en-US" sz="1750" dirty="0" smtClean="0"/>
              <a:t>The </a:t>
            </a:r>
            <a:r>
              <a:rPr lang="en-US" sz="1750" dirty="0"/>
              <a:t>FV3 handles warm season diurnal cycle much better </a:t>
            </a:r>
            <a:r>
              <a:rPr lang="en-US" sz="1750" i="1" dirty="0" smtClean="0"/>
              <a:t>overall </a:t>
            </a:r>
            <a:r>
              <a:rPr lang="en-US" sz="1750" dirty="0" smtClean="0"/>
              <a:t>than </a:t>
            </a:r>
            <a:r>
              <a:rPr lang="en-US" sz="1750" dirty="0"/>
              <a:t>the GFS,  better with reducing precip in the early morning and with showing a max around 00z with a sharp drop off after </a:t>
            </a:r>
            <a:r>
              <a:rPr lang="en-US" sz="1750" dirty="0" smtClean="0"/>
              <a:t>that (this was different for after HORD=5 period though)</a:t>
            </a:r>
            <a:endParaRPr lang="en-US" sz="1750" dirty="0" smtClean="0"/>
          </a:p>
          <a:p>
            <a:pPr lvl="0"/>
            <a:r>
              <a:rPr lang="en-US" sz="1750" dirty="0" smtClean="0"/>
              <a:t>Different methods of precipitation verification sometimes give different </a:t>
            </a:r>
            <a:r>
              <a:rPr lang="en-US" sz="1750" dirty="0" smtClean="0"/>
              <a:t>results and interpretations, </a:t>
            </a:r>
            <a:r>
              <a:rPr lang="en-US" sz="1750" dirty="0"/>
              <a:t>CCPA is a better method than </a:t>
            </a:r>
            <a:r>
              <a:rPr lang="en-US" sz="1750" dirty="0" smtClean="0"/>
              <a:t>gauge-only since gauge-only is not evenly distributed and also does not go through much quality control</a:t>
            </a:r>
          </a:p>
          <a:p>
            <a:pPr lvl="0"/>
            <a:r>
              <a:rPr lang="en-US" sz="1750" dirty="0" smtClean="0"/>
              <a:t>Recommended that all </a:t>
            </a:r>
            <a:r>
              <a:rPr lang="en-US" sz="1750" dirty="0"/>
              <a:t>precip verification </a:t>
            </a:r>
            <a:r>
              <a:rPr lang="en-US" sz="1750" dirty="0" smtClean="0"/>
              <a:t>should move to </a:t>
            </a:r>
            <a:r>
              <a:rPr lang="en-US" sz="1750" dirty="0"/>
              <a:t>the CCPA going </a:t>
            </a:r>
            <a:r>
              <a:rPr lang="en-US" sz="1750" dirty="0" smtClean="0"/>
              <a:t>forward</a:t>
            </a:r>
            <a:endParaRPr lang="en-US" sz="17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97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3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685800"/>
            <a:ext cx="129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GFS</a:t>
            </a:r>
            <a:r>
              <a:rPr lang="en-US" dirty="0" smtClean="0">
                <a:latin typeface="Gill Sans MT" panose="020B0502020104020203" pitchFamily="34" charset="0"/>
              </a:rPr>
              <a:t>	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FV3GFS</a:t>
            </a:r>
            <a:endParaRPr lang="en-US" b="1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162" y="110206"/>
            <a:ext cx="4117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ill Sans MT" panose="020B0502020104020203" pitchFamily="34" charset="0"/>
              </a:rPr>
              <a:t>24-84h</a:t>
            </a:r>
            <a:r>
              <a:rPr lang="en-US" dirty="0" smtClean="0">
                <a:latin typeface="Gill Sans MT" panose="020B0502020104020203" pitchFamily="34" charset="0"/>
              </a:rPr>
              <a:t> forecasts: ETS/Bias 5/1/18-9/11/18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057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FV3GFS displays more of a dry bias than the GFS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6409113"/>
            <a:ext cx="268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Scores available at this </a:t>
            </a:r>
            <a:r>
              <a:rPr lang="en-US" dirty="0" smtClean="0">
                <a:latin typeface="Gill Sans MT" panose="020B0502020104020203" pitchFamily="34" charset="0"/>
                <a:hlinkClick r:id="rId2"/>
              </a:rPr>
              <a:t>link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468684"/>
            <a:ext cx="4663440" cy="60350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4648200"/>
            <a:ext cx="1752600" cy="95410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GFS</a:t>
            </a:r>
            <a:r>
              <a:rPr lang="en-US" sz="2800" dirty="0" smtClean="0">
                <a:latin typeface="Gill Sans MT" panose="020B0502020104020203" pitchFamily="34" charset="0"/>
              </a:rPr>
              <a:t>	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FV3GFS</a:t>
            </a:r>
            <a:endParaRPr lang="en-US" sz="2800" b="1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2221" y="392668"/>
            <a:ext cx="3999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U</a:t>
            </a:r>
            <a:r>
              <a:rPr lang="en-US" dirty="0" smtClean="0">
                <a:latin typeface="Gill Sans MT" panose="020B0502020104020203" pitchFamily="34" charset="0"/>
              </a:rPr>
              <a:t>sing </a:t>
            </a:r>
            <a:r>
              <a:rPr lang="en-US" dirty="0">
                <a:latin typeface="Gill Sans MT" panose="020B0502020104020203" pitchFamily="34" charset="0"/>
              </a:rPr>
              <a:t>all forecast leads between 0-180 </a:t>
            </a:r>
            <a:r>
              <a:rPr lang="en-US" dirty="0" smtClean="0">
                <a:latin typeface="Gill Sans MT" panose="020B0502020104020203" pitchFamily="34" charset="0"/>
              </a:rPr>
              <a:t>h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752600"/>
            <a:ext cx="20826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F003-f180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457200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24h periods</a:t>
            </a:r>
            <a:endParaRPr lang="en-US" sz="1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531" y="2913965"/>
            <a:ext cx="3276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ill Sans MT" panose="020B0502020104020203" pitchFamily="34" charset="0"/>
              </a:rPr>
              <a:t>FV3GFS has slightly higher ETS than the GFS for all thresholds, differences however are likely not statistical significant (based on Ying Lin’s plots on her webpage)</a:t>
            </a:r>
          </a:p>
        </p:txBody>
      </p:sp>
    </p:spTree>
    <p:extLst>
      <p:ext uri="{BB962C8B-B14F-4D97-AF65-F5344CB8AC3E}">
        <p14:creationId xmlns:p14="http://schemas.microsoft.com/office/powerpoint/2010/main" val="20467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685800"/>
            <a:ext cx="129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GFS</a:t>
            </a:r>
            <a:r>
              <a:rPr lang="en-US" dirty="0" smtClean="0">
                <a:latin typeface="Gill Sans MT" panose="020B0502020104020203" pitchFamily="34" charset="0"/>
              </a:rPr>
              <a:t>	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FV3GFS</a:t>
            </a:r>
            <a:endParaRPr lang="en-US" b="1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129" y="110206"/>
            <a:ext cx="386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ill Sans MT" panose="020B0502020104020203" pitchFamily="34" charset="0"/>
              </a:rPr>
              <a:t>24h</a:t>
            </a:r>
            <a:r>
              <a:rPr lang="en-US" dirty="0" smtClean="0">
                <a:latin typeface="Gill Sans MT" panose="020B0502020104020203" pitchFamily="34" charset="0"/>
              </a:rPr>
              <a:t> forecasts: ETS/Bias 5/1/18-9/11/18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057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FV3GFS displays more of a dry bias than the GFS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6409113"/>
            <a:ext cx="268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Scores available at this </a:t>
            </a:r>
            <a:r>
              <a:rPr lang="en-US" dirty="0" smtClean="0">
                <a:latin typeface="Gill Sans MT" panose="020B0502020104020203" pitchFamily="34" charset="0"/>
                <a:hlinkClick r:id="rId2"/>
              </a:rPr>
              <a:t>link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457200"/>
            <a:ext cx="4663440" cy="6035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685800"/>
            <a:ext cx="129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GFS</a:t>
            </a:r>
            <a:r>
              <a:rPr lang="en-US" dirty="0" smtClean="0">
                <a:latin typeface="Gill Sans MT" panose="020B0502020104020203" pitchFamily="34" charset="0"/>
              </a:rPr>
              <a:t>	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FV3GFS</a:t>
            </a:r>
            <a:endParaRPr lang="en-US" b="1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129" y="110206"/>
            <a:ext cx="378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8</a:t>
            </a:r>
            <a:r>
              <a:rPr lang="en-US" b="1" dirty="0" smtClean="0">
                <a:latin typeface="Gill Sans MT" panose="020B0502020104020203" pitchFamily="34" charset="0"/>
              </a:rPr>
              <a:t>4h</a:t>
            </a:r>
            <a:r>
              <a:rPr lang="en-US" dirty="0" smtClean="0">
                <a:latin typeface="Gill Sans MT" panose="020B0502020104020203" pitchFamily="34" charset="0"/>
              </a:rPr>
              <a:t> forecasts: ETS/Bias 6/1/18-9/11/18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057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FV3GFS displays more of a dry bias than the GFS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6409113"/>
            <a:ext cx="268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Scores available at this </a:t>
            </a:r>
            <a:r>
              <a:rPr lang="en-US" dirty="0" smtClean="0">
                <a:latin typeface="Gill Sans MT" panose="020B0502020104020203" pitchFamily="34" charset="0"/>
                <a:hlinkClick r:id="rId2"/>
              </a:rPr>
              <a:t>link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457200"/>
            <a:ext cx="4663440" cy="60350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6220" y="110206"/>
            <a:ext cx="391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ill Sans MT" panose="020B0502020104020203" pitchFamily="34" charset="0"/>
              </a:rPr>
              <a:t>120h</a:t>
            </a:r>
            <a:r>
              <a:rPr lang="en-US" dirty="0" smtClean="0">
                <a:latin typeface="Gill Sans MT" panose="020B0502020104020203" pitchFamily="34" charset="0"/>
              </a:rPr>
              <a:t> forecasts: ETS/Bias 5/1/18-9/11/18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85800"/>
            <a:ext cx="129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GFS</a:t>
            </a:r>
            <a:r>
              <a:rPr lang="en-US" dirty="0" smtClean="0">
                <a:latin typeface="Gill Sans MT" panose="020B0502020104020203" pitchFamily="34" charset="0"/>
              </a:rPr>
              <a:t>	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FV3GFS</a:t>
            </a:r>
            <a:endParaRPr lang="en-US" b="1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1" y="2057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FV3GFS dry bias significant for higher thresholds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6409113"/>
            <a:ext cx="268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Scores available at this </a:t>
            </a:r>
            <a:r>
              <a:rPr lang="en-US" dirty="0" smtClean="0">
                <a:latin typeface="Gill Sans MT" panose="020B0502020104020203" pitchFamily="34" charset="0"/>
                <a:hlinkClick r:id="rId2"/>
              </a:rPr>
              <a:t>link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463267"/>
            <a:ext cx="4663440" cy="603504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10206"/>
            <a:ext cx="391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ill Sans MT" panose="020B0502020104020203" pitchFamily="34" charset="0"/>
              </a:rPr>
              <a:t>180h</a:t>
            </a:r>
            <a:r>
              <a:rPr lang="en-US" dirty="0" smtClean="0">
                <a:latin typeface="Gill Sans MT" panose="020B0502020104020203" pitchFamily="34" charset="0"/>
              </a:rPr>
              <a:t> forecasts: ETS/Bias 5/1/18-9/11/18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85800"/>
            <a:ext cx="129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GFS</a:t>
            </a:r>
            <a:r>
              <a:rPr lang="en-US" dirty="0" smtClean="0">
                <a:latin typeface="Gill Sans MT" panose="020B0502020104020203" pitchFamily="34" charset="0"/>
              </a:rPr>
              <a:t>	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FV3GFS</a:t>
            </a:r>
            <a:endParaRPr lang="en-US" b="1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1" y="2057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 panose="020B0502020104020203" pitchFamily="34" charset="0"/>
              </a:rPr>
              <a:t>FV3GFS displays a dry bias above 0.25’’ threshold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6409113"/>
            <a:ext cx="268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Scores available at this </a:t>
            </a:r>
            <a:r>
              <a:rPr lang="en-US" dirty="0" smtClean="0">
                <a:latin typeface="Gill Sans MT" panose="020B0502020104020203" pitchFamily="34" charset="0"/>
                <a:hlinkClick r:id="rId2"/>
              </a:rPr>
              <a:t>link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5" y="457200"/>
            <a:ext cx="4663440" cy="603504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mc.ncep.noaa.gov/mmb/ylin/pcpverif/scores.fv3/fv3gfs_conus_avg.00z_cy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" y="0"/>
            <a:ext cx="4526280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mc.ncep.noaa.gov/mmb/ylin/pcpverif/scores.fv3/fv3gfs_conus_avg.06z_cy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7620"/>
            <a:ext cx="4526280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mc.ncep.noaa.gov/mmb/ylin/pcpverif/scores.fv3/fv3gfs_conus_avg.12z_cy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3360420"/>
            <a:ext cx="4526280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emc.ncep.noaa.gov/mmb/ylin/pcpverif/scores.fv3/fv3gfs_conus_avg.18z_cy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60420"/>
            <a:ext cx="4526280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2514600"/>
            <a:ext cx="1082348" cy="92333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FV3GFS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6268" y="2632420"/>
            <a:ext cx="1133900" cy="369332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00Z cycles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57500" y="2606933"/>
            <a:ext cx="1133900" cy="369332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06Z cycles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3825" y="5867400"/>
            <a:ext cx="1133900" cy="369332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12Z cycles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57500" y="5867400"/>
            <a:ext cx="1133900" cy="369332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18Z cycles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62200" y="685800"/>
            <a:ext cx="1729740" cy="762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09762" y="5667345"/>
            <a:ext cx="10668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Gill Sans MT" panose="020B0502020104020203" pitchFamily="34" charset="0"/>
              </a:rPr>
              <a:t>GFS struggles more with min, both struggle with max</a:t>
            </a:r>
            <a:endParaRPr lang="en-US" sz="1100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8373" y="4177605"/>
            <a:ext cx="1303627" cy="138499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CCPA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GFS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FV3GFS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780472"/>
            <a:ext cx="4572000" cy="147732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0"/>
            <a:r>
              <a:rPr lang="en-US" dirty="0" smtClean="0">
                <a:latin typeface="Gill Sans MT" panose="020B0502020104020203" pitchFamily="34" charset="0"/>
              </a:rPr>
              <a:t>The </a:t>
            </a:r>
            <a:r>
              <a:rPr lang="en-US" dirty="0">
                <a:latin typeface="Gill Sans MT" panose="020B0502020104020203" pitchFamily="34" charset="0"/>
              </a:rPr>
              <a:t>FV3 </a:t>
            </a:r>
            <a:r>
              <a:rPr lang="en-US" dirty="0" smtClean="0">
                <a:latin typeface="Gill Sans MT" panose="020B0502020104020203" pitchFamily="34" charset="0"/>
              </a:rPr>
              <a:t>is handles warm season diurnal cycle much better than the GFS,  better </a:t>
            </a:r>
            <a:r>
              <a:rPr lang="en-US" dirty="0">
                <a:latin typeface="Gill Sans MT" panose="020B0502020104020203" pitchFamily="34" charset="0"/>
              </a:rPr>
              <a:t>with reducing precip in the early </a:t>
            </a:r>
            <a:r>
              <a:rPr lang="en-US" dirty="0" smtClean="0">
                <a:latin typeface="Gill Sans MT" panose="020B0502020104020203" pitchFamily="34" charset="0"/>
              </a:rPr>
              <a:t>morning and with </a:t>
            </a:r>
            <a:r>
              <a:rPr lang="en-US" dirty="0">
                <a:latin typeface="Gill Sans MT" panose="020B0502020104020203" pitchFamily="34" charset="0"/>
              </a:rPr>
              <a:t>showing a max around 00z with a sharp drop off after </a:t>
            </a:r>
            <a:r>
              <a:rPr lang="en-US" dirty="0" smtClean="0">
                <a:latin typeface="Gill Sans MT" panose="020B0502020104020203" pitchFamily="34" charset="0"/>
              </a:rPr>
              <a:t>that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9707" y="609600"/>
            <a:ext cx="2986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BEFORE HORD=5 CHANGE</a:t>
            </a:r>
          </a:p>
          <a:p>
            <a:pPr algn="ctr"/>
            <a:r>
              <a:rPr lang="en-US" dirty="0">
                <a:solidFill>
                  <a:srgbClr val="0000FF"/>
                </a:solidFill>
                <a:latin typeface="Gill Sans MT" panose="020B0502020104020203" pitchFamily="34" charset="0"/>
              </a:rPr>
              <a:t>(HORD=6)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8019" y="609600"/>
            <a:ext cx="284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AFTER </a:t>
            </a:r>
            <a:r>
              <a:rPr lang="en-US" dirty="0">
                <a:latin typeface="Gill Sans MT" panose="020B0502020104020203" pitchFamily="34" charset="0"/>
              </a:rPr>
              <a:t>HORD=5 CHANGE</a:t>
            </a:r>
          </a:p>
          <a:p>
            <a:pPr algn="ctr"/>
            <a:r>
              <a:rPr lang="en-US" dirty="0">
                <a:solidFill>
                  <a:srgbClr val="0000FF"/>
                </a:solidFill>
                <a:latin typeface="Gill Sans MT" panose="020B0502020104020203" pitchFamily="34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HORD=5)</a:t>
            </a:r>
            <a:endParaRPr lang="en-US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3065" y="5791200"/>
            <a:ext cx="470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HORD=5 change occurred 18Z August 15, 2018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00681"/>
            <a:ext cx="4627918" cy="3576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00681"/>
            <a:ext cx="4627918" cy="35761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3714" y="1981200"/>
            <a:ext cx="3276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anose="020B0502020104020203" pitchFamily="34" charset="0"/>
              </a:rPr>
              <a:t>FV3GFS and GFS ETS scores are very similar</a:t>
            </a:r>
            <a:endParaRPr lang="en-US" sz="1200" dirty="0"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399" y="1981200"/>
            <a:ext cx="3276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 MT" panose="020B0502020104020203" pitchFamily="34" charset="0"/>
              </a:rPr>
              <a:t>FV3GFS has higher ETS than the GFS</a:t>
            </a:r>
            <a:endParaRPr lang="en-US" sz="1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648200"/>
            <a:ext cx="1752600" cy="95410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GFS</a:t>
            </a:r>
            <a:r>
              <a:rPr lang="en-US" sz="2800" dirty="0" smtClean="0">
                <a:latin typeface="Gill Sans MT" panose="020B0502020104020203" pitchFamily="34" charset="0"/>
              </a:rPr>
              <a:t>	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FV3GFS</a:t>
            </a:r>
            <a:endParaRPr lang="en-US" sz="2800" b="1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752600"/>
            <a:ext cx="205056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F003-f060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4156" y="392668"/>
            <a:ext cx="3832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U</a:t>
            </a:r>
            <a:r>
              <a:rPr lang="en-US" dirty="0" smtClean="0">
                <a:latin typeface="Gill Sans MT" panose="020B0502020104020203" pitchFamily="34" charset="0"/>
              </a:rPr>
              <a:t>sing </a:t>
            </a:r>
            <a:r>
              <a:rPr lang="en-US" dirty="0">
                <a:latin typeface="Gill Sans MT" panose="020B0502020104020203" pitchFamily="34" charset="0"/>
              </a:rPr>
              <a:t>all forecast leads between </a:t>
            </a:r>
            <a:r>
              <a:rPr lang="en-US" dirty="0" smtClean="0">
                <a:latin typeface="Gill Sans MT" panose="020B0502020104020203" pitchFamily="34" charset="0"/>
              </a:rPr>
              <a:t>0-60 h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457200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24h periods</a:t>
            </a:r>
            <a:endParaRPr lang="en-US" sz="1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666999"/>
            <a:ext cx="3276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ill Sans MT" panose="020B0502020104020203" pitchFamily="34" charset="0"/>
              </a:rPr>
              <a:t>FV3GFS has slightly higher ETS than the GFS for all thresholds </a:t>
            </a:r>
          </a:p>
          <a:p>
            <a:endParaRPr lang="en-US" sz="1400" dirty="0">
              <a:latin typeface="Gill Sans MT" panose="020B0502020104020203" pitchFamily="34" charset="0"/>
            </a:endParaRPr>
          </a:p>
          <a:p>
            <a:r>
              <a:rPr lang="en-US" sz="1400" dirty="0" smtClean="0">
                <a:latin typeface="Gill Sans MT" panose="020B0502020104020203" pitchFamily="34" charset="0"/>
              </a:rPr>
              <a:t>Improvement in the scores for higher thresholds seems to come from short-range forecasts</a:t>
            </a:r>
            <a:endParaRPr lang="en-US" sz="1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648200"/>
            <a:ext cx="1752600" cy="95410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GFS</a:t>
            </a:r>
            <a:r>
              <a:rPr lang="en-US" sz="2800" dirty="0" smtClean="0">
                <a:latin typeface="Gill Sans MT" panose="020B0502020104020203" pitchFamily="34" charset="0"/>
              </a:rPr>
              <a:t>	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FV3GFS</a:t>
            </a:r>
            <a:endParaRPr lang="en-US" sz="2800" b="1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752600"/>
            <a:ext cx="205056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F072-f120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392668"/>
            <a:ext cx="4063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U</a:t>
            </a:r>
            <a:r>
              <a:rPr lang="en-US" dirty="0" smtClean="0">
                <a:latin typeface="Gill Sans MT" panose="020B0502020104020203" pitchFamily="34" charset="0"/>
              </a:rPr>
              <a:t>sing </a:t>
            </a:r>
            <a:r>
              <a:rPr lang="en-US" dirty="0">
                <a:latin typeface="Gill Sans MT" panose="020B0502020104020203" pitchFamily="34" charset="0"/>
              </a:rPr>
              <a:t>all forecast leads between </a:t>
            </a:r>
            <a:r>
              <a:rPr lang="en-US" dirty="0" smtClean="0">
                <a:latin typeface="Gill Sans MT" panose="020B0502020104020203" pitchFamily="34" charset="0"/>
              </a:rPr>
              <a:t>72-120 h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457200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24h periods</a:t>
            </a:r>
            <a:endParaRPr lang="en-US" sz="1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98" y="3055557"/>
            <a:ext cx="327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FV3GFS has slightly higher ETS than the GFS for all thresholds 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648200"/>
            <a:ext cx="1752600" cy="95410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GFS</a:t>
            </a:r>
            <a:r>
              <a:rPr lang="en-US" sz="2800" dirty="0" smtClean="0">
                <a:latin typeface="Gill Sans MT" panose="020B0502020104020203" pitchFamily="34" charset="0"/>
              </a:rPr>
              <a:t>	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FV3GFS</a:t>
            </a:r>
            <a:endParaRPr lang="en-US" sz="2800" b="1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752600"/>
            <a:ext cx="205056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F120-f180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392668"/>
            <a:ext cx="4179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U</a:t>
            </a:r>
            <a:r>
              <a:rPr lang="en-US" dirty="0" smtClean="0">
                <a:latin typeface="Gill Sans MT" panose="020B0502020104020203" pitchFamily="34" charset="0"/>
              </a:rPr>
              <a:t>sing </a:t>
            </a:r>
            <a:r>
              <a:rPr lang="en-US" dirty="0">
                <a:latin typeface="Gill Sans MT" panose="020B0502020104020203" pitchFamily="34" charset="0"/>
              </a:rPr>
              <a:t>all forecast leads between </a:t>
            </a:r>
            <a:r>
              <a:rPr lang="en-US" dirty="0" smtClean="0">
                <a:latin typeface="Gill Sans MT" panose="020B0502020104020203" pitchFamily="34" charset="0"/>
              </a:rPr>
              <a:t>120-180 h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457200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24h periods</a:t>
            </a:r>
            <a:endParaRPr lang="en-US" sz="1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98" y="3055557"/>
            <a:ext cx="3276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FV3GFS has slightly higher ETS than the GFS for thresholds &lt; 0.50 “, scores are similar for higher thresholds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9054" y="3962400"/>
            <a:ext cx="53467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ill Sans MT" panose="020B0502020104020203" pitchFamily="34" charset="0"/>
              </a:rPr>
              <a:t>FV3GFS displays </a:t>
            </a:r>
            <a:r>
              <a:rPr lang="en-US" sz="1600" dirty="0" smtClean="0">
                <a:latin typeface="Gill Sans MT" panose="020B0502020104020203" pitchFamily="34" charset="0"/>
              </a:rPr>
              <a:t>more of a </a:t>
            </a:r>
            <a:r>
              <a:rPr lang="en-US" sz="1600" dirty="0" smtClean="0">
                <a:latin typeface="Gill Sans MT" panose="020B0502020104020203" pitchFamily="34" charset="0"/>
              </a:rPr>
              <a:t>dry bias above 0.25’’ </a:t>
            </a:r>
            <a:r>
              <a:rPr lang="en-US" sz="1600" dirty="0" smtClean="0">
                <a:latin typeface="Gill Sans MT" panose="020B0502020104020203" pitchFamily="34" charset="0"/>
              </a:rPr>
              <a:t>threshold</a:t>
            </a:r>
          </a:p>
          <a:p>
            <a:endParaRPr lang="en-US" sz="1600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ill Sans MT" panose="020B0502020104020203" pitchFamily="34" charset="0"/>
              </a:rPr>
              <a:t>There is likely significance in </a:t>
            </a:r>
            <a:r>
              <a:rPr lang="en-US" sz="1600" dirty="0">
                <a:latin typeface="Gill Sans MT" panose="020B0502020104020203" pitchFamily="34" charset="0"/>
              </a:rPr>
              <a:t>the lower bias scores in the </a:t>
            </a:r>
            <a:r>
              <a:rPr lang="en-US" sz="1600" dirty="0" smtClean="0">
                <a:latin typeface="Gill Sans MT" panose="020B0502020104020203" pitchFamily="34" charset="0"/>
              </a:rPr>
              <a:t>low to mid-range </a:t>
            </a:r>
            <a:r>
              <a:rPr lang="en-US" sz="1600" dirty="0">
                <a:latin typeface="Gill Sans MT" panose="020B0502020104020203" pitchFamily="34" charset="0"/>
              </a:rPr>
              <a:t>thresholds but marginal or no significance at the higher </a:t>
            </a:r>
            <a:r>
              <a:rPr lang="en-US" sz="1600" dirty="0" smtClean="0">
                <a:latin typeface="Gill Sans MT" panose="020B0502020104020203" pitchFamily="34" charset="0"/>
              </a:rPr>
              <a:t>thresholds</a:t>
            </a:r>
            <a:r>
              <a:rPr lang="en-US" sz="1600" dirty="0">
                <a:latin typeface="Gill Sans MT" panose="020B0502020104020203" pitchFamily="34" charset="0"/>
              </a:rPr>
              <a:t> </a:t>
            </a:r>
            <a:r>
              <a:rPr lang="en-US" sz="1600" dirty="0" smtClean="0">
                <a:latin typeface="Gill Sans MT" panose="020B0502020104020203" pitchFamily="34" charset="0"/>
              </a:rPr>
              <a:t>(based on Ying Lin’s plots on her webpage in the extra slides)</a:t>
            </a:r>
            <a:endParaRPr lang="en-US" sz="16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2221" y="392668"/>
            <a:ext cx="3999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Using all </a:t>
            </a:r>
            <a:r>
              <a:rPr lang="en-US" dirty="0">
                <a:latin typeface="Gill Sans MT" panose="020B0502020104020203" pitchFamily="34" charset="0"/>
              </a:rPr>
              <a:t>forecast leads between 0-180 </a:t>
            </a:r>
            <a:r>
              <a:rPr lang="en-US" dirty="0" smtClean="0">
                <a:latin typeface="Gill Sans MT" panose="020B0502020104020203" pitchFamily="34" charset="0"/>
              </a:rPr>
              <a:t>h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648200"/>
            <a:ext cx="1752600" cy="95410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GFS</a:t>
            </a:r>
            <a:r>
              <a:rPr lang="en-US" sz="2800" dirty="0" smtClean="0">
                <a:latin typeface="Gill Sans MT" panose="020B0502020104020203" pitchFamily="34" charset="0"/>
              </a:rPr>
              <a:t>	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FV3GFS</a:t>
            </a:r>
            <a:endParaRPr lang="en-US" sz="2800" b="1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143000"/>
            <a:ext cx="208262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 MT" panose="020B0502020104020203" pitchFamily="34" charset="0"/>
              </a:rPr>
              <a:t>F003-f180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457200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24h periods</a:t>
            </a:r>
            <a:endParaRPr lang="en-US" sz="16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F64B-25A1-4602-9C63-7A133247C6FE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" y="1447801"/>
            <a:ext cx="4589929" cy="3546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4589929" cy="3546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9707" y="609600"/>
            <a:ext cx="2986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BEFORE HORD=5 CHANGE</a:t>
            </a:r>
          </a:p>
          <a:p>
            <a:pPr algn="ctr"/>
            <a:r>
              <a:rPr lang="en-US" dirty="0">
                <a:solidFill>
                  <a:srgbClr val="0000FF"/>
                </a:solidFill>
                <a:latin typeface="Gill Sans MT" panose="020B0502020104020203" pitchFamily="34" charset="0"/>
              </a:rPr>
              <a:t>(HORD=6)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8019" y="609600"/>
            <a:ext cx="284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AFTER </a:t>
            </a:r>
            <a:r>
              <a:rPr lang="en-US" dirty="0">
                <a:latin typeface="Gill Sans MT" panose="020B0502020104020203" pitchFamily="34" charset="0"/>
              </a:rPr>
              <a:t>HORD=5 CHANGE</a:t>
            </a:r>
          </a:p>
          <a:p>
            <a:pPr algn="ctr"/>
            <a:r>
              <a:rPr lang="en-US" dirty="0">
                <a:solidFill>
                  <a:srgbClr val="0000FF"/>
                </a:solidFill>
                <a:latin typeface="Gill Sans MT" panose="020B0502020104020203" pitchFamily="34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HORD=5)</a:t>
            </a:r>
            <a:endParaRPr lang="en-US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3065" y="5791200"/>
            <a:ext cx="470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HORD=5 change occurred 18Z August 15, 2018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810000"/>
            <a:ext cx="3530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Gill Sans MT" panose="020B0502020104020203" pitchFamily="34" charset="0"/>
              </a:rPr>
              <a:t>FV3GFS </a:t>
            </a:r>
            <a:r>
              <a:rPr lang="en-US" sz="1000" dirty="0" smtClean="0">
                <a:latin typeface="Gill Sans MT" panose="020B0502020104020203" pitchFamily="34" charset="0"/>
              </a:rPr>
              <a:t>has a dry bias for thresholds over 0.75”, gets worse with increasing thresholds</a:t>
            </a:r>
            <a:endParaRPr lang="en-US" sz="1000" dirty="0"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3710" y="3733800"/>
            <a:ext cx="3530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Gill Sans MT" panose="020B0502020104020203" pitchFamily="34" charset="0"/>
              </a:rPr>
              <a:t>FV3GFS </a:t>
            </a:r>
            <a:r>
              <a:rPr lang="en-US" sz="1000" dirty="0" smtClean="0">
                <a:latin typeface="Gill Sans MT" panose="020B0502020104020203" pitchFamily="34" charset="0"/>
              </a:rPr>
              <a:t>has a dry bias for 0.50” that was not present when HORD=6, GFS has more of a dry bias in late August/early September compared to late July/early August</a:t>
            </a:r>
            <a:endParaRPr lang="en-US" sz="1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72181"/>
      </p:ext>
    </p:extLst>
  </p:cSld>
  <p:clrMapOvr>
    <a:masterClrMapping/>
  </p:clrMapOvr>
</p:sld>
</file>

<file path=ppt/theme/theme1.xml><?xml version="1.0" encoding="utf-8"?>
<a:theme xmlns:a="http://schemas.openxmlformats.org/drawingml/2006/main" name="My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My_Template</Template>
  <TotalTime>951</TotalTime>
  <Words>1112</Words>
  <Application>Microsoft Office PowerPoint</Application>
  <PresentationFormat>On-screen Show (4:3)</PresentationFormat>
  <Paragraphs>248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My_Template</vt:lpstr>
      <vt:lpstr>FV3GFS QPF Stats</vt:lpstr>
      <vt:lpstr>ETS (GSS)/Bias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Diurnal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Contour Plots</vt:lpstr>
      <vt:lpstr>PowerPoint Presentation</vt:lpstr>
      <vt:lpstr>PowerPoint Presentation</vt:lpstr>
      <vt:lpstr>Different Verification Methods</vt:lpstr>
      <vt:lpstr>PowerPoint Presentation</vt:lpstr>
      <vt:lpstr>PowerPoint Presentation</vt:lpstr>
      <vt:lpstr>PowerPoint Presentation</vt:lpstr>
      <vt:lpstr>PowerPoint Presentation</vt:lpstr>
      <vt:lpstr>Findings</vt:lpstr>
      <vt:lpstr>Extra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FV3GFS QPF Stats</dc:title>
  <dc:creator>Tracey Dorian</dc:creator>
  <cp:lastModifiedBy>Tracey Dorian</cp:lastModifiedBy>
  <cp:revision>128</cp:revision>
  <dcterms:created xsi:type="dcterms:W3CDTF">2018-09-11T13:25:09Z</dcterms:created>
  <dcterms:modified xsi:type="dcterms:W3CDTF">2018-09-13T15:25:49Z</dcterms:modified>
</cp:coreProperties>
</file>