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451" r:id="rId3"/>
    <p:sldId id="452" r:id="rId4"/>
    <p:sldId id="453" r:id="rId5"/>
    <p:sldId id="258" r:id="rId6"/>
    <p:sldId id="262" r:id="rId7"/>
    <p:sldId id="291" r:id="rId8"/>
    <p:sldId id="366" r:id="rId9"/>
    <p:sldId id="367" r:id="rId10"/>
    <p:sldId id="355" r:id="rId11"/>
    <p:sldId id="368" r:id="rId12"/>
    <p:sldId id="369" r:id="rId13"/>
    <p:sldId id="357" r:id="rId14"/>
    <p:sldId id="370" r:id="rId15"/>
    <p:sldId id="359" r:id="rId16"/>
    <p:sldId id="371" r:id="rId17"/>
    <p:sldId id="361" r:id="rId18"/>
    <p:sldId id="392" r:id="rId19"/>
    <p:sldId id="391" r:id="rId20"/>
    <p:sldId id="363" r:id="rId21"/>
    <p:sldId id="365" r:id="rId22"/>
    <p:sldId id="344" r:id="rId23"/>
    <p:sldId id="374" r:id="rId24"/>
    <p:sldId id="375" r:id="rId25"/>
    <p:sldId id="393" r:id="rId26"/>
    <p:sldId id="402" r:id="rId27"/>
    <p:sldId id="378" r:id="rId28"/>
    <p:sldId id="403" r:id="rId29"/>
    <p:sldId id="395" r:id="rId30"/>
    <p:sldId id="404" r:id="rId31"/>
    <p:sldId id="397" r:id="rId32"/>
    <p:sldId id="405" r:id="rId33"/>
    <p:sldId id="399" r:id="rId34"/>
    <p:sldId id="406" r:id="rId35"/>
    <p:sldId id="401" r:id="rId36"/>
    <p:sldId id="389" r:id="rId37"/>
    <p:sldId id="407" r:id="rId38"/>
    <p:sldId id="408" r:id="rId39"/>
    <p:sldId id="423" r:id="rId40"/>
    <p:sldId id="411" r:id="rId41"/>
    <p:sldId id="425" r:id="rId42"/>
    <p:sldId id="427" r:id="rId43"/>
    <p:sldId id="428" r:id="rId44"/>
    <p:sldId id="429" r:id="rId45"/>
    <p:sldId id="431" r:id="rId46"/>
    <p:sldId id="422" r:id="rId47"/>
    <p:sldId id="432" r:id="rId48"/>
    <p:sldId id="433" r:id="rId49"/>
    <p:sldId id="434" r:id="rId50"/>
    <p:sldId id="437" r:id="rId51"/>
    <p:sldId id="438" r:id="rId52"/>
    <p:sldId id="439" r:id="rId53"/>
    <p:sldId id="440" r:id="rId54"/>
    <p:sldId id="435" r:id="rId55"/>
    <p:sldId id="447" r:id="rId56"/>
    <p:sldId id="448" r:id="rId57"/>
    <p:sldId id="441" r:id="rId58"/>
    <p:sldId id="443" r:id="rId59"/>
    <p:sldId id="444" r:id="rId60"/>
    <p:sldId id="445" r:id="rId61"/>
    <p:sldId id="450" r:id="rId62"/>
    <p:sldId id="446" r:id="rId63"/>
    <p:sldId id="34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FF07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48" autoAdjust="0"/>
    <p:restoredTop sz="97751" autoAdjust="0"/>
  </p:normalViewPr>
  <p:slideViewPr>
    <p:cSldViewPr snapToGrid="0" snapToObjects="1">
      <p:cViewPr>
        <p:scale>
          <a:sx n="52" d="100"/>
          <a:sy n="52" d="100"/>
        </p:scale>
        <p:origin x="-109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4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6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8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8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2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1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2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4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4ABAC-716F-164F-8DDB-EB13F45DA118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53303-4247-1845-90FB-C932ED964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8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/>
          <a:srcRect l="50028" b="50858"/>
          <a:stretch/>
        </p:blipFill>
        <p:spPr>
          <a:xfrm>
            <a:off x="92927" y="1880756"/>
            <a:ext cx="4458247" cy="3346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50233" t="50858"/>
          <a:stretch/>
        </p:blipFill>
        <p:spPr>
          <a:xfrm>
            <a:off x="4661647" y="1862994"/>
            <a:ext cx="4439946" cy="3370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35892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Arial"/>
                <a:cs typeface="Arial"/>
              </a:rPr>
              <a:t>FV3GFS QPF Retrospectives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6" name="AutoShape 4" descr="ftp://ftp.ssec.wisc.edu/pub/mtpw2/images/tpw_nrl_colors/epac/201803/comp20180322.000000_tpw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125969"/>
            <a:ext cx="914400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2300" b="1" dirty="0" smtClean="0">
                <a:latin typeface="Arial"/>
                <a:cs typeface="Arial"/>
              </a:rPr>
              <a:t>Alicia Bentley</a:t>
            </a:r>
          </a:p>
          <a:p>
            <a:pPr algn="ctr"/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NCEP/EMC Model Evaluation Group</a:t>
            </a:r>
          </a:p>
          <a:p>
            <a:pPr algn="ctr"/>
            <a:r>
              <a:rPr lang="en-US" sz="2300" dirty="0" smtClean="0">
                <a:solidFill>
                  <a:srgbClr val="0000FF"/>
                </a:solidFill>
                <a:latin typeface="Arial"/>
                <a:cs typeface="Arial"/>
              </a:rPr>
              <a:t>13 September 2018</a:t>
            </a:r>
            <a:endParaRPr lang="en-US" sz="23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1328172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3938" y="4373085"/>
            <a:ext cx="1290415" cy="400110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FV3GFS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6470" y="4373085"/>
            <a:ext cx="1251260" cy="400110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Stage IV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997096" y="4338084"/>
            <a:ext cx="1192889" cy="427280"/>
          </a:xfrm>
          <a:custGeom>
            <a:avLst/>
            <a:gdLst>
              <a:gd name="connsiteX0" fmla="*/ 17805 w 1192889"/>
              <a:gd name="connsiteY0" fmla="*/ 421346 h 427280"/>
              <a:gd name="connsiteX1" fmla="*/ 0 w 1192889"/>
              <a:gd name="connsiteY1" fmla="*/ 362001 h 427280"/>
              <a:gd name="connsiteX2" fmla="*/ 89022 w 1192889"/>
              <a:gd name="connsiteY2" fmla="*/ 272984 h 427280"/>
              <a:gd name="connsiteX3" fmla="*/ 160239 w 1192889"/>
              <a:gd name="connsiteY3" fmla="*/ 314526 h 427280"/>
              <a:gd name="connsiteX4" fmla="*/ 195848 w 1192889"/>
              <a:gd name="connsiteY4" fmla="*/ 231443 h 427280"/>
              <a:gd name="connsiteX5" fmla="*/ 201782 w 1192889"/>
              <a:gd name="connsiteY5" fmla="*/ 154295 h 427280"/>
              <a:gd name="connsiteX6" fmla="*/ 320478 w 1192889"/>
              <a:gd name="connsiteY6" fmla="*/ 178033 h 427280"/>
              <a:gd name="connsiteX7" fmla="*/ 385760 w 1192889"/>
              <a:gd name="connsiteY7" fmla="*/ 231443 h 427280"/>
              <a:gd name="connsiteX8" fmla="*/ 421369 w 1192889"/>
              <a:gd name="connsiteY8" fmla="*/ 172099 h 427280"/>
              <a:gd name="connsiteX9" fmla="*/ 474782 w 1192889"/>
              <a:gd name="connsiteY9" fmla="*/ 130558 h 427280"/>
              <a:gd name="connsiteX10" fmla="*/ 474782 w 1192889"/>
              <a:gd name="connsiteY10" fmla="*/ 130558 h 427280"/>
              <a:gd name="connsiteX11" fmla="*/ 486652 w 1192889"/>
              <a:gd name="connsiteY11" fmla="*/ 71213 h 427280"/>
              <a:gd name="connsiteX12" fmla="*/ 575673 w 1192889"/>
              <a:gd name="connsiteY12" fmla="*/ 71213 h 427280"/>
              <a:gd name="connsiteX13" fmla="*/ 593477 w 1192889"/>
              <a:gd name="connsiteY13" fmla="*/ 0 h 427280"/>
              <a:gd name="connsiteX14" fmla="*/ 652825 w 1192889"/>
              <a:gd name="connsiteY14" fmla="*/ 65279 h 427280"/>
              <a:gd name="connsiteX15" fmla="*/ 771521 w 1192889"/>
              <a:gd name="connsiteY15" fmla="*/ 118689 h 427280"/>
              <a:gd name="connsiteX16" fmla="*/ 884281 w 1192889"/>
              <a:gd name="connsiteY16" fmla="*/ 47475 h 427280"/>
              <a:gd name="connsiteX17" fmla="*/ 925825 w 1192889"/>
              <a:gd name="connsiteY17" fmla="*/ 148361 h 427280"/>
              <a:gd name="connsiteX18" fmla="*/ 902086 w 1192889"/>
              <a:gd name="connsiteY18" fmla="*/ 302657 h 427280"/>
              <a:gd name="connsiteX19" fmla="*/ 925825 w 1192889"/>
              <a:gd name="connsiteY19" fmla="*/ 356067 h 427280"/>
              <a:gd name="connsiteX20" fmla="*/ 1192889 w 1192889"/>
              <a:gd name="connsiteY20" fmla="*/ 427280 h 427280"/>
              <a:gd name="connsiteX21" fmla="*/ 17805 w 1192889"/>
              <a:gd name="connsiteY21" fmla="*/ 421346 h 42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92889" h="427280">
                <a:moveTo>
                  <a:pt x="17805" y="421346"/>
                </a:moveTo>
                <a:lnTo>
                  <a:pt x="0" y="362001"/>
                </a:lnTo>
                <a:lnTo>
                  <a:pt x="89022" y="272984"/>
                </a:lnTo>
                <a:lnTo>
                  <a:pt x="160239" y="314526"/>
                </a:lnTo>
                <a:lnTo>
                  <a:pt x="195848" y="231443"/>
                </a:lnTo>
                <a:lnTo>
                  <a:pt x="201782" y="154295"/>
                </a:lnTo>
                <a:lnTo>
                  <a:pt x="320478" y="178033"/>
                </a:lnTo>
                <a:lnTo>
                  <a:pt x="385760" y="231443"/>
                </a:lnTo>
                <a:lnTo>
                  <a:pt x="421369" y="172099"/>
                </a:lnTo>
                <a:lnTo>
                  <a:pt x="474782" y="130558"/>
                </a:lnTo>
                <a:lnTo>
                  <a:pt x="474782" y="130558"/>
                </a:lnTo>
                <a:lnTo>
                  <a:pt x="486652" y="71213"/>
                </a:lnTo>
                <a:lnTo>
                  <a:pt x="575673" y="71213"/>
                </a:lnTo>
                <a:lnTo>
                  <a:pt x="593477" y="0"/>
                </a:lnTo>
                <a:lnTo>
                  <a:pt x="652825" y="65279"/>
                </a:lnTo>
                <a:lnTo>
                  <a:pt x="771521" y="118689"/>
                </a:lnTo>
                <a:lnTo>
                  <a:pt x="884281" y="47475"/>
                </a:lnTo>
                <a:lnTo>
                  <a:pt x="925825" y="148361"/>
                </a:lnTo>
                <a:lnTo>
                  <a:pt x="902086" y="302657"/>
                </a:lnTo>
                <a:lnTo>
                  <a:pt x="925825" y="356067"/>
                </a:lnTo>
                <a:lnTo>
                  <a:pt x="1192889" y="427280"/>
                </a:lnTo>
                <a:lnTo>
                  <a:pt x="17805" y="421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8451115" y="2367846"/>
            <a:ext cx="646891" cy="2403453"/>
          </a:xfrm>
          <a:custGeom>
            <a:avLst/>
            <a:gdLst>
              <a:gd name="connsiteX0" fmla="*/ 0 w 646891"/>
              <a:gd name="connsiteY0" fmla="*/ 2397518 h 2403453"/>
              <a:gd name="connsiteX1" fmla="*/ 172109 w 646891"/>
              <a:gd name="connsiteY1" fmla="*/ 1857483 h 2403453"/>
              <a:gd name="connsiteX2" fmla="*/ 65283 w 646891"/>
              <a:gd name="connsiteY2" fmla="*/ 1726925 h 2403453"/>
              <a:gd name="connsiteX3" fmla="*/ 94957 w 646891"/>
              <a:gd name="connsiteY3" fmla="*/ 1596367 h 2403453"/>
              <a:gd name="connsiteX4" fmla="*/ 178044 w 646891"/>
              <a:gd name="connsiteY4" fmla="*/ 1531088 h 2403453"/>
              <a:gd name="connsiteX5" fmla="*/ 255196 w 646891"/>
              <a:gd name="connsiteY5" fmla="*/ 1602302 h 2403453"/>
              <a:gd name="connsiteX6" fmla="*/ 367956 w 646891"/>
              <a:gd name="connsiteY6" fmla="*/ 1222497 h 2403453"/>
              <a:gd name="connsiteX7" fmla="*/ 373891 w 646891"/>
              <a:gd name="connsiteY7" fmla="*/ 1091939 h 2403453"/>
              <a:gd name="connsiteX8" fmla="*/ 338282 w 646891"/>
              <a:gd name="connsiteY8" fmla="*/ 1038529 h 2403453"/>
              <a:gd name="connsiteX9" fmla="*/ 273000 w 646891"/>
              <a:gd name="connsiteY9" fmla="*/ 1002922 h 2403453"/>
              <a:gd name="connsiteX10" fmla="*/ 344217 w 646891"/>
              <a:gd name="connsiteY10" fmla="*/ 741806 h 2403453"/>
              <a:gd name="connsiteX11" fmla="*/ 551934 w 646891"/>
              <a:gd name="connsiteY11" fmla="*/ 142427 h 2403453"/>
              <a:gd name="connsiteX12" fmla="*/ 540065 w 646891"/>
              <a:gd name="connsiteY12" fmla="*/ 71213 h 2403453"/>
              <a:gd name="connsiteX13" fmla="*/ 646891 w 646891"/>
              <a:gd name="connsiteY13" fmla="*/ 0 h 2403453"/>
              <a:gd name="connsiteX14" fmla="*/ 629086 w 646891"/>
              <a:gd name="connsiteY14" fmla="*/ 2403453 h 2403453"/>
              <a:gd name="connsiteX15" fmla="*/ 0 w 646891"/>
              <a:gd name="connsiteY15" fmla="*/ 2397518 h 2403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6891" h="2403453">
                <a:moveTo>
                  <a:pt x="0" y="2397518"/>
                </a:moveTo>
                <a:lnTo>
                  <a:pt x="172109" y="1857483"/>
                </a:lnTo>
                <a:lnTo>
                  <a:pt x="65283" y="1726925"/>
                </a:lnTo>
                <a:lnTo>
                  <a:pt x="94957" y="1596367"/>
                </a:lnTo>
                <a:lnTo>
                  <a:pt x="178044" y="1531088"/>
                </a:lnTo>
                <a:lnTo>
                  <a:pt x="255196" y="1602302"/>
                </a:lnTo>
                <a:lnTo>
                  <a:pt x="367956" y="1222497"/>
                </a:lnTo>
                <a:lnTo>
                  <a:pt x="373891" y="1091939"/>
                </a:lnTo>
                <a:lnTo>
                  <a:pt x="338282" y="1038529"/>
                </a:lnTo>
                <a:lnTo>
                  <a:pt x="273000" y="1002922"/>
                </a:lnTo>
                <a:lnTo>
                  <a:pt x="344217" y="741806"/>
                </a:lnTo>
                <a:lnTo>
                  <a:pt x="551934" y="142427"/>
                </a:lnTo>
                <a:lnTo>
                  <a:pt x="540065" y="71213"/>
                </a:lnTo>
                <a:lnTo>
                  <a:pt x="646891" y="0"/>
                </a:lnTo>
                <a:lnTo>
                  <a:pt x="629086" y="2403453"/>
                </a:lnTo>
                <a:lnTo>
                  <a:pt x="0" y="239751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5691446" y="2017713"/>
            <a:ext cx="3412494" cy="955447"/>
          </a:xfrm>
          <a:custGeom>
            <a:avLst/>
            <a:gdLst>
              <a:gd name="connsiteX0" fmla="*/ 0 w 3412494"/>
              <a:gd name="connsiteY0" fmla="*/ 0 h 955447"/>
              <a:gd name="connsiteX1" fmla="*/ 47479 w 3412494"/>
              <a:gd name="connsiteY1" fmla="*/ 53410 h 955447"/>
              <a:gd name="connsiteX2" fmla="*/ 35609 w 3412494"/>
              <a:gd name="connsiteY2" fmla="*/ 130558 h 955447"/>
              <a:gd name="connsiteX3" fmla="*/ 35609 w 3412494"/>
              <a:gd name="connsiteY3" fmla="*/ 130558 h 955447"/>
              <a:gd name="connsiteX4" fmla="*/ 65283 w 3412494"/>
              <a:gd name="connsiteY4" fmla="*/ 172099 h 955447"/>
              <a:gd name="connsiteX5" fmla="*/ 219587 w 3412494"/>
              <a:gd name="connsiteY5" fmla="*/ 172099 h 955447"/>
              <a:gd name="connsiteX6" fmla="*/ 403565 w 3412494"/>
              <a:gd name="connsiteY6" fmla="*/ 178034 h 955447"/>
              <a:gd name="connsiteX7" fmla="*/ 516326 w 3412494"/>
              <a:gd name="connsiteY7" fmla="*/ 237378 h 955447"/>
              <a:gd name="connsiteX8" fmla="*/ 670630 w 3412494"/>
              <a:gd name="connsiteY8" fmla="*/ 225509 h 955447"/>
              <a:gd name="connsiteX9" fmla="*/ 765586 w 3412494"/>
              <a:gd name="connsiteY9" fmla="*/ 178034 h 955447"/>
              <a:gd name="connsiteX10" fmla="*/ 848673 w 3412494"/>
              <a:gd name="connsiteY10" fmla="*/ 249247 h 955447"/>
              <a:gd name="connsiteX11" fmla="*/ 866477 w 3412494"/>
              <a:gd name="connsiteY11" fmla="*/ 296723 h 955447"/>
              <a:gd name="connsiteX12" fmla="*/ 1032651 w 3412494"/>
              <a:gd name="connsiteY12" fmla="*/ 284854 h 955447"/>
              <a:gd name="connsiteX13" fmla="*/ 1121672 w 3412494"/>
              <a:gd name="connsiteY13" fmla="*/ 296723 h 955447"/>
              <a:gd name="connsiteX14" fmla="*/ 1299715 w 3412494"/>
              <a:gd name="connsiteY14" fmla="*/ 302657 h 955447"/>
              <a:gd name="connsiteX15" fmla="*/ 1400607 w 3412494"/>
              <a:gd name="connsiteY15" fmla="*/ 344199 h 955447"/>
              <a:gd name="connsiteX16" fmla="*/ 1507432 w 3412494"/>
              <a:gd name="connsiteY16" fmla="*/ 373871 h 955447"/>
              <a:gd name="connsiteX17" fmla="*/ 1578650 w 3412494"/>
              <a:gd name="connsiteY17" fmla="*/ 397609 h 955447"/>
              <a:gd name="connsiteX18" fmla="*/ 1667671 w 3412494"/>
              <a:gd name="connsiteY18" fmla="*/ 397609 h 955447"/>
              <a:gd name="connsiteX19" fmla="*/ 1762628 w 3412494"/>
              <a:gd name="connsiteY19" fmla="*/ 302657 h 955447"/>
              <a:gd name="connsiteX20" fmla="*/ 1839780 w 3412494"/>
              <a:gd name="connsiteY20" fmla="*/ 308592 h 955447"/>
              <a:gd name="connsiteX21" fmla="*/ 1905062 w 3412494"/>
              <a:gd name="connsiteY21" fmla="*/ 314526 h 955447"/>
              <a:gd name="connsiteX22" fmla="*/ 1952540 w 3412494"/>
              <a:gd name="connsiteY22" fmla="*/ 385740 h 955447"/>
              <a:gd name="connsiteX23" fmla="*/ 2011888 w 3412494"/>
              <a:gd name="connsiteY23" fmla="*/ 385740 h 955447"/>
              <a:gd name="connsiteX24" fmla="*/ 2023758 w 3412494"/>
              <a:gd name="connsiteY24" fmla="*/ 445084 h 955447"/>
              <a:gd name="connsiteX25" fmla="*/ 2089040 w 3412494"/>
              <a:gd name="connsiteY25" fmla="*/ 528167 h 955447"/>
              <a:gd name="connsiteX26" fmla="*/ 2314561 w 3412494"/>
              <a:gd name="connsiteY26" fmla="*/ 545970 h 955447"/>
              <a:gd name="connsiteX27" fmla="*/ 2409518 w 3412494"/>
              <a:gd name="connsiteY27" fmla="*/ 658724 h 955447"/>
              <a:gd name="connsiteX28" fmla="*/ 2409518 w 3412494"/>
              <a:gd name="connsiteY28" fmla="*/ 658724 h 955447"/>
              <a:gd name="connsiteX29" fmla="*/ 2367974 w 3412494"/>
              <a:gd name="connsiteY29" fmla="*/ 712134 h 955447"/>
              <a:gd name="connsiteX30" fmla="*/ 2284888 w 3412494"/>
              <a:gd name="connsiteY30" fmla="*/ 664659 h 955447"/>
              <a:gd name="connsiteX31" fmla="*/ 2290822 w 3412494"/>
              <a:gd name="connsiteY31" fmla="*/ 741807 h 955447"/>
              <a:gd name="connsiteX32" fmla="*/ 2296757 w 3412494"/>
              <a:gd name="connsiteY32" fmla="*/ 836758 h 955447"/>
              <a:gd name="connsiteX33" fmla="*/ 2255214 w 3412494"/>
              <a:gd name="connsiteY33" fmla="*/ 890168 h 955447"/>
              <a:gd name="connsiteX34" fmla="*/ 2255214 w 3412494"/>
              <a:gd name="connsiteY34" fmla="*/ 890168 h 955447"/>
              <a:gd name="connsiteX35" fmla="*/ 2207736 w 3412494"/>
              <a:gd name="connsiteY35" fmla="*/ 955447 h 955447"/>
              <a:gd name="connsiteX36" fmla="*/ 2350170 w 3412494"/>
              <a:gd name="connsiteY36" fmla="*/ 872365 h 955447"/>
              <a:gd name="connsiteX37" fmla="*/ 2415453 w 3412494"/>
              <a:gd name="connsiteY37" fmla="*/ 872365 h 955447"/>
              <a:gd name="connsiteX38" fmla="*/ 2480735 w 3412494"/>
              <a:gd name="connsiteY38" fmla="*/ 836758 h 955447"/>
              <a:gd name="connsiteX39" fmla="*/ 2480735 w 3412494"/>
              <a:gd name="connsiteY39" fmla="*/ 836758 h 955447"/>
              <a:gd name="connsiteX40" fmla="*/ 2421387 w 3412494"/>
              <a:gd name="connsiteY40" fmla="*/ 807086 h 955447"/>
              <a:gd name="connsiteX41" fmla="*/ 2462931 w 3412494"/>
              <a:gd name="connsiteY41" fmla="*/ 735872 h 955447"/>
              <a:gd name="connsiteX42" fmla="*/ 2664713 w 3412494"/>
              <a:gd name="connsiteY42" fmla="*/ 658724 h 955447"/>
              <a:gd name="connsiteX43" fmla="*/ 2729996 w 3412494"/>
              <a:gd name="connsiteY43" fmla="*/ 569708 h 955447"/>
              <a:gd name="connsiteX44" fmla="*/ 2896169 w 3412494"/>
              <a:gd name="connsiteY44" fmla="*/ 516298 h 955447"/>
              <a:gd name="connsiteX45" fmla="*/ 2979256 w 3412494"/>
              <a:gd name="connsiteY45" fmla="*/ 498494 h 955447"/>
              <a:gd name="connsiteX46" fmla="*/ 3014865 w 3412494"/>
              <a:gd name="connsiteY46" fmla="*/ 427281 h 955447"/>
              <a:gd name="connsiteX47" fmla="*/ 3044538 w 3412494"/>
              <a:gd name="connsiteY47" fmla="*/ 231444 h 955447"/>
              <a:gd name="connsiteX48" fmla="*/ 3103886 w 3412494"/>
              <a:gd name="connsiteY48" fmla="*/ 225509 h 955447"/>
              <a:gd name="connsiteX49" fmla="*/ 3103886 w 3412494"/>
              <a:gd name="connsiteY49" fmla="*/ 225509 h 955447"/>
              <a:gd name="connsiteX50" fmla="*/ 3228516 w 3412494"/>
              <a:gd name="connsiteY50" fmla="*/ 356067 h 955447"/>
              <a:gd name="connsiteX51" fmla="*/ 3264125 w 3412494"/>
              <a:gd name="connsiteY51" fmla="*/ 409477 h 955447"/>
              <a:gd name="connsiteX52" fmla="*/ 3370951 w 3412494"/>
              <a:gd name="connsiteY52" fmla="*/ 356067 h 955447"/>
              <a:gd name="connsiteX53" fmla="*/ 3412494 w 3412494"/>
              <a:gd name="connsiteY53" fmla="*/ 302657 h 955447"/>
              <a:gd name="connsiteX54" fmla="*/ 3394690 w 3412494"/>
              <a:gd name="connsiteY54" fmla="*/ 17804 h 955447"/>
              <a:gd name="connsiteX55" fmla="*/ 0 w 3412494"/>
              <a:gd name="connsiteY55" fmla="*/ 0 h 95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412494" h="955447">
                <a:moveTo>
                  <a:pt x="0" y="0"/>
                </a:moveTo>
                <a:lnTo>
                  <a:pt x="47479" y="53410"/>
                </a:lnTo>
                <a:lnTo>
                  <a:pt x="35609" y="130558"/>
                </a:lnTo>
                <a:lnTo>
                  <a:pt x="35609" y="130558"/>
                </a:lnTo>
                <a:lnTo>
                  <a:pt x="65283" y="172099"/>
                </a:lnTo>
                <a:lnTo>
                  <a:pt x="219587" y="172099"/>
                </a:lnTo>
                <a:lnTo>
                  <a:pt x="403565" y="178034"/>
                </a:lnTo>
                <a:lnTo>
                  <a:pt x="516326" y="237378"/>
                </a:lnTo>
                <a:lnTo>
                  <a:pt x="670630" y="225509"/>
                </a:lnTo>
                <a:lnTo>
                  <a:pt x="765586" y="178034"/>
                </a:lnTo>
                <a:lnTo>
                  <a:pt x="848673" y="249247"/>
                </a:lnTo>
                <a:lnTo>
                  <a:pt x="866477" y="296723"/>
                </a:lnTo>
                <a:lnTo>
                  <a:pt x="1032651" y="284854"/>
                </a:lnTo>
                <a:lnTo>
                  <a:pt x="1121672" y="296723"/>
                </a:lnTo>
                <a:lnTo>
                  <a:pt x="1299715" y="302657"/>
                </a:lnTo>
                <a:lnTo>
                  <a:pt x="1400607" y="344199"/>
                </a:lnTo>
                <a:lnTo>
                  <a:pt x="1507432" y="373871"/>
                </a:lnTo>
                <a:lnTo>
                  <a:pt x="1578650" y="397609"/>
                </a:lnTo>
                <a:lnTo>
                  <a:pt x="1667671" y="397609"/>
                </a:lnTo>
                <a:lnTo>
                  <a:pt x="1762628" y="302657"/>
                </a:lnTo>
                <a:lnTo>
                  <a:pt x="1839780" y="308592"/>
                </a:lnTo>
                <a:lnTo>
                  <a:pt x="1905062" y="314526"/>
                </a:lnTo>
                <a:lnTo>
                  <a:pt x="1952540" y="385740"/>
                </a:lnTo>
                <a:lnTo>
                  <a:pt x="2011888" y="385740"/>
                </a:lnTo>
                <a:lnTo>
                  <a:pt x="2023758" y="445084"/>
                </a:lnTo>
                <a:lnTo>
                  <a:pt x="2089040" y="528167"/>
                </a:lnTo>
                <a:lnTo>
                  <a:pt x="2314561" y="545970"/>
                </a:lnTo>
                <a:lnTo>
                  <a:pt x="2409518" y="658724"/>
                </a:lnTo>
                <a:lnTo>
                  <a:pt x="2409518" y="658724"/>
                </a:lnTo>
                <a:lnTo>
                  <a:pt x="2367974" y="712134"/>
                </a:lnTo>
                <a:lnTo>
                  <a:pt x="2284888" y="664659"/>
                </a:lnTo>
                <a:lnTo>
                  <a:pt x="2290822" y="741807"/>
                </a:lnTo>
                <a:lnTo>
                  <a:pt x="2296757" y="836758"/>
                </a:lnTo>
                <a:lnTo>
                  <a:pt x="2255214" y="890168"/>
                </a:lnTo>
                <a:lnTo>
                  <a:pt x="2255214" y="890168"/>
                </a:lnTo>
                <a:lnTo>
                  <a:pt x="2207736" y="955447"/>
                </a:lnTo>
                <a:lnTo>
                  <a:pt x="2350170" y="872365"/>
                </a:lnTo>
                <a:lnTo>
                  <a:pt x="2415453" y="872365"/>
                </a:lnTo>
                <a:lnTo>
                  <a:pt x="2480735" y="836758"/>
                </a:lnTo>
                <a:lnTo>
                  <a:pt x="2480735" y="836758"/>
                </a:lnTo>
                <a:lnTo>
                  <a:pt x="2421387" y="807086"/>
                </a:lnTo>
                <a:lnTo>
                  <a:pt x="2462931" y="735872"/>
                </a:lnTo>
                <a:lnTo>
                  <a:pt x="2664713" y="658724"/>
                </a:lnTo>
                <a:lnTo>
                  <a:pt x="2729996" y="569708"/>
                </a:lnTo>
                <a:lnTo>
                  <a:pt x="2896169" y="516298"/>
                </a:lnTo>
                <a:lnTo>
                  <a:pt x="2979256" y="498494"/>
                </a:lnTo>
                <a:lnTo>
                  <a:pt x="3014865" y="427281"/>
                </a:lnTo>
                <a:lnTo>
                  <a:pt x="3044538" y="231444"/>
                </a:lnTo>
                <a:lnTo>
                  <a:pt x="3103886" y="225509"/>
                </a:lnTo>
                <a:lnTo>
                  <a:pt x="3103886" y="225509"/>
                </a:lnTo>
                <a:lnTo>
                  <a:pt x="3228516" y="356067"/>
                </a:lnTo>
                <a:lnTo>
                  <a:pt x="3264125" y="409477"/>
                </a:lnTo>
                <a:lnTo>
                  <a:pt x="3370951" y="356067"/>
                </a:lnTo>
                <a:lnTo>
                  <a:pt x="3412494" y="302657"/>
                </a:lnTo>
                <a:lnTo>
                  <a:pt x="3394690" y="17804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700339" y="2029582"/>
            <a:ext cx="599412" cy="2326305"/>
          </a:xfrm>
          <a:custGeom>
            <a:avLst/>
            <a:gdLst>
              <a:gd name="connsiteX0" fmla="*/ 0 w 599412"/>
              <a:gd name="connsiteY0" fmla="*/ 2314436 h 2326305"/>
              <a:gd name="connsiteX1" fmla="*/ 545999 w 599412"/>
              <a:gd name="connsiteY1" fmla="*/ 2326305 h 2326305"/>
              <a:gd name="connsiteX2" fmla="*/ 492587 w 599412"/>
              <a:gd name="connsiteY2" fmla="*/ 2255092 h 2326305"/>
              <a:gd name="connsiteX3" fmla="*/ 569739 w 599412"/>
              <a:gd name="connsiteY3" fmla="*/ 2266961 h 2326305"/>
              <a:gd name="connsiteX4" fmla="*/ 599412 w 599412"/>
              <a:gd name="connsiteY4" fmla="*/ 2213551 h 2326305"/>
              <a:gd name="connsiteX5" fmla="*/ 510391 w 599412"/>
              <a:gd name="connsiteY5" fmla="*/ 2106730 h 2326305"/>
              <a:gd name="connsiteX6" fmla="*/ 462913 w 599412"/>
              <a:gd name="connsiteY6" fmla="*/ 2005845 h 2326305"/>
              <a:gd name="connsiteX7" fmla="*/ 433239 w 599412"/>
              <a:gd name="connsiteY7" fmla="*/ 1738794 h 2326305"/>
              <a:gd name="connsiteX8" fmla="*/ 391695 w 599412"/>
              <a:gd name="connsiteY8" fmla="*/ 1649778 h 2326305"/>
              <a:gd name="connsiteX9" fmla="*/ 213652 w 599412"/>
              <a:gd name="connsiteY9" fmla="*/ 1501416 h 2326305"/>
              <a:gd name="connsiteX10" fmla="*/ 213652 w 599412"/>
              <a:gd name="connsiteY10" fmla="*/ 1501416 h 2326305"/>
              <a:gd name="connsiteX11" fmla="*/ 189913 w 599412"/>
              <a:gd name="connsiteY11" fmla="*/ 1406465 h 2326305"/>
              <a:gd name="connsiteX12" fmla="*/ 124631 w 599412"/>
              <a:gd name="connsiteY12" fmla="*/ 1264038 h 2326305"/>
              <a:gd name="connsiteX13" fmla="*/ 136500 w 599412"/>
              <a:gd name="connsiteY13" fmla="*/ 1198759 h 2326305"/>
              <a:gd name="connsiteX14" fmla="*/ 118696 w 599412"/>
              <a:gd name="connsiteY14" fmla="*/ 1103808 h 2326305"/>
              <a:gd name="connsiteX15" fmla="*/ 100892 w 599412"/>
              <a:gd name="connsiteY15" fmla="*/ 1020726 h 2326305"/>
              <a:gd name="connsiteX16" fmla="*/ 71218 w 599412"/>
              <a:gd name="connsiteY16" fmla="*/ 949512 h 2326305"/>
              <a:gd name="connsiteX17" fmla="*/ 94957 w 599412"/>
              <a:gd name="connsiteY17" fmla="*/ 902037 h 2326305"/>
              <a:gd name="connsiteX18" fmla="*/ 65283 w 599412"/>
              <a:gd name="connsiteY18" fmla="*/ 830823 h 2326305"/>
              <a:gd name="connsiteX19" fmla="*/ 136500 w 599412"/>
              <a:gd name="connsiteY19" fmla="*/ 735872 h 2326305"/>
              <a:gd name="connsiteX20" fmla="*/ 142435 w 599412"/>
              <a:gd name="connsiteY20" fmla="*/ 581576 h 2326305"/>
              <a:gd name="connsiteX21" fmla="*/ 225522 w 599412"/>
              <a:gd name="connsiteY21" fmla="*/ 462887 h 2326305"/>
              <a:gd name="connsiteX22" fmla="*/ 302674 w 599412"/>
              <a:gd name="connsiteY22" fmla="*/ 231444 h 2326305"/>
              <a:gd name="connsiteX23" fmla="*/ 302674 w 599412"/>
              <a:gd name="connsiteY23" fmla="*/ 53410 h 2326305"/>
              <a:gd name="connsiteX24" fmla="*/ 296739 w 599412"/>
              <a:gd name="connsiteY24" fmla="*/ 0 h 2326305"/>
              <a:gd name="connsiteX25" fmla="*/ 0 w 599412"/>
              <a:gd name="connsiteY25" fmla="*/ 0 h 2326305"/>
              <a:gd name="connsiteX26" fmla="*/ 0 w 599412"/>
              <a:gd name="connsiteY26" fmla="*/ 2314436 h 232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9412" h="2326305">
                <a:moveTo>
                  <a:pt x="0" y="2314436"/>
                </a:moveTo>
                <a:lnTo>
                  <a:pt x="545999" y="2326305"/>
                </a:lnTo>
                <a:lnTo>
                  <a:pt x="492587" y="2255092"/>
                </a:lnTo>
                <a:lnTo>
                  <a:pt x="569739" y="2266961"/>
                </a:lnTo>
                <a:lnTo>
                  <a:pt x="599412" y="2213551"/>
                </a:lnTo>
                <a:lnTo>
                  <a:pt x="510391" y="2106730"/>
                </a:lnTo>
                <a:lnTo>
                  <a:pt x="462913" y="2005845"/>
                </a:lnTo>
                <a:lnTo>
                  <a:pt x="433239" y="1738794"/>
                </a:lnTo>
                <a:lnTo>
                  <a:pt x="391695" y="1649778"/>
                </a:lnTo>
                <a:lnTo>
                  <a:pt x="213652" y="1501416"/>
                </a:lnTo>
                <a:lnTo>
                  <a:pt x="213652" y="1501416"/>
                </a:lnTo>
                <a:lnTo>
                  <a:pt x="189913" y="1406465"/>
                </a:lnTo>
                <a:lnTo>
                  <a:pt x="124631" y="1264038"/>
                </a:lnTo>
                <a:lnTo>
                  <a:pt x="136500" y="1198759"/>
                </a:lnTo>
                <a:lnTo>
                  <a:pt x="118696" y="1103808"/>
                </a:lnTo>
                <a:lnTo>
                  <a:pt x="100892" y="1020726"/>
                </a:lnTo>
                <a:lnTo>
                  <a:pt x="71218" y="949512"/>
                </a:lnTo>
                <a:lnTo>
                  <a:pt x="94957" y="902037"/>
                </a:lnTo>
                <a:lnTo>
                  <a:pt x="65283" y="830823"/>
                </a:lnTo>
                <a:lnTo>
                  <a:pt x="136500" y="735872"/>
                </a:lnTo>
                <a:lnTo>
                  <a:pt x="142435" y="581576"/>
                </a:lnTo>
                <a:lnTo>
                  <a:pt x="225522" y="462887"/>
                </a:lnTo>
                <a:lnTo>
                  <a:pt x="302674" y="231444"/>
                </a:lnTo>
                <a:lnTo>
                  <a:pt x="302674" y="53410"/>
                </a:lnTo>
                <a:lnTo>
                  <a:pt x="296739" y="0"/>
                </a:lnTo>
                <a:lnTo>
                  <a:pt x="0" y="0"/>
                </a:lnTo>
                <a:cubicBezTo>
                  <a:pt x="1978" y="775435"/>
                  <a:pt x="3957" y="1550870"/>
                  <a:pt x="0" y="23144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440695" y="4338084"/>
            <a:ext cx="1192889" cy="427280"/>
          </a:xfrm>
          <a:custGeom>
            <a:avLst/>
            <a:gdLst>
              <a:gd name="connsiteX0" fmla="*/ 17805 w 1192889"/>
              <a:gd name="connsiteY0" fmla="*/ 421346 h 427280"/>
              <a:gd name="connsiteX1" fmla="*/ 0 w 1192889"/>
              <a:gd name="connsiteY1" fmla="*/ 362001 h 427280"/>
              <a:gd name="connsiteX2" fmla="*/ 89022 w 1192889"/>
              <a:gd name="connsiteY2" fmla="*/ 272984 h 427280"/>
              <a:gd name="connsiteX3" fmla="*/ 160239 w 1192889"/>
              <a:gd name="connsiteY3" fmla="*/ 314526 h 427280"/>
              <a:gd name="connsiteX4" fmla="*/ 195848 w 1192889"/>
              <a:gd name="connsiteY4" fmla="*/ 231443 h 427280"/>
              <a:gd name="connsiteX5" fmla="*/ 201782 w 1192889"/>
              <a:gd name="connsiteY5" fmla="*/ 154295 h 427280"/>
              <a:gd name="connsiteX6" fmla="*/ 320478 w 1192889"/>
              <a:gd name="connsiteY6" fmla="*/ 178033 h 427280"/>
              <a:gd name="connsiteX7" fmla="*/ 385760 w 1192889"/>
              <a:gd name="connsiteY7" fmla="*/ 231443 h 427280"/>
              <a:gd name="connsiteX8" fmla="*/ 421369 w 1192889"/>
              <a:gd name="connsiteY8" fmla="*/ 172099 h 427280"/>
              <a:gd name="connsiteX9" fmla="*/ 474782 w 1192889"/>
              <a:gd name="connsiteY9" fmla="*/ 130558 h 427280"/>
              <a:gd name="connsiteX10" fmla="*/ 474782 w 1192889"/>
              <a:gd name="connsiteY10" fmla="*/ 130558 h 427280"/>
              <a:gd name="connsiteX11" fmla="*/ 486652 w 1192889"/>
              <a:gd name="connsiteY11" fmla="*/ 71213 h 427280"/>
              <a:gd name="connsiteX12" fmla="*/ 575673 w 1192889"/>
              <a:gd name="connsiteY12" fmla="*/ 71213 h 427280"/>
              <a:gd name="connsiteX13" fmla="*/ 593477 w 1192889"/>
              <a:gd name="connsiteY13" fmla="*/ 0 h 427280"/>
              <a:gd name="connsiteX14" fmla="*/ 652825 w 1192889"/>
              <a:gd name="connsiteY14" fmla="*/ 65279 h 427280"/>
              <a:gd name="connsiteX15" fmla="*/ 771521 w 1192889"/>
              <a:gd name="connsiteY15" fmla="*/ 118689 h 427280"/>
              <a:gd name="connsiteX16" fmla="*/ 884281 w 1192889"/>
              <a:gd name="connsiteY16" fmla="*/ 47475 h 427280"/>
              <a:gd name="connsiteX17" fmla="*/ 925825 w 1192889"/>
              <a:gd name="connsiteY17" fmla="*/ 148361 h 427280"/>
              <a:gd name="connsiteX18" fmla="*/ 902086 w 1192889"/>
              <a:gd name="connsiteY18" fmla="*/ 302657 h 427280"/>
              <a:gd name="connsiteX19" fmla="*/ 925825 w 1192889"/>
              <a:gd name="connsiteY19" fmla="*/ 356067 h 427280"/>
              <a:gd name="connsiteX20" fmla="*/ 1192889 w 1192889"/>
              <a:gd name="connsiteY20" fmla="*/ 427280 h 427280"/>
              <a:gd name="connsiteX21" fmla="*/ 17805 w 1192889"/>
              <a:gd name="connsiteY21" fmla="*/ 421346 h 42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92889" h="427280">
                <a:moveTo>
                  <a:pt x="17805" y="421346"/>
                </a:moveTo>
                <a:lnTo>
                  <a:pt x="0" y="362001"/>
                </a:lnTo>
                <a:lnTo>
                  <a:pt x="89022" y="272984"/>
                </a:lnTo>
                <a:lnTo>
                  <a:pt x="160239" y="314526"/>
                </a:lnTo>
                <a:lnTo>
                  <a:pt x="195848" y="231443"/>
                </a:lnTo>
                <a:lnTo>
                  <a:pt x="201782" y="154295"/>
                </a:lnTo>
                <a:lnTo>
                  <a:pt x="320478" y="178033"/>
                </a:lnTo>
                <a:lnTo>
                  <a:pt x="385760" y="231443"/>
                </a:lnTo>
                <a:lnTo>
                  <a:pt x="421369" y="172099"/>
                </a:lnTo>
                <a:lnTo>
                  <a:pt x="474782" y="130558"/>
                </a:lnTo>
                <a:lnTo>
                  <a:pt x="474782" y="130558"/>
                </a:lnTo>
                <a:lnTo>
                  <a:pt x="486652" y="71213"/>
                </a:lnTo>
                <a:lnTo>
                  <a:pt x="575673" y="71213"/>
                </a:lnTo>
                <a:lnTo>
                  <a:pt x="593477" y="0"/>
                </a:lnTo>
                <a:lnTo>
                  <a:pt x="652825" y="65279"/>
                </a:lnTo>
                <a:lnTo>
                  <a:pt x="771521" y="118689"/>
                </a:lnTo>
                <a:lnTo>
                  <a:pt x="884281" y="47475"/>
                </a:lnTo>
                <a:lnTo>
                  <a:pt x="925825" y="148361"/>
                </a:lnTo>
                <a:lnTo>
                  <a:pt x="902086" y="302657"/>
                </a:lnTo>
                <a:lnTo>
                  <a:pt x="925825" y="356067"/>
                </a:lnTo>
                <a:lnTo>
                  <a:pt x="1192889" y="427280"/>
                </a:lnTo>
                <a:lnTo>
                  <a:pt x="17805" y="421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894946" y="2367845"/>
            <a:ext cx="651347" cy="2390085"/>
          </a:xfrm>
          <a:custGeom>
            <a:avLst/>
            <a:gdLst>
              <a:gd name="connsiteX0" fmla="*/ 0 w 646891"/>
              <a:gd name="connsiteY0" fmla="*/ 2397518 h 2403453"/>
              <a:gd name="connsiteX1" fmla="*/ 172109 w 646891"/>
              <a:gd name="connsiteY1" fmla="*/ 1857483 h 2403453"/>
              <a:gd name="connsiteX2" fmla="*/ 65283 w 646891"/>
              <a:gd name="connsiteY2" fmla="*/ 1726925 h 2403453"/>
              <a:gd name="connsiteX3" fmla="*/ 94957 w 646891"/>
              <a:gd name="connsiteY3" fmla="*/ 1596367 h 2403453"/>
              <a:gd name="connsiteX4" fmla="*/ 178044 w 646891"/>
              <a:gd name="connsiteY4" fmla="*/ 1531088 h 2403453"/>
              <a:gd name="connsiteX5" fmla="*/ 255196 w 646891"/>
              <a:gd name="connsiteY5" fmla="*/ 1602302 h 2403453"/>
              <a:gd name="connsiteX6" fmla="*/ 367956 w 646891"/>
              <a:gd name="connsiteY6" fmla="*/ 1222497 h 2403453"/>
              <a:gd name="connsiteX7" fmla="*/ 373891 w 646891"/>
              <a:gd name="connsiteY7" fmla="*/ 1091939 h 2403453"/>
              <a:gd name="connsiteX8" fmla="*/ 338282 w 646891"/>
              <a:gd name="connsiteY8" fmla="*/ 1038529 h 2403453"/>
              <a:gd name="connsiteX9" fmla="*/ 273000 w 646891"/>
              <a:gd name="connsiteY9" fmla="*/ 1002922 h 2403453"/>
              <a:gd name="connsiteX10" fmla="*/ 344217 w 646891"/>
              <a:gd name="connsiteY10" fmla="*/ 741806 h 2403453"/>
              <a:gd name="connsiteX11" fmla="*/ 551934 w 646891"/>
              <a:gd name="connsiteY11" fmla="*/ 142427 h 2403453"/>
              <a:gd name="connsiteX12" fmla="*/ 540065 w 646891"/>
              <a:gd name="connsiteY12" fmla="*/ 71213 h 2403453"/>
              <a:gd name="connsiteX13" fmla="*/ 646891 w 646891"/>
              <a:gd name="connsiteY13" fmla="*/ 0 h 2403453"/>
              <a:gd name="connsiteX14" fmla="*/ 629086 w 646891"/>
              <a:gd name="connsiteY14" fmla="*/ 2403453 h 2403453"/>
              <a:gd name="connsiteX15" fmla="*/ 0 w 646891"/>
              <a:gd name="connsiteY15" fmla="*/ 2397518 h 2403453"/>
              <a:gd name="connsiteX0" fmla="*/ 0 w 646891"/>
              <a:gd name="connsiteY0" fmla="*/ 2397518 h 2397518"/>
              <a:gd name="connsiteX1" fmla="*/ 172109 w 646891"/>
              <a:gd name="connsiteY1" fmla="*/ 1857483 h 2397518"/>
              <a:gd name="connsiteX2" fmla="*/ 65283 w 646891"/>
              <a:gd name="connsiteY2" fmla="*/ 1726925 h 2397518"/>
              <a:gd name="connsiteX3" fmla="*/ 94957 w 646891"/>
              <a:gd name="connsiteY3" fmla="*/ 1596367 h 2397518"/>
              <a:gd name="connsiteX4" fmla="*/ 178044 w 646891"/>
              <a:gd name="connsiteY4" fmla="*/ 1531088 h 2397518"/>
              <a:gd name="connsiteX5" fmla="*/ 255196 w 646891"/>
              <a:gd name="connsiteY5" fmla="*/ 1602302 h 2397518"/>
              <a:gd name="connsiteX6" fmla="*/ 367956 w 646891"/>
              <a:gd name="connsiteY6" fmla="*/ 1222497 h 2397518"/>
              <a:gd name="connsiteX7" fmla="*/ 373891 w 646891"/>
              <a:gd name="connsiteY7" fmla="*/ 1091939 h 2397518"/>
              <a:gd name="connsiteX8" fmla="*/ 338282 w 646891"/>
              <a:gd name="connsiteY8" fmla="*/ 1038529 h 2397518"/>
              <a:gd name="connsiteX9" fmla="*/ 273000 w 646891"/>
              <a:gd name="connsiteY9" fmla="*/ 1002922 h 2397518"/>
              <a:gd name="connsiteX10" fmla="*/ 344217 w 646891"/>
              <a:gd name="connsiteY10" fmla="*/ 741806 h 2397518"/>
              <a:gd name="connsiteX11" fmla="*/ 551934 w 646891"/>
              <a:gd name="connsiteY11" fmla="*/ 142427 h 2397518"/>
              <a:gd name="connsiteX12" fmla="*/ 540065 w 646891"/>
              <a:gd name="connsiteY12" fmla="*/ 71213 h 2397518"/>
              <a:gd name="connsiteX13" fmla="*/ 646891 w 646891"/>
              <a:gd name="connsiteY13" fmla="*/ 0 h 2397518"/>
              <a:gd name="connsiteX14" fmla="*/ 637998 w 646891"/>
              <a:gd name="connsiteY14" fmla="*/ 2238576 h 2397518"/>
              <a:gd name="connsiteX15" fmla="*/ 0 w 646891"/>
              <a:gd name="connsiteY15" fmla="*/ 2397518 h 2397518"/>
              <a:gd name="connsiteX0" fmla="*/ 0 w 646891"/>
              <a:gd name="connsiteY0" fmla="*/ 2397518 h 2397518"/>
              <a:gd name="connsiteX1" fmla="*/ 172109 w 646891"/>
              <a:gd name="connsiteY1" fmla="*/ 1857483 h 2397518"/>
              <a:gd name="connsiteX2" fmla="*/ 65283 w 646891"/>
              <a:gd name="connsiteY2" fmla="*/ 1726925 h 2397518"/>
              <a:gd name="connsiteX3" fmla="*/ 94957 w 646891"/>
              <a:gd name="connsiteY3" fmla="*/ 1596367 h 2397518"/>
              <a:gd name="connsiteX4" fmla="*/ 178044 w 646891"/>
              <a:gd name="connsiteY4" fmla="*/ 1531088 h 2397518"/>
              <a:gd name="connsiteX5" fmla="*/ 255196 w 646891"/>
              <a:gd name="connsiteY5" fmla="*/ 1602302 h 2397518"/>
              <a:gd name="connsiteX6" fmla="*/ 367956 w 646891"/>
              <a:gd name="connsiteY6" fmla="*/ 1222497 h 2397518"/>
              <a:gd name="connsiteX7" fmla="*/ 373891 w 646891"/>
              <a:gd name="connsiteY7" fmla="*/ 1091939 h 2397518"/>
              <a:gd name="connsiteX8" fmla="*/ 338282 w 646891"/>
              <a:gd name="connsiteY8" fmla="*/ 1038529 h 2397518"/>
              <a:gd name="connsiteX9" fmla="*/ 273000 w 646891"/>
              <a:gd name="connsiteY9" fmla="*/ 1002922 h 2397518"/>
              <a:gd name="connsiteX10" fmla="*/ 344217 w 646891"/>
              <a:gd name="connsiteY10" fmla="*/ 741806 h 2397518"/>
              <a:gd name="connsiteX11" fmla="*/ 551934 w 646891"/>
              <a:gd name="connsiteY11" fmla="*/ 142427 h 2397518"/>
              <a:gd name="connsiteX12" fmla="*/ 540065 w 646891"/>
              <a:gd name="connsiteY12" fmla="*/ 71213 h 2397518"/>
              <a:gd name="connsiteX13" fmla="*/ 646891 w 646891"/>
              <a:gd name="connsiteY13" fmla="*/ 0 h 2397518"/>
              <a:gd name="connsiteX14" fmla="*/ 637998 w 646891"/>
              <a:gd name="connsiteY14" fmla="*/ 2381172 h 2397518"/>
              <a:gd name="connsiteX15" fmla="*/ 0 w 646891"/>
              <a:gd name="connsiteY15" fmla="*/ 2397518 h 2397518"/>
              <a:gd name="connsiteX0" fmla="*/ 0 w 646891"/>
              <a:gd name="connsiteY0" fmla="*/ 2397518 h 2397518"/>
              <a:gd name="connsiteX1" fmla="*/ 172109 w 646891"/>
              <a:gd name="connsiteY1" fmla="*/ 1857483 h 2397518"/>
              <a:gd name="connsiteX2" fmla="*/ 65283 w 646891"/>
              <a:gd name="connsiteY2" fmla="*/ 1726925 h 2397518"/>
              <a:gd name="connsiteX3" fmla="*/ 94957 w 646891"/>
              <a:gd name="connsiteY3" fmla="*/ 1596367 h 2397518"/>
              <a:gd name="connsiteX4" fmla="*/ 178044 w 646891"/>
              <a:gd name="connsiteY4" fmla="*/ 1531088 h 2397518"/>
              <a:gd name="connsiteX5" fmla="*/ 255196 w 646891"/>
              <a:gd name="connsiteY5" fmla="*/ 1602302 h 2397518"/>
              <a:gd name="connsiteX6" fmla="*/ 367956 w 646891"/>
              <a:gd name="connsiteY6" fmla="*/ 1222497 h 2397518"/>
              <a:gd name="connsiteX7" fmla="*/ 373891 w 646891"/>
              <a:gd name="connsiteY7" fmla="*/ 1091939 h 2397518"/>
              <a:gd name="connsiteX8" fmla="*/ 338282 w 646891"/>
              <a:gd name="connsiteY8" fmla="*/ 1038529 h 2397518"/>
              <a:gd name="connsiteX9" fmla="*/ 273000 w 646891"/>
              <a:gd name="connsiteY9" fmla="*/ 1002922 h 2397518"/>
              <a:gd name="connsiteX10" fmla="*/ 344217 w 646891"/>
              <a:gd name="connsiteY10" fmla="*/ 741806 h 2397518"/>
              <a:gd name="connsiteX11" fmla="*/ 551934 w 646891"/>
              <a:gd name="connsiteY11" fmla="*/ 142427 h 2397518"/>
              <a:gd name="connsiteX12" fmla="*/ 540065 w 646891"/>
              <a:gd name="connsiteY12" fmla="*/ 71213 h 2397518"/>
              <a:gd name="connsiteX13" fmla="*/ 646891 w 646891"/>
              <a:gd name="connsiteY13" fmla="*/ 0 h 2397518"/>
              <a:gd name="connsiteX14" fmla="*/ 637998 w 646891"/>
              <a:gd name="connsiteY14" fmla="*/ 2390085 h 2397518"/>
              <a:gd name="connsiteX15" fmla="*/ 0 w 646891"/>
              <a:gd name="connsiteY15" fmla="*/ 2397518 h 2397518"/>
              <a:gd name="connsiteX0" fmla="*/ 0 w 651347"/>
              <a:gd name="connsiteY0" fmla="*/ 2388606 h 2390085"/>
              <a:gd name="connsiteX1" fmla="*/ 176565 w 651347"/>
              <a:gd name="connsiteY1" fmla="*/ 1857483 h 2390085"/>
              <a:gd name="connsiteX2" fmla="*/ 69739 w 651347"/>
              <a:gd name="connsiteY2" fmla="*/ 1726925 h 2390085"/>
              <a:gd name="connsiteX3" fmla="*/ 99413 w 651347"/>
              <a:gd name="connsiteY3" fmla="*/ 1596367 h 2390085"/>
              <a:gd name="connsiteX4" fmla="*/ 182500 w 651347"/>
              <a:gd name="connsiteY4" fmla="*/ 1531088 h 2390085"/>
              <a:gd name="connsiteX5" fmla="*/ 259652 w 651347"/>
              <a:gd name="connsiteY5" fmla="*/ 1602302 h 2390085"/>
              <a:gd name="connsiteX6" fmla="*/ 372412 w 651347"/>
              <a:gd name="connsiteY6" fmla="*/ 1222497 h 2390085"/>
              <a:gd name="connsiteX7" fmla="*/ 378347 w 651347"/>
              <a:gd name="connsiteY7" fmla="*/ 1091939 h 2390085"/>
              <a:gd name="connsiteX8" fmla="*/ 342738 w 651347"/>
              <a:gd name="connsiteY8" fmla="*/ 1038529 h 2390085"/>
              <a:gd name="connsiteX9" fmla="*/ 277456 w 651347"/>
              <a:gd name="connsiteY9" fmla="*/ 1002922 h 2390085"/>
              <a:gd name="connsiteX10" fmla="*/ 348673 w 651347"/>
              <a:gd name="connsiteY10" fmla="*/ 741806 h 2390085"/>
              <a:gd name="connsiteX11" fmla="*/ 556390 w 651347"/>
              <a:gd name="connsiteY11" fmla="*/ 142427 h 2390085"/>
              <a:gd name="connsiteX12" fmla="*/ 544521 w 651347"/>
              <a:gd name="connsiteY12" fmla="*/ 71213 h 2390085"/>
              <a:gd name="connsiteX13" fmla="*/ 651347 w 651347"/>
              <a:gd name="connsiteY13" fmla="*/ 0 h 2390085"/>
              <a:gd name="connsiteX14" fmla="*/ 642454 w 651347"/>
              <a:gd name="connsiteY14" fmla="*/ 2390085 h 2390085"/>
              <a:gd name="connsiteX15" fmla="*/ 0 w 651347"/>
              <a:gd name="connsiteY15" fmla="*/ 2388606 h 239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1347" h="2390085">
                <a:moveTo>
                  <a:pt x="0" y="2388606"/>
                </a:moveTo>
                <a:lnTo>
                  <a:pt x="176565" y="1857483"/>
                </a:lnTo>
                <a:lnTo>
                  <a:pt x="69739" y="1726925"/>
                </a:lnTo>
                <a:lnTo>
                  <a:pt x="99413" y="1596367"/>
                </a:lnTo>
                <a:lnTo>
                  <a:pt x="182500" y="1531088"/>
                </a:lnTo>
                <a:lnTo>
                  <a:pt x="259652" y="1602302"/>
                </a:lnTo>
                <a:lnTo>
                  <a:pt x="372412" y="1222497"/>
                </a:lnTo>
                <a:lnTo>
                  <a:pt x="378347" y="1091939"/>
                </a:lnTo>
                <a:lnTo>
                  <a:pt x="342738" y="1038529"/>
                </a:lnTo>
                <a:lnTo>
                  <a:pt x="277456" y="1002922"/>
                </a:lnTo>
                <a:lnTo>
                  <a:pt x="348673" y="741806"/>
                </a:lnTo>
                <a:lnTo>
                  <a:pt x="556390" y="142427"/>
                </a:lnTo>
                <a:lnTo>
                  <a:pt x="544521" y="71213"/>
                </a:lnTo>
                <a:lnTo>
                  <a:pt x="651347" y="0"/>
                </a:lnTo>
                <a:cubicBezTo>
                  <a:pt x="648383" y="746192"/>
                  <a:pt x="645418" y="1643893"/>
                  <a:pt x="642454" y="2390085"/>
                </a:cubicBezTo>
                <a:lnTo>
                  <a:pt x="0" y="23886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135045" y="2017713"/>
            <a:ext cx="3412494" cy="955447"/>
          </a:xfrm>
          <a:custGeom>
            <a:avLst/>
            <a:gdLst>
              <a:gd name="connsiteX0" fmla="*/ 0 w 3412494"/>
              <a:gd name="connsiteY0" fmla="*/ 0 h 955447"/>
              <a:gd name="connsiteX1" fmla="*/ 47479 w 3412494"/>
              <a:gd name="connsiteY1" fmla="*/ 53410 h 955447"/>
              <a:gd name="connsiteX2" fmla="*/ 35609 w 3412494"/>
              <a:gd name="connsiteY2" fmla="*/ 130558 h 955447"/>
              <a:gd name="connsiteX3" fmla="*/ 35609 w 3412494"/>
              <a:gd name="connsiteY3" fmla="*/ 130558 h 955447"/>
              <a:gd name="connsiteX4" fmla="*/ 65283 w 3412494"/>
              <a:gd name="connsiteY4" fmla="*/ 172099 h 955447"/>
              <a:gd name="connsiteX5" fmla="*/ 219587 w 3412494"/>
              <a:gd name="connsiteY5" fmla="*/ 172099 h 955447"/>
              <a:gd name="connsiteX6" fmla="*/ 403565 w 3412494"/>
              <a:gd name="connsiteY6" fmla="*/ 178034 h 955447"/>
              <a:gd name="connsiteX7" fmla="*/ 516326 w 3412494"/>
              <a:gd name="connsiteY7" fmla="*/ 237378 h 955447"/>
              <a:gd name="connsiteX8" fmla="*/ 670630 w 3412494"/>
              <a:gd name="connsiteY8" fmla="*/ 225509 h 955447"/>
              <a:gd name="connsiteX9" fmla="*/ 765586 w 3412494"/>
              <a:gd name="connsiteY9" fmla="*/ 178034 h 955447"/>
              <a:gd name="connsiteX10" fmla="*/ 848673 w 3412494"/>
              <a:gd name="connsiteY10" fmla="*/ 249247 h 955447"/>
              <a:gd name="connsiteX11" fmla="*/ 866477 w 3412494"/>
              <a:gd name="connsiteY11" fmla="*/ 296723 h 955447"/>
              <a:gd name="connsiteX12" fmla="*/ 1032651 w 3412494"/>
              <a:gd name="connsiteY12" fmla="*/ 284854 h 955447"/>
              <a:gd name="connsiteX13" fmla="*/ 1121672 w 3412494"/>
              <a:gd name="connsiteY13" fmla="*/ 296723 h 955447"/>
              <a:gd name="connsiteX14" fmla="*/ 1299715 w 3412494"/>
              <a:gd name="connsiteY14" fmla="*/ 302657 h 955447"/>
              <a:gd name="connsiteX15" fmla="*/ 1400607 w 3412494"/>
              <a:gd name="connsiteY15" fmla="*/ 344199 h 955447"/>
              <a:gd name="connsiteX16" fmla="*/ 1507432 w 3412494"/>
              <a:gd name="connsiteY16" fmla="*/ 373871 h 955447"/>
              <a:gd name="connsiteX17" fmla="*/ 1578650 w 3412494"/>
              <a:gd name="connsiteY17" fmla="*/ 397609 h 955447"/>
              <a:gd name="connsiteX18" fmla="*/ 1667671 w 3412494"/>
              <a:gd name="connsiteY18" fmla="*/ 397609 h 955447"/>
              <a:gd name="connsiteX19" fmla="*/ 1762628 w 3412494"/>
              <a:gd name="connsiteY19" fmla="*/ 302657 h 955447"/>
              <a:gd name="connsiteX20" fmla="*/ 1839780 w 3412494"/>
              <a:gd name="connsiteY20" fmla="*/ 308592 h 955447"/>
              <a:gd name="connsiteX21" fmla="*/ 1905062 w 3412494"/>
              <a:gd name="connsiteY21" fmla="*/ 314526 h 955447"/>
              <a:gd name="connsiteX22" fmla="*/ 1952540 w 3412494"/>
              <a:gd name="connsiteY22" fmla="*/ 385740 h 955447"/>
              <a:gd name="connsiteX23" fmla="*/ 2011888 w 3412494"/>
              <a:gd name="connsiteY23" fmla="*/ 385740 h 955447"/>
              <a:gd name="connsiteX24" fmla="*/ 2023758 w 3412494"/>
              <a:gd name="connsiteY24" fmla="*/ 445084 h 955447"/>
              <a:gd name="connsiteX25" fmla="*/ 2089040 w 3412494"/>
              <a:gd name="connsiteY25" fmla="*/ 528167 h 955447"/>
              <a:gd name="connsiteX26" fmla="*/ 2314561 w 3412494"/>
              <a:gd name="connsiteY26" fmla="*/ 545970 h 955447"/>
              <a:gd name="connsiteX27" fmla="*/ 2409518 w 3412494"/>
              <a:gd name="connsiteY27" fmla="*/ 658724 h 955447"/>
              <a:gd name="connsiteX28" fmla="*/ 2409518 w 3412494"/>
              <a:gd name="connsiteY28" fmla="*/ 658724 h 955447"/>
              <a:gd name="connsiteX29" fmla="*/ 2367974 w 3412494"/>
              <a:gd name="connsiteY29" fmla="*/ 712134 h 955447"/>
              <a:gd name="connsiteX30" fmla="*/ 2284888 w 3412494"/>
              <a:gd name="connsiteY30" fmla="*/ 664659 h 955447"/>
              <a:gd name="connsiteX31" fmla="*/ 2290822 w 3412494"/>
              <a:gd name="connsiteY31" fmla="*/ 741807 h 955447"/>
              <a:gd name="connsiteX32" fmla="*/ 2296757 w 3412494"/>
              <a:gd name="connsiteY32" fmla="*/ 836758 h 955447"/>
              <a:gd name="connsiteX33" fmla="*/ 2255214 w 3412494"/>
              <a:gd name="connsiteY33" fmla="*/ 890168 h 955447"/>
              <a:gd name="connsiteX34" fmla="*/ 2255214 w 3412494"/>
              <a:gd name="connsiteY34" fmla="*/ 890168 h 955447"/>
              <a:gd name="connsiteX35" fmla="*/ 2207736 w 3412494"/>
              <a:gd name="connsiteY35" fmla="*/ 955447 h 955447"/>
              <a:gd name="connsiteX36" fmla="*/ 2350170 w 3412494"/>
              <a:gd name="connsiteY36" fmla="*/ 872365 h 955447"/>
              <a:gd name="connsiteX37" fmla="*/ 2415453 w 3412494"/>
              <a:gd name="connsiteY37" fmla="*/ 872365 h 955447"/>
              <a:gd name="connsiteX38" fmla="*/ 2480735 w 3412494"/>
              <a:gd name="connsiteY38" fmla="*/ 836758 h 955447"/>
              <a:gd name="connsiteX39" fmla="*/ 2480735 w 3412494"/>
              <a:gd name="connsiteY39" fmla="*/ 836758 h 955447"/>
              <a:gd name="connsiteX40" fmla="*/ 2421387 w 3412494"/>
              <a:gd name="connsiteY40" fmla="*/ 807086 h 955447"/>
              <a:gd name="connsiteX41" fmla="*/ 2462931 w 3412494"/>
              <a:gd name="connsiteY41" fmla="*/ 735872 h 955447"/>
              <a:gd name="connsiteX42" fmla="*/ 2664713 w 3412494"/>
              <a:gd name="connsiteY42" fmla="*/ 658724 h 955447"/>
              <a:gd name="connsiteX43" fmla="*/ 2729996 w 3412494"/>
              <a:gd name="connsiteY43" fmla="*/ 569708 h 955447"/>
              <a:gd name="connsiteX44" fmla="*/ 2896169 w 3412494"/>
              <a:gd name="connsiteY44" fmla="*/ 516298 h 955447"/>
              <a:gd name="connsiteX45" fmla="*/ 2979256 w 3412494"/>
              <a:gd name="connsiteY45" fmla="*/ 498494 h 955447"/>
              <a:gd name="connsiteX46" fmla="*/ 3014865 w 3412494"/>
              <a:gd name="connsiteY46" fmla="*/ 427281 h 955447"/>
              <a:gd name="connsiteX47" fmla="*/ 3044538 w 3412494"/>
              <a:gd name="connsiteY47" fmla="*/ 231444 h 955447"/>
              <a:gd name="connsiteX48" fmla="*/ 3103886 w 3412494"/>
              <a:gd name="connsiteY48" fmla="*/ 225509 h 955447"/>
              <a:gd name="connsiteX49" fmla="*/ 3103886 w 3412494"/>
              <a:gd name="connsiteY49" fmla="*/ 225509 h 955447"/>
              <a:gd name="connsiteX50" fmla="*/ 3228516 w 3412494"/>
              <a:gd name="connsiteY50" fmla="*/ 356067 h 955447"/>
              <a:gd name="connsiteX51" fmla="*/ 3264125 w 3412494"/>
              <a:gd name="connsiteY51" fmla="*/ 409477 h 955447"/>
              <a:gd name="connsiteX52" fmla="*/ 3370951 w 3412494"/>
              <a:gd name="connsiteY52" fmla="*/ 356067 h 955447"/>
              <a:gd name="connsiteX53" fmla="*/ 3412494 w 3412494"/>
              <a:gd name="connsiteY53" fmla="*/ 302657 h 955447"/>
              <a:gd name="connsiteX54" fmla="*/ 3394690 w 3412494"/>
              <a:gd name="connsiteY54" fmla="*/ 17804 h 955447"/>
              <a:gd name="connsiteX55" fmla="*/ 0 w 3412494"/>
              <a:gd name="connsiteY55" fmla="*/ 0 h 95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412494" h="955447">
                <a:moveTo>
                  <a:pt x="0" y="0"/>
                </a:moveTo>
                <a:lnTo>
                  <a:pt x="47479" y="53410"/>
                </a:lnTo>
                <a:lnTo>
                  <a:pt x="35609" y="130558"/>
                </a:lnTo>
                <a:lnTo>
                  <a:pt x="35609" y="130558"/>
                </a:lnTo>
                <a:lnTo>
                  <a:pt x="65283" y="172099"/>
                </a:lnTo>
                <a:lnTo>
                  <a:pt x="219587" y="172099"/>
                </a:lnTo>
                <a:lnTo>
                  <a:pt x="403565" y="178034"/>
                </a:lnTo>
                <a:lnTo>
                  <a:pt x="516326" y="237378"/>
                </a:lnTo>
                <a:lnTo>
                  <a:pt x="670630" y="225509"/>
                </a:lnTo>
                <a:lnTo>
                  <a:pt x="765586" y="178034"/>
                </a:lnTo>
                <a:lnTo>
                  <a:pt x="848673" y="249247"/>
                </a:lnTo>
                <a:lnTo>
                  <a:pt x="866477" y="296723"/>
                </a:lnTo>
                <a:lnTo>
                  <a:pt x="1032651" y="284854"/>
                </a:lnTo>
                <a:lnTo>
                  <a:pt x="1121672" y="296723"/>
                </a:lnTo>
                <a:lnTo>
                  <a:pt x="1299715" y="302657"/>
                </a:lnTo>
                <a:lnTo>
                  <a:pt x="1400607" y="344199"/>
                </a:lnTo>
                <a:lnTo>
                  <a:pt x="1507432" y="373871"/>
                </a:lnTo>
                <a:lnTo>
                  <a:pt x="1578650" y="397609"/>
                </a:lnTo>
                <a:lnTo>
                  <a:pt x="1667671" y="397609"/>
                </a:lnTo>
                <a:lnTo>
                  <a:pt x="1762628" y="302657"/>
                </a:lnTo>
                <a:lnTo>
                  <a:pt x="1839780" y="308592"/>
                </a:lnTo>
                <a:lnTo>
                  <a:pt x="1905062" y="314526"/>
                </a:lnTo>
                <a:lnTo>
                  <a:pt x="1952540" y="385740"/>
                </a:lnTo>
                <a:lnTo>
                  <a:pt x="2011888" y="385740"/>
                </a:lnTo>
                <a:lnTo>
                  <a:pt x="2023758" y="445084"/>
                </a:lnTo>
                <a:lnTo>
                  <a:pt x="2089040" y="528167"/>
                </a:lnTo>
                <a:lnTo>
                  <a:pt x="2314561" y="545970"/>
                </a:lnTo>
                <a:lnTo>
                  <a:pt x="2409518" y="658724"/>
                </a:lnTo>
                <a:lnTo>
                  <a:pt x="2409518" y="658724"/>
                </a:lnTo>
                <a:lnTo>
                  <a:pt x="2367974" y="712134"/>
                </a:lnTo>
                <a:lnTo>
                  <a:pt x="2284888" y="664659"/>
                </a:lnTo>
                <a:lnTo>
                  <a:pt x="2290822" y="741807"/>
                </a:lnTo>
                <a:lnTo>
                  <a:pt x="2296757" y="836758"/>
                </a:lnTo>
                <a:lnTo>
                  <a:pt x="2255214" y="890168"/>
                </a:lnTo>
                <a:lnTo>
                  <a:pt x="2255214" y="890168"/>
                </a:lnTo>
                <a:lnTo>
                  <a:pt x="2207736" y="955447"/>
                </a:lnTo>
                <a:lnTo>
                  <a:pt x="2350170" y="872365"/>
                </a:lnTo>
                <a:lnTo>
                  <a:pt x="2415453" y="872365"/>
                </a:lnTo>
                <a:lnTo>
                  <a:pt x="2480735" y="836758"/>
                </a:lnTo>
                <a:lnTo>
                  <a:pt x="2480735" y="836758"/>
                </a:lnTo>
                <a:lnTo>
                  <a:pt x="2421387" y="807086"/>
                </a:lnTo>
                <a:lnTo>
                  <a:pt x="2462931" y="735872"/>
                </a:lnTo>
                <a:lnTo>
                  <a:pt x="2664713" y="658724"/>
                </a:lnTo>
                <a:lnTo>
                  <a:pt x="2729996" y="569708"/>
                </a:lnTo>
                <a:lnTo>
                  <a:pt x="2896169" y="516298"/>
                </a:lnTo>
                <a:lnTo>
                  <a:pt x="2979256" y="498494"/>
                </a:lnTo>
                <a:lnTo>
                  <a:pt x="3014865" y="427281"/>
                </a:lnTo>
                <a:lnTo>
                  <a:pt x="3044538" y="231444"/>
                </a:lnTo>
                <a:lnTo>
                  <a:pt x="3103886" y="225509"/>
                </a:lnTo>
                <a:lnTo>
                  <a:pt x="3103886" y="225509"/>
                </a:lnTo>
                <a:lnTo>
                  <a:pt x="3228516" y="356067"/>
                </a:lnTo>
                <a:lnTo>
                  <a:pt x="3264125" y="409477"/>
                </a:lnTo>
                <a:lnTo>
                  <a:pt x="3370951" y="356067"/>
                </a:lnTo>
                <a:lnTo>
                  <a:pt x="3412494" y="302657"/>
                </a:lnTo>
                <a:lnTo>
                  <a:pt x="3394690" y="17804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>
            <a:solidFill>
              <a:srgbClr val="C9C9C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43938" y="2029582"/>
            <a:ext cx="599412" cy="2326305"/>
          </a:xfrm>
          <a:custGeom>
            <a:avLst/>
            <a:gdLst>
              <a:gd name="connsiteX0" fmla="*/ 0 w 599412"/>
              <a:gd name="connsiteY0" fmla="*/ 2314436 h 2326305"/>
              <a:gd name="connsiteX1" fmla="*/ 545999 w 599412"/>
              <a:gd name="connsiteY1" fmla="*/ 2326305 h 2326305"/>
              <a:gd name="connsiteX2" fmla="*/ 492587 w 599412"/>
              <a:gd name="connsiteY2" fmla="*/ 2255092 h 2326305"/>
              <a:gd name="connsiteX3" fmla="*/ 569739 w 599412"/>
              <a:gd name="connsiteY3" fmla="*/ 2266961 h 2326305"/>
              <a:gd name="connsiteX4" fmla="*/ 599412 w 599412"/>
              <a:gd name="connsiteY4" fmla="*/ 2213551 h 2326305"/>
              <a:gd name="connsiteX5" fmla="*/ 510391 w 599412"/>
              <a:gd name="connsiteY5" fmla="*/ 2106730 h 2326305"/>
              <a:gd name="connsiteX6" fmla="*/ 462913 w 599412"/>
              <a:gd name="connsiteY6" fmla="*/ 2005845 h 2326305"/>
              <a:gd name="connsiteX7" fmla="*/ 433239 w 599412"/>
              <a:gd name="connsiteY7" fmla="*/ 1738794 h 2326305"/>
              <a:gd name="connsiteX8" fmla="*/ 391695 w 599412"/>
              <a:gd name="connsiteY8" fmla="*/ 1649778 h 2326305"/>
              <a:gd name="connsiteX9" fmla="*/ 213652 w 599412"/>
              <a:gd name="connsiteY9" fmla="*/ 1501416 h 2326305"/>
              <a:gd name="connsiteX10" fmla="*/ 213652 w 599412"/>
              <a:gd name="connsiteY10" fmla="*/ 1501416 h 2326305"/>
              <a:gd name="connsiteX11" fmla="*/ 189913 w 599412"/>
              <a:gd name="connsiteY11" fmla="*/ 1406465 h 2326305"/>
              <a:gd name="connsiteX12" fmla="*/ 124631 w 599412"/>
              <a:gd name="connsiteY12" fmla="*/ 1264038 h 2326305"/>
              <a:gd name="connsiteX13" fmla="*/ 136500 w 599412"/>
              <a:gd name="connsiteY13" fmla="*/ 1198759 h 2326305"/>
              <a:gd name="connsiteX14" fmla="*/ 118696 w 599412"/>
              <a:gd name="connsiteY14" fmla="*/ 1103808 h 2326305"/>
              <a:gd name="connsiteX15" fmla="*/ 100892 w 599412"/>
              <a:gd name="connsiteY15" fmla="*/ 1020726 h 2326305"/>
              <a:gd name="connsiteX16" fmla="*/ 71218 w 599412"/>
              <a:gd name="connsiteY16" fmla="*/ 949512 h 2326305"/>
              <a:gd name="connsiteX17" fmla="*/ 94957 w 599412"/>
              <a:gd name="connsiteY17" fmla="*/ 902037 h 2326305"/>
              <a:gd name="connsiteX18" fmla="*/ 65283 w 599412"/>
              <a:gd name="connsiteY18" fmla="*/ 830823 h 2326305"/>
              <a:gd name="connsiteX19" fmla="*/ 136500 w 599412"/>
              <a:gd name="connsiteY19" fmla="*/ 735872 h 2326305"/>
              <a:gd name="connsiteX20" fmla="*/ 142435 w 599412"/>
              <a:gd name="connsiteY20" fmla="*/ 581576 h 2326305"/>
              <a:gd name="connsiteX21" fmla="*/ 225522 w 599412"/>
              <a:gd name="connsiteY21" fmla="*/ 462887 h 2326305"/>
              <a:gd name="connsiteX22" fmla="*/ 302674 w 599412"/>
              <a:gd name="connsiteY22" fmla="*/ 231444 h 2326305"/>
              <a:gd name="connsiteX23" fmla="*/ 302674 w 599412"/>
              <a:gd name="connsiteY23" fmla="*/ 53410 h 2326305"/>
              <a:gd name="connsiteX24" fmla="*/ 296739 w 599412"/>
              <a:gd name="connsiteY24" fmla="*/ 0 h 2326305"/>
              <a:gd name="connsiteX25" fmla="*/ 0 w 599412"/>
              <a:gd name="connsiteY25" fmla="*/ 0 h 2326305"/>
              <a:gd name="connsiteX26" fmla="*/ 0 w 599412"/>
              <a:gd name="connsiteY26" fmla="*/ 2314436 h 232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9412" h="2326305">
                <a:moveTo>
                  <a:pt x="0" y="2314436"/>
                </a:moveTo>
                <a:lnTo>
                  <a:pt x="545999" y="2326305"/>
                </a:lnTo>
                <a:lnTo>
                  <a:pt x="492587" y="2255092"/>
                </a:lnTo>
                <a:lnTo>
                  <a:pt x="569739" y="2266961"/>
                </a:lnTo>
                <a:lnTo>
                  <a:pt x="599412" y="2213551"/>
                </a:lnTo>
                <a:lnTo>
                  <a:pt x="510391" y="2106730"/>
                </a:lnTo>
                <a:lnTo>
                  <a:pt x="462913" y="2005845"/>
                </a:lnTo>
                <a:lnTo>
                  <a:pt x="433239" y="1738794"/>
                </a:lnTo>
                <a:lnTo>
                  <a:pt x="391695" y="1649778"/>
                </a:lnTo>
                <a:lnTo>
                  <a:pt x="213652" y="1501416"/>
                </a:lnTo>
                <a:lnTo>
                  <a:pt x="213652" y="1501416"/>
                </a:lnTo>
                <a:lnTo>
                  <a:pt x="189913" y="1406465"/>
                </a:lnTo>
                <a:lnTo>
                  <a:pt x="124631" y="1264038"/>
                </a:lnTo>
                <a:lnTo>
                  <a:pt x="136500" y="1198759"/>
                </a:lnTo>
                <a:lnTo>
                  <a:pt x="118696" y="1103808"/>
                </a:lnTo>
                <a:lnTo>
                  <a:pt x="100892" y="1020726"/>
                </a:lnTo>
                <a:lnTo>
                  <a:pt x="71218" y="949512"/>
                </a:lnTo>
                <a:lnTo>
                  <a:pt x="94957" y="902037"/>
                </a:lnTo>
                <a:lnTo>
                  <a:pt x="65283" y="830823"/>
                </a:lnTo>
                <a:lnTo>
                  <a:pt x="136500" y="735872"/>
                </a:lnTo>
                <a:lnTo>
                  <a:pt x="142435" y="581576"/>
                </a:lnTo>
                <a:lnTo>
                  <a:pt x="225522" y="462887"/>
                </a:lnTo>
                <a:lnTo>
                  <a:pt x="302674" y="231444"/>
                </a:lnTo>
                <a:lnTo>
                  <a:pt x="302674" y="53410"/>
                </a:lnTo>
                <a:lnTo>
                  <a:pt x="296739" y="0"/>
                </a:lnTo>
                <a:lnTo>
                  <a:pt x="0" y="0"/>
                </a:lnTo>
                <a:cubicBezTo>
                  <a:pt x="1978" y="775435"/>
                  <a:pt x="3957" y="1550870"/>
                  <a:pt x="0" y="231443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425144" y="1397963"/>
            <a:ext cx="437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atin typeface="Arial"/>
                <a:cs typeface="Arial"/>
              </a:rPr>
              <a:t>192-h QPF valid 0000 UTC 1 May 2017</a:t>
            </a:r>
            <a:endParaRPr lang="en-US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86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Neither FV3GFS or GFS forecast cutoff low over SE U.S. 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(F144)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60" cy="655658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04539" y="3757590"/>
            <a:ext cx="224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 </a:t>
            </a:r>
            <a:r>
              <a:rPr lang="en-US" b="1" dirty="0" err="1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89672" y="5874237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Cutoff Low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86887" y="5258705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Joaquin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has 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geo. heights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has 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geo. heights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6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(F144)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60" cy="655658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045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Neither FV3GFS or GFS forecast cutoff low over SE U.S.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Heavy precipitation located over NE U.S. and not SE U.S.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3947727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95100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(F120)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60" cy="655658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4539" y="3757590"/>
            <a:ext cx="224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 </a:t>
            </a:r>
            <a:r>
              <a:rPr lang="en-US" b="1" dirty="0" err="1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2736" y="572024"/>
            <a:ext cx="2611264" cy="175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forecast cutoff low that rejoins flow as neg. tilted trough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has 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geo. heights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has 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geo. heights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9672" y="5874237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Cutoff Low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6887" y="5258705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Joaquin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4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(F120)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59" cy="6556588"/>
          </a:xfrm>
          <a:prstGeom prst="rect">
            <a:avLst/>
          </a:prstGeom>
        </p:spPr>
      </p:pic>
      <p:sp>
        <p:nvSpPr>
          <p:cNvPr id="24" name="Freeform 23"/>
          <p:cNvSpPr>
            <a:spLocks noChangeAspect="1"/>
          </p:cNvSpPr>
          <p:nvPr/>
        </p:nvSpPr>
        <p:spPr>
          <a:xfrm>
            <a:off x="4968266" y="3757590"/>
            <a:ext cx="1403671" cy="2733218"/>
          </a:xfrm>
          <a:custGeom>
            <a:avLst/>
            <a:gdLst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0 w 1282918"/>
              <a:gd name="connsiteY5" fmla="*/ 1334079 h 2462915"/>
              <a:gd name="connsiteX6" fmla="*/ 269412 w 1282918"/>
              <a:gd name="connsiteY6" fmla="*/ 1244285 h 2462915"/>
              <a:gd name="connsiteX7" fmla="*/ 474679 w 1282918"/>
              <a:gd name="connsiteY7" fmla="*/ 936421 h 2462915"/>
              <a:gd name="connsiteX8" fmla="*/ 436192 w 1282918"/>
              <a:gd name="connsiteY8" fmla="*/ 756833 h 2462915"/>
              <a:gd name="connsiteX9" fmla="*/ 436192 w 1282918"/>
              <a:gd name="connsiteY9" fmla="*/ 756833 h 2462915"/>
              <a:gd name="connsiteX10" fmla="*/ 372046 w 1282918"/>
              <a:gd name="connsiteY10" fmla="*/ 641384 h 2462915"/>
              <a:gd name="connsiteX11" fmla="*/ 487509 w 1282918"/>
              <a:gd name="connsiteY11" fmla="*/ 333520 h 2462915"/>
              <a:gd name="connsiteX12" fmla="*/ 705605 w 1282918"/>
              <a:gd name="connsiteY12" fmla="*/ 0 h 2462915"/>
              <a:gd name="connsiteX13" fmla="*/ 1282918 w 1282918"/>
              <a:gd name="connsiteY13" fmla="*/ 0 h 2462915"/>
              <a:gd name="connsiteX14" fmla="*/ 1282918 w 1282918"/>
              <a:gd name="connsiteY14" fmla="*/ 2450088 h 2462915"/>
              <a:gd name="connsiteX15" fmla="*/ 38487 w 1282918"/>
              <a:gd name="connsiteY15" fmla="*/ 2462915 h 24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2918" h="2462915">
                <a:moveTo>
                  <a:pt x="38487" y="2462915"/>
                </a:moveTo>
                <a:lnTo>
                  <a:pt x="218096" y="1949808"/>
                </a:lnTo>
                <a:lnTo>
                  <a:pt x="153950" y="1706082"/>
                </a:lnTo>
                <a:lnTo>
                  <a:pt x="12829" y="1590633"/>
                </a:lnTo>
                <a:lnTo>
                  <a:pt x="0" y="1334079"/>
                </a:lnTo>
                <a:lnTo>
                  <a:pt x="0" y="1334079"/>
                </a:lnTo>
                <a:lnTo>
                  <a:pt x="269412" y="1244285"/>
                </a:lnTo>
                <a:lnTo>
                  <a:pt x="474679" y="936421"/>
                </a:lnTo>
                <a:lnTo>
                  <a:pt x="436192" y="756833"/>
                </a:lnTo>
                <a:lnTo>
                  <a:pt x="436192" y="756833"/>
                </a:lnTo>
                <a:lnTo>
                  <a:pt x="372046" y="641384"/>
                </a:lnTo>
                <a:lnTo>
                  <a:pt x="487509" y="333520"/>
                </a:lnTo>
                <a:lnTo>
                  <a:pt x="705605" y="0"/>
                </a:lnTo>
                <a:lnTo>
                  <a:pt x="1282918" y="0"/>
                </a:lnTo>
                <a:lnTo>
                  <a:pt x="1282918" y="2450088"/>
                </a:lnTo>
                <a:lnTo>
                  <a:pt x="38487" y="246291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3404542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3404542" y="2435566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>
            <a:spLocks noChangeAspect="1"/>
          </p:cNvSpPr>
          <p:nvPr/>
        </p:nvSpPr>
        <p:spPr>
          <a:xfrm>
            <a:off x="351914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45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forecast cutoff low that rejoins flow as neg. tilted trough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shift heavy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. over Mid-Atlantic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947727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895100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(F096)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59" cy="655658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4539" y="3757590"/>
            <a:ext cx="224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 </a:t>
            </a:r>
            <a:r>
              <a:rPr lang="en-US" b="1" dirty="0" err="1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2736" y="572024"/>
            <a:ext cx="2611264" cy="175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forecast cutoff low, but GFS brings Joaquin into U.S.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has 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geo. heights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has 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geo. heights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9672" y="5874237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Cutoff Low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6887" y="5258705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Joaquin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6887" y="1714193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Joaquin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2333" y="1057052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Joaquin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3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forecast cutoff low, but GFS brings Joaquin into U.S.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forecast heavy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. in Carolinas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(F096)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58" cy="6556587"/>
          </a:xfrm>
          <a:prstGeom prst="rect">
            <a:avLst/>
          </a:prstGeom>
        </p:spPr>
      </p:pic>
      <p:sp>
        <p:nvSpPr>
          <p:cNvPr id="24" name="Freeform 23"/>
          <p:cNvSpPr>
            <a:spLocks noChangeAspect="1"/>
          </p:cNvSpPr>
          <p:nvPr/>
        </p:nvSpPr>
        <p:spPr>
          <a:xfrm>
            <a:off x="4982304" y="3757590"/>
            <a:ext cx="1389634" cy="2733218"/>
          </a:xfrm>
          <a:custGeom>
            <a:avLst/>
            <a:gdLst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0 w 1282918"/>
              <a:gd name="connsiteY5" fmla="*/ 1334079 h 2462915"/>
              <a:gd name="connsiteX6" fmla="*/ 269412 w 1282918"/>
              <a:gd name="connsiteY6" fmla="*/ 1244285 h 2462915"/>
              <a:gd name="connsiteX7" fmla="*/ 474679 w 1282918"/>
              <a:gd name="connsiteY7" fmla="*/ 936421 h 2462915"/>
              <a:gd name="connsiteX8" fmla="*/ 436192 w 1282918"/>
              <a:gd name="connsiteY8" fmla="*/ 756833 h 2462915"/>
              <a:gd name="connsiteX9" fmla="*/ 436192 w 1282918"/>
              <a:gd name="connsiteY9" fmla="*/ 756833 h 2462915"/>
              <a:gd name="connsiteX10" fmla="*/ 372046 w 1282918"/>
              <a:gd name="connsiteY10" fmla="*/ 641384 h 2462915"/>
              <a:gd name="connsiteX11" fmla="*/ 487509 w 1282918"/>
              <a:gd name="connsiteY11" fmla="*/ 333520 h 2462915"/>
              <a:gd name="connsiteX12" fmla="*/ 705605 w 1282918"/>
              <a:gd name="connsiteY12" fmla="*/ 0 h 2462915"/>
              <a:gd name="connsiteX13" fmla="*/ 1282918 w 1282918"/>
              <a:gd name="connsiteY13" fmla="*/ 0 h 2462915"/>
              <a:gd name="connsiteX14" fmla="*/ 1282918 w 1282918"/>
              <a:gd name="connsiteY14" fmla="*/ 2450088 h 2462915"/>
              <a:gd name="connsiteX15" fmla="*/ 38487 w 1282918"/>
              <a:gd name="connsiteY15" fmla="*/ 2462915 h 2462915"/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269412 w 1282918"/>
              <a:gd name="connsiteY5" fmla="*/ 1244285 h 2462915"/>
              <a:gd name="connsiteX6" fmla="*/ 474679 w 1282918"/>
              <a:gd name="connsiteY6" fmla="*/ 936421 h 2462915"/>
              <a:gd name="connsiteX7" fmla="*/ 436192 w 1282918"/>
              <a:gd name="connsiteY7" fmla="*/ 756833 h 2462915"/>
              <a:gd name="connsiteX8" fmla="*/ 436192 w 1282918"/>
              <a:gd name="connsiteY8" fmla="*/ 756833 h 2462915"/>
              <a:gd name="connsiteX9" fmla="*/ 372046 w 1282918"/>
              <a:gd name="connsiteY9" fmla="*/ 641384 h 2462915"/>
              <a:gd name="connsiteX10" fmla="*/ 487509 w 1282918"/>
              <a:gd name="connsiteY10" fmla="*/ 333520 h 2462915"/>
              <a:gd name="connsiteX11" fmla="*/ 705605 w 1282918"/>
              <a:gd name="connsiteY11" fmla="*/ 0 h 2462915"/>
              <a:gd name="connsiteX12" fmla="*/ 1282918 w 1282918"/>
              <a:gd name="connsiteY12" fmla="*/ 0 h 2462915"/>
              <a:gd name="connsiteX13" fmla="*/ 1282918 w 1282918"/>
              <a:gd name="connsiteY13" fmla="*/ 2450088 h 2462915"/>
              <a:gd name="connsiteX14" fmla="*/ 38487 w 1282918"/>
              <a:gd name="connsiteY14" fmla="*/ 2462915 h 2462915"/>
              <a:gd name="connsiteX0" fmla="*/ 25658 w 1270089"/>
              <a:gd name="connsiteY0" fmla="*/ 2462915 h 2462915"/>
              <a:gd name="connsiteX1" fmla="*/ 205267 w 1270089"/>
              <a:gd name="connsiteY1" fmla="*/ 1949808 h 2462915"/>
              <a:gd name="connsiteX2" fmla="*/ 141121 w 1270089"/>
              <a:gd name="connsiteY2" fmla="*/ 1706082 h 2462915"/>
              <a:gd name="connsiteX3" fmla="*/ 0 w 1270089"/>
              <a:gd name="connsiteY3" fmla="*/ 1590633 h 2462915"/>
              <a:gd name="connsiteX4" fmla="*/ 256583 w 1270089"/>
              <a:gd name="connsiteY4" fmla="*/ 1244285 h 2462915"/>
              <a:gd name="connsiteX5" fmla="*/ 461850 w 1270089"/>
              <a:gd name="connsiteY5" fmla="*/ 936421 h 2462915"/>
              <a:gd name="connsiteX6" fmla="*/ 423363 w 1270089"/>
              <a:gd name="connsiteY6" fmla="*/ 756833 h 2462915"/>
              <a:gd name="connsiteX7" fmla="*/ 423363 w 1270089"/>
              <a:gd name="connsiteY7" fmla="*/ 756833 h 2462915"/>
              <a:gd name="connsiteX8" fmla="*/ 359217 w 1270089"/>
              <a:gd name="connsiteY8" fmla="*/ 641384 h 2462915"/>
              <a:gd name="connsiteX9" fmla="*/ 474680 w 1270089"/>
              <a:gd name="connsiteY9" fmla="*/ 333520 h 2462915"/>
              <a:gd name="connsiteX10" fmla="*/ 692776 w 1270089"/>
              <a:gd name="connsiteY10" fmla="*/ 0 h 2462915"/>
              <a:gd name="connsiteX11" fmla="*/ 1270089 w 1270089"/>
              <a:gd name="connsiteY11" fmla="*/ 0 h 2462915"/>
              <a:gd name="connsiteX12" fmla="*/ 1270089 w 1270089"/>
              <a:gd name="connsiteY12" fmla="*/ 2450088 h 2462915"/>
              <a:gd name="connsiteX13" fmla="*/ 25658 w 1270089"/>
              <a:gd name="connsiteY13" fmla="*/ 2462915 h 24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0089" h="2462915">
                <a:moveTo>
                  <a:pt x="25658" y="2462915"/>
                </a:moveTo>
                <a:lnTo>
                  <a:pt x="205267" y="1949808"/>
                </a:lnTo>
                <a:lnTo>
                  <a:pt x="141121" y="1706082"/>
                </a:lnTo>
                <a:lnTo>
                  <a:pt x="0" y="1590633"/>
                </a:lnTo>
                <a:lnTo>
                  <a:pt x="256583" y="1244285"/>
                </a:lnTo>
                <a:lnTo>
                  <a:pt x="461850" y="936421"/>
                </a:lnTo>
                <a:lnTo>
                  <a:pt x="423363" y="756833"/>
                </a:lnTo>
                <a:lnTo>
                  <a:pt x="423363" y="756833"/>
                </a:lnTo>
                <a:lnTo>
                  <a:pt x="359217" y="641384"/>
                </a:lnTo>
                <a:lnTo>
                  <a:pt x="474680" y="333520"/>
                </a:lnTo>
                <a:lnTo>
                  <a:pt x="692776" y="0"/>
                </a:lnTo>
                <a:lnTo>
                  <a:pt x="1270089" y="0"/>
                </a:lnTo>
                <a:lnTo>
                  <a:pt x="1270089" y="2450088"/>
                </a:lnTo>
                <a:lnTo>
                  <a:pt x="25658" y="246291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3404542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3404542" y="2435566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>
            <a:spLocks noChangeAspect="1"/>
          </p:cNvSpPr>
          <p:nvPr/>
        </p:nvSpPr>
        <p:spPr>
          <a:xfrm>
            <a:off x="351914" y="2448394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>
            <a:spLocks noChangeAspect="1"/>
          </p:cNvSpPr>
          <p:nvPr/>
        </p:nvSpPr>
        <p:spPr>
          <a:xfrm>
            <a:off x="351914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45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86887" y="1714193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Joaquin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72333" y="1057052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/>
                <a:cs typeface="Arial"/>
              </a:rPr>
              <a:t>Joaquin</a:t>
            </a:r>
            <a:endParaRPr lang="en-US" sz="20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3947727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895100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7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(F072)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59" cy="655658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4539" y="3757590"/>
            <a:ext cx="224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 </a:t>
            </a:r>
            <a:r>
              <a:rPr lang="en-US" b="1" dirty="0" err="1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has 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geo. heights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has 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geo. heights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9672" y="5874237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Cutoff Low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6887" y="5258705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Joaquin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32736" y="572024"/>
            <a:ext cx="2611264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positions cutoff low too far NE (too progressive)</a:t>
            </a:r>
          </a:p>
        </p:txBody>
      </p:sp>
    </p:spTree>
    <p:extLst>
      <p:ext uri="{BB962C8B-B14F-4D97-AF65-F5344CB8AC3E}">
        <p14:creationId xmlns:p14="http://schemas.microsoft.com/office/powerpoint/2010/main" val="400606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(F072)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57" cy="6556586"/>
          </a:xfrm>
          <a:prstGeom prst="rect">
            <a:avLst/>
          </a:prstGeom>
        </p:spPr>
      </p:pic>
      <p:sp>
        <p:nvSpPr>
          <p:cNvPr id="30" name="Freeform 29"/>
          <p:cNvSpPr>
            <a:spLocks noChangeAspect="1"/>
          </p:cNvSpPr>
          <p:nvPr/>
        </p:nvSpPr>
        <p:spPr>
          <a:xfrm>
            <a:off x="3404542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3404542" y="2435566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>
            <a:spLocks noChangeAspect="1"/>
          </p:cNvSpPr>
          <p:nvPr/>
        </p:nvSpPr>
        <p:spPr>
          <a:xfrm>
            <a:off x="351914" y="2448394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>
            <a:spLocks noChangeAspect="1"/>
          </p:cNvSpPr>
          <p:nvPr/>
        </p:nvSpPr>
        <p:spPr>
          <a:xfrm>
            <a:off x="351914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45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4982304" y="3757590"/>
            <a:ext cx="1389634" cy="2733218"/>
          </a:xfrm>
          <a:custGeom>
            <a:avLst/>
            <a:gdLst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0 w 1282918"/>
              <a:gd name="connsiteY5" fmla="*/ 1334079 h 2462915"/>
              <a:gd name="connsiteX6" fmla="*/ 269412 w 1282918"/>
              <a:gd name="connsiteY6" fmla="*/ 1244285 h 2462915"/>
              <a:gd name="connsiteX7" fmla="*/ 474679 w 1282918"/>
              <a:gd name="connsiteY7" fmla="*/ 936421 h 2462915"/>
              <a:gd name="connsiteX8" fmla="*/ 436192 w 1282918"/>
              <a:gd name="connsiteY8" fmla="*/ 756833 h 2462915"/>
              <a:gd name="connsiteX9" fmla="*/ 436192 w 1282918"/>
              <a:gd name="connsiteY9" fmla="*/ 756833 h 2462915"/>
              <a:gd name="connsiteX10" fmla="*/ 372046 w 1282918"/>
              <a:gd name="connsiteY10" fmla="*/ 641384 h 2462915"/>
              <a:gd name="connsiteX11" fmla="*/ 487509 w 1282918"/>
              <a:gd name="connsiteY11" fmla="*/ 333520 h 2462915"/>
              <a:gd name="connsiteX12" fmla="*/ 705605 w 1282918"/>
              <a:gd name="connsiteY12" fmla="*/ 0 h 2462915"/>
              <a:gd name="connsiteX13" fmla="*/ 1282918 w 1282918"/>
              <a:gd name="connsiteY13" fmla="*/ 0 h 2462915"/>
              <a:gd name="connsiteX14" fmla="*/ 1282918 w 1282918"/>
              <a:gd name="connsiteY14" fmla="*/ 2450088 h 2462915"/>
              <a:gd name="connsiteX15" fmla="*/ 38487 w 1282918"/>
              <a:gd name="connsiteY15" fmla="*/ 2462915 h 2462915"/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269412 w 1282918"/>
              <a:gd name="connsiteY5" fmla="*/ 1244285 h 2462915"/>
              <a:gd name="connsiteX6" fmla="*/ 474679 w 1282918"/>
              <a:gd name="connsiteY6" fmla="*/ 936421 h 2462915"/>
              <a:gd name="connsiteX7" fmla="*/ 436192 w 1282918"/>
              <a:gd name="connsiteY7" fmla="*/ 756833 h 2462915"/>
              <a:gd name="connsiteX8" fmla="*/ 436192 w 1282918"/>
              <a:gd name="connsiteY8" fmla="*/ 756833 h 2462915"/>
              <a:gd name="connsiteX9" fmla="*/ 372046 w 1282918"/>
              <a:gd name="connsiteY9" fmla="*/ 641384 h 2462915"/>
              <a:gd name="connsiteX10" fmla="*/ 487509 w 1282918"/>
              <a:gd name="connsiteY10" fmla="*/ 333520 h 2462915"/>
              <a:gd name="connsiteX11" fmla="*/ 705605 w 1282918"/>
              <a:gd name="connsiteY11" fmla="*/ 0 h 2462915"/>
              <a:gd name="connsiteX12" fmla="*/ 1282918 w 1282918"/>
              <a:gd name="connsiteY12" fmla="*/ 0 h 2462915"/>
              <a:gd name="connsiteX13" fmla="*/ 1282918 w 1282918"/>
              <a:gd name="connsiteY13" fmla="*/ 2450088 h 2462915"/>
              <a:gd name="connsiteX14" fmla="*/ 38487 w 1282918"/>
              <a:gd name="connsiteY14" fmla="*/ 2462915 h 2462915"/>
              <a:gd name="connsiteX0" fmla="*/ 25658 w 1270089"/>
              <a:gd name="connsiteY0" fmla="*/ 2462915 h 2462915"/>
              <a:gd name="connsiteX1" fmla="*/ 205267 w 1270089"/>
              <a:gd name="connsiteY1" fmla="*/ 1949808 h 2462915"/>
              <a:gd name="connsiteX2" fmla="*/ 141121 w 1270089"/>
              <a:gd name="connsiteY2" fmla="*/ 1706082 h 2462915"/>
              <a:gd name="connsiteX3" fmla="*/ 0 w 1270089"/>
              <a:gd name="connsiteY3" fmla="*/ 1590633 h 2462915"/>
              <a:gd name="connsiteX4" fmla="*/ 256583 w 1270089"/>
              <a:gd name="connsiteY4" fmla="*/ 1244285 h 2462915"/>
              <a:gd name="connsiteX5" fmla="*/ 461850 w 1270089"/>
              <a:gd name="connsiteY5" fmla="*/ 936421 h 2462915"/>
              <a:gd name="connsiteX6" fmla="*/ 423363 w 1270089"/>
              <a:gd name="connsiteY6" fmla="*/ 756833 h 2462915"/>
              <a:gd name="connsiteX7" fmla="*/ 423363 w 1270089"/>
              <a:gd name="connsiteY7" fmla="*/ 756833 h 2462915"/>
              <a:gd name="connsiteX8" fmla="*/ 359217 w 1270089"/>
              <a:gd name="connsiteY8" fmla="*/ 641384 h 2462915"/>
              <a:gd name="connsiteX9" fmla="*/ 474680 w 1270089"/>
              <a:gd name="connsiteY9" fmla="*/ 333520 h 2462915"/>
              <a:gd name="connsiteX10" fmla="*/ 692776 w 1270089"/>
              <a:gd name="connsiteY10" fmla="*/ 0 h 2462915"/>
              <a:gd name="connsiteX11" fmla="*/ 1270089 w 1270089"/>
              <a:gd name="connsiteY11" fmla="*/ 0 h 2462915"/>
              <a:gd name="connsiteX12" fmla="*/ 1270089 w 1270089"/>
              <a:gd name="connsiteY12" fmla="*/ 2450088 h 2462915"/>
              <a:gd name="connsiteX13" fmla="*/ 25658 w 1270089"/>
              <a:gd name="connsiteY13" fmla="*/ 2462915 h 24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0089" h="2462915">
                <a:moveTo>
                  <a:pt x="25658" y="2462915"/>
                </a:moveTo>
                <a:lnTo>
                  <a:pt x="205267" y="1949808"/>
                </a:lnTo>
                <a:lnTo>
                  <a:pt x="141121" y="1706082"/>
                </a:lnTo>
                <a:lnTo>
                  <a:pt x="0" y="1590633"/>
                </a:lnTo>
                <a:lnTo>
                  <a:pt x="256583" y="1244285"/>
                </a:lnTo>
                <a:lnTo>
                  <a:pt x="461850" y="936421"/>
                </a:lnTo>
                <a:lnTo>
                  <a:pt x="423363" y="756833"/>
                </a:lnTo>
                <a:lnTo>
                  <a:pt x="423363" y="756833"/>
                </a:lnTo>
                <a:lnTo>
                  <a:pt x="359217" y="641384"/>
                </a:lnTo>
                <a:lnTo>
                  <a:pt x="474680" y="333520"/>
                </a:lnTo>
                <a:lnTo>
                  <a:pt x="692776" y="0"/>
                </a:lnTo>
                <a:lnTo>
                  <a:pt x="1270089" y="0"/>
                </a:lnTo>
                <a:lnTo>
                  <a:pt x="1270089" y="2450088"/>
                </a:lnTo>
                <a:lnTo>
                  <a:pt x="25658" y="246291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positions cutoff low too far </a:t>
            </a:r>
            <a:r>
              <a:rPr lang="en-US" dirty="0" smtClean="0">
                <a:latin typeface="Arial"/>
                <a:cs typeface="Arial"/>
              </a:rPr>
              <a:t>NE (</a:t>
            </a:r>
            <a:r>
              <a:rPr lang="en-US" dirty="0">
                <a:latin typeface="Arial"/>
                <a:cs typeface="Arial"/>
              </a:rPr>
              <a:t>too progressive)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has heavy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. too far NE, GFS more accurate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947727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895100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(F060)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58" cy="655658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4539" y="3757590"/>
            <a:ext cx="22426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FV3GFS−GFS </a:t>
            </a:r>
            <a:r>
              <a:rPr lang="en-US" b="1" dirty="0" err="1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2736" y="572024"/>
            <a:ext cx="2611264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have cutoff low over S. GA/N. FL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has lower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geo. heights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has higher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geo. heights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89672" y="5874237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Cutoff Low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6887" y="5258705"/>
            <a:ext cx="185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/>
                <a:latin typeface="Arial"/>
                <a:cs typeface="Arial"/>
              </a:rPr>
              <a:t>Joaquin</a:t>
            </a:r>
            <a:endParaRPr lang="en-US" sz="2000" b="1" dirty="0"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2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(F060)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57" cy="6556585"/>
          </a:xfrm>
          <a:prstGeom prst="rect">
            <a:avLst/>
          </a:prstGeom>
        </p:spPr>
      </p:pic>
      <p:sp>
        <p:nvSpPr>
          <p:cNvPr id="30" name="Freeform 29"/>
          <p:cNvSpPr>
            <a:spLocks noChangeAspect="1"/>
          </p:cNvSpPr>
          <p:nvPr/>
        </p:nvSpPr>
        <p:spPr>
          <a:xfrm>
            <a:off x="3404542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3404542" y="2435566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>
            <a:spLocks noChangeAspect="1"/>
          </p:cNvSpPr>
          <p:nvPr/>
        </p:nvSpPr>
        <p:spPr>
          <a:xfrm>
            <a:off x="351914" y="2448394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>
            <a:spLocks noChangeAspect="1"/>
          </p:cNvSpPr>
          <p:nvPr/>
        </p:nvSpPr>
        <p:spPr>
          <a:xfrm>
            <a:off x="351914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45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4982304" y="3757590"/>
            <a:ext cx="1389634" cy="2733218"/>
          </a:xfrm>
          <a:custGeom>
            <a:avLst/>
            <a:gdLst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0 w 1282918"/>
              <a:gd name="connsiteY5" fmla="*/ 1334079 h 2462915"/>
              <a:gd name="connsiteX6" fmla="*/ 269412 w 1282918"/>
              <a:gd name="connsiteY6" fmla="*/ 1244285 h 2462915"/>
              <a:gd name="connsiteX7" fmla="*/ 474679 w 1282918"/>
              <a:gd name="connsiteY7" fmla="*/ 936421 h 2462915"/>
              <a:gd name="connsiteX8" fmla="*/ 436192 w 1282918"/>
              <a:gd name="connsiteY8" fmla="*/ 756833 h 2462915"/>
              <a:gd name="connsiteX9" fmla="*/ 436192 w 1282918"/>
              <a:gd name="connsiteY9" fmla="*/ 756833 h 2462915"/>
              <a:gd name="connsiteX10" fmla="*/ 372046 w 1282918"/>
              <a:gd name="connsiteY10" fmla="*/ 641384 h 2462915"/>
              <a:gd name="connsiteX11" fmla="*/ 487509 w 1282918"/>
              <a:gd name="connsiteY11" fmla="*/ 333520 h 2462915"/>
              <a:gd name="connsiteX12" fmla="*/ 705605 w 1282918"/>
              <a:gd name="connsiteY12" fmla="*/ 0 h 2462915"/>
              <a:gd name="connsiteX13" fmla="*/ 1282918 w 1282918"/>
              <a:gd name="connsiteY13" fmla="*/ 0 h 2462915"/>
              <a:gd name="connsiteX14" fmla="*/ 1282918 w 1282918"/>
              <a:gd name="connsiteY14" fmla="*/ 2450088 h 2462915"/>
              <a:gd name="connsiteX15" fmla="*/ 38487 w 1282918"/>
              <a:gd name="connsiteY15" fmla="*/ 2462915 h 2462915"/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269412 w 1282918"/>
              <a:gd name="connsiteY5" fmla="*/ 1244285 h 2462915"/>
              <a:gd name="connsiteX6" fmla="*/ 474679 w 1282918"/>
              <a:gd name="connsiteY6" fmla="*/ 936421 h 2462915"/>
              <a:gd name="connsiteX7" fmla="*/ 436192 w 1282918"/>
              <a:gd name="connsiteY7" fmla="*/ 756833 h 2462915"/>
              <a:gd name="connsiteX8" fmla="*/ 436192 w 1282918"/>
              <a:gd name="connsiteY8" fmla="*/ 756833 h 2462915"/>
              <a:gd name="connsiteX9" fmla="*/ 372046 w 1282918"/>
              <a:gd name="connsiteY9" fmla="*/ 641384 h 2462915"/>
              <a:gd name="connsiteX10" fmla="*/ 487509 w 1282918"/>
              <a:gd name="connsiteY10" fmla="*/ 333520 h 2462915"/>
              <a:gd name="connsiteX11" fmla="*/ 705605 w 1282918"/>
              <a:gd name="connsiteY11" fmla="*/ 0 h 2462915"/>
              <a:gd name="connsiteX12" fmla="*/ 1282918 w 1282918"/>
              <a:gd name="connsiteY12" fmla="*/ 0 h 2462915"/>
              <a:gd name="connsiteX13" fmla="*/ 1282918 w 1282918"/>
              <a:gd name="connsiteY13" fmla="*/ 2450088 h 2462915"/>
              <a:gd name="connsiteX14" fmla="*/ 38487 w 1282918"/>
              <a:gd name="connsiteY14" fmla="*/ 2462915 h 2462915"/>
              <a:gd name="connsiteX0" fmla="*/ 25658 w 1270089"/>
              <a:gd name="connsiteY0" fmla="*/ 2462915 h 2462915"/>
              <a:gd name="connsiteX1" fmla="*/ 205267 w 1270089"/>
              <a:gd name="connsiteY1" fmla="*/ 1949808 h 2462915"/>
              <a:gd name="connsiteX2" fmla="*/ 141121 w 1270089"/>
              <a:gd name="connsiteY2" fmla="*/ 1706082 h 2462915"/>
              <a:gd name="connsiteX3" fmla="*/ 0 w 1270089"/>
              <a:gd name="connsiteY3" fmla="*/ 1590633 h 2462915"/>
              <a:gd name="connsiteX4" fmla="*/ 256583 w 1270089"/>
              <a:gd name="connsiteY4" fmla="*/ 1244285 h 2462915"/>
              <a:gd name="connsiteX5" fmla="*/ 461850 w 1270089"/>
              <a:gd name="connsiteY5" fmla="*/ 936421 h 2462915"/>
              <a:gd name="connsiteX6" fmla="*/ 423363 w 1270089"/>
              <a:gd name="connsiteY6" fmla="*/ 756833 h 2462915"/>
              <a:gd name="connsiteX7" fmla="*/ 423363 w 1270089"/>
              <a:gd name="connsiteY7" fmla="*/ 756833 h 2462915"/>
              <a:gd name="connsiteX8" fmla="*/ 359217 w 1270089"/>
              <a:gd name="connsiteY8" fmla="*/ 641384 h 2462915"/>
              <a:gd name="connsiteX9" fmla="*/ 474680 w 1270089"/>
              <a:gd name="connsiteY9" fmla="*/ 333520 h 2462915"/>
              <a:gd name="connsiteX10" fmla="*/ 692776 w 1270089"/>
              <a:gd name="connsiteY10" fmla="*/ 0 h 2462915"/>
              <a:gd name="connsiteX11" fmla="*/ 1270089 w 1270089"/>
              <a:gd name="connsiteY11" fmla="*/ 0 h 2462915"/>
              <a:gd name="connsiteX12" fmla="*/ 1270089 w 1270089"/>
              <a:gd name="connsiteY12" fmla="*/ 2450088 h 2462915"/>
              <a:gd name="connsiteX13" fmla="*/ 25658 w 1270089"/>
              <a:gd name="connsiteY13" fmla="*/ 2462915 h 24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0089" h="2462915">
                <a:moveTo>
                  <a:pt x="25658" y="2462915"/>
                </a:moveTo>
                <a:lnTo>
                  <a:pt x="205267" y="1949808"/>
                </a:lnTo>
                <a:lnTo>
                  <a:pt x="141121" y="1706082"/>
                </a:lnTo>
                <a:lnTo>
                  <a:pt x="0" y="1590633"/>
                </a:lnTo>
                <a:lnTo>
                  <a:pt x="256583" y="1244285"/>
                </a:lnTo>
                <a:lnTo>
                  <a:pt x="461850" y="936421"/>
                </a:lnTo>
                <a:lnTo>
                  <a:pt x="423363" y="756833"/>
                </a:lnTo>
                <a:lnTo>
                  <a:pt x="423363" y="756833"/>
                </a:lnTo>
                <a:lnTo>
                  <a:pt x="359217" y="641384"/>
                </a:lnTo>
                <a:lnTo>
                  <a:pt x="474680" y="333520"/>
                </a:lnTo>
                <a:lnTo>
                  <a:pt x="692776" y="0"/>
                </a:lnTo>
                <a:lnTo>
                  <a:pt x="1270089" y="0"/>
                </a:lnTo>
                <a:lnTo>
                  <a:pt x="1270089" y="2450088"/>
                </a:lnTo>
                <a:lnTo>
                  <a:pt x="25658" y="246291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3947727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895100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have cutoff low over S. GA/N. FL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Correct cutoff low location =&gt; correct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. location  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0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800"/>
            <a:ext cx="9144000" cy="5715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476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http://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www.emc.ncep.noaa.gov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/users/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Alicia.Bentley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/fv3gfs/</a:t>
            </a:r>
          </a:p>
        </p:txBody>
      </p:sp>
    </p:spTree>
    <p:extLst>
      <p:ext uri="{BB962C8B-B14F-4D97-AF65-F5344CB8AC3E}">
        <p14:creationId xmlns:p14="http://schemas.microsoft.com/office/powerpoint/2010/main" val="40723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(F048)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56" cy="6556585"/>
          </a:xfrm>
          <a:prstGeom prst="rect">
            <a:avLst/>
          </a:prstGeom>
        </p:spPr>
      </p:pic>
      <p:sp>
        <p:nvSpPr>
          <p:cNvPr id="30" name="Freeform 29"/>
          <p:cNvSpPr>
            <a:spLocks noChangeAspect="1"/>
          </p:cNvSpPr>
          <p:nvPr/>
        </p:nvSpPr>
        <p:spPr>
          <a:xfrm>
            <a:off x="3404542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3404542" y="2435566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>
            <a:spLocks noChangeAspect="1"/>
          </p:cNvSpPr>
          <p:nvPr/>
        </p:nvSpPr>
        <p:spPr>
          <a:xfrm>
            <a:off x="351914" y="2448394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>
            <a:spLocks noChangeAspect="1"/>
          </p:cNvSpPr>
          <p:nvPr/>
        </p:nvSpPr>
        <p:spPr>
          <a:xfrm>
            <a:off x="351914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45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4982304" y="3757590"/>
            <a:ext cx="1389634" cy="2733218"/>
          </a:xfrm>
          <a:custGeom>
            <a:avLst/>
            <a:gdLst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0 w 1282918"/>
              <a:gd name="connsiteY5" fmla="*/ 1334079 h 2462915"/>
              <a:gd name="connsiteX6" fmla="*/ 269412 w 1282918"/>
              <a:gd name="connsiteY6" fmla="*/ 1244285 h 2462915"/>
              <a:gd name="connsiteX7" fmla="*/ 474679 w 1282918"/>
              <a:gd name="connsiteY7" fmla="*/ 936421 h 2462915"/>
              <a:gd name="connsiteX8" fmla="*/ 436192 w 1282918"/>
              <a:gd name="connsiteY8" fmla="*/ 756833 h 2462915"/>
              <a:gd name="connsiteX9" fmla="*/ 436192 w 1282918"/>
              <a:gd name="connsiteY9" fmla="*/ 756833 h 2462915"/>
              <a:gd name="connsiteX10" fmla="*/ 372046 w 1282918"/>
              <a:gd name="connsiteY10" fmla="*/ 641384 h 2462915"/>
              <a:gd name="connsiteX11" fmla="*/ 487509 w 1282918"/>
              <a:gd name="connsiteY11" fmla="*/ 333520 h 2462915"/>
              <a:gd name="connsiteX12" fmla="*/ 705605 w 1282918"/>
              <a:gd name="connsiteY12" fmla="*/ 0 h 2462915"/>
              <a:gd name="connsiteX13" fmla="*/ 1282918 w 1282918"/>
              <a:gd name="connsiteY13" fmla="*/ 0 h 2462915"/>
              <a:gd name="connsiteX14" fmla="*/ 1282918 w 1282918"/>
              <a:gd name="connsiteY14" fmla="*/ 2450088 h 2462915"/>
              <a:gd name="connsiteX15" fmla="*/ 38487 w 1282918"/>
              <a:gd name="connsiteY15" fmla="*/ 2462915 h 2462915"/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269412 w 1282918"/>
              <a:gd name="connsiteY5" fmla="*/ 1244285 h 2462915"/>
              <a:gd name="connsiteX6" fmla="*/ 474679 w 1282918"/>
              <a:gd name="connsiteY6" fmla="*/ 936421 h 2462915"/>
              <a:gd name="connsiteX7" fmla="*/ 436192 w 1282918"/>
              <a:gd name="connsiteY7" fmla="*/ 756833 h 2462915"/>
              <a:gd name="connsiteX8" fmla="*/ 436192 w 1282918"/>
              <a:gd name="connsiteY8" fmla="*/ 756833 h 2462915"/>
              <a:gd name="connsiteX9" fmla="*/ 372046 w 1282918"/>
              <a:gd name="connsiteY9" fmla="*/ 641384 h 2462915"/>
              <a:gd name="connsiteX10" fmla="*/ 487509 w 1282918"/>
              <a:gd name="connsiteY10" fmla="*/ 333520 h 2462915"/>
              <a:gd name="connsiteX11" fmla="*/ 705605 w 1282918"/>
              <a:gd name="connsiteY11" fmla="*/ 0 h 2462915"/>
              <a:gd name="connsiteX12" fmla="*/ 1282918 w 1282918"/>
              <a:gd name="connsiteY12" fmla="*/ 0 h 2462915"/>
              <a:gd name="connsiteX13" fmla="*/ 1282918 w 1282918"/>
              <a:gd name="connsiteY13" fmla="*/ 2450088 h 2462915"/>
              <a:gd name="connsiteX14" fmla="*/ 38487 w 1282918"/>
              <a:gd name="connsiteY14" fmla="*/ 2462915 h 2462915"/>
              <a:gd name="connsiteX0" fmla="*/ 25658 w 1270089"/>
              <a:gd name="connsiteY0" fmla="*/ 2462915 h 2462915"/>
              <a:gd name="connsiteX1" fmla="*/ 205267 w 1270089"/>
              <a:gd name="connsiteY1" fmla="*/ 1949808 h 2462915"/>
              <a:gd name="connsiteX2" fmla="*/ 141121 w 1270089"/>
              <a:gd name="connsiteY2" fmla="*/ 1706082 h 2462915"/>
              <a:gd name="connsiteX3" fmla="*/ 0 w 1270089"/>
              <a:gd name="connsiteY3" fmla="*/ 1590633 h 2462915"/>
              <a:gd name="connsiteX4" fmla="*/ 256583 w 1270089"/>
              <a:gd name="connsiteY4" fmla="*/ 1244285 h 2462915"/>
              <a:gd name="connsiteX5" fmla="*/ 461850 w 1270089"/>
              <a:gd name="connsiteY5" fmla="*/ 936421 h 2462915"/>
              <a:gd name="connsiteX6" fmla="*/ 423363 w 1270089"/>
              <a:gd name="connsiteY6" fmla="*/ 756833 h 2462915"/>
              <a:gd name="connsiteX7" fmla="*/ 423363 w 1270089"/>
              <a:gd name="connsiteY7" fmla="*/ 756833 h 2462915"/>
              <a:gd name="connsiteX8" fmla="*/ 359217 w 1270089"/>
              <a:gd name="connsiteY8" fmla="*/ 641384 h 2462915"/>
              <a:gd name="connsiteX9" fmla="*/ 474680 w 1270089"/>
              <a:gd name="connsiteY9" fmla="*/ 333520 h 2462915"/>
              <a:gd name="connsiteX10" fmla="*/ 692776 w 1270089"/>
              <a:gd name="connsiteY10" fmla="*/ 0 h 2462915"/>
              <a:gd name="connsiteX11" fmla="*/ 1270089 w 1270089"/>
              <a:gd name="connsiteY11" fmla="*/ 0 h 2462915"/>
              <a:gd name="connsiteX12" fmla="*/ 1270089 w 1270089"/>
              <a:gd name="connsiteY12" fmla="*/ 2450088 h 2462915"/>
              <a:gd name="connsiteX13" fmla="*/ 25658 w 1270089"/>
              <a:gd name="connsiteY13" fmla="*/ 2462915 h 24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0089" h="2462915">
                <a:moveTo>
                  <a:pt x="25658" y="2462915"/>
                </a:moveTo>
                <a:lnTo>
                  <a:pt x="205267" y="1949808"/>
                </a:lnTo>
                <a:lnTo>
                  <a:pt x="141121" y="1706082"/>
                </a:lnTo>
                <a:lnTo>
                  <a:pt x="0" y="1590633"/>
                </a:lnTo>
                <a:lnTo>
                  <a:pt x="256583" y="1244285"/>
                </a:lnTo>
                <a:lnTo>
                  <a:pt x="461850" y="936421"/>
                </a:lnTo>
                <a:lnTo>
                  <a:pt x="423363" y="756833"/>
                </a:lnTo>
                <a:lnTo>
                  <a:pt x="423363" y="756833"/>
                </a:lnTo>
                <a:lnTo>
                  <a:pt x="359217" y="641384"/>
                </a:lnTo>
                <a:lnTo>
                  <a:pt x="474680" y="333520"/>
                </a:lnTo>
                <a:lnTo>
                  <a:pt x="692776" y="0"/>
                </a:lnTo>
                <a:lnTo>
                  <a:pt x="1270089" y="0"/>
                </a:lnTo>
                <a:lnTo>
                  <a:pt x="1270089" y="2450088"/>
                </a:lnTo>
                <a:lnTo>
                  <a:pt x="25658" y="246291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both have cutoff low over S. GA/N. FL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both have </a:t>
            </a:r>
            <a:r>
              <a:rPr lang="en-US" dirty="0" smtClean="0">
                <a:latin typeface="Arial"/>
                <a:cs typeface="Arial"/>
              </a:rPr>
              <a:t>heavy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. over SC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3947727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895100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1914" y="321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6054" y="321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914" y="36991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66053" y="3699144"/>
            <a:ext cx="21885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(F024)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" y="304583"/>
            <a:ext cx="6061255" cy="6556584"/>
          </a:xfrm>
          <a:prstGeom prst="rect">
            <a:avLst/>
          </a:prstGeom>
        </p:spPr>
      </p:pic>
      <p:sp>
        <p:nvSpPr>
          <p:cNvPr id="30" name="Freeform 29"/>
          <p:cNvSpPr>
            <a:spLocks noChangeAspect="1"/>
          </p:cNvSpPr>
          <p:nvPr/>
        </p:nvSpPr>
        <p:spPr>
          <a:xfrm>
            <a:off x="3404542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19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45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19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3404542" y="2435566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>
            <a:spLocks noChangeAspect="1"/>
          </p:cNvSpPr>
          <p:nvPr/>
        </p:nvSpPr>
        <p:spPr>
          <a:xfrm>
            <a:off x="351914" y="2448394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>
            <a:spLocks noChangeAspect="1"/>
          </p:cNvSpPr>
          <p:nvPr/>
        </p:nvSpPr>
        <p:spPr>
          <a:xfrm>
            <a:off x="351914" y="5775019"/>
            <a:ext cx="1132848" cy="715789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45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4982304" y="3757590"/>
            <a:ext cx="1389634" cy="2733218"/>
          </a:xfrm>
          <a:custGeom>
            <a:avLst/>
            <a:gdLst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0 w 1282918"/>
              <a:gd name="connsiteY5" fmla="*/ 1334079 h 2462915"/>
              <a:gd name="connsiteX6" fmla="*/ 269412 w 1282918"/>
              <a:gd name="connsiteY6" fmla="*/ 1244285 h 2462915"/>
              <a:gd name="connsiteX7" fmla="*/ 474679 w 1282918"/>
              <a:gd name="connsiteY7" fmla="*/ 936421 h 2462915"/>
              <a:gd name="connsiteX8" fmla="*/ 436192 w 1282918"/>
              <a:gd name="connsiteY8" fmla="*/ 756833 h 2462915"/>
              <a:gd name="connsiteX9" fmla="*/ 436192 w 1282918"/>
              <a:gd name="connsiteY9" fmla="*/ 756833 h 2462915"/>
              <a:gd name="connsiteX10" fmla="*/ 372046 w 1282918"/>
              <a:gd name="connsiteY10" fmla="*/ 641384 h 2462915"/>
              <a:gd name="connsiteX11" fmla="*/ 487509 w 1282918"/>
              <a:gd name="connsiteY11" fmla="*/ 333520 h 2462915"/>
              <a:gd name="connsiteX12" fmla="*/ 705605 w 1282918"/>
              <a:gd name="connsiteY12" fmla="*/ 0 h 2462915"/>
              <a:gd name="connsiteX13" fmla="*/ 1282918 w 1282918"/>
              <a:gd name="connsiteY13" fmla="*/ 0 h 2462915"/>
              <a:gd name="connsiteX14" fmla="*/ 1282918 w 1282918"/>
              <a:gd name="connsiteY14" fmla="*/ 2450088 h 2462915"/>
              <a:gd name="connsiteX15" fmla="*/ 38487 w 1282918"/>
              <a:gd name="connsiteY15" fmla="*/ 2462915 h 2462915"/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269412 w 1282918"/>
              <a:gd name="connsiteY5" fmla="*/ 1244285 h 2462915"/>
              <a:gd name="connsiteX6" fmla="*/ 474679 w 1282918"/>
              <a:gd name="connsiteY6" fmla="*/ 936421 h 2462915"/>
              <a:gd name="connsiteX7" fmla="*/ 436192 w 1282918"/>
              <a:gd name="connsiteY7" fmla="*/ 756833 h 2462915"/>
              <a:gd name="connsiteX8" fmla="*/ 436192 w 1282918"/>
              <a:gd name="connsiteY8" fmla="*/ 756833 h 2462915"/>
              <a:gd name="connsiteX9" fmla="*/ 372046 w 1282918"/>
              <a:gd name="connsiteY9" fmla="*/ 641384 h 2462915"/>
              <a:gd name="connsiteX10" fmla="*/ 487509 w 1282918"/>
              <a:gd name="connsiteY10" fmla="*/ 333520 h 2462915"/>
              <a:gd name="connsiteX11" fmla="*/ 705605 w 1282918"/>
              <a:gd name="connsiteY11" fmla="*/ 0 h 2462915"/>
              <a:gd name="connsiteX12" fmla="*/ 1282918 w 1282918"/>
              <a:gd name="connsiteY12" fmla="*/ 0 h 2462915"/>
              <a:gd name="connsiteX13" fmla="*/ 1282918 w 1282918"/>
              <a:gd name="connsiteY13" fmla="*/ 2450088 h 2462915"/>
              <a:gd name="connsiteX14" fmla="*/ 38487 w 1282918"/>
              <a:gd name="connsiteY14" fmla="*/ 2462915 h 2462915"/>
              <a:gd name="connsiteX0" fmla="*/ 25658 w 1270089"/>
              <a:gd name="connsiteY0" fmla="*/ 2462915 h 2462915"/>
              <a:gd name="connsiteX1" fmla="*/ 205267 w 1270089"/>
              <a:gd name="connsiteY1" fmla="*/ 1949808 h 2462915"/>
              <a:gd name="connsiteX2" fmla="*/ 141121 w 1270089"/>
              <a:gd name="connsiteY2" fmla="*/ 1706082 h 2462915"/>
              <a:gd name="connsiteX3" fmla="*/ 0 w 1270089"/>
              <a:gd name="connsiteY3" fmla="*/ 1590633 h 2462915"/>
              <a:gd name="connsiteX4" fmla="*/ 256583 w 1270089"/>
              <a:gd name="connsiteY4" fmla="*/ 1244285 h 2462915"/>
              <a:gd name="connsiteX5" fmla="*/ 461850 w 1270089"/>
              <a:gd name="connsiteY5" fmla="*/ 936421 h 2462915"/>
              <a:gd name="connsiteX6" fmla="*/ 423363 w 1270089"/>
              <a:gd name="connsiteY6" fmla="*/ 756833 h 2462915"/>
              <a:gd name="connsiteX7" fmla="*/ 423363 w 1270089"/>
              <a:gd name="connsiteY7" fmla="*/ 756833 h 2462915"/>
              <a:gd name="connsiteX8" fmla="*/ 359217 w 1270089"/>
              <a:gd name="connsiteY8" fmla="*/ 641384 h 2462915"/>
              <a:gd name="connsiteX9" fmla="*/ 474680 w 1270089"/>
              <a:gd name="connsiteY9" fmla="*/ 333520 h 2462915"/>
              <a:gd name="connsiteX10" fmla="*/ 692776 w 1270089"/>
              <a:gd name="connsiteY10" fmla="*/ 0 h 2462915"/>
              <a:gd name="connsiteX11" fmla="*/ 1270089 w 1270089"/>
              <a:gd name="connsiteY11" fmla="*/ 0 h 2462915"/>
              <a:gd name="connsiteX12" fmla="*/ 1270089 w 1270089"/>
              <a:gd name="connsiteY12" fmla="*/ 2450088 h 2462915"/>
              <a:gd name="connsiteX13" fmla="*/ 25658 w 1270089"/>
              <a:gd name="connsiteY13" fmla="*/ 2462915 h 24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0089" h="2462915">
                <a:moveTo>
                  <a:pt x="25658" y="2462915"/>
                </a:moveTo>
                <a:lnTo>
                  <a:pt x="205267" y="1949808"/>
                </a:lnTo>
                <a:lnTo>
                  <a:pt x="141121" y="1706082"/>
                </a:lnTo>
                <a:lnTo>
                  <a:pt x="0" y="1590633"/>
                </a:lnTo>
                <a:lnTo>
                  <a:pt x="256583" y="1244285"/>
                </a:lnTo>
                <a:lnTo>
                  <a:pt x="461850" y="936421"/>
                </a:lnTo>
                <a:lnTo>
                  <a:pt x="423363" y="756833"/>
                </a:lnTo>
                <a:lnTo>
                  <a:pt x="423363" y="756833"/>
                </a:lnTo>
                <a:lnTo>
                  <a:pt x="359217" y="641384"/>
                </a:lnTo>
                <a:lnTo>
                  <a:pt x="474680" y="333520"/>
                </a:lnTo>
                <a:lnTo>
                  <a:pt x="692776" y="0"/>
                </a:lnTo>
                <a:lnTo>
                  <a:pt x="1270089" y="0"/>
                </a:lnTo>
                <a:lnTo>
                  <a:pt x="1270089" y="2450088"/>
                </a:lnTo>
                <a:lnTo>
                  <a:pt x="25658" y="246291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both have cutoff low over S. GA/N. FL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has correct QPF amounts over central SC, GFS is slightly too dry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3947727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895100" y="1207086"/>
            <a:ext cx="1133963" cy="873197"/>
          </a:xfrm>
          <a:custGeom>
            <a:avLst/>
            <a:gdLst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669038 w 1133963"/>
              <a:gd name="connsiteY31" fmla="*/ 657732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37076 w 1133963"/>
              <a:gd name="connsiteY31" fmla="*/ 748454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0" fmla="*/ 714397 w 1133963"/>
              <a:gd name="connsiteY0" fmla="*/ 737114 h 873197"/>
              <a:gd name="connsiteX1" fmla="*/ 532963 w 1133963"/>
              <a:gd name="connsiteY1" fmla="*/ 601031 h 873197"/>
              <a:gd name="connsiteX2" fmla="*/ 601001 w 1133963"/>
              <a:gd name="connsiteY2" fmla="*/ 748454 h 873197"/>
              <a:gd name="connsiteX3" fmla="*/ 396887 w 1133963"/>
              <a:gd name="connsiteY3" fmla="*/ 578351 h 873197"/>
              <a:gd name="connsiteX4" fmla="*/ 226793 w 1133963"/>
              <a:gd name="connsiteY4" fmla="*/ 453608 h 873197"/>
              <a:gd name="connsiteX5" fmla="*/ 56698 w 1133963"/>
              <a:gd name="connsiteY5" fmla="*/ 362887 h 873197"/>
              <a:gd name="connsiteX6" fmla="*/ 56698 w 1133963"/>
              <a:gd name="connsiteY6" fmla="*/ 362887 h 873197"/>
              <a:gd name="connsiteX7" fmla="*/ 0 w 1133963"/>
              <a:gd name="connsiteY7" fmla="*/ 181443 h 873197"/>
              <a:gd name="connsiteX8" fmla="*/ 0 w 1133963"/>
              <a:gd name="connsiteY8" fmla="*/ 181443 h 873197"/>
              <a:gd name="connsiteX9" fmla="*/ 238132 w 1133963"/>
              <a:gd name="connsiteY9" fmla="*/ 260825 h 873197"/>
              <a:gd name="connsiteX10" fmla="*/ 340189 w 1133963"/>
              <a:gd name="connsiteY10" fmla="*/ 238144 h 873197"/>
              <a:gd name="connsiteX11" fmla="*/ 340189 w 1133963"/>
              <a:gd name="connsiteY11" fmla="*/ 238144 h 873197"/>
              <a:gd name="connsiteX12" fmla="*/ 442246 w 1133963"/>
              <a:gd name="connsiteY12" fmla="*/ 170103 h 873197"/>
              <a:gd name="connsiteX13" fmla="*/ 578321 w 1133963"/>
              <a:gd name="connsiteY13" fmla="*/ 0 h 873197"/>
              <a:gd name="connsiteX14" fmla="*/ 578321 w 1133963"/>
              <a:gd name="connsiteY14" fmla="*/ 0 h 873197"/>
              <a:gd name="connsiteX15" fmla="*/ 532963 w 1133963"/>
              <a:gd name="connsiteY15" fmla="*/ 192783 h 873197"/>
              <a:gd name="connsiteX16" fmla="*/ 532963 w 1133963"/>
              <a:gd name="connsiteY16" fmla="*/ 192783 h 873197"/>
              <a:gd name="connsiteX17" fmla="*/ 714397 w 1133963"/>
              <a:gd name="connsiteY17" fmla="*/ 294845 h 873197"/>
              <a:gd name="connsiteX18" fmla="*/ 861812 w 1133963"/>
              <a:gd name="connsiteY18" fmla="*/ 340206 h 873197"/>
              <a:gd name="connsiteX19" fmla="*/ 861812 w 1133963"/>
              <a:gd name="connsiteY19" fmla="*/ 340206 h 873197"/>
              <a:gd name="connsiteX20" fmla="*/ 997888 w 1133963"/>
              <a:gd name="connsiteY20" fmla="*/ 351546 h 873197"/>
              <a:gd name="connsiteX21" fmla="*/ 997888 w 1133963"/>
              <a:gd name="connsiteY21" fmla="*/ 351546 h 873197"/>
              <a:gd name="connsiteX22" fmla="*/ 1077265 w 1133963"/>
              <a:gd name="connsiteY22" fmla="*/ 544330 h 873197"/>
              <a:gd name="connsiteX23" fmla="*/ 1133963 w 1133963"/>
              <a:gd name="connsiteY23" fmla="*/ 657732 h 873197"/>
              <a:gd name="connsiteX24" fmla="*/ 1133963 w 1133963"/>
              <a:gd name="connsiteY24" fmla="*/ 657732 h 873197"/>
              <a:gd name="connsiteX25" fmla="*/ 1133963 w 1133963"/>
              <a:gd name="connsiteY25" fmla="*/ 657732 h 873197"/>
              <a:gd name="connsiteX26" fmla="*/ 1009227 w 1133963"/>
              <a:gd name="connsiteY26" fmla="*/ 771135 h 873197"/>
              <a:gd name="connsiteX27" fmla="*/ 997888 w 1133963"/>
              <a:gd name="connsiteY27" fmla="*/ 873197 h 873197"/>
              <a:gd name="connsiteX28" fmla="*/ 861812 w 1133963"/>
              <a:gd name="connsiteY28" fmla="*/ 771135 h 873197"/>
              <a:gd name="connsiteX29" fmla="*/ 782435 w 1133963"/>
              <a:gd name="connsiteY29" fmla="*/ 669073 h 873197"/>
              <a:gd name="connsiteX30" fmla="*/ 782435 w 1133963"/>
              <a:gd name="connsiteY30" fmla="*/ 669073 h 873197"/>
              <a:gd name="connsiteX31" fmla="*/ 714397 w 1133963"/>
              <a:gd name="connsiteY31" fmla="*/ 737114 h 87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963" h="873197">
                <a:moveTo>
                  <a:pt x="714397" y="737114"/>
                </a:moveTo>
                <a:lnTo>
                  <a:pt x="532963" y="601031"/>
                </a:lnTo>
                <a:lnTo>
                  <a:pt x="601001" y="748454"/>
                </a:lnTo>
                <a:lnTo>
                  <a:pt x="396887" y="578351"/>
                </a:lnTo>
                <a:lnTo>
                  <a:pt x="226793" y="453608"/>
                </a:lnTo>
                <a:lnTo>
                  <a:pt x="56698" y="362887"/>
                </a:lnTo>
                <a:lnTo>
                  <a:pt x="56698" y="362887"/>
                </a:lnTo>
                <a:lnTo>
                  <a:pt x="0" y="181443"/>
                </a:lnTo>
                <a:lnTo>
                  <a:pt x="0" y="181443"/>
                </a:lnTo>
                <a:lnTo>
                  <a:pt x="238132" y="260825"/>
                </a:lnTo>
                <a:lnTo>
                  <a:pt x="340189" y="238144"/>
                </a:lnTo>
                <a:lnTo>
                  <a:pt x="340189" y="238144"/>
                </a:lnTo>
                <a:lnTo>
                  <a:pt x="442246" y="170103"/>
                </a:lnTo>
                <a:lnTo>
                  <a:pt x="578321" y="0"/>
                </a:lnTo>
                <a:lnTo>
                  <a:pt x="578321" y="0"/>
                </a:lnTo>
                <a:lnTo>
                  <a:pt x="532963" y="192783"/>
                </a:lnTo>
                <a:lnTo>
                  <a:pt x="532963" y="192783"/>
                </a:lnTo>
                <a:lnTo>
                  <a:pt x="714397" y="294845"/>
                </a:lnTo>
                <a:lnTo>
                  <a:pt x="861812" y="340206"/>
                </a:lnTo>
                <a:lnTo>
                  <a:pt x="861812" y="340206"/>
                </a:lnTo>
                <a:lnTo>
                  <a:pt x="997888" y="351546"/>
                </a:lnTo>
                <a:lnTo>
                  <a:pt x="997888" y="351546"/>
                </a:lnTo>
                <a:lnTo>
                  <a:pt x="1077265" y="544330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133963" y="657732"/>
                </a:lnTo>
                <a:lnTo>
                  <a:pt x="1009227" y="771135"/>
                </a:lnTo>
                <a:lnTo>
                  <a:pt x="997888" y="873197"/>
                </a:lnTo>
                <a:lnTo>
                  <a:pt x="861812" y="771135"/>
                </a:lnTo>
                <a:lnTo>
                  <a:pt x="782435" y="669073"/>
                </a:lnTo>
                <a:lnTo>
                  <a:pt x="782435" y="669073"/>
                </a:lnTo>
                <a:lnTo>
                  <a:pt x="714397" y="737114"/>
                </a:lnTo>
                <a:close/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and GFS forecast formation of a cutoff low over the southeast U.S. at the same lead time</a:t>
            </a:r>
          </a:p>
          <a:p>
            <a:endParaRPr lang="en-US" sz="25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FV3GFS correctly keeps TC Joaquin offshore (no landfall)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FV3GFS positions cutoff low and </a:t>
            </a:r>
            <a:r>
              <a:rPr lang="en-US" sz="2500" dirty="0" err="1">
                <a:latin typeface="Arial"/>
                <a:cs typeface="Arial"/>
              </a:rPr>
              <a:t>precip</a:t>
            </a:r>
            <a:r>
              <a:rPr lang="en-US" sz="2500" dirty="0">
                <a:latin typeface="Arial"/>
                <a:cs typeface="Arial"/>
              </a:rPr>
              <a:t>. too far NE in the medium range, suggesting FV3GFS is too progressive </a:t>
            </a:r>
            <a:endParaRPr lang="en-US" sz="25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GFS forecasts heavy </a:t>
            </a:r>
            <a:r>
              <a:rPr lang="en-US" sz="2500" dirty="0" err="1" smtClean="0">
                <a:solidFill>
                  <a:srgbClr val="000000"/>
                </a:solidFill>
                <a:latin typeface="Arial"/>
                <a:cs typeface="Arial"/>
              </a:rPr>
              <a:t>precip</a:t>
            </a: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. over SC 12-h prior to FV3GFS   </a:t>
            </a:r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South Carolina Flooding (Oct 2015)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32467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Mississippi Valley Flooding (Apr/May 2017)</a:t>
            </a:r>
            <a:endParaRPr lang="en-US" sz="3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127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1200 UTC 30 Apr 2017 (500-hPa)</a:t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					 	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1200 UTC 30 Apr 2017 (24-h QPF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1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Mississippi Valley Flooding (Apr/May 2017)</a:t>
            </a:r>
          </a:p>
        </p:txBody>
      </p:sp>
      <p:pic>
        <p:nvPicPr>
          <p:cNvPr id="3" name="Picture 2" descr="fv3_uszoom_totalprecip_2017042500_4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52892"/>
          <a:stretch/>
        </p:blipFill>
        <p:spPr>
          <a:xfrm>
            <a:off x="849372" y="1230839"/>
            <a:ext cx="7445257" cy="537316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42713" y="1031729"/>
            <a:ext cx="73519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240-h QPE from Stage IV Analysis (25 April 2017</a:t>
            </a:r>
            <a:r>
              <a:rPr lang="mr-IN" b="1" dirty="0" smtClean="0">
                <a:latin typeface="Arial"/>
                <a:cs typeface="Arial"/>
              </a:rPr>
              <a:t>–</a:t>
            </a:r>
            <a:r>
              <a:rPr lang="en-US" b="1" dirty="0" smtClean="0">
                <a:latin typeface="Arial"/>
                <a:cs typeface="Arial"/>
              </a:rPr>
              <a:t>5 May 2017)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3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v3_uszoom_500_2017043000_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52593" b="5678"/>
          <a:stretch/>
        </p:blipFill>
        <p:spPr>
          <a:xfrm>
            <a:off x="869700" y="1196125"/>
            <a:ext cx="7424928" cy="4760175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Mississippi Valley Flooding (Apr/May 2017)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2713" y="1031729"/>
            <a:ext cx="73519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500-hPa Geopotential Height (0600 UTC 30 April 2017)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9700" y="6070600"/>
            <a:ext cx="735191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i="1" dirty="0" smtClean="0">
                <a:latin typeface="Arial"/>
                <a:cs typeface="Arial"/>
              </a:rPr>
              <a:t>GFS Analysis</a:t>
            </a:r>
            <a:endParaRPr lang="en-US" sz="2500" i="1" dirty="0">
              <a:latin typeface="Arial"/>
              <a:cs typeface="Arial"/>
            </a:endParaRPr>
          </a:p>
        </p:txBody>
      </p:sp>
      <p:sp>
        <p:nvSpPr>
          <p:cNvPr id="19" name="Cloud 18"/>
          <p:cNvSpPr/>
          <p:nvPr/>
        </p:nvSpPr>
        <p:spPr>
          <a:xfrm rot="19545864">
            <a:off x="4349751" y="3036373"/>
            <a:ext cx="2124349" cy="1381266"/>
          </a:xfrm>
          <a:prstGeom prst="cloud">
            <a:avLst/>
          </a:prstGeom>
          <a:solidFill>
            <a:schemeClr val="accent3">
              <a:lumMod val="60000"/>
              <a:lumOff val="40000"/>
              <a:alpha val="58000"/>
            </a:scheme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90070"/>
            <a:ext cx="8511152" cy="6542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0317" y="430965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(F228)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5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37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5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5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Too progressive, too far N, and negatively tilted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373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Too progressive, less amp., and positively tilted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3739" y="3757590"/>
            <a:ext cx="23739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</a:t>
            </a:r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67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v3_uszoom_24hprecip_2017042100_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90070"/>
            <a:ext cx="8511153" cy="6542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0317" y="430965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(F228)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5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37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5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237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85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Wrong orientation, extends too far N and E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373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Better orientation, good backwards extension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045200" y="1205665"/>
            <a:ext cx="1816100" cy="1397000"/>
          </a:xfrm>
          <a:custGeom>
            <a:avLst/>
            <a:gdLst>
              <a:gd name="connsiteX0" fmla="*/ 1028700 w 1816100"/>
              <a:gd name="connsiteY0" fmla="*/ 1371600 h 1397000"/>
              <a:gd name="connsiteX1" fmla="*/ 1117600 w 1816100"/>
              <a:gd name="connsiteY1" fmla="*/ 1231900 h 1397000"/>
              <a:gd name="connsiteX2" fmla="*/ 1130300 w 1816100"/>
              <a:gd name="connsiteY2" fmla="*/ 990600 h 1397000"/>
              <a:gd name="connsiteX3" fmla="*/ 1206500 w 1816100"/>
              <a:gd name="connsiteY3" fmla="*/ 838200 h 1397000"/>
              <a:gd name="connsiteX4" fmla="*/ 1346200 w 1816100"/>
              <a:gd name="connsiteY4" fmla="*/ 660400 h 1397000"/>
              <a:gd name="connsiteX5" fmla="*/ 1346200 w 1816100"/>
              <a:gd name="connsiteY5" fmla="*/ 660400 h 1397000"/>
              <a:gd name="connsiteX6" fmla="*/ 1346200 w 1816100"/>
              <a:gd name="connsiteY6" fmla="*/ 660400 h 1397000"/>
              <a:gd name="connsiteX7" fmla="*/ 1346200 w 1816100"/>
              <a:gd name="connsiteY7" fmla="*/ 660400 h 1397000"/>
              <a:gd name="connsiteX8" fmla="*/ 1346200 w 1816100"/>
              <a:gd name="connsiteY8" fmla="*/ 660400 h 1397000"/>
              <a:gd name="connsiteX9" fmla="*/ 1816100 w 1816100"/>
              <a:gd name="connsiteY9" fmla="*/ 317500 h 1397000"/>
              <a:gd name="connsiteX10" fmla="*/ 1752600 w 1816100"/>
              <a:gd name="connsiteY10" fmla="*/ 203200 h 1397000"/>
              <a:gd name="connsiteX11" fmla="*/ 1422400 w 1816100"/>
              <a:gd name="connsiteY11" fmla="*/ 190500 h 1397000"/>
              <a:gd name="connsiteX12" fmla="*/ 1574800 w 1816100"/>
              <a:gd name="connsiteY12" fmla="*/ 38100 h 1397000"/>
              <a:gd name="connsiteX13" fmla="*/ 1485900 w 1816100"/>
              <a:gd name="connsiteY13" fmla="*/ 0 h 1397000"/>
              <a:gd name="connsiteX14" fmla="*/ 1346200 w 1816100"/>
              <a:gd name="connsiteY14" fmla="*/ 88900 h 1397000"/>
              <a:gd name="connsiteX15" fmla="*/ 1092200 w 1816100"/>
              <a:gd name="connsiteY15" fmla="*/ 165100 h 1397000"/>
              <a:gd name="connsiteX16" fmla="*/ 571500 w 1816100"/>
              <a:gd name="connsiteY16" fmla="*/ 508000 h 1397000"/>
              <a:gd name="connsiteX17" fmla="*/ 571500 w 1816100"/>
              <a:gd name="connsiteY17" fmla="*/ 292100 h 1397000"/>
              <a:gd name="connsiteX18" fmla="*/ 203200 w 1816100"/>
              <a:gd name="connsiteY18" fmla="*/ 469900 h 1397000"/>
              <a:gd name="connsiteX19" fmla="*/ 0 w 1816100"/>
              <a:gd name="connsiteY19" fmla="*/ 482600 h 1397000"/>
              <a:gd name="connsiteX20" fmla="*/ 76200 w 1816100"/>
              <a:gd name="connsiteY20" fmla="*/ 609600 h 1397000"/>
              <a:gd name="connsiteX21" fmla="*/ 165100 w 1816100"/>
              <a:gd name="connsiteY21" fmla="*/ 685800 h 1397000"/>
              <a:gd name="connsiteX22" fmla="*/ 12700 w 1816100"/>
              <a:gd name="connsiteY22" fmla="*/ 774700 h 1397000"/>
              <a:gd name="connsiteX23" fmla="*/ 25400 w 1816100"/>
              <a:gd name="connsiteY23" fmla="*/ 939800 h 1397000"/>
              <a:gd name="connsiteX24" fmla="*/ 25400 w 1816100"/>
              <a:gd name="connsiteY24" fmla="*/ 939800 h 1397000"/>
              <a:gd name="connsiteX25" fmla="*/ 330200 w 1816100"/>
              <a:gd name="connsiteY25" fmla="*/ 825500 h 1397000"/>
              <a:gd name="connsiteX26" fmla="*/ 330200 w 1816100"/>
              <a:gd name="connsiteY26" fmla="*/ 825500 h 1397000"/>
              <a:gd name="connsiteX27" fmla="*/ 469900 w 1816100"/>
              <a:gd name="connsiteY27" fmla="*/ 812800 h 1397000"/>
              <a:gd name="connsiteX28" fmla="*/ 660400 w 1816100"/>
              <a:gd name="connsiteY28" fmla="*/ 1079500 h 1397000"/>
              <a:gd name="connsiteX29" fmla="*/ 660400 w 1816100"/>
              <a:gd name="connsiteY29" fmla="*/ 1193800 h 1397000"/>
              <a:gd name="connsiteX30" fmla="*/ 812800 w 1816100"/>
              <a:gd name="connsiteY30" fmla="*/ 1193800 h 1397000"/>
              <a:gd name="connsiteX31" fmla="*/ 838200 w 1816100"/>
              <a:gd name="connsiteY31" fmla="*/ 1397000 h 1397000"/>
              <a:gd name="connsiteX32" fmla="*/ 1028700 w 1816100"/>
              <a:gd name="connsiteY32" fmla="*/ 13716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16100" h="1397000">
                <a:moveTo>
                  <a:pt x="1028700" y="1371600"/>
                </a:moveTo>
                <a:lnTo>
                  <a:pt x="1117600" y="1231900"/>
                </a:lnTo>
                <a:lnTo>
                  <a:pt x="1130300" y="990600"/>
                </a:lnTo>
                <a:lnTo>
                  <a:pt x="1206500" y="8382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816100" y="317500"/>
                </a:lnTo>
                <a:lnTo>
                  <a:pt x="1752600" y="203200"/>
                </a:lnTo>
                <a:lnTo>
                  <a:pt x="1422400" y="190500"/>
                </a:lnTo>
                <a:lnTo>
                  <a:pt x="1574800" y="38100"/>
                </a:lnTo>
                <a:lnTo>
                  <a:pt x="1485900" y="0"/>
                </a:lnTo>
                <a:lnTo>
                  <a:pt x="1346200" y="88900"/>
                </a:lnTo>
                <a:lnTo>
                  <a:pt x="1092200" y="165100"/>
                </a:lnTo>
                <a:lnTo>
                  <a:pt x="571500" y="508000"/>
                </a:lnTo>
                <a:lnTo>
                  <a:pt x="571500" y="292100"/>
                </a:lnTo>
                <a:lnTo>
                  <a:pt x="203200" y="469900"/>
                </a:lnTo>
                <a:lnTo>
                  <a:pt x="0" y="482600"/>
                </a:lnTo>
                <a:lnTo>
                  <a:pt x="76200" y="609600"/>
                </a:lnTo>
                <a:lnTo>
                  <a:pt x="165100" y="685800"/>
                </a:lnTo>
                <a:lnTo>
                  <a:pt x="12700" y="774700"/>
                </a:lnTo>
                <a:lnTo>
                  <a:pt x="25400" y="939800"/>
                </a:lnTo>
                <a:lnTo>
                  <a:pt x="25400" y="939800"/>
                </a:lnTo>
                <a:lnTo>
                  <a:pt x="330200" y="825500"/>
                </a:lnTo>
                <a:lnTo>
                  <a:pt x="330200" y="825500"/>
                </a:lnTo>
                <a:lnTo>
                  <a:pt x="469900" y="812800"/>
                </a:lnTo>
                <a:lnTo>
                  <a:pt x="660400" y="1079500"/>
                </a:lnTo>
                <a:lnTo>
                  <a:pt x="660400" y="1193800"/>
                </a:lnTo>
                <a:lnTo>
                  <a:pt x="812800" y="1193800"/>
                </a:lnTo>
                <a:lnTo>
                  <a:pt x="838200" y="1397000"/>
                </a:lnTo>
                <a:lnTo>
                  <a:pt x="1028700" y="137160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752600" y="1205665"/>
            <a:ext cx="1816100" cy="1397000"/>
          </a:xfrm>
          <a:custGeom>
            <a:avLst/>
            <a:gdLst>
              <a:gd name="connsiteX0" fmla="*/ 1028700 w 1816100"/>
              <a:gd name="connsiteY0" fmla="*/ 1371600 h 1397000"/>
              <a:gd name="connsiteX1" fmla="*/ 1117600 w 1816100"/>
              <a:gd name="connsiteY1" fmla="*/ 1231900 h 1397000"/>
              <a:gd name="connsiteX2" fmla="*/ 1130300 w 1816100"/>
              <a:gd name="connsiteY2" fmla="*/ 990600 h 1397000"/>
              <a:gd name="connsiteX3" fmla="*/ 1206500 w 1816100"/>
              <a:gd name="connsiteY3" fmla="*/ 838200 h 1397000"/>
              <a:gd name="connsiteX4" fmla="*/ 1346200 w 1816100"/>
              <a:gd name="connsiteY4" fmla="*/ 660400 h 1397000"/>
              <a:gd name="connsiteX5" fmla="*/ 1346200 w 1816100"/>
              <a:gd name="connsiteY5" fmla="*/ 660400 h 1397000"/>
              <a:gd name="connsiteX6" fmla="*/ 1346200 w 1816100"/>
              <a:gd name="connsiteY6" fmla="*/ 660400 h 1397000"/>
              <a:gd name="connsiteX7" fmla="*/ 1346200 w 1816100"/>
              <a:gd name="connsiteY7" fmla="*/ 660400 h 1397000"/>
              <a:gd name="connsiteX8" fmla="*/ 1346200 w 1816100"/>
              <a:gd name="connsiteY8" fmla="*/ 660400 h 1397000"/>
              <a:gd name="connsiteX9" fmla="*/ 1816100 w 1816100"/>
              <a:gd name="connsiteY9" fmla="*/ 317500 h 1397000"/>
              <a:gd name="connsiteX10" fmla="*/ 1752600 w 1816100"/>
              <a:gd name="connsiteY10" fmla="*/ 203200 h 1397000"/>
              <a:gd name="connsiteX11" fmla="*/ 1422400 w 1816100"/>
              <a:gd name="connsiteY11" fmla="*/ 190500 h 1397000"/>
              <a:gd name="connsiteX12" fmla="*/ 1574800 w 1816100"/>
              <a:gd name="connsiteY12" fmla="*/ 38100 h 1397000"/>
              <a:gd name="connsiteX13" fmla="*/ 1485900 w 1816100"/>
              <a:gd name="connsiteY13" fmla="*/ 0 h 1397000"/>
              <a:gd name="connsiteX14" fmla="*/ 1346200 w 1816100"/>
              <a:gd name="connsiteY14" fmla="*/ 88900 h 1397000"/>
              <a:gd name="connsiteX15" fmla="*/ 1092200 w 1816100"/>
              <a:gd name="connsiteY15" fmla="*/ 165100 h 1397000"/>
              <a:gd name="connsiteX16" fmla="*/ 571500 w 1816100"/>
              <a:gd name="connsiteY16" fmla="*/ 508000 h 1397000"/>
              <a:gd name="connsiteX17" fmla="*/ 571500 w 1816100"/>
              <a:gd name="connsiteY17" fmla="*/ 292100 h 1397000"/>
              <a:gd name="connsiteX18" fmla="*/ 203200 w 1816100"/>
              <a:gd name="connsiteY18" fmla="*/ 469900 h 1397000"/>
              <a:gd name="connsiteX19" fmla="*/ 0 w 1816100"/>
              <a:gd name="connsiteY19" fmla="*/ 482600 h 1397000"/>
              <a:gd name="connsiteX20" fmla="*/ 76200 w 1816100"/>
              <a:gd name="connsiteY20" fmla="*/ 609600 h 1397000"/>
              <a:gd name="connsiteX21" fmla="*/ 165100 w 1816100"/>
              <a:gd name="connsiteY21" fmla="*/ 685800 h 1397000"/>
              <a:gd name="connsiteX22" fmla="*/ 12700 w 1816100"/>
              <a:gd name="connsiteY22" fmla="*/ 774700 h 1397000"/>
              <a:gd name="connsiteX23" fmla="*/ 25400 w 1816100"/>
              <a:gd name="connsiteY23" fmla="*/ 939800 h 1397000"/>
              <a:gd name="connsiteX24" fmla="*/ 25400 w 1816100"/>
              <a:gd name="connsiteY24" fmla="*/ 939800 h 1397000"/>
              <a:gd name="connsiteX25" fmla="*/ 330200 w 1816100"/>
              <a:gd name="connsiteY25" fmla="*/ 825500 h 1397000"/>
              <a:gd name="connsiteX26" fmla="*/ 330200 w 1816100"/>
              <a:gd name="connsiteY26" fmla="*/ 825500 h 1397000"/>
              <a:gd name="connsiteX27" fmla="*/ 469900 w 1816100"/>
              <a:gd name="connsiteY27" fmla="*/ 812800 h 1397000"/>
              <a:gd name="connsiteX28" fmla="*/ 660400 w 1816100"/>
              <a:gd name="connsiteY28" fmla="*/ 1079500 h 1397000"/>
              <a:gd name="connsiteX29" fmla="*/ 660400 w 1816100"/>
              <a:gd name="connsiteY29" fmla="*/ 1193800 h 1397000"/>
              <a:gd name="connsiteX30" fmla="*/ 812800 w 1816100"/>
              <a:gd name="connsiteY30" fmla="*/ 1193800 h 1397000"/>
              <a:gd name="connsiteX31" fmla="*/ 838200 w 1816100"/>
              <a:gd name="connsiteY31" fmla="*/ 1397000 h 1397000"/>
              <a:gd name="connsiteX32" fmla="*/ 1028700 w 1816100"/>
              <a:gd name="connsiteY32" fmla="*/ 13716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16100" h="1397000">
                <a:moveTo>
                  <a:pt x="1028700" y="1371600"/>
                </a:moveTo>
                <a:lnTo>
                  <a:pt x="1117600" y="1231900"/>
                </a:lnTo>
                <a:lnTo>
                  <a:pt x="1130300" y="990600"/>
                </a:lnTo>
                <a:lnTo>
                  <a:pt x="1206500" y="8382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816100" y="317500"/>
                </a:lnTo>
                <a:lnTo>
                  <a:pt x="1752600" y="203200"/>
                </a:lnTo>
                <a:lnTo>
                  <a:pt x="1422400" y="190500"/>
                </a:lnTo>
                <a:lnTo>
                  <a:pt x="1574800" y="38100"/>
                </a:lnTo>
                <a:lnTo>
                  <a:pt x="1485900" y="0"/>
                </a:lnTo>
                <a:lnTo>
                  <a:pt x="1346200" y="88900"/>
                </a:lnTo>
                <a:lnTo>
                  <a:pt x="1092200" y="165100"/>
                </a:lnTo>
                <a:lnTo>
                  <a:pt x="571500" y="508000"/>
                </a:lnTo>
                <a:lnTo>
                  <a:pt x="571500" y="292100"/>
                </a:lnTo>
                <a:lnTo>
                  <a:pt x="203200" y="469900"/>
                </a:lnTo>
                <a:lnTo>
                  <a:pt x="0" y="482600"/>
                </a:lnTo>
                <a:lnTo>
                  <a:pt x="76200" y="609600"/>
                </a:lnTo>
                <a:lnTo>
                  <a:pt x="165100" y="685800"/>
                </a:lnTo>
                <a:lnTo>
                  <a:pt x="12700" y="774700"/>
                </a:lnTo>
                <a:lnTo>
                  <a:pt x="25400" y="939800"/>
                </a:lnTo>
                <a:lnTo>
                  <a:pt x="25400" y="939800"/>
                </a:lnTo>
                <a:lnTo>
                  <a:pt x="330200" y="825500"/>
                </a:lnTo>
                <a:lnTo>
                  <a:pt x="330200" y="825500"/>
                </a:lnTo>
                <a:lnTo>
                  <a:pt x="469900" y="812800"/>
                </a:lnTo>
                <a:lnTo>
                  <a:pt x="660400" y="1079500"/>
                </a:lnTo>
                <a:lnTo>
                  <a:pt x="660400" y="1193800"/>
                </a:lnTo>
                <a:lnTo>
                  <a:pt x="812800" y="1193800"/>
                </a:lnTo>
                <a:lnTo>
                  <a:pt x="838200" y="1397000"/>
                </a:lnTo>
                <a:lnTo>
                  <a:pt x="1028700" y="137160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90070"/>
            <a:ext cx="8511152" cy="6542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0317" y="430965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(F180)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5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37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5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5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Good trough placement/amp., cutoff too far 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373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No cutoff low, trough further E = progressive 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3739" y="3757590"/>
            <a:ext cx="23739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</a:t>
            </a:r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732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90070"/>
            <a:ext cx="8511152" cy="6542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0317" y="430965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(F180)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5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37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5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237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5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latin typeface="Arial"/>
                <a:cs typeface="Arial"/>
              </a:rPr>
              <a:t>Precip</a:t>
            </a:r>
            <a:r>
              <a:rPr lang="en-US" sz="1500" dirty="0" smtClean="0">
                <a:latin typeface="Arial"/>
                <a:cs typeface="Arial"/>
              </a:rPr>
              <a:t> too far N (cutoff), not enough in MS </a:t>
            </a:r>
            <a:r>
              <a:rPr lang="en-US" sz="1500" dirty="0" err="1" smtClean="0">
                <a:latin typeface="Arial"/>
                <a:cs typeface="Arial"/>
              </a:rPr>
              <a:t>Vly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373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 smtClean="0">
                <a:latin typeface="Arial"/>
                <a:cs typeface="Arial"/>
              </a:rPr>
              <a:t>Precip</a:t>
            </a:r>
            <a:r>
              <a:rPr lang="en-US" sz="1500" dirty="0" smtClean="0">
                <a:latin typeface="Arial"/>
                <a:cs typeface="Arial"/>
              </a:rPr>
              <a:t> shifted too far E b/c more progressive 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045200" y="1205665"/>
            <a:ext cx="1816100" cy="1397000"/>
          </a:xfrm>
          <a:custGeom>
            <a:avLst/>
            <a:gdLst>
              <a:gd name="connsiteX0" fmla="*/ 1028700 w 1816100"/>
              <a:gd name="connsiteY0" fmla="*/ 1371600 h 1397000"/>
              <a:gd name="connsiteX1" fmla="*/ 1117600 w 1816100"/>
              <a:gd name="connsiteY1" fmla="*/ 1231900 h 1397000"/>
              <a:gd name="connsiteX2" fmla="*/ 1130300 w 1816100"/>
              <a:gd name="connsiteY2" fmla="*/ 990600 h 1397000"/>
              <a:gd name="connsiteX3" fmla="*/ 1206500 w 1816100"/>
              <a:gd name="connsiteY3" fmla="*/ 838200 h 1397000"/>
              <a:gd name="connsiteX4" fmla="*/ 1346200 w 1816100"/>
              <a:gd name="connsiteY4" fmla="*/ 660400 h 1397000"/>
              <a:gd name="connsiteX5" fmla="*/ 1346200 w 1816100"/>
              <a:gd name="connsiteY5" fmla="*/ 660400 h 1397000"/>
              <a:gd name="connsiteX6" fmla="*/ 1346200 w 1816100"/>
              <a:gd name="connsiteY6" fmla="*/ 660400 h 1397000"/>
              <a:gd name="connsiteX7" fmla="*/ 1346200 w 1816100"/>
              <a:gd name="connsiteY7" fmla="*/ 660400 h 1397000"/>
              <a:gd name="connsiteX8" fmla="*/ 1346200 w 1816100"/>
              <a:gd name="connsiteY8" fmla="*/ 660400 h 1397000"/>
              <a:gd name="connsiteX9" fmla="*/ 1816100 w 1816100"/>
              <a:gd name="connsiteY9" fmla="*/ 317500 h 1397000"/>
              <a:gd name="connsiteX10" fmla="*/ 1752600 w 1816100"/>
              <a:gd name="connsiteY10" fmla="*/ 203200 h 1397000"/>
              <a:gd name="connsiteX11" fmla="*/ 1422400 w 1816100"/>
              <a:gd name="connsiteY11" fmla="*/ 190500 h 1397000"/>
              <a:gd name="connsiteX12" fmla="*/ 1574800 w 1816100"/>
              <a:gd name="connsiteY12" fmla="*/ 38100 h 1397000"/>
              <a:gd name="connsiteX13" fmla="*/ 1485900 w 1816100"/>
              <a:gd name="connsiteY13" fmla="*/ 0 h 1397000"/>
              <a:gd name="connsiteX14" fmla="*/ 1346200 w 1816100"/>
              <a:gd name="connsiteY14" fmla="*/ 88900 h 1397000"/>
              <a:gd name="connsiteX15" fmla="*/ 1092200 w 1816100"/>
              <a:gd name="connsiteY15" fmla="*/ 165100 h 1397000"/>
              <a:gd name="connsiteX16" fmla="*/ 571500 w 1816100"/>
              <a:gd name="connsiteY16" fmla="*/ 508000 h 1397000"/>
              <a:gd name="connsiteX17" fmla="*/ 571500 w 1816100"/>
              <a:gd name="connsiteY17" fmla="*/ 292100 h 1397000"/>
              <a:gd name="connsiteX18" fmla="*/ 203200 w 1816100"/>
              <a:gd name="connsiteY18" fmla="*/ 469900 h 1397000"/>
              <a:gd name="connsiteX19" fmla="*/ 0 w 1816100"/>
              <a:gd name="connsiteY19" fmla="*/ 482600 h 1397000"/>
              <a:gd name="connsiteX20" fmla="*/ 76200 w 1816100"/>
              <a:gd name="connsiteY20" fmla="*/ 609600 h 1397000"/>
              <a:gd name="connsiteX21" fmla="*/ 165100 w 1816100"/>
              <a:gd name="connsiteY21" fmla="*/ 685800 h 1397000"/>
              <a:gd name="connsiteX22" fmla="*/ 12700 w 1816100"/>
              <a:gd name="connsiteY22" fmla="*/ 774700 h 1397000"/>
              <a:gd name="connsiteX23" fmla="*/ 25400 w 1816100"/>
              <a:gd name="connsiteY23" fmla="*/ 939800 h 1397000"/>
              <a:gd name="connsiteX24" fmla="*/ 25400 w 1816100"/>
              <a:gd name="connsiteY24" fmla="*/ 939800 h 1397000"/>
              <a:gd name="connsiteX25" fmla="*/ 330200 w 1816100"/>
              <a:gd name="connsiteY25" fmla="*/ 825500 h 1397000"/>
              <a:gd name="connsiteX26" fmla="*/ 330200 w 1816100"/>
              <a:gd name="connsiteY26" fmla="*/ 825500 h 1397000"/>
              <a:gd name="connsiteX27" fmla="*/ 469900 w 1816100"/>
              <a:gd name="connsiteY27" fmla="*/ 812800 h 1397000"/>
              <a:gd name="connsiteX28" fmla="*/ 660400 w 1816100"/>
              <a:gd name="connsiteY28" fmla="*/ 1079500 h 1397000"/>
              <a:gd name="connsiteX29" fmla="*/ 660400 w 1816100"/>
              <a:gd name="connsiteY29" fmla="*/ 1193800 h 1397000"/>
              <a:gd name="connsiteX30" fmla="*/ 812800 w 1816100"/>
              <a:gd name="connsiteY30" fmla="*/ 1193800 h 1397000"/>
              <a:gd name="connsiteX31" fmla="*/ 838200 w 1816100"/>
              <a:gd name="connsiteY31" fmla="*/ 1397000 h 1397000"/>
              <a:gd name="connsiteX32" fmla="*/ 1028700 w 1816100"/>
              <a:gd name="connsiteY32" fmla="*/ 13716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16100" h="1397000">
                <a:moveTo>
                  <a:pt x="1028700" y="1371600"/>
                </a:moveTo>
                <a:lnTo>
                  <a:pt x="1117600" y="1231900"/>
                </a:lnTo>
                <a:lnTo>
                  <a:pt x="1130300" y="990600"/>
                </a:lnTo>
                <a:lnTo>
                  <a:pt x="1206500" y="8382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816100" y="317500"/>
                </a:lnTo>
                <a:lnTo>
                  <a:pt x="1752600" y="203200"/>
                </a:lnTo>
                <a:lnTo>
                  <a:pt x="1422400" y="190500"/>
                </a:lnTo>
                <a:lnTo>
                  <a:pt x="1574800" y="38100"/>
                </a:lnTo>
                <a:lnTo>
                  <a:pt x="1485900" y="0"/>
                </a:lnTo>
                <a:lnTo>
                  <a:pt x="1346200" y="88900"/>
                </a:lnTo>
                <a:lnTo>
                  <a:pt x="1092200" y="165100"/>
                </a:lnTo>
                <a:lnTo>
                  <a:pt x="571500" y="508000"/>
                </a:lnTo>
                <a:lnTo>
                  <a:pt x="571500" y="292100"/>
                </a:lnTo>
                <a:lnTo>
                  <a:pt x="203200" y="469900"/>
                </a:lnTo>
                <a:lnTo>
                  <a:pt x="0" y="482600"/>
                </a:lnTo>
                <a:lnTo>
                  <a:pt x="76200" y="609600"/>
                </a:lnTo>
                <a:lnTo>
                  <a:pt x="165100" y="685800"/>
                </a:lnTo>
                <a:lnTo>
                  <a:pt x="12700" y="774700"/>
                </a:lnTo>
                <a:lnTo>
                  <a:pt x="25400" y="939800"/>
                </a:lnTo>
                <a:lnTo>
                  <a:pt x="25400" y="939800"/>
                </a:lnTo>
                <a:lnTo>
                  <a:pt x="330200" y="825500"/>
                </a:lnTo>
                <a:lnTo>
                  <a:pt x="330200" y="825500"/>
                </a:lnTo>
                <a:lnTo>
                  <a:pt x="469900" y="812800"/>
                </a:lnTo>
                <a:lnTo>
                  <a:pt x="660400" y="1079500"/>
                </a:lnTo>
                <a:lnTo>
                  <a:pt x="660400" y="1193800"/>
                </a:lnTo>
                <a:lnTo>
                  <a:pt x="812800" y="1193800"/>
                </a:lnTo>
                <a:lnTo>
                  <a:pt x="838200" y="1397000"/>
                </a:lnTo>
                <a:lnTo>
                  <a:pt x="1028700" y="137160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752600" y="1205665"/>
            <a:ext cx="1816100" cy="1397000"/>
          </a:xfrm>
          <a:custGeom>
            <a:avLst/>
            <a:gdLst>
              <a:gd name="connsiteX0" fmla="*/ 1028700 w 1816100"/>
              <a:gd name="connsiteY0" fmla="*/ 1371600 h 1397000"/>
              <a:gd name="connsiteX1" fmla="*/ 1117600 w 1816100"/>
              <a:gd name="connsiteY1" fmla="*/ 1231900 h 1397000"/>
              <a:gd name="connsiteX2" fmla="*/ 1130300 w 1816100"/>
              <a:gd name="connsiteY2" fmla="*/ 990600 h 1397000"/>
              <a:gd name="connsiteX3" fmla="*/ 1206500 w 1816100"/>
              <a:gd name="connsiteY3" fmla="*/ 838200 h 1397000"/>
              <a:gd name="connsiteX4" fmla="*/ 1346200 w 1816100"/>
              <a:gd name="connsiteY4" fmla="*/ 660400 h 1397000"/>
              <a:gd name="connsiteX5" fmla="*/ 1346200 w 1816100"/>
              <a:gd name="connsiteY5" fmla="*/ 660400 h 1397000"/>
              <a:gd name="connsiteX6" fmla="*/ 1346200 w 1816100"/>
              <a:gd name="connsiteY6" fmla="*/ 660400 h 1397000"/>
              <a:gd name="connsiteX7" fmla="*/ 1346200 w 1816100"/>
              <a:gd name="connsiteY7" fmla="*/ 660400 h 1397000"/>
              <a:gd name="connsiteX8" fmla="*/ 1346200 w 1816100"/>
              <a:gd name="connsiteY8" fmla="*/ 660400 h 1397000"/>
              <a:gd name="connsiteX9" fmla="*/ 1816100 w 1816100"/>
              <a:gd name="connsiteY9" fmla="*/ 317500 h 1397000"/>
              <a:gd name="connsiteX10" fmla="*/ 1752600 w 1816100"/>
              <a:gd name="connsiteY10" fmla="*/ 203200 h 1397000"/>
              <a:gd name="connsiteX11" fmla="*/ 1422400 w 1816100"/>
              <a:gd name="connsiteY11" fmla="*/ 190500 h 1397000"/>
              <a:gd name="connsiteX12" fmla="*/ 1574800 w 1816100"/>
              <a:gd name="connsiteY12" fmla="*/ 38100 h 1397000"/>
              <a:gd name="connsiteX13" fmla="*/ 1485900 w 1816100"/>
              <a:gd name="connsiteY13" fmla="*/ 0 h 1397000"/>
              <a:gd name="connsiteX14" fmla="*/ 1346200 w 1816100"/>
              <a:gd name="connsiteY14" fmla="*/ 88900 h 1397000"/>
              <a:gd name="connsiteX15" fmla="*/ 1092200 w 1816100"/>
              <a:gd name="connsiteY15" fmla="*/ 165100 h 1397000"/>
              <a:gd name="connsiteX16" fmla="*/ 571500 w 1816100"/>
              <a:gd name="connsiteY16" fmla="*/ 508000 h 1397000"/>
              <a:gd name="connsiteX17" fmla="*/ 571500 w 1816100"/>
              <a:gd name="connsiteY17" fmla="*/ 292100 h 1397000"/>
              <a:gd name="connsiteX18" fmla="*/ 203200 w 1816100"/>
              <a:gd name="connsiteY18" fmla="*/ 469900 h 1397000"/>
              <a:gd name="connsiteX19" fmla="*/ 0 w 1816100"/>
              <a:gd name="connsiteY19" fmla="*/ 482600 h 1397000"/>
              <a:gd name="connsiteX20" fmla="*/ 76200 w 1816100"/>
              <a:gd name="connsiteY20" fmla="*/ 609600 h 1397000"/>
              <a:gd name="connsiteX21" fmla="*/ 165100 w 1816100"/>
              <a:gd name="connsiteY21" fmla="*/ 685800 h 1397000"/>
              <a:gd name="connsiteX22" fmla="*/ 12700 w 1816100"/>
              <a:gd name="connsiteY22" fmla="*/ 774700 h 1397000"/>
              <a:gd name="connsiteX23" fmla="*/ 25400 w 1816100"/>
              <a:gd name="connsiteY23" fmla="*/ 939800 h 1397000"/>
              <a:gd name="connsiteX24" fmla="*/ 25400 w 1816100"/>
              <a:gd name="connsiteY24" fmla="*/ 939800 h 1397000"/>
              <a:gd name="connsiteX25" fmla="*/ 330200 w 1816100"/>
              <a:gd name="connsiteY25" fmla="*/ 825500 h 1397000"/>
              <a:gd name="connsiteX26" fmla="*/ 330200 w 1816100"/>
              <a:gd name="connsiteY26" fmla="*/ 825500 h 1397000"/>
              <a:gd name="connsiteX27" fmla="*/ 469900 w 1816100"/>
              <a:gd name="connsiteY27" fmla="*/ 812800 h 1397000"/>
              <a:gd name="connsiteX28" fmla="*/ 660400 w 1816100"/>
              <a:gd name="connsiteY28" fmla="*/ 1079500 h 1397000"/>
              <a:gd name="connsiteX29" fmla="*/ 660400 w 1816100"/>
              <a:gd name="connsiteY29" fmla="*/ 1193800 h 1397000"/>
              <a:gd name="connsiteX30" fmla="*/ 812800 w 1816100"/>
              <a:gd name="connsiteY30" fmla="*/ 1193800 h 1397000"/>
              <a:gd name="connsiteX31" fmla="*/ 838200 w 1816100"/>
              <a:gd name="connsiteY31" fmla="*/ 1397000 h 1397000"/>
              <a:gd name="connsiteX32" fmla="*/ 1028700 w 1816100"/>
              <a:gd name="connsiteY32" fmla="*/ 13716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16100" h="1397000">
                <a:moveTo>
                  <a:pt x="1028700" y="1371600"/>
                </a:moveTo>
                <a:lnTo>
                  <a:pt x="1117600" y="1231900"/>
                </a:lnTo>
                <a:lnTo>
                  <a:pt x="1130300" y="990600"/>
                </a:lnTo>
                <a:lnTo>
                  <a:pt x="1206500" y="8382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816100" y="317500"/>
                </a:lnTo>
                <a:lnTo>
                  <a:pt x="1752600" y="203200"/>
                </a:lnTo>
                <a:lnTo>
                  <a:pt x="1422400" y="190500"/>
                </a:lnTo>
                <a:lnTo>
                  <a:pt x="1574800" y="38100"/>
                </a:lnTo>
                <a:lnTo>
                  <a:pt x="1485900" y="0"/>
                </a:lnTo>
                <a:lnTo>
                  <a:pt x="1346200" y="88900"/>
                </a:lnTo>
                <a:lnTo>
                  <a:pt x="1092200" y="165100"/>
                </a:lnTo>
                <a:lnTo>
                  <a:pt x="571500" y="508000"/>
                </a:lnTo>
                <a:lnTo>
                  <a:pt x="571500" y="292100"/>
                </a:lnTo>
                <a:lnTo>
                  <a:pt x="203200" y="469900"/>
                </a:lnTo>
                <a:lnTo>
                  <a:pt x="0" y="482600"/>
                </a:lnTo>
                <a:lnTo>
                  <a:pt x="76200" y="609600"/>
                </a:lnTo>
                <a:lnTo>
                  <a:pt x="165100" y="685800"/>
                </a:lnTo>
                <a:lnTo>
                  <a:pt x="12700" y="774700"/>
                </a:lnTo>
                <a:lnTo>
                  <a:pt x="25400" y="939800"/>
                </a:lnTo>
                <a:lnTo>
                  <a:pt x="25400" y="939800"/>
                </a:lnTo>
                <a:lnTo>
                  <a:pt x="330200" y="825500"/>
                </a:lnTo>
                <a:lnTo>
                  <a:pt x="330200" y="825500"/>
                </a:lnTo>
                <a:lnTo>
                  <a:pt x="469900" y="812800"/>
                </a:lnTo>
                <a:lnTo>
                  <a:pt x="660400" y="1079500"/>
                </a:lnTo>
                <a:lnTo>
                  <a:pt x="660400" y="1193800"/>
                </a:lnTo>
                <a:lnTo>
                  <a:pt x="812800" y="1193800"/>
                </a:lnTo>
                <a:lnTo>
                  <a:pt x="838200" y="1397000"/>
                </a:lnTo>
                <a:lnTo>
                  <a:pt x="1028700" y="137160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800"/>
            <a:ext cx="9144000" cy="5715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476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http://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www.emc.ncep.noaa.gov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/users/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Alicia.Bentley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/fv3gfs/</a:t>
            </a:r>
          </a:p>
        </p:txBody>
      </p:sp>
      <p:sp>
        <p:nvSpPr>
          <p:cNvPr id="6" name="Oval 5"/>
          <p:cNvSpPr/>
          <p:nvPr/>
        </p:nvSpPr>
        <p:spPr>
          <a:xfrm>
            <a:off x="3346824" y="4811059"/>
            <a:ext cx="1165411" cy="1045882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33167" y="3935319"/>
            <a:ext cx="4362823" cy="400110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FV3GFS Evaluations Due: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9/24/18 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5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90070"/>
            <a:ext cx="8511151" cy="6542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0317" y="430965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(F132)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5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37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5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5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Good location, but no cutoff and positive tilt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373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Cutoff too far N, trough positively tilted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3739" y="3757590"/>
            <a:ext cx="23739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</a:t>
            </a:r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14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90070"/>
            <a:ext cx="8511151" cy="6542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0317" y="430965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(F132)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5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37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5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237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5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Too much </a:t>
            </a:r>
            <a:r>
              <a:rPr lang="en-US" sz="1500" dirty="0" err="1" smtClean="0">
                <a:latin typeface="Arial"/>
                <a:cs typeface="Arial"/>
              </a:rPr>
              <a:t>precip</a:t>
            </a:r>
            <a:r>
              <a:rPr lang="en-US" sz="1500" dirty="0" smtClean="0">
                <a:latin typeface="Arial"/>
                <a:cs typeface="Arial"/>
              </a:rPr>
              <a:t> over east TX and IA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373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Too much </a:t>
            </a:r>
            <a:r>
              <a:rPr lang="en-US" sz="1500" dirty="0" err="1">
                <a:latin typeface="Arial"/>
                <a:cs typeface="Arial"/>
              </a:rPr>
              <a:t>precip</a:t>
            </a:r>
            <a:r>
              <a:rPr lang="en-US" sz="1500" dirty="0">
                <a:latin typeface="Arial"/>
                <a:cs typeface="Arial"/>
              </a:rPr>
              <a:t> over east </a:t>
            </a:r>
            <a:r>
              <a:rPr lang="en-US" sz="1500" dirty="0" smtClean="0">
                <a:latin typeface="Arial"/>
                <a:cs typeface="Arial"/>
              </a:rPr>
              <a:t>TX, better over IA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045200" y="1205665"/>
            <a:ext cx="1816100" cy="1397000"/>
          </a:xfrm>
          <a:custGeom>
            <a:avLst/>
            <a:gdLst>
              <a:gd name="connsiteX0" fmla="*/ 1028700 w 1816100"/>
              <a:gd name="connsiteY0" fmla="*/ 1371600 h 1397000"/>
              <a:gd name="connsiteX1" fmla="*/ 1117600 w 1816100"/>
              <a:gd name="connsiteY1" fmla="*/ 1231900 h 1397000"/>
              <a:gd name="connsiteX2" fmla="*/ 1130300 w 1816100"/>
              <a:gd name="connsiteY2" fmla="*/ 990600 h 1397000"/>
              <a:gd name="connsiteX3" fmla="*/ 1206500 w 1816100"/>
              <a:gd name="connsiteY3" fmla="*/ 838200 h 1397000"/>
              <a:gd name="connsiteX4" fmla="*/ 1346200 w 1816100"/>
              <a:gd name="connsiteY4" fmla="*/ 660400 h 1397000"/>
              <a:gd name="connsiteX5" fmla="*/ 1346200 w 1816100"/>
              <a:gd name="connsiteY5" fmla="*/ 660400 h 1397000"/>
              <a:gd name="connsiteX6" fmla="*/ 1346200 w 1816100"/>
              <a:gd name="connsiteY6" fmla="*/ 660400 h 1397000"/>
              <a:gd name="connsiteX7" fmla="*/ 1346200 w 1816100"/>
              <a:gd name="connsiteY7" fmla="*/ 660400 h 1397000"/>
              <a:gd name="connsiteX8" fmla="*/ 1346200 w 1816100"/>
              <a:gd name="connsiteY8" fmla="*/ 660400 h 1397000"/>
              <a:gd name="connsiteX9" fmla="*/ 1816100 w 1816100"/>
              <a:gd name="connsiteY9" fmla="*/ 317500 h 1397000"/>
              <a:gd name="connsiteX10" fmla="*/ 1752600 w 1816100"/>
              <a:gd name="connsiteY10" fmla="*/ 203200 h 1397000"/>
              <a:gd name="connsiteX11" fmla="*/ 1422400 w 1816100"/>
              <a:gd name="connsiteY11" fmla="*/ 190500 h 1397000"/>
              <a:gd name="connsiteX12" fmla="*/ 1574800 w 1816100"/>
              <a:gd name="connsiteY12" fmla="*/ 38100 h 1397000"/>
              <a:gd name="connsiteX13" fmla="*/ 1485900 w 1816100"/>
              <a:gd name="connsiteY13" fmla="*/ 0 h 1397000"/>
              <a:gd name="connsiteX14" fmla="*/ 1346200 w 1816100"/>
              <a:gd name="connsiteY14" fmla="*/ 88900 h 1397000"/>
              <a:gd name="connsiteX15" fmla="*/ 1092200 w 1816100"/>
              <a:gd name="connsiteY15" fmla="*/ 165100 h 1397000"/>
              <a:gd name="connsiteX16" fmla="*/ 571500 w 1816100"/>
              <a:gd name="connsiteY16" fmla="*/ 508000 h 1397000"/>
              <a:gd name="connsiteX17" fmla="*/ 571500 w 1816100"/>
              <a:gd name="connsiteY17" fmla="*/ 292100 h 1397000"/>
              <a:gd name="connsiteX18" fmla="*/ 203200 w 1816100"/>
              <a:gd name="connsiteY18" fmla="*/ 469900 h 1397000"/>
              <a:gd name="connsiteX19" fmla="*/ 0 w 1816100"/>
              <a:gd name="connsiteY19" fmla="*/ 482600 h 1397000"/>
              <a:gd name="connsiteX20" fmla="*/ 76200 w 1816100"/>
              <a:gd name="connsiteY20" fmla="*/ 609600 h 1397000"/>
              <a:gd name="connsiteX21" fmla="*/ 165100 w 1816100"/>
              <a:gd name="connsiteY21" fmla="*/ 685800 h 1397000"/>
              <a:gd name="connsiteX22" fmla="*/ 12700 w 1816100"/>
              <a:gd name="connsiteY22" fmla="*/ 774700 h 1397000"/>
              <a:gd name="connsiteX23" fmla="*/ 25400 w 1816100"/>
              <a:gd name="connsiteY23" fmla="*/ 939800 h 1397000"/>
              <a:gd name="connsiteX24" fmla="*/ 25400 w 1816100"/>
              <a:gd name="connsiteY24" fmla="*/ 939800 h 1397000"/>
              <a:gd name="connsiteX25" fmla="*/ 330200 w 1816100"/>
              <a:gd name="connsiteY25" fmla="*/ 825500 h 1397000"/>
              <a:gd name="connsiteX26" fmla="*/ 330200 w 1816100"/>
              <a:gd name="connsiteY26" fmla="*/ 825500 h 1397000"/>
              <a:gd name="connsiteX27" fmla="*/ 469900 w 1816100"/>
              <a:gd name="connsiteY27" fmla="*/ 812800 h 1397000"/>
              <a:gd name="connsiteX28" fmla="*/ 660400 w 1816100"/>
              <a:gd name="connsiteY28" fmla="*/ 1079500 h 1397000"/>
              <a:gd name="connsiteX29" fmla="*/ 660400 w 1816100"/>
              <a:gd name="connsiteY29" fmla="*/ 1193800 h 1397000"/>
              <a:gd name="connsiteX30" fmla="*/ 812800 w 1816100"/>
              <a:gd name="connsiteY30" fmla="*/ 1193800 h 1397000"/>
              <a:gd name="connsiteX31" fmla="*/ 838200 w 1816100"/>
              <a:gd name="connsiteY31" fmla="*/ 1397000 h 1397000"/>
              <a:gd name="connsiteX32" fmla="*/ 1028700 w 1816100"/>
              <a:gd name="connsiteY32" fmla="*/ 13716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16100" h="1397000">
                <a:moveTo>
                  <a:pt x="1028700" y="1371600"/>
                </a:moveTo>
                <a:lnTo>
                  <a:pt x="1117600" y="1231900"/>
                </a:lnTo>
                <a:lnTo>
                  <a:pt x="1130300" y="990600"/>
                </a:lnTo>
                <a:lnTo>
                  <a:pt x="1206500" y="8382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816100" y="317500"/>
                </a:lnTo>
                <a:lnTo>
                  <a:pt x="1752600" y="203200"/>
                </a:lnTo>
                <a:lnTo>
                  <a:pt x="1422400" y="190500"/>
                </a:lnTo>
                <a:lnTo>
                  <a:pt x="1574800" y="38100"/>
                </a:lnTo>
                <a:lnTo>
                  <a:pt x="1485900" y="0"/>
                </a:lnTo>
                <a:lnTo>
                  <a:pt x="1346200" y="88900"/>
                </a:lnTo>
                <a:lnTo>
                  <a:pt x="1092200" y="165100"/>
                </a:lnTo>
                <a:lnTo>
                  <a:pt x="571500" y="508000"/>
                </a:lnTo>
                <a:lnTo>
                  <a:pt x="571500" y="292100"/>
                </a:lnTo>
                <a:lnTo>
                  <a:pt x="203200" y="469900"/>
                </a:lnTo>
                <a:lnTo>
                  <a:pt x="0" y="482600"/>
                </a:lnTo>
                <a:lnTo>
                  <a:pt x="76200" y="609600"/>
                </a:lnTo>
                <a:lnTo>
                  <a:pt x="165100" y="685800"/>
                </a:lnTo>
                <a:lnTo>
                  <a:pt x="12700" y="774700"/>
                </a:lnTo>
                <a:lnTo>
                  <a:pt x="25400" y="939800"/>
                </a:lnTo>
                <a:lnTo>
                  <a:pt x="25400" y="939800"/>
                </a:lnTo>
                <a:lnTo>
                  <a:pt x="330200" y="825500"/>
                </a:lnTo>
                <a:lnTo>
                  <a:pt x="330200" y="825500"/>
                </a:lnTo>
                <a:lnTo>
                  <a:pt x="469900" y="812800"/>
                </a:lnTo>
                <a:lnTo>
                  <a:pt x="660400" y="1079500"/>
                </a:lnTo>
                <a:lnTo>
                  <a:pt x="660400" y="1193800"/>
                </a:lnTo>
                <a:lnTo>
                  <a:pt x="812800" y="1193800"/>
                </a:lnTo>
                <a:lnTo>
                  <a:pt x="838200" y="1397000"/>
                </a:lnTo>
                <a:lnTo>
                  <a:pt x="1028700" y="137160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752600" y="1205665"/>
            <a:ext cx="1816100" cy="1397000"/>
          </a:xfrm>
          <a:custGeom>
            <a:avLst/>
            <a:gdLst>
              <a:gd name="connsiteX0" fmla="*/ 1028700 w 1816100"/>
              <a:gd name="connsiteY0" fmla="*/ 1371600 h 1397000"/>
              <a:gd name="connsiteX1" fmla="*/ 1117600 w 1816100"/>
              <a:gd name="connsiteY1" fmla="*/ 1231900 h 1397000"/>
              <a:gd name="connsiteX2" fmla="*/ 1130300 w 1816100"/>
              <a:gd name="connsiteY2" fmla="*/ 990600 h 1397000"/>
              <a:gd name="connsiteX3" fmla="*/ 1206500 w 1816100"/>
              <a:gd name="connsiteY3" fmla="*/ 838200 h 1397000"/>
              <a:gd name="connsiteX4" fmla="*/ 1346200 w 1816100"/>
              <a:gd name="connsiteY4" fmla="*/ 660400 h 1397000"/>
              <a:gd name="connsiteX5" fmla="*/ 1346200 w 1816100"/>
              <a:gd name="connsiteY5" fmla="*/ 660400 h 1397000"/>
              <a:gd name="connsiteX6" fmla="*/ 1346200 w 1816100"/>
              <a:gd name="connsiteY6" fmla="*/ 660400 h 1397000"/>
              <a:gd name="connsiteX7" fmla="*/ 1346200 w 1816100"/>
              <a:gd name="connsiteY7" fmla="*/ 660400 h 1397000"/>
              <a:gd name="connsiteX8" fmla="*/ 1346200 w 1816100"/>
              <a:gd name="connsiteY8" fmla="*/ 660400 h 1397000"/>
              <a:gd name="connsiteX9" fmla="*/ 1816100 w 1816100"/>
              <a:gd name="connsiteY9" fmla="*/ 317500 h 1397000"/>
              <a:gd name="connsiteX10" fmla="*/ 1752600 w 1816100"/>
              <a:gd name="connsiteY10" fmla="*/ 203200 h 1397000"/>
              <a:gd name="connsiteX11" fmla="*/ 1422400 w 1816100"/>
              <a:gd name="connsiteY11" fmla="*/ 190500 h 1397000"/>
              <a:gd name="connsiteX12" fmla="*/ 1574800 w 1816100"/>
              <a:gd name="connsiteY12" fmla="*/ 38100 h 1397000"/>
              <a:gd name="connsiteX13" fmla="*/ 1485900 w 1816100"/>
              <a:gd name="connsiteY13" fmla="*/ 0 h 1397000"/>
              <a:gd name="connsiteX14" fmla="*/ 1346200 w 1816100"/>
              <a:gd name="connsiteY14" fmla="*/ 88900 h 1397000"/>
              <a:gd name="connsiteX15" fmla="*/ 1092200 w 1816100"/>
              <a:gd name="connsiteY15" fmla="*/ 165100 h 1397000"/>
              <a:gd name="connsiteX16" fmla="*/ 571500 w 1816100"/>
              <a:gd name="connsiteY16" fmla="*/ 508000 h 1397000"/>
              <a:gd name="connsiteX17" fmla="*/ 571500 w 1816100"/>
              <a:gd name="connsiteY17" fmla="*/ 292100 h 1397000"/>
              <a:gd name="connsiteX18" fmla="*/ 203200 w 1816100"/>
              <a:gd name="connsiteY18" fmla="*/ 469900 h 1397000"/>
              <a:gd name="connsiteX19" fmla="*/ 0 w 1816100"/>
              <a:gd name="connsiteY19" fmla="*/ 482600 h 1397000"/>
              <a:gd name="connsiteX20" fmla="*/ 76200 w 1816100"/>
              <a:gd name="connsiteY20" fmla="*/ 609600 h 1397000"/>
              <a:gd name="connsiteX21" fmla="*/ 165100 w 1816100"/>
              <a:gd name="connsiteY21" fmla="*/ 685800 h 1397000"/>
              <a:gd name="connsiteX22" fmla="*/ 12700 w 1816100"/>
              <a:gd name="connsiteY22" fmla="*/ 774700 h 1397000"/>
              <a:gd name="connsiteX23" fmla="*/ 25400 w 1816100"/>
              <a:gd name="connsiteY23" fmla="*/ 939800 h 1397000"/>
              <a:gd name="connsiteX24" fmla="*/ 25400 w 1816100"/>
              <a:gd name="connsiteY24" fmla="*/ 939800 h 1397000"/>
              <a:gd name="connsiteX25" fmla="*/ 330200 w 1816100"/>
              <a:gd name="connsiteY25" fmla="*/ 825500 h 1397000"/>
              <a:gd name="connsiteX26" fmla="*/ 330200 w 1816100"/>
              <a:gd name="connsiteY26" fmla="*/ 825500 h 1397000"/>
              <a:gd name="connsiteX27" fmla="*/ 469900 w 1816100"/>
              <a:gd name="connsiteY27" fmla="*/ 812800 h 1397000"/>
              <a:gd name="connsiteX28" fmla="*/ 660400 w 1816100"/>
              <a:gd name="connsiteY28" fmla="*/ 1079500 h 1397000"/>
              <a:gd name="connsiteX29" fmla="*/ 660400 w 1816100"/>
              <a:gd name="connsiteY29" fmla="*/ 1193800 h 1397000"/>
              <a:gd name="connsiteX30" fmla="*/ 812800 w 1816100"/>
              <a:gd name="connsiteY30" fmla="*/ 1193800 h 1397000"/>
              <a:gd name="connsiteX31" fmla="*/ 838200 w 1816100"/>
              <a:gd name="connsiteY31" fmla="*/ 1397000 h 1397000"/>
              <a:gd name="connsiteX32" fmla="*/ 1028700 w 1816100"/>
              <a:gd name="connsiteY32" fmla="*/ 13716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16100" h="1397000">
                <a:moveTo>
                  <a:pt x="1028700" y="1371600"/>
                </a:moveTo>
                <a:lnTo>
                  <a:pt x="1117600" y="1231900"/>
                </a:lnTo>
                <a:lnTo>
                  <a:pt x="1130300" y="990600"/>
                </a:lnTo>
                <a:lnTo>
                  <a:pt x="1206500" y="8382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816100" y="317500"/>
                </a:lnTo>
                <a:lnTo>
                  <a:pt x="1752600" y="203200"/>
                </a:lnTo>
                <a:lnTo>
                  <a:pt x="1422400" y="190500"/>
                </a:lnTo>
                <a:lnTo>
                  <a:pt x="1574800" y="38100"/>
                </a:lnTo>
                <a:lnTo>
                  <a:pt x="1485900" y="0"/>
                </a:lnTo>
                <a:lnTo>
                  <a:pt x="1346200" y="88900"/>
                </a:lnTo>
                <a:lnTo>
                  <a:pt x="1092200" y="165100"/>
                </a:lnTo>
                <a:lnTo>
                  <a:pt x="571500" y="508000"/>
                </a:lnTo>
                <a:lnTo>
                  <a:pt x="571500" y="292100"/>
                </a:lnTo>
                <a:lnTo>
                  <a:pt x="203200" y="469900"/>
                </a:lnTo>
                <a:lnTo>
                  <a:pt x="0" y="482600"/>
                </a:lnTo>
                <a:lnTo>
                  <a:pt x="76200" y="609600"/>
                </a:lnTo>
                <a:lnTo>
                  <a:pt x="165100" y="685800"/>
                </a:lnTo>
                <a:lnTo>
                  <a:pt x="12700" y="774700"/>
                </a:lnTo>
                <a:lnTo>
                  <a:pt x="25400" y="939800"/>
                </a:lnTo>
                <a:lnTo>
                  <a:pt x="25400" y="939800"/>
                </a:lnTo>
                <a:lnTo>
                  <a:pt x="330200" y="825500"/>
                </a:lnTo>
                <a:lnTo>
                  <a:pt x="330200" y="825500"/>
                </a:lnTo>
                <a:lnTo>
                  <a:pt x="469900" y="812800"/>
                </a:lnTo>
                <a:lnTo>
                  <a:pt x="660400" y="1079500"/>
                </a:lnTo>
                <a:lnTo>
                  <a:pt x="660400" y="1193800"/>
                </a:lnTo>
                <a:lnTo>
                  <a:pt x="812800" y="1193800"/>
                </a:lnTo>
                <a:lnTo>
                  <a:pt x="838200" y="1397000"/>
                </a:lnTo>
                <a:lnTo>
                  <a:pt x="1028700" y="137160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90070"/>
            <a:ext cx="8511151" cy="6542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0317" y="430965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(F084)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5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37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5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5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Good trough tilt and cutoff location, weak amp.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373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Good trough tilt, cutoff too far NE = progressive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3739" y="3757590"/>
            <a:ext cx="23739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</a:t>
            </a:r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34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90070"/>
            <a:ext cx="8511150" cy="65425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0317" y="430965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(F084)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5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37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5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237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5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Too much </a:t>
            </a:r>
            <a:r>
              <a:rPr lang="en-US" sz="1500" dirty="0" err="1" smtClean="0">
                <a:latin typeface="Arial"/>
                <a:cs typeface="Arial"/>
              </a:rPr>
              <a:t>precip</a:t>
            </a:r>
            <a:r>
              <a:rPr lang="en-US" sz="1500" dirty="0" smtClean="0">
                <a:latin typeface="Arial"/>
                <a:cs typeface="Arial"/>
              </a:rPr>
              <a:t> over IL/MO and E TX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373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Good totals over IL/MO, too much over E TX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045200" y="1205665"/>
            <a:ext cx="1816100" cy="1397000"/>
          </a:xfrm>
          <a:custGeom>
            <a:avLst/>
            <a:gdLst>
              <a:gd name="connsiteX0" fmla="*/ 1028700 w 1816100"/>
              <a:gd name="connsiteY0" fmla="*/ 1371600 h 1397000"/>
              <a:gd name="connsiteX1" fmla="*/ 1117600 w 1816100"/>
              <a:gd name="connsiteY1" fmla="*/ 1231900 h 1397000"/>
              <a:gd name="connsiteX2" fmla="*/ 1130300 w 1816100"/>
              <a:gd name="connsiteY2" fmla="*/ 990600 h 1397000"/>
              <a:gd name="connsiteX3" fmla="*/ 1206500 w 1816100"/>
              <a:gd name="connsiteY3" fmla="*/ 838200 h 1397000"/>
              <a:gd name="connsiteX4" fmla="*/ 1346200 w 1816100"/>
              <a:gd name="connsiteY4" fmla="*/ 660400 h 1397000"/>
              <a:gd name="connsiteX5" fmla="*/ 1346200 w 1816100"/>
              <a:gd name="connsiteY5" fmla="*/ 660400 h 1397000"/>
              <a:gd name="connsiteX6" fmla="*/ 1346200 w 1816100"/>
              <a:gd name="connsiteY6" fmla="*/ 660400 h 1397000"/>
              <a:gd name="connsiteX7" fmla="*/ 1346200 w 1816100"/>
              <a:gd name="connsiteY7" fmla="*/ 660400 h 1397000"/>
              <a:gd name="connsiteX8" fmla="*/ 1346200 w 1816100"/>
              <a:gd name="connsiteY8" fmla="*/ 660400 h 1397000"/>
              <a:gd name="connsiteX9" fmla="*/ 1816100 w 1816100"/>
              <a:gd name="connsiteY9" fmla="*/ 317500 h 1397000"/>
              <a:gd name="connsiteX10" fmla="*/ 1752600 w 1816100"/>
              <a:gd name="connsiteY10" fmla="*/ 203200 h 1397000"/>
              <a:gd name="connsiteX11" fmla="*/ 1422400 w 1816100"/>
              <a:gd name="connsiteY11" fmla="*/ 190500 h 1397000"/>
              <a:gd name="connsiteX12" fmla="*/ 1574800 w 1816100"/>
              <a:gd name="connsiteY12" fmla="*/ 38100 h 1397000"/>
              <a:gd name="connsiteX13" fmla="*/ 1485900 w 1816100"/>
              <a:gd name="connsiteY13" fmla="*/ 0 h 1397000"/>
              <a:gd name="connsiteX14" fmla="*/ 1346200 w 1816100"/>
              <a:gd name="connsiteY14" fmla="*/ 88900 h 1397000"/>
              <a:gd name="connsiteX15" fmla="*/ 1092200 w 1816100"/>
              <a:gd name="connsiteY15" fmla="*/ 165100 h 1397000"/>
              <a:gd name="connsiteX16" fmla="*/ 571500 w 1816100"/>
              <a:gd name="connsiteY16" fmla="*/ 508000 h 1397000"/>
              <a:gd name="connsiteX17" fmla="*/ 571500 w 1816100"/>
              <a:gd name="connsiteY17" fmla="*/ 292100 h 1397000"/>
              <a:gd name="connsiteX18" fmla="*/ 203200 w 1816100"/>
              <a:gd name="connsiteY18" fmla="*/ 469900 h 1397000"/>
              <a:gd name="connsiteX19" fmla="*/ 0 w 1816100"/>
              <a:gd name="connsiteY19" fmla="*/ 482600 h 1397000"/>
              <a:gd name="connsiteX20" fmla="*/ 76200 w 1816100"/>
              <a:gd name="connsiteY20" fmla="*/ 609600 h 1397000"/>
              <a:gd name="connsiteX21" fmla="*/ 165100 w 1816100"/>
              <a:gd name="connsiteY21" fmla="*/ 685800 h 1397000"/>
              <a:gd name="connsiteX22" fmla="*/ 12700 w 1816100"/>
              <a:gd name="connsiteY22" fmla="*/ 774700 h 1397000"/>
              <a:gd name="connsiteX23" fmla="*/ 25400 w 1816100"/>
              <a:gd name="connsiteY23" fmla="*/ 939800 h 1397000"/>
              <a:gd name="connsiteX24" fmla="*/ 25400 w 1816100"/>
              <a:gd name="connsiteY24" fmla="*/ 939800 h 1397000"/>
              <a:gd name="connsiteX25" fmla="*/ 330200 w 1816100"/>
              <a:gd name="connsiteY25" fmla="*/ 825500 h 1397000"/>
              <a:gd name="connsiteX26" fmla="*/ 330200 w 1816100"/>
              <a:gd name="connsiteY26" fmla="*/ 825500 h 1397000"/>
              <a:gd name="connsiteX27" fmla="*/ 469900 w 1816100"/>
              <a:gd name="connsiteY27" fmla="*/ 812800 h 1397000"/>
              <a:gd name="connsiteX28" fmla="*/ 660400 w 1816100"/>
              <a:gd name="connsiteY28" fmla="*/ 1079500 h 1397000"/>
              <a:gd name="connsiteX29" fmla="*/ 660400 w 1816100"/>
              <a:gd name="connsiteY29" fmla="*/ 1193800 h 1397000"/>
              <a:gd name="connsiteX30" fmla="*/ 812800 w 1816100"/>
              <a:gd name="connsiteY30" fmla="*/ 1193800 h 1397000"/>
              <a:gd name="connsiteX31" fmla="*/ 838200 w 1816100"/>
              <a:gd name="connsiteY31" fmla="*/ 1397000 h 1397000"/>
              <a:gd name="connsiteX32" fmla="*/ 1028700 w 1816100"/>
              <a:gd name="connsiteY32" fmla="*/ 13716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16100" h="1397000">
                <a:moveTo>
                  <a:pt x="1028700" y="1371600"/>
                </a:moveTo>
                <a:lnTo>
                  <a:pt x="1117600" y="1231900"/>
                </a:lnTo>
                <a:lnTo>
                  <a:pt x="1130300" y="990600"/>
                </a:lnTo>
                <a:lnTo>
                  <a:pt x="1206500" y="8382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816100" y="317500"/>
                </a:lnTo>
                <a:lnTo>
                  <a:pt x="1752600" y="203200"/>
                </a:lnTo>
                <a:lnTo>
                  <a:pt x="1422400" y="190500"/>
                </a:lnTo>
                <a:lnTo>
                  <a:pt x="1574800" y="38100"/>
                </a:lnTo>
                <a:lnTo>
                  <a:pt x="1485900" y="0"/>
                </a:lnTo>
                <a:lnTo>
                  <a:pt x="1346200" y="88900"/>
                </a:lnTo>
                <a:lnTo>
                  <a:pt x="1092200" y="165100"/>
                </a:lnTo>
                <a:lnTo>
                  <a:pt x="571500" y="508000"/>
                </a:lnTo>
                <a:lnTo>
                  <a:pt x="571500" y="292100"/>
                </a:lnTo>
                <a:lnTo>
                  <a:pt x="203200" y="469900"/>
                </a:lnTo>
                <a:lnTo>
                  <a:pt x="0" y="482600"/>
                </a:lnTo>
                <a:lnTo>
                  <a:pt x="76200" y="609600"/>
                </a:lnTo>
                <a:lnTo>
                  <a:pt x="165100" y="685800"/>
                </a:lnTo>
                <a:lnTo>
                  <a:pt x="12700" y="774700"/>
                </a:lnTo>
                <a:lnTo>
                  <a:pt x="25400" y="939800"/>
                </a:lnTo>
                <a:lnTo>
                  <a:pt x="25400" y="939800"/>
                </a:lnTo>
                <a:lnTo>
                  <a:pt x="330200" y="825500"/>
                </a:lnTo>
                <a:lnTo>
                  <a:pt x="330200" y="825500"/>
                </a:lnTo>
                <a:lnTo>
                  <a:pt x="469900" y="812800"/>
                </a:lnTo>
                <a:lnTo>
                  <a:pt x="660400" y="1079500"/>
                </a:lnTo>
                <a:lnTo>
                  <a:pt x="660400" y="1193800"/>
                </a:lnTo>
                <a:lnTo>
                  <a:pt x="812800" y="1193800"/>
                </a:lnTo>
                <a:lnTo>
                  <a:pt x="838200" y="1397000"/>
                </a:lnTo>
                <a:lnTo>
                  <a:pt x="1028700" y="137160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752600" y="1205665"/>
            <a:ext cx="1816100" cy="1397000"/>
          </a:xfrm>
          <a:custGeom>
            <a:avLst/>
            <a:gdLst>
              <a:gd name="connsiteX0" fmla="*/ 1028700 w 1816100"/>
              <a:gd name="connsiteY0" fmla="*/ 1371600 h 1397000"/>
              <a:gd name="connsiteX1" fmla="*/ 1117600 w 1816100"/>
              <a:gd name="connsiteY1" fmla="*/ 1231900 h 1397000"/>
              <a:gd name="connsiteX2" fmla="*/ 1130300 w 1816100"/>
              <a:gd name="connsiteY2" fmla="*/ 990600 h 1397000"/>
              <a:gd name="connsiteX3" fmla="*/ 1206500 w 1816100"/>
              <a:gd name="connsiteY3" fmla="*/ 838200 h 1397000"/>
              <a:gd name="connsiteX4" fmla="*/ 1346200 w 1816100"/>
              <a:gd name="connsiteY4" fmla="*/ 660400 h 1397000"/>
              <a:gd name="connsiteX5" fmla="*/ 1346200 w 1816100"/>
              <a:gd name="connsiteY5" fmla="*/ 660400 h 1397000"/>
              <a:gd name="connsiteX6" fmla="*/ 1346200 w 1816100"/>
              <a:gd name="connsiteY6" fmla="*/ 660400 h 1397000"/>
              <a:gd name="connsiteX7" fmla="*/ 1346200 w 1816100"/>
              <a:gd name="connsiteY7" fmla="*/ 660400 h 1397000"/>
              <a:gd name="connsiteX8" fmla="*/ 1346200 w 1816100"/>
              <a:gd name="connsiteY8" fmla="*/ 660400 h 1397000"/>
              <a:gd name="connsiteX9" fmla="*/ 1816100 w 1816100"/>
              <a:gd name="connsiteY9" fmla="*/ 317500 h 1397000"/>
              <a:gd name="connsiteX10" fmla="*/ 1752600 w 1816100"/>
              <a:gd name="connsiteY10" fmla="*/ 203200 h 1397000"/>
              <a:gd name="connsiteX11" fmla="*/ 1422400 w 1816100"/>
              <a:gd name="connsiteY11" fmla="*/ 190500 h 1397000"/>
              <a:gd name="connsiteX12" fmla="*/ 1574800 w 1816100"/>
              <a:gd name="connsiteY12" fmla="*/ 38100 h 1397000"/>
              <a:gd name="connsiteX13" fmla="*/ 1485900 w 1816100"/>
              <a:gd name="connsiteY13" fmla="*/ 0 h 1397000"/>
              <a:gd name="connsiteX14" fmla="*/ 1346200 w 1816100"/>
              <a:gd name="connsiteY14" fmla="*/ 88900 h 1397000"/>
              <a:gd name="connsiteX15" fmla="*/ 1092200 w 1816100"/>
              <a:gd name="connsiteY15" fmla="*/ 165100 h 1397000"/>
              <a:gd name="connsiteX16" fmla="*/ 571500 w 1816100"/>
              <a:gd name="connsiteY16" fmla="*/ 508000 h 1397000"/>
              <a:gd name="connsiteX17" fmla="*/ 571500 w 1816100"/>
              <a:gd name="connsiteY17" fmla="*/ 292100 h 1397000"/>
              <a:gd name="connsiteX18" fmla="*/ 203200 w 1816100"/>
              <a:gd name="connsiteY18" fmla="*/ 469900 h 1397000"/>
              <a:gd name="connsiteX19" fmla="*/ 0 w 1816100"/>
              <a:gd name="connsiteY19" fmla="*/ 482600 h 1397000"/>
              <a:gd name="connsiteX20" fmla="*/ 76200 w 1816100"/>
              <a:gd name="connsiteY20" fmla="*/ 609600 h 1397000"/>
              <a:gd name="connsiteX21" fmla="*/ 165100 w 1816100"/>
              <a:gd name="connsiteY21" fmla="*/ 685800 h 1397000"/>
              <a:gd name="connsiteX22" fmla="*/ 12700 w 1816100"/>
              <a:gd name="connsiteY22" fmla="*/ 774700 h 1397000"/>
              <a:gd name="connsiteX23" fmla="*/ 25400 w 1816100"/>
              <a:gd name="connsiteY23" fmla="*/ 939800 h 1397000"/>
              <a:gd name="connsiteX24" fmla="*/ 25400 w 1816100"/>
              <a:gd name="connsiteY24" fmla="*/ 939800 h 1397000"/>
              <a:gd name="connsiteX25" fmla="*/ 330200 w 1816100"/>
              <a:gd name="connsiteY25" fmla="*/ 825500 h 1397000"/>
              <a:gd name="connsiteX26" fmla="*/ 330200 w 1816100"/>
              <a:gd name="connsiteY26" fmla="*/ 825500 h 1397000"/>
              <a:gd name="connsiteX27" fmla="*/ 469900 w 1816100"/>
              <a:gd name="connsiteY27" fmla="*/ 812800 h 1397000"/>
              <a:gd name="connsiteX28" fmla="*/ 660400 w 1816100"/>
              <a:gd name="connsiteY28" fmla="*/ 1079500 h 1397000"/>
              <a:gd name="connsiteX29" fmla="*/ 660400 w 1816100"/>
              <a:gd name="connsiteY29" fmla="*/ 1193800 h 1397000"/>
              <a:gd name="connsiteX30" fmla="*/ 812800 w 1816100"/>
              <a:gd name="connsiteY30" fmla="*/ 1193800 h 1397000"/>
              <a:gd name="connsiteX31" fmla="*/ 838200 w 1816100"/>
              <a:gd name="connsiteY31" fmla="*/ 1397000 h 1397000"/>
              <a:gd name="connsiteX32" fmla="*/ 1028700 w 1816100"/>
              <a:gd name="connsiteY32" fmla="*/ 13716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16100" h="1397000">
                <a:moveTo>
                  <a:pt x="1028700" y="1371600"/>
                </a:moveTo>
                <a:lnTo>
                  <a:pt x="1117600" y="1231900"/>
                </a:lnTo>
                <a:lnTo>
                  <a:pt x="1130300" y="990600"/>
                </a:lnTo>
                <a:lnTo>
                  <a:pt x="1206500" y="8382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816100" y="317500"/>
                </a:lnTo>
                <a:lnTo>
                  <a:pt x="1752600" y="203200"/>
                </a:lnTo>
                <a:lnTo>
                  <a:pt x="1422400" y="190500"/>
                </a:lnTo>
                <a:lnTo>
                  <a:pt x="1574800" y="38100"/>
                </a:lnTo>
                <a:lnTo>
                  <a:pt x="1485900" y="0"/>
                </a:lnTo>
                <a:lnTo>
                  <a:pt x="1346200" y="88900"/>
                </a:lnTo>
                <a:lnTo>
                  <a:pt x="1092200" y="165100"/>
                </a:lnTo>
                <a:lnTo>
                  <a:pt x="571500" y="508000"/>
                </a:lnTo>
                <a:lnTo>
                  <a:pt x="571500" y="292100"/>
                </a:lnTo>
                <a:lnTo>
                  <a:pt x="203200" y="469900"/>
                </a:lnTo>
                <a:lnTo>
                  <a:pt x="0" y="482600"/>
                </a:lnTo>
                <a:lnTo>
                  <a:pt x="76200" y="609600"/>
                </a:lnTo>
                <a:lnTo>
                  <a:pt x="165100" y="685800"/>
                </a:lnTo>
                <a:lnTo>
                  <a:pt x="12700" y="774700"/>
                </a:lnTo>
                <a:lnTo>
                  <a:pt x="25400" y="939800"/>
                </a:lnTo>
                <a:lnTo>
                  <a:pt x="25400" y="939800"/>
                </a:lnTo>
                <a:lnTo>
                  <a:pt x="330200" y="825500"/>
                </a:lnTo>
                <a:lnTo>
                  <a:pt x="330200" y="825500"/>
                </a:lnTo>
                <a:lnTo>
                  <a:pt x="469900" y="812800"/>
                </a:lnTo>
                <a:lnTo>
                  <a:pt x="660400" y="1079500"/>
                </a:lnTo>
                <a:lnTo>
                  <a:pt x="660400" y="1193800"/>
                </a:lnTo>
                <a:lnTo>
                  <a:pt x="812800" y="1193800"/>
                </a:lnTo>
                <a:lnTo>
                  <a:pt x="838200" y="1397000"/>
                </a:lnTo>
                <a:lnTo>
                  <a:pt x="1028700" y="137160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90070"/>
            <a:ext cx="8511150" cy="6542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0317" y="430965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(F036)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5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37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5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23739" y="3757590"/>
            <a:ext cx="23739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FV3GFS−</a:t>
            </a:r>
            <a:r>
              <a:rPr lang="en-US" b="1" dirty="0" smtClean="0">
                <a:latin typeface="Arial"/>
                <a:cs typeface="Arial"/>
              </a:rPr>
              <a:t>GFS </a:t>
            </a:r>
            <a:r>
              <a:rPr lang="en-US" b="1" dirty="0" err="1" smtClean="0">
                <a:latin typeface="Arial"/>
                <a:cs typeface="Arial"/>
              </a:rPr>
              <a:t>Anl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5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Good trough tilt, cutoff location/amplitude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373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Good trough tilt</a:t>
            </a:r>
            <a:r>
              <a:rPr lang="en-US" sz="1500" dirty="0">
                <a:latin typeface="Arial"/>
                <a:cs typeface="Arial"/>
              </a:rPr>
              <a:t>, cutoff </a:t>
            </a:r>
            <a:r>
              <a:rPr lang="en-US" sz="1500" dirty="0" smtClean="0">
                <a:latin typeface="Arial"/>
                <a:cs typeface="Arial"/>
              </a:rPr>
              <a:t>location, weaker amp.</a:t>
            </a:r>
            <a:endParaRPr lang="en-US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8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4" y="290070"/>
            <a:ext cx="8511149" cy="65425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90317" y="430965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(F036)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6514" y="4309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3741" y="4309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514" y="37575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23739" y="37575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85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Too </a:t>
            </a:r>
            <a:r>
              <a:rPr lang="en-US" sz="1500" dirty="0" smtClean="0">
                <a:latin typeface="Arial"/>
                <a:cs typeface="Arial"/>
              </a:rPr>
              <a:t>little/splotchy over MO, good extension W 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3739" y="2894765"/>
            <a:ext cx="4182341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Good </a:t>
            </a:r>
            <a:r>
              <a:rPr lang="en-US" sz="1500" dirty="0" err="1" smtClean="0">
                <a:latin typeface="Arial"/>
                <a:cs typeface="Arial"/>
              </a:rPr>
              <a:t>amts</a:t>
            </a:r>
            <a:r>
              <a:rPr lang="en-US" sz="1500" dirty="0" smtClean="0">
                <a:latin typeface="Arial"/>
                <a:cs typeface="Arial"/>
              </a:rPr>
              <a:t>/coverage </a:t>
            </a:r>
            <a:r>
              <a:rPr lang="en-US" sz="1500" dirty="0">
                <a:latin typeface="Arial"/>
                <a:cs typeface="Arial"/>
              </a:rPr>
              <a:t>over MO</a:t>
            </a:r>
            <a:r>
              <a:rPr lang="en-US" sz="1500" dirty="0" smtClean="0">
                <a:latin typeface="Arial"/>
                <a:cs typeface="Arial"/>
              </a:rPr>
              <a:t>, low over AR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045200" y="1205665"/>
            <a:ext cx="1816100" cy="1397000"/>
          </a:xfrm>
          <a:custGeom>
            <a:avLst/>
            <a:gdLst>
              <a:gd name="connsiteX0" fmla="*/ 1028700 w 1816100"/>
              <a:gd name="connsiteY0" fmla="*/ 1371600 h 1397000"/>
              <a:gd name="connsiteX1" fmla="*/ 1117600 w 1816100"/>
              <a:gd name="connsiteY1" fmla="*/ 1231900 h 1397000"/>
              <a:gd name="connsiteX2" fmla="*/ 1130300 w 1816100"/>
              <a:gd name="connsiteY2" fmla="*/ 990600 h 1397000"/>
              <a:gd name="connsiteX3" fmla="*/ 1206500 w 1816100"/>
              <a:gd name="connsiteY3" fmla="*/ 838200 h 1397000"/>
              <a:gd name="connsiteX4" fmla="*/ 1346200 w 1816100"/>
              <a:gd name="connsiteY4" fmla="*/ 660400 h 1397000"/>
              <a:gd name="connsiteX5" fmla="*/ 1346200 w 1816100"/>
              <a:gd name="connsiteY5" fmla="*/ 660400 h 1397000"/>
              <a:gd name="connsiteX6" fmla="*/ 1346200 w 1816100"/>
              <a:gd name="connsiteY6" fmla="*/ 660400 h 1397000"/>
              <a:gd name="connsiteX7" fmla="*/ 1346200 w 1816100"/>
              <a:gd name="connsiteY7" fmla="*/ 660400 h 1397000"/>
              <a:gd name="connsiteX8" fmla="*/ 1346200 w 1816100"/>
              <a:gd name="connsiteY8" fmla="*/ 660400 h 1397000"/>
              <a:gd name="connsiteX9" fmla="*/ 1816100 w 1816100"/>
              <a:gd name="connsiteY9" fmla="*/ 317500 h 1397000"/>
              <a:gd name="connsiteX10" fmla="*/ 1752600 w 1816100"/>
              <a:gd name="connsiteY10" fmla="*/ 203200 h 1397000"/>
              <a:gd name="connsiteX11" fmla="*/ 1422400 w 1816100"/>
              <a:gd name="connsiteY11" fmla="*/ 190500 h 1397000"/>
              <a:gd name="connsiteX12" fmla="*/ 1574800 w 1816100"/>
              <a:gd name="connsiteY12" fmla="*/ 38100 h 1397000"/>
              <a:gd name="connsiteX13" fmla="*/ 1485900 w 1816100"/>
              <a:gd name="connsiteY13" fmla="*/ 0 h 1397000"/>
              <a:gd name="connsiteX14" fmla="*/ 1346200 w 1816100"/>
              <a:gd name="connsiteY14" fmla="*/ 88900 h 1397000"/>
              <a:gd name="connsiteX15" fmla="*/ 1092200 w 1816100"/>
              <a:gd name="connsiteY15" fmla="*/ 165100 h 1397000"/>
              <a:gd name="connsiteX16" fmla="*/ 571500 w 1816100"/>
              <a:gd name="connsiteY16" fmla="*/ 508000 h 1397000"/>
              <a:gd name="connsiteX17" fmla="*/ 571500 w 1816100"/>
              <a:gd name="connsiteY17" fmla="*/ 292100 h 1397000"/>
              <a:gd name="connsiteX18" fmla="*/ 203200 w 1816100"/>
              <a:gd name="connsiteY18" fmla="*/ 469900 h 1397000"/>
              <a:gd name="connsiteX19" fmla="*/ 0 w 1816100"/>
              <a:gd name="connsiteY19" fmla="*/ 482600 h 1397000"/>
              <a:gd name="connsiteX20" fmla="*/ 76200 w 1816100"/>
              <a:gd name="connsiteY20" fmla="*/ 609600 h 1397000"/>
              <a:gd name="connsiteX21" fmla="*/ 165100 w 1816100"/>
              <a:gd name="connsiteY21" fmla="*/ 685800 h 1397000"/>
              <a:gd name="connsiteX22" fmla="*/ 12700 w 1816100"/>
              <a:gd name="connsiteY22" fmla="*/ 774700 h 1397000"/>
              <a:gd name="connsiteX23" fmla="*/ 25400 w 1816100"/>
              <a:gd name="connsiteY23" fmla="*/ 939800 h 1397000"/>
              <a:gd name="connsiteX24" fmla="*/ 25400 w 1816100"/>
              <a:gd name="connsiteY24" fmla="*/ 939800 h 1397000"/>
              <a:gd name="connsiteX25" fmla="*/ 330200 w 1816100"/>
              <a:gd name="connsiteY25" fmla="*/ 825500 h 1397000"/>
              <a:gd name="connsiteX26" fmla="*/ 330200 w 1816100"/>
              <a:gd name="connsiteY26" fmla="*/ 825500 h 1397000"/>
              <a:gd name="connsiteX27" fmla="*/ 469900 w 1816100"/>
              <a:gd name="connsiteY27" fmla="*/ 812800 h 1397000"/>
              <a:gd name="connsiteX28" fmla="*/ 660400 w 1816100"/>
              <a:gd name="connsiteY28" fmla="*/ 1079500 h 1397000"/>
              <a:gd name="connsiteX29" fmla="*/ 660400 w 1816100"/>
              <a:gd name="connsiteY29" fmla="*/ 1193800 h 1397000"/>
              <a:gd name="connsiteX30" fmla="*/ 812800 w 1816100"/>
              <a:gd name="connsiteY30" fmla="*/ 1193800 h 1397000"/>
              <a:gd name="connsiteX31" fmla="*/ 838200 w 1816100"/>
              <a:gd name="connsiteY31" fmla="*/ 1397000 h 1397000"/>
              <a:gd name="connsiteX32" fmla="*/ 1028700 w 1816100"/>
              <a:gd name="connsiteY32" fmla="*/ 13716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16100" h="1397000">
                <a:moveTo>
                  <a:pt x="1028700" y="1371600"/>
                </a:moveTo>
                <a:lnTo>
                  <a:pt x="1117600" y="1231900"/>
                </a:lnTo>
                <a:lnTo>
                  <a:pt x="1130300" y="990600"/>
                </a:lnTo>
                <a:lnTo>
                  <a:pt x="1206500" y="8382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816100" y="317500"/>
                </a:lnTo>
                <a:lnTo>
                  <a:pt x="1752600" y="203200"/>
                </a:lnTo>
                <a:lnTo>
                  <a:pt x="1422400" y="190500"/>
                </a:lnTo>
                <a:lnTo>
                  <a:pt x="1574800" y="38100"/>
                </a:lnTo>
                <a:lnTo>
                  <a:pt x="1485900" y="0"/>
                </a:lnTo>
                <a:lnTo>
                  <a:pt x="1346200" y="88900"/>
                </a:lnTo>
                <a:lnTo>
                  <a:pt x="1092200" y="165100"/>
                </a:lnTo>
                <a:lnTo>
                  <a:pt x="571500" y="508000"/>
                </a:lnTo>
                <a:lnTo>
                  <a:pt x="571500" y="292100"/>
                </a:lnTo>
                <a:lnTo>
                  <a:pt x="203200" y="469900"/>
                </a:lnTo>
                <a:lnTo>
                  <a:pt x="0" y="482600"/>
                </a:lnTo>
                <a:lnTo>
                  <a:pt x="76200" y="609600"/>
                </a:lnTo>
                <a:lnTo>
                  <a:pt x="165100" y="685800"/>
                </a:lnTo>
                <a:lnTo>
                  <a:pt x="12700" y="774700"/>
                </a:lnTo>
                <a:lnTo>
                  <a:pt x="25400" y="939800"/>
                </a:lnTo>
                <a:lnTo>
                  <a:pt x="25400" y="939800"/>
                </a:lnTo>
                <a:lnTo>
                  <a:pt x="330200" y="825500"/>
                </a:lnTo>
                <a:lnTo>
                  <a:pt x="330200" y="825500"/>
                </a:lnTo>
                <a:lnTo>
                  <a:pt x="469900" y="812800"/>
                </a:lnTo>
                <a:lnTo>
                  <a:pt x="660400" y="1079500"/>
                </a:lnTo>
                <a:lnTo>
                  <a:pt x="660400" y="1193800"/>
                </a:lnTo>
                <a:lnTo>
                  <a:pt x="812800" y="1193800"/>
                </a:lnTo>
                <a:lnTo>
                  <a:pt x="838200" y="1397000"/>
                </a:lnTo>
                <a:lnTo>
                  <a:pt x="1028700" y="137160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752600" y="1205665"/>
            <a:ext cx="1816100" cy="1397000"/>
          </a:xfrm>
          <a:custGeom>
            <a:avLst/>
            <a:gdLst>
              <a:gd name="connsiteX0" fmla="*/ 1028700 w 1816100"/>
              <a:gd name="connsiteY0" fmla="*/ 1371600 h 1397000"/>
              <a:gd name="connsiteX1" fmla="*/ 1117600 w 1816100"/>
              <a:gd name="connsiteY1" fmla="*/ 1231900 h 1397000"/>
              <a:gd name="connsiteX2" fmla="*/ 1130300 w 1816100"/>
              <a:gd name="connsiteY2" fmla="*/ 990600 h 1397000"/>
              <a:gd name="connsiteX3" fmla="*/ 1206500 w 1816100"/>
              <a:gd name="connsiteY3" fmla="*/ 838200 h 1397000"/>
              <a:gd name="connsiteX4" fmla="*/ 1346200 w 1816100"/>
              <a:gd name="connsiteY4" fmla="*/ 660400 h 1397000"/>
              <a:gd name="connsiteX5" fmla="*/ 1346200 w 1816100"/>
              <a:gd name="connsiteY5" fmla="*/ 660400 h 1397000"/>
              <a:gd name="connsiteX6" fmla="*/ 1346200 w 1816100"/>
              <a:gd name="connsiteY6" fmla="*/ 660400 h 1397000"/>
              <a:gd name="connsiteX7" fmla="*/ 1346200 w 1816100"/>
              <a:gd name="connsiteY7" fmla="*/ 660400 h 1397000"/>
              <a:gd name="connsiteX8" fmla="*/ 1346200 w 1816100"/>
              <a:gd name="connsiteY8" fmla="*/ 660400 h 1397000"/>
              <a:gd name="connsiteX9" fmla="*/ 1816100 w 1816100"/>
              <a:gd name="connsiteY9" fmla="*/ 317500 h 1397000"/>
              <a:gd name="connsiteX10" fmla="*/ 1752600 w 1816100"/>
              <a:gd name="connsiteY10" fmla="*/ 203200 h 1397000"/>
              <a:gd name="connsiteX11" fmla="*/ 1422400 w 1816100"/>
              <a:gd name="connsiteY11" fmla="*/ 190500 h 1397000"/>
              <a:gd name="connsiteX12" fmla="*/ 1574800 w 1816100"/>
              <a:gd name="connsiteY12" fmla="*/ 38100 h 1397000"/>
              <a:gd name="connsiteX13" fmla="*/ 1485900 w 1816100"/>
              <a:gd name="connsiteY13" fmla="*/ 0 h 1397000"/>
              <a:gd name="connsiteX14" fmla="*/ 1346200 w 1816100"/>
              <a:gd name="connsiteY14" fmla="*/ 88900 h 1397000"/>
              <a:gd name="connsiteX15" fmla="*/ 1092200 w 1816100"/>
              <a:gd name="connsiteY15" fmla="*/ 165100 h 1397000"/>
              <a:gd name="connsiteX16" fmla="*/ 571500 w 1816100"/>
              <a:gd name="connsiteY16" fmla="*/ 508000 h 1397000"/>
              <a:gd name="connsiteX17" fmla="*/ 571500 w 1816100"/>
              <a:gd name="connsiteY17" fmla="*/ 292100 h 1397000"/>
              <a:gd name="connsiteX18" fmla="*/ 203200 w 1816100"/>
              <a:gd name="connsiteY18" fmla="*/ 469900 h 1397000"/>
              <a:gd name="connsiteX19" fmla="*/ 0 w 1816100"/>
              <a:gd name="connsiteY19" fmla="*/ 482600 h 1397000"/>
              <a:gd name="connsiteX20" fmla="*/ 76200 w 1816100"/>
              <a:gd name="connsiteY20" fmla="*/ 609600 h 1397000"/>
              <a:gd name="connsiteX21" fmla="*/ 165100 w 1816100"/>
              <a:gd name="connsiteY21" fmla="*/ 685800 h 1397000"/>
              <a:gd name="connsiteX22" fmla="*/ 12700 w 1816100"/>
              <a:gd name="connsiteY22" fmla="*/ 774700 h 1397000"/>
              <a:gd name="connsiteX23" fmla="*/ 25400 w 1816100"/>
              <a:gd name="connsiteY23" fmla="*/ 939800 h 1397000"/>
              <a:gd name="connsiteX24" fmla="*/ 25400 w 1816100"/>
              <a:gd name="connsiteY24" fmla="*/ 939800 h 1397000"/>
              <a:gd name="connsiteX25" fmla="*/ 330200 w 1816100"/>
              <a:gd name="connsiteY25" fmla="*/ 825500 h 1397000"/>
              <a:gd name="connsiteX26" fmla="*/ 330200 w 1816100"/>
              <a:gd name="connsiteY26" fmla="*/ 825500 h 1397000"/>
              <a:gd name="connsiteX27" fmla="*/ 469900 w 1816100"/>
              <a:gd name="connsiteY27" fmla="*/ 812800 h 1397000"/>
              <a:gd name="connsiteX28" fmla="*/ 660400 w 1816100"/>
              <a:gd name="connsiteY28" fmla="*/ 1079500 h 1397000"/>
              <a:gd name="connsiteX29" fmla="*/ 660400 w 1816100"/>
              <a:gd name="connsiteY29" fmla="*/ 1193800 h 1397000"/>
              <a:gd name="connsiteX30" fmla="*/ 812800 w 1816100"/>
              <a:gd name="connsiteY30" fmla="*/ 1193800 h 1397000"/>
              <a:gd name="connsiteX31" fmla="*/ 838200 w 1816100"/>
              <a:gd name="connsiteY31" fmla="*/ 1397000 h 1397000"/>
              <a:gd name="connsiteX32" fmla="*/ 1028700 w 1816100"/>
              <a:gd name="connsiteY32" fmla="*/ 13716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16100" h="1397000">
                <a:moveTo>
                  <a:pt x="1028700" y="1371600"/>
                </a:moveTo>
                <a:lnTo>
                  <a:pt x="1117600" y="1231900"/>
                </a:lnTo>
                <a:lnTo>
                  <a:pt x="1130300" y="990600"/>
                </a:lnTo>
                <a:lnTo>
                  <a:pt x="1206500" y="8382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346200" y="660400"/>
                </a:lnTo>
                <a:lnTo>
                  <a:pt x="1816100" y="317500"/>
                </a:lnTo>
                <a:lnTo>
                  <a:pt x="1752600" y="203200"/>
                </a:lnTo>
                <a:lnTo>
                  <a:pt x="1422400" y="190500"/>
                </a:lnTo>
                <a:lnTo>
                  <a:pt x="1574800" y="38100"/>
                </a:lnTo>
                <a:lnTo>
                  <a:pt x="1485900" y="0"/>
                </a:lnTo>
                <a:lnTo>
                  <a:pt x="1346200" y="88900"/>
                </a:lnTo>
                <a:lnTo>
                  <a:pt x="1092200" y="165100"/>
                </a:lnTo>
                <a:lnTo>
                  <a:pt x="571500" y="508000"/>
                </a:lnTo>
                <a:lnTo>
                  <a:pt x="571500" y="292100"/>
                </a:lnTo>
                <a:lnTo>
                  <a:pt x="203200" y="469900"/>
                </a:lnTo>
                <a:lnTo>
                  <a:pt x="0" y="482600"/>
                </a:lnTo>
                <a:lnTo>
                  <a:pt x="76200" y="609600"/>
                </a:lnTo>
                <a:lnTo>
                  <a:pt x="165100" y="685800"/>
                </a:lnTo>
                <a:lnTo>
                  <a:pt x="12700" y="774700"/>
                </a:lnTo>
                <a:lnTo>
                  <a:pt x="25400" y="939800"/>
                </a:lnTo>
                <a:lnTo>
                  <a:pt x="25400" y="939800"/>
                </a:lnTo>
                <a:lnTo>
                  <a:pt x="330200" y="825500"/>
                </a:lnTo>
                <a:lnTo>
                  <a:pt x="330200" y="825500"/>
                </a:lnTo>
                <a:lnTo>
                  <a:pt x="469900" y="812800"/>
                </a:lnTo>
                <a:lnTo>
                  <a:pt x="660400" y="1079500"/>
                </a:lnTo>
                <a:lnTo>
                  <a:pt x="660400" y="1193800"/>
                </a:lnTo>
                <a:lnTo>
                  <a:pt x="812800" y="1193800"/>
                </a:lnTo>
                <a:lnTo>
                  <a:pt x="838200" y="1397000"/>
                </a:lnTo>
                <a:lnTo>
                  <a:pt x="1028700" y="137160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and GFS forecast an amplified trough and heavy </a:t>
            </a:r>
            <a:br>
              <a:rPr lang="en-US" sz="2500" dirty="0" smtClean="0">
                <a:latin typeface="Arial"/>
                <a:cs typeface="Arial"/>
              </a:rPr>
            </a:br>
            <a:r>
              <a:rPr lang="en-US" sz="2500" dirty="0" smtClean="0">
                <a:latin typeface="Arial"/>
                <a:cs typeface="Arial"/>
              </a:rPr>
              <a:t>rain event over the central U.S. with 228-h of lead time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is occasionally more progressive than GFS with </a:t>
            </a:r>
            <a:br>
              <a:rPr lang="en-US" sz="2500" dirty="0" smtClean="0">
                <a:latin typeface="Arial"/>
                <a:cs typeface="Arial"/>
              </a:rPr>
            </a:br>
            <a:r>
              <a:rPr lang="en-US" sz="2500" dirty="0" smtClean="0">
                <a:latin typeface="Arial"/>
                <a:cs typeface="Arial"/>
              </a:rPr>
              <a:t>500-hPa trough and precipitation in the medium </a:t>
            </a:r>
            <a:r>
              <a:rPr lang="en-US" sz="2500" dirty="0">
                <a:latin typeface="Arial"/>
                <a:cs typeface="Arial"/>
              </a:rPr>
              <a:t>range </a:t>
            </a:r>
            <a:endParaRPr lang="en-US" sz="2500" dirty="0" smtClean="0">
              <a:latin typeface="Arial"/>
              <a:cs typeface="Arial"/>
            </a:endParaRPr>
          </a:p>
          <a:p>
            <a:endParaRPr lang="en-US" sz="25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FV3GFS does a better job with the location and amount of precipitation over the central U.S. at shorter lead times</a:t>
            </a: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MS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Valley Flooding (Apr/May 2017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) Summary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88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TC Cindy Flooding (June 2017)</a:t>
            </a:r>
            <a:endParaRPr lang="en-US" sz="3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0000 UTC 22 </a:t>
            </a:r>
            <a:r>
              <a:rPr lang="en-US" sz="2800" smtClean="0">
                <a:solidFill>
                  <a:srgbClr val="0000FF"/>
                </a:solidFill>
                <a:latin typeface="Arial"/>
                <a:cs typeface="Arial"/>
              </a:rPr>
              <a:t>June </a:t>
            </a:r>
            <a:r>
              <a:rPr lang="en-US" sz="2800" smtClean="0">
                <a:solidFill>
                  <a:srgbClr val="0000FF"/>
                </a:solidFill>
                <a:latin typeface="Arial"/>
                <a:cs typeface="Arial"/>
              </a:rPr>
              <a:t>2017 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(24-h QPF)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					 	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3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v3_test_slp_2017062200_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52401"/>
          <a:stretch/>
        </p:blipFill>
        <p:spPr>
          <a:xfrm>
            <a:off x="1354189" y="1196397"/>
            <a:ext cx="6328061" cy="544336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TC Cindy Flooding (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June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2017)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56659" y="3283240"/>
            <a:ext cx="1859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effectLst/>
                <a:latin typeface="Arial"/>
                <a:cs typeface="Arial"/>
              </a:rPr>
              <a:t>Cindy</a:t>
            </a:r>
            <a:endParaRPr lang="en-US" sz="2500" b="1" dirty="0">
              <a:effectLst/>
              <a:latin typeface="Arial"/>
              <a:cs typeface="Arial"/>
            </a:endParaRPr>
          </a:p>
        </p:txBody>
      </p:sp>
      <p:sp>
        <p:nvSpPr>
          <p:cNvPr id="14" name="Right Arrow 13"/>
          <p:cNvSpPr/>
          <p:nvPr/>
        </p:nvSpPr>
        <p:spPr>
          <a:xfrm rot="14273774">
            <a:off x="2912979" y="3717201"/>
            <a:ext cx="967770" cy="476289"/>
          </a:xfrm>
          <a:prstGeom prst="rightArrow">
            <a:avLst/>
          </a:prstGeom>
          <a:solidFill>
            <a:srgbClr val="0000FF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7800" y="1054678"/>
            <a:ext cx="62344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Analysis of MSLP (12Z 22 June 2017)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6123" y="2634059"/>
            <a:ext cx="1859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L</a:t>
            </a:r>
            <a:r>
              <a:rPr lang="en-US" sz="35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Arial"/>
                <a:cs typeface="Arial"/>
              </a:rPr>
              <a:t>995</a:t>
            </a:r>
            <a:endParaRPr lang="en-US" sz="3500" b="1" baseline="-25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17" name="Right Arrow 16"/>
          <p:cNvSpPr/>
          <p:nvPr/>
        </p:nvSpPr>
        <p:spPr>
          <a:xfrm rot="17875853">
            <a:off x="2595416" y="1856847"/>
            <a:ext cx="967770" cy="476289"/>
          </a:xfrm>
          <a:prstGeom prst="rightArrow">
            <a:avLst/>
          </a:prstGeom>
          <a:solidFill>
            <a:srgbClr val="0000FF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v3_test_totalprecip_2017061800_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3" t="52499" r="-1"/>
          <a:stretch/>
        </p:blipFill>
        <p:spPr>
          <a:xfrm>
            <a:off x="1354189" y="1216442"/>
            <a:ext cx="6328061" cy="542331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TC Cindy Flooding (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June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2017)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7800" y="1054678"/>
            <a:ext cx="62344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156-</a:t>
            </a:r>
            <a:r>
              <a:rPr lang="en-US" b="1" dirty="0">
                <a:latin typeface="Arial"/>
                <a:cs typeface="Arial"/>
              </a:rPr>
              <a:t>h QPE from Stage IV </a:t>
            </a:r>
            <a:r>
              <a:rPr lang="en-US" b="1" dirty="0" smtClean="0">
                <a:latin typeface="Arial"/>
                <a:cs typeface="Arial"/>
              </a:rPr>
              <a:t>Analysis (12Z 24 June 2017)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Right Arrow 16"/>
          <p:cNvSpPr/>
          <p:nvPr/>
        </p:nvSpPr>
        <p:spPr>
          <a:xfrm rot="14273774">
            <a:off x="2912979" y="3717201"/>
            <a:ext cx="967770" cy="476289"/>
          </a:xfrm>
          <a:prstGeom prst="rightArrow">
            <a:avLst/>
          </a:prstGeom>
          <a:solidFill>
            <a:srgbClr val="0000FF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7875853">
            <a:off x="2595416" y="1856847"/>
            <a:ext cx="967770" cy="476289"/>
          </a:xfrm>
          <a:prstGeom prst="rightArrow">
            <a:avLst/>
          </a:prstGeom>
          <a:solidFill>
            <a:srgbClr val="0000FF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56659" y="3283240"/>
            <a:ext cx="1859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effectLst/>
                <a:latin typeface="Arial"/>
                <a:cs typeface="Arial"/>
              </a:rPr>
              <a:t>Cindy</a:t>
            </a:r>
            <a:endParaRPr lang="en-US" sz="2500" b="1" dirty="0">
              <a:effectLst/>
              <a:latin typeface="Arial"/>
              <a:cs typeface="Arial"/>
            </a:endParaRPr>
          </a:p>
        </p:txBody>
      </p:sp>
      <p:sp>
        <p:nvSpPr>
          <p:cNvPr id="21" name="Cloud 20"/>
          <p:cNvSpPr/>
          <p:nvPr/>
        </p:nvSpPr>
        <p:spPr>
          <a:xfrm rot="18869938">
            <a:off x="3086880" y="1864104"/>
            <a:ext cx="1455076" cy="1458662"/>
          </a:xfrm>
          <a:prstGeom prst="cloud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56123" y="2634059"/>
            <a:ext cx="1859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L</a:t>
            </a:r>
            <a:r>
              <a:rPr lang="en-US" sz="35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Arial"/>
                <a:cs typeface="Arial"/>
              </a:rPr>
              <a:t>995</a:t>
            </a:r>
            <a:endParaRPr lang="en-US" sz="3500" b="1" baseline="-25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99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800"/>
            <a:ext cx="9144000" cy="5715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476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http://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www.emc.ncep.noaa.gov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/users/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Alicia.Bentley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/fv3gfs/</a:t>
            </a:r>
          </a:p>
        </p:txBody>
      </p:sp>
      <p:sp>
        <p:nvSpPr>
          <p:cNvPr id="4" name="Oval 3"/>
          <p:cNvSpPr/>
          <p:nvPr/>
        </p:nvSpPr>
        <p:spPr>
          <a:xfrm>
            <a:off x="1491391" y="4497293"/>
            <a:ext cx="6142760" cy="1557615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(F096)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TCs in FV3GFS and GFS are too far east relative to GFS </a:t>
            </a:r>
            <a:r>
              <a:rPr lang="en-US" dirty="0" err="1" smtClean="0">
                <a:latin typeface="Arial"/>
                <a:cs typeface="Arial"/>
              </a:rPr>
              <a:t>anl</a:t>
            </a:r>
            <a:r>
              <a:rPr lang="en-US" dirty="0" smtClean="0">
                <a:latin typeface="Arial"/>
                <a:cs typeface="Arial"/>
              </a:rPr>
              <a:t>.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has more accurate TC &amp;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l</a:t>
            </a:r>
            <a:r>
              <a:rPr lang="en-US" dirty="0" smtClean="0">
                <a:latin typeface="Arial"/>
                <a:cs typeface="Arial"/>
              </a:rPr>
              <a:t>ocations than GFS</a:t>
            </a:r>
            <a:br>
              <a:rPr lang="en-US" dirty="0" smtClean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fv3_test_24hprecip_2017061800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" y="382396"/>
            <a:ext cx="6800687" cy="615810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714" y="5071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7686" y="5071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414" y="58022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47686" y="58022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3987" y="44100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995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03987" y="44100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995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8882" y="958855"/>
            <a:ext cx="822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1004</a:t>
            </a:r>
            <a:endParaRPr lang="en-US" sz="2000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5295" y="1328177"/>
            <a:ext cx="77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1003</a:t>
            </a:r>
            <a:endParaRPr lang="en-US" sz="2000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1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(F072)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has more accurate TC &amp;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location than GFS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has higher values over MS/LA, while GFS does not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" y="382396"/>
            <a:ext cx="6800686" cy="61581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714" y="5071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7686" y="5071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414" y="58022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47686" y="58022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3987" y="44100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995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3987" y="44100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995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033" y="1139918"/>
            <a:ext cx="822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1001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7698" y="1297389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999</a:t>
            </a:r>
            <a:endParaRPr lang="en-US" sz="20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1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(F060)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has more accurate TC &amp; </a:t>
            </a:r>
            <a:r>
              <a:rPr lang="en-US" dirty="0" err="1">
                <a:latin typeface="Arial"/>
                <a:cs typeface="Arial"/>
              </a:rPr>
              <a:t>precip</a:t>
            </a:r>
            <a:r>
              <a:rPr lang="en-US" dirty="0">
                <a:latin typeface="Arial"/>
                <a:cs typeface="Arial"/>
              </a:rPr>
              <a:t> location than GFS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 divides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into two regions, near TC &amp; over GA, FV3GFS does not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" y="382396"/>
            <a:ext cx="6800686" cy="615810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714" y="5071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7686" y="5071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414" y="58022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47686" y="58022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3987" y="44100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995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3987" y="44100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995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045" y="1151213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997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56687" y="1312783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999</a:t>
            </a:r>
            <a:endParaRPr lang="en-US" sz="20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7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(F048)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position TCs south of Louisiana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and GFS have highest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. values over correct locations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" y="382396"/>
            <a:ext cx="6800685" cy="615810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714" y="5071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7686" y="5071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414" y="58022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47686" y="58022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3987" y="44100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995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3987" y="44100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995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2082" y="1268141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999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833" y="1351268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996</a:t>
            </a:r>
            <a:endParaRPr lang="en-US" sz="20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3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(F036)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both position TCs south of Louisiana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GFS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is better near TC, but worse over MS/AL (extends too far north)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" y="382396"/>
            <a:ext cx="6800685" cy="6158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714" y="5071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7686" y="5071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414" y="58022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47686" y="58022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3987" y="44100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995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1830" y="1314323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998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136" y="1345111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996</a:t>
            </a:r>
            <a:endParaRPr lang="en-US" sz="20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4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(F024)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both position TCs south of Louisiana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Highest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totals </a:t>
            </a:r>
            <a:r>
              <a:rPr lang="en-US" dirty="0">
                <a:latin typeface="Arial"/>
                <a:cs typeface="Arial"/>
              </a:rPr>
              <a:t>over correct location in FV3GFS &amp; GFS, </a:t>
            </a:r>
            <a:r>
              <a:rPr lang="en-US" dirty="0" smtClean="0">
                <a:latin typeface="Arial"/>
                <a:cs typeface="Arial"/>
              </a:rPr>
              <a:t>but amounts too big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" y="382396"/>
            <a:ext cx="6800684" cy="61581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714" y="50716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47686" y="50716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414" y="580229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47686" y="580229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9400" y="13366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998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154" y="1308100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996</a:t>
            </a:r>
            <a:endParaRPr lang="en-US" sz="2000" b="1" baseline="-25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3987" y="4410045"/>
            <a:ext cx="64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L</a:t>
            </a:r>
            <a:r>
              <a:rPr lang="en-US" sz="2000" b="1" baseline="-25000" dirty="0" smtClean="0">
                <a:latin typeface="Arial"/>
                <a:cs typeface="Arial"/>
              </a:rPr>
              <a:t>995</a:t>
            </a:r>
            <a:endParaRPr lang="en-US" sz="2000" b="1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1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forecasts the track of TC Cindy better than GFS in medium range</a:t>
            </a:r>
          </a:p>
          <a:p>
            <a:endParaRPr lang="en-US" sz="25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forecasts the location/magnitude of heavy rainfall east of TC Cindy more accurately than GFS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forecasts </a:t>
            </a:r>
            <a:r>
              <a:rPr lang="en-US" sz="2500" dirty="0">
                <a:latin typeface="Arial"/>
                <a:cs typeface="Arial"/>
              </a:rPr>
              <a:t>the </a:t>
            </a:r>
            <a:r>
              <a:rPr lang="en-US" sz="2500" dirty="0" smtClean="0">
                <a:latin typeface="Arial"/>
                <a:cs typeface="Arial"/>
              </a:rPr>
              <a:t>location/magnitude of heavy rainfall near the center of TC Cindy less accurately than GFS</a:t>
            </a: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TC Cindy Flooding (June 2017)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2894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Mid-Atlantic July Nor’easter (July 2017)</a:t>
            </a:r>
            <a:endParaRPr lang="en-US" sz="3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127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1200 UTC 29 July 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2017 (24-h QPF)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					 	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56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v3_nwatl_slp_2017072800_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6" t="52254"/>
          <a:stretch/>
        </p:blipFill>
        <p:spPr>
          <a:xfrm>
            <a:off x="1860233" y="1054677"/>
            <a:ext cx="5555036" cy="5720023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Mid-Atlantic July Nor’easter (July 2017)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28272" y="1054678"/>
            <a:ext cx="54869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 Analysis of MSLP (1200 UTC 29 July 2017)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Right Arrow 13"/>
          <p:cNvSpPr/>
          <p:nvPr/>
        </p:nvSpPr>
        <p:spPr>
          <a:xfrm rot="20692507">
            <a:off x="2390982" y="3276666"/>
            <a:ext cx="1623685" cy="476289"/>
          </a:xfrm>
          <a:prstGeom prst="rightArrow">
            <a:avLst/>
          </a:prstGeom>
          <a:solidFill>
            <a:srgbClr val="0000FF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9250125">
            <a:off x="4582650" y="2096445"/>
            <a:ext cx="1728269" cy="476289"/>
          </a:xfrm>
          <a:prstGeom prst="rightArrow">
            <a:avLst/>
          </a:prstGeom>
          <a:solidFill>
            <a:srgbClr val="0000FF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 rot="21221116">
            <a:off x="3217173" y="2528172"/>
            <a:ext cx="1298200" cy="662640"/>
          </a:xfrm>
          <a:prstGeom prst="cloud">
            <a:avLst/>
          </a:prstGeom>
          <a:solidFill>
            <a:schemeClr val="accent3">
              <a:lumMod val="60000"/>
              <a:lumOff val="40000"/>
              <a:alpha val="58000"/>
            </a:scheme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45083" y="2683118"/>
            <a:ext cx="18597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L</a:t>
            </a:r>
            <a:r>
              <a:rPr lang="en-US" sz="35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Arial"/>
                <a:cs typeface="Arial"/>
              </a:rPr>
              <a:t>1002</a:t>
            </a:r>
            <a:endParaRPr lang="en-US" sz="3500" b="1" baseline="-250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(F084)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" y="284787"/>
            <a:ext cx="6447245" cy="640265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5186" y="39043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6981" y="39043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186" y="366302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50491" y="366302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forecast max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. too far to the north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forecast </a:t>
            </a:r>
            <a:r>
              <a:rPr lang="en-US" dirty="0" smtClean="0">
                <a:latin typeface="Arial"/>
                <a:cs typeface="Arial"/>
              </a:rPr>
              <a:t>too little </a:t>
            </a:r>
            <a:r>
              <a:rPr lang="en-US" dirty="0" err="1">
                <a:latin typeface="Arial"/>
                <a:cs typeface="Arial"/>
              </a:rPr>
              <a:t>precip</a:t>
            </a:r>
            <a:r>
              <a:rPr lang="en-US" dirty="0">
                <a:latin typeface="Arial"/>
                <a:cs typeface="Arial"/>
              </a:rPr>
              <a:t>. o</a:t>
            </a:r>
            <a:r>
              <a:rPr lang="en-US" dirty="0" smtClean="0">
                <a:latin typeface="Arial"/>
                <a:cs typeface="Arial"/>
              </a:rPr>
              <a:t>ver WV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404793" y="1030547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152903" y="1030547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404793" y="4290241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985655" y="3661203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6005782" y="417455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2762595" y="417455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3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FV3GFS QPF Retrospective Cases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526" y="1048800"/>
            <a:ext cx="868947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South Carolina Flooding (1</a:t>
            </a:r>
            <a:r>
              <a:rPr lang="mr-IN" sz="2500" dirty="0" smtClean="0">
                <a:latin typeface="Arial"/>
                <a:cs typeface="Arial"/>
              </a:rPr>
              <a:t>–</a:t>
            </a:r>
            <a:r>
              <a:rPr lang="en-US" sz="2500" dirty="0" smtClean="0">
                <a:latin typeface="Arial"/>
                <a:cs typeface="Arial"/>
              </a:rPr>
              <a:t>5 Oct 2015)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Mississippi Valley Flooding </a:t>
            </a:r>
            <a:r>
              <a:rPr lang="en-US" sz="2500" dirty="0">
                <a:latin typeface="Arial"/>
                <a:cs typeface="Arial"/>
              </a:rPr>
              <a:t>(25 April</a:t>
            </a:r>
            <a:r>
              <a:rPr lang="mr-IN" sz="2500" dirty="0">
                <a:latin typeface="Arial"/>
                <a:cs typeface="Arial"/>
              </a:rPr>
              <a:t>–</a:t>
            </a:r>
            <a:r>
              <a:rPr lang="en-US" sz="2500" dirty="0">
                <a:latin typeface="Arial"/>
                <a:cs typeface="Arial"/>
              </a:rPr>
              <a:t>7 May 2017)</a:t>
            </a:r>
          </a:p>
          <a:p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TC Cindy Flooding (19</a:t>
            </a:r>
            <a:r>
              <a:rPr lang="mr-IN" sz="2500" dirty="0">
                <a:latin typeface="Arial"/>
                <a:cs typeface="Arial"/>
              </a:rPr>
              <a:t>–</a:t>
            </a:r>
            <a:r>
              <a:rPr lang="en-US" sz="2500" dirty="0">
                <a:latin typeface="Arial"/>
                <a:cs typeface="Arial"/>
              </a:rPr>
              <a:t>24 Jun </a:t>
            </a:r>
            <a:r>
              <a:rPr lang="en-US" sz="2500" dirty="0" smtClean="0">
                <a:latin typeface="Arial"/>
                <a:cs typeface="Arial"/>
              </a:rPr>
              <a:t>2017)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Mid-Atlantic July Nor’easter (29</a:t>
            </a:r>
            <a:r>
              <a:rPr lang="mr-IN" sz="2500" dirty="0">
                <a:latin typeface="Arial"/>
                <a:cs typeface="Arial"/>
              </a:rPr>
              <a:t>–</a:t>
            </a:r>
            <a:r>
              <a:rPr lang="en-US" sz="2500" dirty="0">
                <a:latin typeface="Arial"/>
                <a:cs typeface="Arial"/>
              </a:rPr>
              <a:t>30 Jun 2017</a:t>
            </a:r>
            <a:r>
              <a:rPr lang="en-US" sz="2500" dirty="0" smtClean="0">
                <a:latin typeface="Arial"/>
                <a:cs typeface="Arial"/>
              </a:rPr>
              <a:t>)</a:t>
            </a: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West </a:t>
            </a:r>
            <a:r>
              <a:rPr lang="en-US" sz="2500" dirty="0">
                <a:latin typeface="Arial"/>
                <a:cs typeface="Arial"/>
              </a:rPr>
              <a:t>Coast Atmospheric River </a:t>
            </a:r>
            <a:r>
              <a:rPr lang="en-US" sz="2500" dirty="0" smtClean="0">
                <a:latin typeface="Arial"/>
                <a:cs typeface="Arial"/>
              </a:rPr>
              <a:t>(</a:t>
            </a: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21</a:t>
            </a:r>
            <a:r>
              <a:rPr lang="mr-IN" sz="25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23 Mar 2018</a:t>
            </a:r>
            <a:r>
              <a:rPr lang="en-US" sz="2500" dirty="0" smtClean="0">
                <a:latin typeface="Arial"/>
                <a:cs typeface="Arial"/>
              </a:rPr>
              <a:t>)</a:t>
            </a:r>
          </a:p>
          <a:p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0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(F060)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" y="284787"/>
            <a:ext cx="6447244" cy="640264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5186" y="39043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6981" y="39043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186" y="366302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50491" y="366302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ax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. shifts south in both GFS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and FV3GFS, but FV3GFS too weak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forecast too much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. </a:t>
            </a:r>
            <a:r>
              <a:rPr lang="en-US" dirty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ver VA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404793" y="1030547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152903" y="1030547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404793" y="4290241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985655" y="3661203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005782" y="417455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62595" y="417455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3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(F048)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" y="284787"/>
            <a:ext cx="6447244" cy="640264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5186" y="39043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6981" y="39043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186" y="366302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50491" y="366302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Max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shifts </a:t>
            </a:r>
            <a:r>
              <a:rPr lang="en-US" dirty="0" smtClean="0">
                <a:latin typeface="Arial"/>
                <a:cs typeface="Arial"/>
              </a:rPr>
              <a:t>south and amounts increase in FV3GFS and GFS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is less accurate over WV and Appalachian </a:t>
            </a:r>
            <a:r>
              <a:rPr lang="en-US" dirty="0" err="1" smtClean="0">
                <a:latin typeface="Arial"/>
                <a:cs typeface="Arial"/>
              </a:rPr>
              <a:t>Mtns</a:t>
            </a:r>
            <a:r>
              <a:rPr lang="en-US" dirty="0">
                <a:latin typeface="Arial"/>
                <a:cs typeface="Arial"/>
              </a:rPr>
              <a:t> than GFS </a:t>
            </a:r>
          </a:p>
        </p:txBody>
      </p:sp>
      <p:sp>
        <p:nvSpPr>
          <p:cNvPr id="12" name="Freeform 11"/>
          <p:cNvSpPr/>
          <p:nvPr/>
        </p:nvSpPr>
        <p:spPr>
          <a:xfrm>
            <a:off x="4404793" y="1030547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152903" y="1030547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404793" y="4290241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985655" y="3661203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005782" y="417455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62595" y="417455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(F036)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" y="284787"/>
            <a:ext cx="6447243" cy="640264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5186" y="39043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6981" y="39043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186" y="366302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50491" y="366302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more accurate than GFS over southern PA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both forecast higher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otals over Appalachians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404793" y="1030547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152903" y="1030547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404793" y="4290241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985655" y="3661203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005782" y="417455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62595" y="417455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(F024)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" y="284787"/>
            <a:ext cx="6447243" cy="640264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5186" y="390435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6981" y="390435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186" y="3663020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50491" y="3663020"/>
            <a:ext cx="12267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4847" y="3923121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32736" y="572024"/>
            <a:ext cx="2611264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and GFS accurately forecast region of highest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totals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</a:t>
            </a:r>
            <a:r>
              <a:rPr lang="en-US" dirty="0" smtClean="0">
                <a:latin typeface="Arial"/>
                <a:cs typeface="Arial"/>
              </a:rPr>
              <a:t>both forecast </a:t>
            </a:r>
            <a:r>
              <a:rPr lang="en-US" dirty="0">
                <a:latin typeface="Arial"/>
                <a:cs typeface="Arial"/>
              </a:rPr>
              <a:t>higher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totals over Appalachians</a:t>
            </a:r>
          </a:p>
        </p:txBody>
      </p:sp>
      <p:sp>
        <p:nvSpPr>
          <p:cNvPr id="17" name="Freeform 16"/>
          <p:cNvSpPr/>
          <p:nvPr/>
        </p:nvSpPr>
        <p:spPr>
          <a:xfrm>
            <a:off x="4404793" y="4286450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404793" y="1030547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152903" y="1030547"/>
            <a:ext cx="1729490" cy="797089"/>
          </a:xfrm>
          <a:custGeom>
            <a:avLst/>
            <a:gdLst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72908 w 1729490"/>
              <a:gd name="connsiteY2" fmla="*/ 66198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621536 w 1729490"/>
              <a:gd name="connsiteY3" fmla="*/ 58092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  <a:gd name="connsiteX0" fmla="*/ 27024 w 1729490"/>
              <a:gd name="connsiteY0" fmla="*/ 337750 h 797089"/>
              <a:gd name="connsiteX1" fmla="*/ 94582 w 1729490"/>
              <a:gd name="connsiteY1" fmla="*/ 634969 h 797089"/>
              <a:gd name="connsiteX2" fmla="*/ 486419 w 1729490"/>
              <a:gd name="connsiteY2" fmla="*/ 756559 h 797089"/>
              <a:gd name="connsiteX3" fmla="*/ 702605 w 1729490"/>
              <a:gd name="connsiteY3" fmla="*/ 783579 h 797089"/>
              <a:gd name="connsiteX4" fmla="*/ 999862 w 1729490"/>
              <a:gd name="connsiteY4" fmla="*/ 797089 h 797089"/>
              <a:gd name="connsiteX5" fmla="*/ 1499792 w 1729490"/>
              <a:gd name="connsiteY5" fmla="*/ 702519 h 797089"/>
              <a:gd name="connsiteX6" fmla="*/ 1688955 w 1729490"/>
              <a:gd name="connsiteY6" fmla="*/ 513379 h 797089"/>
              <a:gd name="connsiteX7" fmla="*/ 1729490 w 1729490"/>
              <a:gd name="connsiteY7" fmla="*/ 378280 h 797089"/>
              <a:gd name="connsiteX8" fmla="*/ 1459257 w 1729490"/>
              <a:gd name="connsiteY8" fmla="*/ 351260 h 797089"/>
              <a:gd name="connsiteX9" fmla="*/ 1594374 w 1729490"/>
              <a:gd name="connsiteY9" fmla="*/ 162120 h 797089"/>
              <a:gd name="connsiteX10" fmla="*/ 1567350 w 1729490"/>
              <a:gd name="connsiteY10" fmla="*/ 40530 h 797089"/>
              <a:gd name="connsiteX11" fmla="*/ 1310629 w 1729490"/>
              <a:gd name="connsiteY11" fmla="*/ 202650 h 797089"/>
              <a:gd name="connsiteX12" fmla="*/ 1080931 w 1729490"/>
              <a:gd name="connsiteY12" fmla="*/ 229670 h 797089"/>
              <a:gd name="connsiteX13" fmla="*/ 824210 w 1729490"/>
              <a:gd name="connsiteY13" fmla="*/ 135100 h 797089"/>
              <a:gd name="connsiteX14" fmla="*/ 526954 w 1729490"/>
              <a:gd name="connsiteY14" fmla="*/ 0 h 797089"/>
              <a:gd name="connsiteX15" fmla="*/ 202675 w 1729490"/>
              <a:gd name="connsiteY15" fmla="*/ 40530 h 797089"/>
              <a:gd name="connsiteX16" fmla="*/ 0 w 1729490"/>
              <a:gd name="connsiteY16" fmla="*/ 189140 h 797089"/>
              <a:gd name="connsiteX17" fmla="*/ 27024 w 1729490"/>
              <a:gd name="connsiteY17" fmla="*/ 337750 h 79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9490" h="797089">
                <a:moveTo>
                  <a:pt x="27024" y="337750"/>
                </a:moveTo>
                <a:lnTo>
                  <a:pt x="94582" y="634969"/>
                </a:lnTo>
                <a:lnTo>
                  <a:pt x="486419" y="756559"/>
                </a:lnTo>
                <a:lnTo>
                  <a:pt x="702605" y="783579"/>
                </a:lnTo>
                <a:lnTo>
                  <a:pt x="999862" y="797089"/>
                </a:lnTo>
                <a:lnTo>
                  <a:pt x="1499792" y="702519"/>
                </a:lnTo>
                <a:lnTo>
                  <a:pt x="1688955" y="513379"/>
                </a:lnTo>
                <a:lnTo>
                  <a:pt x="1729490" y="378280"/>
                </a:lnTo>
                <a:lnTo>
                  <a:pt x="1459257" y="351260"/>
                </a:lnTo>
                <a:lnTo>
                  <a:pt x="1594374" y="162120"/>
                </a:lnTo>
                <a:lnTo>
                  <a:pt x="1567350" y="40530"/>
                </a:lnTo>
                <a:lnTo>
                  <a:pt x="1310629" y="202650"/>
                </a:lnTo>
                <a:lnTo>
                  <a:pt x="1080931" y="229670"/>
                </a:lnTo>
                <a:lnTo>
                  <a:pt x="824210" y="135100"/>
                </a:lnTo>
                <a:lnTo>
                  <a:pt x="526954" y="0"/>
                </a:lnTo>
                <a:lnTo>
                  <a:pt x="202675" y="40530"/>
                </a:lnTo>
                <a:lnTo>
                  <a:pt x="0" y="189140"/>
                </a:lnTo>
                <a:lnTo>
                  <a:pt x="27024" y="337750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985655" y="3661203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005782" y="417455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762595" y="417455"/>
            <a:ext cx="513442" cy="2647954"/>
          </a:xfrm>
          <a:custGeom>
            <a:avLst/>
            <a:gdLst>
              <a:gd name="connsiteX0" fmla="*/ 94581 w 513442"/>
              <a:gd name="connsiteY0" fmla="*/ 2647954 h 2647954"/>
              <a:gd name="connsiteX1" fmla="*/ 378326 w 513442"/>
              <a:gd name="connsiteY1" fmla="*/ 1783316 h 2647954"/>
              <a:gd name="connsiteX2" fmla="*/ 256721 w 513442"/>
              <a:gd name="connsiteY2" fmla="*/ 1661726 h 2647954"/>
              <a:gd name="connsiteX3" fmla="*/ 0 w 513442"/>
              <a:gd name="connsiteY3" fmla="*/ 1553647 h 2647954"/>
              <a:gd name="connsiteX4" fmla="*/ 513442 w 513442"/>
              <a:gd name="connsiteY4" fmla="*/ 0 h 2647954"/>
              <a:gd name="connsiteX5" fmla="*/ 513442 w 513442"/>
              <a:gd name="connsiteY5" fmla="*/ 2634444 h 2647954"/>
              <a:gd name="connsiteX6" fmla="*/ 513442 w 513442"/>
              <a:gd name="connsiteY6" fmla="*/ 2634444 h 2647954"/>
              <a:gd name="connsiteX7" fmla="*/ 513442 w 513442"/>
              <a:gd name="connsiteY7" fmla="*/ 2634444 h 2647954"/>
              <a:gd name="connsiteX8" fmla="*/ 513442 w 513442"/>
              <a:gd name="connsiteY8" fmla="*/ 2634444 h 2647954"/>
              <a:gd name="connsiteX9" fmla="*/ 94581 w 513442"/>
              <a:gd name="connsiteY9" fmla="*/ 2647954 h 264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442" h="2647954">
                <a:moveTo>
                  <a:pt x="94581" y="2647954"/>
                </a:moveTo>
                <a:lnTo>
                  <a:pt x="378326" y="1783316"/>
                </a:lnTo>
                <a:lnTo>
                  <a:pt x="256721" y="1661726"/>
                </a:lnTo>
                <a:lnTo>
                  <a:pt x="0" y="1553647"/>
                </a:lnTo>
                <a:lnTo>
                  <a:pt x="513442" y="0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513442" y="2634444"/>
                </a:lnTo>
                <a:lnTo>
                  <a:pt x="94581" y="2647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and GFS position the heaviest </a:t>
            </a:r>
            <a:r>
              <a:rPr lang="en-US" sz="2500" dirty="0" err="1" smtClean="0">
                <a:latin typeface="Arial"/>
                <a:cs typeface="Arial"/>
              </a:rPr>
              <a:t>precip</a:t>
            </a:r>
            <a:r>
              <a:rPr lang="en-US" sz="2500" dirty="0" smtClean="0">
                <a:latin typeface="Arial"/>
                <a:cs typeface="Arial"/>
              </a:rPr>
              <a:t>. </a:t>
            </a:r>
            <a:r>
              <a:rPr lang="en-US" sz="2500" dirty="0">
                <a:latin typeface="Arial"/>
                <a:cs typeface="Arial"/>
              </a:rPr>
              <a:t>t</a:t>
            </a:r>
            <a:r>
              <a:rPr lang="en-US" sz="2500" dirty="0" smtClean="0">
                <a:latin typeface="Arial"/>
                <a:cs typeface="Arial"/>
              </a:rPr>
              <a:t>oo far </a:t>
            </a:r>
            <a:br>
              <a:rPr lang="en-US" sz="2500" dirty="0" smtClean="0">
                <a:latin typeface="Arial"/>
                <a:cs typeface="Arial"/>
              </a:rPr>
            </a:br>
            <a:r>
              <a:rPr lang="en-US" sz="2500" dirty="0" smtClean="0">
                <a:latin typeface="Arial"/>
                <a:cs typeface="Arial"/>
              </a:rPr>
              <a:t>north in the medium range, shifting </a:t>
            </a:r>
            <a:r>
              <a:rPr lang="en-US" sz="2500" dirty="0" err="1" smtClean="0">
                <a:latin typeface="Arial"/>
                <a:cs typeface="Arial"/>
              </a:rPr>
              <a:t>precip</a:t>
            </a:r>
            <a:r>
              <a:rPr lang="en-US" sz="2500" dirty="0" smtClean="0">
                <a:latin typeface="Arial"/>
                <a:cs typeface="Arial"/>
              </a:rPr>
              <a:t>. south with time</a:t>
            </a: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FV3GFS and GFS </a:t>
            </a:r>
            <a:r>
              <a:rPr lang="en-US" sz="2500" dirty="0" smtClean="0">
                <a:latin typeface="Arial"/>
                <a:cs typeface="Arial"/>
              </a:rPr>
              <a:t>correctly forecast the location of max. precipitation </a:t>
            </a: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with 48-h of lead time </a:t>
            </a:r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FV3GFS forecasts higher precipitation totals over WV and Appalachian Mountains 12-h after GFS</a:t>
            </a:r>
            <a:endParaRPr lang="en-US" sz="25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Mid-Atlantic 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July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Nor’easter 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(2017) Summary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7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FF0000"/>
                </a:solidFill>
                <a:latin typeface="Arial"/>
                <a:cs typeface="Arial"/>
              </a:rPr>
              <a:t>West Coast Atmospheric River </a:t>
            </a:r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(Mar 2018)</a:t>
            </a:r>
            <a:endParaRPr lang="en-US" sz="3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0000 UTC 22 Mar 2018 (24-h QPF) 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0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9-12 at 7.33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>
          <a:xfrm>
            <a:off x="1381596" y="1196396"/>
            <a:ext cx="6401106" cy="5542031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West Coast Atmospheric River (Mar 2018)</a:t>
            </a:r>
          </a:p>
        </p:txBody>
      </p:sp>
      <p:sp>
        <p:nvSpPr>
          <p:cNvPr id="14" name="Right Arrow 13"/>
          <p:cNvSpPr/>
          <p:nvPr/>
        </p:nvSpPr>
        <p:spPr>
          <a:xfrm rot="18331700">
            <a:off x="4376762" y="3844458"/>
            <a:ext cx="1995364" cy="476289"/>
          </a:xfrm>
          <a:prstGeom prst="rightArrow">
            <a:avLst>
              <a:gd name="adj1" fmla="val 25279"/>
              <a:gd name="adj2" fmla="val 74404"/>
            </a:avLst>
          </a:prstGeom>
          <a:solidFill>
            <a:srgbClr val="0000FF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7800" y="1054678"/>
            <a:ext cx="62344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 72-h </a:t>
            </a:r>
            <a:r>
              <a:rPr lang="en-US" b="1" dirty="0" err="1" smtClean="0">
                <a:latin typeface="Arial"/>
                <a:cs typeface="Arial"/>
              </a:rPr>
              <a:t>Fcst</a:t>
            </a:r>
            <a:r>
              <a:rPr lang="en-US" b="1" dirty="0" smtClean="0">
                <a:latin typeface="Arial"/>
                <a:cs typeface="Arial"/>
              </a:rPr>
              <a:t> of PW (Valid: 00Z 22 March 2018)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Right Arrow 11"/>
          <p:cNvSpPr/>
          <p:nvPr/>
        </p:nvSpPr>
        <p:spPr>
          <a:xfrm rot="16808167">
            <a:off x="5660812" y="4387139"/>
            <a:ext cx="1995364" cy="476289"/>
          </a:xfrm>
          <a:prstGeom prst="rightArrow">
            <a:avLst>
              <a:gd name="adj1" fmla="val 27965"/>
              <a:gd name="adj2" fmla="val 80256"/>
            </a:avLst>
          </a:prstGeom>
          <a:solidFill>
            <a:srgbClr val="0000FF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 rot="13210878">
            <a:off x="5873844" y="2462208"/>
            <a:ext cx="1177052" cy="922187"/>
          </a:xfrm>
          <a:prstGeom prst="cloud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1" cy="6227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and GFS have max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values too far south</a:t>
            </a:r>
          </a:p>
          <a:p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forecasts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over Sierra Nevada </a:t>
            </a:r>
            <a:r>
              <a:rPr lang="en-US" dirty="0" err="1" smtClean="0">
                <a:latin typeface="Arial"/>
                <a:cs typeface="Arial"/>
              </a:rPr>
              <a:t>Mtns</a:t>
            </a:r>
            <a:r>
              <a:rPr lang="en-US" dirty="0" smtClean="0">
                <a:latin typeface="Arial"/>
                <a:cs typeface="Arial"/>
              </a:rPr>
              <a:t> more accurately than GFS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(F192)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QPF)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QPF)</a:t>
            </a:r>
          </a:p>
        </p:txBody>
      </p:sp>
      <p:sp>
        <p:nvSpPr>
          <p:cNvPr id="23" name="Freeform 22"/>
          <p:cNvSpPr/>
          <p:nvPr/>
        </p:nvSpPr>
        <p:spPr>
          <a:xfrm>
            <a:off x="161414" y="423047"/>
            <a:ext cx="1281802" cy="2549739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2680693 h 3195716"/>
              <a:gd name="connsiteX50" fmla="*/ 1661121 w 1661121"/>
              <a:gd name="connsiteY50" fmla="*/ 3195716 h 3195716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3188675 h 3195716"/>
              <a:gd name="connsiteX50" fmla="*/ 1661121 w 1661121"/>
              <a:gd name="connsiteY50" fmla="*/ 3195716 h 31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61121" h="3195716">
                <a:moveTo>
                  <a:pt x="1661121" y="3195716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2353475"/>
                  <a:pt x="0" y="3188675"/>
                </a:cubicBezTo>
                <a:lnTo>
                  <a:pt x="1661121" y="31957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711592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76392"/>
                  <a:pt x="0" y="2711592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315254" y="423047"/>
            <a:ext cx="1281802" cy="2549739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2680693 h 3195716"/>
              <a:gd name="connsiteX50" fmla="*/ 1661121 w 1661121"/>
              <a:gd name="connsiteY50" fmla="*/ 3195716 h 3195716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3188675 h 3195716"/>
              <a:gd name="connsiteX50" fmla="*/ 1661121 w 1661121"/>
              <a:gd name="connsiteY50" fmla="*/ 3195716 h 31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61121" h="3195716">
                <a:moveTo>
                  <a:pt x="1661121" y="3195716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2353475"/>
                  <a:pt x="0" y="3188675"/>
                </a:cubicBezTo>
                <a:lnTo>
                  <a:pt x="1661121" y="31957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8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0" cy="6227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03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FV3GFS is more accurate w/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over </a:t>
            </a:r>
            <a:r>
              <a:rPr lang="en-US" dirty="0">
                <a:latin typeface="Arial"/>
                <a:cs typeface="Arial"/>
              </a:rPr>
              <a:t>Sierra Nevada </a:t>
            </a:r>
            <a:r>
              <a:rPr lang="en-US" dirty="0" err="1" smtClean="0">
                <a:latin typeface="Arial"/>
                <a:cs typeface="Arial"/>
              </a:rPr>
              <a:t>Mtns</a:t>
            </a:r>
            <a:r>
              <a:rPr lang="en-US" dirty="0" smtClean="0">
                <a:latin typeface="Arial"/>
                <a:cs typeface="Arial"/>
              </a:rPr>
              <a:t> and along CA coastline than GFS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(F144)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QPF)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QPF)</a:t>
            </a: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711592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76392"/>
                  <a:pt x="0" y="2711592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1414" y="423047"/>
            <a:ext cx="1281802" cy="2549739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2680693 h 3195716"/>
              <a:gd name="connsiteX50" fmla="*/ 1661121 w 1661121"/>
              <a:gd name="connsiteY50" fmla="*/ 3195716 h 3195716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3188675 h 3195716"/>
              <a:gd name="connsiteX50" fmla="*/ 1661121 w 1661121"/>
              <a:gd name="connsiteY50" fmla="*/ 3195716 h 31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61121" h="3195716">
                <a:moveTo>
                  <a:pt x="1661121" y="3195716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2353475"/>
                  <a:pt x="0" y="3188675"/>
                </a:cubicBezTo>
                <a:lnTo>
                  <a:pt x="1661121" y="31957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315254" y="423047"/>
            <a:ext cx="1281802" cy="2549739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2680693 h 3195716"/>
              <a:gd name="connsiteX50" fmla="*/ 1661121 w 1661121"/>
              <a:gd name="connsiteY50" fmla="*/ 3195716 h 3195716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3188675 h 3195716"/>
              <a:gd name="connsiteX50" fmla="*/ 1661121 w 1661121"/>
              <a:gd name="connsiteY50" fmla="*/ 3195716 h 31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61121" h="3195716">
                <a:moveTo>
                  <a:pt x="1661121" y="3195716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2353475"/>
                  <a:pt x="0" y="3188675"/>
                </a:cubicBezTo>
                <a:lnTo>
                  <a:pt x="1661121" y="31957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63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700" cy="6227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forecasts are </a:t>
            </a:r>
            <a:r>
              <a:rPr lang="en-US" dirty="0">
                <a:latin typeface="Arial"/>
                <a:cs typeface="Arial"/>
              </a:rPr>
              <a:t>more accurate </a:t>
            </a:r>
            <a:r>
              <a:rPr lang="en-US" dirty="0" smtClean="0">
                <a:latin typeface="Arial"/>
                <a:cs typeface="Arial"/>
              </a:rPr>
              <a:t>over Sierra </a:t>
            </a:r>
            <a:r>
              <a:rPr lang="en-US" dirty="0">
                <a:latin typeface="Arial"/>
                <a:cs typeface="Arial"/>
              </a:rPr>
              <a:t>Nevada </a:t>
            </a:r>
            <a:r>
              <a:rPr lang="en-US" dirty="0" err="1" smtClean="0">
                <a:latin typeface="Arial"/>
                <a:cs typeface="Arial"/>
              </a:rPr>
              <a:t>Mtns</a:t>
            </a:r>
            <a:r>
              <a:rPr lang="en-US" dirty="0" smtClean="0">
                <a:latin typeface="Arial"/>
                <a:cs typeface="Arial"/>
              </a:rPr>
              <a:t> than GFS </a:t>
            </a:r>
            <a:br>
              <a:rPr lang="en-US" dirty="0" smtClean="0">
                <a:latin typeface="Arial"/>
                <a:cs typeface="Arial"/>
              </a:rPr>
            </a:b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and GFS have too much QPF over SW California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(F096)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QPF)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QPF)</a:t>
            </a: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711592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76392"/>
                  <a:pt x="0" y="2711592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1414" y="423047"/>
            <a:ext cx="1281802" cy="2549739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2680693 h 3195716"/>
              <a:gd name="connsiteX50" fmla="*/ 1661121 w 1661121"/>
              <a:gd name="connsiteY50" fmla="*/ 3195716 h 3195716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3188675 h 3195716"/>
              <a:gd name="connsiteX50" fmla="*/ 1661121 w 1661121"/>
              <a:gd name="connsiteY50" fmla="*/ 3195716 h 31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61121" h="3195716">
                <a:moveTo>
                  <a:pt x="1661121" y="3195716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2353475"/>
                  <a:pt x="0" y="3188675"/>
                </a:cubicBezTo>
                <a:lnTo>
                  <a:pt x="1661121" y="31957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315254" y="423047"/>
            <a:ext cx="1281802" cy="2549739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2680693 h 3195716"/>
              <a:gd name="connsiteX50" fmla="*/ 1661121 w 1661121"/>
              <a:gd name="connsiteY50" fmla="*/ 3195716 h 3195716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3188675 h 3195716"/>
              <a:gd name="connsiteX50" fmla="*/ 1661121 w 1661121"/>
              <a:gd name="connsiteY50" fmla="*/ 3195716 h 31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61121" h="3195716">
                <a:moveTo>
                  <a:pt x="1661121" y="3195716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2353475"/>
                  <a:pt x="0" y="3188675"/>
                </a:cubicBezTo>
                <a:lnTo>
                  <a:pt x="1661121" y="31957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22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3" y="868621"/>
            <a:ext cx="5539833" cy="5992551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1749681" y="5836596"/>
            <a:ext cx="1064822" cy="654213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29 w 1077651"/>
              <a:gd name="connsiteY0" fmla="*/ 218070 h 654212"/>
              <a:gd name="connsiteX1" fmla="*/ 307900 w 1077651"/>
              <a:gd name="connsiteY1" fmla="*/ 0 h 654212"/>
              <a:gd name="connsiteX2" fmla="*/ 679946 w 1077651"/>
              <a:gd name="connsiteY2" fmla="*/ 102621 h 654212"/>
              <a:gd name="connsiteX3" fmla="*/ 910871 w 1077651"/>
              <a:gd name="connsiteY3" fmla="*/ 346347 h 654212"/>
              <a:gd name="connsiteX4" fmla="*/ 1077651 w 1077651"/>
              <a:gd name="connsiteY4" fmla="*/ 654212 h 654212"/>
              <a:gd name="connsiteX5" fmla="*/ 0 w 1077651"/>
              <a:gd name="connsiteY5" fmla="*/ 628557 h 654212"/>
              <a:gd name="connsiteX6" fmla="*/ 12829 w 1077651"/>
              <a:gd name="connsiteY6" fmla="*/ 269381 h 654212"/>
              <a:gd name="connsiteX7" fmla="*/ 12829 w 1077651"/>
              <a:gd name="connsiteY7" fmla="*/ 218070 h 654212"/>
              <a:gd name="connsiteX0" fmla="*/ 0 w 1064822"/>
              <a:gd name="connsiteY0" fmla="*/ 218070 h 654213"/>
              <a:gd name="connsiteX1" fmla="*/ 295071 w 1064822"/>
              <a:gd name="connsiteY1" fmla="*/ 0 h 654213"/>
              <a:gd name="connsiteX2" fmla="*/ 667117 w 1064822"/>
              <a:gd name="connsiteY2" fmla="*/ 102621 h 654213"/>
              <a:gd name="connsiteX3" fmla="*/ 898042 w 1064822"/>
              <a:gd name="connsiteY3" fmla="*/ 346347 h 654213"/>
              <a:gd name="connsiteX4" fmla="*/ 1064822 w 1064822"/>
              <a:gd name="connsiteY4" fmla="*/ 654212 h 654213"/>
              <a:gd name="connsiteX5" fmla="*/ 0 w 1064822"/>
              <a:gd name="connsiteY5" fmla="*/ 654213 h 654213"/>
              <a:gd name="connsiteX6" fmla="*/ 0 w 1064822"/>
              <a:gd name="connsiteY6" fmla="*/ 269381 h 654213"/>
              <a:gd name="connsiteX7" fmla="*/ 0 w 1064822"/>
              <a:gd name="connsiteY7" fmla="*/ 218070 h 65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3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0" y="654213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733818" y="2809853"/>
            <a:ext cx="1064822" cy="654213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29 w 1077651"/>
              <a:gd name="connsiteY0" fmla="*/ 218070 h 654212"/>
              <a:gd name="connsiteX1" fmla="*/ 307900 w 1077651"/>
              <a:gd name="connsiteY1" fmla="*/ 0 h 654212"/>
              <a:gd name="connsiteX2" fmla="*/ 679946 w 1077651"/>
              <a:gd name="connsiteY2" fmla="*/ 102621 h 654212"/>
              <a:gd name="connsiteX3" fmla="*/ 910871 w 1077651"/>
              <a:gd name="connsiteY3" fmla="*/ 346347 h 654212"/>
              <a:gd name="connsiteX4" fmla="*/ 1077651 w 1077651"/>
              <a:gd name="connsiteY4" fmla="*/ 654212 h 654212"/>
              <a:gd name="connsiteX5" fmla="*/ 0 w 1077651"/>
              <a:gd name="connsiteY5" fmla="*/ 628557 h 654212"/>
              <a:gd name="connsiteX6" fmla="*/ 12829 w 1077651"/>
              <a:gd name="connsiteY6" fmla="*/ 269381 h 654212"/>
              <a:gd name="connsiteX7" fmla="*/ 12829 w 1077651"/>
              <a:gd name="connsiteY7" fmla="*/ 218070 h 654212"/>
              <a:gd name="connsiteX0" fmla="*/ 0 w 1064822"/>
              <a:gd name="connsiteY0" fmla="*/ 218070 h 654213"/>
              <a:gd name="connsiteX1" fmla="*/ 295071 w 1064822"/>
              <a:gd name="connsiteY1" fmla="*/ 0 h 654213"/>
              <a:gd name="connsiteX2" fmla="*/ 667117 w 1064822"/>
              <a:gd name="connsiteY2" fmla="*/ 102621 h 654213"/>
              <a:gd name="connsiteX3" fmla="*/ 898042 w 1064822"/>
              <a:gd name="connsiteY3" fmla="*/ 346347 h 654213"/>
              <a:gd name="connsiteX4" fmla="*/ 1064822 w 1064822"/>
              <a:gd name="connsiteY4" fmla="*/ 654212 h 654213"/>
              <a:gd name="connsiteX5" fmla="*/ 0 w 1064822"/>
              <a:gd name="connsiteY5" fmla="*/ 654213 h 654213"/>
              <a:gd name="connsiteX6" fmla="*/ 0 w 1064822"/>
              <a:gd name="connsiteY6" fmla="*/ 269381 h 654213"/>
              <a:gd name="connsiteX7" fmla="*/ 0 w 1064822"/>
              <a:gd name="connsiteY7" fmla="*/ 218070 h 65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3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0" y="654213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5939912" y="4040720"/>
            <a:ext cx="1282918" cy="2462915"/>
          </a:xfrm>
          <a:custGeom>
            <a:avLst/>
            <a:gdLst>
              <a:gd name="connsiteX0" fmla="*/ 38487 w 1282918"/>
              <a:gd name="connsiteY0" fmla="*/ 2462915 h 2462915"/>
              <a:gd name="connsiteX1" fmla="*/ 218096 w 1282918"/>
              <a:gd name="connsiteY1" fmla="*/ 1949808 h 2462915"/>
              <a:gd name="connsiteX2" fmla="*/ 153950 w 1282918"/>
              <a:gd name="connsiteY2" fmla="*/ 1706082 h 2462915"/>
              <a:gd name="connsiteX3" fmla="*/ 12829 w 1282918"/>
              <a:gd name="connsiteY3" fmla="*/ 1590633 h 2462915"/>
              <a:gd name="connsiteX4" fmla="*/ 0 w 1282918"/>
              <a:gd name="connsiteY4" fmla="*/ 1334079 h 2462915"/>
              <a:gd name="connsiteX5" fmla="*/ 0 w 1282918"/>
              <a:gd name="connsiteY5" fmla="*/ 1334079 h 2462915"/>
              <a:gd name="connsiteX6" fmla="*/ 269412 w 1282918"/>
              <a:gd name="connsiteY6" fmla="*/ 1244285 h 2462915"/>
              <a:gd name="connsiteX7" fmla="*/ 474679 w 1282918"/>
              <a:gd name="connsiteY7" fmla="*/ 936421 h 2462915"/>
              <a:gd name="connsiteX8" fmla="*/ 436192 w 1282918"/>
              <a:gd name="connsiteY8" fmla="*/ 756833 h 2462915"/>
              <a:gd name="connsiteX9" fmla="*/ 436192 w 1282918"/>
              <a:gd name="connsiteY9" fmla="*/ 756833 h 2462915"/>
              <a:gd name="connsiteX10" fmla="*/ 372046 w 1282918"/>
              <a:gd name="connsiteY10" fmla="*/ 641384 h 2462915"/>
              <a:gd name="connsiteX11" fmla="*/ 487509 w 1282918"/>
              <a:gd name="connsiteY11" fmla="*/ 333520 h 2462915"/>
              <a:gd name="connsiteX12" fmla="*/ 705605 w 1282918"/>
              <a:gd name="connsiteY12" fmla="*/ 0 h 2462915"/>
              <a:gd name="connsiteX13" fmla="*/ 1282918 w 1282918"/>
              <a:gd name="connsiteY13" fmla="*/ 0 h 2462915"/>
              <a:gd name="connsiteX14" fmla="*/ 1282918 w 1282918"/>
              <a:gd name="connsiteY14" fmla="*/ 2450088 h 2462915"/>
              <a:gd name="connsiteX15" fmla="*/ 38487 w 1282918"/>
              <a:gd name="connsiteY15" fmla="*/ 2462915 h 24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2918" h="2462915">
                <a:moveTo>
                  <a:pt x="38487" y="2462915"/>
                </a:moveTo>
                <a:lnTo>
                  <a:pt x="218096" y="1949808"/>
                </a:lnTo>
                <a:lnTo>
                  <a:pt x="153950" y="1706082"/>
                </a:lnTo>
                <a:lnTo>
                  <a:pt x="12829" y="1590633"/>
                </a:lnTo>
                <a:lnTo>
                  <a:pt x="0" y="1334079"/>
                </a:lnTo>
                <a:lnTo>
                  <a:pt x="0" y="1334079"/>
                </a:lnTo>
                <a:lnTo>
                  <a:pt x="269412" y="1244285"/>
                </a:lnTo>
                <a:lnTo>
                  <a:pt x="474679" y="936421"/>
                </a:lnTo>
                <a:lnTo>
                  <a:pt x="436192" y="756833"/>
                </a:lnTo>
                <a:lnTo>
                  <a:pt x="436192" y="756833"/>
                </a:lnTo>
                <a:lnTo>
                  <a:pt x="372046" y="641384"/>
                </a:lnTo>
                <a:lnTo>
                  <a:pt x="487509" y="333520"/>
                </a:lnTo>
                <a:lnTo>
                  <a:pt x="705605" y="0"/>
                </a:lnTo>
                <a:lnTo>
                  <a:pt x="1282918" y="0"/>
                </a:lnTo>
                <a:lnTo>
                  <a:pt x="1282918" y="2450088"/>
                </a:lnTo>
                <a:lnTo>
                  <a:pt x="38487" y="2462915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Retrospective Image Layout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7001" y="977026"/>
            <a:ext cx="75879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GFS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27001" y="4022849"/>
            <a:ext cx="165555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FV3GFS−GFS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06022" y="4010026"/>
            <a:ext cx="126715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Stage IV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668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(more </a:t>
            </a:r>
            <a:r>
              <a:rPr lang="en-US" b="1" dirty="0" err="1" smtClean="0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.)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(less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precip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.)</a:t>
            </a:r>
          </a:p>
        </p:txBody>
      </p:sp>
      <p:sp>
        <p:nvSpPr>
          <p:cNvPr id="3" name="Freeform 2"/>
          <p:cNvSpPr/>
          <p:nvPr/>
        </p:nvSpPr>
        <p:spPr>
          <a:xfrm>
            <a:off x="4528702" y="5836596"/>
            <a:ext cx="1064822" cy="654212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2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12829" y="654212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518851" y="2809853"/>
            <a:ext cx="1064822" cy="654213"/>
          </a:xfrm>
          <a:custGeom>
            <a:avLst/>
            <a:gdLst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38487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30 w 1077652"/>
              <a:gd name="connsiteY0" fmla="*/ 218070 h 654212"/>
              <a:gd name="connsiteX1" fmla="*/ 307901 w 1077652"/>
              <a:gd name="connsiteY1" fmla="*/ 0 h 654212"/>
              <a:gd name="connsiteX2" fmla="*/ 679947 w 1077652"/>
              <a:gd name="connsiteY2" fmla="*/ 102621 h 654212"/>
              <a:gd name="connsiteX3" fmla="*/ 910872 w 1077652"/>
              <a:gd name="connsiteY3" fmla="*/ 346347 h 654212"/>
              <a:gd name="connsiteX4" fmla="*/ 1077652 w 1077652"/>
              <a:gd name="connsiteY4" fmla="*/ 654212 h 654212"/>
              <a:gd name="connsiteX5" fmla="*/ 0 w 1077652"/>
              <a:gd name="connsiteY5" fmla="*/ 654212 h 654212"/>
              <a:gd name="connsiteX6" fmla="*/ 12830 w 1077652"/>
              <a:gd name="connsiteY6" fmla="*/ 269381 h 654212"/>
              <a:gd name="connsiteX7" fmla="*/ 12830 w 1077652"/>
              <a:gd name="connsiteY7" fmla="*/ 218070 h 654212"/>
              <a:gd name="connsiteX0" fmla="*/ 0 w 1064822"/>
              <a:gd name="connsiteY0" fmla="*/ 218070 h 654212"/>
              <a:gd name="connsiteX1" fmla="*/ 295071 w 1064822"/>
              <a:gd name="connsiteY1" fmla="*/ 0 h 654212"/>
              <a:gd name="connsiteX2" fmla="*/ 667117 w 1064822"/>
              <a:gd name="connsiteY2" fmla="*/ 102621 h 654212"/>
              <a:gd name="connsiteX3" fmla="*/ 898042 w 1064822"/>
              <a:gd name="connsiteY3" fmla="*/ 346347 h 654212"/>
              <a:gd name="connsiteX4" fmla="*/ 1064822 w 1064822"/>
              <a:gd name="connsiteY4" fmla="*/ 654212 h 654212"/>
              <a:gd name="connsiteX5" fmla="*/ 12829 w 1064822"/>
              <a:gd name="connsiteY5" fmla="*/ 654212 h 654212"/>
              <a:gd name="connsiteX6" fmla="*/ 0 w 1064822"/>
              <a:gd name="connsiteY6" fmla="*/ 269381 h 654212"/>
              <a:gd name="connsiteX7" fmla="*/ 0 w 1064822"/>
              <a:gd name="connsiteY7" fmla="*/ 218070 h 654212"/>
              <a:gd name="connsiteX0" fmla="*/ 12829 w 1077651"/>
              <a:gd name="connsiteY0" fmla="*/ 218070 h 654212"/>
              <a:gd name="connsiteX1" fmla="*/ 307900 w 1077651"/>
              <a:gd name="connsiteY1" fmla="*/ 0 h 654212"/>
              <a:gd name="connsiteX2" fmla="*/ 679946 w 1077651"/>
              <a:gd name="connsiteY2" fmla="*/ 102621 h 654212"/>
              <a:gd name="connsiteX3" fmla="*/ 910871 w 1077651"/>
              <a:gd name="connsiteY3" fmla="*/ 346347 h 654212"/>
              <a:gd name="connsiteX4" fmla="*/ 1077651 w 1077651"/>
              <a:gd name="connsiteY4" fmla="*/ 654212 h 654212"/>
              <a:gd name="connsiteX5" fmla="*/ 0 w 1077651"/>
              <a:gd name="connsiteY5" fmla="*/ 628557 h 654212"/>
              <a:gd name="connsiteX6" fmla="*/ 12829 w 1077651"/>
              <a:gd name="connsiteY6" fmla="*/ 269381 h 654212"/>
              <a:gd name="connsiteX7" fmla="*/ 12829 w 1077651"/>
              <a:gd name="connsiteY7" fmla="*/ 218070 h 654212"/>
              <a:gd name="connsiteX0" fmla="*/ 0 w 1064822"/>
              <a:gd name="connsiteY0" fmla="*/ 218070 h 654213"/>
              <a:gd name="connsiteX1" fmla="*/ 295071 w 1064822"/>
              <a:gd name="connsiteY1" fmla="*/ 0 h 654213"/>
              <a:gd name="connsiteX2" fmla="*/ 667117 w 1064822"/>
              <a:gd name="connsiteY2" fmla="*/ 102621 h 654213"/>
              <a:gd name="connsiteX3" fmla="*/ 898042 w 1064822"/>
              <a:gd name="connsiteY3" fmla="*/ 346347 h 654213"/>
              <a:gd name="connsiteX4" fmla="*/ 1064822 w 1064822"/>
              <a:gd name="connsiteY4" fmla="*/ 654212 h 654213"/>
              <a:gd name="connsiteX5" fmla="*/ 0 w 1064822"/>
              <a:gd name="connsiteY5" fmla="*/ 654213 h 654213"/>
              <a:gd name="connsiteX6" fmla="*/ 0 w 1064822"/>
              <a:gd name="connsiteY6" fmla="*/ 269381 h 654213"/>
              <a:gd name="connsiteX7" fmla="*/ 0 w 1064822"/>
              <a:gd name="connsiteY7" fmla="*/ 218070 h 65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22" h="654213">
                <a:moveTo>
                  <a:pt x="0" y="218070"/>
                </a:moveTo>
                <a:lnTo>
                  <a:pt x="295071" y="0"/>
                </a:lnTo>
                <a:lnTo>
                  <a:pt x="667117" y="102621"/>
                </a:lnTo>
                <a:lnTo>
                  <a:pt x="898042" y="346347"/>
                </a:lnTo>
                <a:lnTo>
                  <a:pt x="1064822" y="654212"/>
                </a:lnTo>
                <a:lnTo>
                  <a:pt x="0" y="654213"/>
                </a:lnTo>
                <a:lnTo>
                  <a:pt x="0" y="269381"/>
                </a:lnTo>
                <a:lnTo>
                  <a:pt x="0" y="21807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06022" y="977026"/>
            <a:ext cx="102147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FV3GFS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6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699" cy="6227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forecasts are more accurate over Sierra Nevada </a:t>
            </a:r>
            <a:r>
              <a:rPr lang="en-US" dirty="0" err="1">
                <a:latin typeface="Arial"/>
                <a:cs typeface="Arial"/>
              </a:rPr>
              <a:t>Mtns</a:t>
            </a:r>
            <a:r>
              <a:rPr lang="en-US" dirty="0">
                <a:latin typeface="Arial"/>
                <a:cs typeface="Arial"/>
              </a:rPr>
              <a:t> than GFS </a:t>
            </a:r>
            <a:br>
              <a:rPr lang="en-US" dirty="0">
                <a:latin typeface="Arial"/>
                <a:cs typeface="Arial"/>
              </a:rPr>
            </a:b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forecasts too much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 over north CA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(F072)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QPF)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QPF)</a:t>
            </a: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711592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76392"/>
                  <a:pt x="0" y="2711592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1414" y="423047"/>
            <a:ext cx="1281802" cy="2549739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2680693 h 3195716"/>
              <a:gd name="connsiteX50" fmla="*/ 1661121 w 1661121"/>
              <a:gd name="connsiteY50" fmla="*/ 3195716 h 3195716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3188675 h 3195716"/>
              <a:gd name="connsiteX50" fmla="*/ 1661121 w 1661121"/>
              <a:gd name="connsiteY50" fmla="*/ 3195716 h 31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61121" h="3195716">
                <a:moveTo>
                  <a:pt x="1661121" y="3195716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2353475"/>
                  <a:pt x="0" y="3188675"/>
                </a:cubicBezTo>
                <a:lnTo>
                  <a:pt x="1661121" y="31957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315254" y="423047"/>
            <a:ext cx="1281802" cy="2549739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2680693 h 3195716"/>
              <a:gd name="connsiteX50" fmla="*/ 1661121 w 1661121"/>
              <a:gd name="connsiteY50" fmla="*/ 3195716 h 3195716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3188675 h 3195716"/>
              <a:gd name="connsiteX50" fmla="*/ 1661121 w 1661121"/>
              <a:gd name="connsiteY50" fmla="*/ 3195716 h 31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61121" h="3195716">
                <a:moveTo>
                  <a:pt x="1661121" y="3195716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2353475"/>
                  <a:pt x="0" y="3188675"/>
                </a:cubicBezTo>
                <a:lnTo>
                  <a:pt x="1661121" y="31957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9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1" y="299870"/>
            <a:ext cx="6283698" cy="6227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414" y="5794644"/>
            <a:ext cx="18360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FV3GFS−GFS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5253" y="5794644"/>
            <a:ext cx="11328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Stage IV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2736" y="572024"/>
            <a:ext cx="2611264" cy="2862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MAIN POINTS:</a:t>
            </a:r>
          </a:p>
          <a:p>
            <a:pPr algn="ctr"/>
            <a:endParaRPr lang="en-US" b="1" u="sng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forecasts are more accurate over Sierra Nevada </a:t>
            </a:r>
            <a:r>
              <a:rPr lang="en-US" dirty="0" err="1">
                <a:latin typeface="Arial"/>
                <a:cs typeface="Arial"/>
              </a:rPr>
              <a:t>Mtns</a:t>
            </a:r>
            <a:r>
              <a:rPr lang="en-US" dirty="0">
                <a:latin typeface="Arial"/>
                <a:cs typeface="Arial"/>
              </a:rPr>
              <a:t> than GFS </a:t>
            </a:r>
            <a:br>
              <a:rPr lang="en-US" dirty="0">
                <a:latin typeface="Arial"/>
                <a:cs typeface="Arial"/>
              </a:rPr>
            </a:b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FV3GFS </a:t>
            </a:r>
            <a:r>
              <a:rPr lang="en-US" dirty="0" smtClean="0">
                <a:latin typeface="Arial"/>
                <a:cs typeface="Arial"/>
              </a:rPr>
              <a:t>and GFS have too much </a:t>
            </a:r>
            <a:r>
              <a:rPr lang="en-US" dirty="0" err="1" smtClean="0">
                <a:latin typeface="Arial"/>
                <a:cs typeface="Arial"/>
              </a:rPr>
              <a:t>precip</a:t>
            </a:r>
            <a:r>
              <a:rPr lang="en-US" dirty="0" smtClean="0">
                <a:latin typeface="Arial"/>
                <a:cs typeface="Arial"/>
              </a:rPr>
              <a:t> over north CA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4720" y="179062"/>
            <a:ext cx="9245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(F048)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3188" y="3756357"/>
            <a:ext cx="220558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KEY: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Blue = FV3GFS 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is drier</a:t>
            </a:r>
            <a:b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(lower QPF)</a:t>
            </a:r>
          </a:p>
          <a:p>
            <a:pPr algn="ctr"/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Red = FV3GFS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is wetter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(higher QPF)</a:t>
            </a:r>
          </a:p>
        </p:txBody>
      </p:sp>
      <p:sp>
        <p:nvSpPr>
          <p:cNvPr id="16" name="Freeform 15"/>
          <p:cNvSpPr/>
          <p:nvPr/>
        </p:nvSpPr>
        <p:spPr>
          <a:xfrm>
            <a:off x="161414" y="3597784"/>
            <a:ext cx="1146686" cy="2171460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711592 h 2721600"/>
              <a:gd name="connsiteX50" fmla="*/ 1486021 w 1486021"/>
              <a:gd name="connsiteY50" fmla="*/ 2721600 h 2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86021" h="2721600">
                <a:moveTo>
                  <a:pt x="1486021" y="2721600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1876392"/>
                  <a:pt x="0" y="2711592"/>
                </a:cubicBezTo>
                <a:lnTo>
                  <a:pt x="1486021" y="27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1414" y="423047"/>
            <a:ext cx="1281802" cy="2549739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2680693 h 3195716"/>
              <a:gd name="connsiteX50" fmla="*/ 1661121 w 1661121"/>
              <a:gd name="connsiteY50" fmla="*/ 3195716 h 3195716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3188675 h 3195716"/>
              <a:gd name="connsiteX50" fmla="*/ 1661121 w 1661121"/>
              <a:gd name="connsiteY50" fmla="*/ 3195716 h 31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61121" h="3195716">
                <a:moveTo>
                  <a:pt x="1661121" y="3195716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2353475"/>
                  <a:pt x="0" y="3188675"/>
                </a:cubicBezTo>
                <a:lnTo>
                  <a:pt x="1661121" y="31957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1414" y="2607207"/>
            <a:ext cx="8415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315254" y="423047"/>
            <a:ext cx="1281802" cy="2549739"/>
          </a:xfrm>
          <a:custGeom>
            <a:avLst/>
            <a:gdLst>
              <a:gd name="connsiteX0" fmla="*/ 1486021 w 1486021"/>
              <a:gd name="connsiteY0" fmla="*/ 2738880 h 2738880"/>
              <a:gd name="connsiteX1" fmla="*/ 1486021 w 1486021"/>
              <a:gd name="connsiteY1" fmla="*/ 2738880 h 2738880"/>
              <a:gd name="connsiteX2" fmla="*/ 1486021 w 1486021"/>
              <a:gd name="connsiteY2" fmla="*/ 2617920 h 2738880"/>
              <a:gd name="connsiteX3" fmla="*/ 1486021 w 1486021"/>
              <a:gd name="connsiteY3" fmla="*/ 2617920 h 2738880"/>
              <a:gd name="connsiteX4" fmla="*/ 1451462 w 1486021"/>
              <a:gd name="connsiteY4" fmla="*/ 2505600 h 2738880"/>
              <a:gd name="connsiteX5" fmla="*/ 1460102 w 1486021"/>
              <a:gd name="connsiteY5" fmla="*/ 2410560 h 2738880"/>
              <a:gd name="connsiteX6" fmla="*/ 1399624 w 1486021"/>
              <a:gd name="connsiteY6" fmla="*/ 2280960 h 2738880"/>
              <a:gd name="connsiteX7" fmla="*/ 1399624 w 1486021"/>
              <a:gd name="connsiteY7" fmla="*/ 2280960 h 2738880"/>
              <a:gd name="connsiteX8" fmla="*/ 1330507 w 1486021"/>
              <a:gd name="connsiteY8" fmla="*/ 2229120 h 2738880"/>
              <a:gd name="connsiteX9" fmla="*/ 1330507 w 1486021"/>
              <a:gd name="connsiteY9" fmla="*/ 2229120 h 2738880"/>
              <a:gd name="connsiteX10" fmla="*/ 1330507 w 1486021"/>
              <a:gd name="connsiteY10" fmla="*/ 2229120 h 2738880"/>
              <a:gd name="connsiteX11" fmla="*/ 1252750 w 1486021"/>
              <a:gd name="connsiteY11" fmla="*/ 2151360 h 2738880"/>
              <a:gd name="connsiteX12" fmla="*/ 1183633 w 1486021"/>
              <a:gd name="connsiteY12" fmla="*/ 2090880 h 2738880"/>
              <a:gd name="connsiteX13" fmla="*/ 1183633 w 1486021"/>
              <a:gd name="connsiteY13" fmla="*/ 2090880 h 2738880"/>
              <a:gd name="connsiteX14" fmla="*/ 1010840 w 1486021"/>
              <a:gd name="connsiteY14" fmla="*/ 1978560 h 2738880"/>
              <a:gd name="connsiteX15" fmla="*/ 1010840 w 1486021"/>
              <a:gd name="connsiteY15" fmla="*/ 1978560 h 2738880"/>
              <a:gd name="connsiteX16" fmla="*/ 984921 w 1486021"/>
              <a:gd name="connsiteY16" fmla="*/ 1874880 h 2738880"/>
              <a:gd name="connsiteX17" fmla="*/ 984921 w 1486021"/>
              <a:gd name="connsiteY17" fmla="*/ 1874880 h 2738880"/>
              <a:gd name="connsiteX18" fmla="*/ 984921 w 1486021"/>
              <a:gd name="connsiteY18" fmla="*/ 1874880 h 2738880"/>
              <a:gd name="connsiteX19" fmla="*/ 993560 w 1486021"/>
              <a:gd name="connsiteY19" fmla="*/ 1788480 h 2738880"/>
              <a:gd name="connsiteX20" fmla="*/ 889884 w 1486021"/>
              <a:gd name="connsiteY20" fmla="*/ 1546560 h 2738880"/>
              <a:gd name="connsiteX21" fmla="*/ 872605 w 1486021"/>
              <a:gd name="connsiteY21" fmla="*/ 1512000 h 2738880"/>
              <a:gd name="connsiteX22" fmla="*/ 872605 w 1486021"/>
              <a:gd name="connsiteY22" fmla="*/ 1512000 h 2738880"/>
              <a:gd name="connsiteX23" fmla="*/ 872605 w 1486021"/>
              <a:gd name="connsiteY23" fmla="*/ 1512000 h 2738880"/>
              <a:gd name="connsiteX24" fmla="*/ 915803 w 1486021"/>
              <a:gd name="connsiteY24" fmla="*/ 1425600 h 2738880"/>
              <a:gd name="connsiteX25" fmla="*/ 915803 w 1486021"/>
              <a:gd name="connsiteY25" fmla="*/ 1425600 h 2738880"/>
              <a:gd name="connsiteX26" fmla="*/ 855326 w 1486021"/>
              <a:gd name="connsiteY26" fmla="*/ 1304640 h 2738880"/>
              <a:gd name="connsiteX27" fmla="*/ 863965 w 1486021"/>
              <a:gd name="connsiteY27" fmla="*/ 1226880 h 2738880"/>
              <a:gd name="connsiteX28" fmla="*/ 863965 w 1486021"/>
              <a:gd name="connsiteY28" fmla="*/ 1226880 h 2738880"/>
              <a:gd name="connsiteX29" fmla="*/ 812128 w 1486021"/>
              <a:gd name="connsiteY29" fmla="*/ 1131840 h 2738880"/>
              <a:gd name="connsiteX30" fmla="*/ 812128 w 1486021"/>
              <a:gd name="connsiteY30" fmla="*/ 1131840 h 2738880"/>
              <a:gd name="connsiteX31" fmla="*/ 786209 w 1486021"/>
              <a:gd name="connsiteY31" fmla="*/ 967680 h 2738880"/>
              <a:gd name="connsiteX32" fmla="*/ 743010 w 1486021"/>
              <a:gd name="connsiteY32" fmla="*/ 907200 h 2738880"/>
              <a:gd name="connsiteX33" fmla="*/ 743010 w 1486021"/>
              <a:gd name="connsiteY33" fmla="*/ 907200 h 2738880"/>
              <a:gd name="connsiteX34" fmla="*/ 760290 w 1486021"/>
              <a:gd name="connsiteY34" fmla="*/ 812160 h 2738880"/>
              <a:gd name="connsiteX35" fmla="*/ 786209 w 1486021"/>
              <a:gd name="connsiteY35" fmla="*/ 743040 h 2738880"/>
              <a:gd name="connsiteX36" fmla="*/ 786209 w 1486021"/>
              <a:gd name="connsiteY36" fmla="*/ 743040 h 2738880"/>
              <a:gd name="connsiteX37" fmla="*/ 743010 w 1486021"/>
              <a:gd name="connsiteY37" fmla="*/ 587520 h 2738880"/>
              <a:gd name="connsiteX38" fmla="*/ 743010 w 1486021"/>
              <a:gd name="connsiteY38" fmla="*/ 587520 h 2738880"/>
              <a:gd name="connsiteX39" fmla="*/ 820767 w 1486021"/>
              <a:gd name="connsiteY39" fmla="*/ 466560 h 2738880"/>
              <a:gd name="connsiteX40" fmla="*/ 846686 w 1486021"/>
              <a:gd name="connsiteY40" fmla="*/ 380160 h 2738880"/>
              <a:gd name="connsiteX41" fmla="*/ 846686 w 1486021"/>
              <a:gd name="connsiteY41" fmla="*/ 380160 h 2738880"/>
              <a:gd name="connsiteX42" fmla="*/ 872605 w 1486021"/>
              <a:gd name="connsiteY42" fmla="*/ 233280 h 2738880"/>
              <a:gd name="connsiteX43" fmla="*/ 863965 w 1486021"/>
              <a:gd name="connsiteY43" fmla="*/ 146880 h 2738880"/>
              <a:gd name="connsiteX44" fmla="*/ 863965 w 1486021"/>
              <a:gd name="connsiteY44" fmla="*/ 51840 h 2738880"/>
              <a:gd name="connsiteX45" fmla="*/ 863965 w 1486021"/>
              <a:gd name="connsiteY45" fmla="*/ 51840 h 2738880"/>
              <a:gd name="connsiteX46" fmla="*/ 863965 w 1486021"/>
              <a:gd name="connsiteY46" fmla="*/ 51840 h 2738880"/>
              <a:gd name="connsiteX47" fmla="*/ 924443 w 1486021"/>
              <a:gd name="connsiteY47" fmla="*/ 0 h 2738880"/>
              <a:gd name="connsiteX48" fmla="*/ 8639 w 1486021"/>
              <a:gd name="connsiteY48" fmla="*/ 17280 h 2738880"/>
              <a:gd name="connsiteX49" fmla="*/ 0 w 1486021"/>
              <a:gd name="connsiteY49" fmla="*/ 2522880 h 2738880"/>
              <a:gd name="connsiteX50" fmla="*/ 1486021 w 1486021"/>
              <a:gd name="connsiteY50" fmla="*/ 2738880 h 273888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505600 h 2721600"/>
              <a:gd name="connsiteX50" fmla="*/ 1486021 w 1486021"/>
              <a:gd name="connsiteY50" fmla="*/ 2721600 h 2721600"/>
              <a:gd name="connsiteX0" fmla="*/ 1486021 w 1486021"/>
              <a:gd name="connsiteY0" fmla="*/ 2721600 h 2721600"/>
              <a:gd name="connsiteX1" fmla="*/ 1486021 w 1486021"/>
              <a:gd name="connsiteY1" fmla="*/ 2721600 h 2721600"/>
              <a:gd name="connsiteX2" fmla="*/ 1486021 w 1486021"/>
              <a:gd name="connsiteY2" fmla="*/ 2600640 h 2721600"/>
              <a:gd name="connsiteX3" fmla="*/ 1486021 w 1486021"/>
              <a:gd name="connsiteY3" fmla="*/ 2600640 h 2721600"/>
              <a:gd name="connsiteX4" fmla="*/ 1451462 w 1486021"/>
              <a:gd name="connsiteY4" fmla="*/ 2488320 h 2721600"/>
              <a:gd name="connsiteX5" fmla="*/ 1460102 w 1486021"/>
              <a:gd name="connsiteY5" fmla="*/ 2393280 h 2721600"/>
              <a:gd name="connsiteX6" fmla="*/ 1399624 w 1486021"/>
              <a:gd name="connsiteY6" fmla="*/ 2263680 h 2721600"/>
              <a:gd name="connsiteX7" fmla="*/ 1399624 w 1486021"/>
              <a:gd name="connsiteY7" fmla="*/ 2263680 h 2721600"/>
              <a:gd name="connsiteX8" fmla="*/ 1330507 w 1486021"/>
              <a:gd name="connsiteY8" fmla="*/ 2211840 h 2721600"/>
              <a:gd name="connsiteX9" fmla="*/ 1330507 w 1486021"/>
              <a:gd name="connsiteY9" fmla="*/ 2211840 h 2721600"/>
              <a:gd name="connsiteX10" fmla="*/ 1330507 w 1486021"/>
              <a:gd name="connsiteY10" fmla="*/ 2211840 h 2721600"/>
              <a:gd name="connsiteX11" fmla="*/ 1252750 w 1486021"/>
              <a:gd name="connsiteY11" fmla="*/ 2134080 h 2721600"/>
              <a:gd name="connsiteX12" fmla="*/ 1183633 w 1486021"/>
              <a:gd name="connsiteY12" fmla="*/ 2073600 h 2721600"/>
              <a:gd name="connsiteX13" fmla="*/ 1183633 w 1486021"/>
              <a:gd name="connsiteY13" fmla="*/ 2073600 h 2721600"/>
              <a:gd name="connsiteX14" fmla="*/ 1010840 w 1486021"/>
              <a:gd name="connsiteY14" fmla="*/ 1961280 h 2721600"/>
              <a:gd name="connsiteX15" fmla="*/ 1010840 w 1486021"/>
              <a:gd name="connsiteY15" fmla="*/ 1961280 h 2721600"/>
              <a:gd name="connsiteX16" fmla="*/ 984921 w 1486021"/>
              <a:gd name="connsiteY16" fmla="*/ 1857600 h 2721600"/>
              <a:gd name="connsiteX17" fmla="*/ 984921 w 1486021"/>
              <a:gd name="connsiteY17" fmla="*/ 1857600 h 2721600"/>
              <a:gd name="connsiteX18" fmla="*/ 984921 w 1486021"/>
              <a:gd name="connsiteY18" fmla="*/ 1857600 h 2721600"/>
              <a:gd name="connsiteX19" fmla="*/ 993560 w 1486021"/>
              <a:gd name="connsiteY19" fmla="*/ 1771200 h 2721600"/>
              <a:gd name="connsiteX20" fmla="*/ 889884 w 1486021"/>
              <a:gd name="connsiteY20" fmla="*/ 1529280 h 2721600"/>
              <a:gd name="connsiteX21" fmla="*/ 872605 w 1486021"/>
              <a:gd name="connsiteY21" fmla="*/ 1494720 h 2721600"/>
              <a:gd name="connsiteX22" fmla="*/ 872605 w 1486021"/>
              <a:gd name="connsiteY22" fmla="*/ 1494720 h 2721600"/>
              <a:gd name="connsiteX23" fmla="*/ 872605 w 1486021"/>
              <a:gd name="connsiteY23" fmla="*/ 1494720 h 2721600"/>
              <a:gd name="connsiteX24" fmla="*/ 915803 w 1486021"/>
              <a:gd name="connsiteY24" fmla="*/ 1408320 h 2721600"/>
              <a:gd name="connsiteX25" fmla="*/ 915803 w 1486021"/>
              <a:gd name="connsiteY25" fmla="*/ 1408320 h 2721600"/>
              <a:gd name="connsiteX26" fmla="*/ 855326 w 1486021"/>
              <a:gd name="connsiteY26" fmla="*/ 1287360 h 2721600"/>
              <a:gd name="connsiteX27" fmla="*/ 863965 w 1486021"/>
              <a:gd name="connsiteY27" fmla="*/ 1209600 h 2721600"/>
              <a:gd name="connsiteX28" fmla="*/ 863965 w 1486021"/>
              <a:gd name="connsiteY28" fmla="*/ 1209600 h 2721600"/>
              <a:gd name="connsiteX29" fmla="*/ 812128 w 1486021"/>
              <a:gd name="connsiteY29" fmla="*/ 1114560 h 2721600"/>
              <a:gd name="connsiteX30" fmla="*/ 812128 w 1486021"/>
              <a:gd name="connsiteY30" fmla="*/ 1114560 h 2721600"/>
              <a:gd name="connsiteX31" fmla="*/ 786209 w 1486021"/>
              <a:gd name="connsiteY31" fmla="*/ 950400 h 2721600"/>
              <a:gd name="connsiteX32" fmla="*/ 743010 w 1486021"/>
              <a:gd name="connsiteY32" fmla="*/ 889920 h 2721600"/>
              <a:gd name="connsiteX33" fmla="*/ 743010 w 1486021"/>
              <a:gd name="connsiteY33" fmla="*/ 889920 h 2721600"/>
              <a:gd name="connsiteX34" fmla="*/ 760290 w 1486021"/>
              <a:gd name="connsiteY34" fmla="*/ 794880 h 2721600"/>
              <a:gd name="connsiteX35" fmla="*/ 786209 w 1486021"/>
              <a:gd name="connsiteY35" fmla="*/ 725760 h 2721600"/>
              <a:gd name="connsiteX36" fmla="*/ 786209 w 1486021"/>
              <a:gd name="connsiteY36" fmla="*/ 725760 h 2721600"/>
              <a:gd name="connsiteX37" fmla="*/ 743010 w 1486021"/>
              <a:gd name="connsiteY37" fmla="*/ 570240 h 2721600"/>
              <a:gd name="connsiteX38" fmla="*/ 743010 w 1486021"/>
              <a:gd name="connsiteY38" fmla="*/ 570240 h 2721600"/>
              <a:gd name="connsiteX39" fmla="*/ 820767 w 1486021"/>
              <a:gd name="connsiteY39" fmla="*/ 449280 h 2721600"/>
              <a:gd name="connsiteX40" fmla="*/ 846686 w 1486021"/>
              <a:gd name="connsiteY40" fmla="*/ 362880 h 2721600"/>
              <a:gd name="connsiteX41" fmla="*/ 846686 w 1486021"/>
              <a:gd name="connsiteY41" fmla="*/ 362880 h 2721600"/>
              <a:gd name="connsiteX42" fmla="*/ 872605 w 1486021"/>
              <a:gd name="connsiteY42" fmla="*/ 216000 h 2721600"/>
              <a:gd name="connsiteX43" fmla="*/ 863965 w 1486021"/>
              <a:gd name="connsiteY43" fmla="*/ 129600 h 2721600"/>
              <a:gd name="connsiteX44" fmla="*/ 863965 w 1486021"/>
              <a:gd name="connsiteY44" fmla="*/ 34560 h 2721600"/>
              <a:gd name="connsiteX45" fmla="*/ 863965 w 1486021"/>
              <a:gd name="connsiteY45" fmla="*/ 34560 h 2721600"/>
              <a:gd name="connsiteX46" fmla="*/ 863965 w 1486021"/>
              <a:gd name="connsiteY46" fmla="*/ 34560 h 2721600"/>
              <a:gd name="connsiteX47" fmla="*/ 907164 w 1486021"/>
              <a:gd name="connsiteY47" fmla="*/ 0 h 2721600"/>
              <a:gd name="connsiteX48" fmla="*/ 8639 w 1486021"/>
              <a:gd name="connsiteY48" fmla="*/ 0 h 2721600"/>
              <a:gd name="connsiteX49" fmla="*/ 0 w 1486021"/>
              <a:gd name="connsiteY49" fmla="*/ 2680693 h 2721600"/>
              <a:gd name="connsiteX50" fmla="*/ 1486021 w 1486021"/>
              <a:gd name="connsiteY50" fmla="*/ 2721600 h 2721600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2680693 h 3195716"/>
              <a:gd name="connsiteX50" fmla="*/ 1661121 w 1661121"/>
              <a:gd name="connsiteY50" fmla="*/ 3195716 h 3195716"/>
              <a:gd name="connsiteX0" fmla="*/ 1661121 w 1661121"/>
              <a:gd name="connsiteY0" fmla="*/ 3195716 h 3195716"/>
              <a:gd name="connsiteX1" fmla="*/ 1486021 w 1661121"/>
              <a:gd name="connsiteY1" fmla="*/ 2721600 h 3195716"/>
              <a:gd name="connsiteX2" fmla="*/ 1486021 w 1661121"/>
              <a:gd name="connsiteY2" fmla="*/ 2600640 h 3195716"/>
              <a:gd name="connsiteX3" fmla="*/ 1486021 w 1661121"/>
              <a:gd name="connsiteY3" fmla="*/ 2600640 h 3195716"/>
              <a:gd name="connsiteX4" fmla="*/ 1451462 w 1661121"/>
              <a:gd name="connsiteY4" fmla="*/ 2488320 h 3195716"/>
              <a:gd name="connsiteX5" fmla="*/ 1460102 w 1661121"/>
              <a:gd name="connsiteY5" fmla="*/ 2393280 h 3195716"/>
              <a:gd name="connsiteX6" fmla="*/ 1399624 w 1661121"/>
              <a:gd name="connsiteY6" fmla="*/ 2263680 h 3195716"/>
              <a:gd name="connsiteX7" fmla="*/ 1399624 w 1661121"/>
              <a:gd name="connsiteY7" fmla="*/ 2263680 h 3195716"/>
              <a:gd name="connsiteX8" fmla="*/ 1330507 w 1661121"/>
              <a:gd name="connsiteY8" fmla="*/ 2211840 h 3195716"/>
              <a:gd name="connsiteX9" fmla="*/ 1330507 w 1661121"/>
              <a:gd name="connsiteY9" fmla="*/ 2211840 h 3195716"/>
              <a:gd name="connsiteX10" fmla="*/ 1330507 w 1661121"/>
              <a:gd name="connsiteY10" fmla="*/ 2211840 h 3195716"/>
              <a:gd name="connsiteX11" fmla="*/ 1252750 w 1661121"/>
              <a:gd name="connsiteY11" fmla="*/ 2134080 h 3195716"/>
              <a:gd name="connsiteX12" fmla="*/ 1183633 w 1661121"/>
              <a:gd name="connsiteY12" fmla="*/ 2073600 h 3195716"/>
              <a:gd name="connsiteX13" fmla="*/ 1183633 w 1661121"/>
              <a:gd name="connsiteY13" fmla="*/ 2073600 h 3195716"/>
              <a:gd name="connsiteX14" fmla="*/ 1010840 w 1661121"/>
              <a:gd name="connsiteY14" fmla="*/ 1961280 h 3195716"/>
              <a:gd name="connsiteX15" fmla="*/ 1010840 w 1661121"/>
              <a:gd name="connsiteY15" fmla="*/ 1961280 h 3195716"/>
              <a:gd name="connsiteX16" fmla="*/ 984921 w 1661121"/>
              <a:gd name="connsiteY16" fmla="*/ 1857600 h 3195716"/>
              <a:gd name="connsiteX17" fmla="*/ 984921 w 1661121"/>
              <a:gd name="connsiteY17" fmla="*/ 1857600 h 3195716"/>
              <a:gd name="connsiteX18" fmla="*/ 984921 w 1661121"/>
              <a:gd name="connsiteY18" fmla="*/ 1857600 h 3195716"/>
              <a:gd name="connsiteX19" fmla="*/ 993560 w 1661121"/>
              <a:gd name="connsiteY19" fmla="*/ 1771200 h 3195716"/>
              <a:gd name="connsiteX20" fmla="*/ 889884 w 1661121"/>
              <a:gd name="connsiteY20" fmla="*/ 1529280 h 3195716"/>
              <a:gd name="connsiteX21" fmla="*/ 872605 w 1661121"/>
              <a:gd name="connsiteY21" fmla="*/ 1494720 h 3195716"/>
              <a:gd name="connsiteX22" fmla="*/ 872605 w 1661121"/>
              <a:gd name="connsiteY22" fmla="*/ 1494720 h 3195716"/>
              <a:gd name="connsiteX23" fmla="*/ 872605 w 1661121"/>
              <a:gd name="connsiteY23" fmla="*/ 1494720 h 3195716"/>
              <a:gd name="connsiteX24" fmla="*/ 915803 w 1661121"/>
              <a:gd name="connsiteY24" fmla="*/ 1408320 h 3195716"/>
              <a:gd name="connsiteX25" fmla="*/ 915803 w 1661121"/>
              <a:gd name="connsiteY25" fmla="*/ 1408320 h 3195716"/>
              <a:gd name="connsiteX26" fmla="*/ 855326 w 1661121"/>
              <a:gd name="connsiteY26" fmla="*/ 1287360 h 3195716"/>
              <a:gd name="connsiteX27" fmla="*/ 863965 w 1661121"/>
              <a:gd name="connsiteY27" fmla="*/ 1209600 h 3195716"/>
              <a:gd name="connsiteX28" fmla="*/ 863965 w 1661121"/>
              <a:gd name="connsiteY28" fmla="*/ 1209600 h 3195716"/>
              <a:gd name="connsiteX29" fmla="*/ 812128 w 1661121"/>
              <a:gd name="connsiteY29" fmla="*/ 1114560 h 3195716"/>
              <a:gd name="connsiteX30" fmla="*/ 812128 w 1661121"/>
              <a:gd name="connsiteY30" fmla="*/ 1114560 h 3195716"/>
              <a:gd name="connsiteX31" fmla="*/ 786209 w 1661121"/>
              <a:gd name="connsiteY31" fmla="*/ 950400 h 3195716"/>
              <a:gd name="connsiteX32" fmla="*/ 743010 w 1661121"/>
              <a:gd name="connsiteY32" fmla="*/ 889920 h 3195716"/>
              <a:gd name="connsiteX33" fmla="*/ 743010 w 1661121"/>
              <a:gd name="connsiteY33" fmla="*/ 889920 h 3195716"/>
              <a:gd name="connsiteX34" fmla="*/ 760290 w 1661121"/>
              <a:gd name="connsiteY34" fmla="*/ 794880 h 3195716"/>
              <a:gd name="connsiteX35" fmla="*/ 786209 w 1661121"/>
              <a:gd name="connsiteY35" fmla="*/ 725760 h 3195716"/>
              <a:gd name="connsiteX36" fmla="*/ 786209 w 1661121"/>
              <a:gd name="connsiteY36" fmla="*/ 725760 h 3195716"/>
              <a:gd name="connsiteX37" fmla="*/ 743010 w 1661121"/>
              <a:gd name="connsiteY37" fmla="*/ 570240 h 3195716"/>
              <a:gd name="connsiteX38" fmla="*/ 743010 w 1661121"/>
              <a:gd name="connsiteY38" fmla="*/ 570240 h 3195716"/>
              <a:gd name="connsiteX39" fmla="*/ 820767 w 1661121"/>
              <a:gd name="connsiteY39" fmla="*/ 449280 h 3195716"/>
              <a:gd name="connsiteX40" fmla="*/ 846686 w 1661121"/>
              <a:gd name="connsiteY40" fmla="*/ 362880 h 3195716"/>
              <a:gd name="connsiteX41" fmla="*/ 846686 w 1661121"/>
              <a:gd name="connsiteY41" fmla="*/ 362880 h 3195716"/>
              <a:gd name="connsiteX42" fmla="*/ 872605 w 1661121"/>
              <a:gd name="connsiteY42" fmla="*/ 216000 h 3195716"/>
              <a:gd name="connsiteX43" fmla="*/ 863965 w 1661121"/>
              <a:gd name="connsiteY43" fmla="*/ 129600 h 3195716"/>
              <a:gd name="connsiteX44" fmla="*/ 863965 w 1661121"/>
              <a:gd name="connsiteY44" fmla="*/ 34560 h 3195716"/>
              <a:gd name="connsiteX45" fmla="*/ 863965 w 1661121"/>
              <a:gd name="connsiteY45" fmla="*/ 34560 h 3195716"/>
              <a:gd name="connsiteX46" fmla="*/ 863965 w 1661121"/>
              <a:gd name="connsiteY46" fmla="*/ 34560 h 3195716"/>
              <a:gd name="connsiteX47" fmla="*/ 907164 w 1661121"/>
              <a:gd name="connsiteY47" fmla="*/ 0 h 3195716"/>
              <a:gd name="connsiteX48" fmla="*/ 8639 w 1661121"/>
              <a:gd name="connsiteY48" fmla="*/ 0 h 3195716"/>
              <a:gd name="connsiteX49" fmla="*/ 0 w 1661121"/>
              <a:gd name="connsiteY49" fmla="*/ 3188675 h 3195716"/>
              <a:gd name="connsiteX50" fmla="*/ 1661121 w 1661121"/>
              <a:gd name="connsiteY50" fmla="*/ 3195716 h 3195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61121" h="3195716">
                <a:moveTo>
                  <a:pt x="1661121" y="3195716"/>
                </a:moveTo>
                <a:lnTo>
                  <a:pt x="1486021" y="2721600"/>
                </a:lnTo>
                <a:lnTo>
                  <a:pt x="1486021" y="2600640"/>
                </a:lnTo>
                <a:lnTo>
                  <a:pt x="1486021" y="2600640"/>
                </a:lnTo>
                <a:lnTo>
                  <a:pt x="1451462" y="2488320"/>
                </a:lnTo>
                <a:lnTo>
                  <a:pt x="1460102" y="2393280"/>
                </a:lnTo>
                <a:lnTo>
                  <a:pt x="1399624" y="2263680"/>
                </a:lnTo>
                <a:lnTo>
                  <a:pt x="1399624" y="226368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330507" y="2211840"/>
                </a:lnTo>
                <a:lnTo>
                  <a:pt x="1252750" y="2134080"/>
                </a:lnTo>
                <a:lnTo>
                  <a:pt x="1183633" y="2073600"/>
                </a:lnTo>
                <a:lnTo>
                  <a:pt x="1183633" y="2073600"/>
                </a:lnTo>
                <a:lnTo>
                  <a:pt x="1010840" y="1961280"/>
                </a:lnTo>
                <a:lnTo>
                  <a:pt x="1010840" y="196128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84921" y="1857600"/>
                </a:lnTo>
                <a:lnTo>
                  <a:pt x="993560" y="1771200"/>
                </a:lnTo>
                <a:lnTo>
                  <a:pt x="889884" y="152928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872605" y="1494720"/>
                </a:lnTo>
                <a:lnTo>
                  <a:pt x="915803" y="1408320"/>
                </a:lnTo>
                <a:lnTo>
                  <a:pt x="915803" y="1408320"/>
                </a:lnTo>
                <a:lnTo>
                  <a:pt x="855326" y="1287360"/>
                </a:lnTo>
                <a:lnTo>
                  <a:pt x="863965" y="1209600"/>
                </a:lnTo>
                <a:lnTo>
                  <a:pt x="863965" y="1209600"/>
                </a:lnTo>
                <a:lnTo>
                  <a:pt x="812128" y="1114560"/>
                </a:lnTo>
                <a:lnTo>
                  <a:pt x="812128" y="1114560"/>
                </a:lnTo>
                <a:lnTo>
                  <a:pt x="786209" y="950400"/>
                </a:lnTo>
                <a:lnTo>
                  <a:pt x="743010" y="889920"/>
                </a:lnTo>
                <a:lnTo>
                  <a:pt x="743010" y="889920"/>
                </a:lnTo>
                <a:lnTo>
                  <a:pt x="760290" y="794880"/>
                </a:lnTo>
                <a:lnTo>
                  <a:pt x="786209" y="725760"/>
                </a:lnTo>
                <a:lnTo>
                  <a:pt x="786209" y="725760"/>
                </a:lnTo>
                <a:lnTo>
                  <a:pt x="743010" y="570240"/>
                </a:lnTo>
                <a:lnTo>
                  <a:pt x="743010" y="570240"/>
                </a:lnTo>
                <a:lnTo>
                  <a:pt x="820767" y="449280"/>
                </a:lnTo>
                <a:lnTo>
                  <a:pt x="846686" y="362880"/>
                </a:lnTo>
                <a:lnTo>
                  <a:pt x="846686" y="362880"/>
                </a:lnTo>
                <a:lnTo>
                  <a:pt x="872605" y="216000"/>
                </a:lnTo>
                <a:lnTo>
                  <a:pt x="863965" y="129600"/>
                </a:lnTo>
                <a:lnTo>
                  <a:pt x="863965" y="34560"/>
                </a:lnTo>
                <a:lnTo>
                  <a:pt x="863965" y="34560"/>
                </a:lnTo>
                <a:lnTo>
                  <a:pt x="863965" y="34560"/>
                </a:lnTo>
                <a:lnTo>
                  <a:pt x="907164" y="0"/>
                </a:lnTo>
                <a:lnTo>
                  <a:pt x="8639" y="0"/>
                </a:lnTo>
                <a:cubicBezTo>
                  <a:pt x="5759" y="835200"/>
                  <a:pt x="2880" y="2353475"/>
                  <a:pt x="0" y="3188675"/>
                </a:cubicBezTo>
                <a:lnTo>
                  <a:pt x="1661121" y="319571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15254" y="2607207"/>
            <a:ext cx="1132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20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forecasts the location and magnitude of 24-h precipitation totals more accurately than the GFS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 smtClean="0">
                <a:latin typeface="Arial"/>
                <a:cs typeface="Arial"/>
              </a:rPr>
              <a:t>FV3GFS forecasts precipitation along the Sierra Nevada Mountains and outside the San Joaquin Valley more accurately than GFS</a:t>
            </a:r>
            <a:endParaRPr lang="en-US" sz="2500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West Coast AR (March 2018) </a:t>
            </a:r>
            <a:r>
              <a:rPr lang="en-US" sz="3000" b="1" dirty="0">
                <a:solidFill>
                  <a:srgbClr val="FF0000"/>
                </a:solidFill>
                <a:latin typeface="Arial"/>
                <a:cs typeface="Arial"/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39284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660" y="1087120"/>
            <a:ext cx="926084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 dirty="0" smtClean="0">
                <a:solidFill>
                  <a:srgbClr val="000000"/>
                </a:solidFill>
                <a:latin typeface="Arial"/>
                <a:cs typeface="Arial"/>
              </a:rPr>
              <a:t>FV3GFS does not have TC Joaquin making landfall, but positions heavy precipitation over SC ~12-h after GFS</a:t>
            </a:r>
          </a:p>
          <a:p>
            <a:pPr marL="285750" indent="-285750">
              <a:buFont typeface="Arial"/>
              <a:buChar char="•"/>
            </a:pPr>
            <a:endParaRPr lang="en-US" sz="25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FV3GFS and GFS forecast an amplified trough and heavy </a:t>
            </a:r>
            <a:br>
              <a:rPr lang="en-US" sz="2500" dirty="0">
                <a:latin typeface="Arial"/>
                <a:cs typeface="Arial"/>
              </a:rPr>
            </a:br>
            <a:r>
              <a:rPr lang="en-US" sz="2500" dirty="0">
                <a:latin typeface="Arial"/>
                <a:cs typeface="Arial"/>
              </a:rPr>
              <a:t>rain event over </a:t>
            </a:r>
            <a:r>
              <a:rPr lang="en-US" sz="2500" dirty="0" smtClean="0">
                <a:latin typeface="Arial"/>
                <a:cs typeface="Arial"/>
              </a:rPr>
              <a:t>the Mississippi Valley w/ </a:t>
            </a:r>
            <a:r>
              <a:rPr lang="en-US" sz="2500" dirty="0">
                <a:latin typeface="Arial"/>
                <a:cs typeface="Arial"/>
              </a:rPr>
              <a:t>228-h of lead time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FV3GFS forecasts the location and magnitude of heavy rainfall east of TC Cindy more accurately than GFS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FV3GFS forecasts </a:t>
            </a:r>
            <a:r>
              <a:rPr lang="en-US" sz="2500" dirty="0" smtClean="0">
                <a:latin typeface="Arial"/>
                <a:cs typeface="Arial"/>
              </a:rPr>
              <a:t>precipitation over Sierra </a:t>
            </a:r>
            <a:r>
              <a:rPr lang="en-US" sz="2500" dirty="0">
                <a:latin typeface="Arial"/>
                <a:cs typeface="Arial"/>
              </a:rPr>
              <a:t>Nevada </a:t>
            </a:r>
            <a:r>
              <a:rPr lang="en-US" sz="2500" dirty="0" err="1" smtClean="0">
                <a:latin typeface="Arial"/>
                <a:cs typeface="Arial"/>
              </a:rPr>
              <a:t>Mtns</a:t>
            </a:r>
            <a:r>
              <a:rPr lang="en-US" sz="2500" dirty="0" smtClean="0">
                <a:latin typeface="Arial"/>
                <a:cs typeface="Arial"/>
              </a:rPr>
              <a:t> </a:t>
            </a:r>
            <a:br>
              <a:rPr lang="en-US" sz="2500" dirty="0" smtClean="0">
                <a:latin typeface="Arial"/>
                <a:cs typeface="Arial"/>
              </a:rPr>
            </a:br>
            <a:r>
              <a:rPr lang="en-US" sz="2500" dirty="0" smtClean="0">
                <a:latin typeface="Arial"/>
                <a:cs typeface="Arial"/>
              </a:rPr>
              <a:t>and San Joaquin Valley more </a:t>
            </a:r>
            <a:r>
              <a:rPr lang="en-US" sz="2500" dirty="0">
                <a:latin typeface="Arial"/>
                <a:cs typeface="Arial"/>
              </a:rPr>
              <a:t>accurately than GFS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500" dirty="0">
                <a:latin typeface="Arial"/>
                <a:cs typeface="Arial"/>
              </a:rPr>
              <a:t>FV3GFS is occasionally more progressive than GFS with </a:t>
            </a:r>
            <a:br>
              <a:rPr lang="en-US" sz="2500" dirty="0">
                <a:latin typeface="Arial"/>
                <a:cs typeface="Arial"/>
              </a:rPr>
            </a:br>
            <a:r>
              <a:rPr lang="en-US" sz="2500" dirty="0">
                <a:latin typeface="Arial"/>
                <a:cs typeface="Arial"/>
              </a:rPr>
              <a:t>500-hPa </a:t>
            </a:r>
            <a:r>
              <a:rPr lang="en-US" sz="2500" dirty="0" smtClean="0">
                <a:latin typeface="Arial"/>
                <a:cs typeface="Arial"/>
              </a:rPr>
              <a:t>troughs and precipitation </a:t>
            </a:r>
            <a:r>
              <a:rPr lang="en-US" sz="2500" dirty="0">
                <a:latin typeface="Arial"/>
                <a:cs typeface="Arial"/>
              </a:rPr>
              <a:t>in </a:t>
            </a:r>
            <a:r>
              <a:rPr lang="en-US" sz="2500" dirty="0" smtClean="0">
                <a:latin typeface="Arial"/>
                <a:cs typeface="Arial"/>
              </a:rPr>
              <a:t>the medium </a:t>
            </a:r>
            <a:r>
              <a:rPr lang="en-US" sz="2500" dirty="0">
                <a:latin typeface="Arial"/>
                <a:cs typeface="Arial"/>
              </a:rPr>
              <a:t>range </a:t>
            </a:r>
          </a:p>
          <a:p>
            <a:pPr marL="285750" indent="-285750">
              <a:buFont typeface="Arial"/>
              <a:buChar char="•"/>
            </a:pPr>
            <a:endParaRPr lang="en-US" sz="2500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1032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Arial"/>
                <a:cs typeface="Arial"/>
              </a:rPr>
              <a:t>FV3GFS QPF </a:t>
            </a:r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Retrospectives Summary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94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269141" y="3103481"/>
            <a:ext cx="9741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  <a:latin typeface="Arial"/>
                <a:cs typeface="Arial"/>
              </a:rPr>
              <a:t>South Carolina Flooding (Oct 2015)</a:t>
            </a:r>
            <a:endParaRPr lang="en-US" sz="3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2877143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99516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2725" y="4358781"/>
            <a:ext cx="9144000" cy="1270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Images Valid:  	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1200 UTC 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4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 Oct 2015 (500-hPa)</a:t>
            </a:r>
            <a:b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					 	1200 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UTC 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4 Oct </a:t>
            </a:r>
            <a:r>
              <a:rPr lang="en-US" sz="2800" dirty="0">
                <a:solidFill>
                  <a:srgbClr val="0000FF"/>
                </a:solidFill>
                <a:latin typeface="Arial"/>
                <a:cs typeface="Arial"/>
              </a:rPr>
              <a:t>2015 </a:t>
            </a:r>
            <a:r>
              <a:rPr lang="en-US" sz="2800" dirty="0" smtClean="0">
                <a:solidFill>
                  <a:srgbClr val="0000FF"/>
                </a:solidFill>
                <a:latin typeface="Arial"/>
                <a:cs typeface="Arial"/>
              </a:rPr>
              <a:t>(24-h QPF)</a:t>
            </a:r>
            <a:endParaRPr lang="en-US" sz="28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256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89" b="50477"/>
          <a:stretch/>
        </p:blipFill>
        <p:spPr>
          <a:xfrm>
            <a:off x="1860232" y="850861"/>
            <a:ext cx="5555036" cy="5955827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South Carolina Flooding &amp; TC Joaquin (2015)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28272" y="1054678"/>
            <a:ext cx="54869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 500-hPa Geopotential Height (F000)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45062" y="3050522"/>
            <a:ext cx="1859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effectLst>
                  <a:glow rad="127000">
                    <a:schemeClr val="bg1">
                      <a:lumMod val="75000"/>
                      <a:alpha val="75000"/>
                    </a:schemeClr>
                  </a:glow>
                </a:effectLst>
                <a:latin typeface="Arial"/>
                <a:cs typeface="Arial"/>
              </a:rPr>
              <a:t>Cutoff Low</a:t>
            </a:r>
            <a:endParaRPr lang="en-US" sz="2500" b="1" dirty="0">
              <a:effectLst>
                <a:glow rad="127000">
                  <a:schemeClr val="bg1">
                    <a:lumMod val="75000"/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15233" y="2971142"/>
            <a:ext cx="1859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effectLst>
                  <a:glow rad="101600">
                    <a:schemeClr val="bg1">
                      <a:alpha val="65000"/>
                    </a:schemeClr>
                  </a:glow>
                </a:effectLst>
                <a:latin typeface="Arial"/>
                <a:cs typeface="Arial"/>
              </a:rPr>
              <a:t>Joaquin</a:t>
            </a:r>
            <a:endParaRPr lang="en-US" sz="2500" b="1" dirty="0">
              <a:effectLst>
                <a:glow rad="101600">
                  <a:schemeClr val="bg1">
                    <a:alpha val="6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4" name="Right Arrow 13"/>
          <p:cNvSpPr/>
          <p:nvPr/>
        </p:nvSpPr>
        <p:spPr>
          <a:xfrm rot="17936715">
            <a:off x="5731964" y="2356849"/>
            <a:ext cx="967770" cy="476289"/>
          </a:xfrm>
          <a:prstGeom prst="rightArrow">
            <a:avLst/>
          </a:prstGeom>
          <a:solidFill>
            <a:srgbClr val="FF00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17936715">
            <a:off x="4573932" y="4522235"/>
            <a:ext cx="967770" cy="476289"/>
          </a:xfrm>
          <a:prstGeom prst="rightArrow">
            <a:avLst/>
          </a:prstGeom>
          <a:solidFill>
            <a:srgbClr val="FF00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89" b="50477"/>
          <a:stretch/>
        </p:blipFill>
        <p:spPr>
          <a:xfrm>
            <a:off x="1860232" y="850861"/>
            <a:ext cx="5555036" cy="595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043" b="50005"/>
          <a:stretch/>
        </p:blipFill>
        <p:spPr>
          <a:xfrm>
            <a:off x="1851343" y="850725"/>
            <a:ext cx="5563925" cy="601675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0" y="210147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795146"/>
            <a:ext cx="9144000" cy="154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21014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South Carolina Flooding &amp; TC Joaquin (2015)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8272" y="1054678"/>
            <a:ext cx="54869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FV3GFS 6-h Precipitation (F000)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5233" y="2971142"/>
            <a:ext cx="1859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effectLst>
                  <a:glow rad="101600">
                    <a:srgbClr val="6AFF07">
                      <a:alpha val="65000"/>
                    </a:srgbClr>
                  </a:glow>
                </a:effectLst>
                <a:latin typeface="Arial"/>
                <a:cs typeface="Arial"/>
              </a:rPr>
              <a:t>Joaquin</a:t>
            </a:r>
            <a:endParaRPr lang="en-US" sz="2500" b="1" dirty="0">
              <a:effectLst>
                <a:glow rad="101600">
                  <a:srgbClr val="6AFF07">
                    <a:alpha val="65000"/>
                  </a:srgbClr>
                </a:glow>
              </a:effectLst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45062" y="3050522"/>
            <a:ext cx="1859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effectLst>
                  <a:glow rad="127000">
                    <a:schemeClr val="bg1">
                      <a:lumMod val="75000"/>
                      <a:alpha val="75000"/>
                    </a:schemeClr>
                  </a:glow>
                </a:effectLst>
                <a:latin typeface="Arial"/>
                <a:cs typeface="Arial"/>
              </a:rPr>
              <a:t>Cutoff Low</a:t>
            </a:r>
            <a:endParaRPr lang="en-US" sz="2500" b="1" dirty="0">
              <a:effectLst>
                <a:glow rad="127000">
                  <a:schemeClr val="bg1">
                    <a:lumMod val="75000"/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16" name="Right Arrow 15"/>
          <p:cNvSpPr/>
          <p:nvPr/>
        </p:nvSpPr>
        <p:spPr>
          <a:xfrm rot="17936715">
            <a:off x="5731964" y="2356849"/>
            <a:ext cx="967770" cy="476289"/>
          </a:xfrm>
          <a:prstGeom prst="rightArrow">
            <a:avLst/>
          </a:prstGeom>
          <a:solidFill>
            <a:srgbClr val="FF00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7936715">
            <a:off x="4573932" y="4522235"/>
            <a:ext cx="967770" cy="476289"/>
          </a:xfrm>
          <a:prstGeom prst="rightArrow">
            <a:avLst/>
          </a:prstGeom>
          <a:solidFill>
            <a:srgbClr val="FF00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4423</TotalTime>
  <Words>2071</Words>
  <Application>Microsoft Office PowerPoint</Application>
  <PresentationFormat>On-screen Show (4:3)</PresentationFormat>
  <Paragraphs>639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429</cp:revision>
  <dcterms:created xsi:type="dcterms:W3CDTF">2018-09-05T13:01:38Z</dcterms:created>
  <dcterms:modified xsi:type="dcterms:W3CDTF">2018-09-13T19:55:09Z</dcterms:modified>
</cp:coreProperties>
</file>