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34" r:id="rId2"/>
    <p:sldId id="411" r:id="rId3"/>
    <p:sldId id="713" r:id="rId4"/>
    <p:sldId id="718" r:id="rId5"/>
    <p:sldId id="724" r:id="rId6"/>
    <p:sldId id="719" r:id="rId7"/>
    <p:sldId id="720" r:id="rId8"/>
    <p:sldId id="721" r:id="rId9"/>
    <p:sldId id="722" r:id="rId10"/>
    <p:sldId id="717" r:id="rId11"/>
    <p:sldId id="723" r:id="rId12"/>
    <p:sldId id="715" r:id="rId13"/>
    <p:sldId id="714" r:id="rId14"/>
    <p:sldId id="732" r:id="rId15"/>
    <p:sldId id="730" r:id="rId16"/>
    <p:sldId id="726" r:id="rId17"/>
    <p:sldId id="725" r:id="rId18"/>
    <p:sldId id="733" r:id="rId19"/>
    <p:sldId id="728" r:id="rId20"/>
    <p:sldId id="72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C0280"/>
    <a:srgbClr val="80FF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8B86B-6513-F64E-916B-B6765798F846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BE12F-E426-7E4A-8FBE-AFEAE86AB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6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2DAB2-FA04-3C48-A158-3A7B4C7C6D18}" type="datetimeFigureOut">
              <a:rPr lang="en-US" smtClean="0"/>
              <a:t>9/13/18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273C-C62E-E243-995C-3203A137D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4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151A1-EDA8-C44C-B548-C1E84C879F7C}" type="datetime1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76800-247A-E848-B14C-267BD3271320}" type="datetime1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62C5-C77E-F541-95F6-442C7BC839A8}" type="datetime1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97438-BA42-BF45-99B6-81DA76B95291}" type="datetime1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F12D-17D9-CF4F-A09A-4D0C0B52A28B}" type="datetime1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D880-F37E-354B-B350-F401B3244793}" type="datetime1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1E1E-EB1B-5243-998B-A91E69CF76FF}" type="datetime1">
              <a:rPr lang="en-US" smtClean="0"/>
              <a:t>9/13/18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0CB5-672A-DA45-9F1F-6E64991F5E94}" type="datetime1">
              <a:rPr lang="en-US" smtClean="0"/>
              <a:t>9/13/18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ED97-E885-2046-BB6F-34D1DF04BDE1}" type="datetime1">
              <a:rPr lang="en-US" smtClean="0"/>
              <a:t>9/13/18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2EF9-6C0C-A047-BBBE-DB8AF0A4BE28}" type="datetime1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3B1F4-4464-E245-91E6-8907B7E03DEF}" type="datetime1">
              <a:rPr lang="en-US" smtClean="0"/>
              <a:t>9/13/18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1FA71-675F-C548-B475-5D15F97F3C2E}" type="datetime1">
              <a:rPr lang="en-US" smtClean="0"/>
              <a:t>9/13/18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0928" y="241393"/>
            <a:ext cx="7995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FV3GFS Post-Processed Products Update</a:t>
            </a:r>
          </a:p>
          <a:p>
            <a:pPr algn="ctr"/>
            <a:endParaRPr lang="en-US" sz="1050" dirty="0"/>
          </a:p>
          <a:p>
            <a:pPr algn="ctr"/>
            <a:r>
              <a:rPr lang="en-US" sz="2400" dirty="0" smtClean="0"/>
              <a:t>13 September 2018 MEG Briefing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448" y="1345863"/>
            <a:ext cx="4990907" cy="4561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3267" y="5867809"/>
            <a:ext cx="51325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Logan Dawson</a:t>
            </a:r>
            <a:endParaRPr lang="en-US" sz="2400" dirty="0"/>
          </a:p>
          <a:p>
            <a:pPr algn="ctr"/>
            <a:endParaRPr lang="en-US" sz="400" dirty="0" smtClean="0"/>
          </a:p>
          <a:p>
            <a:pPr algn="ctr"/>
            <a:r>
              <a:rPr lang="en-US" sz="2400" b="1" dirty="0"/>
              <a:t> EMC </a:t>
            </a:r>
            <a:r>
              <a:rPr lang="en-US" sz="2400" b="1" dirty="0" smtClean="0"/>
              <a:t>Model Evaluation Group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5010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2" y="817229"/>
            <a:ext cx="7842084" cy="603705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5999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Reflectivity at Hybrid Levels 1 &amp; 2 Shows More Coverage than Reflectivity at 1 km AGL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65506" y="3821757"/>
            <a:ext cx="959035" cy="7611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30832" y="3686088"/>
            <a:ext cx="959035" cy="7611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00710" y="3821757"/>
            <a:ext cx="959035" cy="7611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66036" y="3686088"/>
            <a:ext cx="959035" cy="7611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00710" y="1289880"/>
            <a:ext cx="959035" cy="7611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66036" y="1154211"/>
            <a:ext cx="959035" cy="76115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2" y="817229"/>
            <a:ext cx="7842084" cy="603705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35999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Reflectivity at Hybrid Levels 1 &amp; 2 Showed More Coverage than Reflectivity at 1 km AGL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79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Summary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Since the issue was first raised in late May, we have made the following changes: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Fixed a bug where instantaneous precipitation rate was in incorrect units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Added a reflectivity contribution based on the instantaneous convective precipitation rate (in line with the computation of simulated reflectivity for the 12-km NAM, for example)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</a:rPr>
              <a:t>Removed 1-km simulated reflectivity from the FV3GFS output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1" u="sng" dirty="0" smtClean="0">
                <a:solidFill>
                  <a:srgbClr val="000000"/>
                </a:solidFill>
              </a:rPr>
              <a:t>Composite reflectivity appears reasonable and remains in the FV3GFS output.</a:t>
            </a: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1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Visibility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1E816F-82C8-B946-B8D3-E7B058FAD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3" y="661234"/>
            <a:ext cx="4816345" cy="3229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88268-6D8F-8047-A749-50076D57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6" y="3554568"/>
            <a:ext cx="4817872" cy="3233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1876" y="3831864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0098" y="5961378"/>
            <a:ext cx="3223924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i="1" dirty="0" smtClean="0">
                <a:latin typeface="Arial"/>
                <a:cs typeface="Arial"/>
              </a:rPr>
              <a:t>Images courtesy of M. Pyle</a:t>
            </a:r>
            <a:endParaRPr lang="en-US" sz="1700" i="1" dirty="0">
              <a:latin typeface="Arial"/>
              <a:cs typeface="Arial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18169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Several Initial Concerns with FV3GFS Visibility Product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1876" y="920260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0099" y="1751065"/>
            <a:ext cx="30567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FV3GFS visibility reductions occurred over smaller areas compared to ops GFS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Visibility reductions along the ITCZ were not very apparent in FV3GFS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Was not caused by early issue with instantaneous </a:t>
            </a:r>
            <a:r>
              <a:rPr lang="en-US" dirty="0" err="1" smtClean="0"/>
              <a:t>precip</a:t>
            </a:r>
            <a:r>
              <a:rPr lang="en-US" dirty="0" smtClean="0"/>
              <a:t>. rate units</a:t>
            </a:r>
          </a:p>
          <a:p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19" y="831482"/>
            <a:ext cx="7877371" cy="603705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8169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Bug Fix Was Made to Account for Visibility Reductions due to Convection (Bug Came About with Change from Zhao-Carr MP to GFDL MP)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5400000">
            <a:off x="7855063" y="2123350"/>
            <a:ext cx="610951" cy="987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5400000">
            <a:off x="4057905" y="4754080"/>
            <a:ext cx="610951" cy="987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5400000">
            <a:off x="7855063" y="4754081"/>
            <a:ext cx="610951" cy="987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400000">
            <a:off x="4057904" y="2047134"/>
            <a:ext cx="610951" cy="9875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39180" y="3182456"/>
            <a:ext cx="165698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“old”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6998" y="5715463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3917" y="3182456"/>
            <a:ext cx="174923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“new”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9262" y="5715463"/>
            <a:ext cx="1038898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5" y="834032"/>
            <a:ext cx="4439487" cy="60239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83623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Convective Contribution Had Most Notable Impact Along ITCZ and </a:t>
            </a:r>
            <a:br>
              <a:rPr lang="en-US" sz="2000" b="1" dirty="0" smtClean="0">
                <a:solidFill>
                  <a:srgbClr val="000000"/>
                </a:solidFill>
              </a:rPr>
            </a:br>
            <a:r>
              <a:rPr lang="en-US" sz="2000" b="1" dirty="0" smtClean="0">
                <a:solidFill>
                  <a:srgbClr val="000000"/>
                </a:solidFill>
              </a:rPr>
              <a:t>in Areas of Frontal Precipitation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55" y="834032"/>
            <a:ext cx="4439487" cy="6023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9120" y="3189206"/>
            <a:ext cx="165698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“old”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9119" y="5916401"/>
            <a:ext cx="1774831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“new”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4656" y="3191833"/>
            <a:ext cx="1656987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“old”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4655" y="5919028"/>
            <a:ext cx="1818840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 “new”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01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vis_2panel_conus_2016112800_f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7" y="663809"/>
            <a:ext cx="4495981" cy="6023967"/>
          </a:xfrm>
          <a:prstGeom prst="rect">
            <a:avLst/>
          </a:prstGeom>
        </p:spPr>
      </p:pic>
      <p:pic>
        <p:nvPicPr>
          <p:cNvPr id="3" name="Picture 2" descr="2016112806_vi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81" y="564038"/>
            <a:ext cx="4619625" cy="461962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83623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FV3GFS Visibility Looks Reasonable for Cool Season Case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1750" y="4906727"/>
            <a:ext cx="396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FV3GFS with bug fix is a reasonable comparison with NAM and </a:t>
            </a:r>
            <a:r>
              <a:rPr lang="en-US" dirty="0" err="1" smtClean="0"/>
              <a:t>obs</a:t>
            </a:r>
            <a:r>
              <a:rPr lang="en-US" dirty="0" smtClean="0"/>
              <a:t> in this cool season case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5939" y="1184791"/>
            <a:ext cx="579268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OBS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06869" y="5830164"/>
            <a:ext cx="1139113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6869" y="3062595"/>
            <a:ext cx="1139113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4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6908" y="564039"/>
            <a:ext cx="7242551" cy="3992686"/>
            <a:chOff x="66908" y="564039"/>
            <a:chExt cx="7242551" cy="3992686"/>
          </a:xfrm>
        </p:grpSpPr>
        <p:pic>
          <p:nvPicPr>
            <p:cNvPr id="3" name="Picture 2" descr="gfs_vis_econus_201809090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8" y="564039"/>
              <a:ext cx="3545076" cy="39926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384" y="564039"/>
              <a:ext cx="3545075" cy="3992686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5030" y="170529"/>
            <a:ext cx="8661476" cy="64130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Less Smooth Field in FV3GFS Showing More Significant Visibility Reductions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556725"/>
            <a:ext cx="4622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Impression is that use of instantaneous precipitation rate (as opposed to a 6-h averaged rate) appropriately changes appearance of the product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Though, FV3GFS visibility has verified less favorably than NAM/RAP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68233" y="3082233"/>
            <a:ext cx="3775767" cy="3775767"/>
            <a:chOff x="5368233" y="3082233"/>
            <a:chExt cx="3775767" cy="3775767"/>
          </a:xfrm>
        </p:grpSpPr>
        <p:pic>
          <p:nvPicPr>
            <p:cNvPr id="6" name="Picture 5" descr="2018090906_vis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233" y="3082233"/>
              <a:ext cx="3775767" cy="377576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614158" y="3292930"/>
              <a:ext cx="579268" cy="369332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OBS</a:t>
              </a:r>
              <a:endParaRPr lang="en-US" b="1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99774" y="915173"/>
            <a:ext cx="1139113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6211" y="915173"/>
            <a:ext cx="1139113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886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Summary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53518" y="991771"/>
            <a:ext cx="8589173" cy="551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Since the issue was first raised in late May, we have made the following changes: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Fixed a bug to ensure that convective precipitation contributes to visibility reductions (in line with the computation of visibility in other NCEP models)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u="sng" dirty="0" smtClean="0">
                <a:solidFill>
                  <a:srgbClr val="000000"/>
                </a:solidFill>
              </a:rPr>
              <a:t>Ultimately</a:t>
            </a:r>
            <a:r>
              <a:rPr lang="mr-IN" sz="2000" b="1" u="sng" dirty="0" smtClean="0">
                <a:solidFill>
                  <a:srgbClr val="000000"/>
                </a:solidFill>
              </a:rPr>
              <a:t>…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We’re confident that visibility is computed properly in the FV3GFS output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Due </a:t>
            </a:r>
            <a:r>
              <a:rPr lang="en-US" sz="2000" dirty="0">
                <a:solidFill>
                  <a:srgbClr val="000000"/>
                </a:solidFill>
              </a:rPr>
              <a:t>to the precipitation rate used, FV3GFS visibility will have a </a:t>
            </a:r>
            <a:r>
              <a:rPr lang="en-US" sz="2000" dirty="0" smtClean="0">
                <a:solidFill>
                  <a:srgbClr val="000000"/>
                </a:solidFill>
              </a:rPr>
              <a:t>characteristically and appropriately </a:t>
            </a:r>
            <a:r>
              <a:rPr lang="en-US" sz="2000" dirty="0">
                <a:solidFill>
                  <a:srgbClr val="000000"/>
                </a:solidFill>
              </a:rPr>
              <a:t>different appearance </a:t>
            </a:r>
            <a:r>
              <a:rPr lang="en-US" sz="2000" dirty="0" smtClean="0">
                <a:solidFill>
                  <a:srgbClr val="000000"/>
                </a:solidFill>
              </a:rPr>
              <a:t>than GFS visibility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MDL has validated the FV3GFS and found little impact on LAMP visibility guidance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Additionally, GFS visibility </a:t>
            </a:r>
            <a:r>
              <a:rPr lang="en-US" sz="2000" smtClean="0">
                <a:solidFill>
                  <a:srgbClr val="000000"/>
                </a:solidFill>
              </a:rPr>
              <a:t>is </a:t>
            </a:r>
            <a:r>
              <a:rPr lang="en-US" sz="2000" smtClean="0">
                <a:solidFill>
                  <a:srgbClr val="000000"/>
                </a:solidFill>
              </a:rPr>
              <a:t>currently only </a:t>
            </a:r>
            <a:r>
              <a:rPr lang="en-US" sz="2000" dirty="0" smtClean="0">
                <a:solidFill>
                  <a:srgbClr val="000000"/>
                </a:solidFill>
              </a:rPr>
              <a:t>used for the NBM’s ocean domain, so FV3GFS visibility should minimally impact NBM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Topic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57200" y="1006553"/>
            <a:ext cx="8229600" cy="4525963"/>
          </a:xfrm>
        </p:spPr>
        <p:txBody>
          <a:bodyPr>
            <a:normAutofit/>
          </a:bodyPr>
          <a:lstStyle/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b="1" dirty="0" smtClean="0">
                <a:solidFill>
                  <a:srgbClr val="000000"/>
                </a:solidFill>
              </a:rPr>
              <a:t>Summary and final update on FV3GFS post-processed products</a:t>
            </a:r>
          </a:p>
          <a:p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Issues with FV3GFS simulated 1-km reflectivity and visibility were noted and discussed in several MEG meetings beginning in late May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Throughout the summer, test runs were conducted and evaluated to identify the cause(s) of the issues and validate bug fixes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000" b="1" i="1" dirty="0" smtClean="0">
                <a:solidFill>
                  <a:srgbClr val="000000"/>
                </a:solidFill>
              </a:rPr>
              <a:t>All of this work was a very collaborative effort between the MEG and members of EMC’s Physics and Post teams.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 txBox="1">
            <a:spLocks/>
          </p:cNvSpPr>
          <p:nvPr/>
        </p:nvSpPr>
        <p:spPr>
          <a:xfrm>
            <a:off x="457200" y="1006553"/>
            <a:ext cx="8229600" cy="4708795"/>
          </a:xfrm>
          <a:prstGeom prst="rect">
            <a:avLst/>
          </a:prstGeom>
        </p:spPr>
        <p:txBody>
          <a:bodyPr vert="horz" lIns="91440" tIns="45720" rIns="91440" bIns="45720" numCol="2" spcCol="45720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Composite radar reflectivity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Instantaneous precipitation </a:t>
            </a:r>
            <a:r>
              <a:rPr lang="en-US" sz="2000" dirty="0" smtClean="0">
                <a:solidFill>
                  <a:srgbClr val="000000"/>
                </a:solidFill>
              </a:rPr>
              <a:t>type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Instantaneous precipitation rate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Instantaneous convective </a:t>
            </a:r>
            <a:r>
              <a:rPr lang="en-US" sz="2000" dirty="0">
                <a:solidFill>
                  <a:srgbClr val="000000"/>
                </a:solidFill>
              </a:rPr>
              <a:t>precipitation </a:t>
            </a:r>
            <a:r>
              <a:rPr lang="en-US" sz="2000" dirty="0" smtClean="0">
                <a:solidFill>
                  <a:srgbClr val="000000"/>
                </a:solidFill>
              </a:rPr>
              <a:t>rate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Continuous bucket total precipitation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Continuous bucket </a:t>
            </a:r>
            <a:r>
              <a:rPr lang="en-US" sz="2000" dirty="0" smtClean="0">
                <a:solidFill>
                  <a:srgbClr val="000000"/>
                </a:solidFill>
              </a:rPr>
              <a:t>convective precipitation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20-, 30-, 40-, and 50-m AGL </a:t>
            </a:r>
            <a:r>
              <a:rPr lang="en-US" sz="2000" dirty="0" smtClean="0">
                <a:solidFill>
                  <a:srgbClr val="000000"/>
                </a:solidFill>
              </a:rPr>
              <a:t>wind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Simulated GOES brightness temperatures (</a:t>
            </a:r>
            <a:r>
              <a:rPr lang="en-US" sz="2000" i="1" u="sng" dirty="0" smtClean="0">
                <a:solidFill>
                  <a:schemeClr val="tx1"/>
                </a:solidFill>
              </a:rPr>
              <a:t>waiting to be pushed to AWIPS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Hydrometeor mixing ratios on 39 isobaric levels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Hydrometeor mixing ratios on the lowest model level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Total cloud fraction on 22 isobaric levels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Vertical velocity (</a:t>
            </a:r>
            <a:r>
              <a:rPr lang="en-US" sz="2000" dirty="0" err="1" smtClean="0">
                <a:solidFill>
                  <a:srgbClr val="000000"/>
                </a:solidFill>
              </a:rPr>
              <a:t>dz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dt</a:t>
            </a:r>
            <a:r>
              <a:rPr lang="mr-IN" sz="2000" dirty="0" smtClean="0">
                <a:solidFill>
                  <a:srgbClr val="000000"/>
                </a:solidFill>
              </a:rPr>
              <a:t>…</a:t>
            </a:r>
            <a:r>
              <a:rPr lang="en-US" sz="2000" dirty="0" smtClean="0">
                <a:solidFill>
                  <a:srgbClr val="000000"/>
                </a:solidFill>
              </a:rPr>
              <a:t> i.e., w) at 37 isobaric levels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Height, temperature, and abs. vorticity at 0.4, 15, and 40 </a:t>
            </a:r>
            <a:r>
              <a:rPr lang="en-US" sz="2000" dirty="0" err="1" smtClean="0">
                <a:solidFill>
                  <a:srgbClr val="000000"/>
                </a:solidFill>
              </a:rPr>
              <a:t>hPa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Ozone mixing ratio at 7 additional isobaric levels</a:t>
            </a:r>
          </a:p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Final List of </a:t>
            </a:r>
            <a:r>
              <a:rPr lang="en-US" sz="2000" b="1" u="sng" dirty="0" smtClean="0">
                <a:solidFill>
                  <a:srgbClr val="000000"/>
                </a:solidFill>
              </a:rPr>
              <a:t>New</a:t>
            </a:r>
            <a:r>
              <a:rPr lang="en-US" sz="2000" b="1" dirty="0" smtClean="0">
                <a:solidFill>
                  <a:srgbClr val="000000"/>
                </a:solidFill>
              </a:rPr>
              <a:t> Products from the FV3GFS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4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283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1-km AGL Reflectivity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80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_nam_fv3_1km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771323"/>
            <a:ext cx="6997375" cy="59964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3313" y="87263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0089" y="87263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3313" y="392598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0089" y="392598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Initial Problems: FV3GFS Reflectivity Was Underdone and </a:t>
            </a:r>
            <a:r>
              <a:rPr lang="en-US" sz="2000" b="1" dirty="0" err="1" smtClean="0">
                <a:solidFill>
                  <a:srgbClr val="000000"/>
                </a:solidFill>
              </a:rPr>
              <a:t>Precip</a:t>
            </a:r>
            <a:r>
              <a:rPr lang="en-US" sz="2000" b="1" dirty="0" smtClean="0">
                <a:solidFill>
                  <a:srgbClr val="000000"/>
                </a:solidFill>
              </a:rPr>
              <a:t>. Rate Looked “Off”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78855" y="5740797"/>
            <a:ext cx="178366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Images courtesy of </a:t>
            </a:r>
            <a:r>
              <a:rPr lang="en-US" sz="1700" dirty="0" smtClean="0">
                <a:latin typeface="Arial"/>
                <a:cs typeface="Arial"/>
              </a:rPr>
              <a:t>A. Bentley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80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3" y="771323"/>
            <a:ext cx="6997375" cy="5996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313" y="87263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87263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2598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2598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Addressing </a:t>
            </a:r>
            <a:r>
              <a:rPr lang="en-US" sz="2000" b="1" dirty="0" err="1" smtClean="0">
                <a:solidFill>
                  <a:srgbClr val="000000"/>
                </a:solidFill>
              </a:rPr>
              <a:t>Precip</a:t>
            </a:r>
            <a:r>
              <a:rPr lang="en-US" sz="2000" b="1" dirty="0" smtClean="0">
                <a:solidFill>
                  <a:srgbClr val="000000"/>
                </a:solidFill>
              </a:rPr>
              <a:t>. Rate and Adding Convective Contribution Improved Reflectivity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5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78855" y="5740797"/>
            <a:ext cx="1783666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cs typeface="Arial"/>
              </a:rPr>
              <a:t>Images courtesy of </a:t>
            </a:r>
            <a:r>
              <a:rPr lang="en-US" sz="1700" dirty="0" smtClean="0">
                <a:latin typeface="Arial"/>
                <a:cs typeface="Arial"/>
              </a:rPr>
              <a:t>A. Bentley</a:t>
            </a:r>
            <a:endParaRPr lang="en-US" sz="1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3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4" y="769243"/>
            <a:ext cx="6997374" cy="5996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3313" y="87055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0089" y="870553"/>
            <a:ext cx="1212089" cy="3539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3313" y="3923903"/>
            <a:ext cx="73456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NAM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0089" y="3923903"/>
            <a:ext cx="1212089" cy="353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smtClean="0">
                <a:latin typeface="Arial"/>
                <a:cs typeface="Arial"/>
              </a:rPr>
              <a:t>FV3GFS</a:t>
            </a:r>
            <a:endParaRPr lang="en-US" sz="1700" b="1" dirty="0">
              <a:latin typeface="Arial"/>
              <a:cs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59354" y="4156505"/>
            <a:ext cx="1720014" cy="67311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183623"/>
            <a:ext cx="9144000" cy="380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000000"/>
                </a:solidFill>
              </a:rPr>
              <a:t>Areas of Concern Remained in Regions of Lighter, Grid-Scale Precipitation 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659354" y="1116532"/>
            <a:ext cx="1720014" cy="67311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11109" y="4156505"/>
            <a:ext cx="1720014" cy="67311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211109" y="1116532"/>
            <a:ext cx="1720014" cy="673113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CF83AD-27DF-EF47-865A-6B12D4F8FF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4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6398" y="183623"/>
            <a:ext cx="86868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1-km Reflectivity Missing Where Precipitation Was Accumulating at the Surface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1" descr="qpfrefldiag_4panel_wconus_2018061812_f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46" y="772547"/>
            <a:ext cx="6946319" cy="5928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7</a:t>
            </a:fld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253471" y="3789874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01621" y="3789874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01621" y="1231809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3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6398" y="183623"/>
            <a:ext cx="86868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1-km Reflectivity Missing Where Precipitation Was Accumulating at the Surface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46" y="772547"/>
            <a:ext cx="6946319" cy="59283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8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53471" y="3789874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01621" y="3789874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01621" y="1231809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7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6398" y="183623"/>
            <a:ext cx="8686800" cy="380415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1-km Reflectivity Missing Where Precipitation Was Accumulating at the Surface</a:t>
            </a:r>
            <a:endParaRPr lang="en-US" sz="18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46" y="772547"/>
            <a:ext cx="6946319" cy="59283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9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253471" y="3789874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001621" y="3789874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01621" y="1231809"/>
            <a:ext cx="1720014" cy="5311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7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17125</TotalTime>
  <Words>750</Words>
  <Application>Microsoft Macintosh PowerPoint</Application>
  <PresentationFormat>On-screen Show (4:3)</PresentationFormat>
  <Paragraphs>131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Topic</vt:lpstr>
      <vt:lpstr>1-km AGL Reflectivity</vt:lpstr>
      <vt:lpstr>PowerPoint Presentation</vt:lpstr>
      <vt:lpstr>PowerPoint Presentation</vt:lpstr>
      <vt:lpstr>PowerPoint Presentation</vt:lpstr>
      <vt:lpstr>1-km Reflectivity Missing Where Precipitation Was Accumulating at the Surface</vt:lpstr>
      <vt:lpstr>1-km Reflectivity Missing Where Precipitation Was Accumulating at the Surface</vt:lpstr>
      <vt:lpstr>1-km Reflectivity Missing Where Precipitation Was Accumulating at the Surface</vt:lpstr>
      <vt:lpstr>FV3GFS Reflectivity at Hybrid Levels 1 &amp; 2 Shows More Coverage than Reflectivity at 1 km AGL </vt:lpstr>
      <vt:lpstr>FV3GFS Reflectivity at Hybrid Levels 1 &amp; 2 Showed More Coverage than Reflectivity at 1 km AGL </vt:lpstr>
      <vt:lpstr>Summary</vt:lpstr>
      <vt:lpstr>Visibility</vt:lpstr>
      <vt:lpstr>PowerPoint Presentation</vt:lpstr>
      <vt:lpstr>Bug Fix Was Made to Account for Visibility Reductions due to Convection (Bug Came About with Change from Zhao-Carr MP to GFDL MP)</vt:lpstr>
      <vt:lpstr>Convective Contribution Had Most Notable Impact Along ITCZ and  in Areas of Frontal Precipitation </vt:lpstr>
      <vt:lpstr>FV3GFS Visibility Looks Reasonable for Cool Season Case </vt:lpstr>
      <vt:lpstr>Less Smooth Field in FV3GFS Showing More Significant Visibility Reductions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495</cp:revision>
  <dcterms:created xsi:type="dcterms:W3CDTF">2017-09-15T13:17:05Z</dcterms:created>
  <dcterms:modified xsi:type="dcterms:W3CDTF">2018-09-13T14:38:28Z</dcterms:modified>
</cp:coreProperties>
</file>