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1" r:id="rId3"/>
    <p:sldId id="353" r:id="rId4"/>
    <p:sldId id="259" r:id="rId5"/>
    <p:sldId id="258" r:id="rId6"/>
    <p:sldId id="262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43" r:id="rId19"/>
    <p:sldId id="345" r:id="rId20"/>
    <p:sldId id="347" r:id="rId21"/>
    <p:sldId id="348" r:id="rId22"/>
    <p:sldId id="350" r:id="rId23"/>
    <p:sldId id="352" r:id="rId24"/>
    <p:sldId id="351" r:id="rId25"/>
    <p:sldId id="344" r:id="rId26"/>
    <p:sldId id="302" r:id="rId27"/>
    <p:sldId id="280" r:id="rId28"/>
    <p:sldId id="264" r:id="rId29"/>
    <p:sldId id="268" r:id="rId30"/>
    <p:sldId id="272" r:id="rId31"/>
    <p:sldId id="276" r:id="rId32"/>
    <p:sldId id="283" r:id="rId33"/>
    <p:sldId id="284" r:id="rId34"/>
    <p:sldId id="286" r:id="rId35"/>
    <p:sldId id="288" r:id="rId36"/>
    <p:sldId id="290" r:id="rId37"/>
    <p:sldId id="282" r:id="rId38"/>
    <p:sldId id="325" r:id="rId39"/>
    <p:sldId id="326" r:id="rId40"/>
    <p:sldId id="335" r:id="rId41"/>
    <p:sldId id="330" r:id="rId42"/>
    <p:sldId id="332" r:id="rId43"/>
    <p:sldId id="334" r:id="rId44"/>
    <p:sldId id="336" r:id="rId45"/>
    <p:sldId id="337" r:id="rId46"/>
    <p:sldId id="338" r:id="rId47"/>
    <p:sldId id="339" r:id="rId48"/>
    <p:sldId id="340" r:id="rId49"/>
    <p:sldId id="328" r:id="rId50"/>
    <p:sldId id="303" r:id="rId51"/>
    <p:sldId id="305" r:id="rId52"/>
    <p:sldId id="306" r:id="rId53"/>
    <p:sldId id="307" r:id="rId54"/>
    <p:sldId id="309" r:id="rId55"/>
    <p:sldId id="310" r:id="rId56"/>
    <p:sldId id="342" r:id="rId57"/>
    <p:sldId id="304" r:id="rId58"/>
    <p:sldId id="311" r:id="rId59"/>
    <p:sldId id="313" r:id="rId60"/>
    <p:sldId id="321" r:id="rId61"/>
    <p:sldId id="322" r:id="rId62"/>
    <p:sldId id="323" r:id="rId63"/>
    <p:sldId id="324" r:id="rId64"/>
    <p:sldId id="319" r:id="rId65"/>
    <p:sldId id="316" r:id="rId66"/>
    <p:sldId id="315" r:id="rId67"/>
    <p:sldId id="317" r:id="rId68"/>
    <p:sldId id="318" r:id="rId69"/>
    <p:sldId id="312" r:id="rId70"/>
    <p:sldId id="341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48" autoAdjust="0"/>
    <p:restoredTop sz="97751" autoAdjust="0"/>
  </p:normalViewPr>
  <p:slideViewPr>
    <p:cSldViewPr snapToGrid="0" snapToObjects="1">
      <p:cViewPr>
        <p:scale>
          <a:sx n="85" d="100"/>
          <a:sy n="85" d="100"/>
        </p:scale>
        <p:origin x="-2328" y="-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4ABAC-716F-164F-8DDB-EB13F45DA118}" type="datetimeFigureOut">
              <a:rPr lang="en-US" smtClean="0"/>
              <a:t>9/5/18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53303-4247-1845-90FB-C932ED964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345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4ABAC-716F-164F-8DDB-EB13F45DA118}" type="datetimeFigureOut">
              <a:rPr lang="en-US" smtClean="0"/>
              <a:t>9/5/18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53303-4247-1845-90FB-C932ED964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63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4ABAC-716F-164F-8DDB-EB13F45DA118}" type="datetimeFigureOut">
              <a:rPr lang="en-US" smtClean="0"/>
              <a:t>9/5/18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53303-4247-1845-90FB-C932ED964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86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4ABAC-716F-164F-8DDB-EB13F45DA118}" type="datetimeFigureOut">
              <a:rPr lang="en-US" smtClean="0"/>
              <a:t>9/5/18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53303-4247-1845-90FB-C932ED964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84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4ABAC-716F-164F-8DDB-EB13F45DA118}" type="datetimeFigureOut">
              <a:rPr lang="en-US" smtClean="0"/>
              <a:t>9/5/18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53303-4247-1845-90FB-C932ED964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522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4ABAC-716F-164F-8DDB-EB13F45DA118}" type="datetimeFigureOut">
              <a:rPr lang="en-US" smtClean="0"/>
              <a:t>9/5/18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53303-4247-1845-90FB-C932ED964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617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4ABAC-716F-164F-8DDB-EB13F45DA118}" type="datetimeFigureOut">
              <a:rPr lang="en-US" smtClean="0"/>
              <a:t>9/5/18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53303-4247-1845-90FB-C932ED964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08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4ABAC-716F-164F-8DDB-EB13F45DA118}" type="datetimeFigureOut">
              <a:rPr lang="en-US" smtClean="0"/>
              <a:t>9/5/18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53303-4247-1845-90FB-C932ED964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26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4ABAC-716F-164F-8DDB-EB13F45DA118}" type="datetimeFigureOut">
              <a:rPr lang="en-US" smtClean="0"/>
              <a:t>9/5/18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53303-4247-1845-90FB-C932ED964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96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4ABAC-716F-164F-8DDB-EB13F45DA118}" type="datetimeFigureOut">
              <a:rPr lang="en-US" smtClean="0"/>
              <a:t>9/5/18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53303-4247-1845-90FB-C932ED964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240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4ABAC-716F-164F-8DDB-EB13F45DA118}" type="datetimeFigureOut">
              <a:rPr lang="en-US" smtClean="0"/>
              <a:t>9/5/18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53303-4247-1845-90FB-C932ED964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35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4ABAC-716F-164F-8DDB-EB13F45DA118}" type="datetimeFigureOut">
              <a:rPr lang="en-US" smtClean="0"/>
              <a:t>9/5/18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53303-4247-1845-90FB-C932ED964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85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4" Type="http://schemas.openxmlformats.org/officeDocument/2006/relationships/image" Target="../media/image47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tif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50228" t="50477"/>
          <a:stretch/>
        </p:blipFill>
        <p:spPr>
          <a:xfrm>
            <a:off x="4695679" y="1361608"/>
            <a:ext cx="3913761" cy="38596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35892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FF0000"/>
                </a:solidFill>
                <a:latin typeface="Arial"/>
                <a:cs typeface="Arial"/>
              </a:rPr>
              <a:t>FV3GFS Western U.S. Retrospectives</a:t>
            </a:r>
            <a:endParaRPr lang="en-US" sz="3500" b="1" dirty="0">
              <a:solidFill>
                <a:srgbClr val="FF0000"/>
              </a:solidFill>
            </a:endParaRPr>
          </a:p>
        </p:txBody>
      </p:sp>
      <p:sp>
        <p:nvSpPr>
          <p:cNvPr id="6" name="AutoShape 4" descr="ftp://ftp.ssec.wisc.edu/pub/mtpw2/images/tpw_nrl_colors/epac/201803/comp20180322.000000_tpw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5125969"/>
            <a:ext cx="9144000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en-US" sz="2300" b="1" dirty="0" smtClean="0">
                <a:latin typeface="Arial"/>
                <a:cs typeface="Arial"/>
              </a:rPr>
              <a:t>Alicia </a:t>
            </a:r>
            <a:r>
              <a:rPr lang="en-US" sz="2300" b="1" dirty="0" smtClean="0">
                <a:latin typeface="Arial"/>
                <a:cs typeface="Arial"/>
              </a:rPr>
              <a:t>Bentley</a:t>
            </a:r>
            <a:endParaRPr lang="en-US" sz="2300" b="1" dirty="0" smtClean="0">
              <a:latin typeface="Arial"/>
              <a:cs typeface="Arial"/>
            </a:endParaRPr>
          </a:p>
          <a:p>
            <a:pPr algn="ctr"/>
            <a:r>
              <a:rPr lang="en-US" sz="2300" dirty="0" smtClean="0">
                <a:solidFill>
                  <a:srgbClr val="0000FF"/>
                </a:solidFill>
                <a:latin typeface="Arial"/>
                <a:cs typeface="Arial"/>
              </a:rPr>
              <a:t>NCEP/EMC Model Evaluation Group</a:t>
            </a:r>
          </a:p>
          <a:p>
            <a:pPr algn="ctr"/>
            <a:r>
              <a:rPr lang="en-US" sz="2300" dirty="0" smtClean="0">
                <a:solidFill>
                  <a:srgbClr val="0000FF"/>
                </a:solidFill>
                <a:latin typeface="Arial"/>
                <a:cs typeface="Arial"/>
              </a:rPr>
              <a:t>6 September 2018</a:t>
            </a:r>
            <a:endParaRPr lang="en-US" sz="23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1328172"/>
            <a:ext cx="9144000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033" r="1" b="50477"/>
          <a:stretch/>
        </p:blipFill>
        <p:spPr>
          <a:xfrm>
            <a:off x="577270" y="1399823"/>
            <a:ext cx="3929081" cy="3859621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622056" y="1546560"/>
            <a:ext cx="1486021" cy="2721600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86021" h="2721600">
                <a:moveTo>
                  <a:pt x="1486021" y="2721600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1670400"/>
                  <a:pt x="0" y="2505600"/>
                </a:cubicBezTo>
                <a:lnTo>
                  <a:pt x="1486021" y="27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22056" y="4369887"/>
            <a:ext cx="1290415" cy="400110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FV3GFS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25212" y="4369887"/>
            <a:ext cx="1251260" cy="400110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Stage IV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3862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28" y="211691"/>
            <a:ext cx="5975279" cy="6649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1914" y="321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6054" y="321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914" y="36991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6053" y="3699144"/>
            <a:ext cx="21885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F060)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" name="Oval 1"/>
          <p:cNvSpPr/>
          <p:nvPr/>
        </p:nvSpPr>
        <p:spPr>
          <a:xfrm>
            <a:off x="4864100" y="4241800"/>
            <a:ext cx="1130300" cy="10541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879600" y="4241800"/>
            <a:ext cx="1130300" cy="10541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864100" y="901700"/>
            <a:ext cx="1130300" cy="10541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879600" y="901700"/>
            <a:ext cx="1130300" cy="10541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092700" y="5427639"/>
            <a:ext cx="6858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991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stronger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lower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MSLP)</a:t>
            </a:r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weaker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higher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MSLP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92700" y="2025071"/>
            <a:ext cx="6858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990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32736" y="572024"/>
            <a:ext cx="2611264" cy="1754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continues to forecast cyclone off WA/OR coast,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but GFS does not </a:t>
            </a:r>
          </a:p>
        </p:txBody>
      </p:sp>
    </p:spTree>
    <p:extLst>
      <p:ext uri="{BB962C8B-B14F-4D97-AF65-F5344CB8AC3E}">
        <p14:creationId xmlns:p14="http://schemas.microsoft.com/office/powerpoint/2010/main" val="2016055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28" y="211691"/>
            <a:ext cx="5975279" cy="6649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1914" y="321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6054" y="321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914" y="36991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6053" y="3699144"/>
            <a:ext cx="21885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2736" y="572024"/>
            <a:ext cx="2611264" cy="2862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GFS begins to forecast cyclone </a:t>
            </a:r>
            <a:r>
              <a:rPr lang="en-US" dirty="0">
                <a:latin typeface="Arial"/>
                <a:cs typeface="Arial"/>
              </a:rPr>
              <a:t>off </a:t>
            </a:r>
            <a:r>
              <a:rPr lang="en-US" dirty="0" smtClean="0">
                <a:latin typeface="Arial"/>
                <a:cs typeface="Arial"/>
              </a:rPr>
              <a:t>of the WA</a:t>
            </a:r>
            <a:r>
              <a:rPr lang="en-US" dirty="0">
                <a:latin typeface="Arial"/>
                <a:cs typeface="Arial"/>
              </a:rPr>
              <a:t>/OR coast 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central pressure is closer to GFS </a:t>
            </a:r>
            <a:r>
              <a:rPr lang="en-US" dirty="0" err="1" smtClean="0">
                <a:latin typeface="Arial"/>
                <a:cs typeface="Arial"/>
              </a:rPr>
              <a:t>anl</a:t>
            </a:r>
            <a:r>
              <a:rPr lang="en-US" dirty="0" smtClean="0">
                <a:latin typeface="Arial"/>
                <a:cs typeface="Arial"/>
              </a:rPr>
              <a:t>. than GFS</a:t>
            </a:r>
            <a:r>
              <a:rPr lang="en-US" dirty="0">
                <a:latin typeface="Arial"/>
                <a:cs typeface="Arial"/>
              </a:rPr>
              <a:t/>
            </a:r>
            <a:br>
              <a:rPr lang="en-US" dirty="0">
                <a:latin typeface="Arial"/>
                <a:cs typeface="Arial"/>
              </a:rPr>
            </a:b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F048)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" name="Oval 1"/>
          <p:cNvSpPr/>
          <p:nvPr/>
        </p:nvSpPr>
        <p:spPr>
          <a:xfrm>
            <a:off x="4864100" y="4241800"/>
            <a:ext cx="1130300" cy="10541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879600" y="4241800"/>
            <a:ext cx="1130300" cy="10541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864100" y="901700"/>
            <a:ext cx="1130300" cy="10541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879600" y="901700"/>
            <a:ext cx="1130300" cy="10541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092700" y="5427639"/>
            <a:ext cx="6858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991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stronger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lower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MSLP)</a:t>
            </a:r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weaker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higher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MSLP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92700" y="2025071"/>
            <a:ext cx="6858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992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86381" y="2025071"/>
            <a:ext cx="6858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997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9310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28" y="211691"/>
            <a:ext cx="5975278" cy="6649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1914" y="321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6054" y="321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914" y="36991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6053" y="3699144"/>
            <a:ext cx="21885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2736" y="572024"/>
            <a:ext cx="2611264" cy="2031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and GFS forecast similar location and intensity of cyclone 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F024)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" name="Oval 1"/>
          <p:cNvSpPr/>
          <p:nvPr/>
        </p:nvSpPr>
        <p:spPr>
          <a:xfrm>
            <a:off x="4864100" y="4241800"/>
            <a:ext cx="1130300" cy="10541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879600" y="4241800"/>
            <a:ext cx="1130300" cy="10541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864100" y="901700"/>
            <a:ext cx="1130300" cy="10541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879600" y="901700"/>
            <a:ext cx="1130300" cy="10541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092700" y="5427639"/>
            <a:ext cx="6858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991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stronger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lower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MSLP)</a:t>
            </a:r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weaker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higher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MSLP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92700" y="2025071"/>
            <a:ext cx="6858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990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86381" y="2025071"/>
            <a:ext cx="6858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989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4070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71" y="204462"/>
            <a:ext cx="6281537" cy="64025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214" y="26199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8754" y="26199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214" y="58581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78753" y="5858144"/>
            <a:ext cx="13075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RAP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2736" y="572024"/>
            <a:ext cx="2611264" cy="2585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forecasts </a:t>
            </a:r>
            <a:r>
              <a:rPr lang="en-US" dirty="0" smtClean="0">
                <a:latin typeface="Arial"/>
                <a:cs typeface="Arial"/>
              </a:rPr>
              <a:t>windstorm 78-h prior, but GFS does not 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Location of strongest </a:t>
            </a:r>
            <a:r>
              <a:rPr lang="en-US" dirty="0" err="1" smtClean="0">
                <a:latin typeface="Arial"/>
                <a:cs typeface="Arial"/>
              </a:rPr>
              <a:t>sfc</a:t>
            </a:r>
            <a:r>
              <a:rPr lang="en-US" dirty="0" smtClean="0">
                <a:latin typeface="Arial"/>
                <a:cs typeface="Arial"/>
              </a:rPr>
              <a:t> gusts too far east due to low’s position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F078)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gusts are weaker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(slower winds)</a:t>
            </a:r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gusts are stronger (faster winds)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1094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71" y="204462"/>
            <a:ext cx="6281536" cy="64025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214" y="26199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8754" y="26199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214" y="58581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F054)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gusts are weaker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(slower winds)</a:t>
            </a:r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gusts are stronger (faster winds)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32736" y="572024"/>
            <a:ext cx="2611264" cy="2862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</a:t>
            </a:r>
            <a:r>
              <a:rPr lang="en-US" dirty="0" smtClean="0">
                <a:latin typeface="Arial"/>
                <a:cs typeface="Arial"/>
              </a:rPr>
              <a:t>and GFS both forecast </a:t>
            </a:r>
            <a:r>
              <a:rPr lang="en-US" dirty="0">
                <a:latin typeface="Arial"/>
                <a:cs typeface="Arial"/>
              </a:rPr>
              <a:t>high-wind </a:t>
            </a:r>
            <a:r>
              <a:rPr lang="en-US" dirty="0" smtClean="0">
                <a:latin typeface="Arial"/>
                <a:cs typeface="Arial"/>
              </a:rPr>
              <a:t>event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Gust magnitudes are similar to RAP, with FV3GFS stronger south of Olympics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78753" y="5858144"/>
            <a:ext cx="13075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RAP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0144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71" y="204462"/>
            <a:ext cx="6281535" cy="64025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214" y="26199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8754" y="26199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214" y="58581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2736" y="572024"/>
            <a:ext cx="2611264" cy="3416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Strongest gusts in FV3GFS and GFS correctly shift west as low shifts west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Magnitude of wind gusts in FV3GFS comparable to RAP </a:t>
            </a:r>
          </a:p>
          <a:p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/>
            </a:r>
            <a:br>
              <a:rPr lang="en-US" dirty="0">
                <a:latin typeface="Arial"/>
                <a:cs typeface="Arial"/>
              </a:rPr>
            </a:b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F030)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gusts are weaker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(slower winds)</a:t>
            </a:r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gusts are stronger (faster winds)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78753" y="5858144"/>
            <a:ext cx="13075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RAP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6786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71" y="204462"/>
            <a:ext cx="6281535" cy="64025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214" y="26199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8754" y="26199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214" y="58581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2736" y="572024"/>
            <a:ext cx="2611264" cy="2862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Magnitude </a:t>
            </a:r>
            <a:r>
              <a:rPr lang="en-US" dirty="0" smtClean="0">
                <a:latin typeface="Arial"/>
                <a:cs typeface="Arial"/>
              </a:rPr>
              <a:t>of FV3GFS wind gusts comparable to RAP </a:t>
            </a:r>
          </a:p>
          <a:p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correctly forecasts strong wind gusts to the north of Olympics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F006)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gusts are weaker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(slower winds)</a:t>
            </a:r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gusts are stronger (faster winds)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78753" y="5858144"/>
            <a:ext cx="13075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RAP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8612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660" y="1087120"/>
            <a:ext cx="926084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500" dirty="0" smtClean="0">
                <a:latin typeface="Arial"/>
                <a:cs typeface="Arial"/>
              </a:rPr>
              <a:t>FV3GFS forecasts Pacific NW windstorm with 78 h of lead time</a:t>
            </a:r>
            <a:r>
              <a:rPr lang="en-US" sz="2500" dirty="0" smtClean="0">
                <a:latin typeface="Arial"/>
                <a:cs typeface="Arial"/>
              </a:rPr>
              <a:t> </a:t>
            </a:r>
            <a:r>
              <a:rPr lang="en-US" sz="2500" dirty="0" smtClean="0">
                <a:latin typeface="Arial"/>
                <a:cs typeface="Arial"/>
              </a:rPr>
              <a:t>and 24 h prior to the operational GFS  </a:t>
            </a:r>
          </a:p>
          <a:p>
            <a:pPr marL="285750" indent="-285750">
              <a:buFont typeface="Arial"/>
              <a:buChar char="•"/>
            </a:pPr>
            <a:endParaRPr lang="en-US" sz="25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 smtClean="0">
                <a:solidFill>
                  <a:srgbClr val="000000"/>
                </a:solidFill>
                <a:latin typeface="Arial"/>
                <a:cs typeface="Arial"/>
              </a:rPr>
              <a:t>FV3GFS </a:t>
            </a:r>
            <a:r>
              <a:rPr lang="en-US" sz="2500" dirty="0" smtClean="0">
                <a:solidFill>
                  <a:srgbClr val="000000"/>
                </a:solidFill>
                <a:latin typeface="Arial"/>
                <a:cs typeface="Arial"/>
              </a:rPr>
              <a:t>has </a:t>
            </a:r>
            <a:r>
              <a:rPr lang="en-US" sz="2500" dirty="0">
                <a:solidFill>
                  <a:srgbClr val="000000"/>
                </a:solidFill>
                <a:latin typeface="Arial"/>
                <a:cs typeface="Arial"/>
              </a:rPr>
              <a:t>consistently more </a:t>
            </a:r>
            <a:r>
              <a:rPr lang="en-US" sz="2500" dirty="0" smtClean="0">
                <a:solidFill>
                  <a:srgbClr val="000000"/>
                </a:solidFill>
                <a:latin typeface="Arial"/>
                <a:cs typeface="Arial"/>
              </a:rPr>
              <a:t>accurate minimum central pressure than the GFS</a:t>
            </a:r>
          </a:p>
          <a:p>
            <a:endParaRPr lang="en-US" sz="25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 smtClean="0">
                <a:solidFill>
                  <a:srgbClr val="000000"/>
                </a:solidFill>
                <a:latin typeface="Arial"/>
                <a:cs typeface="Arial"/>
              </a:rPr>
              <a:t>FV3GFS surface wind gusts (magnitude and location) are consistent </a:t>
            </a:r>
            <a:r>
              <a:rPr lang="en-US" sz="2500" dirty="0">
                <a:solidFill>
                  <a:srgbClr val="000000"/>
                </a:solidFill>
                <a:latin typeface="Arial"/>
                <a:cs typeface="Arial"/>
              </a:rPr>
              <a:t>with </a:t>
            </a:r>
            <a:r>
              <a:rPr lang="en-US" sz="2500" dirty="0" smtClean="0">
                <a:solidFill>
                  <a:srgbClr val="000000"/>
                </a:solidFill>
                <a:latin typeface="Arial"/>
                <a:cs typeface="Arial"/>
              </a:rPr>
              <a:t>those in the RAP </a:t>
            </a:r>
            <a:r>
              <a:rPr lang="en-US" sz="2500" dirty="0" smtClean="0">
                <a:solidFill>
                  <a:srgbClr val="000000"/>
                </a:solidFill>
                <a:latin typeface="Arial"/>
                <a:cs typeface="Arial"/>
              </a:rPr>
              <a:t>analysis</a:t>
            </a:r>
            <a:endParaRPr lang="en-US" sz="25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5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21032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Pacific NW Windstorm (Aug 2015</a:t>
            </a:r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) </a:t>
            </a:r>
            <a:r>
              <a:rPr lang="en-US" sz="3000" b="1" dirty="0">
                <a:solidFill>
                  <a:srgbClr val="FF0000"/>
                </a:solidFill>
                <a:latin typeface="Arial"/>
                <a:cs typeface="Arial"/>
              </a:rPr>
              <a:t>Summary </a:t>
            </a:r>
            <a:endParaRPr lang="en-US" sz="3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878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269141" y="3103481"/>
            <a:ext cx="97413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solidFill>
                  <a:srgbClr val="FF0000"/>
                </a:solidFill>
                <a:latin typeface="Arial"/>
                <a:cs typeface="Arial"/>
              </a:rPr>
              <a:t>Pacific Northwest Windstorm (Oct 2016)</a:t>
            </a:r>
            <a:endParaRPr lang="en-US" sz="3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2877143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0" y="3995168"/>
            <a:ext cx="9144000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52725" y="4358781"/>
            <a:ext cx="9144000" cy="1270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b="1" dirty="0" smtClean="0">
                <a:solidFill>
                  <a:srgbClr val="0000FF"/>
                </a:solidFill>
                <a:latin typeface="Arial"/>
                <a:cs typeface="Arial"/>
              </a:rPr>
              <a:t>Images Valid:  	</a:t>
            </a:r>
            <a: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  <a:t>1200 UTC 14 Oct 2016 (MSLP)</a:t>
            </a:r>
            <a:b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  <a:t>					 	1800 </a:t>
            </a:r>
            <a:r>
              <a:rPr lang="en-US" sz="2800" dirty="0">
                <a:solidFill>
                  <a:srgbClr val="0000FF"/>
                </a:solidFill>
                <a:latin typeface="Arial"/>
                <a:cs typeface="Arial"/>
              </a:rPr>
              <a:t>UTC </a:t>
            </a:r>
            <a: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  <a:t>14 Oct 2016 (</a:t>
            </a:r>
            <a:r>
              <a:rPr lang="en-US" sz="2800" dirty="0" err="1">
                <a:solidFill>
                  <a:srgbClr val="0000FF"/>
                </a:solidFill>
                <a:latin typeface="Arial"/>
                <a:cs typeface="Arial"/>
              </a:rPr>
              <a:t>S</a:t>
            </a:r>
            <a:r>
              <a:rPr lang="en-US" sz="2800" dirty="0" err="1" smtClean="0">
                <a:solidFill>
                  <a:srgbClr val="0000FF"/>
                </a:solidFill>
                <a:latin typeface="Arial"/>
                <a:cs typeface="Arial"/>
              </a:rPr>
              <a:t>fc</a:t>
            </a:r>
            <a: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  <a:t>. gusts)</a:t>
            </a:r>
            <a:endParaRPr lang="en-US" sz="28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6662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28" y="211691"/>
            <a:ext cx="5975279" cy="66494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1914" y="321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6054" y="321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914" y="36991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6053" y="3699144"/>
            <a:ext cx="21885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2736" y="572024"/>
            <a:ext cx="2611264" cy="2585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Neither FV3GFS or GFS forecast cyclone close enough to coast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and GFS are both too strong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F132)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stronger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lower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MSLP)</a:t>
            </a:r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weaker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higher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MSLP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" name="Oval 1"/>
          <p:cNvSpPr/>
          <p:nvPr/>
        </p:nvSpPr>
        <p:spPr>
          <a:xfrm>
            <a:off x="4647078" y="4068476"/>
            <a:ext cx="1130300" cy="10541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662578" y="4068476"/>
            <a:ext cx="1130300" cy="10541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647078" y="728376"/>
            <a:ext cx="1130300" cy="10541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662578" y="728376"/>
            <a:ext cx="1130300" cy="10541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895246" y="5182135"/>
            <a:ext cx="6858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968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95246" y="1823637"/>
            <a:ext cx="6858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960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34727" y="1823637"/>
            <a:ext cx="6858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954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641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2800"/>
            <a:ext cx="9144000" cy="5715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24768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http://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cs typeface="Arial"/>
              </a:rPr>
              <a:t>www.emc.ncep.noaa.gov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/users/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cs typeface="Arial"/>
              </a:rPr>
              <a:t>Alicia.Bentley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/fv3gfs/</a:t>
            </a:r>
          </a:p>
        </p:txBody>
      </p:sp>
    </p:spTree>
    <p:extLst>
      <p:ext uri="{BB962C8B-B14F-4D97-AF65-F5344CB8AC3E}">
        <p14:creationId xmlns:p14="http://schemas.microsoft.com/office/powerpoint/2010/main" val="3017828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28" y="211691"/>
            <a:ext cx="5975278" cy="6649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1914" y="321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6054" y="321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914" y="36991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6053" y="3699144"/>
            <a:ext cx="21885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2736" y="572024"/>
            <a:ext cx="2611264" cy="2862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and GFS elongate cyclone and move it toward the WA coast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has more accurate central pressure than GFS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F084)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stronger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lower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MSLP)</a:t>
            </a:r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weaker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higher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MSLP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" name="Oval 1"/>
          <p:cNvSpPr/>
          <p:nvPr/>
        </p:nvSpPr>
        <p:spPr>
          <a:xfrm>
            <a:off x="4647078" y="4068476"/>
            <a:ext cx="1130300" cy="10541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662578" y="4068476"/>
            <a:ext cx="1130300" cy="10541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647078" y="728376"/>
            <a:ext cx="1130300" cy="10541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662578" y="728376"/>
            <a:ext cx="1130300" cy="10541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95246" y="5182135"/>
            <a:ext cx="6858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968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95246" y="1823637"/>
            <a:ext cx="6858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974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34727" y="1823637"/>
            <a:ext cx="6858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989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1499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28" y="211691"/>
            <a:ext cx="5975278" cy="66494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1914" y="321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6054" y="321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914" y="36991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6053" y="3699144"/>
            <a:ext cx="21885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2736" y="572024"/>
            <a:ext cx="2611264" cy="2585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and GFS accurately place cyclone along coast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and GFS have similar </a:t>
            </a:r>
            <a:r>
              <a:rPr lang="en-US" dirty="0">
                <a:latin typeface="Arial"/>
                <a:cs typeface="Arial"/>
              </a:rPr>
              <a:t>(weak</a:t>
            </a:r>
            <a:r>
              <a:rPr lang="en-US" dirty="0" smtClean="0">
                <a:latin typeface="Arial"/>
                <a:cs typeface="Arial"/>
              </a:rPr>
              <a:t>) central pressures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F012)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stronger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lower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MSLP)</a:t>
            </a:r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weaker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higher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MSLP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" name="Oval 1"/>
          <p:cNvSpPr/>
          <p:nvPr/>
        </p:nvSpPr>
        <p:spPr>
          <a:xfrm>
            <a:off x="4647078" y="4068476"/>
            <a:ext cx="1130300" cy="10541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662578" y="4068476"/>
            <a:ext cx="1130300" cy="10541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647078" y="728376"/>
            <a:ext cx="1130300" cy="10541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662578" y="728376"/>
            <a:ext cx="1130300" cy="10541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95246" y="5182135"/>
            <a:ext cx="6858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968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95246" y="1823637"/>
            <a:ext cx="6858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972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34727" y="1823637"/>
            <a:ext cx="6858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971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6675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71" y="204462"/>
            <a:ext cx="6281535" cy="64025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214" y="26199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8754" y="26199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214" y="58581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F138)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gusts are weaker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(slower winds)</a:t>
            </a:r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gusts are stronger (faster winds)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32736" y="572024"/>
            <a:ext cx="2611264" cy="2585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</a:t>
            </a:r>
            <a:r>
              <a:rPr lang="en-US" dirty="0" smtClean="0">
                <a:latin typeface="Arial"/>
                <a:cs typeface="Arial"/>
              </a:rPr>
              <a:t>and GFS had cyclone too far to the west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and GFS gust magnitudes less than those in RAP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78753" y="5858144"/>
            <a:ext cx="13075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RAP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6845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71" y="204462"/>
            <a:ext cx="6281535" cy="64025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214" y="26199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8754" y="26199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214" y="58581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F090)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gusts are weaker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(slower winds)</a:t>
            </a:r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gusts are stronger (faster winds)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32736" y="572024"/>
            <a:ext cx="2611264" cy="2862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</a:t>
            </a:r>
            <a:r>
              <a:rPr lang="en-US" dirty="0" smtClean="0">
                <a:latin typeface="Arial"/>
                <a:cs typeface="Arial"/>
              </a:rPr>
              <a:t>and GFS forecast widespread windstorm by 90 h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Gust magnitudes are similar to RAP, with FV3GFS better over NW Wyoming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78753" y="5858144"/>
            <a:ext cx="13075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RAP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0095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71" y="204462"/>
            <a:ext cx="6281535" cy="64025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214" y="26199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8754" y="26199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214" y="58581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2736" y="572024"/>
            <a:ext cx="2611264" cy="2585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Magnitude </a:t>
            </a:r>
            <a:r>
              <a:rPr lang="en-US" dirty="0" smtClean="0">
                <a:latin typeface="Arial"/>
                <a:cs typeface="Arial"/>
              </a:rPr>
              <a:t>and location of </a:t>
            </a:r>
            <a:r>
              <a:rPr lang="en-US" dirty="0" err="1" smtClean="0">
                <a:latin typeface="Arial"/>
                <a:cs typeface="Arial"/>
              </a:rPr>
              <a:t>sfc</a:t>
            </a:r>
            <a:r>
              <a:rPr lang="en-US" dirty="0" smtClean="0">
                <a:latin typeface="Arial"/>
                <a:cs typeface="Arial"/>
              </a:rPr>
              <a:t> wind </a:t>
            </a:r>
            <a:r>
              <a:rPr lang="en-US" dirty="0">
                <a:latin typeface="Arial"/>
                <a:cs typeface="Arial"/>
              </a:rPr>
              <a:t>gusts in </a:t>
            </a:r>
            <a:r>
              <a:rPr lang="en-US" dirty="0" smtClean="0">
                <a:latin typeface="Arial"/>
                <a:cs typeface="Arial"/>
              </a:rPr>
              <a:t>FV3GFS and GFS are similar  </a:t>
            </a:r>
            <a:r>
              <a:rPr lang="en-US" dirty="0">
                <a:latin typeface="Arial"/>
                <a:cs typeface="Arial"/>
              </a:rPr>
              <a:t>to RAP </a:t>
            </a:r>
          </a:p>
          <a:p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/>
            </a:r>
            <a:br>
              <a:rPr lang="en-US" dirty="0">
                <a:latin typeface="Arial"/>
                <a:cs typeface="Arial"/>
              </a:rPr>
            </a:b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F018)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gusts are weaker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(slower winds)</a:t>
            </a:r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gusts are stronger (faster winds)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78753" y="5858144"/>
            <a:ext cx="13075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RAP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5022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660" y="1087120"/>
            <a:ext cx="926084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500" dirty="0" smtClean="0">
                <a:latin typeface="Arial"/>
                <a:cs typeface="Arial"/>
              </a:rPr>
              <a:t>FV3GFS forecasts cyclone associated </a:t>
            </a:r>
            <a:r>
              <a:rPr lang="en-US" sz="2500" dirty="0">
                <a:latin typeface="Arial"/>
                <a:cs typeface="Arial"/>
              </a:rPr>
              <a:t>with Pacific NW </a:t>
            </a:r>
            <a:r>
              <a:rPr lang="en-US" sz="2500" dirty="0" smtClean="0">
                <a:latin typeface="Arial"/>
                <a:cs typeface="Arial"/>
              </a:rPr>
              <a:t>windstorm just </a:t>
            </a:r>
            <a:r>
              <a:rPr lang="en-US" sz="2500" dirty="0" smtClean="0">
                <a:latin typeface="Arial"/>
                <a:cs typeface="Arial"/>
              </a:rPr>
              <a:t>off Washington coast with 84 h of lead time</a:t>
            </a:r>
          </a:p>
          <a:p>
            <a:pPr marL="285750" indent="-285750">
              <a:buFont typeface="Arial"/>
              <a:buChar char="•"/>
            </a:pPr>
            <a:endParaRPr lang="en-US" sz="25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 smtClean="0">
                <a:solidFill>
                  <a:srgbClr val="000000"/>
                </a:solidFill>
                <a:latin typeface="Arial"/>
                <a:cs typeface="Arial"/>
              </a:rPr>
              <a:t>FV3GFS </a:t>
            </a:r>
            <a:r>
              <a:rPr lang="en-US" sz="2500" dirty="0" smtClean="0">
                <a:solidFill>
                  <a:srgbClr val="000000"/>
                </a:solidFill>
                <a:latin typeface="Arial"/>
                <a:cs typeface="Arial"/>
              </a:rPr>
              <a:t>and GFS have similarly accurate minimum central pressures at shorter lead times</a:t>
            </a:r>
            <a:endParaRPr lang="en-US" sz="25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5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 smtClean="0">
                <a:solidFill>
                  <a:srgbClr val="000000"/>
                </a:solidFill>
                <a:latin typeface="Arial"/>
                <a:cs typeface="Arial"/>
              </a:rPr>
              <a:t>FV3GFS surface wind gusts (magnitude and location) are consistent </a:t>
            </a:r>
            <a:r>
              <a:rPr lang="en-US" sz="2500" dirty="0">
                <a:solidFill>
                  <a:srgbClr val="000000"/>
                </a:solidFill>
                <a:latin typeface="Arial"/>
                <a:cs typeface="Arial"/>
              </a:rPr>
              <a:t>with </a:t>
            </a:r>
            <a:r>
              <a:rPr lang="en-US" sz="2500" dirty="0" smtClean="0">
                <a:solidFill>
                  <a:srgbClr val="000000"/>
                </a:solidFill>
                <a:latin typeface="Arial"/>
                <a:cs typeface="Arial"/>
              </a:rPr>
              <a:t>those in the RAP </a:t>
            </a:r>
            <a:r>
              <a:rPr lang="en-US" sz="2500" dirty="0" smtClean="0">
                <a:solidFill>
                  <a:srgbClr val="000000"/>
                </a:solidFill>
                <a:latin typeface="Arial"/>
                <a:cs typeface="Arial"/>
              </a:rPr>
              <a:t>analysis</a:t>
            </a:r>
            <a:endParaRPr lang="en-US" sz="25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5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21032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Pacific NW Windstorm (Oct 2016</a:t>
            </a:r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) </a:t>
            </a:r>
            <a:r>
              <a:rPr lang="en-US" sz="3000" b="1" dirty="0">
                <a:solidFill>
                  <a:srgbClr val="FF0000"/>
                </a:solidFill>
                <a:latin typeface="Arial"/>
                <a:cs typeface="Arial"/>
              </a:rPr>
              <a:t>Summary </a:t>
            </a:r>
            <a:endParaRPr lang="en-US" sz="3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6749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269141" y="3103481"/>
            <a:ext cx="97413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rgbClr val="FF0000"/>
                </a:solidFill>
                <a:latin typeface="Arial"/>
                <a:cs typeface="Arial"/>
              </a:rPr>
              <a:t>West Coast Atmospheric River </a:t>
            </a:r>
            <a:r>
              <a:rPr lang="en-US" sz="3400" b="1" dirty="0" smtClean="0">
                <a:solidFill>
                  <a:srgbClr val="FF0000"/>
                </a:solidFill>
                <a:latin typeface="Arial"/>
                <a:cs typeface="Arial"/>
              </a:rPr>
              <a:t>(Feb </a:t>
            </a:r>
            <a:r>
              <a:rPr lang="en-US" sz="3400" b="1" dirty="0">
                <a:solidFill>
                  <a:srgbClr val="FF0000"/>
                </a:solidFill>
                <a:latin typeface="Arial"/>
                <a:cs typeface="Arial"/>
              </a:rPr>
              <a:t>2017)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2877143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0" y="3995168"/>
            <a:ext cx="9144000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52725" y="4358781"/>
            <a:ext cx="9144000" cy="1270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b="1" dirty="0" smtClean="0">
                <a:solidFill>
                  <a:srgbClr val="0000FF"/>
                </a:solidFill>
                <a:latin typeface="Arial"/>
                <a:cs typeface="Arial"/>
              </a:rPr>
              <a:t>Images Valid:  	</a:t>
            </a:r>
            <a: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  <a:t>0000 UTC 10 Feb 2017 (PW)</a:t>
            </a:r>
            <a:b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  <a:t>					 	1200 UTC 10 Feb 2017 (24-h QPF) </a:t>
            </a:r>
            <a:endParaRPr lang="en-US" sz="28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1464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28" y="211690"/>
            <a:ext cx="5975280" cy="66494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1914" y="321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6054" y="321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914" y="36991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6053" y="3699144"/>
            <a:ext cx="21885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2736" y="572024"/>
            <a:ext cx="2611264" cy="2862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is more progressive with </a:t>
            </a:r>
            <a:r>
              <a:rPr lang="en-US" dirty="0">
                <a:latin typeface="Arial"/>
                <a:cs typeface="Arial"/>
              </a:rPr>
              <a:t/>
            </a:r>
            <a:br>
              <a:rPr lang="en-US" dirty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AR than GFS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</a:t>
            </a:r>
            <a:r>
              <a:rPr lang="en-US" dirty="0" smtClean="0">
                <a:latin typeface="Arial"/>
                <a:cs typeface="Arial"/>
              </a:rPr>
              <a:t>is more </a:t>
            </a:r>
            <a:r>
              <a:rPr lang="en-US" dirty="0">
                <a:latin typeface="Arial"/>
                <a:cs typeface="Arial"/>
              </a:rPr>
              <a:t>accurate with AR position than GFS</a:t>
            </a:r>
            <a:br>
              <a:rPr lang="en-US" dirty="0">
                <a:latin typeface="Arial"/>
                <a:cs typeface="Arial"/>
              </a:rPr>
            </a:b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F192)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drier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(lower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PW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wetter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(higher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PW)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4673600" y="1716819"/>
            <a:ext cx="914400" cy="894301"/>
          </a:xfrm>
          <a:custGeom>
            <a:avLst/>
            <a:gdLst>
              <a:gd name="connsiteX0" fmla="*/ 0 w 1007545"/>
              <a:gd name="connsiteY0" fmla="*/ 894301 h 894301"/>
              <a:gd name="connsiteX1" fmla="*/ 396240 w 1007545"/>
              <a:gd name="connsiteY1" fmla="*/ 701261 h 894301"/>
              <a:gd name="connsiteX2" fmla="*/ 680720 w 1007545"/>
              <a:gd name="connsiteY2" fmla="*/ 416781 h 894301"/>
              <a:gd name="connsiteX3" fmla="*/ 853440 w 1007545"/>
              <a:gd name="connsiteY3" fmla="*/ 101821 h 894301"/>
              <a:gd name="connsiteX4" fmla="*/ 914400 w 1007545"/>
              <a:gd name="connsiteY4" fmla="*/ 221 h 894301"/>
              <a:gd name="connsiteX5" fmla="*/ 1005840 w 1007545"/>
              <a:gd name="connsiteY5" fmla="*/ 122141 h 894301"/>
              <a:gd name="connsiteX6" fmla="*/ 965200 w 1007545"/>
              <a:gd name="connsiteY6" fmla="*/ 315181 h 894301"/>
              <a:gd name="connsiteX0" fmla="*/ 0 w 1005840"/>
              <a:gd name="connsiteY0" fmla="*/ 894301 h 894301"/>
              <a:gd name="connsiteX1" fmla="*/ 396240 w 1005840"/>
              <a:gd name="connsiteY1" fmla="*/ 701261 h 894301"/>
              <a:gd name="connsiteX2" fmla="*/ 680720 w 1005840"/>
              <a:gd name="connsiteY2" fmla="*/ 416781 h 894301"/>
              <a:gd name="connsiteX3" fmla="*/ 853440 w 1005840"/>
              <a:gd name="connsiteY3" fmla="*/ 101821 h 894301"/>
              <a:gd name="connsiteX4" fmla="*/ 914400 w 1005840"/>
              <a:gd name="connsiteY4" fmla="*/ 221 h 894301"/>
              <a:gd name="connsiteX5" fmla="*/ 1005840 w 1005840"/>
              <a:gd name="connsiteY5" fmla="*/ 122141 h 894301"/>
              <a:gd name="connsiteX0" fmla="*/ 0 w 914400"/>
              <a:gd name="connsiteY0" fmla="*/ 894301 h 894301"/>
              <a:gd name="connsiteX1" fmla="*/ 396240 w 914400"/>
              <a:gd name="connsiteY1" fmla="*/ 701261 h 894301"/>
              <a:gd name="connsiteX2" fmla="*/ 680720 w 914400"/>
              <a:gd name="connsiteY2" fmla="*/ 416781 h 894301"/>
              <a:gd name="connsiteX3" fmla="*/ 853440 w 914400"/>
              <a:gd name="connsiteY3" fmla="*/ 101821 h 894301"/>
              <a:gd name="connsiteX4" fmla="*/ 914400 w 914400"/>
              <a:gd name="connsiteY4" fmla="*/ 221 h 89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894301">
                <a:moveTo>
                  <a:pt x="0" y="894301"/>
                </a:moveTo>
                <a:cubicBezTo>
                  <a:pt x="141393" y="837574"/>
                  <a:pt x="282787" y="780848"/>
                  <a:pt x="396240" y="701261"/>
                </a:cubicBezTo>
                <a:cubicBezTo>
                  <a:pt x="509693" y="621674"/>
                  <a:pt x="604520" y="516688"/>
                  <a:pt x="680720" y="416781"/>
                </a:cubicBezTo>
                <a:cubicBezTo>
                  <a:pt x="756920" y="316874"/>
                  <a:pt x="814493" y="171248"/>
                  <a:pt x="853440" y="101821"/>
                </a:cubicBezTo>
                <a:cubicBezTo>
                  <a:pt x="892387" y="32394"/>
                  <a:pt x="889000" y="-3166"/>
                  <a:pt x="914400" y="221"/>
                </a:cubicBezTo>
              </a:path>
            </a:pathLst>
          </a:cu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5384800" y="1838960"/>
            <a:ext cx="314960" cy="924560"/>
          </a:xfrm>
          <a:custGeom>
            <a:avLst/>
            <a:gdLst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6576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3528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3528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14960"/>
              <a:gd name="connsiteY0" fmla="*/ 924560 h 924560"/>
              <a:gd name="connsiteX1" fmla="*/ 71120 w 314960"/>
              <a:gd name="connsiteY1" fmla="*/ 640080 h 924560"/>
              <a:gd name="connsiteX2" fmla="*/ 162560 w 314960"/>
              <a:gd name="connsiteY2" fmla="*/ 365760 h 924560"/>
              <a:gd name="connsiteX3" fmla="*/ 254000 w 314960"/>
              <a:gd name="connsiteY3" fmla="*/ 121920 h 924560"/>
              <a:gd name="connsiteX4" fmla="*/ 314960 w 314960"/>
              <a:gd name="connsiteY4" fmla="*/ 0 h 92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960" h="924560">
                <a:moveTo>
                  <a:pt x="0" y="924560"/>
                </a:moveTo>
                <a:cubicBezTo>
                  <a:pt x="22013" y="826346"/>
                  <a:pt x="44027" y="733213"/>
                  <a:pt x="71120" y="640080"/>
                </a:cubicBezTo>
                <a:cubicBezTo>
                  <a:pt x="98213" y="546947"/>
                  <a:pt x="132080" y="452120"/>
                  <a:pt x="162560" y="365760"/>
                </a:cubicBezTo>
                <a:cubicBezTo>
                  <a:pt x="193040" y="279400"/>
                  <a:pt x="228600" y="182880"/>
                  <a:pt x="254000" y="121920"/>
                </a:cubicBezTo>
                <a:cubicBezTo>
                  <a:pt x="279400" y="60960"/>
                  <a:pt x="314960" y="0"/>
                  <a:pt x="314960" y="0"/>
                </a:cubicBez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1671320" y="1716819"/>
            <a:ext cx="914400" cy="894301"/>
          </a:xfrm>
          <a:custGeom>
            <a:avLst/>
            <a:gdLst>
              <a:gd name="connsiteX0" fmla="*/ 0 w 1007545"/>
              <a:gd name="connsiteY0" fmla="*/ 894301 h 894301"/>
              <a:gd name="connsiteX1" fmla="*/ 396240 w 1007545"/>
              <a:gd name="connsiteY1" fmla="*/ 701261 h 894301"/>
              <a:gd name="connsiteX2" fmla="*/ 680720 w 1007545"/>
              <a:gd name="connsiteY2" fmla="*/ 416781 h 894301"/>
              <a:gd name="connsiteX3" fmla="*/ 853440 w 1007545"/>
              <a:gd name="connsiteY3" fmla="*/ 101821 h 894301"/>
              <a:gd name="connsiteX4" fmla="*/ 914400 w 1007545"/>
              <a:gd name="connsiteY4" fmla="*/ 221 h 894301"/>
              <a:gd name="connsiteX5" fmla="*/ 1005840 w 1007545"/>
              <a:gd name="connsiteY5" fmla="*/ 122141 h 894301"/>
              <a:gd name="connsiteX6" fmla="*/ 965200 w 1007545"/>
              <a:gd name="connsiteY6" fmla="*/ 315181 h 894301"/>
              <a:gd name="connsiteX0" fmla="*/ 0 w 1005840"/>
              <a:gd name="connsiteY0" fmla="*/ 894301 h 894301"/>
              <a:gd name="connsiteX1" fmla="*/ 396240 w 1005840"/>
              <a:gd name="connsiteY1" fmla="*/ 701261 h 894301"/>
              <a:gd name="connsiteX2" fmla="*/ 680720 w 1005840"/>
              <a:gd name="connsiteY2" fmla="*/ 416781 h 894301"/>
              <a:gd name="connsiteX3" fmla="*/ 853440 w 1005840"/>
              <a:gd name="connsiteY3" fmla="*/ 101821 h 894301"/>
              <a:gd name="connsiteX4" fmla="*/ 914400 w 1005840"/>
              <a:gd name="connsiteY4" fmla="*/ 221 h 894301"/>
              <a:gd name="connsiteX5" fmla="*/ 1005840 w 1005840"/>
              <a:gd name="connsiteY5" fmla="*/ 122141 h 894301"/>
              <a:gd name="connsiteX0" fmla="*/ 0 w 914400"/>
              <a:gd name="connsiteY0" fmla="*/ 894301 h 894301"/>
              <a:gd name="connsiteX1" fmla="*/ 396240 w 914400"/>
              <a:gd name="connsiteY1" fmla="*/ 701261 h 894301"/>
              <a:gd name="connsiteX2" fmla="*/ 680720 w 914400"/>
              <a:gd name="connsiteY2" fmla="*/ 416781 h 894301"/>
              <a:gd name="connsiteX3" fmla="*/ 853440 w 914400"/>
              <a:gd name="connsiteY3" fmla="*/ 101821 h 894301"/>
              <a:gd name="connsiteX4" fmla="*/ 914400 w 914400"/>
              <a:gd name="connsiteY4" fmla="*/ 221 h 89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894301">
                <a:moveTo>
                  <a:pt x="0" y="894301"/>
                </a:moveTo>
                <a:cubicBezTo>
                  <a:pt x="141393" y="837574"/>
                  <a:pt x="282787" y="780848"/>
                  <a:pt x="396240" y="701261"/>
                </a:cubicBezTo>
                <a:cubicBezTo>
                  <a:pt x="509693" y="621674"/>
                  <a:pt x="604520" y="516688"/>
                  <a:pt x="680720" y="416781"/>
                </a:cubicBezTo>
                <a:cubicBezTo>
                  <a:pt x="756920" y="316874"/>
                  <a:pt x="814493" y="171248"/>
                  <a:pt x="853440" y="101821"/>
                </a:cubicBezTo>
                <a:cubicBezTo>
                  <a:pt x="892387" y="32394"/>
                  <a:pt x="889000" y="-3166"/>
                  <a:pt x="914400" y="221"/>
                </a:cubicBezTo>
              </a:path>
            </a:pathLst>
          </a:cu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382520" y="1838960"/>
            <a:ext cx="314960" cy="924560"/>
          </a:xfrm>
          <a:custGeom>
            <a:avLst/>
            <a:gdLst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6576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3528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3528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14960"/>
              <a:gd name="connsiteY0" fmla="*/ 924560 h 924560"/>
              <a:gd name="connsiteX1" fmla="*/ 71120 w 314960"/>
              <a:gd name="connsiteY1" fmla="*/ 640080 h 924560"/>
              <a:gd name="connsiteX2" fmla="*/ 162560 w 314960"/>
              <a:gd name="connsiteY2" fmla="*/ 365760 h 924560"/>
              <a:gd name="connsiteX3" fmla="*/ 254000 w 314960"/>
              <a:gd name="connsiteY3" fmla="*/ 121920 h 924560"/>
              <a:gd name="connsiteX4" fmla="*/ 314960 w 314960"/>
              <a:gd name="connsiteY4" fmla="*/ 0 h 92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960" h="924560">
                <a:moveTo>
                  <a:pt x="0" y="924560"/>
                </a:moveTo>
                <a:cubicBezTo>
                  <a:pt x="22013" y="826346"/>
                  <a:pt x="44027" y="733213"/>
                  <a:pt x="71120" y="640080"/>
                </a:cubicBezTo>
                <a:cubicBezTo>
                  <a:pt x="98213" y="546947"/>
                  <a:pt x="132080" y="452120"/>
                  <a:pt x="162560" y="365760"/>
                </a:cubicBezTo>
                <a:cubicBezTo>
                  <a:pt x="193040" y="279400"/>
                  <a:pt x="228600" y="182880"/>
                  <a:pt x="254000" y="121920"/>
                </a:cubicBezTo>
                <a:cubicBezTo>
                  <a:pt x="279400" y="60960"/>
                  <a:pt x="314960" y="0"/>
                  <a:pt x="314960" y="0"/>
                </a:cubicBez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61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28" y="211691"/>
            <a:ext cx="5975280" cy="66494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1914" y="321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6054" y="321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914" y="36991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6053" y="3699144"/>
            <a:ext cx="21885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2736" y="572024"/>
            <a:ext cx="2611264" cy="2585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</a:t>
            </a:r>
            <a:r>
              <a:rPr lang="en-US" dirty="0" smtClean="0">
                <a:latin typeface="Arial"/>
                <a:cs typeface="Arial"/>
              </a:rPr>
              <a:t>is more </a:t>
            </a:r>
            <a:r>
              <a:rPr lang="en-US" dirty="0">
                <a:latin typeface="Arial"/>
                <a:cs typeface="Arial"/>
              </a:rPr>
              <a:t>progressive with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AR than GFS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is too progressive, while GFS is too slow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F168)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drier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(lower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PW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wetter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(higher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PW)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4673600" y="1716819"/>
            <a:ext cx="914400" cy="894301"/>
          </a:xfrm>
          <a:custGeom>
            <a:avLst/>
            <a:gdLst>
              <a:gd name="connsiteX0" fmla="*/ 0 w 1007545"/>
              <a:gd name="connsiteY0" fmla="*/ 894301 h 894301"/>
              <a:gd name="connsiteX1" fmla="*/ 396240 w 1007545"/>
              <a:gd name="connsiteY1" fmla="*/ 701261 h 894301"/>
              <a:gd name="connsiteX2" fmla="*/ 680720 w 1007545"/>
              <a:gd name="connsiteY2" fmla="*/ 416781 h 894301"/>
              <a:gd name="connsiteX3" fmla="*/ 853440 w 1007545"/>
              <a:gd name="connsiteY3" fmla="*/ 101821 h 894301"/>
              <a:gd name="connsiteX4" fmla="*/ 914400 w 1007545"/>
              <a:gd name="connsiteY4" fmla="*/ 221 h 894301"/>
              <a:gd name="connsiteX5" fmla="*/ 1005840 w 1007545"/>
              <a:gd name="connsiteY5" fmla="*/ 122141 h 894301"/>
              <a:gd name="connsiteX6" fmla="*/ 965200 w 1007545"/>
              <a:gd name="connsiteY6" fmla="*/ 315181 h 894301"/>
              <a:gd name="connsiteX0" fmla="*/ 0 w 1005840"/>
              <a:gd name="connsiteY0" fmla="*/ 894301 h 894301"/>
              <a:gd name="connsiteX1" fmla="*/ 396240 w 1005840"/>
              <a:gd name="connsiteY1" fmla="*/ 701261 h 894301"/>
              <a:gd name="connsiteX2" fmla="*/ 680720 w 1005840"/>
              <a:gd name="connsiteY2" fmla="*/ 416781 h 894301"/>
              <a:gd name="connsiteX3" fmla="*/ 853440 w 1005840"/>
              <a:gd name="connsiteY3" fmla="*/ 101821 h 894301"/>
              <a:gd name="connsiteX4" fmla="*/ 914400 w 1005840"/>
              <a:gd name="connsiteY4" fmla="*/ 221 h 894301"/>
              <a:gd name="connsiteX5" fmla="*/ 1005840 w 1005840"/>
              <a:gd name="connsiteY5" fmla="*/ 122141 h 894301"/>
              <a:gd name="connsiteX0" fmla="*/ 0 w 914400"/>
              <a:gd name="connsiteY0" fmla="*/ 894301 h 894301"/>
              <a:gd name="connsiteX1" fmla="*/ 396240 w 914400"/>
              <a:gd name="connsiteY1" fmla="*/ 701261 h 894301"/>
              <a:gd name="connsiteX2" fmla="*/ 680720 w 914400"/>
              <a:gd name="connsiteY2" fmla="*/ 416781 h 894301"/>
              <a:gd name="connsiteX3" fmla="*/ 853440 w 914400"/>
              <a:gd name="connsiteY3" fmla="*/ 101821 h 894301"/>
              <a:gd name="connsiteX4" fmla="*/ 914400 w 914400"/>
              <a:gd name="connsiteY4" fmla="*/ 221 h 89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894301">
                <a:moveTo>
                  <a:pt x="0" y="894301"/>
                </a:moveTo>
                <a:cubicBezTo>
                  <a:pt x="141393" y="837574"/>
                  <a:pt x="282787" y="780848"/>
                  <a:pt x="396240" y="701261"/>
                </a:cubicBezTo>
                <a:cubicBezTo>
                  <a:pt x="509693" y="621674"/>
                  <a:pt x="604520" y="516688"/>
                  <a:pt x="680720" y="416781"/>
                </a:cubicBezTo>
                <a:cubicBezTo>
                  <a:pt x="756920" y="316874"/>
                  <a:pt x="814493" y="171248"/>
                  <a:pt x="853440" y="101821"/>
                </a:cubicBezTo>
                <a:cubicBezTo>
                  <a:pt x="892387" y="32394"/>
                  <a:pt x="889000" y="-3166"/>
                  <a:pt x="914400" y="221"/>
                </a:cubicBezTo>
              </a:path>
            </a:pathLst>
          </a:cu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5384800" y="1838960"/>
            <a:ext cx="314960" cy="924560"/>
          </a:xfrm>
          <a:custGeom>
            <a:avLst/>
            <a:gdLst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6576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3528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3528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14960"/>
              <a:gd name="connsiteY0" fmla="*/ 924560 h 924560"/>
              <a:gd name="connsiteX1" fmla="*/ 71120 w 314960"/>
              <a:gd name="connsiteY1" fmla="*/ 640080 h 924560"/>
              <a:gd name="connsiteX2" fmla="*/ 162560 w 314960"/>
              <a:gd name="connsiteY2" fmla="*/ 365760 h 924560"/>
              <a:gd name="connsiteX3" fmla="*/ 254000 w 314960"/>
              <a:gd name="connsiteY3" fmla="*/ 121920 h 924560"/>
              <a:gd name="connsiteX4" fmla="*/ 314960 w 314960"/>
              <a:gd name="connsiteY4" fmla="*/ 0 h 92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960" h="924560">
                <a:moveTo>
                  <a:pt x="0" y="924560"/>
                </a:moveTo>
                <a:cubicBezTo>
                  <a:pt x="22013" y="826346"/>
                  <a:pt x="44027" y="733213"/>
                  <a:pt x="71120" y="640080"/>
                </a:cubicBezTo>
                <a:cubicBezTo>
                  <a:pt x="98213" y="546947"/>
                  <a:pt x="132080" y="452120"/>
                  <a:pt x="162560" y="365760"/>
                </a:cubicBezTo>
                <a:cubicBezTo>
                  <a:pt x="193040" y="279400"/>
                  <a:pt x="228600" y="182880"/>
                  <a:pt x="254000" y="121920"/>
                </a:cubicBezTo>
                <a:cubicBezTo>
                  <a:pt x="279400" y="60960"/>
                  <a:pt x="314960" y="0"/>
                  <a:pt x="314960" y="0"/>
                </a:cubicBez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1671320" y="1716819"/>
            <a:ext cx="914400" cy="894301"/>
          </a:xfrm>
          <a:custGeom>
            <a:avLst/>
            <a:gdLst>
              <a:gd name="connsiteX0" fmla="*/ 0 w 1007545"/>
              <a:gd name="connsiteY0" fmla="*/ 894301 h 894301"/>
              <a:gd name="connsiteX1" fmla="*/ 396240 w 1007545"/>
              <a:gd name="connsiteY1" fmla="*/ 701261 h 894301"/>
              <a:gd name="connsiteX2" fmla="*/ 680720 w 1007545"/>
              <a:gd name="connsiteY2" fmla="*/ 416781 h 894301"/>
              <a:gd name="connsiteX3" fmla="*/ 853440 w 1007545"/>
              <a:gd name="connsiteY3" fmla="*/ 101821 h 894301"/>
              <a:gd name="connsiteX4" fmla="*/ 914400 w 1007545"/>
              <a:gd name="connsiteY4" fmla="*/ 221 h 894301"/>
              <a:gd name="connsiteX5" fmla="*/ 1005840 w 1007545"/>
              <a:gd name="connsiteY5" fmla="*/ 122141 h 894301"/>
              <a:gd name="connsiteX6" fmla="*/ 965200 w 1007545"/>
              <a:gd name="connsiteY6" fmla="*/ 315181 h 894301"/>
              <a:gd name="connsiteX0" fmla="*/ 0 w 1005840"/>
              <a:gd name="connsiteY0" fmla="*/ 894301 h 894301"/>
              <a:gd name="connsiteX1" fmla="*/ 396240 w 1005840"/>
              <a:gd name="connsiteY1" fmla="*/ 701261 h 894301"/>
              <a:gd name="connsiteX2" fmla="*/ 680720 w 1005840"/>
              <a:gd name="connsiteY2" fmla="*/ 416781 h 894301"/>
              <a:gd name="connsiteX3" fmla="*/ 853440 w 1005840"/>
              <a:gd name="connsiteY3" fmla="*/ 101821 h 894301"/>
              <a:gd name="connsiteX4" fmla="*/ 914400 w 1005840"/>
              <a:gd name="connsiteY4" fmla="*/ 221 h 894301"/>
              <a:gd name="connsiteX5" fmla="*/ 1005840 w 1005840"/>
              <a:gd name="connsiteY5" fmla="*/ 122141 h 894301"/>
              <a:gd name="connsiteX0" fmla="*/ 0 w 914400"/>
              <a:gd name="connsiteY0" fmla="*/ 894301 h 894301"/>
              <a:gd name="connsiteX1" fmla="*/ 396240 w 914400"/>
              <a:gd name="connsiteY1" fmla="*/ 701261 h 894301"/>
              <a:gd name="connsiteX2" fmla="*/ 680720 w 914400"/>
              <a:gd name="connsiteY2" fmla="*/ 416781 h 894301"/>
              <a:gd name="connsiteX3" fmla="*/ 853440 w 914400"/>
              <a:gd name="connsiteY3" fmla="*/ 101821 h 894301"/>
              <a:gd name="connsiteX4" fmla="*/ 914400 w 914400"/>
              <a:gd name="connsiteY4" fmla="*/ 221 h 89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894301">
                <a:moveTo>
                  <a:pt x="0" y="894301"/>
                </a:moveTo>
                <a:cubicBezTo>
                  <a:pt x="141393" y="837574"/>
                  <a:pt x="282787" y="780848"/>
                  <a:pt x="396240" y="701261"/>
                </a:cubicBezTo>
                <a:cubicBezTo>
                  <a:pt x="509693" y="621674"/>
                  <a:pt x="604520" y="516688"/>
                  <a:pt x="680720" y="416781"/>
                </a:cubicBezTo>
                <a:cubicBezTo>
                  <a:pt x="756920" y="316874"/>
                  <a:pt x="814493" y="171248"/>
                  <a:pt x="853440" y="101821"/>
                </a:cubicBezTo>
                <a:cubicBezTo>
                  <a:pt x="892387" y="32394"/>
                  <a:pt x="889000" y="-3166"/>
                  <a:pt x="914400" y="221"/>
                </a:cubicBezTo>
              </a:path>
            </a:pathLst>
          </a:cu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382520" y="1838960"/>
            <a:ext cx="314960" cy="924560"/>
          </a:xfrm>
          <a:custGeom>
            <a:avLst/>
            <a:gdLst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6576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3528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3528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14960"/>
              <a:gd name="connsiteY0" fmla="*/ 924560 h 924560"/>
              <a:gd name="connsiteX1" fmla="*/ 71120 w 314960"/>
              <a:gd name="connsiteY1" fmla="*/ 640080 h 924560"/>
              <a:gd name="connsiteX2" fmla="*/ 162560 w 314960"/>
              <a:gd name="connsiteY2" fmla="*/ 365760 h 924560"/>
              <a:gd name="connsiteX3" fmla="*/ 254000 w 314960"/>
              <a:gd name="connsiteY3" fmla="*/ 121920 h 924560"/>
              <a:gd name="connsiteX4" fmla="*/ 314960 w 314960"/>
              <a:gd name="connsiteY4" fmla="*/ 0 h 92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960" h="924560">
                <a:moveTo>
                  <a:pt x="0" y="924560"/>
                </a:moveTo>
                <a:cubicBezTo>
                  <a:pt x="22013" y="826346"/>
                  <a:pt x="44027" y="733213"/>
                  <a:pt x="71120" y="640080"/>
                </a:cubicBezTo>
                <a:cubicBezTo>
                  <a:pt x="98213" y="546947"/>
                  <a:pt x="132080" y="452120"/>
                  <a:pt x="162560" y="365760"/>
                </a:cubicBezTo>
                <a:cubicBezTo>
                  <a:pt x="193040" y="279400"/>
                  <a:pt x="228600" y="182880"/>
                  <a:pt x="254000" y="121920"/>
                </a:cubicBezTo>
                <a:cubicBezTo>
                  <a:pt x="279400" y="60960"/>
                  <a:pt x="314960" y="0"/>
                  <a:pt x="314960" y="0"/>
                </a:cubicBez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56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28" y="211691"/>
            <a:ext cx="5975278" cy="66494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1914" y="321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6054" y="321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914" y="36991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6053" y="3699144"/>
            <a:ext cx="21885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2736" y="572024"/>
            <a:ext cx="2611264" cy="2862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is more progressive with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AR than GFS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</a:t>
            </a:r>
            <a:r>
              <a:rPr lang="en-US" dirty="0" smtClean="0">
                <a:latin typeface="Arial"/>
                <a:cs typeface="Arial"/>
              </a:rPr>
              <a:t>is less </a:t>
            </a:r>
            <a:r>
              <a:rPr lang="en-US" dirty="0">
                <a:latin typeface="Arial"/>
                <a:cs typeface="Arial"/>
              </a:rPr>
              <a:t>accurate with AR position than GFS</a:t>
            </a:r>
            <a:br>
              <a:rPr lang="en-US" dirty="0">
                <a:latin typeface="Arial"/>
                <a:cs typeface="Arial"/>
              </a:rPr>
            </a:b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F120)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drier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(lower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PW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wetter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(higher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PW)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4673600" y="1716819"/>
            <a:ext cx="914400" cy="894301"/>
          </a:xfrm>
          <a:custGeom>
            <a:avLst/>
            <a:gdLst>
              <a:gd name="connsiteX0" fmla="*/ 0 w 1007545"/>
              <a:gd name="connsiteY0" fmla="*/ 894301 h 894301"/>
              <a:gd name="connsiteX1" fmla="*/ 396240 w 1007545"/>
              <a:gd name="connsiteY1" fmla="*/ 701261 h 894301"/>
              <a:gd name="connsiteX2" fmla="*/ 680720 w 1007545"/>
              <a:gd name="connsiteY2" fmla="*/ 416781 h 894301"/>
              <a:gd name="connsiteX3" fmla="*/ 853440 w 1007545"/>
              <a:gd name="connsiteY3" fmla="*/ 101821 h 894301"/>
              <a:gd name="connsiteX4" fmla="*/ 914400 w 1007545"/>
              <a:gd name="connsiteY4" fmla="*/ 221 h 894301"/>
              <a:gd name="connsiteX5" fmla="*/ 1005840 w 1007545"/>
              <a:gd name="connsiteY5" fmla="*/ 122141 h 894301"/>
              <a:gd name="connsiteX6" fmla="*/ 965200 w 1007545"/>
              <a:gd name="connsiteY6" fmla="*/ 315181 h 894301"/>
              <a:gd name="connsiteX0" fmla="*/ 0 w 1005840"/>
              <a:gd name="connsiteY0" fmla="*/ 894301 h 894301"/>
              <a:gd name="connsiteX1" fmla="*/ 396240 w 1005840"/>
              <a:gd name="connsiteY1" fmla="*/ 701261 h 894301"/>
              <a:gd name="connsiteX2" fmla="*/ 680720 w 1005840"/>
              <a:gd name="connsiteY2" fmla="*/ 416781 h 894301"/>
              <a:gd name="connsiteX3" fmla="*/ 853440 w 1005840"/>
              <a:gd name="connsiteY3" fmla="*/ 101821 h 894301"/>
              <a:gd name="connsiteX4" fmla="*/ 914400 w 1005840"/>
              <a:gd name="connsiteY4" fmla="*/ 221 h 894301"/>
              <a:gd name="connsiteX5" fmla="*/ 1005840 w 1005840"/>
              <a:gd name="connsiteY5" fmla="*/ 122141 h 894301"/>
              <a:gd name="connsiteX0" fmla="*/ 0 w 914400"/>
              <a:gd name="connsiteY0" fmla="*/ 894301 h 894301"/>
              <a:gd name="connsiteX1" fmla="*/ 396240 w 914400"/>
              <a:gd name="connsiteY1" fmla="*/ 701261 h 894301"/>
              <a:gd name="connsiteX2" fmla="*/ 680720 w 914400"/>
              <a:gd name="connsiteY2" fmla="*/ 416781 h 894301"/>
              <a:gd name="connsiteX3" fmla="*/ 853440 w 914400"/>
              <a:gd name="connsiteY3" fmla="*/ 101821 h 894301"/>
              <a:gd name="connsiteX4" fmla="*/ 914400 w 914400"/>
              <a:gd name="connsiteY4" fmla="*/ 221 h 89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894301">
                <a:moveTo>
                  <a:pt x="0" y="894301"/>
                </a:moveTo>
                <a:cubicBezTo>
                  <a:pt x="141393" y="837574"/>
                  <a:pt x="282787" y="780848"/>
                  <a:pt x="396240" y="701261"/>
                </a:cubicBezTo>
                <a:cubicBezTo>
                  <a:pt x="509693" y="621674"/>
                  <a:pt x="604520" y="516688"/>
                  <a:pt x="680720" y="416781"/>
                </a:cubicBezTo>
                <a:cubicBezTo>
                  <a:pt x="756920" y="316874"/>
                  <a:pt x="814493" y="171248"/>
                  <a:pt x="853440" y="101821"/>
                </a:cubicBezTo>
                <a:cubicBezTo>
                  <a:pt x="892387" y="32394"/>
                  <a:pt x="889000" y="-3166"/>
                  <a:pt x="914400" y="221"/>
                </a:cubicBezTo>
              </a:path>
            </a:pathLst>
          </a:cu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5384800" y="1838960"/>
            <a:ext cx="314960" cy="924560"/>
          </a:xfrm>
          <a:custGeom>
            <a:avLst/>
            <a:gdLst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6576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3528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3528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14960"/>
              <a:gd name="connsiteY0" fmla="*/ 924560 h 924560"/>
              <a:gd name="connsiteX1" fmla="*/ 71120 w 314960"/>
              <a:gd name="connsiteY1" fmla="*/ 640080 h 924560"/>
              <a:gd name="connsiteX2" fmla="*/ 162560 w 314960"/>
              <a:gd name="connsiteY2" fmla="*/ 365760 h 924560"/>
              <a:gd name="connsiteX3" fmla="*/ 254000 w 314960"/>
              <a:gd name="connsiteY3" fmla="*/ 121920 h 924560"/>
              <a:gd name="connsiteX4" fmla="*/ 314960 w 314960"/>
              <a:gd name="connsiteY4" fmla="*/ 0 h 92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960" h="924560">
                <a:moveTo>
                  <a:pt x="0" y="924560"/>
                </a:moveTo>
                <a:cubicBezTo>
                  <a:pt x="22013" y="826346"/>
                  <a:pt x="44027" y="733213"/>
                  <a:pt x="71120" y="640080"/>
                </a:cubicBezTo>
                <a:cubicBezTo>
                  <a:pt x="98213" y="546947"/>
                  <a:pt x="132080" y="452120"/>
                  <a:pt x="162560" y="365760"/>
                </a:cubicBezTo>
                <a:cubicBezTo>
                  <a:pt x="193040" y="279400"/>
                  <a:pt x="228600" y="182880"/>
                  <a:pt x="254000" y="121920"/>
                </a:cubicBezTo>
                <a:cubicBezTo>
                  <a:pt x="279400" y="60960"/>
                  <a:pt x="314960" y="0"/>
                  <a:pt x="314960" y="0"/>
                </a:cubicBez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1671320" y="1716819"/>
            <a:ext cx="914400" cy="894301"/>
          </a:xfrm>
          <a:custGeom>
            <a:avLst/>
            <a:gdLst>
              <a:gd name="connsiteX0" fmla="*/ 0 w 1007545"/>
              <a:gd name="connsiteY0" fmla="*/ 894301 h 894301"/>
              <a:gd name="connsiteX1" fmla="*/ 396240 w 1007545"/>
              <a:gd name="connsiteY1" fmla="*/ 701261 h 894301"/>
              <a:gd name="connsiteX2" fmla="*/ 680720 w 1007545"/>
              <a:gd name="connsiteY2" fmla="*/ 416781 h 894301"/>
              <a:gd name="connsiteX3" fmla="*/ 853440 w 1007545"/>
              <a:gd name="connsiteY3" fmla="*/ 101821 h 894301"/>
              <a:gd name="connsiteX4" fmla="*/ 914400 w 1007545"/>
              <a:gd name="connsiteY4" fmla="*/ 221 h 894301"/>
              <a:gd name="connsiteX5" fmla="*/ 1005840 w 1007545"/>
              <a:gd name="connsiteY5" fmla="*/ 122141 h 894301"/>
              <a:gd name="connsiteX6" fmla="*/ 965200 w 1007545"/>
              <a:gd name="connsiteY6" fmla="*/ 315181 h 894301"/>
              <a:gd name="connsiteX0" fmla="*/ 0 w 1005840"/>
              <a:gd name="connsiteY0" fmla="*/ 894301 h 894301"/>
              <a:gd name="connsiteX1" fmla="*/ 396240 w 1005840"/>
              <a:gd name="connsiteY1" fmla="*/ 701261 h 894301"/>
              <a:gd name="connsiteX2" fmla="*/ 680720 w 1005840"/>
              <a:gd name="connsiteY2" fmla="*/ 416781 h 894301"/>
              <a:gd name="connsiteX3" fmla="*/ 853440 w 1005840"/>
              <a:gd name="connsiteY3" fmla="*/ 101821 h 894301"/>
              <a:gd name="connsiteX4" fmla="*/ 914400 w 1005840"/>
              <a:gd name="connsiteY4" fmla="*/ 221 h 894301"/>
              <a:gd name="connsiteX5" fmla="*/ 1005840 w 1005840"/>
              <a:gd name="connsiteY5" fmla="*/ 122141 h 894301"/>
              <a:gd name="connsiteX0" fmla="*/ 0 w 914400"/>
              <a:gd name="connsiteY0" fmla="*/ 894301 h 894301"/>
              <a:gd name="connsiteX1" fmla="*/ 396240 w 914400"/>
              <a:gd name="connsiteY1" fmla="*/ 701261 h 894301"/>
              <a:gd name="connsiteX2" fmla="*/ 680720 w 914400"/>
              <a:gd name="connsiteY2" fmla="*/ 416781 h 894301"/>
              <a:gd name="connsiteX3" fmla="*/ 853440 w 914400"/>
              <a:gd name="connsiteY3" fmla="*/ 101821 h 894301"/>
              <a:gd name="connsiteX4" fmla="*/ 914400 w 914400"/>
              <a:gd name="connsiteY4" fmla="*/ 221 h 89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894301">
                <a:moveTo>
                  <a:pt x="0" y="894301"/>
                </a:moveTo>
                <a:cubicBezTo>
                  <a:pt x="141393" y="837574"/>
                  <a:pt x="282787" y="780848"/>
                  <a:pt x="396240" y="701261"/>
                </a:cubicBezTo>
                <a:cubicBezTo>
                  <a:pt x="509693" y="621674"/>
                  <a:pt x="604520" y="516688"/>
                  <a:pt x="680720" y="416781"/>
                </a:cubicBezTo>
                <a:cubicBezTo>
                  <a:pt x="756920" y="316874"/>
                  <a:pt x="814493" y="171248"/>
                  <a:pt x="853440" y="101821"/>
                </a:cubicBezTo>
                <a:cubicBezTo>
                  <a:pt x="892387" y="32394"/>
                  <a:pt x="889000" y="-3166"/>
                  <a:pt x="914400" y="221"/>
                </a:cubicBezTo>
              </a:path>
            </a:pathLst>
          </a:cu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382520" y="1838960"/>
            <a:ext cx="314960" cy="924560"/>
          </a:xfrm>
          <a:custGeom>
            <a:avLst/>
            <a:gdLst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6576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3528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3528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14960"/>
              <a:gd name="connsiteY0" fmla="*/ 924560 h 924560"/>
              <a:gd name="connsiteX1" fmla="*/ 71120 w 314960"/>
              <a:gd name="connsiteY1" fmla="*/ 640080 h 924560"/>
              <a:gd name="connsiteX2" fmla="*/ 162560 w 314960"/>
              <a:gd name="connsiteY2" fmla="*/ 365760 h 924560"/>
              <a:gd name="connsiteX3" fmla="*/ 254000 w 314960"/>
              <a:gd name="connsiteY3" fmla="*/ 121920 h 924560"/>
              <a:gd name="connsiteX4" fmla="*/ 314960 w 314960"/>
              <a:gd name="connsiteY4" fmla="*/ 0 h 92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960" h="924560">
                <a:moveTo>
                  <a:pt x="0" y="924560"/>
                </a:moveTo>
                <a:cubicBezTo>
                  <a:pt x="22013" y="826346"/>
                  <a:pt x="44027" y="733213"/>
                  <a:pt x="71120" y="640080"/>
                </a:cubicBezTo>
                <a:cubicBezTo>
                  <a:pt x="98213" y="546947"/>
                  <a:pt x="132080" y="452120"/>
                  <a:pt x="162560" y="365760"/>
                </a:cubicBezTo>
                <a:cubicBezTo>
                  <a:pt x="193040" y="279400"/>
                  <a:pt x="228600" y="182880"/>
                  <a:pt x="254000" y="121920"/>
                </a:cubicBezTo>
                <a:cubicBezTo>
                  <a:pt x="279400" y="60960"/>
                  <a:pt x="314960" y="0"/>
                  <a:pt x="314960" y="0"/>
                </a:cubicBez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063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2800"/>
            <a:ext cx="9144000" cy="5715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24768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http://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cs typeface="Arial"/>
              </a:rPr>
              <a:t>www.emc.ncep.noaa.gov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/users/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cs typeface="Arial"/>
              </a:rPr>
              <a:t>Alicia.Bentley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/fv3gfs/</a:t>
            </a:r>
          </a:p>
        </p:txBody>
      </p:sp>
      <p:sp>
        <p:nvSpPr>
          <p:cNvPr id="6" name="Oval 5"/>
          <p:cNvSpPr/>
          <p:nvPr/>
        </p:nvSpPr>
        <p:spPr>
          <a:xfrm>
            <a:off x="2268332" y="4676589"/>
            <a:ext cx="2243903" cy="1288672"/>
          </a:xfrm>
          <a:prstGeom prst="ellipse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55055" y="3935319"/>
            <a:ext cx="4362823" cy="400110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FV3GFS Evaluations Due: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9/24/18 </a:t>
            </a:r>
            <a:endParaRPr lang="en-US" sz="2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0356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28" y="211691"/>
            <a:ext cx="5975276" cy="6649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1914" y="321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6054" y="321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914" y="36991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6053" y="3699144"/>
            <a:ext cx="21885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2736" y="572024"/>
            <a:ext cx="2611264" cy="2585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and GFS ARs located over similar regions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and GFS both </a:t>
            </a:r>
            <a:r>
              <a:rPr lang="en-US" dirty="0" smtClean="0">
                <a:latin typeface="Arial"/>
                <a:cs typeface="Arial"/>
              </a:rPr>
              <a:t>slightly too </a:t>
            </a:r>
            <a:r>
              <a:rPr lang="en-US" dirty="0">
                <a:latin typeface="Arial"/>
                <a:cs typeface="Arial"/>
              </a:rPr>
              <a:t>progressive with AR 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F072)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drier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(lower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PW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wetter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(higher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PW)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4673600" y="1716819"/>
            <a:ext cx="914400" cy="894301"/>
          </a:xfrm>
          <a:custGeom>
            <a:avLst/>
            <a:gdLst>
              <a:gd name="connsiteX0" fmla="*/ 0 w 1007545"/>
              <a:gd name="connsiteY0" fmla="*/ 894301 h 894301"/>
              <a:gd name="connsiteX1" fmla="*/ 396240 w 1007545"/>
              <a:gd name="connsiteY1" fmla="*/ 701261 h 894301"/>
              <a:gd name="connsiteX2" fmla="*/ 680720 w 1007545"/>
              <a:gd name="connsiteY2" fmla="*/ 416781 h 894301"/>
              <a:gd name="connsiteX3" fmla="*/ 853440 w 1007545"/>
              <a:gd name="connsiteY3" fmla="*/ 101821 h 894301"/>
              <a:gd name="connsiteX4" fmla="*/ 914400 w 1007545"/>
              <a:gd name="connsiteY4" fmla="*/ 221 h 894301"/>
              <a:gd name="connsiteX5" fmla="*/ 1005840 w 1007545"/>
              <a:gd name="connsiteY5" fmla="*/ 122141 h 894301"/>
              <a:gd name="connsiteX6" fmla="*/ 965200 w 1007545"/>
              <a:gd name="connsiteY6" fmla="*/ 315181 h 894301"/>
              <a:gd name="connsiteX0" fmla="*/ 0 w 1005840"/>
              <a:gd name="connsiteY0" fmla="*/ 894301 h 894301"/>
              <a:gd name="connsiteX1" fmla="*/ 396240 w 1005840"/>
              <a:gd name="connsiteY1" fmla="*/ 701261 h 894301"/>
              <a:gd name="connsiteX2" fmla="*/ 680720 w 1005840"/>
              <a:gd name="connsiteY2" fmla="*/ 416781 h 894301"/>
              <a:gd name="connsiteX3" fmla="*/ 853440 w 1005840"/>
              <a:gd name="connsiteY3" fmla="*/ 101821 h 894301"/>
              <a:gd name="connsiteX4" fmla="*/ 914400 w 1005840"/>
              <a:gd name="connsiteY4" fmla="*/ 221 h 894301"/>
              <a:gd name="connsiteX5" fmla="*/ 1005840 w 1005840"/>
              <a:gd name="connsiteY5" fmla="*/ 122141 h 894301"/>
              <a:gd name="connsiteX0" fmla="*/ 0 w 914400"/>
              <a:gd name="connsiteY0" fmla="*/ 894301 h 894301"/>
              <a:gd name="connsiteX1" fmla="*/ 396240 w 914400"/>
              <a:gd name="connsiteY1" fmla="*/ 701261 h 894301"/>
              <a:gd name="connsiteX2" fmla="*/ 680720 w 914400"/>
              <a:gd name="connsiteY2" fmla="*/ 416781 h 894301"/>
              <a:gd name="connsiteX3" fmla="*/ 853440 w 914400"/>
              <a:gd name="connsiteY3" fmla="*/ 101821 h 894301"/>
              <a:gd name="connsiteX4" fmla="*/ 914400 w 914400"/>
              <a:gd name="connsiteY4" fmla="*/ 221 h 89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894301">
                <a:moveTo>
                  <a:pt x="0" y="894301"/>
                </a:moveTo>
                <a:cubicBezTo>
                  <a:pt x="141393" y="837574"/>
                  <a:pt x="282787" y="780848"/>
                  <a:pt x="396240" y="701261"/>
                </a:cubicBezTo>
                <a:cubicBezTo>
                  <a:pt x="509693" y="621674"/>
                  <a:pt x="604520" y="516688"/>
                  <a:pt x="680720" y="416781"/>
                </a:cubicBezTo>
                <a:cubicBezTo>
                  <a:pt x="756920" y="316874"/>
                  <a:pt x="814493" y="171248"/>
                  <a:pt x="853440" y="101821"/>
                </a:cubicBezTo>
                <a:cubicBezTo>
                  <a:pt x="892387" y="32394"/>
                  <a:pt x="889000" y="-3166"/>
                  <a:pt x="914400" y="221"/>
                </a:cubicBezTo>
              </a:path>
            </a:pathLst>
          </a:cu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5384800" y="1838960"/>
            <a:ext cx="314960" cy="924560"/>
          </a:xfrm>
          <a:custGeom>
            <a:avLst/>
            <a:gdLst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6576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3528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3528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14960"/>
              <a:gd name="connsiteY0" fmla="*/ 924560 h 924560"/>
              <a:gd name="connsiteX1" fmla="*/ 71120 w 314960"/>
              <a:gd name="connsiteY1" fmla="*/ 640080 h 924560"/>
              <a:gd name="connsiteX2" fmla="*/ 162560 w 314960"/>
              <a:gd name="connsiteY2" fmla="*/ 365760 h 924560"/>
              <a:gd name="connsiteX3" fmla="*/ 254000 w 314960"/>
              <a:gd name="connsiteY3" fmla="*/ 121920 h 924560"/>
              <a:gd name="connsiteX4" fmla="*/ 314960 w 314960"/>
              <a:gd name="connsiteY4" fmla="*/ 0 h 92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960" h="924560">
                <a:moveTo>
                  <a:pt x="0" y="924560"/>
                </a:moveTo>
                <a:cubicBezTo>
                  <a:pt x="22013" y="826346"/>
                  <a:pt x="44027" y="733213"/>
                  <a:pt x="71120" y="640080"/>
                </a:cubicBezTo>
                <a:cubicBezTo>
                  <a:pt x="98213" y="546947"/>
                  <a:pt x="132080" y="452120"/>
                  <a:pt x="162560" y="365760"/>
                </a:cubicBezTo>
                <a:cubicBezTo>
                  <a:pt x="193040" y="279400"/>
                  <a:pt x="228600" y="182880"/>
                  <a:pt x="254000" y="121920"/>
                </a:cubicBezTo>
                <a:cubicBezTo>
                  <a:pt x="279400" y="60960"/>
                  <a:pt x="314960" y="0"/>
                  <a:pt x="314960" y="0"/>
                </a:cubicBez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1671320" y="1716819"/>
            <a:ext cx="914400" cy="894301"/>
          </a:xfrm>
          <a:custGeom>
            <a:avLst/>
            <a:gdLst>
              <a:gd name="connsiteX0" fmla="*/ 0 w 1007545"/>
              <a:gd name="connsiteY0" fmla="*/ 894301 h 894301"/>
              <a:gd name="connsiteX1" fmla="*/ 396240 w 1007545"/>
              <a:gd name="connsiteY1" fmla="*/ 701261 h 894301"/>
              <a:gd name="connsiteX2" fmla="*/ 680720 w 1007545"/>
              <a:gd name="connsiteY2" fmla="*/ 416781 h 894301"/>
              <a:gd name="connsiteX3" fmla="*/ 853440 w 1007545"/>
              <a:gd name="connsiteY3" fmla="*/ 101821 h 894301"/>
              <a:gd name="connsiteX4" fmla="*/ 914400 w 1007545"/>
              <a:gd name="connsiteY4" fmla="*/ 221 h 894301"/>
              <a:gd name="connsiteX5" fmla="*/ 1005840 w 1007545"/>
              <a:gd name="connsiteY5" fmla="*/ 122141 h 894301"/>
              <a:gd name="connsiteX6" fmla="*/ 965200 w 1007545"/>
              <a:gd name="connsiteY6" fmla="*/ 315181 h 894301"/>
              <a:gd name="connsiteX0" fmla="*/ 0 w 1005840"/>
              <a:gd name="connsiteY0" fmla="*/ 894301 h 894301"/>
              <a:gd name="connsiteX1" fmla="*/ 396240 w 1005840"/>
              <a:gd name="connsiteY1" fmla="*/ 701261 h 894301"/>
              <a:gd name="connsiteX2" fmla="*/ 680720 w 1005840"/>
              <a:gd name="connsiteY2" fmla="*/ 416781 h 894301"/>
              <a:gd name="connsiteX3" fmla="*/ 853440 w 1005840"/>
              <a:gd name="connsiteY3" fmla="*/ 101821 h 894301"/>
              <a:gd name="connsiteX4" fmla="*/ 914400 w 1005840"/>
              <a:gd name="connsiteY4" fmla="*/ 221 h 894301"/>
              <a:gd name="connsiteX5" fmla="*/ 1005840 w 1005840"/>
              <a:gd name="connsiteY5" fmla="*/ 122141 h 894301"/>
              <a:gd name="connsiteX0" fmla="*/ 0 w 914400"/>
              <a:gd name="connsiteY0" fmla="*/ 894301 h 894301"/>
              <a:gd name="connsiteX1" fmla="*/ 396240 w 914400"/>
              <a:gd name="connsiteY1" fmla="*/ 701261 h 894301"/>
              <a:gd name="connsiteX2" fmla="*/ 680720 w 914400"/>
              <a:gd name="connsiteY2" fmla="*/ 416781 h 894301"/>
              <a:gd name="connsiteX3" fmla="*/ 853440 w 914400"/>
              <a:gd name="connsiteY3" fmla="*/ 101821 h 894301"/>
              <a:gd name="connsiteX4" fmla="*/ 914400 w 914400"/>
              <a:gd name="connsiteY4" fmla="*/ 221 h 89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894301">
                <a:moveTo>
                  <a:pt x="0" y="894301"/>
                </a:moveTo>
                <a:cubicBezTo>
                  <a:pt x="141393" y="837574"/>
                  <a:pt x="282787" y="780848"/>
                  <a:pt x="396240" y="701261"/>
                </a:cubicBezTo>
                <a:cubicBezTo>
                  <a:pt x="509693" y="621674"/>
                  <a:pt x="604520" y="516688"/>
                  <a:pt x="680720" y="416781"/>
                </a:cubicBezTo>
                <a:cubicBezTo>
                  <a:pt x="756920" y="316874"/>
                  <a:pt x="814493" y="171248"/>
                  <a:pt x="853440" y="101821"/>
                </a:cubicBezTo>
                <a:cubicBezTo>
                  <a:pt x="892387" y="32394"/>
                  <a:pt x="889000" y="-3166"/>
                  <a:pt x="914400" y="221"/>
                </a:cubicBezTo>
              </a:path>
            </a:pathLst>
          </a:cu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2382520" y="1838960"/>
            <a:ext cx="314960" cy="924560"/>
          </a:xfrm>
          <a:custGeom>
            <a:avLst/>
            <a:gdLst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6576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3528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3528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14960"/>
              <a:gd name="connsiteY0" fmla="*/ 924560 h 924560"/>
              <a:gd name="connsiteX1" fmla="*/ 71120 w 314960"/>
              <a:gd name="connsiteY1" fmla="*/ 640080 h 924560"/>
              <a:gd name="connsiteX2" fmla="*/ 162560 w 314960"/>
              <a:gd name="connsiteY2" fmla="*/ 365760 h 924560"/>
              <a:gd name="connsiteX3" fmla="*/ 254000 w 314960"/>
              <a:gd name="connsiteY3" fmla="*/ 121920 h 924560"/>
              <a:gd name="connsiteX4" fmla="*/ 314960 w 314960"/>
              <a:gd name="connsiteY4" fmla="*/ 0 h 92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960" h="924560">
                <a:moveTo>
                  <a:pt x="0" y="924560"/>
                </a:moveTo>
                <a:cubicBezTo>
                  <a:pt x="22013" y="826346"/>
                  <a:pt x="44027" y="733213"/>
                  <a:pt x="71120" y="640080"/>
                </a:cubicBezTo>
                <a:cubicBezTo>
                  <a:pt x="98213" y="546947"/>
                  <a:pt x="132080" y="452120"/>
                  <a:pt x="162560" y="365760"/>
                </a:cubicBezTo>
                <a:cubicBezTo>
                  <a:pt x="193040" y="279400"/>
                  <a:pt x="228600" y="182880"/>
                  <a:pt x="254000" y="121920"/>
                </a:cubicBezTo>
                <a:cubicBezTo>
                  <a:pt x="279400" y="60960"/>
                  <a:pt x="314960" y="0"/>
                  <a:pt x="314960" y="0"/>
                </a:cubicBez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34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28" y="211691"/>
            <a:ext cx="5975276" cy="66494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1914" y="321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6054" y="321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914" y="36991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6053" y="3699144"/>
            <a:ext cx="21885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2736" y="572024"/>
            <a:ext cx="2611264" cy="2862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and GFS </a:t>
            </a:r>
            <a:r>
              <a:rPr lang="en-US" dirty="0" smtClean="0">
                <a:latin typeface="Arial"/>
                <a:cs typeface="Arial"/>
              </a:rPr>
              <a:t>ARs </a:t>
            </a:r>
            <a:r>
              <a:rPr lang="en-US" dirty="0">
                <a:latin typeface="Arial"/>
                <a:cs typeface="Arial"/>
              </a:rPr>
              <a:t>located over similar </a:t>
            </a:r>
            <a:r>
              <a:rPr lang="en-US" dirty="0" smtClean="0">
                <a:latin typeface="Arial"/>
                <a:cs typeface="Arial"/>
              </a:rPr>
              <a:t>regions</a:t>
            </a:r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</a:t>
            </a:r>
            <a:r>
              <a:rPr lang="en-US" dirty="0" smtClean="0">
                <a:latin typeface="Arial"/>
                <a:cs typeface="Arial"/>
              </a:rPr>
              <a:t>and GFS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are equally accurate</a:t>
            </a:r>
            <a:r>
              <a:rPr lang="en-US" dirty="0">
                <a:latin typeface="Arial"/>
                <a:cs typeface="Arial"/>
              </a:rPr>
              <a:t/>
            </a:r>
            <a:br>
              <a:rPr lang="en-US" dirty="0">
                <a:latin typeface="Arial"/>
                <a:cs typeface="Arial"/>
              </a:rPr>
            </a:b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F024)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drier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(lower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PW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wetter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(higher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PW)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4673600" y="1716819"/>
            <a:ext cx="914400" cy="894301"/>
          </a:xfrm>
          <a:custGeom>
            <a:avLst/>
            <a:gdLst>
              <a:gd name="connsiteX0" fmla="*/ 0 w 1007545"/>
              <a:gd name="connsiteY0" fmla="*/ 894301 h 894301"/>
              <a:gd name="connsiteX1" fmla="*/ 396240 w 1007545"/>
              <a:gd name="connsiteY1" fmla="*/ 701261 h 894301"/>
              <a:gd name="connsiteX2" fmla="*/ 680720 w 1007545"/>
              <a:gd name="connsiteY2" fmla="*/ 416781 h 894301"/>
              <a:gd name="connsiteX3" fmla="*/ 853440 w 1007545"/>
              <a:gd name="connsiteY3" fmla="*/ 101821 h 894301"/>
              <a:gd name="connsiteX4" fmla="*/ 914400 w 1007545"/>
              <a:gd name="connsiteY4" fmla="*/ 221 h 894301"/>
              <a:gd name="connsiteX5" fmla="*/ 1005840 w 1007545"/>
              <a:gd name="connsiteY5" fmla="*/ 122141 h 894301"/>
              <a:gd name="connsiteX6" fmla="*/ 965200 w 1007545"/>
              <a:gd name="connsiteY6" fmla="*/ 315181 h 894301"/>
              <a:gd name="connsiteX0" fmla="*/ 0 w 1005840"/>
              <a:gd name="connsiteY0" fmla="*/ 894301 h 894301"/>
              <a:gd name="connsiteX1" fmla="*/ 396240 w 1005840"/>
              <a:gd name="connsiteY1" fmla="*/ 701261 h 894301"/>
              <a:gd name="connsiteX2" fmla="*/ 680720 w 1005840"/>
              <a:gd name="connsiteY2" fmla="*/ 416781 h 894301"/>
              <a:gd name="connsiteX3" fmla="*/ 853440 w 1005840"/>
              <a:gd name="connsiteY3" fmla="*/ 101821 h 894301"/>
              <a:gd name="connsiteX4" fmla="*/ 914400 w 1005840"/>
              <a:gd name="connsiteY4" fmla="*/ 221 h 894301"/>
              <a:gd name="connsiteX5" fmla="*/ 1005840 w 1005840"/>
              <a:gd name="connsiteY5" fmla="*/ 122141 h 894301"/>
              <a:gd name="connsiteX0" fmla="*/ 0 w 914400"/>
              <a:gd name="connsiteY0" fmla="*/ 894301 h 894301"/>
              <a:gd name="connsiteX1" fmla="*/ 396240 w 914400"/>
              <a:gd name="connsiteY1" fmla="*/ 701261 h 894301"/>
              <a:gd name="connsiteX2" fmla="*/ 680720 w 914400"/>
              <a:gd name="connsiteY2" fmla="*/ 416781 h 894301"/>
              <a:gd name="connsiteX3" fmla="*/ 853440 w 914400"/>
              <a:gd name="connsiteY3" fmla="*/ 101821 h 894301"/>
              <a:gd name="connsiteX4" fmla="*/ 914400 w 914400"/>
              <a:gd name="connsiteY4" fmla="*/ 221 h 89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894301">
                <a:moveTo>
                  <a:pt x="0" y="894301"/>
                </a:moveTo>
                <a:cubicBezTo>
                  <a:pt x="141393" y="837574"/>
                  <a:pt x="282787" y="780848"/>
                  <a:pt x="396240" y="701261"/>
                </a:cubicBezTo>
                <a:cubicBezTo>
                  <a:pt x="509693" y="621674"/>
                  <a:pt x="604520" y="516688"/>
                  <a:pt x="680720" y="416781"/>
                </a:cubicBezTo>
                <a:cubicBezTo>
                  <a:pt x="756920" y="316874"/>
                  <a:pt x="814493" y="171248"/>
                  <a:pt x="853440" y="101821"/>
                </a:cubicBezTo>
                <a:cubicBezTo>
                  <a:pt x="892387" y="32394"/>
                  <a:pt x="889000" y="-3166"/>
                  <a:pt x="914400" y="221"/>
                </a:cubicBezTo>
              </a:path>
            </a:pathLst>
          </a:cu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5384800" y="1838960"/>
            <a:ext cx="314960" cy="924560"/>
          </a:xfrm>
          <a:custGeom>
            <a:avLst/>
            <a:gdLst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6576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3528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3528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14960"/>
              <a:gd name="connsiteY0" fmla="*/ 924560 h 924560"/>
              <a:gd name="connsiteX1" fmla="*/ 71120 w 314960"/>
              <a:gd name="connsiteY1" fmla="*/ 640080 h 924560"/>
              <a:gd name="connsiteX2" fmla="*/ 162560 w 314960"/>
              <a:gd name="connsiteY2" fmla="*/ 365760 h 924560"/>
              <a:gd name="connsiteX3" fmla="*/ 254000 w 314960"/>
              <a:gd name="connsiteY3" fmla="*/ 121920 h 924560"/>
              <a:gd name="connsiteX4" fmla="*/ 314960 w 314960"/>
              <a:gd name="connsiteY4" fmla="*/ 0 h 92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960" h="924560">
                <a:moveTo>
                  <a:pt x="0" y="924560"/>
                </a:moveTo>
                <a:cubicBezTo>
                  <a:pt x="22013" y="826346"/>
                  <a:pt x="44027" y="733213"/>
                  <a:pt x="71120" y="640080"/>
                </a:cubicBezTo>
                <a:cubicBezTo>
                  <a:pt x="98213" y="546947"/>
                  <a:pt x="132080" y="452120"/>
                  <a:pt x="162560" y="365760"/>
                </a:cubicBezTo>
                <a:cubicBezTo>
                  <a:pt x="193040" y="279400"/>
                  <a:pt x="228600" y="182880"/>
                  <a:pt x="254000" y="121920"/>
                </a:cubicBezTo>
                <a:cubicBezTo>
                  <a:pt x="279400" y="60960"/>
                  <a:pt x="314960" y="0"/>
                  <a:pt x="314960" y="0"/>
                </a:cubicBez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1671320" y="1716819"/>
            <a:ext cx="914400" cy="894301"/>
          </a:xfrm>
          <a:custGeom>
            <a:avLst/>
            <a:gdLst>
              <a:gd name="connsiteX0" fmla="*/ 0 w 1007545"/>
              <a:gd name="connsiteY0" fmla="*/ 894301 h 894301"/>
              <a:gd name="connsiteX1" fmla="*/ 396240 w 1007545"/>
              <a:gd name="connsiteY1" fmla="*/ 701261 h 894301"/>
              <a:gd name="connsiteX2" fmla="*/ 680720 w 1007545"/>
              <a:gd name="connsiteY2" fmla="*/ 416781 h 894301"/>
              <a:gd name="connsiteX3" fmla="*/ 853440 w 1007545"/>
              <a:gd name="connsiteY3" fmla="*/ 101821 h 894301"/>
              <a:gd name="connsiteX4" fmla="*/ 914400 w 1007545"/>
              <a:gd name="connsiteY4" fmla="*/ 221 h 894301"/>
              <a:gd name="connsiteX5" fmla="*/ 1005840 w 1007545"/>
              <a:gd name="connsiteY5" fmla="*/ 122141 h 894301"/>
              <a:gd name="connsiteX6" fmla="*/ 965200 w 1007545"/>
              <a:gd name="connsiteY6" fmla="*/ 315181 h 894301"/>
              <a:gd name="connsiteX0" fmla="*/ 0 w 1005840"/>
              <a:gd name="connsiteY0" fmla="*/ 894301 h 894301"/>
              <a:gd name="connsiteX1" fmla="*/ 396240 w 1005840"/>
              <a:gd name="connsiteY1" fmla="*/ 701261 h 894301"/>
              <a:gd name="connsiteX2" fmla="*/ 680720 w 1005840"/>
              <a:gd name="connsiteY2" fmla="*/ 416781 h 894301"/>
              <a:gd name="connsiteX3" fmla="*/ 853440 w 1005840"/>
              <a:gd name="connsiteY3" fmla="*/ 101821 h 894301"/>
              <a:gd name="connsiteX4" fmla="*/ 914400 w 1005840"/>
              <a:gd name="connsiteY4" fmla="*/ 221 h 894301"/>
              <a:gd name="connsiteX5" fmla="*/ 1005840 w 1005840"/>
              <a:gd name="connsiteY5" fmla="*/ 122141 h 894301"/>
              <a:gd name="connsiteX0" fmla="*/ 0 w 914400"/>
              <a:gd name="connsiteY0" fmla="*/ 894301 h 894301"/>
              <a:gd name="connsiteX1" fmla="*/ 396240 w 914400"/>
              <a:gd name="connsiteY1" fmla="*/ 701261 h 894301"/>
              <a:gd name="connsiteX2" fmla="*/ 680720 w 914400"/>
              <a:gd name="connsiteY2" fmla="*/ 416781 h 894301"/>
              <a:gd name="connsiteX3" fmla="*/ 853440 w 914400"/>
              <a:gd name="connsiteY3" fmla="*/ 101821 h 894301"/>
              <a:gd name="connsiteX4" fmla="*/ 914400 w 914400"/>
              <a:gd name="connsiteY4" fmla="*/ 221 h 89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894301">
                <a:moveTo>
                  <a:pt x="0" y="894301"/>
                </a:moveTo>
                <a:cubicBezTo>
                  <a:pt x="141393" y="837574"/>
                  <a:pt x="282787" y="780848"/>
                  <a:pt x="396240" y="701261"/>
                </a:cubicBezTo>
                <a:cubicBezTo>
                  <a:pt x="509693" y="621674"/>
                  <a:pt x="604520" y="516688"/>
                  <a:pt x="680720" y="416781"/>
                </a:cubicBezTo>
                <a:cubicBezTo>
                  <a:pt x="756920" y="316874"/>
                  <a:pt x="814493" y="171248"/>
                  <a:pt x="853440" y="101821"/>
                </a:cubicBezTo>
                <a:cubicBezTo>
                  <a:pt x="892387" y="32394"/>
                  <a:pt x="889000" y="-3166"/>
                  <a:pt x="914400" y="221"/>
                </a:cubicBezTo>
              </a:path>
            </a:pathLst>
          </a:cu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2382520" y="1838960"/>
            <a:ext cx="314960" cy="924560"/>
          </a:xfrm>
          <a:custGeom>
            <a:avLst/>
            <a:gdLst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6576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3528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3528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14960"/>
              <a:gd name="connsiteY0" fmla="*/ 924560 h 924560"/>
              <a:gd name="connsiteX1" fmla="*/ 71120 w 314960"/>
              <a:gd name="connsiteY1" fmla="*/ 640080 h 924560"/>
              <a:gd name="connsiteX2" fmla="*/ 162560 w 314960"/>
              <a:gd name="connsiteY2" fmla="*/ 365760 h 924560"/>
              <a:gd name="connsiteX3" fmla="*/ 254000 w 314960"/>
              <a:gd name="connsiteY3" fmla="*/ 121920 h 924560"/>
              <a:gd name="connsiteX4" fmla="*/ 314960 w 314960"/>
              <a:gd name="connsiteY4" fmla="*/ 0 h 92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960" h="924560">
                <a:moveTo>
                  <a:pt x="0" y="924560"/>
                </a:moveTo>
                <a:cubicBezTo>
                  <a:pt x="22013" y="826346"/>
                  <a:pt x="44027" y="733213"/>
                  <a:pt x="71120" y="640080"/>
                </a:cubicBezTo>
                <a:cubicBezTo>
                  <a:pt x="98213" y="546947"/>
                  <a:pt x="132080" y="452120"/>
                  <a:pt x="162560" y="365760"/>
                </a:cubicBezTo>
                <a:cubicBezTo>
                  <a:pt x="193040" y="279400"/>
                  <a:pt x="228600" y="182880"/>
                  <a:pt x="254000" y="121920"/>
                </a:cubicBezTo>
                <a:cubicBezTo>
                  <a:pt x="279400" y="60960"/>
                  <a:pt x="314960" y="0"/>
                  <a:pt x="314960" y="0"/>
                </a:cubicBez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85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0" y="299870"/>
            <a:ext cx="6283703" cy="62279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414" y="2607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15254" y="2607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414" y="57946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5253" y="5794644"/>
            <a:ext cx="113284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Stage IV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2736" y="572024"/>
            <a:ext cx="2611264" cy="2862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</a:t>
            </a:r>
            <a:r>
              <a:rPr lang="en-US" dirty="0" smtClean="0">
                <a:latin typeface="Arial"/>
                <a:cs typeface="Arial"/>
              </a:rPr>
              <a:t>was </a:t>
            </a:r>
            <a:r>
              <a:rPr lang="en-US" dirty="0">
                <a:latin typeface="Arial"/>
                <a:cs typeface="Arial"/>
              </a:rPr>
              <a:t>more accurate with AR position than </a:t>
            </a:r>
            <a:r>
              <a:rPr lang="en-US" dirty="0" smtClean="0">
                <a:latin typeface="Arial"/>
                <a:cs typeface="Arial"/>
              </a:rPr>
              <a:t>GFS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has more accurate 24-h QPF forecast than GFS</a:t>
            </a:r>
            <a:br>
              <a:rPr lang="en-US" dirty="0" smtClean="0">
                <a:latin typeface="Arial"/>
                <a:cs typeface="Arial"/>
              </a:rPr>
            </a:b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F204)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161414" y="3597784"/>
            <a:ext cx="1146686" cy="2171460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86021" h="2721600">
                <a:moveTo>
                  <a:pt x="1486021" y="2721600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1670400"/>
                  <a:pt x="0" y="2505600"/>
                </a:cubicBezTo>
                <a:lnTo>
                  <a:pt x="1486021" y="27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161414" y="423047"/>
            <a:ext cx="1146686" cy="2171460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680693 h 2721600"/>
              <a:gd name="connsiteX50" fmla="*/ 1486021 w 1486021"/>
              <a:gd name="connsiteY50" fmla="*/ 2721600 h 2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86021" h="2721600">
                <a:moveTo>
                  <a:pt x="1486021" y="2721600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1845493"/>
                  <a:pt x="0" y="2680693"/>
                </a:cubicBezTo>
                <a:lnTo>
                  <a:pt x="1486021" y="27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323714" y="423047"/>
            <a:ext cx="1146686" cy="2171460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696611 h 2721600"/>
              <a:gd name="connsiteX50" fmla="*/ 1486021 w 1486021"/>
              <a:gd name="connsiteY50" fmla="*/ 2721600 h 2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86021" h="2721600">
                <a:moveTo>
                  <a:pt x="1486021" y="2721600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1861411"/>
                  <a:pt x="0" y="2696611"/>
                </a:cubicBezTo>
                <a:lnTo>
                  <a:pt x="1486021" y="27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4114800" y="4762500"/>
            <a:ext cx="495300" cy="381000"/>
          </a:xfrm>
          <a:custGeom>
            <a:avLst/>
            <a:gdLst>
              <a:gd name="connsiteX0" fmla="*/ 0 w 495300"/>
              <a:gd name="connsiteY0" fmla="*/ 381000 h 381000"/>
              <a:gd name="connsiteX1" fmla="*/ 355600 w 495300"/>
              <a:gd name="connsiteY1" fmla="*/ 228600 h 381000"/>
              <a:gd name="connsiteX2" fmla="*/ 495300 w 495300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5300" h="381000">
                <a:moveTo>
                  <a:pt x="0" y="381000"/>
                </a:moveTo>
                <a:cubicBezTo>
                  <a:pt x="136525" y="336550"/>
                  <a:pt x="273050" y="292100"/>
                  <a:pt x="355600" y="228600"/>
                </a:cubicBezTo>
                <a:cubicBezTo>
                  <a:pt x="438150" y="165100"/>
                  <a:pt x="495300" y="0"/>
                  <a:pt x="495300" y="0"/>
                </a:cubicBez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4114800" y="1600200"/>
            <a:ext cx="495300" cy="381000"/>
          </a:xfrm>
          <a:custGeom>
            <a:avLst/>
            <a:gdLst>
              <a:gd name="connsiteX0" fmla="*/ 0 w 495300"/>
              <a:gd name="connsiteY0" fmla="*/ 381000 h 381000"/>
              <a:gd name="connsiteX1" fmla="*/ 355600 w 495300"/>
              <a:gd name="connsiteY1" fmla="*/ 228600 h 381000"/>
              <a:gd name="connsiteX2" fmla="*/ 495300 w 495300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5300" h="381000">
                <a:moveTo>
                  <a:pt x="0" y="381000"/>
                </a:moveTo>
                <a:cubicBezTo>
                  <a:pt x="136525" y="336550"/>
                  <a:pt x="273050" y="292100"/>
                  <a:pt x="355600" y="228600"/>
                </a:cubicBezTo>
                <a:cubicBezTo>
                  <a:pt x="438150" y="165100"/>
                  <a:pt x="495300" y="0"/>
                  <a:pt x="495300" y="0"/>
                </a:cubicBez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955726" y="1600200"/>
            <a:ext cx="495300" cy="381000"/>
          </a:xfrm>
          <a:custGeom>
            <a:avLst/>
            <a:gdLst>
              <a:gd name="connsiteX0" fmla="*/ 0 w 495300"/>
              <a:gd name="connsiteY0" fmla="*/ 381000 h 381000"/>
              <a:gd name="connsiteX1" fmla="*/ 355600 w 495300"/>
              <a:gd name="connsiteY1" fmla="*/ 228600 h 381000"/>
              <a:gd name="connsiteX2" fmla="*/ 495300 w 495300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5300" h="381000">
                <a:moveTo>
                  <a:pt x="0" y="381000"/>
                </a:moveTo>
                <a:cubicBezTo>
                  <a:pt x="136525" y="336550"/>
                  <a:pt x="273050" y="292100"/>
                  <a:pt x="355600" y="228600"/>
                </a:cubicBezTo>
                <a:cubicBezTo>
                  <a:pt x="438150" y="165100"/>
                  <a:pt x="495300" y="0"/>
                  <a:pt x="495300" y="0"/>
                </a:cubicBez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952145" y="4762500"/>
            <a:ext cx="495300" cy="381000"/>
          </a:xfrm>
          <a:custGeom>
            <a:avLst/>
            <a:gdLst>
              <a:gd name="connsiteX0" fmla="*/ 0 w 495300"/>
              <a:gd name="connsiteY0" fmla="*/ 381000 h 381000"/>
              <a:gd name="connsiteX1" fmla="*/ 355600 w 495300"/>
              <a:gd name="connsiteY1" fmla="*/ 228600 h 381000"/>
              <a:gd name="connsiteX2" fmla="*/ 495300 w 495300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5300" h="381000">
                <a:moveTo>
                  <a:pt x="0" y="381000"/>
                </a:moveTo>
                <a:cubicBezTo>
                  <a:pt x="136525" y="336550"/>
                  <a:pt x="273050" y="292100"/>
                  <a:pt x="355600" y="228600"/>
                </a:cubicBezTo>
                <a:cubicBezTo>
                  <a:pt x="438150" y="165100"/>
                  <a:pt x="495300" y="0"/>
                  <a:pt x="495300" y="0"/>
                </a:cubicBez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drier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(lower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QPF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wetter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(higher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QPF)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7488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1" y="299870"/>
            <a:ext cx="6283701" cy="62279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414" y="2607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15254" y="2607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414" y="57946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5253" y="5794644"/>
            <a:ext cx="113284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Stage IV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2736" y="572024"/>
            <a:ext cx="2611264" cy="2862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</a:t>
            </a:r>
            <a:r>
              <a:rPr lang="en-US" dirty="0" smtClean="0">
                <a:latin typeface="Arial"/>
                <a:cs typeface="Arial"/>
              </a:rPr>
              <a:t>was </a:t>
            </a:r>
            <a:r>
              <a:rPr lang="en-US" dirty="0">
                <a:latin typeface="Arial"/>
                <a:cs typeface="Arial"/>
              </a:rPr>
              <a:t>more progressive with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AR than </a:t>
            </a:r>
            <a:r>
              <a:rPr lang="en-US" dirty="0" smtClean="0">
                <a:latin typeface="Arial"/>
                <a:cs typeface="Arial"/>
              </a:rPr>
              <a:t>GFS (slow)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has more accurate 24-h QPF forecast than </a:t>
            </a:r>
            <a:r>
              <a:rPr lang="en-US" dirty="0" smtClean="0">
                <a:latin typeface="Arial"/>
                <a:cs typeface="Arial"/>
              </a:rPr>
              <a:t>GFS</a:t>
            </a:r>
            <a:br>
              <a:rPr lang="en-US" dirty="0" smtClean="0">
                <a:latin typeface="Arial"/>
                <a:cs typeface="Arial"/>
              </a:rPr>
            </a:b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F180)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161414" y="3597784"/>
            <a:ext cx="1146686" cy="2171460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86021" h="2721600">
                <a:moveTo>
                  <a:pt x="1486021" y="2721600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1670400"/>
                  <a:pt x="0" y="2505600"/>
                </a:cubicBezTo>
                <a:lnTo>
                  <a:pt x="1486021" y="27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161414" y="423047"/>
            <a:ext cx="1146686" cy="2171460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680693 h 2721600"/>
              <a:gd name="connsiteX50" fmla="*/ 1486021 w 1486021"/>
              <a:gd name="connsiteY50" fmla="*/ 2721600 h 2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86021" h="2721600">
                <a:moveTo>
                  <a:pt x="1486021" y="2721600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1845493"/>
                  <a:pt x="0" y="2680693"/>
                </a:cubicBezTo>
                <a:lnTo>
                  <a:pt x="1486021" y="27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323714" y="423047"/>
            <a:ext cx="1146686" cy="2171460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696611 h 2721600"/>
              <a:gd name="connsiteX50" fmla="*/ 1486021 w 1486021"/>
              <a:gd name="connsiteY50" fmla="*/ 2721600 h 2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86021" h="2721600">
                <a:moveTo>
                  <a:pt x="1486021" y="2721600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1861411"/>
                  <a:pt x="0" y="2696611"/>
                </a:cubicBezTo>
                <a:lnTo>
                  <a:pt x="1486021" y="27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4114800" y="4762500"/>
            <a:ext cx="495300" cy="381000"/>
          </a:xfrm>
          <a:custGeom>
            <a:avLst/>
            <a:gdLst>
              <a:gd name="connsiteX0" fmla="*/ 0 w 495300"/>
              <a:gd name="connsiteY0" fmla="*/ 381000 h 381000"/>
              <a:gd name="connsiteX1" fmla="*/ 355600 w 495300"/>
              <a:gd name="connsiteY1" fmla="*/ 228600 h 381000"/>
              <a:gd name="connsiteX2" fmla="*/ 495300 w 495300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5300" h="381000">
                <a:moveTo>
                  <a:pt x="0" y="381000"/>
                </a:moveTo>
                <a:cubicBezTo>
                  <a:pt x="136525" y="336550"/>
                  <a:pt x="273050" y="292100"/>
                  <a:pt x="355600" y="228600"/>
                </a:cubicBezTo>
                <a:cubicBezTo>
                  <a:pt x="438150" y="165100"/>
                  <a:pt x="495300" y="0"/>
                  <a:pt x="495300" y="0"/>
                </a:cubicBez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4114800" y="1600200"/>
            <a:ext cx="495300" cy="381000"/>
          </a:xfrm>
          <a:custGeom>
            <a:avLst/>
            <a:gdLst>
              <a:gd name="connsiteX0" fmla="*/ 0 w 495300"/>
              <a:gd name="connsiteY0" fmla="*/ 381000 h 381000"/>
              <a:gd name="connsiteX1" fmla="*/ 355600 w 495300"/>
              <a:gd name="connsiteY1" fmla="*/ 228600 h 381000"/>
              <a:gd name="connsiteX2" fmla="*/ 495300 w 495300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5300" h="381000">
                <a:moveTo>
                  <a:pt x="0" y="381000"/>
                </a:moveTo>
                <a:cubicBezTo>
                  <a:pt x="136525" y="336550"/>
                  <a:pt x="273050" y="292100"/>
                  <a:pt x="355600" y="228600"/>
                </a:cubicBezTo>
                <a:cubicBezTo>
                  <a:pt x="438150" y="165100"/>
                  <a:pt x="495300" y="0"/>
                  <a:pt x="495300" y="0"/>
                </a:cubicBez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955726" y="1600200"/>
            <a:ext cx="495300" cy="381000"/>
          </a:xfrm>
          <a:custGeom>
            <a:avLst/>
            <a:gdLst>
              <a:gd name="connsiteX0" fmla="*/ 0 w 495300"/>
              <a:gd name="connsiteY0" fmla="*/ 381000 h 381000"/>
              <a:gd name="connsiteX1" fmla="*/ 355600 w 495300"/>
              <a:gd name="connsiteY1" fmla="*/ 228600 h 381000"/>
              <a:gd name="connsiteX2" fmla="*/ 495300 w 495300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5300" h="381000">
                <a:moveTo>
                  <a:pt x="0" y="381000"/>
                </a:moveTo>
                <a:cubicBezTo>
                  <a:pt x="136525" y="336550"/>
                  <a:pt x="273050" y="292100"/>
                  <a:pt x="355600" y="228600"/>
                </a:cubicBezTo>
                <a:cubicBezTo>
                  <a:pt x="438150" y="165100"/>
                  <a:pt x="495300" y="0"/>
                  <a:pt x="495300" y="0"/>
                </a:cubicBez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952145" y="4762500"/>
            <a:ext cx="495300" cy="381000"/>
          </a:xfrm>
          <a:custGeom>
            <a:avLst/>
            <a:gdLst>
              <a:gd name="connsiteX0" fmla="*/ 0 w 495300"/>
              <a:gd name="connsiteY0" fmla="*/ 381000 h 381000"/>
              <a:gd name="connsiteX1" fmla="*/ 355600 w 495300"/>
              <a:gd name="connsiteY1" fmla="*/ 228600 h 381000"/>
              <a:gd name="connsiteX2" fmla="*/ 495300 w 495300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5300" h="381000">
                <a:moveTo>
                  <a:pt x="0" y="381000"/>
                </a:moveTo>
                <a:cubicBezTo>
                  <a:pt x="136525" y="336550"/>
                  <a:pt x="273050" y="292100"/>
                  <a:pt x="355600" y="228600"/>
                </a:cubicBezTo>
                <a:cubicBezTo>
                  <a:pt x="438150" y="165100"/>
                  <a:pt x="495300" y="0"/>
                  <a:pt x="495300" y="0"/>
                </a:cubicBez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drier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(lower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QPF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wetter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(higher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QPF)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0056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1" y="299870"/>
            <a:ext cx="6283700" cy="62279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414" y="2607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15254" y="2607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414" y="57946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5253" y="5794644"/>
            <a:ext cx="113284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Stage IV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2736" y="572024"/>
            <a:ext cx="2611264" cy="2862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</a:t>
            </a:r>
            <a:r>
              <a:rPr lang="en-US" dirty="0" smtClean="0">
                <a:latin typeface="Arial"/>
                <a:cs typeface="Arial"/>
              </a:rPr>
              <a:t>was </a:t>
            </a:r>
            <a:r>
              <a:rPr lang="en-US" dirty="0">
                <a:latin typeface="Arial"/>
                <a:cs typeface="Arial"/>
              </a:rPr>
              <a:t>more progressive with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AR than </a:t>
            </a:r>
            <a:r>
              <a:rPr lang="en-US" dirty="0" smtClean="0">
                <a:latin typeface="Arial"/>
                <a:cs typeface="Arial"/>
              </a:rPr>
              <a:t>GFS (slow)</a:t>
            </a:r>
          </a:p>
          <a:p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has </a:t>
            </a:r>
            <a:r>
              <a:rPr lang="en-US" dirty="0" err="1">
                <a:latin typeface="Arial"/>
                <a:cs typeface="Arial"/>
              </a:rPr>
              <a:t>precip</a:t>
            </a:r>
            <a:r>
              <a:rPr lang="en-US" dirty="0">
                <a:latin typeface="Arial"/>
                <a:cs typeface="Arial"/>
              </a:rPr>
              <a:t>. extending </a:t>
            </a:r>
            <a:r>
              <a:rPr lang="en-US" dirty="0" smtClean="0">
                <a:latin typeface="Arial"/>
                <a:cs typeface="Arial"/>
              </a:rPr>
              <a:t>too far south </a:t>
            </a:r>
            <a:r>
              <a:rPr lang="en-US" dirty="0">
                <a:latin typeface="Arial"/>
                <a:cs typeface="Arial"/>
              </a:rPr>
              <a:t>into California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F132)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161414" y="3597784"/>
            <a:ext cx="1146686" cy="2171460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86021" h="2721600">
                <a:moveTo>
                  <a:pt x="1486021" y="2721600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1670400"/>
                  <a:pt x="0" y="2505600"/>
                </a:cubicBezTo>
                <a:lnTo>
                  <a:pt x="1486021" y="27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161414" y="423047"/>
            <a:ext cx="1146686" cy="2171460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680693 h 2721600"/>
              <a:gd name="connsiteX50" fmla="*/ 1486021 w 1486021"/>
              <a:gd name="connsiteY50" fmla="*/ 2721600 h 2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86021" h="2721600">
                <a:moveTo>
                  <a:pt x="1486021" y="2721600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1845493"/>
                  <a:pt x="0" y="2680693"/>
                </a:cubicBezTo>
                <a:lnTo>
                  <a:pt x="1486021" y="27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323714" y="423047"/>
            <a:ext cx="1146686" cy="2171460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696611 h 2721600"/>
              <a:gd name="connsiteX50" fmla="*/ 1486021 w 1486021"/>
              <a:gd name="connsiteY50" fmla="*/ 2721600 h 2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86021" h="2721600">
                <a:moveTo>
                  <a:pt x="1486021" y="2721600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1861411"/>
                  <a:pt x="0" y="2696611"/>
                </a:cubicBezTo>
                <a:lnTo>
                  <a:pt x="1486021" y="27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4114800" y="4762500"/>
            <a:ext cx="495300" cy="381000"/>
          </a:xfrm>
          <a:custGeom>
            <a:avLst/>
            <a:gdLst>
              <a:gd name="connsiteX0" fmla="*/ 0 w 495300"/>
              <a:gd name="connsiteY0" fmla="*/ 381000 h 381000"/>
              <a:gd name="connsiteX1" fmla="*/ 355600 w 495300"/>
              <a:gd name="connsiteY1" fmla="*/ 228600 h 381000"/>
              <a:gd name="connsiteX2" fmla="*/ 495300 w 495300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5300" h="381000">
                <a:moveTo>
                  <a:pt x="0" y="381000"/>
                </a:moveTo>
                <a:cubicBezTo>
                  <a:pt x="136525" y="336550"/>
                  <a:pt x="273050" y="292100"/>
                  <a:pt x="355600" y="228600"/>
                </a:cubicBezTo>
                <a:cubicBezTo>
                  <a:pt x="438150" y="165100"/>
                  <a:pt x="495300" y="0"/>
                  <a:pt x="495300" y="0"/>
                </a:cubicBez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4114800" y="1600200"/>
            <a:ext cx="495300" cy="381000"/>
          </a:xfrm>
          <a:custGeom>
            <a:avLst/>
            <a:gdLst>
              <a:gd name="connsiteX0" fmla="*/ 0 w 495300"/>
              <a:gd name="connsiteY0" fmla="*/ 381000 h 381000"/>
              <a:gd name="connsiteX1" fmla="*/ 355600 w 495300"/>
              <a:gd name="connsiteY1" fmla="*/ 228600 h 381000"/>
              <a:gd name="connsiteX2" fmla="*/ 495300 w 495300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5300" h="381000">
                <a:moveTo>
                  <a:pt x="0" y="381000"/>
                </a:moveTo>
                <a:cubicBezTo>
                  <a:pt x="136525" y="336550"/>
                  <a:pt x="273050" y="292100"/>
                  <a:pt x="355600" y="228600"/>
                </a:cubicBezTo>
                <a:cubicBezTo>
                  <a:pt x="438150" y="165100"/>
                  <a:pt x="495300" y="0"/>
                  <a:pt x="495300" y="0"/>
                </a:cubicBez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955726" y="1600200"/>
            <a:ext cx="495300" cy="381000"/>
          </a:xfrm>
          <a:custGeom>
            <a:avLst/>
            <a:gdLst>
              <a:gd name="connsiteX0" fmla="*/ 0 w 495300"/>
              <a:gd name="connsiteY0" fmla="*/ 381000 h 381000"/>
              <a:gd name="connsiteX1" fmla="*/ 355600 w 495300"/>
              <a:gd name="connsiteY1" fmla="*/ 228600 h 381000"/>
              <a:gd name="connsiteX2" fmla="*/ 495300 w 495300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5300" h="381000">
                <a:moveTo>
                  <a:pt x="0" y="381000"/>
                </a:moveTo>
                <a:cubicBezTo>
                  <a:pt x="136525" y="336550"/>
                  <a:pt x="273050" y="292100"/>
                  <a:pt x="355600" y="228600"/>
                </a:cubicBezTo>
                <a:cubicBezTo>
                  <a:pt x="438150" y="165100"/>
                  <a:pt x="495300" y="0"/>
                  <a:pt x="495300" y="0"/>
                </a:cubicBez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952145" y="4762500"/>
            <a:ext cx="495300" cy="381000"/>
          </a:xfrm>
          <a:custGeom>
            <a:avLst/>
            <a:gdLst>
              <a:gd name="connsiteX0" fmla="*/ 0 w 495300"/>
              <a:gd name="connsiteY0" fmla="*/ 381000 h 381000"/>
              <a:gd name="connsiteX1" fmla="*/ 355600 w 495300"/>
              <a:gd name="connsiteY1" fmla="*/ 228600 h 381000"/>
              <a:gd name="connsiteX2" fmla="*/ 495300 w 495300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5300" h="381000">
                <a:moveTo>
                  <a:pt x="0" y="381000"/>
                </a:moveTo>
                <a:cubicBezTo>
                  <a:pt x="136525" y="336550"/>
                  <a:pt x="273050" y="292100"/>
                  <a:pt x="355600" y="228600"/>
                </a:cubicBezTo>
                <a:cubicBezTo>
                  <a:pt x="438150" y="165100"/>
                  <a:pt x="495300" y="0"/>
                  <a:pt x="495300" y="0"/>
                </a:cubicBez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drier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(lower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QPF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wetter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(higher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QPF)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560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1" y="299870"/>
            <a:ext cx="6283699" cy="62279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414" y="2607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15254" y="2607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414" y="57946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5253" y="5794644"/>
            <a:ext cx="113284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Stage IV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2736" y="572024"/>
            <a:ext cx="2611264" cy="2862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and GFS both slightly too progressive with AR  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</a:t>
            </a:r>
            <a:r>
              <a:rPr lang="en-US" dirty="0" smtClean="0">
                <a:latin typeface="Arial"/>
                <a:cs typeface="Arial"/>
              </a:rPr>
              <a:t>and GFS have </a:t>
            </a:r>
            <a:r>
              <a:rPr lang="en-US" dirty="0" err="1" smtClean="0">
                <a:latin typeface="Arial"/>
                <a:cs typeface="Arial"/>
              </a:rPr>
              <a:t>precip</a:t>
            </a:r>
            <a:r>
              <a:rPr lang="en-US" dirty="0" smtClean="0">
                <a:latin typeface="Arial"/>
                <a:cs typeface="Arial"/>
              </a:rPr>
              <a:t>. too </a:t>
            </a:r>
            <a:r>
              <a:rPr lang="en-US" dirty="0">
                <a:latin typeface="Arial"/>
                <a:cs typeface="Arial"/>
              </a:rPr>
              <a:t>far </a:t>
            </a:r>
            <a:r>
              <a:rPr lang="en-US" dirty="0" smtClean="0">
                <a:latin typeface="Arial"/>
                <a:cs typeface="Arial"/>
              </a:rPr>
              <a:t>south, but better along coastline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F084)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161414" y="3597784"/>
            <a:ext cx="1146686" cy="2171460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86021" h="2721600">
                <a:moveTo>
                  <a:pt x="1486021" y="2721600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1670400"/>
                  <a:pt x="0" y="2505600"/>
                </a:cubicBezTo>
                <a:lnTo>
                  <a:pt x="1486021" y="27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161414" y="423047"/>
            <a:ext cx="1146686" cy="2171460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680693 h 2721600"/>
              <a:gd name="connsiteX50" fmla="*/ 1486021 w 1486021"/>
              <a:gd name="connsiteY50" fmla="*/ 2721600 h 2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86021" h="2721600">
                <a:moveTo>
                  <a:pt x="1486021" y="2721600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1845493"/>
                  <a:pt x="0" y="2680693"/>
                </a:cubicBezTo>
                <a:lnTo>
                  <a:pt x="1486021" y="27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323714" y="423047"/>
            <a:ext cx="1146686" cy="2171460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696611 h 2721600"/>
              <a:gd name="connsiteX50" fmla="*/ 1486021 w 1486021"/>
              <a:gd name="connsiteY50" fmla="*/ 2721600 h 2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86021" h="2721600">
                <a:moveTo>
                  <a:pt x="1486021" y="2721600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1861411"/>
                  <a:pt x="0" y="2696611"/>
                </a:cubicBezTo>
                <a:lnTo>
                  <a:pt x="1486021" y="27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4114800" y="4762500"/>
            <a:ext cx="495300" cy="381000"/>
          </a:xfrm>
          <a:custGeom>
            <a:avLst/>
            <a:gdLst>
              <a:gd name="connsiteX0" fmla="*/ 0 w 495300"/>
              <a:gd name="connsiteY0" fmla="*/ 381000 h 381000"/>
              <a:gd name="connsiteX1" fmla="*/ 355600 w 495300"/>
              <a:gd name="connsiteY1" fmla="*/ 228600 h 381000"/>
              <a:gd name="connsiteX2" fmla="*/ 495300 w 495300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5300" h="381000">
                <a:moveTo>
                  <a:pt x="0" y="381000"/>
                </a:moveTo>
                <a:cubicBezTo>
                  <a:pt x="136525" y="336550"/>
                  <a:pt x="273050" y="292100"/>
                  <a:pt x="355600" y="228600"/>
                </a:cubicBezTo>
                <a:cubicBezTo>
                  <a:pt x="438150" y="165100"/>
                  <a:pt x="495300" y="0"/>
                  <a:pt x="495300" y="0"/>
                </a:cubicBez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4114800" y="1600200"/>
            <a:ext cx="495300" cy="381000"/>
          </a:xfrm>
          <a:custGeom>
            <a:avLst/>
            <a:gdLst>
              <a:gd name="connsiteX0" fmla="*/ 0 w 495300"/>
              <a:gd name="connsiteY0" fmla="*/ 381000 h 381000"/>
              <a:gd name="connsiteX1" fmla="*/ 355600 w 495300"/>
              <a:gd name="connsiteY1" fmla="*/ 228600 h 381000"/>
              <a:gd name="connsiteX2" fmla="*/ 495300 w 495300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5300" h="381000">
                <a:moveTo>
                  <a:pt x="0" y="381000"/>
                </a:moveTo>
                <a:cubicBezTo>
                  <a:pt x="136525" y="336550"/>
                  <a:pt x="273050" y="292100"/>
                  <a:pt x="355600" y="228600"/>
                </a:cubicBezTo>
                <a:cubicBezTo>
                  <a:pt x="438150" y="165100"/>
                  <a:pt x="495300" y="0"/>
                  <a:pt x="495300" y="0"/>
                </a:cubicBez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955726" y="1600200"/>
            <a:ext cx="495300" cy="381000"/>
          </a:xfrm>
          <a:custGeom>
            <a:avLst/>
            <a:gdLst>
              <a:gd name="connsiteX0" fmla="*/ 0 w 495300"/>
              <a:gd name="connsiteY0" fmla="*/ 381000 h 381000"/>
              <a:gd name="connsiteX1" fmla="*/ 355600 w 495300"/>
              <a:gd name="connsiteY1" fmla="*/ 228600 h 381000"/>
              <a:gd name="connsiteX2" fmla="*/ 495300 w 495300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5300" h="381000">
                <a:moveTo>
                  <a:pt x="0" y="381000"/>
                </a:moveTo>
                <a:cubicBezTo>
                  <a:pt x="136525" y="336550"/>
                  <a:pt x="273050" y="292100"/>
                  <a:pt x="355600" y="228600"/>
                </a:cubicBezTo>
                <a:cubicBezTo>
                  <a:pt x="438150" y="165100"/>
                  <a:pt x="495300" y="0"/>
                  <a:pt x="495300" y="0"/>
                </a:cubicBez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952145" y="4762500"/>
            <a:ext cx="495300" cy="381000"/>
          </a:xfrm>
          <a:custGeom>
            <a:avLst/>
            <a:gdLst>
              <a:gd name="connsiteX0" fmla="*/ 0 w 495300"/>
              <a:gd name="connsiteY0" fmla="*/ 381000 h 381000"/>
              <a:gd name="connsiteX1" fmla="*/ 355600 w 495300"/>
              <a:gd name="connsiteY1" fmla="*/ 228600 h 381000"/>
              <a:gd name="connsiteX2" fmla="*/ 495300 w 495300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5300" h="381000">
                <a:moveTo>
                  <a:pt x="0" y="381000"/>
                </a:moveTo>
                <a:cubicBezTo>
                  <a:pt x="136525" y="336550"/>
                  <a:pt x="273050" y="292100"/>
                  <a:pt x="355600" y="228600"/>
                </a:cubicBezTo>
                <a:cubicBezTo>
                  <a:pt x="438150" y="165100"/>
                  <a:pt x="495300" y="0"/>
                  <a:pt x="495300" y="0"/>
                </a:cubicBez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drier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(lower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QPF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wetter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(higher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QPF)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4186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1" y="299870"/>
            <a:ext cx="6283698" cy="62279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414" y="2607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15254" y="2607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414" y="57946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5253" y="5794644"/>
            <a:ext cx="113284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Stage IV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2736" y="572024"/>
            <a:ext cx="2611264" cy="2585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and GFS ARs located over similar </a:t>
            </a:r>
            <a:r>
              <a:rPr lang="en-US" dirty="0" smtClean="0">
                <a:latin typeface="Arial"/>
                <a:cs typeface="Arial"/>
              </a:rPr>
              <a:t>regions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and GFS are similar, but GFS is slightly more acc.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F036)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161414" y="3597784"/>
            <a:ext cx="1146686" cy="2171460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86021" h="2721600">
                <a:moveTo>
                  <a:pt x="1486021" y="2721600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1670400"/>
                  <a:pt x="0" y="2505600"/>
                </a:cubicBezTo>
                <a:lnTo>
                  <a:pt x="1486021" y="27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61414" y="423047"/>
            <a:ext cx="1146686" cy="2171460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680693 h 2721600"/>
              <a:gd name="connsiteX50" fmla="*/ 1486021 w 1486021"/>
              <a:gd name="connsiteY50" fmla="*/ 2721600 h 2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86021" h="2721600">
                <a:moveTo>
                  <a:pt x="1486021" y="2721600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1845493"/>
                  <a:pt x="0" y="2680693"/>
                </a:cubicBezTo>
                <a:lnTo>
                  <a:pt x="1486021" y="27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3323714" y="423047"/>
            <a:ext cx="1146686" cy="2171460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696611 h 2721600"/>
              <a:gd name="connsiteX50" fmla="*/ 1486021 w 1486021"/>
              <a:gd name="connsiteY50" fmla="*/ 2721600 h 2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86021" h="2721600">
                <a:moveTo>
                  <a:pt x="1486021" y="2721600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1861411"/>
                  <a:pt x="0" y="2696611"/>
                </a:cubicBezTo>
                <a:lnTo>
                  <a:pt x="1486021" y="27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4114800" y="4762500"/>
            <a:ext cx="495300" cy="381000"/>
          </a:xfrm>
          <a:custGeom>
            <a:avLst/>
            <a:gdLst>
              <a:gd name="connsiteX0" fmla="*/ 0 w 495300"/>
              <a:gd name="connsiteY0" fmla="*/ 381000 h 381000"/>
              <a:gd name="connsiteX1" fmla="*/ 355600 w 495300"/>
              <a:gd name="connsiteY1" fmla="*/ 228600 h 381000"/>
              <a:gd name="connsiteX2" fmla="*/ 495300 w 495300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5300" h="381000">
                <a:moveTo>
                  <a:pt x="0" y="381000"/>
                </a:moveTo>
                <a:cubicBezTo>
                  <a:pt x="136525" y="336550"/>
                  <a:pt x="273050" y="292100"/>
                  <a:pt x="355600" y="228600"/>
                </a:cubicBezTo>
                <a:cubicBezTo>
                  <a:pt x="438150" y="165100"/>
                  <a:pt x="495300" y="0"/>
                  <a:pt x="495300" y="0"/>
                </a:cubicBez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4114800" y="1600200"/>
            <a:ext cx="495300" cy="381000"/>
          </a:xfrm>
          <a:custGeom>
            <a:avLst/>
            <a:gdLst>
              <a:gd name="connsiteX0" fmla="*/ 0 w 495300"/>
              <a:gd name="connsiteY0" fmla="*/ 381000 h 381000"/>
              <a:gd name="connsiteX1" fmla="*/ 355600 w 495300"/>
              <a:gd name="connsiteY1" fmla="*/ 228600 h 381000"/>
              <a:gd name="connsiteX2" fmla="*/ 495300 w 495300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5300" h="381000">
                <a:moveTo>
                  <a:pt x="0" y="381000"/>
                </a:moveTo>
                <a:cubicBezTo>
                  <a:pt x="136525" y="336550"/>
                  <a:pt x="273050" y="292100"/>
                  <a:pt x="355600" y="228600"/>
                </a:cubicBezTo>
                <a:cubicBezTo>
                  <a:pt x="438150" y="165100"/>
                  <a:pt x="495300" y="0"/>
                  <a:pt x="495300" y="0"/>
                </a:cubicBez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955726" y="1600200"/>
            <a:ext cx="495300" cy="381000"/>
          </a:xfrm>
          <a:custGeom>
            <a:avLst/>
            <a:gdLst>
              <a:gd name="connsiteX0" fmla="*/ 0 w 495300"/>
              <a:gd name="connsiteY0" fmla="*/ 381000 h 381000"/>
              <a:gd name="connsiteX1" fmla="*/ 355600 w 495300"/>
              <a:gd name="connsiteY1" fmla="*/ 228600 h 381000"/>
              <a:gd name="connsiteX2" fmla="*/ 495300 w 495300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5300" h="381000">
                <a:moveTo>
                  <a:pt x="0" y="381000"/>
                </a:moveTo>
                <a:cubicBezTo>
                  <a:pt x="136525" y="336550"/>
                  <a:pt x="273050" y="292100"/>
                  <a:pt x="355600" y="228600"/>
                </a:cubicBezTo>
                <a:cubicBezTo>
                  <a:pt x="438150" y="165100"/>
                  <a:pt x="495300" y="0"/>
                  <a:pt x="495300" y="0"/>
                </a:cubicBez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952145" y="4762500"/>
            <a:ext cx="495300" cy="381000"/>
          </a:xfrm>
          <a:custGeom>
            <a:avLst/>
            <a:gdLst>
              <a:gd name="connsiteX0" fmla="*/ 0 w 495300"/>
              <a:gd name="connsiteY0" fmla="*/ 381000 h 381000"/>
              <a:gd name="connsiteX1" fmla="*/ 355600 w 495300"/>
              <a:gd name="connsiteY1" fmla="*/ 228600 h 381000"/>
              <a:gd name="connsiteX2" fmla="*/ 495300 w 495300"/>
              <a:gd name="connsiteY2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5300" h="381000">
                <a:moveTo>
                  <a:pt x="0" y="381000"/>
                </a:moveTo>
                <a:cubicBezTo>
                  <a:pt x="136525" y="336550"/>
                  <a:pt x="273050" y="292100"/>
                  <a:pt x="355600" y="228600"/>
                </a:cubicBezTo>
                <a:cubicBezTo>
                  <a:pt x="438150" y="165100"/>
                  <a:pt x="495300" y="0"/>
                  <a:pt x="495300" y="0"/>
                </a:cubicBez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drier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(lower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QPF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wetter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(higher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QPF)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7974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660" y="1087120"/>
            <a:ext cx="9260840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500" dirty="0" smtClean="0">
                <a:latin typeface="Arial"/>
                <a:cs typeface="Arial"/>
              </a:rPr>
              <a:t>FV3GFS accurately forecasts AR axis with 192 h of lead time</a:t>
            </a:r>
          </a:p>
          <a:p>
            <a:pPr marL="285750" indent="-285750">
              <a:buFont typeface="Arial"/>
              <a:buChar char="•"/>
            </a:pPr>
            <a:endParaRPr lang="en-US" sz="25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 smtClean="0">
                <a:latin typeface="Arial"/>
                <a:cs typeface="Arial"/>
              </a:rPr>
              <a:t>FV3GFS is typically more progressive w/ AR than GFS, with </a:t>
            </a:r>
            <a:br>
              <a:rPr lang="en-US" sz="2500" dirty="0" smtClean="0">
                <a:latin typeface="Arial"/>
                <a:cs typeface="Arial"/>
              </a:rPr>
            </a:br>
            <a:r>
              <a:rPr lang="en-US" sz="2500" dirty="0" smtClean="0">
                <a:latin typeface="Arial"/>
                <a:cs typeface="Arial"/>
              </a:rPr>
              <a:t>no notable accuracy bias (</a:t>
            </a:r>
            <a:r>
              <a:rPr lang="en-US" sz="2500" dirty="0" err="1" smtClean="0">
                <a:latin typeface="Arial"/>
                <a:cs typeface="Arial"/>
              </a:rPr>
              <a:t>fcst</a:t>
            </a:r>
            <a:r>
              <a:rPr lang="en-US" sz="2500" dirty="0" smtClean="0">
                <a:latin typeface="Arial"/>
                <a:cs typeface="Arial"/>
              </a:rPr>
              <a:t> can be better/worse than GFS) </a:t>
            </a:r>
          </a:p>
          <a:p>
            <a:endParaRPr lang="en-US" sz="25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 smtClean="0">
                <a:latin typeface="Arial"/>
                <a:cs typeface="Arial"/>
              </a:rPr>
              <a:t>FV3GFS QPF was more accurate than GFS QPF at longer lead times, but extends too far south when FV3GFS is too progressive in medium range</a:t>
            </a:r>
          </a:p>
          <a:p>
            <a:pPr marL="285750" indent="-285750">
              <a:buFont typeface="Arial"/>
              <a:buChar char="•"/>
            </a:pPr>
            <a:endParaRPr lang="en-US" sz="25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 smtClean="0">
                <a:latin typeface="Arial"/>
                <a:cs typeface="Arial"/>
              </a:rPr>
              <a:t>Accuracy of AR axis assoc. w/ accuracy of orographic </a:t>
            </a:r>
            <a:r>
              <a:rPr lang="en-US" sz="2500" dirty="0" err="1" smtClean="0">
                <a:latin typeface="Arial"/>
                <a:cs typeface="Arial"/>
              </a:rPr>
              <a:t>precip</a:t>
            </a:r>
            <a:r>
              <a:rPr lang="en-US" sz="2500" dirty="0" smtClean="0">
                <a:latin typeface="Arial"/>
                <a:cs typeface="Arial"/>
              </a:rPr>
              <a:t>. </a:t>
            </a:r>
            <a:endParaRPr lang="en-US" sz="25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500" dirty="0">
              <a:latin typeface="Arial"/>
              <a:cs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21032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West Coast AR (Feb </a:t>
            </a:r>
            <a:r>
              <a:rPr lang="en-US" sz="3000" b="1" dirty="0">
                <a:solidFill>
                  <a:srgbClr val="FF0000"/>
                </a:solidFill>
                <a:latin typeface="Arial"/>
                <a:cs typeface="Arial"/>
              </a:rPr>
              <a:t>2017) Summary </a:t>
            </a:r>
            <a:endParaRPr lang="en-US" sz="3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1512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269141" y="3103481"/>
            <a:ext cx="97413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rgbClr val="FF0000"/>
                </a:solidFill>
                <a:latin typeface="Arial"/>
                <a:cs typeface="Arial"/>
              </a:rPr>
              <a:t>West Coast Atmospheric River </a:t>
            </a:r>
            <a:r>
              <a:rPr lang="en-US" sz="3400" b="1" dirty="0" smtClean="0">
                <a:solidFill>
                  <a:srgbClr val="FF0000"/>
                </a:solidFill>
                <a:latin typeface="Arial"/>
                <a:cs typeface="Arial"/>
              </a:rPr>
              <a:t>(Mar 2018)</a:t>
            </a:r>
            <a:endParaRPr lang="en-US" sz="3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2877143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0" y="3995168"/>
            <a:ext cx="9144000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52725" y="4358781"/>
            <a:ext cx="9144000" cy="1270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b="1" dirty="0" smtClean="0">
                <a:solidFill>
                  <a:srgbClr val="0000FF"/>
                </a:solidFill>
                <a:latin typeface="Arial"/>
                <a:cs typeface="Arial"/>
              </a:rPr>
              <a:t>Images Valid:  	</a:t>
            </a:r>
            <a: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  <a:t>0000 UTC 21 Mar 2018 (PW)</a:t>
            </a:r>
            <a:b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  <a:t>					 	0000 UTC 22 Mar 2018 (24-h QPF) </a:t>
            </a:r>
            <a:endParaRPr lang="en-US" sz="28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1294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28" y="211691"/>
            <a:ext cx="5975280" cy="66494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1914" y="321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6054" y="321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914" y="36991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6053" y="3699144"/>
            <a:ext cx="21885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2736" y="572024"/>
            <a:ext cx="2611264" cy="2585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and GFS both too progressive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is less progressive than GFS (reversed difference colors)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F168)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drier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(lower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PW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wetter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(higher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PW)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4775200" y="1780541"/>
            <a:ext cx="828040" cy="957580"/>
          </a:xfrm>
          <a:custGeom>
            <a:avLst/>
            <a:gdLst>
              <a:gd name="connsiteX0" fmla="*/ 0 w 1007545"/>
              <a:gd name="connsiteY0" fmla="*/ 894301 h 894301"/>
              <a:gd name="connsiteX1" fmla="*/ 396240 w 1007545"/>
              <a:gd name="connsiteY1" fmla="*/ 701261 h 894301"/>
              <a:gd name="connsiteX2" fmla="*/ 680720 w 1007545"/>
              <a:gd name="connsiteY2" fmla="*/ 416781 h 894301"/>
              <a:gd name="connsiteX3" fmla="*/ 853440 w 1007545"/>
              <a:gd name="connsiteY3" fmla="*/ 101821 h 894301"/>
              <a:gd name="connsiteX4" fmla="*/ 914400 w 1007545"/>
              <a:gd name="connsiteY4" fmla="*/ 221 h 894301"/>
              <a:gd name="connsiteX5" fmla="*/ 1005840 w 1007545"/>
              <a:gd name="connsiteY5" fmla="*/ 122141 h 894301"/>
              <a:gd name="connsiteX6" fmla="*/ 965200 w 1007545"/>
              <a:gd name="connsiteY6" fmla="*/ 315181 h 894301"/>
              <a:gd name="connsiteX0" fmla="*/ 0 w 1005840"/>
              <a:gd name="connsiteY0" fmla="*/ 894301 h 894301"/>
              <a:gd name="connsiteX1" fmla="*/ 396240 w 1005840"/>
              <a:gd name="connsiteY1" fmla="*/ 701261 h 894301"/>
              <a:gd name="connsiteX2" fmla="*/ 680720 w 1005840"/>
              <a:gd name="connsiteY2" fmla="*/ 416781 h 894301"/>
              <a:gd name="connsiteX3" fmla="*/ 853440 w 1005840"/>
              <a:gd name="connsiteY3" fmla="*/ 101821 h 894301"/>
              <a:gd name="connsiteX4" fmla="*/ 914400 w 1005840"/>
              <a:gd name="connsiteY4" fmla="*/ 221 h 894301"/>
              <a:gd name="connsiteX5" fmla="*/ 1005840 w 1005840"/>
              <a:gd name="connsiteY5" fmla="*/ 122141 h 894301"/>
              <a:gd name="connsiteX0" fmla="*/ 0 w 914400"/>
              <a:gd name="connsiteY0" fmla="*/ 894301 h 894301"/>
              <a:gd name="connsiteX1" fmla="*/ 396240 w 914400"/>
              <a:gd name="connsiteY1" fmla="*/ 701261 h 894301"/>
              <a:gd name="connsiteX2" fmla="*/ 680720 w 914400"/>
              <a:gd name="connsiteY2" fmla="*/ 416781 h 894301"/>
              <a:gd name="connsiteX3" fmla="*/ 853440 w 914400"/>
              <a:gd name="connsiteY3" fmla="*/ 101821 h 894301"/>
              <a:gd name="connsiteX4" fmla="*/ 914400 w 914400"/>
              <a:gd name="connsiteY4" fmla="*/ 221 h 894301"/>
              <a:gd name="connsiteX0" fmla="*/ 0 w 914400"/>
              <a:gd name="connsiteY0" fmla="*/ 894291 h 894291"/>
              <a:gd name="connsiteX1" fmla="*/ 396240 w 914400"/>
              <a:gd name="connsiteY1" fmla="*/ 701251 h 894291"/>
              <a:gd name="connsiteX2" fmla="*/ 655320 w 914400"/>
              <a:gd name="connsiteY2" fmla="*/ 404071 h 894291"/>
              <a:gd name="connsiteX3" fmla="*/ 853440 w 914400"/>
              <a:gd name="connsiteY3" fmla="*/ 101811 h 894291"/>
              <a:gd name="connsiteX4" fmla="*/ 914400 w 914400"/>
              <a:gd name="connsiteY4" fmla="*/ 211 h 894291"/>
              <a:gd name="connsiteX0" fmla="*/ 0 w 914400"/>
              <a:gd name="connsiteY0" fmla="*/ 894190 h 894190"/>
              <a:gd name="connsiteX1" fmla="*/ 396240 w 914400"/>
              <a:gd name="connsiteY1" fmla="*/ 701150 h 894190"/>
              <a:gd name="connsiteX2" fmla="*/ 655320 w 914400"/>
              <a:gd name="connsiteY2" fmla="*/ 403970 h 894190"/>
              <a:gd name="connsiteX3" fmla="*/ 802640 w 914400"/>
              <a:gd name="connsiteY3" fmla="*/ 139810 h 894190"/>
              <a:gd name="connsiteX4" fmla="*/ 914400 w 914400"/>
              <a:gd name="connsiteY4" fmla="*/ 110 h 894190"/>
              <a:gd name="connsiteX0" fmla="*/ 0 w 802640"/>
              <a:gd name="connsiteY0" fmla="*/ 754380 h 754380"/>
              <a:gd name="connsiteX1" fmla="*/ 396240 w 802640"/>
              <a:gd name="connsiteY1" fmla="*/ 561340 h 754380"/>
              <a:gd name="connsiteX2" fmla="*/ 655320 w 802640"/>
              <a:gd name="connsiteY2" fmla="*/ 264160 h 754380"/>
              <a:gd name="connsiteX3" fmla="*/ 802640 w 802640"/>
              <a:gd name="connsiteY3" fmla="*/ 0 h 754380"/>
              <a:gd name="connsiteX0" fmla="*/ 0 w 878840"/>
              <a:gd name="connsiteY0" fmla="*/ 843280 h 843280"/>
              <a:gd name="connsiteX1" fmla="*/ 396240 w 878840"/>
              <a:gd name="connsiteY1" fmla="*/ 650240 h 843280"/>
              <a:gd name="connsiteX2" fmla="*/ 655320 w 878840"/>
              <a:gd name="connsiteY2" fmla="*/ 353060 h 843280"/>
              <a:gd name="connsiteX3" fmla="*/ 878840 w 878840"/>
              <a:gd name="connsiteY3" fmla="*/ 0 h 843280"/>
              <a:gd name="connsiteX0" fmla="*/ 0 w 878840"/>
              <a:gd name="connsiteY0" fmla="*/ 843280 h 843280"/>
              <a:gd name="connsiteX1" fmla="*/ 396240 w 878840"/>
              <a:gd name="connsiteY1" fmla="*/ 701040 h 843280"/>
              <a:gd name="connsiteX2" fmla="*/ 655320 w 878840"/>
              <a:gd name="connsiteY2" fmla="*/ 353060 h 843280"/>
              <a:gd name="connsiteX3" fmla="*/ 878840 w 878840"/>
              <a:gd name="connsiteY3" fmla="*/ 0 h 843280"/>
              <a:gd name="connsiteX0" fmla="*/ 0 w 840740"/>
              <a:gd name="connsiteY0" fmla="*/ 944880 h 944880"/>
              <a:gd name="connsiteX1" fmla="*/ 358140 w 840740"/>
              <a:gd name="connsiteY1" fmla="*/ 701040 h 944880"/>
              <a:gd name="connsiteX2" fmla="*/ 617220 w 840740"/>
              <a:gd name="connsiteY2" fmla="*/ 353060 h 944880"/>
              <a:gd name="connsiteX3" fmla="*/ 840740 w 840740"/>
              <a:gd name="connsiteY3" fmla="*/ 0 h 944880"/>
              <a:gd name="connsiteX0" fmla="*/ 0 w 840740"/>
              <a:gd name="connsiteY0" fmla="*/ 944880 h 944880"/>
              <a:gd name="connsiteX1" fmla="*/ 345440 w 840740"/>
              <a:gd name="connsiteY1" fmla="*/ 726440 h 944880"/>
              <a:gd name="connsiteX2" fmla="*/ 617220 w 840740"/>
              <a:gd name="connsiteY2" fmla="*/ 353060 h 944880"/>
              <a:gd name="connsiteX3" fmla="*/ 840740 w 840740"/>
              <a:gd name="connsiteY3" fmla="*/ 0 h 944880"/>
              <a:gd name="connsiteX0" fmla="*/ 0 w 828040"/>
              <a:gd name="connsiteY0" fmla="*/ 957580 h 957580"/>
              <a:gd name="connsiteX1" fmla="*/ 332740 w 828040"/>
              <a:gd name="connsiteY1" fmla="*/ 726440 h 957580"/>
              <a:gd name="connsiteX2" fmla="*/ 604520 w 828040"/>
              <a:gd name="connsiteY2" fmla="*/ 353060 h 957580"/>
              <a:gd name="connsiteX3" fmla="*/ 828040 w 828040"/>
              <a:gd name="connsiteY3" fmla="*/ 0 h 957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8040" h="957580">
                <a:moveTo>
                  <a:pt x="0" y="957580"/>
                </a:moveTo>
                <a:cubicBezTo>
                  <a:pt x="141393" y="900853"/>
                  <a:pt x="231987" y="827193"/>
                  <a:pt x="332740" y="726440"/>
                </a:cubicBezTo>
                <a:cubicBezTo>
                  <a:pt x="433493" y="625687"/>
                  <a:pt x="521970" y="474133"/>
                  <a:pt x="604520" y="353060"/>
                </a:cubicBezTo>
                <a:cubicBezTo>
                  <a:pt x="687070" y="231987"/>
                  <a:pt x="784860" y="67310"/>
                  <a:pt x="828040" y="0"/>
                </a:cubicBezTo>
              </a:path>
            </a:pathLst>
          </a:cu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5283199" y="1877060"/>
            <a:ext cx="480060" cy="1000760"/>
          </a:xfrm>
          <a:custGeom>
            <a:avLst/>
            <a:gdLst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6576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3528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3528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14960"/>
              <a:gd name="connsiteY0" fmla="*/ 924560 h 924560"/>
              <a:gd name="connsiteX1" fmla="*/ 71120 w 314960"/>
              <a:gd name="connsiteY1" fmla="*/ 640080 h 924560"/>
              <a:gd name="connsiteX2" fmla="*/ 162560 w 314960"/>
              <a:gd name="connsiteY2" fmla="*/ 365760 h 924560"/>
              <a:gd name="connsiteX3" fmla="*/ 254000 w 314960"/>
              <a:gd name="connsiteY3" fmla="*/ 121920 h 924560"/>
              <a:gd name="connsiteX4" fmla="*/ 314960 w 314960"/>
              <a:gd name="connsiteY4" fmla="*/ 0 h 924560"/>
              <a:gd name="connsiteX0" fmla="*/ 0 w 314960"/>
              <a:gd name="connsiteY0" fmla="*/ 924560 h 924560"/>
              <a:gd name="connsiteX1" fmla="*/ 71120 w 314960"/>
              <a:gd name="connsiteY1" fmla="*/ 640080 h 924560"/>
              <a:gd name="connsiteX2" fmla="*/ 111760 w 314960"/>
              <a:gd name="connsiteY2" fmla="*/ 365760 h 924560"/>
              <a:gd name="connsiteX3" fmla="*/ 254000 w 314960"/>
              <a:gd name="connsiteY3" fmla="*/ 121920 h 924560"/>
              <a:gd name="connsiteX4" fmla="*/ 314960 w 314960"/>
              <a:gd name="connsiteY4" fmla="*/ 0 h 924560"/>
              <a:gd name="connsiteX0" fmla="*/ 45903 w 360863"/>
              <a:gd name="connsiteY0" fmla="*/ 924560 h 924560"/>
              <a:gd name="connsiteX1" fmla="*/ 2723 w 360863"/>
              <a:gd name="connsiteY1" fmla="*/ 678180 h 924560"/>
              <a:gd name="connsiteX2" fmla="*/ 157663 w 360863"/>
              <a:gd name="connsiteY2" fmla="*/ 365760 h 924560"/>
              <a:gd name="connsiteX3" fmla="*/ 299903 w 360863"/>
              <a:gd name="connsiteY3" fmla="*/ 121920 h 924560"/>
              <a:gd name="connsiteX4" fmla="*/ 360863 w 360863"/>
              <a:gd name="connsiteY4" fmla="*/ 0 h 924560"/>
              <a:gd name="connsiteX0" fmla="*/ 0 w 480060"/>
              <a:gd name="connsiteY0" fmla="*/ 1000760 h 1000760"/>
              <a:gd name="connsiteX1" fmla="*/ 121920 w 480060"/>
              <a:gd name="connsiteY1" fmla="*/ 678180 h 1000760"/>
              <a:gd name="connsiteX2" fmla="*/ 276860 w 480060"/>
              <a:gd name="connsiteY2" fmla="*/ 365760 h 1000760"/>
              <a:gd name="connsiteX3" fmla="*/ 419100 w 480060"/>
              <a:gd name="connsiteY3" fmla="*/ 121920 h 1000760"/>
              <a:gd name="connsiteX4" fmla="*/ 480060 w 480060"/>
              <a:gd name="connsiteY4" fmla="*/ 0 h 100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" h="1000760">
                <a:moveTo>
                  <a:pt x="0" y="1000760"/>
                </a:moveTo>
                <a:cubicBezTo>
                  <a:pt x="22013" y="902546"/>
                  <a:pt x="75777" y="784013"/>
                  <a:pt x="121920" y="678180"/>
                </a:cubicBezTo>
                <a:cubicBezTo>
                  <a:pt x="168063" y="572347"/>
                  <a:pt x="227330" y="458470"/>
                  <a:pt x="276860" y="365760"/>
                </a:cubicBezTo>
                <a:cubicBezTo>
                  <a:pt x="326390" y="273050"/>
                  <a:pt x="385233" y="182880"/>
                  <a:pt x="419100" y="121920"/>
                </a:cubicBezTo>
                <a:cubicBezTo>
                  <a:pt x="452967" y="60960"/>
                  <a:pt x="480060" y="0"/>
                  <a:pt x="480060" y="0"/>
                </a:cubicBez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780541" y="1780541"/>
            <a:ext cx="828040" cy="957580"/>
          </a:xfrm>
          <a:custGeom>
            <a:avLst/>
            <a:gdLst>
              <a:gd name="connsiteX0" fmla="*/ 0 w 1007545"/>
              <a:gd name="connsiteY0" fmla="*/ 894301 h 894301"/>
              <a:gd name="connsiteX1" fmla="*/ 396240 w 1007545"/>
              <a:gd name="connsiteY1" fmla="*/ 701261 h 894301"/>
              <a:gd name="connsiteX2" fmla="*/ 680720 w 1007545"/>
              <a:gd name="connsiteY2" fmla="*/ 416781 h 894301"/>
              <a:gd name="connsiteX3" fmla="*/ 853440 w 1007545"/>
              <a:gd name="connsiteY3" fmla="*/ 101821 h 894301"/>
              <a:gd name="connsiteX4" fmla="*/ 914400 w 1007545"/>
              <a:gd name="connsiteY4" fmla="*/ 221 h 894301"/>
              <a:gd name="connsiteX5" fmla="*/ 1005840 w 1007545"/>
              <a:gd name="connsiteY5" fmla="*/ 122141 h 894301"/>
              <a:gd name="connsiteX6" fmla="*/ 965200 w 1007545"/>
              <a:gd name="connsiteY6" fmla="*/ 315181 h 894301"/>
              <a:gd name="connsiteX0" fmla="*/ 0 w 1005840"/>
              <a:gd name="connsiteY0" fmla="*/ 894301 h 894301"/>
              <a:gd name="connsiteX1" fmla="*/ 396240 w 1005840"/>
              <a:gd name="connsiteY1" fmla="*/ 701261 h 894301"/>
              <a:gd name="connsiteX2" fmla="*/ 680720 w 1005840"/>
              <a:gd name="connsiteY2" fmla="*/ 416781 h 894301"/>
              <a:gd name="connsiteX3" fmla="*/ 853440 w 1005840"/>
              <a:gd name="connsiteY3" fmla="*/ 101821 h 894301"/>
              <a:gd name="connsiteX4" fmla="*/ 914400 w 1005840"/>
              <a:gd name="connsiteY4" fmla="*/ 221 h 894301"/>
              <a:gd name="connsiteX5" fmla="*/ 1005840 w 1005840"/>
              <a:gd name="connsiteY5" fmla="*/ 122141 h 894301"/>
              <a:gd name="connsiteX0" fmla="*/ 0 w 914400"/>
              <a:gd name="connsiteY0" fmla="*/ 894301 h 894301"/>
              <a:gd name="connsiteX1" fmla="*/ 396240 w 914400"/>
              <a:gd name="connsiteY1" fmla="*/ 701261 h 894301"/>
              <a:gd name="connsiteX2" fmla="*/ 680720 w 914400"/>
              <a:gd name="connsiteY2" fmla="*/ 416781 h 894301"/>
              <a:gd name="connsiteX3" fmla="*/ 853440 w 914400"/>
              <a:gd name="connsiteY3" fmla="*/ 101821 h 894301"/>
              <a:gd name="connsiteX4" fmla="*/ 914400 w 914400"/>
              <a:gd name="connsiteY4" fmla="*/ 221 h 894301"/>
              <a:gd name="connsiteX0" fmla="*/ 0 w 914400"/>
              <a:gd name="connsiteY0" fmla="*/ 894291 h 894291"/>
              <a:gd name="connsiteX1" fmla="*/ 396240 w 914400"/>
              <a:gd name="connsiteY1" fmla="*/ 701251 h 894291"/>
              <a:gd name="connsiteX2" fmla="*/ 655320 w 914400"/>
              <a:gd name="connsiteY2" fmla="*/ 404071 h 894291"/>
              <a:gd name="connsiteX3" fmla="*/ 853440 w 914400"/>
              <a:gd name="connsiteY3" fmla="*/ 101811 h 894291"/>
              <a:gd name="connsiteX4" fmla="*/ 914400 w 914400"/>
              <a:gd name="connsiteY4" fmla="*/ 211 h 894291"/>
              <a:gd name="connsiteX0" fmla="*/ 0 w 914400"/>
              <a:gd name="connsiteY0" fmla="*/ 894190 h 894190"/>
              <a:gd name="connsiteX1" fmla="*/ 396240 w 914400"/>
              <a:gd name="connsiteY1" fmla="*/ 701150 h 894190"/>
              <a:gd name="connsiteX2" fmla="*/ 655320 w 914400"/>
              <a:gd name="connsiteY2" fmla="*/ 403970 h 894190"/>
              <a:gd name="connsiteX3" fmla="*/ 802640 w 914400"/>
              <a:gd name="connsiteY3" fmla="*/ 139810 h 894190"/>
              <a:gd name="connsiteX4" fmla="*/ 914400 w 914400"/>
              <a:gd name="connsiteY4" fmla="*/ 110 h 894190"/>
              <a:gd name="connsiteX0" fmla="*/ 0 w 802640"/>
              <a:gd name="connsiteY0" fmla="*/ 754380 h 754380"/>
              <a:gd name="connsiteX1" fmla="*/ 396240 w 802640"/>
              <a:gd name="connsiteY1" fmla="*/ 561340 h 754380"/>
              <a:gd name="connsiteX2" fmla="*/ 655320 w 802640"/>
              <a:gd name="connsiteY2" fmla="*/ 264160 h 754380"/>
              <a:gd name="connsiteX3" fmla="*/ 802640 w 802640"/>
              <a:gd name="connsiteY3" fmla="*/ 0 h 754380"/>
              <a:gd name="connsiteX0" fmla="*/ 0 w 878840"/>
              <a:gd name="connsiteY0" fmla="*/ 843280 h 843280"/>
              <a:gd name="connsiteX1" fmla="*/ 396240 w 878840"/>
              <a:gd name="connsiteY1" fmla="*/ 650240 h 843280"/>
              <a:gd name="connsiteX2" fmla="*/ 655320 w 878840"/>
              <a:gd name="connsiteY2" fmla="*/ 353060 h 843280"/>
              <a:gd name="connsiteX3" fmla="*/ 878840 w 878840"/>
              <a:gd name="connsiteY3" fmla="*/ 0 h 843280"/>
              <a:gd name="connsiteX0" fmla="*/ 0 w 878840"/>
              <a:gd name="connsiteY0" fmla="*/ 843280 h 843280"/>
              <a:gd name="connsiteX1" fmla="*/ 396240 w 878840"/>
              <a:gd name="connsiteY1" fmla="*/ 701040 h 843280"/>
              <a:gd name="connsiteX2" fmla="*/ 655320 w 878840"/>
              <a:gd name="connsiteY2" fmla="*/ 353060 h 843280"/>
              <a:gd name="connsiteX3" fmla="*/ 878840 w 878840"/>
              <a:gd name="connsiteY3" fmla="*/ 0 h 843280"/>
              <a:gd name="connsiteX0" fmla="*/ 0 w 840740"/>
              <a:gd name="connsiteY0" fmla="*/ 944880 h 944880"/>
              <a:gd name="connsiteX1" fmla="*/ 358140 w 840740"/>
              <a:gd name="connsiteY1" fmla="*/ 701040 h 944880"/>
              <a:gd name="connsiteX2" fmla="*/ 617220 w 840740"/>
              <a:gd name="connsiteY2" fmla="*/ 353060 h 944880"/>
              <a:gd name="connsiteX3" fmla="*/ 840740 w 840740"/>
              <a:gd name="connsiteY3" fmla="*/ 0 h 944880"/>
              <a:gd name="connsiteX0" fmla="*/ 0 w 840740"/>
              <a:gd name="connsiteY0" fmla="*/ 944880 h 944880"/>
              <a:gd name="connsiteX1" fmla="*/ 345440 w 840740"/>
              <a:gd name="connsiteY1" fmla="*/ 726440 h 944880"/>
              <a:gd name="connsiteX2" fmla="*/ 617220 w 840740"/>
              <a:gd name="connsiteY2" fmla="*/ 353060 h 944880"/>
              <a:gd name="connsiteX3" fmla="*/ 840740 w 840740"/>
              <a:gd name="connsiteY3" fmla="*/ 0 h 944880"/>
              <a:gd name="connsiteX0" fmla="*/ 0 w 828040"/>
              <a:gd name="connsiteY0" fmla="*/ 957580 h 957580"/>
              <a:gd name="connsiteX1" fmla="*/ 332740 w 828040"/>
              <a:gd name="connsiteY1" fmla="*/ 726440 h 957580"/>
              <a:gd name="connsiteX2" fmla="*/ 604520 w 828040"/>
              <a:gd name="connsiteY2" fmla="*/ 353060 h 957580"/>
              <a:gd name="connsiteX3" fmla="*/ 828040 w 828040"/>
              <a:gd name="connsiteY3" fmla="*/ 0 h 957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8040" h="957580">
                <a:moveTo>
                  <a:pt x="0" y="957580"/>
                </a:moveTo>
                <a:cubicBezTo>
                  <a:pt x="141393" y="900853"/>
                  <a:pt x="231987" y="827193"/>
                  <a:pt x="332740" y="726440"/>
                </a:cubicBezTo>
                <a:cubicBezTo>
                  <a:pt x="433493" y="625687"/>
                  <a:pt x="521970" y="474133"/>
                  <a:pt x="604520" y="353060"/>
                </a:cubicBezTo>
                <a:cubicBezTo>
                  <a:pt x="687070" y="231987"/>
                  <a:pt x="784860" y="67310"/>
                  <a:pt x="828040" y="0"/>
                </a:cubicBezTo>
              </a:path>
            </a:pathLst>
          </a:cu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2288540" y="1877060"/>
            <a:ext cx="480060" cy="1000760"/>
          </a:xfrm>
          <a:custGeom>
            <a:avLst/>
            <a:gdLst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6576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3528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3528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14960"/>
              <a:gd name="connsiteY0" fmla="*/ 924560 h 924560"/>
              <a:gd name="connsiteX1" fmla="*/ 71120 w 314960"/>
              <a:gd name="connsiteY1" fmla="*/ 640080 h 924560"/>
              <a:gd name="connsiteX2" fmla="*/ 162560 w 314960"/>
              <a:gd name="connsiteY2" fmla="*/ 365760 h 924560"/>
              <a:gd name="connsiteX3" fmla="*/ 254000 w 314960"/>
              <a:gd name="connsiteY3" fmla="*/ 121920 h 924560"/>
              <a:gd name="connsiteX4" fmla="*/ 314960 w 314960"/>
              <a:gd name="connsiteY4" fmla="*/ 0 h 924560"/>
              <a:gd name="connsiteX0" fmla="*/ 0 w 314960"/>
              <a:gd name="connsiteY0" fmla="*/ 924560 h 924560"/>
              <a:gd name="connsiteX1" fmla="*/ 71120 w 314960"/>
              <a:gd name="connsiteY1" fmla="*/ 640080 h 924560"/>
              <a:gd name="connsiteX2" fmla="*/ 111760 w 314960"/>
              <a:gd name="connsiteY2" fmla="*/ 365760 h 924560"/>
              <a:gd name="connsiteX3" fmla="*/ 254000 w 314960"/>
              <a:gd name="connsiteY3" fmla="*/ 121920 h 924560"/>
              <a:gd name="connsiteX4" fmla="*/ 314960 w 314960"/>
              <a:gd name="connsiteY4" fmla="*/ 0 h 924560"/>
              <a:gd name="connsiteX0" fmla="*/ 45903 w 360863"/>
              <a:gd name="connsiteY0" fmla="*/ 924560 h 924560"/>
              <a:gd name="connsiteX1" fmla="*/ 2723 w 360863"/>
              <a:gd name="connsiteY1" fmla="*/ 678180 h 924560"/>
              <a:gd name="connsiteX2" fmla="*/ 157663 w 360863"/>
              <a:gd name="connsiteY2" fmla="*/ 365760 h 924560"/>
              <a:gd name="connsiteX3" fmla="*/ 299903 w 360863"/>
              <a:gd name="connsiteY3" fmla="*/ 121920 h 924560"/>
              <a:gd name="connsiteX4" fmla="*/ 360863 w 360863"/>
              <a:gd name="connsiteY4" fmla="*/ 0 h 924560"/>
              <a:gd name="connsiteX0" fmla="*/ 0 w 480060"/>
              <a:gd name="connsiteY0" fmla="*/ 1000760 h 1000760"/>
              <a:gd name="connsiteX1" fmla="*/ 121920 w 480060"/>
              <a:gd name="connsiteY1" fmla="*/ 678180 h 1000760"/>
              <a:gd name="connsiteX2" fmla="*/ 276860 w 480060"/>
              <a:gd name="connsiteY2" fmla="*/ 365760 h 1000760"/>
              <a:gd name="connsiteX3" fmla="*/ 419100 w 480060"/>
              <a:gd name="connsiteY3" fmla="*/ 121920 h 1000760"/>
              <a:gd name="connsiteX4" fmla="*/ 480060 w 480060"/>
              <a:gd name="connsiteY4" fmla="*/ 0 h 100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" h="1000760">
                <a:moveTo>
                  <a:pt x="0" y="1000760"/>
                </a:moveTo>
                <a:cubicBezTo>
                  <a:pt x="22013" y="902546"/>
                  <a:pt x="75777" y="784013"/>
                  <a:pt x="121920" y="678180"/>
                </a:cubicBezTo>
                <a:cubicBezTo>
                  <a:pt x="168063" y="572347"/>
                  <a:pt x="227330" y="458470"/>
                  <a:pt x="276860" y="365760"/>
                </a:cubicBezTo>
                <a:cubicBezTo>
                  <a:pt x="326390" y="273050"/>
                  <a:pt x="385233" y="182880"/>
                  <a:pt x="419100" y="121920"/>
                </a:cubicBezTo>
                <a:cubicBezTo>
                  <a:pt x="452967" y="60960"/>
                  <a:pt x="480060" y="0"/>
                  <a:pt x="480060" y="0"/>
                </a:cubicBez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018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2800"/>
            <a:ext cx="9144000" cy="5715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24768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http://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cs typeface="Arial"/>
              </a:rPr>
              <a:t>www.emc.ncep.noaa.gov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/users/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cs typeface="Arial"/>
              </a:rPr>
              <a:t>Alicia.Bentley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/fv3gfs/</a:t>
            </a:r>
          </a:p>
        </p:txBody>
      </p:sp>
      <p:sp>
        <p:nvSpPr>
          <p:cNvPr id="4" name="Oval 3"/>
          <p:cNvSpPr/>
          <p:nvPr/>
        </p:nvSpPr>
        <p:spPr>
          <a:xfrm>
            <a:off x="1491391" y="3352389"/>
            <a:ext cx="6142760" cy="1432519"/>
          </a:xfrm>
          <a:prstGeom prst="ellipse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71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28" y="211691"/>
            <a:ext cx="5975279" cy="66494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1914" y="321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6054" y="321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914" y="36991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6053" y="3699144"/>
            <a:ext cx="21885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2736" y="572024"/>
            <a:ext cx="2611264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GFS shifts AR west before FV3GFS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is more progressive with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AR than GFS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F144)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drier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(lower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PW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wetter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(higher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PW)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4775200" y="1780541"/>
            <a:ext cx="828040" cy="957580"/>
          </a:xfrm>
          <a:custGeom>
            <a:avLst/>
            <a:gdLst>
              <a:gd name="connsiteX0" fmla="*/ 0 w 1007545"/>
              <a:gd name="connsiteY0" fmla="*/ 894301 h 894301"/>
              <a:gd name="connsiteX1" fmla="*/ 396240 w 1007545"/>
              <a:gd name="connsiteY1" fmla="*/ 701261 h 894301"/>
              <a:gd name="connsiteX2" fmla="*/ 680720 w 1007545"/>
              <a:gd name="connsiteY2" fmla="*/ 416781 h 894301"/>
              <a:gd name="connsiteX3" fmla="*/ 853440 w 1007545"/>
              <a:gd name="connsiteY3" fmla="*/ 101821 h 894301"/>
              <a:gd name="connsiteX4" fmla="*/ 914400 w 1007545"/>
              <a:gd name="connsiteY4" fmla="*/ 221 h 894301"/>
              <a:gd name="connsiteX5" fmla="*/ 1005840 w 1007545"/>
              <a:gd name="connsiteY5" fmla="*/ 122141 h 894301"/>
              <a:gd name="connsiteX6" fmla="*/ 965200 w 1007545"/>
              <a:gd name="connsiteY6" fmla="*/ 315181 h 894301"/>
              <a:gd name="connsiteX0" fmla="*/ 0 w 1005840"/>
              <a:gd name="connsiteY0" fmla="*/ 894301 h 894301"/>
              <a:gd name="connsiteX1" fmla="*/ 396240 w 1005840"/>
              <a:gd name="connsiteY1" fmla="*/ 701261 h 894301"/>
              <a:gd name="connsiteX2" fmla="*/ 680720 w 1005840"/>
              <a:gd name="connsiteY2" fmla="*/ 416781 h 894301"/>
              <a:gd name="connsiteX3" fmla="*/ 853440 w 1005840"/>
              <a:gd name="connsiteY3" fmla="*/ 101821 h 894301"/>
              <a:gd name="connsiteX4" fmla="*/ 914400 w 1005840"/>
              <a:gd name="connsiteY4" fmla="*/ 221 h 894301"/>
              <a:gd name="connsiteX5" fmla="*/ 1005840 w 1005840"/>
              <a:gd name="connsiteY5" fmla="*/ 122141 h 894301"/>
              <a:gd name="connsiteX0" fmla="*/ 0 w 914400"/>
              <a:gd name="connsiteY0" fmla="*/ 894301 h 894301"/>
              <a:gd name="connsiteX1" fmla="*/ 396240 w 914400"/>
              <a:gd name="connsiteY1" fmla="*/ 701261 h 894301"/>
              <a:gd name="connsiteX2" fmla="*/ 680720 w 914400"/>
              <a:gd name="connsiteY2" fmla="*/ 416781 h 894301"/>
              <a:gd name="connsiteX3" fmla="*/ 853440 w 914400"/>
              <a:gd name="connsiteY3" fmla="*/ 101821 h 894301"/>
              <a:gd name="connsiteX4" fmla="*/ 914400 w 914400"/>
              <a:gd name="connsiteY4" fmla="*/ 221 h 894301"/>
              <a:gd name="connsiteX0" fmla="*/ 0 w 914400"/>
              <a:gd name="connsiteY0" fmla="*/ 894291 h 894291"/>
              <a:gd name="connsiteX1" fmla="*/ 396240 w 914400"/>
              <a:gd name="connsiteY1" fmla="*/ 701251 h 894291"/>
              <a:gd name="connsiteX2" fmla="*/ 655320 w 914400"/>
              <a:gd name="connsiteY2" fmla="*/ 404071 h 894291"/>
              <a:gd name="connsiteX3" fmla="*/ 853440 w 914400"/>
              <a:gd name="connsiteY3" fmla="*/ 101811 h 894291"/>
              <a:gd name="connsiteX4" fmla="*/ 914400 w 914400"/>
              <a:gd name="connsiteY4" fmla="*/ 211 h 894291"/>
              <a:gd name="connsiteX0" fmla="*/ 0 w 914400"/>
              <a:gd name="connsiteY0" fmla="*/ 894190 h 894190"/>
              <a:gd name="connsiteX1" fmla="*/ 396240 w 914400"/>
              <a:gd name="connsiteY1" fmla="*/ 701150 h 894190"/>
              <a:gd name="connsiteX2" fmla="*/ 655320 w 914400"/>
              <a:gd name="connsiteY2" fmla="*/ 403970 h 894190"/>
              <a:gd name="connsiteX3" fmla="*/ 802640 w 914400"/>
              <a:gd name="connsiteY3" fmla="*/ 139810 h 894190"/>
              <a:gd name="connsiteX4" fmla="*/ 914400 w 914400"/>
              <a:gd name="connsiteY4" fmla="*/ 110 h 894190"/>
              <a:gd name="connsiteX0" fmla="*/ 0 w 802640"/>
              <a:gd name="connsiteY0" fmla="*/ 754380 h 754380"/>
              <a:gd name="connsiteX1" fmla="*/ 396240 w 802640"/>
              <a:gd name="connsiteY1" fmla="*/ 561340 h 754380"/>
              <a:gd name="connsiteX2" fmla="*/ 655320 w 802640"/>
              <a:gd name="connsiteY2" fmla="*/ 264160 h 754380"/>
              <a:gd name="connsiteX3" fmla="*/ 802640 w 802640"/>
              <a:gd name="connsiteY3" fmla="*/ 0 h 754380"/>
              <a:gd name="connsiteX0" fmla="*/ 0 w 878840"/>
              <a:gd name="connsiteY0" fmla="*/ 843280 h 843280"/>
              <a:gd name="connsiteX1" fmla="*/ 396240 w 878840"/>
              <a:gd name="connsiteY1" fmla="*/ 650240 h 843280"/>
              <a:gd name="connsiteX2" fmla="*/ 655320 w 878840"/>
              <a:gd name="connsiteY2" fmla="*/ 353060 h 843280"/>
              <a:gd name="connsiteX3" fmla="*/ 878840 w 878840"/>
              <a:gd name="connsiteY3" fmla="*/ 0 h 843280"/>
              <a:gd name="connsiteX0" fmla="*/ 0 w 878840"/>
              <a:gd name="connsiteY0" fmla="*/ 843280 h 843280"/>
              <a:gd name="connsiteX1" fmla="*/ 396240 w 878840"/>
              <a:gd name="connsiteY1" fmla="*/ 701040 h 843280"/>
              <a:gd name="connsiteX2" fmla="*/ 655320 w 878840"/>
              <a:gd name="connsiteY2" fmla="*/ 353060 h 843280"/>
              <a:gd name="connsiteX3" fmla="*/ 878840 w 878840"/>
              <a:gd name="connsiteY3" fmla="*/ 0 h 843280"/>
              <a:gd name="connsiteX0" fmla="*/ 0 w 840740"/>
              <a:gd name="connsiteY0" fmla="*/ 944880 h 944880"/>
              <a:gd name="connsiteX1" fmla="*/ 358140 w 840740"/>
              <a:gd name="connsiteY1" fmla="*/ 701040 h 944880"/>
              <a:gd name="connsiteX2" fmla="*/ 617220 w 840740"/>
              <a:gd name="connsiteY2" fmla="*/ 353060 h 944880"/>
              <a:gd name="connsiteX3" fmla="*/ 840740 w 840740"/>
              <a:gd name="connsiteY3" fmla="*/ 0 h 944880"/>
              <a:gd name="connsiteX0" fmla="*/ 0 w 840740"/>
              <a:gd name="connsiteY0" fmla="*/ 944880 h 944880"/>
              <a:gd name="connsiteX1" fmla="*/ 345440 w 840740"/>
              <a:gd name="connsiteY1" fmla="*/ 726440 h 944880"/>
              <a:gd name="connsiteX2" fmla="*/ 617220 w 840740"/>
              <a:gd name="connsiteY2" fmla="*/ 353060 h 944880"/>
              <a:gd name="connsiteX3" fmla="*/ 840740 w 840740"/>
              <a:gd name="connsiteY3" fmla="*/ 0 h 944880"/>
              <a:gd name="connsiteX0" fmla="*/ 0 w 828040"/>
              <a:gd name="connsiteY0" fmla="*/ 957580 h 957580"/>
              <a:gd name="connsiteX1" fmla="*/ 332740 w 828040"/>
              <a:gd name="connsiteY1" fmla="*/ 726440 h 957580"/>
              <a:gd name="connsiteX2" fmla="*/ 604520 w 828040"/>
              <a:gd name="connsiteY2" fmla="*/ 353060 h 957580"/>
              <a:gd name="connsiteX3" fmla="*/ 828040 w 828040"/>
              <a:gd name="connsiteY3" fmla="*/ 0 h 957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8040" h="957580">
                <a:moveTo>
                  <a:pt x="0" y="957580"/>
                </a:moveTo>
                <a:cubicBezTo>
                  <a:pt x="141393" y="900853"/>
                  <a:pt x="231987" y="827193"/>
                  <a:pt x="332740" y="726440"/>
                </a:cubicBezTo>
                <a:cubicBezTo>
                  <a:pt x="433493" y="625687"/>
                  <a:pt x="521970" y="474133"/>
                  <a:pt x="604520" y="353060"/>
                </a:cubicBezTo>
                <a:cubicBezTo>
                  <a:pt x="687070" y="231987"/>
                  <a:pt x="784860" y="67310"/>
                  <a:pt x="828040" y="0"/>
                </a:cubicBezTo>
              </a:path>
            </a:pathLst>
          </a:cu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5283199" y="1877060"/>
            <a:ext cx="480060" cy="1000760"/>
          </a:xfrm>
          <a:custGeom>
            <a:avLst/>
            <a:gdLst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6576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3528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3528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14960"/>
              <a:gd name="connsiteY0" fmla="*/ 924560 h 924560"/>
              <a:gd name="connsiteX1" fmla="*/ 71120 w 314960"/>
              <a:gd name="connsiteY1" fmla="*/ 640080 h 924560"/>
              <a:gd name="connsiteX2" fmla="*/ 162560 w 314960"/>
              <a:gd name="connsiteY2" fmla="*/ 365760 h 924560"/>
              <a:gd name="connsiteX3" fmla="*/ 254000 w 314960"/>
              <a:gd name="connsiteY3" fmla="*/ 121920 h 924560"/>
              <a:gd name="connsiteX4" fmla="*/ 314960 w 314960"/>
              <a:gd name="connsiteY4" fmla="*/ 0 h 924560"/>
              <a:gd name="connsiteX0" fmla="*/ 0 w 314960"/>
              <a:gd name="connsiteY0" fmla="*/ 924560 h 924560"/>
              <a:gd name="connsiteX1" fmla="*/ 71120 w 314960"/>
              <a:gd name="connsiteY1" fmla="*/ 640080 h 924560"/>
              <a:gd name="connsiteX2" fmla="*/ 111760 w 314960"/>
              <a:gd name="connsiteY2" fmla="*/ 365760 h 924560"/>
              <a:gd name="connsiteX3" fmla="*/ 254000 w 314960"/>
              <a:gd name="connsiteY3" fmla="*/ 121920 h 924560"/>
              <a:gd name="connsiteX4" fmla="*/ 314960 w 314960"/>
              <a:gd name="connsiteY4" fmla="*/ 0 h 924560"/>
              <a:gd name="connsiteX0" fmla="*/ 45903 w 360863"/>
              <a:gd name="connsiteY0" fmla="*/ 924560 h 924560"/>
              <a:gd name="connsiteX1" fmla="*/ 2723 w 360863"/>
              <a:gd name="connsiteY1" fmla="*/ 678180 h 924560"/>
              <a:gd name="connsiteX2" fmla="*/ 157663 w 360863"/>
              <a:gd name="connsiteY2" fmla="*/ 365760 h 924560"/>
              <a:gd name="connsiteX3" fmla="*/ 299903 w 360863"/>
              <a:gd name="connsiteY3" fmla="*/ 121920 h 924560"/>
              <a:gd name="connsiteX4" fmla="*/ 360863 w 360863"/>
              <a:gd name="connsiteY4" fmla="*/ 0 h 924560"/>
              <a:gd name="connsiteX0" fmla="*/ 0 w 480060"/>
              <a:gd name="connsiteY0" fmla="*/ 1000760 h 1000760"/>
              <a:gd name="connsiteX1" fmla="*/ 121920 w 480060"/>
              <a:gd name="connsiteY1" fmla="*/ 678180 h 1000760"/>
              <a:gd name="connsiteX2" fmla="*/ 276860 w 480060"/>
              <a:gd name="connsiteY2" fmla="*/ 365760 h 1000760"/>
              <a:gd name="connsiteX3" fmla="*/ 419100 w 480060"/>
              <a:gd name="connsiteY3" fmla="*/ 121920 h 1000760"/>
              <a:gd name="connsiteX4" fmla="*/ 480060 w 480060"/>
              <a:gd name="connsiteY4" fmla="*/ 0 h 100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" h="1000760">
                <a:moveTo>
                  <a:pt x="0" y="1000760"/>
                </a:moveTo>
                <a:cubicBezTo>
                  <a:pt x="22013" y="902546"/>
                  <a:pt x="75777" y="784013"/>
                  <a:pt x="121920" y="678180"/>
                </a:cubicBezTo>
                <a:cubicBezTo>
                  <a:pt x="168063" y="572347"/>
                  <a:pt x="227330" y="458470"/>
                  <a:pt x="276860" y="365760"/>
                </a:cubicBezTo>
                <a:cubicBezTo>
                  <a:pt x="326390" y="273050"/>
                  <a:pt x="385233" y="182880"/>
                  <a:pt x="419100" y="121920"/>
                </a:cubicBezTo>
                <a:cubicBezTo>
                  <a:pt x="452967" y="60960"/>
                  <a:pt x="480060" y="0"/>
                  <a:pt x="480060" y="0"/>
                </a:cubicBez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780541" y="1780541"/>
            <a:ext cx="828040" cy="957580"/>
          </a:xfrm>
          <a:custGeom>
            <a:avLst/>
            <a:gdLst>
              <a:gd name="connsiteX0" fmla="*/ 0 w 1007545"/>
              <a:gd name="connsiteY0" fmla="*/ 894301 h 894301"/>
              <a:gd name="connsiteX1" fmla="*/ 396240 w 1007545"/>
              <a:gd name="connsiteY1" fmla="*/ 701261 h 894301"/>
              <a:gd name="connsiteX2" fmla="*/ 680720 w 1007545"/>
              <a:gd name="connsiteY2" fmla="*/ 416781 h 894301"/>
              <a:gd name="connsiteX3" fmla="*/ 853440 w 1007545"/>
              <a:gd name="connsiteY3" fmla="*/ 101821 h 894301"/>
              <a:gd name="connsiteX4" fmla="*/ 914400 w 1007545"/>
              <a:gd name="connsiteY4" fmla="*/ 221 h 894301"/>
              <a:gd name="connsiteX5" fmla="*/ 1005840 w 1007545"/>
              <a:gd name="connsiteY5" fmla="*/ 122141 h 894301"/>
              <a:gd name="connsiteX6" fmla="*/ 965200 w 1007545"/>
              <a:gd name="connsiteY6" fmla="*/ 315181 h 894301"/>
              <a:gd name="connsiteX0" fmla="*/ 0 w 1005840"/>
              <a:gd name="connsiteY0" fmla="*/ 894301 h 894301"/>
              <a:gd name="connsiteX1" fmla="*/ 396240 w 1005840"/>
              <a:gd name="connsiteY1" fmla="*/ 701261 h 894301"/>
              <a:gd name="connsiteX2" fmla="*/ 680720 w 1005840"/>
              <a:gd name="connsiteY2" fmla="*/ 416781 h 894301"/>
              <a:gd name="connsiteX3" fmla="*/ 853440 w 1005840"/>
              <a:gd name="connsiteY3" fmla="*/ 101821 h 894301"/>
              <a:gd name="connsiteX4" fmla="*/ 914400 w 1005840"/>
              <a:gd name="connsiteY4" fmla="*/ 221 h 894301"/>
              <a:gd name="connsiteX5" fmla="*/ 1005840 w 1005840"/>
              <a:gd name="connsiteY5" fmla="*/ 122141 h 894301"/>
              <a:gd name="connsiteX0" fmla="*/ 0 w 914400"/>
              <a:gd name="connsiteY0" fmla="*/ 894301 h 894301"/>
              <a:gd name="connsiteX1" fmla="*/ 396240 w 914400"/>
              <a:gd name="connsiteY1" fmla="*/ 701261 h 894301"/>
              <a:gd name="connsiteX2" fmla="*/ 680720 w 914400"/>
              <a:gd name="connsiteY2" fmla="*/ 416781 h 894301"/>
              <a:gd name="connsiteX3" fmla="*/ 853440 w 914400"/>
              <a:gd name="connsiteY3" fmla="*/ 101821 h 894301"/>
              <a:gd name="connsiteX4" fmla="*/ 914400 w 914400"/>
              <a:gd name="connsiteY4" fmla="*/ 221 h 894301"/>
              <a:gd name="connsiteX0" fmla="*/ 0 w 914400"/>
              <a:gd name="connsiteY0" fmla="*/ 894291 h 894291"/>
              <a:gd name="connsiteX1" fmla="*/ 396240 w 914400"/>
              <a:gd name="connsiteY1" fmla="*/ 701251 h 894291"/>
              <a:gd name="connsiteX2" fmla="*/ 655320 w 914400"/>
              <a:gd name="connsiteY2" fmla="*/ 404071 h 894291"/>
              <a:gd name="connsiteX3" fmla="*/ 853440 w 914400"/>
              <a:gd name="connsiteY3" fmla="*/ 101811 h 894291"/>
              <a:gd name="connsiteX4" fmla="*/ 914400 w 914400"/>
              <a:gd name="connsiteY4" fmla="*/ 211 h 894291"/>
              <a:gd name="connsiteX0" fmla="*/ 0 w 914400"/>
              <a:gd name="connsiteY0" fmla="*/ 894190 h 894190"/>
              <a:gd name="connsiteX1" fmla="*/ 396240 w 914400"/>
              <a:gd name="connsiteY1" fmla="*/ 701150 h 894190"/>
              <a:gd name="connsiteX2" fmla="*/ 655320 w 914400"/>
              <a:gd name="connsiteY2" fmla="*/ 403970 h 894190"/>
              <a:gd name="connsiteX3" fmla="*/ 802640 w 914400"/>
              <a:gd name="connsiteY3" fmla="*/ 139810 h 894190"/>
              <a:gd name="connsiteX4" fmla="*/ 914400 w 914400"/>
              <a:gd name="connsiteY4" fmla="*/ 110 h 894190"/>
              <a:gd name="connsiteX0" fmla="*/ 0 w 802640"/>
              <a:gd name="connsiteY0" fmla="*/ 754380 h 754380"/>
              <a:gd name="connsiteX1" fmla="*/ 396240 w 802640"/>
              <a:gd name="connsiteY1" fmla="*/ 561340 h 754380"/>
              <a:gd name="connsiteX2" fmla="*/ 655320 w 802640"/>
              <a:gd name="connsiteY2" fmla="*/ 264160 h 754380"/>
              <a:gd name="connsiteX3" fmla="*/ 802640 w 802640"/>
              <a:gd name="connsiteY3" fmla="*/ 0 h 754380"/>
              <a:gd name="connsiteX0" fmla="*/ 0 w 878840"/>
              <a:gd name="connsiteY0" fmla="*/ 843280 h 843280"/>
              <a:gd name="connsiteX1" fmla="*/ 396240 w 878840"/>
              <a:gd name="connsiteY1" fmla="*/ 650240 h 843280"/>
              <a:gd name="connsiteX2" fmla="*/ 655320 w 878840"/>
              <a:gd name="connsiteY2" fmla="*/ 353060 h 843280"/>
              <a:gd name="connsiteX3" fmla="*/ 878840 w 878840"/>
              <a:gd name="connsiteY3" fmla="*/ 0 h 843280"/>
              <a:gd name="connsiteX0" fmla="*/ 0 w 878840"/>
              <a:gd name="connsiteY0" fmla="*/ 843280 h 843280"/>
              <a:gd name="connsiteX1" fmla="*/ 396240 w 878840"/>
              <a:gd name="connsiteY1" fmla="*/ 701040 h 843280"/>
              <a:gd name="connsiteX2" fmla="*/ 655320 w 878840"/>
              <a:gd name="connsiteY2" fmla="*/ 353060 h 843280"/>
              <a:gd name="connsiteX3" fmla="*/ 878840 w 878840"/>
              <a:gd name="connsiteY3" fmla="*/ 0 h 843280"/>
              <a:gd name="connsiteX0" fmla="*/ 0 w 840740"/>
              <a:gd name="connsiteY0" fmla="*/ 944880 h 944880"/>
              <a:gd name="connsiteX1" fmla="*/ 358140 w 840740"/>
              <a:gd name="connsiteY1" fmla="*/ 701040 h 944880"/>
              <a:gd name="connsiteX2" fmla="*/ 617220 w 840740"/>
              <a:gd name="connsiteY2" fmla="*/ 353060 h 944880"/>
              <a:gd name="connsiteX3" fmla="*/ 840740 w 840740"/>
              <a:gd name="connsiteY3" fmla="*/ 0 h 944880"/>
              <a:gd name="connsiteX0" fmla="*/ 0 w 840740"/>
              <a:gd name="connsiteY0" fmla="*/ 944880 h 944880"/>
              <a:gd name="connsiteX1" fmla="*/ 345440 w 840740"/>
              <a:gd name="connsiteY1" fmla="*/ 726440 h 944880"/>
              <a:gd name="connsiteX2" fmla="*/ 617220 w 840740"/>
              <a:gd name="connsiteY2" fmla="*/ 353060 h 944880"/>
              <a:gd name="connsiteX3" fmla="*/ 840740 w 840740"/>
              <a:gd name="connsiteY3" fmla="*/ 0 h 944880"/>
              <a:gd name="connsiteX0" fmla="*/ 0 w 828040"/>
              <a:gd name="connsiteY0" fmla="*/ 957580 h 957580"/>
              <a:gd name="connsiteX1" fmla="*/ 332740 w 828040"/>
              <a:gd name="connsiteY1" fmla="*/ 726440 h 957580"/>
              <a:gd name="connsiteX2" fmla="*/ 604520 w 828040"/>
              <a:gd name="connsiteY2" fmla="*/ 353060 h 957580"/>
              <a:gd name="connsiteX3" fmla="*/ 828040 w 828040"/>
              <a:gd name="connsiteY3" fmla="*/ 0 h 957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8040" h="957580">
                <a:moveTo>
                  <a:pt x="0" y="957580"/>
                </a:moveTo>
                <a:cubicBezTo>
                  <a:pt x="141393" y="900853"/>
                  <a:pt x="231987" y="827193"/>
                  <a:pt x="332740" y="726440"/>
                </a:cubicBezTo>
                <a:cubicBezTo>
                  <a:pt x="433493" y="625687"/>
                  <a:pt x="521970" y="474133"/>
                  <a:pt x="604520" y="353060"/>
                </a:cubicBezTo>
                <a:cubicBezTo>
                  <a:pt x="687070" y="231987"/>
                  <a:pt x="784860" y="67310"/>
                  <a:pt x="828040" y="0"/>
                </a:cubicBezTo>
              </a:path>
            </a:pathLst>
          </a:cu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2288540" y="1877060"/>
            <a:ext cx="480060" cy="1000760"/>
          </a:xfrm>
          <a:custGeom>
            <a:avLst/>
            <a:gdLst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6576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3528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3528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14960"/>
              <a:gd name="connsiteY0" fmla="*/ 924560 h 924560"/>
              <a:gd name="connsiteX1" fmla="*/ 71120 w 314960"/>
              <a:gd name="connsiteY1" fmla="*/ 640080 h 924560"/>
              <a:gd name="connsiteX2" fmla="*/ 162560 w 314960"/>
              <a:gd name="connsiteY2" fmla="*/ 365760 h 924560"/>
              <a:gd name="connsiteX3" fmla="*/ 254000 w 314960"/>
              <a:gd name="connsiteY3" fmla="*/ 121920 h 924560"/>
              <a:gd name="connsiteX4" fmla="*/ 314960 w 314960"/>
              <a:gd name="connsiteY4" fmla="*/ 0 h 924560"/>
              <a:gd name="connsiteX0" fmla="*/ 0 w 314960"/>
              <a:gd name="connsiteY0" fmla="*/ 924560 h 924560"/>
              <a:gd name="connsiteX1" fmla="*/ 71120 w 314960"/>
              <a:gd name="connsiteY1" fmla="*/ 640080 h 924560"/>
              <a:gd name="connsiteX2" fmla="*/ 111760 w 314960"/>
              <a:gd name="connsiteY2" fmla="*/ 365760 h 924560"/>
              <a:gd name="connsiteX3" fmla="*/ 254000 w 314960"/>
              <a:gd name="connsiteY3" fmla="*/ 121920 h 924560"/>
              <a:gd name="connsiteX4" fmla="*/ 314960 w 314960"/>
              <a:gd name="connsiteY4" fmla="*/ 0 h 924560"/>
              <a:gd name="connsiteX0" fmla="*/ 45903 w 360863"/>
              <a:gd name="connsiteY0" fmla="*/ 924560 h 924560"/>
              <a:gd name="connsiteX1" fmla="*/ 2723 w 360863"/>
              <a:gd name="connsiteY1" fmla="*/ 678180 h 924560"/>
              <a:gd name="connsiteX2" fmla="*/ 157663 w 360863"/>
              <a:gd name="connsiteY2" fmla="*/ 365760 h 924560"/>
              <a:gd name="connsiteX3" fmla="*/ 299903 w 360863"/>
              <a:gd name="connsiteY3" fmla="*/ 121920 h 924560"/>
              <a:gd name="connsiteX4" fmla="*/ 360863 w 360863"/>
              <a:gd name="connsiteY4" fmla="*/ 0 h 924560"/>
              <a:gd name="connsiteX0" fmla="*/ 0 w 480060"/>
              <a:gd name="connsiteY0" fmla="*/ 1000760 h 1000760"/>
              <a:gd name="connsiteX1" fmla="*/ 121920 w 480060"/>
              <a:gd name="connsiteY1" fmla="*/ 678180 h 1000760"/>
              <a:gd name="connsiteX2" fmla="*/ 276860 w 480060"/>
              <a:gd name="connsiteY2" fmla="*/ 365760 h 1000760"/>
              <a:gd name="connsiteX3" fmla="*/ 419100 w 480060"/>
              <a:gd name="connsiteY3" fmla="*/ 121920 h 1000760"/>
              <a:gd name="connsiteX4" fmla="*/ 480060 w 480060"/>
              <a:gd name="connsiteY4" fmla="*/ 0 h 100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" h="1000760">
                <a:moveTo>
                  <a:pt x="0" y="1000760"/>
                </a:moveTo>
                <a:cubicBezTo>
                  <a:pt x="22013" y="902546"/>
                  <a:pt x="75777" y="784013"/>
                  <a:pt x="121920" y="678180"/>
                </a:cubicBezTo>
                <a:cubicBezTo>
                  <a:pt x="168063" y="572347"/>
                  <a:pt x="227330" y="458470"/>
                  <a:pt x="276860" y="365760"/>
                </a:cubicBezTo>
                <a:cubicBezTo>
                  <a:pt x="326390" y="273050"/>
                  <a:pt x="385233" y="182880"/>
                  <a:pt x="419100" y="121920"/>
                </a:cubicBezTo>
                <a:cubicBezTo>
                  <a:pt x="452967" y="60960"/>
                  <a:pt x="480060" y="0"/>
                  <a:pt x="480060" y="0"/>
                </a:cubicBez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26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28" y="211691"/>
            <a:ext cx="5975279" cy="6649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1914" y="321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6054" y="321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914" y="36991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6053" y="3699144"/>
            <a:ext cx="21885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2736" y="572024"/>
            <a:ext cx="2611264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shifts AR west, closer to </a:t>
            </a:r>
            <a:r>
              <a:rPr lang="en-US" dirty="0" err="1" smtClean="0">
                <a:latin typeface="Arial"/>
                <a:cs typeface="Arial"/>
              </a:rPr>
              <a:t>anl</a:t>
            </a:r>
            <a:r>
              <a:rPr lang="en-US" dirty="0" smtClean="0">
                <a:latin typeface="Arial"/>
                <a:cs typeface="Arial"/>
              </a:rPr>
              <a:t>.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is </a:t>
            </a:r>
            <a:r>
              <a:rPr lang="en-US" dirty="0" smtClean="0">
                <a:latin typeface="Arial"/>
                <a:cs typeface="Arial"/>
              </a:rPr>
              <a:t>slightly more </a:t>
            </a:r>
            <a:r>
              <a:rPr lang="en-US" dirty="0">
                <a:latin typeface="Arial"/>
                <a:cs typeface="Arial"/>
              </a:rPr>
              <a:t>progressive with </a:t>
            </a:r>
            <a:r>
              <a:rPr lang="en-US" dirty="0" smtClean="0">
                <a:latin typeface="Arial"/>
                <a:cs typeface="Arial"/>
              </a:rPr>
              <a:t>AR </a:t>
            </a:r>
            <a:r>
              <a:rPr lang="en-US" dirty="0">
                <a:latin typeface="Arial"/>
                <a:cs typeface="Arial"/>
              </a:rPr>
              <a:t>than GFS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F120)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drier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(lower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PW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wetter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(higher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PW)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4775200" y="1780541"/>
            <a:ext cx="828040" cy="957580"/>
          </a:xfrm>
          <a:custGeom>
            <a:avLst/>
            <a:gdLst>
              <a:gd name="connsiteX0" fmla="*/ 0 w 1007545"/>
              <a:gd name="connsiteY0" fmla="*/ 894301 h 894301"/>
              <a:gd name="connsiteX1" fmla="*/ 396240 w 1007545"/>
              <a:gd name="connsiteY1" fmla="*/ 701261 h 894301"/>
              <a:gd name="connsiteX2" fmla="*/ 680720 w 1007545"/>
              <a:gd name="connsiteY2" fmla="*/ 416781 h 894301"/>
              <a:gd name="connsiteX3" fmla="*/ 853440 w 1007545"/>
              <a:gd name="connsiteY3" fmla="*/ 101821 h 894301"/>
              <a:gd name="connsiteX4" fmla="*/ 914400 w 1007545"/>
              <a:gd name="connsiteY4" fmla="*/ 221 h 894301"/>
              <a:gd name="connsiteX5" fmla="*/ 1005840 w 1007545"/>
              <a:gd name="connsiteY5" fmla="*/ 122141 h 894301"/>
              <a:gd name="connsiteX6" fmla="*/ 965200 w 1007545"/>
              <a:gd name="connsiteY6" fmla="*/ 315181 h 894301"/>
              <a:gd name="connsiteX0" fmla="*/ 0 w 1005840"/>
              <a:gd name="connsiteY0" fmla="*/ 894301 h 894301"/>
              <a:gd name="connsiteX1" fmla="*/ 396240 w 1005840"/>
              <a:gd name="connsiteY1" fmla="*/ 701261 h 894301"/>
              <a:gd name="connsiteX2" fmla="*/ 680720 w 1005840"/>
              <a:gd name="connsiteY2" fmla="*/ 416781 h 894301"/>
              <a:gd name="connsiteX3" fmla="*/ 853440 w 1005840"/>
              <a:gd name="connsiteY3" fmla="*/ 101821 h 894301"/>
              <a:gd name="connsiteX4" fmla="*/ 914400 w 1005840"/>
              <a:gd name="connsiteY4" fmla="*/ 221 h 894301"/>
              <a:gd name="connsiteX5" fmla="*/ 1005840 w 1005840"/>
              <a:gd name="connsiteY5" fmla="*/ 122141 h 894301"/>
              <a:gd name="connsiteX0" fmla="*/ 0 w 914400"/>
              <a:gd name="connsiteY0" fmla="*/ 894301 h 894301"/>
              <a:gd name="connsiteX1" fmla="*/ 396240 w 914400"/>
              <a:gd name="connsiteY1" fmla="*/ 701261 h 894301"/>
              <a:gd name="connsiteX2" fmla="*/ 680720 w 914400"/>
              <a:gd name="connsiteY2" fmla="*/ 416781 h 894301"/>
              <a:gd name="connsiteX3" fmla="*/ 853440 w 914400"/>
              <a:gd name="connsiteY3" fmla="*/ 101821 h 894301"/>
              <a:gd name="connsiteX4" fmla="*/ 914400 w 914400"/>
              <a:gd name="connsiteY4" fmla="*/ 221 h 894301"/>
              <a:gd name="connsiteX0" fmla="*/ 0 w 914400"/>
              <a:gd name="connsiteY0" fmla="*/ 894291 h 894291"/>
              <a:gd name="connsiteX1" fmla="*/ 396240 w 914400"/>
              <a:gd name="connsiteY1" fmla="*/ 701251 h 894291"/>
              <a:gd name="connsiteX2" fmla="*/ 655320 w 914400"/>
              <a:gd name="connsiteY2" fmla="*/ 404071 h 894291"/>
              <a:gd name="connsiteX3" fmla="*/ 853440 w 914400"/>
              <a:gd name="connsiteY3" fmla="*/ 101811 h 894291"/>
              <a:gd name="connsiteX4" fmla="*/ 914400 w 914400"/>
              <a:gd name="connsiteY4" fmla="*/ 211 h 894291"/>
              <a:gd name="connsiteX0" fmla="*/ 0 w 914400"/>
              <a:gd name="connsiteY0" fmla="*/ 894190 h 894190"/>
              <a:gd name="connsiteX1" fmla="*/ 396240 w 914400"/>
              <a:gd name="connsiteY1" fmla="*/ 701150 h 894190"/>
              <a:gd name="connsiteX2" fmla="*/ 655320 w 914400"/>
              <a:gd name="connsiteY2" fmla="*/ 403970 h 894190"/>
              <a:gd name="connsiteX3" fmla="*/ 802640 w 914400"/>
              <a:gd name="connsiteY3" fmla="*/ 139810 h 894190"/>
              <a:gd name="connsiteX4" fmla="*/ 914400 w 914400"/>
              <a:gd name="connsiteY4" fmla="*/ 110 h 894190"/>
              <a:gd name="connsiteX0" fmla="*/ 0 w 802640"/>
              <a:gd name="connsiteY0" fmla="*/ 754380 h 754380"/>
              <a:gd name="connsiteX1" fmla="*/ 396240 w 802640"/>
              <a:gd name="connsiteY1" fmla="*/ 561340 h 754380"/>
              <a:gd name="connsiteX2" fmla="*/ 655320 w 802640"/>
              <a:gd name="connsiteY2" fmla="*/ 264160 h 754380"/>
              <a:gd name="connsiteX3" fmla="*/ 802640 w 802640"/>
              <a:gd name="connsiteY3" fmla="*/ 0 h 754380"/>
              <a:gd name="connsiteX0" fmla="*/ 0 w 878840"/>
              <a:gd name="connsiteY0" fmla="*/ 843280 h 843280"/>
              <a:gd name="connsiteX1" fmla="*/ 396240 w 878840"/>
              <a:gd name="connsiteY1" fmla="*/ 650240 h 843280"/>
              <a:gd name="connsiteX2" fmla="*/ 655320 w 878840"/>
              <a:gd name="connsiteY2" fmla="*/ 353060 h 843280"/>
              <a:gd name="connsiteX3" fmla="*/ 878840 w 878840"/>
              <a:gd name="connsiteY3" fmla="*/ 0 h 843280"/>
              <a:gd name="connsiteX0" fmla="*/ 0 w 878840"/>
              <a:gd name="connsiteY0" fmla="*/ 843280 h 843280"/>
              <a:gd name="connsiteX1" fmla="*/ 396240 w 878840"/>
              <a:gd name="connsiteY1" fmla="*/ 701040 h 843280"/>
              <a:gd name="connsiteX2" fmla="*/ 655320 w 878840"/>
              <a:gd name="connsiteY2" fmla="*/ 353060 h 843280"/>
              <a:gd name="connsiteX3" fmla="*/ 878840 w 878840"/>
              <a:gd name="connsiteY3" fmla="*/ 0 h 843280"/>
              <a:gd name="connsiteX0" fmla="*/ 0 w 840740"/>
              <a:gd name="connsiteY0" fmla="*/ 944880 h 944880"/>
              <a:gd name="connsiteX1" fmla="*/ 358140 w 840740"/>
              <a:gd name="connsiteY1" fmla="*/ 701040 h 944880"/>
              <a:gd name="connsiteX2" fmla="*/ 617220 w 840740"/>
              <a:gd name="connsiteY2" fmla="*/ 353060 h 944880"/>
              <a:gd name="connsiteX3" fmla="*/ 840740 w 840740"/>
              <a:gd name="connsiteY3" fmla="*/ 0 h 944880"/>
              <a:gd name="connsiteX0" fmla="*/ 0 w 840740"/>
              <a:gd name="connsiteY0" fmla="*/ 944880 h 944880"/>
              <a:gd name="connsiteX1" fmla="*/ 345440 w 840740"/>
              <a:gd name="connsiteY1" fmla="*/ 726440 h 944880"/>
              <a:gd name="connsiteX2" fmla="*/ 617220 w 840740"/>
              <a:gd name="connsiteY2" fmla="*/ 353060 h 944880"/>
              <a:gd name="connsiteX3" fmla="*/ 840740 w 840740"/>
              <a:gd name="connsiteY3" fmla="*/ 0 h 944880"/>
              <a:gd name="connsiteX0" fmla="*/ 0 w 828040"/>
              <a:gd name="connsiteY0" fmla="*/ 957580 h 957580"/>
              <a:gd name="connsiteX1" fmla="*/ 332740 w 828040"/>
              <a:gd name="connsiteY1" fmla="*/ 726440 h 957580"/>
              <a:gd name="connsiteX2" fmla="*/ 604520 w 828040"/>
              <a:gd name="connsiteY2" fmla="*/ 353060 h 957580"/>
              <a:gd name="connsiteX3" fmla="*/ 828040 w 828040"/>
              <a:gd name="connsiteY3" fmla="*/ 0 h 957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8040" h="957580">
                <a:moveTo>
                  <a:pt x="0" y="957580"/>
                </a:moveTo>
                <a:cubicBezTo>
                  <a:pt x="141393" y="900853"/>
                  <a:pt x="231987" y="827193"/>
                  <a:pt x="332740" y="726440"/>
                </a:cubicBezTo>
                <a:cubicBezTo>
                  <a:pt x="433493" y="625687"/>
                  <a:pt x="521970" y="474133"/>
                  <a:pt x="604520" y="353060"/>
                </a:cubicBezTo>
                <a:cubicBezTo>
                  <a:pt x="687070" y="231987"/>
                  <a:pt x="784860" y="67310"/>
                  <a:pt x="828040" y="0"/>
                </a:cubicBezTo>
              </a:path>
            </a:pathLst>
          </a:cu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5283199" y="1877060"/>
            <a:ext cx="480060" cy="1000760"/>
          </a:xfrm>
          <a:custGeom>
            <a:avLst/>
            <a:gdLst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6576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3528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3528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14960"/>
              <a:gd name="connsiteY0" fmla="*/ 924560 h 924560"/>
              <a:gd name="connsiteX1" fmla="*/ 71120 w 314960"/>
              <a:gd name="connsiteY1" fmla="*/ 640080 h 924560"/>
              <a:gd name="connsiteX2" fmla="*/ 162560 w 314960"/>
              <a:gd name="connsiteY2" fmla="*/ 365760 h 924560"/>
              <a:gd name="connsiteX3" fmla="*/ 254000 w 314960"/>
              <a:gd name="connsiteY3" fmla="*/ 121920 h 924560"/>
              <a:gd name="connsiteX4" fmla="*/ 314960 w 314960"/>
              <a:gd name="connsiteY4" fmla="*/ 0 h 924560"/>
              <a:gd name="connsiteX0" fmla="*/ 0 w 314960"/>
              <a:gd name="connsiteY0" fmla="*/ 924560 h 924560"/>
              <a:gd name="connsiteX1" fmla="*/ 71120 w 314960"/>
              <a:gd name="connsiteY1" fmla="*/ 640080 h 924560"/>
              <a:gd name="connsiteX2" fmla="*/ 111760 w 314960"/>
              <a:gd name="connsiteY2" fmla="*/ 365760 h 924560"/>
              <a:gd name="connsiteX3" fmla="*/ 254000 w 314960"/>
              <a:gd name="connsiteY3" fmla="*/ 121920 h 924560"/>
              <a:gd name="connsiteX4" fmla="*/ 314960 w 314960"/>
              <a:gd name="connsiteY4" fmla="*/ 0 h 924560"/>
              <a:gd name="connsiteX0" fmla="*/ 45903 w 360863"/>
              <a:gd name="connsiteY0" fmla="*/ 924560 h 924560"/>
              <a:gd name="connsiteX1" fmla="*/ 2723 w 360863"/>
              <a:gd name="connsiteY1" fmla="*/ 678180 h 924560"/>
              <a:gd name="connsiteX2" fmla="*/ 157663 w 360863"/>
              <a:gd name="connsiteY2" fmla="*/ 365760 h 924560"/>
              <a:gd name="connsiteX3" fmla="*/ 299903 w 360863"/>
              <a:gd name="connsiteY3" fmla="*/ 121920 h 924560"/>
              <a:gd name="connsiteX4" fmla="*/ 360863 w 360863"/>
              <a:gd name="connsiteY4" fmla="*/ 0 h 924560"/>
              <a:gd name="connsiteX0" fmla="*/ 0 w 480060"/>
              <a:gd name="connsiteY0" fmla="*/ 1000760 h 1000760"/>
              <a:gd name="connsiteX1" fmla="*/ 121920 w 480060"/>
              <a:gd name="connsiteY1" fmla="*/ 678180 h 1000760"/>
              <a:gd name="connsiteX2" fmla="*/ 276860 w 480060"/>
              <a:gd name="connsiteY2" fmla="*/ 365760 h 1000760"/>
              <a:gd name="connsiteX3" fmla="*/ 419100 w 480060"/>
              <a:gd name="connsiteY3" fmla="*/ 121920 h 1000760"/>
              <a:gd name="connsiteX4" fmla="*/ 480060 w 480060"/>
              <a:gd name="connsiteY4" fmla="*/ 0 h 100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" h="1000760">
                <a:moveTo>
                  <a:pt x="0" y="1000760"/>
                </a:moveTo>
                <a:cubicBezTo>
                  <a:pt x="22013" y="902546"/>
                  <a:pt x="75777" y="784013"/>
                  <a:pt x="121920" y="678180"/>
                </a:cubicBezTo>
                <a:cubicBezTo>
                  <a:pt x="168063" y="572347"/>
                  <a:pt x="227330" y="458470"/>
                  <a:pt x="276860" y="365760"/>
                </a:cubicBezTo>
                <a:cubicBezTo>
                  <a:pt x="326390" y="273050"/>
                  <a:pt x="385233" y="182880"/>
                  <a:pt x="419100" y="121920"/>
                </a:cubicBezTo>
                <a:cubicBezTo>
                  <a:pt x="452967" y="60960"/>
                  <a:pt x="480060" y="0"/>
                  <a:pt x="480060" y="0"/>
                </a:cubicBez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1780541" y="1780541"/>
            <a:ext cx="828040" cy="957580"/>
          </a:xfrm>
          <a:custGeom>
            <a:avLst/>
            <a:gdLst>
              <a:gd name="connsiteX0" fmla="*/ 0 w 1007545"/>
              <a:gd name="connsiteY0" fmla="*/ 894301 h 894301"/>
              <a:gd name="connsiteX1" fmla="*/ 396240 w 1007545"/>
              <a:gd name="connsiteY1" fmla="*/ 701261 h 894301"/>
              <a:gd name="connsiteX2" fmla="*/ 680720 w 1007545"/>
              <a:gd name="connsiteY2" fmla="*/ 416781 h 894301"/>
              <a:gd name="connsiteX3" fmla="*/ 853440 w 1007545"/>
              <a:gd name="connsiteY3" fmla="*/ 101821 h 894301"/>
              <a:gd name="connsiteX4" fmla="*/ 914400 w 1007545"/>
              <a:gd name="connsiteY4" fmla="*/ 221 h 894301"/>
              <a:gd name="connsiteX5" fmla="*/ 1005840 w 1007545"/>
              <a:gd name="connsiteY5" fmla="*/ 122141 h 894301"/>
              <a:gd name="connsiteX6" fmla="*/ 965200 w 1007545"/>
              <a:gd name="connsiteY6" fmla="*/ 315181 h 894301"/>
              <a:gd name="connsiteX0" fmla="*/ 0 w 1005840"/>
              <a:gd name="connsiteY0" fmla="*/ 894301 h 894301"/>
              <a:gd name="connsiteX1" fmla="*/ 396240 w 1005840"/>
              <a:gd name="connsiteY1" fmla="*/ 701261 h 894301"/>
              <a:gd name="connsiteX2" fmla="*/ 680720 w 1005840"/>
              <a:gd name="connsiteY2" fmla="*/ 416781 h 894301"/>
              <a:gd name="connsiteX3" fmla="*/ 853440 w 1005840"/>
              <a:gd name="connsiteY3" fmla="*/ 101821 h 894301"/>
              <a:gd name="connsiteX4" fmla="*/ 914400 w 1005840"/>
              <a:gd name="connsiteY4" fmla="*/ 221 h 894301"/>
              <a:gd name="connsiteX5" fmla="*/ 1005840 w 1005840"/>
              <a:gd name="connsiteY5" fmla="*/ 122141 h 894301"/>
              <a:gd name="connsiteX0" fmla="*/ 0 w 914400"/>
              <a:gd name="connsiteY0" fmla="*/ 894301 h 894301"/>
              <a:gd name="connsiteX1" fmla="*/ 396240 w 914400"/>
              <a:gd name="connsiteY1" fmla="*/ 701261 h 894301"/>
              <a:gd name="connsiteX2" fmla="*/ 680720 w 914400"/>
              <a:gd name="connsiteY2" fmla="*/ 416781 h 894301"/>
              <a:gd name="connsiteX3" fmla="*/ 853440 w 914400"/>
              <a:gd name="connsiteY3" fmla="*/ 101821 h 894301"/>
              <a:gd name="connsiteX4" fmla="*/ 914400 w 914400"/>
              <a:gd name="connsiteY4" fmla="*/ 221 h 894301"/>
              <a:gd name="connsiteX0" fmla="*/ 0 w 914400"/>
              <a:gd name="connsiteY0" fmla="*/ 894291 h 894291"/>
              <a:gd name="connsiteX1" fmla="*/ 396240 w 914400"/>
              <a:gd name="connsiteY1" fmla="*/ 701251 h 894291"/>
              <a:gd name="connsiteX2" fmla="*/ 655320 w 914400"/>
              <a:gd name="connsiteY2" fmla="*/ 404071 h 894291"/>
              <a:gd name="connsiteX3" fmla="*/ 853440 w 914400"/>
              <a:gd name="connsiteY3" fmla="*/ 101811 h 894291"/>
              <a:gd name="connsiteX4" fmla="*/ 914400 w 914400"/>
              <a:gd name="connsiteY4" fmla="*/ 211 h 894291"/>
              <a:gd name="connsiteX0" fmla="*/ 0 w 914400"/>
              <a:gd name="connsiteY0" fmla="*/ 894190 h 894190"/>
              <a:gd name="connsiteX1" fmla="*/ 396240 w 914400"/>
              <a:gd name="connsiteY1" fmla="*/ 701150 h 894190"/>
              <a:gd name="connsiteX2" fmla="*/ 655320 w 914400"/>
              <a:gd name="connsiteY2" fmla="*/ 403970 h 894190"/>
              <a:gd name="connsiteX3" fmla="*/ 802640 w 914400"/>
              <a:gd name="connsiteY3" fmla="*/ 139810 h 894190"/>
              <a:gd name="connsiteX4" fmla="*/ 914400 w 914400"/>
              <a:gd name="connsiteY4" fmla="*/ 110 h 894190"/>
              <a:gd name="connsiteX0" fmla="*/ 0 w 802640"/>
              <a:gd name="connsiteY0" fmla="*/ 754380 h 754380"/>
              <a:gd name="connsiteX1" fmla="*/ 396240 w 802640"/>
              <a:gd name="connsiteY1" fmla="*/ 561340 h 754380"/>
              <a:gd name="connsiteX2" fmla="*/ 655320 w 802640"/>
              <a:gd name="connsiteY2" fmla="*/ 264160 h 754380"/>
              <a:gd name="connsiteX3" fmla="*/ 802640 w 802640"/>
              <a:gd name="connsiteY3" fmla="*/ 0 h 754380"/>
              <a:gd name="connsiteX0" fmla="*/ 0 w 878840"/>
              <a:gd name="connsiteY0" fmla="*/ 843280 h 843280"/>
              <a:gd name="connsiteX1" fmla="*/ 396240 w 878840"/>
              <a:gd name="connsiteY1" fmla="*/ 650240 h 843280"/>
              <a:gd name="connsiteX2" fmla="*/ 655320 w 878840"/>
              <a:gd name="connsiteY2" fmla="*/ 353060 h 843280"/>
              <a:gd name="connsiteX3" fmla="*/ 878840 w 878840"/>
              <a:gd name="connsiteY3" fmla="*/ 0 h 843280"/>
              <a:gd name="connsiteX0" fmla="*/ 0 w 878840"/>
              <a:gd name="connsiteY0" fmla="*/ 843280 h 843280"/>
              <a:gd name="connsiteX1" fmla="*/ 396240 w 878840"/>
              <a:gd name="connsiteY1" fmla="*/ 701040 h 843280"/>
              <a:gd name="connsiteX2" fmla="*/ 655320 w 878840"/>
              <a:gd name="connsiteY2" fmla="*/ 353060 h 843280"/>
              <a:gd name="connsiteX3" fmla="*/ 878840 w 878840"/>
              <a:gd name="connsiteY3" fmla="*/ 0 h 843280"/>
              <a:gd name="connsiteX0" fmla="*/ 0 w 840740"/>
              <a:gd name="connsiteY0" fmla="*/ 944880 h 944880"/>
              <a:gd name="connsiteX1" fmla="*/ 358140 w 840740"/>
              <a:gd name="connsiteY1" fmla="*/ 701040 h 944880"/>
              <a:gd name="connsiteX2" fmla="*/ 617220 w 840740"/>
              <a:gd name="connsiteY2" fmla="*/ 353060 h 944880"/>
              <a:gd name="connsiteX3" fmla="*/ 840740 w 840740"/>
              <a:gd name="connsiteY3" fmla="*/ 0 h 944880"/>
              <a:gd name="connsiteX0" fmla="*/ 0 w 840740"/>
              <a:gd name="connsiteY0" fmla="*/ 944880 h 944880"/>
              <a:gd name="connsiteX1" fmla="*/ 345440 w 840740"/>
              <a:gd name="connsiteY1" fmla="*/ 726440 h 944880"/>
              <a:gd name="connsiteX2" fmla="*/ 617220 w 840740"/>
              <a:gd name="connsiteY2" fmla="*/ 353060 h 944880"/>
              <a:gd name="connsiteX3" fmla="*/ 840740 w 840740"/>
              <a:gd name="connsiteY3" fmla="*/ 0 h 944880"/>
              <a:gd name="connsiteX0" fmla="*/ 0 w 828040"/>
              <a:gd name="connsiteY0" fmla="*/ 957580 h 957580"/>
              <a:gd name="connsiteX1" fmla="*/ 332740 w 828040"/>
              <a:gd name="connsiteY1" fmla="*/ 726440 h 957580"/>
              <a:gd name="connsiteX2" fmla="*/ 604520 w 828040"/>
              <a:gd name="connsiteY2" fmla="*/ 353060 h 957580"/>
              <a:gd name="connsiteX3" fmla="*/ 828040 w 828040"/>
              <a:gd name="connsiteY3" fmla="*/ 0 h 957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8040" h="957580">
                <a:moveTo>
                  <a:pt x="0" y="957580"/>
                </a:moveTo>
                <a:cubicBezTo>
                  <a:pt x="141393" y="900853"/>
                  <a:pt x="231987" y="827193"/>
                  <a:pt x="332740" y="726440"/>
                </a:cubicBezTo>
                <a:cubicBezTo>
                  <a:pt x="433493" y="625687"/>
                  <a:pt x="521970" y="474133"/>
                  <a:pt x="604520" y="353060"/>
                </a:cubicBezTo>
                <a:cubicBezTo>
                  <a:pt x="687070" y="231987"/>
                  <a:pt x="784860" y="67310"/>
                  <a:pt x="828040" y="0"/>
                </a:cubicBezTo>
              </a:path>
            </a:pathLst>
          </a:cu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288540" y="1877060"/>
            <a:ext cx="480060" cy="1000760"/>
          </a:xfrm>
          <a:custGeom>
            <a:avLst/>
            <a:gdLst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6576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3528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3528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14960"/>
              <a:gd name="connsiteY0" fmla="*/ 924560 h 924560"/>
              <a:gd name="connsiteX1" fmla="*/ 71120 w 314960"/>
              <a:gd name="connsiteY1" fmla="*/ 640080 h 924560"/>
              <a:gd name="connsiteX2" fmla="*/ 162560 w 314960"/>
              <a:gd name="connsiteY2" fmla="*/ 365760 h 924560"/>
              <a:gd name="connsiteX3" fmla="*/ 254000 w 314960"/>
              <a:gd name="connsiteY3" fmla="*/ 121920 h 924560"/>
              <a:gd name="connsiteX4" fmla="*/ 314960 w 314960"/>
              <a:gd name="connsiteY4" fmla="*/ 0 h 924560"/>
              <a:gd name="connsiteX0" fmla="*/ 0 w 314960"/>
              <a:gd name="connsiteY0" fmla="*/ 924560 h 924560"/>
              <a:gd name="connsiteX1" fmla="*/ 71120 w 314960"/>
              <a:gd name="connsiteY1" fmla="*/ 640080 h 924560"/>
              <a:gd name="connsiteX2" fmla="*/ 111760 w 314960"/>
              <a:gd name="connsiteY2" fmla="*/ 365760 h 924560"/>
              <a:gd name="connsiteX3" fmla="*/ 254000 w 314960"/>
              <a:gd name="connsiteY3" fmla="*/ 121920 h 924560"/>
              <a:gd name="connsiteX4" fmla="*/ 314960 w 314960"/>
              <a:gd name="connsiteY4" fmla="*/ 0 h 924560"/>
              <a:gd name="connsiteX0" fmla="*/ 45903 w 360863"/>
              <a:gd name="connsiteY0" fmla="*/ 924560 h 924560"/>
              <a:gd name="connsiteX1" fmla="*/ 2723 w 360863"/>
              <a:gd name="connsiteY1" fmla="*/ 678180 h 924560"/>
              <a:gd name="connsiteX2" fmla="*/ 157663 w 360863"/>
              <a:gd name="connsiteY2" fmla="*/ 365760 h 924560"/>
              <a:gd name="connsiteX3" fmla="*/ 299903 w 360863"/>
              <a:gd name="connsiteY3" fmla="*/ 121920 h 924560"/>
              <a:gd name="connsiteX4" fmla="*/ 360863 w 360863"/>
              <a:gd name="connsiteY4" fmla="*/ 0 h 924560"/>
              <a:gd name="connsiteX0" fmla="*/ 0 w 480060"/>
              <a:gd name="connsiteY0" fmla="*/ 1000760 h 1000760"/>
              <a:gd name="connsiteX1" fmla="*/ 121920 w 480060"/>
              <a:gd name="connsiteY1" fmla="*/ 678180 h 1000760"/>
              <a:gd name="connsiteX2" fmla="*/ 276860 w 480060"/>
              <a:gd name="connsiteY2" fmla="*/ 365760 h 1000760"/>
              <a:gd name="connsiteX3" fmla="*/ 419100 w 480060"/>
              <a:gd name="connsiteY3" fmla="*/ 121920 h 1000760"/>
              <a:gd name="connsiteX4" fmla="*/ 480060 w 480060"/>
              <a:gd name="connsiteY4" fmla="*/ 0 h 100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" h="1000760">
                <a:moveTo>
                  <a:pt x="0" y="1000760"/>
                </a:moveTo>
                <a:cubicBezTo>
                  <a:pt x="22013" y="902546"/>
                  <a:pt x="75777" y="784013"/>
                  <a:pt x="121920" y="678180"/>
                </a:cubicBezTo>
                <a:cubicBezTo>
                  <a:pt x="168063" y="572347"/>
                  <a:pt x="227330" y="458470"/>
                  <a:pt x="276860" y="365760"/>
                </a:cubicBezTo>
                <a:cubicBezTo>
                  <a:pt x="326390" y="273050"/>
                  <a:pt x="385233" y="182880"/>
                  <a:pt x="419100" y="121920"/>
                </a:cubicBezTo>
                <a:cubicBezTo>
                  <a:pt x="452967" y="60960"/>
                  <a:pt x="480060" y="0"/>
                  <a:pt x="480060" y="0"/>
                </a:cubicBez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02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28" y="211691"/>
            <a:ext cx="5975278" cy="66494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1914" y="321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6054" y="321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914" y="36991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6053" y="3699144"/>
            <a:ext cx="21885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2736" y="572024"/>
            <a:ext cx="2611264" cy="2585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and GFS ARs located over similar regions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and GFS both slightly too progressive on coast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F072)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drier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(lower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PW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wetter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(higher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PW)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4775200" y="1780541"/>
            <a:ext cx="828040" cy="957580"/>
          </a:xfrm>
          <a:custGeom>
            <a:avLst/>
            <a:gdLst>
              <a:gd name="connsiteX0" fmla="*/ 0 w 1007545"/>
              <a:gd name="connsiteY0" fmla="*/ 894301 h 894301"/>
              <a:gd name="connsiteX1" fmla="*/ 396240 w 1007545"/>
              <a:gd name="connsiteY1" fmla="*/ 701261 h 894301"/>
              <a:gd name="connsiteX2" fmla="*/ 680720 w 1007545"/>
              <a:gd name="connsiteY2" fmla="*/ 416781 h 894301"/>
              <a:gd name="connsiteX3" fmla="*/ 853440 w 1007545"/>
              <a:gd name="connsiteY3" fmla="*/ 101821 h 894301"/>
              <a:gd name="connsiteX4" fmla="*/ 914400 w 1007545"/>
              <a:gd name="connsiteY4" fmla="*/ 221 h 894301"/>
              <a:gd name="connsiteX5" fmla="*/ 1005840 w 1007545"/>
              <a:gd name="connsiteY5" fmla="*/ 122141 h 894301"/>
              <a:gd name="connsiteX6" fmla="*/ 965200 w 1007545"/>
              <a:gd name="connsiteY6" fmla="*/ 315181 h 894301"/>
              <a:gd name="connsiteX0" fmla="*/ 0 w 1005840"/>
              <a:gd name="connsiteY0" fmla="*/ 894301 h 894301"/>
              <a:gd name="connsiteX1" fmla="*/ 396240 w 1005840"/>
              <a:gd name="connsiteY1" fmla="*/ 701261 h 894301"/>
              <a:gd name="connsiteX2" fmla="*/ 680720 w 1005840"/>
              <a:gd name="connsiteY2" fmla="*/ 416781 h 894301"/>
              <a:gd name="connsiteX3" fmla="*/ 853440 w 1005840"/>
              <a:gd name="connsiteY3" fmla="*/ 101821 h 894301"/>
              <a:gd name="connsiteX4" fmla="*/ 914400 w 1005840"/>
              <a:gd name="connsiteY4" fmla="*/ 221 h 894301"/>
              <a:gd name="connsiteX5" fmla="*/ 1005840 w 1005840"/>
              <a:gd name="connsiteY5" fmla="*/ 122141 h 894301"/>
              <a:gd name="connsiteX0" fmla="*/ 0 w 914400"/>
              <a:gd name="connsiteY0" fmla="*/ 894301 h 894301"/>
              <a:gd name="connsiteX1" fmla="*/ 396240 w 914400"/>
              <a:gd name="connsiteY1" fmla="*/ 701261 h 894301"/>
              <a:gd name="connsiteX2" fmla="*/ 680720 w 914400"/>
              <a:gd name="connsiteY2" fmla="*/ 416781 h 894301"/>
              <a:gd name="connsiteX3" fmla="*/ 853440 w 914400"/>
              <a:gd name="connsiteY3" fmla="*/ 101821 h 894301"/>
              <a:gd name="connsiteX4" fmla="*/ 914400 w 914400"/>
              <a:gd name="connsiteY4" fmla="*/ 221 h 894301"/>
              <a:gd name="connsiteX0" fmla="*/ 0 w 914400"/>
              <a:gd name="connsiteY0" fmla="*/ 894291 h 894291"/>
              <a:gd name="connsiteX1" fmla="*/ 396240 w 914400"/>
              <a:gd name="connsiteY1" fmla="*/ 701251 h 894291"/>
              <a:gd name="connsiteX2" fmla="*/ 655320 w 914400"/>
              <a:gd name="connsiteY2" fmla="*/ 404071 h 894291"/>
              <a:gd name="connsiteX3" fmla="*/ 853440 w 914400"/>
              <a:gd name="connsiteY3" fmla="*/ 101811 h 894291"/>
              <a:gd name="connsiteX4" fmla="*/ 914400 w 914400"/>
              <a:gd name="connsiteY4" fmla="*/ 211 h 894291"/>
              <a:gd name="connsiteX0" fmla="*/ 0 w 914400"/>
              <a:gd name="connsiteY0" fmla="*/ 894190 h 894190"/>
              <a:gd name="connsiteX1" fmla="*/ 396240 w 914400"/>
              <a:gd name="connsiteY1" fmla="*/ 701150 h 894190"/>
              <a:gd name="connsiteX2" fmla="*/ 655320 w 914400"/>
              <a:gd name="connsiteY2" fmla="*/ 403970 h 894190"/>
              <a:gd name="connsiteX3" fmla="*/ 802640 w 914400"/>
              <a:gd name="connsiteY3" fmla="*/ 139810 h 894190"/>
              <a:gd name="connsiteX4" fmla="*/ 914400 w 914400"/>
              <a:gd name="connsiteY4" fmla="*/ 110 h 894190"/>
              <a:gd name="connsiteX0" fmla="*/ 0 w 802640"/>
              <a:gd name="connsiteY0" fmla="*/ 754380 h 754380"/>
              <a:gd name="connsiteX1" fmla="*/ 396240 w 802640"/>
              <a:gd name="connsiteY1" fmla="*/ 561340 h 754380"/>
              <a:gd name="connsiteX2" fmla="*/ 655320 w 802640"/>
              <a:gd name="connsiteY2" fmla="*/ 264160 h 754380"/>
              <a:gd name="connsiteX3" fmla="*/ 802640 w 802640"/>
              <a:gd name="connsiteY3" fmla="*/ 0 h 754380"/>
              <a:gd name="connsiteX0" fmla="*/ 0 w 878840"/>
              <a:gd name="connsiteY0" fmla="*/ 843280 h 843280"/>
              <a:gd name="connsiteX1" fmla="*/ 396240 w 878840"/>
              <a:gd name="connsiteY1" fmla="*/ 650240 h 843280"/>
              <a:gd name="connsiteX2" fmla="*/ 655320 w 878840"/>
              <a:gd name="connsiteY2" fmla="*/ 353060 h 843280"/>
              <a:gd name="connsiteX3" fmla="*/ 878840 w 878840"/>
              <a:gd name="connsiteY3" fmla="*/ 0 h 843280"/>
              <a:gd name="connsiteX0" fmla="*/ 0 w 878840"/>
              <a:gd name="connsiteY0" fmla="*/ 843280 h 843280"/>
              <a:gd name="connsiteX1" fmla="*/ 396240 w 878840"/>
              <a:gd name="connsiteY1" fmla="*/ 701040 h 843280"/>
              <a:gd name="connsiteX2" fmla="*/ 655320 w 878840"/>
              <a:gd name="connsiteY2" fmla="*/ 353060 h 843280"/>
              <a:gd name="connsiteX3" fmla="*/ 878840 w 878840"/>
              <a:gd name="connsiteY3" fmla="*/ 0 h 843280"/>
              <a:gd name="connsiteX0" fmla="*/ 0 w 840740"/>
              <a:gd name="connsiteY0" fmla="*/ 944880 h 944880"/>
              <a:gd name="connsiteX1" fmla="*/ 358140 w 840740"/>
              <a:gd name="connsiteY1" fmla="*/ 701040 h 944880"/>
              <a:gd name="connsiteX2" fmla="*/ 617220 w 840740"/>
              <a:gd name="connsiteY2" fmla="*/ 353060 h 944880"/>
              <a:gd name="connsiteX3" fmla="*/ 840740 w 840740"/>
              <a:gd name="connsiteY3" fmla="*/ 0 h 944880"/>
              <a:gd name="connsiteX0" fmla="*/ 0 w 840740"/>
              <a:gd name="connsiteY0" fmla="*/ 944880 h 944880"/>
              <a:gd name="connsiteX1" fmla="*/ 345440 w 840740"/>
              <a:gd name="connsiteY1" fmla="*/ 726440 h 944880"/>
              <a:gd name="connsiteX2" fmla="*/ 617220 w 840740"/>
              <a:gd name="connsiteY2" fmla="*/ 353060 h 944880"/>
              <a:gd name="connsiteX3" fmla="*/ 840740 w 840740"/>
              <a:gd name="connsiteY3" fmla="*/ 0 h 944880"/>
              <a:gd name="connsiteX0" fmla="*/ 0 w 828040"/>
              <a:gd name="connsiteY0" fmla="*/ 957580 h 957580"/>
              <a:gd name="connsiteX1" fmla="*/ 332740 w 828040"/>
              <a:gd name="connsiteY1" fmla="*/ 726440 h 957580"/>
              <a:gd name="connsiteX2" fmla="*/ 604520 w 828040"/>
              <a:gd name="connsiteY2" fmla="*/ 353060 h 957580"/>
              <a:gd name="connsiteX3" fmla="*/ 828040 w 828040"/>
              <a:gd name="connsiteY3" fmla="*/ 0 h 957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8040" h="957580">
                <a:moveTo>
                  <a:pt x="0" y="957580"/>
                </a:moveTo>
                <a:cubicBezTo>
                  <a:pt x="141393" y="900853"/>
                  <a:pt x="231987" y="827193"/>
                  <a:pt x="332740" y="726440"/>
                </a:cubicBezTo>
                <a:cubicBezTo>
                  <a:pt x="433493" y="625687"/>
                  <a:pt x="521970" y="474133"/>
                  <a:pt x="604520" y="353060"/>
                </a:cubicBezTo>
                <a:cubicBezTo>
                  <a:pt x="687070" y="231987"/>
                  <a:pt x="784860" y="67310"/>
                  <a:pt x="828040" y="0"/>
                </a:cubicBezTo>
              </a:path>
            </a:pathLst>
          </a:cu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5283199" y="1877060"/>
            <a:ext cx="480060" cy="1000760"/>
          </a:xfrm>
          <a:custGeom>
            <a:avLst/>
            <a:gdLst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6576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3528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3528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14960"/>
              <a:gd name="connsiteY0" fmla="*/ 924560 h 924560"/>
              <a:gd name="connsiteX1" fmla="*/ 71120 w 314960"/>
              <a:gd name="connsiteY1" fmla="*/ 640080 h 924560"/>
              <a:gd name="connsiteX2" fmla="*/ 162560 w 314960"/>
              <a:gd name="connsiteY2" fmla="*/ 365760 h 924560"/>
              <a:gd name="connsiteX3" fmla="*/ 254000 w 314960"/>
              <a:gd name="connsiteY3" fmla="*/ 121920 h 924560"/>
              <a:gd name="connsiteX4" fmla="*/ 314960 w 314960"/>
              <a:gd name="connsiteY4" fmla="*/ 0 h 924560"/>
              <a:gd name="connsiteX0" fmla="*/ 0 w 314960"/>
              <a:gd name="connsiteY0" fmla="*/ 924560 h 924560"/>
              <a:gd name="connsiteX1" fmla="*/ 71120 w 314960"/>
              <a:gd name="connsiteY1" fmla="*/ 640080 h 924560"/>
              <a:gd name="connsiteX2" fmla="*/ 111760 w 314960"/>
              <a:gd name="connsiteY2" fmla="*/ 365760 h 924560"/>
              <a:gd name="connsiteX3" fmla="*/ 254000 w 314960"/>
              <a:gd name="connsiteY3" fmla="*/ 121920 h 924560"/>
              <a:gd name="connsiteX4" fmla="*/ 314960 w 314960"/>
              <a:gd name="connsiteY4" fmla="*/ 0 h 924560"/>
              <a:gd name="connsiteX0" fmla="*/ 45903 w 360863"/>
              <a:gd name="connsiteY0" fmla="*/ 924560 h 924560"/>
              <a:gd name="connsiteX1" fmla="*/ 2723 w 360863"/>
              <a:gd name="connsiteY1" fmla="*/ 678180 h 924560"/>
              <a:gd name="connsiteX2" fmla="*/ 157663 w 360863"/>
              <a:gd name="connsiteY2" fmla="*/ 365760 h 924560"/>
              <a:gd name="connsiteX3" fmla="*/ 299903 w 360863"/>
              <a:gd name="connsiteY3" fmla="*/ 121920 h 924560"/>
              <a:gd name="connsiteX4" fmla="*/ 360863 w 360863"/>
              <a:gd name="connsiteY4" fmla="*/ 0 h 924560"/>
              <a:gd name="connsiteX0" fmla="*/ 0 w 480060"/>
              <a:gd name="connsiteY0" fmla="*/ 1000760 h 1000760"/>
              <a:gd name="connsiteX1" fmla="*/ 121920 w 480060"/>
              <a:gd name="connsiteY1" fmla="*/ 678180 h 1000760"/>
              <a:gd name="connsiteX2" fmla="*/ 276860 w 480060"/>
              <a:gd name="connsiteY2" fmla="*/ 365760 h 1000760"/>
              <a:gd name="connsiteX3" fmla="*/ 419100 w 480060"/>
              <a:gd name="connsiteY3" fmla="*/ 121920 h 1000760"/>
              <a:gd name="connsiteX4" fmla="*/ 480060 w 480060"/>
              <a:gd name="connsiteY4" fmla="*/ 0 h 100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" h="1000760">
                <a:moveTo>
                  <a:pt x="0" y="1000760"/>
                </a:moveTo>
                <a:cubicBezTo>
                  <a:pt x="22013" y="902546"/>
                  <a:pt x="75777" y="784013"/>
                  <a:pt x="121920" y="678180"/>
                </a:cubicBezTo>
                <a:cubicBezTo>
                  <a:pt x="168063" y="572347"/>
                  <a:pt x="227330" y="458470"/>
                  <a:pt x="276860" y="365760"/>
                </a:cubicBezTo>
                <a:cubicBezTo>
                  <a:pt x="326390" y="273050"/>
                  <a:pt x="385233" y="182880"/>
                  <a:pt x="419100" y="121920"/>
                </a:cubicBezTo>
                <a:cubicBezTo>
                  <a:pt x="452967" y="60960"/>
                  <a:pt x="480060" y="0"/>
                  <a:pt x="480060" y="0"/>
                </a:cubicBez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1780541" y="1780541"/>
            <a:ext cx="828040" cy="957580"/>
          </a:xfrm>
          <a:custGeom>
            <a:avLst/>
            <a:gdLst>
              <a:gd name="connsiteX0" fmla="*/ 0 w 1007545"/>
              <a:gd name="connsiteY0" fmla="*/ 894301 h 894301"/>
              <a:gd name="connsiteX1" fmla="*/ 396240 w 1007545"/>
              <a:gd name="connsiteY1" fmla="*/ 701261 h 894301"/>
              <a:gd name="connsiteX2" fmla="*/ 680720 w 1007545"/>
              <a:gd name="connsiteY2" fmla="*/ 416781 h 894301"/>
              <a:gd name="connsiteX3" fmla="*/ 853440 w 1007545"/>
              <a:gd name="connsiteY3" fmla="*/ 101821 h 894301"/>
              <a:gd name="connsiteX4" fmla="*/ 914400 w 1007545"/>
              <a:gd name="connsiteY4" fmla="*/ 221 h 894301"/>
              <a:gd name="connsiteX5" fmla="*/ 1005840 w 1007545"/>
              <a:gd name="connsiteY5" fmla="*/ 122141 h 894301"/>
              <a:gd name="connsiteX6" fmla="*/ 965200 w 1007545"/>
              <a:gd name="connsiteY6" fmla="*/ 315181 h 894301"/>
              <a:gd name="connsiteX0" fmla="*/ 0 w 1005840"/>
              <a:gd name="connsiteY0" fmla="*/ 894301 h 894301"/>
              <a:gd name="connsiteX1" fmla="*/ 396240 w 1005840"/>
              <a:gd name="connsiteY1" fmla="*/ 701261 h 894301"/>
              <a:gd name="connsiteX2" fmla="*/ 680720 w 1005840"/>
              <a:gd name="connsiteY2" fmla="*/ 416781 h 894301"/>
              <a:gd name="connsiteX3" fmla="*/ 853440 w 1005840"/>
              <a:gd name="connsiteY3" fmla="*/ 101821 h 894301"/>
              <a:gd name="connsiteX4" fmla="*/ 914400 w 1005840"/>
              <a:gd name="connsiteY4" fmla="*/ 221 h 894301"/>
              <a:gd name="connsiteX5" fmla="*/ 1005840 w 1005840"/>
              <a:gd name="connsiteY5" fmla="*/ 122141 h 894301"/>
              <a:gd name="connsiteX0" fmla="*/ 0 w 914400"/>
              <a:gd name="connsiteY0" fmla="*/ 894301 h 894301"/>
              <a:gd name="connsiteX1" fmla="*/ 396240 w 914400"/>
              <a:gd name="connsiteY1" fmla="*/ 701261 h 894301"/>
              <a:gd name="connsiteX2" fmla="*/ 680720 w 914400"/>
              <a:gd name="connsiteY2" fmla="*/ 416781 h 894301"/>
              <a:gd name="connsiteX3" fmla="*/ 853440 w 914400"/>
              <a:gd name="connsiteY3" fmla="*/ 101821 h 894301"/>
              <a:gd name="connsiteX4" fmla="*/ 914400 w 914400"/>
              <a:gd name="connsiteY4" fmla="*/ 221 h 894301"/>
              <a:gd name="connsiteX0" fmla="*/ 0 w 914400"/>
              <a:gd name="connsiteY0" fmla="*/ 894291 h 894291"/>
              <a:gd name="connsiteX1" fmla="*/ 396240 w 914400"/>
              <a:gd name="connsiteY1" fmla="*/ 701251 h 894291"/>
              <a:gd name="connsiteX2" fmla="*/ 655320 w 914400"/>
              <a:gd name="connsiteY2" fmla="*/ 404071 h 894291"/>
              <a:gd name="connsiteX3" fmla="*/ 853440 w 914400"/>
              <a:gd name="connsiteY3" fmla="*/ 101811 h 894291"/>
              <a:gd name="connsiteX4" fmla="*/ 914400 w 914400"/>
              <a:gd name="connsiteY4" fmla="*/ 211 h 894291"/>
              <a:gd name="connsiteX0" fmla="*/ 0 w 914400"/>
              <a:gd name="connsiteY0" fmla="*/ 894190 h 894190"/>
              <a:gd name="connsiteX1" fmla="*/ 396240 w 914400"/>
              <a:gd name="connsiteY1" fmla="*/ 701150 h 894190"/>
              <a:gd name="connsiteX2" fmla="*/ 655320 w 914400"/>
              <a:gd name="connsiteY2" fmla="*/ 403970 h 894190"/>
              <a:gd name="connsiteX3" fmla="*/ 802640 w 914400"/>
              <a:gd name="connsiteY3" fmla="*/ 139810 h 894190"/>
              <a:gd name="connsiteX4" fmla="*/ 914400 w 914400"/>
              <a:gd name="connsiteY4" fmla="*/ 110 h 894190"/>
              <a:gd name="connsiteX0" fmla="*/ 0 w 802640"/>
              <a:gd name="connsiteY0" fmla="*/ 754380 h 754380"/>
              <a:gd name="connsiteX1" fmla="*/ 396240 w 802640"/>
              <a:gd name="connsiteY1" fmla="*/ 561340 h 754380"/>
              <a:gd name="connsiteX2" fmla="*/ 655320 w 802640"/>
              <a:gd name="connsiteY2" fmla="*/ 264160 h 754380"/>
              <a:gd name="connsiteX3" fmla="*/ 802640 w 802640"/>
              <a:gd name="connsiteY3" fmla="*/ 0 h 754380"/>
              <a:gd name="connsiteX0" fmla="*/ 0 w 878840"/>
              <a:gd name="connsiteY0" fmla="*/ 843280 h 843280"/>
              <a:gd name="connsiteX1" fmla="*/ 396240 w 878840"/>
              <a:gd name="connsiteY1" fmla="*/ 650240 h 843280"/>
              <a:gd name="connsiteX2" fmla="*/ 655320 w 878840"/>
              <a:gd name="connsiteY2" fmla="*/ 353060 h 843280"/>
              <a:gd name="connsiteX3" fmla="*/ 878840 w 878840"/>
              <a:gd name="connsiteY3" fmla="*/ 0 h 843280"/>
              <a:gd name="connsiteX0" fmla="*/ 0 w 878840"/>
              <a:gd name="connsiteY0" fmla="*/ 843280 h 843280"/>
              <a:gd name="connsiteX1" fmla="*/ 396240 w 878840"/>
              <a:gd name="connsiteY1" fmla="*/ 701040 h 843280"/>
              <a:gd name="connsiteX2" fmla="*/ 655320 w 878840"/>
              <a:gd name="connsiteY2" fmla="*/ 353060 h 843280"/>
              <a:gd name="connsiteX3" fmla="*/ 878840 w 878840"/>
              <a:gd name="connsiteY3" fmla="*/ 0 h 843280"/>
              <a:gd name="connsiteX0" fmla="*/ 0 w 840740"/>
              <a:gd name="connsiteY0" fmla="*/ 944880 h 944880"/>
              <a:gd name="connsiteX1" fmla="*/ 358140 w 840740"/>
              <a:gd name="connsiteY1" fmla="*/ 701040 h 944880"/>
              <a:gd name="connsiteX2" fmla="*/ 617220 w 840740"/>
              <a:gd name="connsiteY2" fmla="*/ 353060 h 944880"/>
              <a:gd name="connsiteX3" fmla="*/ 840740 w 840740"/>
              <a:gd name="connsiteY3" fmla="*/ 0 h 944880"/>
              <a:gd name="connsiteX0" fmla="*/ 0 w 840740"/>
              <a:gd name="connsiteY0" fmla="*/ 944880 h 944880"/>
              <a:gd name="connsiteX1" fmla="*/ 345440 w 840740"/>
              <a:gd name="connsiteY1" fmla="*/ 726440 h 944880"/>
              <a:gd name="connsiteX2" fmla="*/ 617220 w 840740"/>
              <a:gd name="connsiteY2" fmla="*/ 353060 h 944880"/>
              <a:gd name="connsiteX3" fmla="*/ 840740 w 840740"/>
              <a:gd name="connsiteY3" fmla="*/ 0 h 944880"/>
              <a:gd name="connsiteX0" fmla="*/ 0 w 828040"/>
              <a:gd name="connsiteY0" fmla="*/ 957580 h 957580"/>
              <a:gd name="connsiteX1" fmla="*/ 332740 w 828040"/>
              <a:gd name="connsiteY1" fmla="*/ 726440 h 957580"/>
              <a:gd name="connsiteX2" fmla="*/ 604520 w 828040"/>
              <a:gd name="connsiteY2" fmla="*/ 353060 h 957580"/>
              <a:gd name="connsiteX3" fmla="*/ 828040 w 828040"/>
              <a:gd name="connsiteY3" fmla="*/ 0 h 957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8040" h="957580">
                <a:moveTo>
                  <a:pt x="0" y="957580"/>
                </a:moveTo>
                <a:cubicBezTo>
                  <a:pt x="141393" y="900853"/>
                  <a:pt x="231987" y="827193"/>
                  <a:pt x="332740" y="726440"/>
                </a:cubicBezTo>
                <a:cubicBezTo>
                  <a:pt x="433493" y="625687"/>
                  <a:pt x="521970" y="474133"/>
                  <a:pt x="604520" y="353060"/>
                </a:cubicBezTo>
                <a:cubicBezTo>
                  <a:pt x="687070" y="231987"/>
                  <a:pt x="784860" y="67310"/>
                  <a:pt x="828040" y="0"/>
                </a:cubicBezTo>
              </a:path>
            </a:pathLst>
          </a:cu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288540" y="1877060"/>
            <a:ext cx="480060" cy="1000760"/>
          </a:xfrm>
          <a:custGeom>
            <a:avLst/>
            <a:gdLst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6576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3528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3528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14960"/>
              <a:gd name="connsiteY0" fmla="*/ 924560 h 924560"/>
              <a:gd name="connsiteX1" fmla="*/ 71120 w 314960"/>
              <a:gd name="connsiteY1" fmla="*/ 640080 h 924560"/>
              <a:gd name="connsiteX2" fmla="*/ 162560 w 314960"/>
              <a:gd name="connsiteY2" fmla="*/ 365760 h 924560"/>
              <a:gd name="connsiteX3" fmla="*/ 254000 w 314960"/>
              <a:gd name="connsiteY3" fmla="*/ 121920 h 924560"/>
              <a:gd name="connsiteX4" fmla="*/ 314960 w 314960"/>
              <a:gd name="connsiteY4" fmla="*/ 0 h 924560"/>
              <a:gd name="connsiteX0" fmla="*/ 0 w 314960"/>
              <a:gd name="connsiteY0" fmla="*/ 924560 h 924560"/>
              <a:gd name="connsiteX1" fmla="*/ 71120 w 314960"/>
              <a:gd name="connsiteY1" fmla="*/ 640080 h 924560"/>
              <a:gd name="connsiteX2" fmla="*/ 111760 w 314960"/>
              <a:gd name="connsiteY2" fmla="*/ 365760 h 924560"/>
              <a:gd name="connsiteX3" fmla="*/ 254000 w 314960"/>
              <a:gd name="connsiteY3" fmla="*/ 121920 h 924560"/>
              <a:gd name="connsiteX4" fmla="*/ 314960 w 314960"/>
              <a:gd name="connsiteY4" fmla="*/ 0 h 924560"/>
              <a:gd name="connsiteX0" fmla="*/ 45903 w 360863"/>
              <a:gd name="connsiteY0" fmla="*/ 924560 h 924560"/>
              <a:gd name="connsiteX1" fmla="*/ 2723 w 360863"/>
              <a:gd name="connsiteY1" fmla="*/ 678180 h 924560"/>
              <a:gd name="connsiteX2" fmla="*/ 157663 w 360863"/>
              <a:gd name="connsiteY2" fmla="*/ 365760 h 924560"/>
              <a:gd name="connsiteX3" fmla="*/ 299903 w 360863"/>
              <a:gd name="connsiteY3" fmla="*/ 121920 h 924560"/>
              <a:gd name="connsiteX4" fmla="*/ 360863 w 360863"/>
              <a:gd name="connsiteY4" fmla="*/ 0 h 924560"/>
              <a:gd name="connsiteX0" fmla="*/ 0 w 480060"/>
              <a:gd name="connsiteY0" fmla="*/ 1000760 h 1000760"/>
              <a:gd name="connsiteX1" fmla="*/ 121920 w 480060"/>
              <a:gd name="connsiteY1" fmla="*/ 678180 h 1000760"/>
              <a:gd name="connsiteX2" fmla="*/ 276860 w 480060"/>
              <a:gd name="connsiteY2" fmla="*/ 365760 h 1000760"/>
              <a:gd name="connsiteX3" fmla="*/ 419100 w 480060"/>
              <a:gd name="connsiteY3" fmla="*/ 121920 h 1000760"/>
              <a:gd name="connsiteX4" fmla="*/ 480060 w 480060"/>
              <a:gd name="connsiteY4" fmla="*/ 0 h 100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" h="1000760">
                <a:moveTo>
                  <a:pt x="0" y="1000760"/>
                </a:moveTo>
                <a:cubicBezTo>
                  <a:pt x="22013" y="902546"/>
                  <a:pt x="75777" y="784013"/>
                  <a:pt x="121920" y="678180"/>
                </a:cubicBezTo>
                <a:cubicBezTo>
                  <a:pt x="168063" y="572347"/>
                  <a:pt x="227330" y="458470"/>
                  <a:pt x="276860" y="365760"/>
                </a:cubicBezTo>
                <a:cubicBezTo>
                  <a:pt x="326390" y="273050"/>
                  <a:pt x="385233" y="182880"/>
                  <a:pt x="419100" y="121920"/>
                </a:cubicBezTo>
                <a:cubicBezTo>
                  <a:pt x="452967" y="60960"/>
                  <a:pt x="480060" y="0"/>
                  <a:pt x="480060" y="0"/>
                </a:cubicBez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489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28" y="211691"/>
            <a:ext cx="5975277" cy="6649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1914" y="321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6054" y="321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914" y="36991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6053" y="3699144"/>
            <a:ext cx="21885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2736" y="572024"/>
            <a:ext cx="2611264" cy="2585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and GFS ARs located over similar regions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and GFS are in line with GFS analysis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F048)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drier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(lower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PW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wetter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(higher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PW)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4775200" y="1780541"/>
            <a:ext cx="828040" cy="957580"/>
          </a:xfrm>
          <a:custGeom>
            <a:avLst/>
            <a:gdLst>
              <a:gd name="connsiteX0" fmla="*/ 0 w 1007545"/>
              <a:gd name="connsiteY0" fmla="*/ 894301 h 894301"/>
              <a:gd name="connsiteX1" fmla="*/ 396240 w 1007545"/>
              <a:gd name="connsiteY1" fmla="*/ 701261 h 894301"/>
              <a:gd name="connsiteX2" fmla="*/ 680720 w 1007545"/>
              <a:gd name="connsiteY2" fmla="*/ 416781 h 894301"/>
              <a:gd name="connsiteX3" fmla="*/ 853440 w 1007545"/>
              <a:gd name="connsiteY3" fmla="*/ 101821 h 894301"/>
              <a:gd name="connsiteX4" fmla="*/ 914400 w 1007545"/>
              <a:gd name="connsiteY4" fmla="*/ 221 h 894301"/>
              <a:gd name="connsiteX5" fmla="*/ 1005840 w 1007545"/>
              <a:gd name="connsiteY5" fmla="*/ 122141 h 894301"/>
              <a:gd name="connsiteX6" fmla="*/ 965200 w 1007545"/>
              <a:gd name="connsiteY6" fmla="*/ 315181 h 894301"/>
              <a:gd name="connsiteX0" fmla="*/ 0 w 1005840"/>
              <a:gd name="connsiteY0" fmla="*/ 894301 h 894301"/>
              <a:gd name="connsiteX1" fmla="*/ 396240 w 1005840"/>
              <a:gd name="connsiteY1" fmla="*/ 701261 h 894301"/>
              <a:gd name="connsiteX2" fmla="*/ 680720 w 1005840"/>
              <a:gd name="connsiteY2" fmla="*/ 416781 h 894301"/>
              <a:gd name="connsiteX3" fmla="*/ 853440 w 1005840"/>
              <a:gd name="connsiteY3" fmla="*/ 101821 h 894301"/>
              <a:gd name="connsiteX4" fmla="*/ 914400 w 1005840"/>
              <a:gd name="connsiteY4" fmla="*/ 221 h 894301"/>
              <a:gd name="connsiteX5" fmla="*/ 1005840 w 1005840"/>
              <a:gd name="connsiteY5" fmla="*/ 122141 h 894301"/>
              <a:gd name="connsiteX0" fmla="*/ 0 w 914400"/>
              <a:gd name="connsiteY0" fmla="*/ 894301 h 894301"/>
              <a:gd name="connsiteX1" fmla="*/ 396240 w 914400"/>
              <a:gd name="connsiteY1" fmla="*/ 701261 h 894301"/>
              <a:gd name="connsiteX2" fmla="*/ 680720 w 914400"/>
              <a:gd name="connsiteY2" fmla="*/ 416781 h 894301"/>
              <a:gd name="connsiteX3" fmla="*/ 853440 w 914400"/>
              <a:gd name="connsiteY3" fmla="*/ 101821 h 894301"/>
              <a:gd name="connsiteX4" fmla="*/ 914400 w 914400"/>
              <a:gd name="connsiteY4" fmla="*/ 221 h 894301"/>
              <a:gd name="connsiteX0" fmla="*/ 0 w 914400"/>
              <a:gd name="connsiteY0" fmla="*/ 894291 h 894291"/>
              <a:gd name="connsiteX1" fmla="*/ 396240 w 914400"/>
              <a:gd name="connsiteY1" fmla="*/ 701251 h 894291"/>
              <a:gd name="connsiteX2" fmla="*/ 655320 w 914400"/>
              <a:gd name="connsiteY2" fmla="*/ 404071 h 894291"/>
              <a:gd name="connsiteX3" fmla="*/ 853440 w 914400"/>
              <a:gd name="connsiteY3" fmla="*/ 101811 h 894291"/>
              <a:gd name="connsiteX4" fmla="*/ 914400 w 914400"/>
              <a:gd name="connsiteY4" fmla="*/ 211 h 894291"/>
              <a:gd name="connsiteX0" fmla="*/ 0 w 914400"/>
              <a:gd name="connsiteY0" fmla="*/ 894190 h 894190"/>
              <a:gd name="connsiteX1" fmla="*/ 396240 w 914400"/>
              <a:gd name="connsiteY1" fmla="*/ 701150 h 894190"/>
              <a:gd name="connsiteX2" fmla="*/ 655320 w 914400"/>
              <a:gd name="connsiteY2" fmla="*/ 403970 h 894190"/>
              <a:gd name="connsiteX3" fmla="*/ 802640 w 914400"/>
              <a:gd name="connsiteY3" fmla="*/ 139810 h 894190"/>
              <a:gd name="connsiteX4" fmla="*/ 914400 w 914400"/>
              <a:gd name="connsiteY4" fmla="*/ 110 h 894190"/>
              <a:gd name="connsiteX0" fmla="*/ 0 w 802640"/>
              <a:gd name="connsiteY0" fmla="*/ 754380 h 754380"/>
              <a:gd name="connsiteX1" fmla="*/ 396240 w 802640"/>
              <a:gd name="connsiteY1" fmla="*/ 561340 h 754380"/>
              <a:gd name="connsiteX2" fmla="*/ 655320 w 802640"/>
              <a:gd name="connsiteY2" fmla="*/ 264160 h 754380"/>
              <a:gd name="connsiteX3" fmla="*/ 802640 w 802640"/>
              <a:gd name="connsiteY3" fmla="*/ 0 h 754380"/>
              <a:gd name="connsiteX0" fmla="*/ 0 w 878840"/>
              <a:gd name="connsiteY0" fmla="*/ 843280 h 843280"/>
              <a:gd name="connsiteX1" fmla="*/ 396240 w 878840"/>
              <a:gd name="connsiteY1" fmla="*/ 650240 h 843280"/>
              <a:gd name="connsiteX2" fmla="*/ 655320 w 878840"/>
              <a:gd name="connsiteY2" fmla="*/ 353060 h 843280"/>
              <a:gd name="connsiteX3" fmla="*/ 878840 w 878840"/>
              <a:gd name="connsiteY3" fmla="*/ 0 h 843280"/>
              <a:gd name="connsiteX0" fmla="*/ 0 w 878840"/>
              <a:gd name="connsiteY0" fmla="*/ 843280 h 843280"/>
              <a:gd name="connsiteX1" fmla="*/ 396240 w 878840"/>
              <a:gd name="connsiteY1" fmla="*/ 701040 h 843280"/>
              <a:gd name="connsiteX2" fmla="*/ 655320 w 878840"/>
              <a:gd name="connsiteY2" fmla="*/ 353060 h 843280"/>
              <a:gd name="connsiteX3" fmla="*/ 878840 w 878840"/>
              <a:gd name="connsiteY3" fmla="*/ 0 h 843280"/>
              <a:gd name="connsiteX0" fmla="*/ 0 w 840740"/>
              <a:gd name="connsiteY0" fmla="*/ 944880 h 944880"/>
              <a:gd name="connsiteX1" fmla="*/ 358140 w 840740"/>
              <a:gd name="connsiteY1" fmla="*/ 701040 h 944880"/>
              <a:gd name="connsiteX2" fmla="*/ 617220 w 840740"/>
              <a:gd name="connsiteY2" fmla="*/ 353060 h 944880"/>
              <a:gd name="connsiteX3" fmla="*/ 840740 w 840740"/>
              <a:gd name="connsiteY3" fmla="*/ 0 h 944880"/>
              <a:gd name="connsiteX0" fmla="*/ 0 w 840740"/>
              <a:gd name="connsiteY0" fmla="*/ 944880 h 944880"/>
              <a:gd name="connsiteX1" fmla="*/ 345440 w 840740"/>
              <a:gd name="connsiteY1" fmla="*/ 726440 h 944880"/>
              <a:gd name="connsiteX2" fmla="*/ 617220 w 840740"/>
              <a:gd name="connsiteY2" fmla="*/ 353060 h 944880"/>
              <a:gd name="connsiteX3" fmla="*/ 840740 w 840740"/>
              <a:gd name="connsiteY3" fmla="*/ 0 h 944880"/>
              <a:gd name="connsiteX0" fmla="*/ 0 w 828040"/>
              <a:gd name="connsiteY0" fmla="*/ 957580 h 957580"/>
              <a:gd name="connsiteX1" fmla="*/ 332740 w 828040"/>
              <a:gd name="connsiteY1" fmla="*/ 726440 h 957580"/>
              <a:gd name="connsiteX2" fmla="*/ 604520 w 828040"/>
              <a:gd name="connsiteY2" fmla="*/ 353060 h 957580"/>
              <a:gd name="connsiteX3" fmla="*/ 828040 w 828040"/>
              <a:gd name="connsiteY3" fmla="*/ 0 h 957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8040" h="957580">
                <a:moveTo>
                  <a:pt x="0" y="957580"/>
                </a:moveTo>
                <a:cubicBezTo>
                  <a:pt x="141393" y="900853"/>
                  <a:pt x="231987" y="827193"/>
                  <a:pt x="332740" y="726440"/>
                </a:cubicBezTo>
                <a:cubicBezTo>
                  <a:pt x="433493" y="625687"/>
                  <a:pt x="521970" y="474133"/>
                  <a:pt x="604520" y="353060"/>
                </a:cubicBezTo>
                <a:cubicBezTo>
                  <a:pt x="687070" y="231987"/>
                  <a:pt x="784860" y="67310"/>
                  <a:pt x="828040" y="0"/>
                </a:cubicBezTo>
              </a:path>
            </a:pathLst>
          </a:cu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5283199" y="1877060"/>
            <a:ext cx="480060" cy="1000760"/>
          </a:xfrm>
          <a:custGeom>
            <a:avLst/>
            <a:gdLst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6576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3528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3528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14960"/>
              <a:gd name="connsiteY0" fmla="*/ 924560 h 924560"/>
              <a:gd name="connsiteX1" fmla="*/ 71120 w 314960"/>
              <a:gd name="connsiteY1" fmla="*/ 640080 h 924560"/>
              <a:gd name="connsiteX2" fmla="*/ 162560 w 314960"/>
              <a:gd name="connsiteY2" fmla="*/ 365760 h 924560"/>
              <a:gd name="connsiteX3" fmla="*/ 254000 w 314960"/>
              <a:gd name="connsiteY3" fmla="*/ 121920 h 924560"/>
              <a:gd name="connsiteX4" fmla="*/ 314960 w 314960"/>
              <a:gd name="connsiteY4" fmla="*/ 0 h 924560"/>
              <a:gd name="connsiteX0" fmla="*/ 0 w 314960"/>
              <a:gd name="connsiteY0" fmla="*/ 924560 h 924560"/>
              <a:gd name="connsiteX1" fmla="*/ 71120 w 314960"/>
              <a:gd name="connsiteY1" fmla="*/ 640080 h 924560"/>
              <a:gd name="connsiteX2" fmla="*/ 111760 w 314960"/>
              <a:gd name="connsiteY2" fmla="*/ 365760 h 924560"/>
              <a:gd name="connsiteX3" fmla="*/ 254000 w 314960"/>
              <a:gd name="connsiteY3" fmla="*/ 121920 h 924560"/>
              <a:gd name="connsiteX4" fmla="*/ 314960 w 314960"/>
              <a:gd name="connsiteY4" fmla="*/ 0 h 924560"/>
              <a:gd name="connsiteX0" fmla="*/ 45903 w 360863"/>
              <a:gd name="connsiteY0" fmla="*/ 924560 h 924560"/>
              <a:gd name="connsiteX1" fmla="*/ 2723 w 360863"/>
              <a:gd name="connsiteY1" fmla="*/ 678180 h 924560"/>
              <a:gd name="connsiteX2" fmla="*/ 157663 w 360863"/>
              <a:gd name="connsiteY2" fmla="*/ 365760 h 924560"/>
              <a:gd name="connsiteX3" fmla="*/ 299903 w 360863"/>
              <a:gd name="connsiteY3" fmla="*/ 121920 h 924560"/>
              <a:gd name="connsiteX4" fmla="*/ 360863 w 360863"/>
              <a:gd name="connsiteY4" fmla="*/ 0 h 924560"/>
              <a:gd name="connsiteX0" fmla="*/ 0 w 480060"/>
              <a:gd name="connsiteY0" fmla="*/ 1000760 h 1000760"/>
              <a:gd name="connsiteX1" fmla="*/ 121920 w 480060"/>
              <a:gd name="connsiteY1" fmla="*/ 678180 h 1000760"/>
              <a:gd name="connsiteX2" fmla="*/ 276860 w 480060"/>
              <a:gd name="connsiteY2" fmla="*/ 365760 h 1000760"/>
              <a:gd name="connsiteX3" fmla="*/ 419100 w 480060"/>
              <a:gd name="connsiteY3" fmla="*/ 121920 h 1000760"/>
              <a:gd name="connsiteX4" fmla="*/ 480060 w 480060"/>
              <a:gd name="connsiteY4" fmla="*/ 0 h 100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" h="1000760">
                <a:moveTo>
                  <a:pt x="0" y="1000760"/>
                </a:moveTo>
                <a:cubicBezTo>
                  <a:pt x="22013" y="902546"/>
                  <a:pt x="75777" y="784013"/>
                  <a:pt x="121920" y="678180"/>
                </a:cubicBezTo>
                <a:cubicBezTo>
                  <a:pt x="168063" y="572347"/>
                  <a:pt x="227330" y="458470"/>
                  <a:pt x="276860" y="365760"/>
                </a:cubicBezTo>
                <a:cubicBezTo>
                  <a:pt x="326390" y="273050"/>
                  <a:pt x="385233" y="182880"/>
                  <a:pt x="419100" y="121920"/>
                </a:cubicBezTo>
                <a:cubicBezTo>
                  <a:pt x="452967" y="60960"/>
                  <a:pt x="480060" y="0"/>
                  <a:pt x="480060" y="0"/>
                </a:cubicBez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1780541" y="1780541"/>
            <a:ext cx="828040" cy="957580"/>
          </a:xfrm>
          <a:custGeom>
            <a:avLst/>
            <a:gdLst>
              <a:gd name="connsiteX0" fmla="*/ 0 w 1007545"/>
              <a:gd name="connsiteY0" fmla="*/ 894301 h 894301"/>
              <a:gd name="connsiteX1" fmla="*/ 396240 w 1007545"/>
              <a:gd name="connsiteY1" fmla="*/ 701261 h 894301"/>
              <a:gd name="connsiteX2" fmla="*/ 680720 w 1007545"/>
              <a:gd name="connsiteY2" fmla="*/ 416781 h 894301"/>
              <a:gd name="connsiteX3" fmla="*/ 853440 w 1007545"/>
              <a:gd name="connsiteY3" fmla="*/ 101821 h 894301"/>
              <a:gd name="connsiteX4" fmla="*/ 914400 w 1007545"/>
              <a:gd name="connsiteY4" fmla="*/ 221 h 894301"/>
              <a:gd name="connsiteX5" fmla="*/ 1005840 w 1007545"/>
              <a:gd name="connsiteY5" fmla="*/ 122141 h 894301"/>
              <a:gd name="connsiteX6" fmla="*/ 965200 w 1007545"/>
              <a:gd name="connsiteY6" fmla="*/ 315181 h 894301"/>
              <a:gd name="connsiteX0" fmla="*/ 0 w 1005840"/>
              <a:gd name="connsiteY0" fmla="*/ 894301 h 894301"/>
              <a:gd name="connsiteX1" fmla="*/ 396240 w 1005840"/>
              <a:gd name="connsiteY1" fmla="*/ 701261 h 894301"/>
              <a:gd name="connsiteX2" fmla="*/ 680720 w 1005840"/>
              <a:gd name="connsiteY2" fmla="*/ 416781 h 894301"/>
              <a:gd name="connsiteX3" fmla="*/ 853440 w 1005840"/>
              <a:gd name="connsiteY3" fmla="*/ 101821 h 894301"/>
              <a:gd name="connsiteX4" fmla="*/ 914400 w 1005840"/>
              <a:gd name="connsiteY4" fmla="*/ 221 h 894301"/>
              <a:gd name="connsiteX5" fmla="*/ 1005840 w 1005840"/>
              <a:gd name="connsiteY5" fmla="*/ 122141 h 894301"/>
              <a:gd name="connsiteX0" fmla="*/ 0 w 914400"/>
              <a:gd name="connsiteY0" fmla="*/ 894301 h 894301"/>
              <a:gd name="connsiteX1" fmla="*/ 396240 w 914400"/>
              <a:gd name="connsiteY1" fmla="*/ 701261 h 894301"/>
              <a:gd name="connsiteX2" fmla="*/ 680720 w 914400"/>
              <a:gd name="connsiteY2" fmla="*/ 416781 h 894301"/>
              <a:gd name="connsiteX3" fmla="*/ 853440 w 914400"/>
              <a:gd name="connsiteY3" fmla="*/ 101821 h 894301"/>
              <a:gd name="connsiteX4" fmla="*/ 914400 w 914400"/>
              <a:gd name="connsiteY4" fmla="*/ 221 h 894301"/>
              <a:gd name="connsiteX0" fmla="*/ 0 w 914400"/>
              <a:gd name="connsiteY0" fmla="*/ 894291 h 894291"/>
              <a:gd name="connsiteX1" fmla="*/ 396240 w 914400"/>
              <a:gd name="connsiteY1" fmla="*/ 701251 h 894291"/>
              <a:gd name="connsiteX2" fmla="*/ 655320 w 914400"/>
              <a:gd name="connsiteY2" fmla="*/ 404071 h 894291"/>
              <a:gd name="connsiteX3" fmla="*/ 853440 w 914400"/>
              <a:gd name="connsiteY3" fmla="*/ 101811 h 894291"/>
              <a:gd name="connsiteX4" fmla="*/ 914400 w 914400"/>
              <a:gd name="connsiteY4" fmla="*/ 211 h 894291"/>
              <a:gd name="connsiteX0" fmla="*/ 0 w 914400"/>
              <a:gd name="connsiteY0" fmla="*/ 894190 h 894190"/>
              <a:gd name="connsiteX1" fmla="*/ 396240 w 914400"/>
              <a:gd name="connsiteY1" fmla="*/ 701150 h 894190"/>
              <a:gd name="connsiteX2" fmla="*/ 655320 w 914400"/>
              <a:gd name="connsiteY2" fmla="*/ 403970 h 894190"/>
              <a:gd name="connsiteX3" fmla="*/ 802640 w 914400"/>
              <a:gd name="connsiteY3" fmla="*/ 139810 h 894190"/>
              <a:gd name="connsiteX4" fmla="*/ 914400 w 914400"/>
              <a:gd name="connsiteY4" fmla="*/ 110 h 894190"/>
              <a:gd name="connsiteX0" fmla="*/ 0 w 802640"/>
              <a:gd name="connsiteY0" fmla="*/ 754380 h 754380"/>
              <a:gd name="connsiteX1" fmla="*/ 396240 w 802640"/>
              <a:gd name="connsiteY1" fmla="*/ 561340 h 754380"/>
              <a:gd name="connsiteX2" fmla="*/ 655320 w 802640"/>
              <a:gd name="connsiteY2" fmla="*/ 264160 h 754380"/>
              <a:gd name="connsiteX3" fmla="*/ 802640 w 802640"/>
              <a:gd name="connsiteY3" fmla="*/ 0 h 754380"/>
              <a:gd name="connsiteX0" fmla="*/ 0 w 878840"/>
              <a:gd name="connsiteY0" fmla="*/ 843280 h 843280"/>
              <a:gd name="connsiteX1" fmla="*/ 396240 w 878840"/>
              <a:gd name="connsiteY1" fmla="*/ 650240 h 843280"/>
              <a:gd name="connsiteX2" fmla="*/ 655320 w 878840"/>
              <a:gd name="connsiteY2" fmla="*/ 353060 h 843280"/>
              <a:gd name="connsiteX3" fmla="*/ 878840 w 878840"/>
              <a:gd name="connsiteY3" fmla="*/ 0 h 843280"/>
              <a:gd name="connsiteX0" fmla="*/ 0 w 878840"/>
              <a:gd name="connsiteY0" fmla="*/ 843280 h 843280"/>
              <a:gd name="connsiteX1" fmla="*/ 396240 w 878840"/>
              <a:gd name="connsiteY1" fmla="*/ 701040 h 843280"/>
              <a:gd name="connsiteX2" fmla="*/ 655320 w 878840"/>
              <a:gd name="connsiteY2" fmla="*/ 353060 h 843280"/>
              <a:gd name="connsiteX3" fmla="*/ 878840 w 878840"/>
              <a:gd name="connsiteY3" fmla="*/ 0 h 843280"/>
              <a:gd name="connsiteX0" fmla="*/ 0 w 840740"/>
              <a:gd name="connsiteY0" fmla="*/ 944880 h 944880"/>
              <a:gd name="connsiteX1" fmla="*/ 358140 w 840740"/>
              <a:gd name="connsiteY1" fmla="*/ 701040 h 944880"/>
              <a:gd name="connsiteX2" fmla="*/ 617220 w 840740"/>
              <a:gd name="connsiteY2" fmla="*/ 353060 h 944880"/>
              <a:gd name="connsiteX3" fmla="*/ 840740 w 840740"/>
              <a:gd name="connsiteY3" fmla="*/ 0 h 944880"/>
              <a:gd name="connsiteX0" fmla="*/ 0 w 840740"/>
              <a:gd name="connsiteY0" fmla="*/ 944880 h 944880"/>
              <a:gd name="connsiteX1" fmla="*/ 345440 w 840740"/>
              <a:gd name="connsiteY1" fmla="*/ 726440 h 944880"/>
              <a:gd name="connsiteX2" fmla="*/ 617220 w 840740"/>
              <a:gd name="connsiteY2" fmla="*/ 353060 h 944880"/>
              <a:gd name="connsiteX3" fmla="*/ 840740 w 840740"/>
              <a:gd name="connsiteY3" fmla="*/ 0 h 944880"/>
              <a:gd name="connsiteX0" fmla="*/ 0 w 828040"/>
              <a:gd name="connsiteY0" fmla="*/ 957580 h 957580"/>
              <a:gd name="connsiteX1" fmla="*/ 332740 w 828040"/>
              <a:gd name="connsiteY1" fmla="*/ 726440 h 957580"/>
              <a:gd name="connsiteX2" fmla="*/ 604520 w 828040"/>
              <a:gd name="connsiteY2" fmla="*/ 353060 h 957580"/>
              <a:gd name="connsiteX3" fmla="*/ 828040 w 828040"/>
              <a:gd name="connsiteY3" fmla="*/ 0 h 957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8040" h="957580">
                <a:moveTo>
                  <a:pt x="0" y="957580"/>
                </a:moveTo>
                <a:cubicBezTo>
                  <a:pt x="141393" y="900853"/>
                  <a:pt x="231987" y="827193"/>
                  <a:pt x="332740" y="726440"/>
                </a:cubicBezTo>
                <a:cubicBezTo>
                  <a:pt x="433493" y="625687"/>
                  <a:pt x="521970" y="474133"/>
                  <a:pt x="604520" y="353060"/>
                </a:cubicBezTo>
                <a:cubicBezTo>
                  <a:pt x="687070" y="231987"/>
                  <a:pt x="784860" y="67310"/>
                  <a:pt x="828040" y="0"/>
                </a:cubicBezTo>
              </a:path>
            </a:pathLst>
          </a:cu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288540" y="1877060"/>
            <a:ext cx="480060" cy="1000760"/>
          </a:xfrm>
          <a:custGeom>
            <a:avLst/>
            <a:gdLst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6576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3528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04800"/>
              <a:gd name="connsiteY0" fmla="*/ 894080 h 894080"/>
              <a:gd name="connsiteX1" fmla="*/ 71120 w 304800"/>
              <a:gd name="connsiteY1" fmla="*/ 609600 h 894080"/>
              <a:gd name="connsiteX2" fmla="*/ 162560 w 304800"/>
              <a:gd name="connsiteY2" fmla="*/ 335280 h 894080"/>
              <a:gd name="connsiteX3" fmla="*/ 254000 w 304800"/>
              <a:gd name="connsiteY3" fmla="*/ 91440 h 894080"/>
              <a:gd name="connsiteX4" fmla="*/ 304800 w 304800"/>
              <a:gd name="connsiteY4" fmla="*/ 0 h 894080"/>
              <a:gd name="connsiteX0" fmla="*/ 0 w 314960"/>
              <a:gd name="connsiteY0" fmla="*/ 924560 h 924560"/>
              <a:gd name="connsiteX1" fmla="*/ 71120 w 314960"/>
              <a:gd name="connsiteY1" fmla="*/ 640080 h 924560"/>
              <a:gd name="connsiteX2" fmla="*/ 162560 w 314960"/>
              <a:gd name="connsiteY2" fmla="*/ 365760 h 924560"/>
              <a:gd name="connsiteX3" fmla="*/ 254000 w 314960"/>
              <a:gd name="connsiteY3" fmla="*/ 121920 h 924560"/>
              <a:gd name="connsiteX4" fmla="*/ 314960 w 314960"/>
              <a:gd name="connsiteY4" fmla="*/ 0 h 924560"/>
              <a:gd name="connsiteX0" fmla="*/ 0 w 314960"/>
              <a:gd name="connsiteY0" fmla="*/ 924560 h 924560"/>
              <a:gd name="connsiteX1" fmla="*/ 71120 w 314960"/>
              <a:gd name="connsiteY1" fmla="*/ 640080 h 924560"/>
              <a:gd name="connsiteX2" fmla="*/ 111760 w 314960"/>
              <a:gd name="connsiteY2" fmla="*/ 365760 h 924560"/>
              <a:gd name="connsiteX3" fmla="*/ 254000 w 314960"/>
              <a:gd name="connsiteY3" fmla="*/ 121920 h 924560"/>
              <a:gd name="connsiteX4" fmla="*/ 314960 w 314960"/>
              <a:gd name="connsiteY4" fmla="*/ 0 h 924560"/>
              <a:gd name="connsiteX0" fmla="*/ 45903 w 360863"/>
              <a:gd name="connsiteY0" fmla="*/ 924560 h 924560"/>
              <a:gd name="connsiteX1" fmla="*/ 2723 w 360863"/>
              <a:gd name="connsiteY1" fmla="*/ 678180 h 924560"/>
              <a:gd name="connsiteX2" fmla="*/ 157663 w 360863"/>
              <a:gd name="connsiteY2" fmla="*/ 365760 h 924560"/>
              <a:gd name="connsiteX3" fmla="*/ 299903 w 360863"/>
              <a:gd name="connsiteY3" fmla="*/ 121920 h 924560"/>
              <a:gd name="connsiteX4" fmla="*/ 360863 w 360863"/>
              <a:gd name="connsiteY4" fmla="*/ 0 h 924560"/>
              <a:gd name="connsiteX0" fmla="*/ 0 w 480060"/>
              <a:gd name="connsiteY0" fmla="*/ 1000760 h 1000760"/>
              <a:gd name="connsiteX1" fmla="*/ 121920 w 480060"/>
              <a:gd name="connsiteY1" fmla="*/ 678180 h 1000760"/>
              <a:gd name="connsiteX2" fmla="*/ 276860 w 480060"/>
              <a:gd name="connsiteY2" fmla="*/ 365760 h 1000760"/>
              <a:gd name="connsiteX3" fmla="*/ 419100 w 480060"/>
              <a:gd name="connsiteY3" fmla="*/ 121920 h 1000760"/>
              <a:gd name="connsiteX4" fmla="*/ 480060 w 480060"/>
              <a:gd name="connsiteY4" fmla="*/ 0 h 100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" h="1000760">
                <a:moveTo>
                  <a:pt x="0" y="1000760"/>
                </a:moveTo>
                <a:cubicBezTo>
                  <a:pt x="22013" y="902546"/>
                  <a:pt x="75777" y="784013"/>
                  <a:pt x="121920" y="678180"/>
                </a:cubicBezTo>
                <a:cubicBezTo>
                  <a:pt x="168063" y="572347"/>
                  <a:pt x="227330" y="458470"/>
                  <a:pt x="276860" y="365760"/>
                </a:cubicBezTo>
                <a:cubicBezTo>
                  <a:pt x="326390" y="273050"/>
                  <a:pt x="385233" y="182880"/>
                  <a:pt x="419100" y="121920"/>
                </a:cubicBezTo>
                <a:cubicBezTo>
                  <a:pt x="452967" y="60960"/>
                  <a:pt x="480060" y="0"/>
                  <a:pt x="480060" y="0"/>
                </a:cubicBez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153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1" y="299870"/>
            <a:ext cx="6283701" cy="62279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414" y="2607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15254" y="2607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414" y="57946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5253" y="5794644"/>
            <a:ext cx="113284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Stage IV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2736" y="572024"/>
            <a:ext cx="2611264" cy="2862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</a:t>
            </a:r>
            <a:r>
              <a:rPr lang="en-US" dirty="0" smtClean="0">
                <a:latin typeface="Arial"/>
                <a:cs typeface="Arial"/>
              </a:rPr>
              <a:t>was </a:t>
            </a:r>
            <a:r>
              <a:rPr lang="en-US" dirty="0">
                <a:latin typeface="Arial"/>
                <a:cs typeface="Arial"/>
              </a:rPr>
              <a:t>more accurate with AR position than </a:t>
            </a:r>
            <a:r>
              <a:rPr lang="en-US" dirty="0" smtClean="0">
                <a:latin typeface="Arial"/>
                <a:cs typeface="Arial"/>
              </a:rPr>
              <a:t>GFS</a:t>
            </a:r>
          </a:p>
          <a:p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has more accurate 24-h QPF forecast than GFS</a:t>
            </a:r>
            <a:br>
              <a:rPr lang="en-US" dirty="0" smtClean="0">
                <a:latin typeface="Arial"/>
                <a:cs typeface="Arial"/>
              </a:rPr>
            </a:b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F192)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drier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(lower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QPF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wetter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(higher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QPF)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61414" y="423047"/>
            <a:ext cx="1146686" cy="2171460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680693 h 2721600"/>
              <a:gd name="connsiteX50" fmla="*/ 1486021 w 1486021"/>
              <a:gd name="connsiteY50" fmla="*/ 2721600 h 2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86021" h="2721600">
                <a:moveTo>
                  <a:pt x="1486021" y="2721600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1845493"/>
                  <a:pt x="0" y="2680693"/>
                </a:cubicBezTo>
                <a:lnTo>
                  <a:pt x="1486021" y="27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323714" y="423047"/>
            <a:ext cx="1146686" cy="2171460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696611 h 2721600"/>
              <a:gd name="connsiteX50" fmla="*/ 1486021 w 1486021"/>
              <a:gd name="connsiteY50" fmla="*/ 2721600 h 2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86021" h="2721600">
                <a:moveTo>
                  <a:pt x="1486021" y="2721600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1861411"/>
                  <a:pt x="0" y="2696611"/>
                </a:cubicBezTo>
                <a:lnTo>
                  <a:pt x="1486021" y="27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161414" y="3597784"/>
            <a:ext cx="1146686" cy="2171460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711592 h 2721600"/>
              <a:gd name="connsiteX50" fmla="*/ 1486021 w 1486021"/>
              <a:gd name="connsiteY50" fmla="*/ 2721600 h 2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86021" h="2721600">
                <a:moveTo>
                  <a:pt x="1486021" y="2721600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1876392"/>
                  <a:pt x="0" y="2711592"/>
                </a:cubicBezTo>
                <a:lnTo>
                  <a:pt x="1486021" y="27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413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1" y="299870"/>
            <a:ext cx="6283701" cy="62279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414" y="2607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15254" y="2607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414" y="57946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5253" y="5794644"/>
            <a:ext cx="113284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Stage IV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2736" y="572024"/>
            <a:ext cx="2611264" cy="2862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is more progressive with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AR than GFS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has </a:t>
            </a:r>
            <a:r>
              <a:rPr lang="en-US" dirty="0" err="1">
                <a:latin typeface="Arial"/>
                <a:cs typeface="Arial"/>
              </a:rPr>
              <a:t>precip</a:t>
            </a:r>
            <a:r>
              <a:rPr lang="en-US" dirty="0">
                <a:latin typeface="Arial"/>
                <a:cs typeface="Arial"/>
              </a:rPr>
              <a:t>. extending too far south into </a:t>
            </a:r>
            <a:r>
              <a:rPr lang="en-US" dirty="0" smtClean="0">
                <a:latin typeface="Arial"/>
                <a:cs typeface="Arial"/>
              </a:rPr>
              <a:t>California</a:t>
            </a:r>
            <a:br>
              <a:rPr lang="en-US" dirty="0" smtClean="0">
                <a:latin typeface="Arial"/>
                <a:cs typeface="Arial"/>
              </a:rPr>
            </a:b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F168)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161414" y="3597784"/>
            <a:ext cx="1146686" cy="2171460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711592 h 2721600"/>
              <a:gd name="connsiteX50" fmla="*/ 1486021 w 1486021"/>
              <a:gd name="connsiteY50" fmla="*/ 2721600 h 2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86021" h="2721600">
                <a:moveTo>
                  <a:pt x="1486021" y="2721600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1876392"/>
                  <a:pt x="0" y="2711592"/>
                </a:cubicBezTo>
                <a:lnTo>
                  <a:pt x="1486021" y="27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161414" y="423047"/>
            <a:ext cx="1146686" cy="2171460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680693 h 2721600"/>
              <a:gd name="connsiteX50" fmla="*/ 1486021 w 1486021"/>
              <a:gd name="connsiteY50" fmla="*/ 2721600 h 2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86021" h="2721600">
                <a:moveTo>
                  <a:pt x="1486021" y="2721600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1845493"/>
                  <a:pt x="0" y="2680693"/>
                </a:cubicBezTo>
                <a:lnTo>
                  <a:pt x="1486021" y="27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323714" y="423047"/>
            <a:ext cx="1146686" cy="2171460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696611 h 2721600"/>
              <a:gd name="connsiteX50" fmla="*/ 1486021 w 1486021"/>
              <a:gd name="connsiteY50" fmla="*/ 2721600 h 2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86021" h="2721600">
                <a:moveTo>
                  <a:pt x="1486021" y="2721600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1861411"/>
                  <a:pt x="0" y="2696611"/>
                </a:cubicBezTo>
                <a:lnTo>
                  <a:pt x="1486021" y="27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drier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(lower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QPF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wetter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(higher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QPF)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6508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1" y="299870"/>
            <a:ext cx="6283700" cy="62279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414" y="2607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15254" y="2607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414" y="57946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5253" y="5794644"/>
            <a:ext cx="113284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Stage IV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2736" y="572024"/>
            <a:ext cx="2611264" cy="2862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is slightly more progressive with AR than GFS</a:t>
            </a:r>
          </a:p>
          <a:p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has more accurate 24-h QPF forecast than GFS</a:t>
            </a:r>
            <a:r>
              <a:rPr lang="en-US" dirty="0" smtClean="0">
                <a:latin typeface="Arial"/>
                <a:cs typeface="Arial"/>
              </a:rPr>
              <a:t/>
            </a:r>
            <a:br>
              <a:rPr lang="en-US" dirty="0" smtClean="0">
                <a:latin typeface="Arial"/>
                <a:cs typeface="Arial"/>
              </a:rPr>
            </a:b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F144)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61414" y="423047"/>
            <a:ext cx="1146686" cy="2171460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680693 h 2721600"/>
              <a:gd name="connsiteX50" fmla="*/ 1486021 w 1486021"/>
              <a:gd name="connsiteY50" fmla="*/ 2721600 h 2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86021" h="2721600">
                <a:moveTo>
                  <a:pt x="1486021" y="2721600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1845493"/>
                  <a:pt x="0" y="2680693"/>
                </a:cubicBezTo>
                <a:lnTo>
                  <a:pt x="1486021" y="27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323714" y="423047"/>
            <a:ext cx="1146686" cy="2171460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696611 h 2721600"/>
              <a:gd name="connsiteX50" fmla="*/ 1486021 w 1486021"/>
              <a:gd name="connsiteY50" fmla="*/ 2721600 h 2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86021" h="2721600">
                <a:moveTo>
                  <a:pt x="1486021" y="2721600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1861411"/>
                  <a:pt x="0" y="2696611"/>
                </a:cubicBezTo>
                <a:lnTo>
                  <a:pt x="1486021" y="27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drier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(lower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QPF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wetter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(higher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QPF)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161414" y="3597784"/>
            <a:ext cx="1146686" cy="2171460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711592 h 2721600"/>
              <a:gd name="connsiteX50" fmla="*/ 1486021 w 1486021"/>
              <a:gd name="connsiteY50" fmla="*/ 2721600 h 2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86021" h="2721600">
                <a:moveTo>
                  <a:pt x="1486021" y="2721600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1876392"/>
                  <a:pt x="0" y="2711592"/>
                </a:cubicBezTo>
                <a:lnTo>
                  <a:pt x="1486021" y="27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82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1" y="299870"/>
            <a:ext cx="6283700" cy="62279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414" y="2607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15254" y="2607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414" y="57946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5253" y="5794644"/>
            <a:ext cx="113284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Stage IV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2736" y="572024"/>
            <a:ext cx="2611264" cy="2862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and GFS both slightly too progressive on coast</a:t>
            </a:r>
          </a:p>
          <a:p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</a:t>
            </a:r>
            <a:r>
              <a:rPr lang="en-US" dirty="0" smtClean="0">
                <a:latin typeface="Arial"/>
                <a:cs typeface="Arial"/>
              </a:rPr>
              <a:t>and GFS have too much QPF over SW California</a:t>
            </a:r>
            <a:br>
              <a:rPr lang="en-US" dirty="0" smtClean="0">
                <a:latin typeface="Arial"/>
                <a:cs typeface="Arial"/>
              </a:rPr>
            </a:b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F096)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61414" y="423047"/>
            <a:ext cx="1146686" cy="2171460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680693 h 2721600"/>
              <a:gd name="connsiteX50" fmla="*/ 1486021 w 1486021"/>
              <a:gd name="connsiteY50" fmla="*/ 2721600 h 2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86021" h="2721600">
                <a:moveTo>
                  <a:pt x="1486021" y="2721600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1845493"/>
                  <a:pt x="0" y="2680693"/>
                </a:cubicBezTo>
                <a:lnTo>
                  <a:pt x="1486021" y="27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323714" y="423047"/>
            <a:ext cx="1146686" cy="2171460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696611 h 2721600"/>
              <a:gd name="connsiteX50" fmla="*/ 1486021 w 1486021"/>
              <a:gd name="connsiteY50" fmla="*/ 2721600 h 2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86021" h="2721600">
                <a:moveTo>
                  <a:pt x="1486021" y="2721600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1861411"/>
                  <a:pt x="0" y="2696611"/>
                </a:cubicBezTo>
                <a:lnTo>
                  <a:pt x="1486021" y="27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drier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(lower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QPF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wetter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(higher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QPF)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161414" y="3597784"/>
            <a:ext cx="1146686" cy="2171460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711592 h 2721600"/>
              <a:gd name="connsiteX50" fmla="*/ 1486021 w 1486021"/>
              <a:gd name="connsiteY50" fmla="*/ 2721600 h 2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86021" h="2721600">
                <a:moveTo>
                  <a:pt x="1486021" y="2721600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1876392"/>
                  <a:pt x="0" y="2711592"/>
                </a:cubicBezTo>
                <a:lnTo>
                  <a:pt x="1486021" y="27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6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1" y="299870"/>
            <a:ext cx="6283699" cy="62279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414" y="2607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15254" y="2607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414" y="57946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5253" y="5794644"/>
            <a:ext cx="113284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Stage IV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2736" y="572024"/>
            <a:ext cx="2611264" cy="2585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and GFS ARs located over </a:t>
            </a:r>
            <a:r>
              <a:rPr lang="en-US" dirty="0" smtClean="0">
                <a:latin typeface="Arial"/>
                <a:cs typeface="Arial"/>
              </a:rPr>
              <a:t>correct regions</a:t>
            </a:r>
            <a:endParaRPr lang="en-US" dirty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has more accurate 24-h QPF forecast than GFS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F072)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61414" y="423047"/>
            <a:ext cx="1146686" cy="2171460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680693 h 2721600"/>
              <a:gd name="connsiteX50" fmla="*/ 1486021 w 1486021"/>
              <a:gd name="connsiteY50" fmla="*/ 2721600 h 2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86021" h="2721600">
                <a:moveTo>
                  <a:pt x="1486021" y="2721600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1845493"/>
                  <a:pt x="0" y="2680693"/>
                </a:cubicBezTo>
                <a:lnTo>
                  <a:pt x="1486021" y="27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323714" y="423047"/>
            <a:ext cx="1146686" cy="2171460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696611 h 2721600"/>
              <a:gd name="connsiteX50" fmla="*/ 1486021 w 1486021"/>
              <a:gd name="connsiteY50" fmla="*/ 2721600 h 2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86021" h="2721600">
                <a:moveTo>
                  <a:pt x="1486021" y="2721600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1861411"/>
                  <a:pt x="0" y="2696611"/>
                </a:cubicBezTo>
                <a:lnTo>
                  <a:pt x="1486021" y="27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drier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(lower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QPF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wetter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(higher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QPF)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161414" y="3597784"/>
            <a:ext cx="1146686" cy="2171460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711592 h 2721600"/>
              <a:gd name="connsiteX50" fmla="*/ 1486021 w 1486021"/>
              <a:gd name="connsiteY50" fmla="*/ 2721600 h 2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86021" h="2721600">
                <a:moveTo>
                  <a:pt x="1486021" y="2721600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1876392"/>
                  <a:pt x="0" y="2711592"/>
                </a:cubicBezTo>
                <a:lnTo>
                  <a:pt x="1486021" y="27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86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660" y="1087120"/>
            <a:ext cx="9260840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500" dirty="0" smtClean="0">
                <a:latin typeface="Arial"/>
                <a:cs typeface="Arial"/>
              </a:rPr>
              <a:t>GFS accurately captured AR axis 24-h prior to FV3GFS</a:t>
            </a:r>
          </a:p>
          <a:p>
            <a:pPr marL="285750" indent="-285750">
              <a:buFont typeface="Arial"/>
              <a:buChar char="•"/>
            </a:pPr>
            <a:endParaRPr lang="en-US" sz="25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 smtClean="0">
                <a:latin typeface="Arial"/>
                <a:cs typeface="Arial"/>
              </a:rPr>
              <a:t>FV3GFS is typically more progressive w/ AR than GFS, with </a:t>
            </a:r>
            <a:br>
              <a:rPr lang="en-US" sz="2500" dirty="0" smtClean="0">
                <a:latin typeface="Arial"/>
                <a:cs typeface="Arial"/>
              </a:rPr>
            </a:br>
            <a:r>
              <a:rPr lang="en-US" sz="2500" dirty="0" smtClean="0">
                <a:latin typeface="Arial"/>
                <a:cs typeface="Arial"/>
              </a:rPr>
              <a:t>no notable accuracy bias (</a:t>
            </a:r>
            <a:r>
              <a:rPr lang="en-US" sz="2500" dirty="0" err="1" smtClean="0">
                <a:latin typeface="Arial"/>
                <a:cs typeface="Arial"/>
              </a:rPr>
              <a:t>fcst</a:t>
            </a:r>
            <a:r>
              <a:rPr lang="en-US" sz="2500" dirty="0" smtClean="0">
                <a:latin typeface="Arial"/>
                <a:cs typeface="Arial"/>
              </a:rPr>
              <a:t> can be better/worse than GFS) </a:t>
            </a:r>
          </a:p>
          <a:p>
            <a:endParaRPr lang="en-US" sz="25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>
                <a:latin typeface="Arial"/>
                <a:cs typeface="Arial"/>
              </a:rPr>
              <a:t>FV3GFS QPF was more accurate than GFS QPF at longer lead times, but extends too far south when FV3GFS is too progressive in medium range</a:t>
            </a:r>
          </a:p>
          <a:p>
            <a:pPr marL="285750" indent="-285750">
              <a:buFont typeface="Arial"/>
              <a:buChar char="•"/>
            </a:pPr>
            <a:endParaRPr lang="en-US" sz="25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 smtClean="0">
                <a:latin typeface="Arial"/>
                <a:cs typeface="Arial"/>
              </a:rPr>
              <a:t>Accuracy of AR axis assoc. w/ accuracy of orographic </a:t>
            </a:r>
            <a:r>
              <a:rPr lang="en-US" sz="2500" dirty="0" err="1" smtClean="0">
                <a:latin typeface="Arial"/>
                <a:cs typeface="Arial"/>
              </a:rPr>
              <a:t>precip</a:t>
            </a:r>
            <a:r>
              <a:rPr lang="en-US" sz="2500" dirty="0" smtClean="0">
                <a:latin typeface="Arial"/>
                <a:cs typeface="Arial"/>
              </a:rPr>
              <a:t>. </a:t>
            </a:r>
            <a:endParaRPr lang="en-US" sz="25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500" dirty="0">
              <a:latin typeface="Arial"/>
              <a:cs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21032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West Coast AR (March 2018</a:t>
            </a:r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) </a:t>
            </a:r>
            <a:r>
              <a:rPr lang="en-US" sz="3000" b="1" dirty="0">
                <a:solidFill>
                  <a:srgbClr val="FF0000"/>
                </a:solidFill>
                <a:latin typeface="Arial"/>
                <a:cs typeface="Arial"/>
              </a:rPr>
              <a:t>Summary </a:t>
            </a:r>
            <a:endParaRPr lang="en-US" sz="3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3313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21032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Western U.S. </a:t>
            </a:r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Retrospective Cases</a:t>
            </a:r>
            <a:endParaRPr lang="en-US" sz="3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4526" y="1048800"/>
            <a:ext cx="8689474" cy="4837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500" dirty="0" smtClean="0">
                <a:latin typeface="Arial"/>
                <a:cs typeface="Arial"/>
              </a:rPr>
              <a:t>Pacific </a:t>
            </a:r>
            <a:r>
              <a:rPr lang="en-US" sz="2500" dirty="0" smtClean="0">
                <a:latin typeface="Arial"/>
                <a:cs typeface="Arial"/>
              </a:rPr>
              <a:t>Northwest Wind Storm (29 </a:t>
            </a:r>
            <a:r>
              <a:rPr lang="en-US" sz="2500" dirty="0" smtClean="0">
                <a:latin typeface="Arial"/>
                <a:cs typeface="Arial"/>
              </a:rPr>
              <a:t>Aug 2015</a:t>
            </a:r>
            <a:r>
              <a:rPr lang="en-US" sz="2500" dirty="0" smtClean="0">
                <a:latin typeface="Arial"/>
                <a:cs typeface="Arial"/>
              </a:rPr>
              <a:t>)</a:t>
            </a:r>
          </a:p>
          <a:p>
            <a:pPr marL="285750" indent="-285750">
              <a:buFont typeface="Arial"/>
              <a:buChar char="•"/>
            </a:pPr>
            <a:endParaRPr lang="en-US" sz="25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>
                <a:latin typeface="Arial"/>
                <a:cs typeface="Arial"/>
              </a:rPr>
              <a:t>Pacific Northwest Wind Storm </a:t>
            </a:r>
            <a:r>
              <a:rPr lang="en-US" sz="2500" dirty="0" smtClean="0">
                <a:latin typeface="Arial"/>
                <a:cs typeface="Arial"/>
              </a:rPr>
              <a:t>(13</a:t>
            </a:r>
            <a:r>
              <a:rPr lang="mr-IN" sz="2500" dirty="0" smtClean="0">
                <a:latin typeface="Arial"/>
                <a:cs typeface="Arial"/>
              </a:rPr>
              <a:t>–</a:t>
            </a:r>
            <a:r>
              <a:rPr lang="en-US" sz="2500" dirty="0" smtClean="0">
                <a:latin typeface="Arial"/>
                <a:cs typeface="Arial"/>
              </a:rPr>
              <a:t>16 Oct 2016)</a:t>
            </a:r>
          </a:p>
          <a:p>
            <a:pPr marL="285750" indent="-285750">
              <a:buFont typeface="Arial"/>
              <a:buChar char="•"/>
            </a:pPr>
            <a:endParaRPr lang="en-US" sz="25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 smtClean="0">
                <a:latin typeface="Arial"/>
                <a:cs typeface="Arial"/>
              </a:rPr>
              <a:t>West </a:t>
            </a:r>
            <a:r>
              <a:rPr lang="en-US" sz="2500" dirty="0">
                <a:latin typeface="Arial"/>
                <a:cs typeface="Arial"/>
              </a:rPr>
              <a:t>Coast Atmospheric River (6</a:t>
            </a:r>
            <a:r>
              <a:rPr lang="mr-IN" sz="2500" dirty="0">
                <a:latin typeface="Arial"/>
                <a:cs typeface="Arial"/>
              </a:rPr>
              <a:t>–</a:t>
            </a:r>
            <a:r>
              <a:rPr lang="en-US" sz="2500" dirty="0">
                <a:latin typeface="Arial"/>
                <a:cs typeface="Arial"/>
              </a:rPr>
              <a:t>11 Feb 2017</a:t>
            </a:r>
            <a:r>
              <a:rPr lang="en-US" sz="2500" dirty="0" smtClean="0">
                <a:latin typeface="Arial"/>
                <a:cs typeface="Arial"/>
              </a:rPr>
              <a:t>)</a:t>
            </a:r>
          </a:p>
          <a:p>
            <a:pPr marL="285750" indent="-285750">
              <a:buFont typeface="Arial"/>
              <a:buChar char="•"/>
            </a:pPr>
            <a:endParaRPr lang="en-US" sz="25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 smtClean="0">
                <a:solidFill>
                  <a:srgbClr val="000000"/>
                </a:solidFill>
                <a:latin typeface="Arial"/>
                <a:cs typeface="Arial"/>
              </a:rPr>
              <a:t>West </a:t>
            </a:r>
            <a:r>
              <a:rPr lang="en-US" sz="2500" dirty="0">
                <a:solidFill>
                  <a:srgbClr val="000000"/>
                </a:solidFill>
                <a:latin typeface="Arial"/>
                <a:cs typeface="Arial"/>
              </a:rPr>
              <a:t>Coast Atmospheric River (21</a:t>
            </a:r>
            <a:r>
              <a:rPr lang="mr-IN" sz="2500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lang="en-US" sz="2500" dirty="0">
                <a:solidFill>
                  <a:srgbClr val="000000"/>
                </a:solidFill>
                <a:latin typeface="Arial"/>
                <a:cs typeface="Arial"/>
              </a:rPr>
              <a:t>23 Mar 2018</a:t>
            </a:r>
            <a:r>
              <a:rPr lang="en-US" sz="2500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endParaRPr lang="en-US" sz="25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5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 smtClean="0">
                <a:latin typeface="Arial"/>
                <a:cs typeface="Arial"/>
              </a:rPr>
              <a:t>Interior California </a:t>
            </a:r>
            <a:r>
              <a:rPr lang="en-US" sz="2500" dirty="0" smtClean="0">
                <a:latin typeface="Arial"/>
                <a:cs typeface="Arial"/>
              </a:rPr>
              <a:t>Heat (1</a:t>
            </a:r>
            <a:r>
              <a:rPr lang="mr-IN" sz="2500" dirty="0" smtClean="0">
                <a:latin typeface="Arial"/>
                <a:cs typeface="Arial"/>
              </a:rPr>
              <a:t>–</a:t>
            </a:r>
            <a:r>
              <a:rPr lang="en-US" sz="2500" dirty="0" smtClean="0">
                <a:latin typeface="Arial"/>
                <a:cs typeface="Arial"/>
              </a:rPr>
              <a:t>2 </a:t>
            </a:r>
            <a:r>
              <a:rPr lang="en-US" sz="2500" dirty="0" smtClean="0">
                <a:latin typeface="Arial"/>
                <a:cs typeface="Arial"/>
              </a:rPr>
              <a:t>Aug </a:t>
            </a:r>
            <a:r>
              <a:rPr lang="en-US" sz="2500" dirty="0" smtClean="0">
                <a:latin typeface="Arial"/>
                <a:cs typeface="Arial"/>
              </a:rPr>
              <a:t>2017</a:t>
            </a:r>
            <a:r>
              <a:rPr lang="en-US" sz="2500" dirty="0" smtClean="0">
                <a:latin typeface="Arial"/>
                <a:cs typeface="Arial"/>
              </a:rPr>
              <a:t>)</a:t>
            </a:r>
          </a:p>
          <a:p>
            <a:pPr marL="285750" indent="-285750">
              <a:buFont typeface="Arial"/>
              <a:buChar char="•"/>
            </a:pPr>
            <a:endParaRPr lang="en-US" sz="25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 smtClean="0">
                <a:latin typeface="Arial"/>
                <a:cs typeface="Arial"/>
              </a:rPr>
              <a:t>Cold Air Outbreak (25 Dec 2017</a:t>
            </a:r>
            <a:r>
              <a:rPr lang="mr-IN" sz="2500" dirty="0" smtClean="0">
                <a:latin typeface="Arial"/>
                <a:cs typeface="Arial"/>
              </a:rPr>
              <a:t>–</a:t>
            </a:r>
            <a:r>
              <a:rPr lang="en-US" sz="2500" dirty="0" smtClean="0">
                <a:latin typeface="Arial"/>
                <a:cs typeface="Arial"/>
              </a:rPr>
              <a:t>7 Jan 2018)</a:t>
            </a:r>
            <a:endParaRPr lang="en-US" sz="2500" dirty="0" smtClean="0">
              <a:latin typeface="Arial"/>
              <a:cs typeface="Arial"/>
            </a:endParaRP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endParaRPr lang="en-US" sz="25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3055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269141" y="3103481"/>
            <a:ext cx="97413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solidFill>
                  <a:srgbClr val="FF0000"/>
                </a:solidFill>
                <a:latin typeface="Arial"/>
                <a:cs typeface="Arial"/>
              </a:rPr>
              <a:t>Interior California Heat (Aug </a:t>
            </a:r>
            <a:r>
              <a:rPr lang="en-US" sz="3400" b="1" dirty="0">
                <a:solidFill>
                  <a:srgbClr val="FF0000"/>
                </a:solidFill>
                <a:latin typeface="Arial"/>
                <a:cs typeface="Arial"/>
              </a:rPr>
              <a:t>2017)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2877143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0" y="3995168"/>
            <a:ext cx="9144000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52725" y="4358781"/>
            <a:ext cx="9144000" cy="1270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b="1" dirty="0" smtClean="0">
                <a:solidFill>
                  <a:srgbClr val="0000FF"/>
                </a:solidFill>
                <a:latin typeface="Arial"/>
                <a:cs typeface="Arial"/>
              </a:rPr>
              <a:t>Images Valid:  	</a:t>
            </a:r>
            <a: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  <a:t>0000 UTC 2 Aug 2017 (2-m temp)</a:t>
            </a:r>
            <a:b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  <a:t>					 	</a:t>
            </a:r>
            <a:endParaRPr lang="en-US" sz="28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8081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1" y="299870"/>
            <a:ext cx="6283701" cy="62279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414" y="2607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15254" y="2607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414" y="57946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5253" y="5794644"/>
            <a:ext cx="12567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RAP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2736" y="572024"/>
            <a:ext cx="2611264" cy="2585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slightly warmer than GFS across central CA 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and GFS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2-m temps warmer than RAP analysis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F096)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colder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(lower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temp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warmer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(higher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temp)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741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1" y="299870"/>
            <a:ext cx="6283701" cy="62279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414" y="2607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15254" y="2607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414" y="57946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5253" y="5794644"/>
            <a:ext cx="12567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RAP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F072)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colder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(lower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temp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warmer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(higher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temp)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32736" y="572024"/>
            <a:ext cx="2611264" cy="2585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slightly warmer than GFS across central CA 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and GFS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2-m temps warmer than RAP analysis</a:t>
            </a:r>
          </a:p>
        </p:txBody>
      </p:sp>
    </p:spTree>
    <p:extLst>
      <p:ext uri="{BB962C8B-B14F-4D97-AF65-F5344CB8AC3E}">
        <p14:creationId xmlns:p14="http://schemas.microsoft.com/office/powerpoint/2010/main" val="2604958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1" y="299870"/>
            <a:ext cx="6283700" cy="62279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414" y="2607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15254" y="2607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414" y="57946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5253" y="5794644"/>
            <a:ext cx="12567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RAP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F036)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colder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(lower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temp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warmer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(higher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temp)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32736" y="572024"/>
            <a:ext cx="2611264" cy="2585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slightly warmer than GFS across central CA 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and GFS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2-m temps warmer than RAP analysis</a:t>
            </a:r>
          </a:p>
        </p:txBody>
      </p:sp>
    </p:spTree>
    <p:extLst>
      <p:ext uri="{BB962C8B-B14F-4D97-AF65-F5344CB8AC3E}">
        <p14:creationId xmlns:p14="http://schemas.microsoft.com/office/powerpoint/2010/main" val="3791473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1" y="297406"/>
            <a:ext cx="6283700" cy="62279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1414" y="2604743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15254" y="2604743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3741" y="3462170"/>
            <a:ext cx="6283700" cy="3063164"/>
            <a:chOff x="133741" y="299870"/>
            <a:chExt cx="6283700" cy="306316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815"/>
            <a:stretch/>
          </p:blipFill>
          <p:spPr>
            <a:xfrm>
              <a:off x="133741" y="299870"/>
              <a:ext cx="6283700" cy="306316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61414" y="2607207"/>
              <a:ext cx="84153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Arial"/>
                  <a:cs typeface="Arial"/>
                </a:rPr>
                <a:t>GFS</a:t>
              </a:r>
              <a:endParaRPr lang="en-US" b="1" dirty="0">
                <a:latin typeface="Arial"/>
                <a:cs typeface="Arial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15254" y="2607207"/>
              <a:ext cx="113284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Arial"/>
                  <a:cs typeface="Arial"/>
                </a:rPr>
                <a:t>FV3GFS</a:t>
              </a:r>
              <a:endParaRPr lang="en-US" b="1" dirty="0">
                <a:latin typeface="Arial"/>
                <a:cs typeface="Arial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532736" y="572024"/>
            <a:ext cx="2611264" cy="313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GFS warmer than FV3GFS at 18Z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warmer than GFS at 00Z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Suggests diurnal cycle is shifted in FV3GFS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69087" y="412758"/>
            <a:ext cx="84153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Valid: 18Z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69087" y="3569665"/>
            <a:ext cx="84153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Valid: 00Z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59600" y="179062"/>
            <a:ext cx="16256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Skin Temp.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" name="Right Arrow 2"/>
          <p:cNvSpPr/>
          <p:nvPr/>
        </p:nvSpPr>
        <p:spPr>
          <a:xfrm rot="2332730">
            <a:off x="2552700" y="3060700"/>
            <a:ext cx="1689100" cy="310147"/>
          </a:xfrm>
          <a:prstGeom prst="rightArrow">
            <a:avLst/>
          </a:prstGeom>
          <a:solidFill>
            <a:schemeClr val="tx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006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C5651F1-1DCC-BB48-BB59-3377FEB3B5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603"/>
          <a:stretch/>
        </p:blipFill>
        <p:spPr>
          <a:xfrm>
            <a:off x="531919" y="152400"/>
            <a:ext cx="7892249" cy="32258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32137B0-95CA-9A47-B101-5C34434733EB}"/>
              </a:ext>
            </a:extLst>
          </p:cNvPr>
          <p:cNvSpPr txBox="1"/>
          <p:nvPr/>
        </p:nvSpPr>
        <p:spPr>
          <a:xfrm>
            <a:off x="557319" y="2489200"/>
            <a:ext cx="6591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GFS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1BBC30C-6775-644D-A724-34C0C71B2AC4}"/>
              </a:ext>
            </a:extLst>
          </p:cNvPr>
          <p:cNvSpPr txBox="1"/>
          <p:nvPr/>
        </p:nvSpPr>
        <p:spPr>
          <a:xfrm>
            <a:off x="4531052" y="2489200"/>
            <a:ext cx="10823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FV3GFS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C5651F1-1DCC-BB48-BB59-3377FEB3B5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30" t="50397" r="24386"/>
          <a:stretch/>
        </p:blipFill>
        <p:spPr>
          <a:xfrm>
            <a:off x="381000" y="3378200"/>
            <a:ext cx="4150052" cy="3175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F0A1409-5190-FA46-BD2B-F4DA597A88A3}"/>
              </a:ext>
            </a:extLst>
          </p:cNvPr>
          <p:cNvSpPr txBox="1"/>
          <p:nvPr/>
        </p:nvSpPr>
        <p:spPr>
          <a:xfrm>
            <a:off x="595419" y="5754132"/>
            <a:ext cx="16337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FV3GFS-GFS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31100" y="282956"/>
            <a:ext cx="8803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2-m T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1919" y="282956"/>
            <a:ext cx="204618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Arial"/>
                <a:cs typeface="Arial"/>
              </a:rPr>
              <a:t>Init</a:t>
            </a:r>
            <a:r>
              <a:rPr lang="en-US" b="1" dirty="0" smtClean="0">
                <a:latin typeface="Arial"/>
                <a:cs typeface="Arial"/>
              </a:rPr>
              <a:t>: 00Z 9/5/18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xmlns="" id="{86509736-AC1D-9943-853F-DFF8B3BAAAF4}"/>
              </a:ext>
            </a:extLst>
          </p:cNvPr>
          <p:cNvSpPr txBox="1">
            <a:spLocks/>
          </p:cNvSpPr>
          <p:nvPr/>
        </p:nvSpPr>
        <p:spPr>
          <a:xfrm>
            <a:off x="4546600" y="3640137"/>
            <a:ext cx="4724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algn="l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FV3GFS is warmer than GFS </a:t>
            </a:r>
            <a:b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over the West at 00z valid times </a:t>
            </a:r>
          </a:p>
          <a:p>
            <a:pPr marL="274320" indent="-274320" algn="l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True at all forecast lead times</a:t>
            </a:r>
          </a:p>
          <a:p>
            <a:pPr marL="274320" indent="-274320" algn="l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Example from the 00z 9/5/18 cycle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56000" y="282956"/>
            <a:ext cx="8803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F144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1216474" y="4203700"/>
            <a:ext cx="1130300" cy="10541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166174" y="927100"/>
            <a:ext cx="1130300" cy="10541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216474" y="927100"/>
            <a:ext cx="1130300" cy="10541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10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9CC8F4C-88F6-FE48-B1B7-FA73D1C2A0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456"/>
          <a:stretch/>
        </p:blipFill>
        <p:spPr>
          <a:xfrm>
            <a:off x="0" y="451023"/>
            <a:ext cx="7096125" cy="24943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9BFC5D3-C787-464F-A669-18538309A72E}"/>
              </a:ext>
            </a:extLst>
          </p:cNvPr>
          <p:cNvSpPr txBox="1"/>
          <p:nvPr/>
        </p:nvSpPr>
        <p:spPr>
          <a:xfrm>
            <a:off x="2679700" y="303305"/>
            <a:ext cx="1697901" cy="369332"/>
          </a:xfrm>
          <a:prstGeom prst="rect">
            <a:avLst/>
          </a:prstGeom>
          <a:solidFill>
            <a:srgbClr val="FFFFD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REDDING, CA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EA4F931-8954-E54B-8AE9-AF417590FE1C}"/>
              </a:ext>
            </a:extLst>
          </p:cNvPr>
          <p:cNvSpPr txBox="1"/>
          <p:nvPr/>
        </p:nvSpPr>
        <p:spPr>
          <a:xfrm>
            <a:off x="7246472" y="2629470"/>
            <a:ext cx="168109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Arial"/>
                <a:cs typeface="Arial"/>
              </a:rPr>
              <a:t>NAM</a:t>
            </a:r>
          </a:p>
          <a:p>
            <a:r>
              <a:rPr lang="en-US" sz="3000" dirty="0">
                <a:solidFill>
                  <a:srgbClr val="FFC000"/>
                </a:solidFill>
                <a:latin typeface="Arial"/>
                <a:cs typeface="Arial"/>
              </a:rPr>
              <a:t>RAP</a:t>
            </a:r>
          </a:p>
          <a:p>
            <a:r>
              <a:rPr lang="en-US" sz="3000" dirty="0">
                <a:solidFill>
                  <a:srgbClr val="0000FF"/>
                </a:solidFill>
                <a:latin typeface="Arial"/>
                <a:cs typeface="Arial"/>
              </a:rPr>
              <a:t>GFS</a:t>
            </a:r>
          </a:p>
          <a:p>
            <a:r>
              <a:rPr lang="en-US" sz="3000" dirty="0">
                <a:solidFill>
                  <a:srgbClr val="00B050"/>
                </a:solidFill>
                <a:latin typeface="Arial"/>
                <a:cs typeface="Arial"/>
              </a:rPr>
              <a:t>FV3GFS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C8302D4-6C4A-EE4E-B6CF-D3D7F8ED9F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110" b="11245"/>
          <a:stretch/>
        </p:blipFill>
        <p:spPr>
          <a:xfrm>
            <a:off x="0" y="2717799"/>
            <a:ext cx="7096125" cy="17437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9BFC5D3-C787-464F-A669-18538309A72E}"/>
              </a:ext>
            </a:extLst>
          </p:cNvPr>
          <p:cNvSpPr txBox="1"/>
          <p:nvPr/>
        </p:nvSpPr>
        <p:spPr>
          <a:xfrm>
            <a:off x="2349500" y="2492186"/>
            <a:ext cx="2300630" cy="369332"/>
          </a:xfrm>
          <a:prstGeom prst="rect">
            <a:avLst/>
          </a:prstGeom>
          <a:solidFill>
            <a:srgbClr val="FFFFD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EDWARDS AFB, CA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6E5AB0-97C9-CE45-9677-6D1EAE53B2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526" b="10293"/>
          <a:stretch/>
        </p:blipFill>
        <p:spPr>
          <a:xfrm>
            <a:off x="-1" y="5143500"/>
            <a:ext cx="7096125" cy="1714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4A472A7-5CBF-A549-A006-B1C11EA4D200}"/>
              </a:ext>
            </a:extLst>
          </p:cNvPr>
          <p:cNvSpPr txBox="1"/>
          <p:nvPr/>
        </p:nvSpPr>
        <p:spPr>
          <a:xfrm>
            <a:off x="2324100" y="4804050"/>
            <a:ext cx="2416459" cy="369332"/>
          </a:xfrm>
          <a:prstGeom prst="rect">
            <a:avLst/>
          </a:prstGeom>
          <a:solidFill>
            <a:srgbClr val="FFFFD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COEUR D’ALENE, ID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5419" y="306861"/>
            <a:ext cx="204618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Arial"/>
                <a:cs typeface="Arial"/>
              </a:rPr>
              <a:t>Init</a:t>
            </a:r>
            <a:r>
              <a:rPr lang="en-US" b="1" dirty="0" smtClean="0">
                <a:latin typeface="Arial"/>
                <a:cs typeface="Arial"/>
              </a:rPr>
              <a:t>: 00Z 9/5/18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2419622" y="5683467"/>
            <a:ext cx="91440" cy="9144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2622550" y="5715248"/>
            <a:ext cx="91440" cy="9144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2523698" y="5715248"/>
            <a:ext cx="91440" cy="9144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1669323" y="6232467"/>
            <a:ext cx="91440" cy="9144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2419622" y="3301283"/>
            <a:ext cx="91440" cy="9144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2622550" y="3333064"/>
            <a:ext cx="91440" cy="9144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2523698" y="3333064"/>
            <a:ext cx="91440" cy="9144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1674328" y="3906765"/>
            <a:ext cx="91440" cy="9144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2419622" y="1116264"/>
            <a:ext cx="91440" cy="9144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2622550" y="1148045"/>
            <a:ext cx="91440" cy="9144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2523698" y="1116264"/>
            <a:ext cx="91440" cy="9144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1674328" y="1721746"/>
            <a:ext cx="91440" cy="9144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648512" y="316678"/>
            <a:ext cx="8803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2-m T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9640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660" y="1087120"/>
            <a:ext cx="9260840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500" dirty="0" smtClean="0">
                <a:latin typeface="Arial"/>
                <a:cs typeface="Arial"/>
              </a:rPr>
              <a:t>FV3GFS 2-m temperatures </a:t>
            </a:r>
            <a:r>
              <a:rPr lang="en-US" sz="2500" dirty="0" smtClean="0">
                <a:latin typeface="Arial"/>
                <a:cs typeface="Arial"/>
              </a:rPr>
              <a:t>are</a:t>
            </a:r>
            <a:r>
              <a:rPr lang="en-US" sz="2500" dirty="0" smtClean="0">
                <a:latin typeface="Arial"/>
                <a:cs typeface="Arial"/>
              </a:rPr>
              <a:t> consistently slightly warmer than GFS 2-m temperatures over central California</a:t>
            </a:r>
          </a:p>
          <a:p>
            <a:pPr marL="285750" indent="-285750">
              <a:buFont typeface="Arial"/>
              <a:buChar char="•"/>
            </a:pPr>
            <a:endParaRPr lang="en-US" sz="25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 smtClean="0">
                <a:solidFill>
                  <a:srgbClr val="000000"/>
                </a:solidFill>
                <a:latin typeface="Arial"/>
                <a:cs typeface="Arial"/>
              </a:rPr>
              <a:t>GFS is warmer than FV3GFS at 18Z, whereas FV3GFS is warmer than GFS at 00Z</a:t>
            </a:r>
          </a:p>
          <a:p>
            <a:pPr marL="285750" indent="-285750">
              <a:buFont typeface="Arial"/>
              <a:buChar char="•"/>
            </a:pPr>
            <a:endParaRPr lang="en-US" sz="25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 smtClean="0">
                <a:solidFill>
                  <a:srgbClr val="000000"/>
                </a:solidFill>
                <a:latin typeface="Arial"/>
                <a:cs typeface="Arial"/>
              </a:rPr>
              <a:t>FV3GFS 2-m temperatures are fairly consistent with GFS, NAM, and RAP 2-m temperatures across western U.S.</a:t>
            </a:r>
          </a:p>
          <a:p>
            <a:endParaRPr lang="en-US" sz="25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 smtClean="0">
                <a:solidFill>
                  <a:srgbClr val="000000"/>
                </a:solidFill>
                <a:latin typeface="Arial"/>
                <a:cs typeface="Arial"/>
              </a:rPr>
              <a:t>Daily maximum 2-m temperatures occur at ~00Z and drop </a:t>
            </a:r>
            <a:br>
              <a:rPr lang="en-US" sz="25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2500" dirty="0" smtClean="0">
                <a:solidFill>
                  <a:srgbClr val="000000"/>
                </a:solidFill>
                <a:latin typeface="Arial"/>
                <a:cs typeface="Arial"/>
              </a:rPr>
              <a:t>off slowly over the western U.S., consistent with local </a:t>
            </a:r>
            <a:r>
              <a:rPr lang="en-US" sz="2500" dirty="0" err="1" smtClean="0">
                <a:solidFill>
                  <a:srgbClr val="000000"/>
                </a:solidFill>
                <a:latin typeface="Arial"/>
                <a:cs typeface="Arial"/>
              </a:rPr>
              <a:t>obs</a:t>
            </a:r>
            <a:endParaRPr lang="en-US" sz="25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5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500" dirty="0">
              <a:latin typeface="Arial"/>
              <a:cs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21032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Interior CA Heat (Aug </a:t>
            </a:r>
            <a:r>
              <a:rPr lang="en-US" sz="3000" b="1" dirty="0">
                <a:solidFill>
                  <a:srgbClr val="FF0000"/>
                </a:solidFill>
                <a:latin typeface="Arial"/>
                <a:cs typeface="Arial"/>
              </a:rPr>
              <a:t>2017) Summary </a:t>
            </a:r>
            <a:endParaRPr lang="en-US" sz="3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4606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269141" y="3103481"/>
            <a:ext cx="97413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solidFill>
                  <a:srgbClr val="FF0000"/>
                </a:solidFill>
                <a:latin typeface="Arial"/>
                <a:cs typeface="Arial"/>
              </a:rPr>
              <a:t>Cold Air Outbreak (Dec 2017/Jan 2018)</a:t>
            </a:r>
            <a:endParaRPr lang="en-US" sz="3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2877143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0" y="3995168"/>
            <a:ext cx="9144000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52725" y="4358781"/>
            <a:ext cx="9144000" cy="1270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b="1" dirty="0" smtClean="0">
                <a:solidFill>
                  <a:srgbClr val="0000FF"/>
                </a:solidFill>
                <a:latin typeface="Arial"/>
                <a:cs typeface="Arial"/>
              </a:rPr>
              <a:t>Images Valid:  	</a:t>
            </a:r>
            <a: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  <a:t>1200 UTC 4 Jan 2018 (850-hPa T)</a:t>
            </a:r>
            <a:b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  <a:t>					     </a:t>
            </a:r>
            <a:r>
              <a:rPr lang="en-US" sz="2800" dirty="0">
                <a:solidFill>
                  <a:srgbClr val="0000FF"/>
                </a:solidFill>
                <a:latin typeface="Arial"/>
                <a:cs typeface="Arial"/>
              </a:rPr>
              <a:t>1200 UTC 4 Jan 2018 (2-m </a:t>
            </a:r>
            <a: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  <a:t>T)	</a:t>
            </a:r>
            <a:endParaRPr lang="en-US" sz="28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5796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45" y="212597"/>
            <a:ext cx="8023149" cy="6506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3445" y="2614861"/>
            <a:ext cx="72225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71186" y="2614861"/>
            <a:ext cx="6850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3445" y="591817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34986" y="0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F228)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70500" y="2640261"/>
            <a:ext cx="3300146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Too progressive, wrong amplitude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345" y="103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850T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47800" y="2640261"/>
            <a:ext cx="293370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Too amplified, wrong tilt (pos.)</a:t>
            </a:r>
          </a:p>
        </p:txBody>
      </p:sp>
    </p:spTree>
    <p:extLst>
      <p:ext uri="{BB962C8B-B14F-4D97-AF65-F5344CB8AC3E}">
        <p14:creationId xmlns:p14="http://schemas.microsoft.com/office/powerpoint/2010/main" val="123577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0" y="21032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Retrospective Image Layout</a:t>
            </a:r>
            <a:endParaRPr lang="en-US" sz="3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1866900" y="865449"/>
            <a:ext cx="5387807" cy="5995723"/>
            <a:chOff x="339628" y="211691"/>
            <a:chExt cx="5975279" cy="664948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628" y="211691"/>
              <a:ext cx="5975279" cy="664948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51914" y="321207"/>
              <a:ext cx="841531" cy="3754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GFS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366054" y="321207"/>
              <a:ext cx="1132848" cy="3754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FV3GFS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51914" y="3699144"/>
              <a:ext cx="1836067" cy="3754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FV3GFS−GFS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66053" y="3699144"/>
              <a:ext cx="2188588" cy="3754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FV3GFS−GFS </a:t>
              </a:r>
              <a:r>
                <a:rPr lang="en-US" sz="1600" b="1" dirty="0" err="1" smtClean="0">
                  <a:latin typeface="Arial"/>
                  <a:cs typeface="Arial"/>
                </a:rPr>
                <a:t>Anl</a:t>
              </a:r>
              <a:r>
                <a:rPr lang="en-US" sz="1600" b="1" dirty="0" smtClean="0">
                  <a:latin typeface="Arial"/>
                  <a:cs typeface="Arial"/>
                </a:rPr>
                <a:t>.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70668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stronger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lower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MSLP)</a:t>
            </a:r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weaker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higher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MSLP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7673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45" y="212597"/>
            <a:ext cx="8023148" cy="65069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3445" y="2614861"/>
            <a:ext cx="72225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71186" y="2614861"/>
            <a:ext cx="6850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3445" y="591817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5700" y="2640261"/>
            <a:ext cx="322580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Shifts west, maintains positive tilt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34986" y="0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F180)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08600" y="2640261"/>
            <a:ext cx="3262046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Arial"/>
                <a:cs typeface="Arial"/>
              </a:rPr>
              <a:t>Amplifies, negative tilt to cold axis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345" y="103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850T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71186" y="5918174"/>
            <a:ext cx="12567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0306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45" y="212597"/>
            <a:ext cx="8023147" cy="65069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3445" y="2614861"/>
            <a:ext cx="72225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71186" y="2614861"/>
            <a:ext cx="6850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3445" y="591817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8900" y="2640261"/>
            <a:ext cx="302260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Amplitude improves, neutral tilt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34986" y="0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F132)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72100" y="2640261"/>
            <a:ext cx="3058846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Amplitude improves, neutral tilt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345" y="103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850T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71186" y="5918174"/>
            <a:ext cx="12567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5765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45" y="212597"/>
            <a:ext cx="8023147" cy="65069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3445" y="2614861"/>
            <a:ext cx="72225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71186" y="2614861"/>
            <a:ext cx="6850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3445" y="591817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8900" y="2640261"/>
            <a:ext cx="302260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Good, becomes neutrally tilted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34986" y="0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F084)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4000" y="2640261"/>
            <a:ext cx="3096946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Arial"/>
                <a:cs typeface="Arial"/>
              </a:rPr>
              <a:t>Good, becomes neutrally tilted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345" y="103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850T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70000" y="2640261"/>
            <a:ext cx="311150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Accurate amplitude, negative tilt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72100" y="2640261"/>
            <a:ext cx="3058846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Accurate </a:t>
            </a:r>
            <a:r>
              <a:rPr lang="en-US" sz="1600" dirty="0">
                <a:latin typeface="Arial"/>
                <a:cs typeface="Arial"/>
              </a:rPr>
              <a:t>amplitude</a:t>
            </a:r>
            <a:r>
              <a:rPr lang="en-US" sz="1600" dirty="0" smtClean="0">
                <a:latin typeface="Arial"/>
                <a:cs typeface="Arial"/>
              </a:rPr>
              <a:t>, negative tilt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71186" y="5918174"/>
            <a:ext cx="12567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3812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45" y="212597"/>
            <a:ext cx="8023146" cy="65069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3445" y="2614861"/>
            <a:ext cx="72225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71186" y="2614861"/>
            <a:ext cx="6850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3445" y="591817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8900" y="2640261"/>
            <a:ext cx="302260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Good, becomes neutrally tilted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34986" y="0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F036)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4000" y="2640261"/>
            <a:ext cx="3096946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Arial"/>
                <a:cs typeface="Arial"/>
              </a:rPr>
              <a:t>Good, becomes neutrally tilted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345" y="103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850T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70000" y="2640261"/>
            <a:ext cx="311150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Wavelength shortens, neg. tilt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72100" y="2640261"/>
            <a:ext cx="3058846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Wavelength shortens, neg. tilt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71186" y="5918174"/>
            <a:ext cx="12567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4328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v3_uszoom_2mt_2017122600_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59" y="212598"/>
            <a:ext cx="8264987" cy="63533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0745" y="2525961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5486" y="2525961"/>
            <a:ext cx="6850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0745" y="576577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3876" y="2551361"/>
            <a:ext cx="311150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Arial"/>
                <a:cs typeface="Arial"/>
              </a:rPr>
              <a:t>Too amplified, wrong tilted (pos.)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34986" y="0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F228)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84800" y="2551361"/>
            <a:ext cx="3389046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Arial"/>
                <a:cs typeface="Arial"/>
              </a:rPr>
              <a:t>Too progressive, wrong amplitude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90714" y="5765774"/>
            <a:ext cx="12567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7798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59" y="212598"/>
            <a:ext cx="8264986" cy="6353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0745" y="2525961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5486" y="2525961"/>
            <a:ext cx="6850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0745" y="576577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62100" y="2551361"/>
            <a:ext cx="2913276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Arial"/>
                <a:cs typeface="Arial"/>
              </a:rPr>
              <a:t>Shifts </a:t>
            </a:r>
            <a:r>
              <a:rPr lang="en-US" sz="1600" dirty="0" smtClean="0">
                <a:latin typeface="Arial"/>
                <a:cs typeface="Arial"/>
              </a:rPr>
              <a:t>west, </a:t>
            </a:r>
            <a:r>
              <a:rPr lang="en-US" sz="1600" dirty="0">
                <a:latin typeface="Arial"/>
                <a:cs typeface="Arial"/>
              </a:rPr>
              <a:t>maintains </a:t>
            </a:r>
            <a:r>
              <a:rPr lang="en-US" sz="1600" dirty="0" smtClean="0">
                <a:latin typeface="Arial"/>
                <a:cs typeface="Arial"/>
              </a:rPr>
              <a:t>pos. </a:t>
            </a:r>
            <a:r>
              <a:rPr lang="en-US" sz="1600" dirty="0">
                <a:latin typeface="Arial"/>
                <a:cs typeface="Arial"/>
              </a:rPr>
              <a:t>tilt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34986" y="0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F180)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84800" y="2551361"/>
            <a:ext cx="3274746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Amplifies, negative </a:t>
            </a:r>
            <a:r>
              <a:rPr lang="en-US" sz="1600" dirty="0">
                <a:latin typeface="Arial"/>
                <a:cs typeface="Arial"/>
              </a:rPr>
              <a:t>tilt to cold axis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90714" y="5765774"/>
            <a:ext cx="12567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6648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59" y="212598"/>
            <a:ext cx="8264986" cy="6353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0745" y="2525961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5486" y="2525961"/>
            <a:ext cx="6850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0745" y="576577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3876" y="2551361"/>
            <a:ext cx="311150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Shifts east, neutral tilt to axis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34986" y="0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F132)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84800" y="2551361"/>
            <a:ext cx="3389046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Shifts east, more neutral </a:t>
            </a:r>
            <a:r>
              <a:rPr lang="en-US" sz="1600" dirty="0">
                <a:latin typeface="Arial"/>
                <a:cs typeface="Arial"/>
              </a:rPr>
              <a:t>tilt to </a:t>
            </a:r>
            <a:r>
              <a:rPr lang="en-US" sz="1600" dirty="0" smtClean="0">
                <a:latin typeface="Arial"/>
                <a:cs typeface="Arial"/>
              </a:rPr>
              <a:t>axis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90714" y="5765774"/>
            <a:ext cx="12567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2874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59" y="212598"/>
            <a:ext cx="8264985" cy="6353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0745" y="2525961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5486" y="2525961"/>
            <a:ext cx="6850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0745" y="576577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62276" y="2551361"/>
            <a:ext cx="321310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Increasingly neutral tilt to CA axis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34986" y="0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F084)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97500" y="2551361"/>
            <a:ext cx="3262044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Increasingly neutral tilt to CA axis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90714" y="5765774"/>
            <a:ext cx="12567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8452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59" y="212598"/>
            <a:ext cx="8264985" cy="6353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0745" y="2525961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5486" y="2525961"/>
            <a:ext cx="6850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0745" y="576577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0700" y="2551361"/>
            <a:ext cx="2684676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Wavelength shortens (EC)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34986" y="0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F036)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3600" y="2551361"/>
            <a:ext cx="2715944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Wavelength shortens (EC)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90714" y="5765774"/>
            <a:ext cx="12567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3540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660" y="1087120"/>
            <a:ext cx="9260840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500" dirty="0">
                <a:latin typeface="Arial"/>
                <a:cs typeface="Arial"/>
              </a:rPr>
              <a:t>FV3GFS 850-hPa temperature </a:t>
            </a:r>
            <a:r>
              <a:rPr lang="en-US" sz="2500" dirty="0" smtClean="0">
                <a:latin typeface="Arial"/>
                <a:cs typeface="Arial"/>
              </a:rPr>
              <a:t>axis shifts </a:t>
            </a:r>
            <a:r>
              <a:rPr lang="en-US" sz="2500" dirty="0" smtClean="0">
                <a:latin typeface="Arial"/>
                <a:cs typeface="Arial"/>
              </a:rPr>
              <a:t>from positive to negative tilt the before </a:t>
            </a:r>
            <a:r>
              <a:rPr lang="en-US" sz="2500" dirty="0">
                <a:latin typeface="Arial"/>
                <a:cs typeface="Arial"/>
              </a:rPr>
              <a:t>the GFS 850-hPa temperature axis </a:t>
            </a:r>
            <a:endParaRPr lang="en-US" sz="25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5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>
                <a:latin typeface="Arial"/>
                <a:cs typeface="Arial"/>
              </a:rPr>
              <a:t>FV3GFS </a:t>
            </a:r>
            <a:r>
              <a:rPr lang="en-US" sz="2500" dirty="0" smtClean="0">
                <a:latin typeface="Arial"/>
                <a:cs typeface="Arial"/>
              </a:rPr>
              <a:t>and GFS 2-m temperatures are similar in location and magnitude to RAP analysis by 132-h forecast lead time</a:t>
            </a:r>
          </a:p>
          <a:p>
            <a:pPr marL="285750" indent="-285750">
              <a:buFont typeface="Arial"/>
              <a:buChar char="•"/>
            </a:pPr>
            <a:endParaRPr lang="en-US" sz="25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 smtClean="0">
                <a:latin typeface="Arial"/>
                <a:cs typeface="Arial"/>
              </a:rPr>
              <a:t>FV3GFS </a:t>
            </a:r>
            <a:r>
              <a:rPr lang="en-US" sz="2500" dirty="0">
                <a:latin typeface="Arial"/>
                <a:cs typeface="Arial"/>
              </a:rPr>
              <a:t>shows no systematic errors associated with </a:t>
            </a:r>
            <a:br>
              <a:rPr lang="en-US" sz="2500" dirty="0">
                <a:latin typeface="Arial"/>
                <a:cs typeface="Arial"/>
              </a:rPr>
            </a:br>
            <a:r>
              <a:rPr lang="en-US" sz="2500" dirty="0">
                <a:latin typeface="Arial"/>
                <a:cs typeface="Arial"/>
              </a:rPr>
              <a:t>cold air outbreak </a:t>
            </a:r>
            <a:r>
              <a:rPr lang="en-US" sz="2500" dirty="0" smtClean="0">
                <a:latin typeface="Arial"/>
                <a:cs typeface="Arial"/>
              </a:rPr>
              <a:t>temperature forecasts</a:t>
            </a:r>
            <a:endParaRPr lang="en-US" sz="2500" dirty="0">
              <a:latin typeface="Arial"/>
              <a:cs typeface="Arial"/>
            </a:endParaRPr>
          </a:p>
          <a:p>
            <a:endParaRPr lang="en-US" sz="2500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en-US" sz="25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500" dirty="0">
              <a:latin typeface="Arial"/>
              <a:cs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21032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Cold Air Outbreak (Dec </a:t>
            </a:r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2017/Jan 2018) </a:t>
            </a:r>
            <a:r>
              <a:rPr lang="en-US" sz="3000" b="1" dirty="0">
                <a:solidFill>
                  <a:srgbClr val="FF0000"/>
                </a:solidFill>
                <a:latin typeface="Arial"/>
                <a:cs typeface="Arial"/>
              </a:rPr>
              <a:t>Summary </a:t>
            </a:r>
            <a:endParaRPr lang="en-US" sz="3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5748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269141" y="3103481"/>
            <a:ext cx="97413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solidFill>
                  <a:srgbClr val="FF0000"/>
                </a:solidFill>
                <a:latin typeface="Arial"/>
                <a:cs typeface="Arial"/>
              </a:rPr>
              <a:t>Pacific Northwest Windstorm (Aug 2015)</a:t>
            </a:r>
            <a:endParaRPr lang="en-US" sz="3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2877143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0" y="3995168"/>
            <a:ext cx="9144000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52725" y="4358781"/>
            <a:ext cx="9144000" cy="1270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b="1" dirty="0" smtClean="0">
                <a:solidFill>
                  <a:srgbClr val="0000FF"/>
                </a:solidFill>
                <a:latin typeface="Arial"/>
                <a:cs typeface="Arial"/>
              </a:rPr>
              <a:t>Images Valid:  	</a:t>
            </a:r>
            <a: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  <a:t>1200 UTC 29 Aug 2015 (MSLP)</a:t>
            </a:r>
            <a:b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  <a:t>					 	1800 </a:t>
            </a:r>
            <a:r>
              <a:rPr lang="en-US" sz="2800" dirty="0">
                <a:solidFill>
                  <a:srgbClr val="0000FF"/>
                </a:solidFill>
                <a:latin typeface="Arial"/>
                <a:cs typeface="Arial"/>
              </a:rPr>
              <a:t>UTC 29 Aug 2015 </a:t>
            </a:r>
            <a: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  <a:t>(</a:t>
            </a:r>
            <a:r>
              <a:rPr lang="en-US" sz="2800" dirty="0" err="1">
                <a:solidFill>
                  <a:srgbClr val="0000FF"/>
                </a:solidFill>
                <a:latin typeface="Arial"/>
                <a:cs typeface="Arial"/>
              </a:rPr>
              <a:t>S</a:t>
            </a:r>
            <a:r>
              <a:rPr lang="en-US" sz="2800" dirty="0" err="1" smtClean="0">
                <a:solidFill>
                  <a:srgbClr val="0000FF"/>
                </a:solidFill>
                <a:latin typeface="Arial"/>
                <a:cs typeface="Arial"/>
              </a:rPr>
              <a:t>fc</a:t>
            </a:r>
            <a: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  <a:t>. gusts)</a:t>
            </a:r>
            <a:endParaRPr lang="en-US" sz="28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2563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660" y="1087120"/>
            <a:ext cx="926084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500" dirty="0" smtClean="0">
                <a:latin typeface="Arial"/>
                <a:cs typeface="Arial"/>
              </a:rPr>
              <a:t>FV3GFS forecasted Pacific Northwest windstorms as well as or better than GFS</a:t>
            </a:r>
          </a:p>
          <a:p>
            <a:pPr marL="285750" indent="-285750">
              <a:buFont typeface="Arial"/>
              <a:buChar char="•"/>
            </a:pPr>
            <a:endParaRPr lang="en-US" sz="25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>
                <a:latin typeface="Arial"/>
                <a:cs typeface="Arial"/>
              </a:rPr>
              <a:t>FV3GFS </a:t>
            </a:r>
            <a:r>
              <a:rPr lang="en-US" sz="2500" dirty="0" smtClean="0">
                <a:latin typeface="Arial"/>
                <a:cs typeface="Arial"/>
              </a:rPr>
              <a:t>typically more progressive </a:t>
            </a:r>
            <a:r>
              <a:rPr lang="en-US" sz="2500" dirty="0">
                <a:latin typeface="Arial"/>
                <a:cs typeface="Arial"/>
              </a:rPr>
              <a:t>with </a:t>
            </a:r>
            <a:r>
              <a:rPr lang="en-US" sz="2500" dirty="0" smtClean="0">
                <a:latin typeface="Arial"/>
                <a:cs typeface="Arial"/>
              </a:rPr>
              <a:t>ARs than GFS</a:t>
            </a:r>
          </a:p>
          <a:p>
            <a:pPr marL="285750" indent="-285750">
              <a:buFont typeface="Arial"/>
              <a:buChar char="•"/>
            </a:pPr>
            <a:endParaRPr lang="en-US" sz="25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 smtClean="0">
                <a:latin typeface="Arial"/>
                <a:cs typeface="Arial"/>
              </a:rPr>
              <a:t>FV3GFS 24-h QPF forecasts are comparable to GFS</a:t>
            </a:r>
          </a:p>
          <a:p>
            <a:pPr marL="285750" indent="-285750">
              <a:buFont typeface="Arial"/>
              <a:buChar char="•"/>
            </a:pPr>
            <a:endParaRPr lang="en-US" sz="25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 smtClean="0">
                <a:latin typeface="Arial"/>
                <a:cs typeface="Arial"/>
              </a:rPr>
              <a:t>FV3GFS 2-m temperature forecasts are comparable to GFS</a:t>
            </a:r>
          </a:p>
          <a:p>
            <a:pPr marL="285750" indent="-285750">
              <a:buFont typeface="Arial"/>
              <a:buChar char="•"/>
            </a:pPr>
            <a:endParaRPr lang="en-US" sz="25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 smtClean="0">
                <a:latin typeface="Arial"/>
                <a:cs typeface="Arial"/>
              </a:rPr>
              <a:t>FV3GFS has a delayed diurnal cycle compared to GFS, </a:t>
            </a:r>
            <a:br>
              <a:rPr lang="en-US" sz="2500" dirty="0" smtClean="0">
                <a:latin typeface="Arial"/>
                <a:cs typeface="Arial"/>
              </a:rPr>
            </a:br>
            <a:r>
              <a:rPr lang="en-US" sz="2500" dirty="0" smtClean="0">
                <a:latin typeface="Arial"/>
                <a:cs typeface="Arial"/>
              </a:rPr>
              <a:t>which maybe more accurate (according to observations) </a:t>
            </a:r>
            <a:endParaRPr lang="en-US" sz="25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500" dirty="0">
              <a:latin typeface="Arial"/>
              <a:cs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21032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Western U.S. Retrospectives Summary</a:t>
            </a:r>
            <a:endParaRPr lang="en-US" sz="3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3942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28" y="211691"/>
            <a:ext cx="5975280" cy="66494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1914" y="321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6054" y="321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914" y="36991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6053" y="3699144"/>
            <a:ext cx="21885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2736" y="572024"/>
            <a:ext cx="2611264" cy="2031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Neither FV3GFS or GFS forecast cyclone off of the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WA/OR Coast</a:t>
            </a:r>
            <a:r>
              <a:rPr lang="en-US" dirty="0">
                <a:latin typeface="Arial"/>
                <a:cs typeface="Arial"/>
              </a:rPr>
              <a:t/>
            </a:r>
            <a:br>
              <a:rPr lang="en-US" dirty="0">
                <a:latin typeface="Arial"/>
                <a:cs typeface="Arial"/>
              </a:rPr>
            </a:b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F096)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stronger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lower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MSLP)</a:t>
            </a:r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weaker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higher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MSLP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" name="Oval 1"/>
          <p:cNvSpPr/>
          <p:nvPr/>
        </p:nvSpPr>
        <p:spPr>
          <a:xfrm>
            <a:off x="4864100" y="4241800"/>
            <a:ext cx="1130300" cy="10541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879600" y="4241800"/>
            <a:ext cx="1130300" cy="10541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864100" y="901700"/>
            <a:ext cx="1130300" cy="10541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879600" y="901700"/>
            <a:ext cx="1130300" cy="10541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092700" y="5427639"/>
            <a:ext cx="6858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991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1691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28" y="211691"/>
            <a:ext cx="5975279" cy="66494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1914" y="321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6054" y="321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914" y="36991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6053" y="3699144"/>
            <a:ext cx="21885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2736" y="572024"/>
            <a:ext cx="2611264" cy="1754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forecasts cyclone off of the WA/OR coast,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but GFS does not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</a:t>
            </a:r>
            <a:r>
              <a:rPr lang="en-US" b="1" dirty="0" smtClean="0">
                <a:latin typeface="Arial"/>
                <a:cs typeface="Arial"/>
              </a:rPr>
              <a:t>F072)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" name="Oval 1"/>
          <p:cNvSpPr/>
          <p:nvPr/>
        </p:nvSpPr>
        <p:spPr>
          <a:xfrm>
            <a:off x="4864100" y="4241800"/>
            <a:ext cx="1130300" cy="10541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879600" y="4241800"/>
            <a:ext cx="1130300" cy="10541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864100" y="901700"/>
            <a:ext cx="1130300" cy="10541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879600" y="901700"/>
            <a:ext cx="1130300" cy="10541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092700" y="5427639"/>
            <a:ext cx="6858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991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stronger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lower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MSLP)</a:t>
            </a:r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weaker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higher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MSLP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92700" y="2025071"/>
            <a:ext cx="6858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987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4383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1736</TotalTime>
  <Words>2270</Words>
  <Application>Microsoft Macintosh PowerPoint</Application>
  <PresentationFormat>On-screen Show (4:3)</PresentationFormat>
  <Paragraphs>751</Paragraphs>
  <Slides>70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Bentley</dc:creator>
  <cp:lastModifiedBy>Alicia Bentley</cp:lastModifiedBy>
  <cp:revision>217</cp:revision>
  <dcterms:created xsi:type="dcterms:W3CDTF">2018-09-05T13:01:38Z</dcterms:created>
  <dcterms:modified xsi:type="dcterms:W3CDTF">2018-09-06T18:00:25Z</dcterms:modified>
</cp:coreProperties>
</file>