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660" r:id="rId2"/>
    <p:sldId id="411" r:id="rId3"/>
    <p:sldId id="712" r:id="rId4"/>
    <p:sldId id="683" r:id="rId5"/>
    <p:sldId id="699" r:id="rId6"/>
    <p:sldId id="700" r:id="rId7"/>
    <p:sldId id="684" r:id="rId8"/>
    <p:sldId id="687" r:id="rId9"/>
    <p:sldId id="688" r:id="rId10"/>
    <p:sldId id="689" r:id="rId11"/>
    <p:sldId id="673" r:id="rId12"/>
    <p:sldId id="678" r:id="rId13"/>
    <p:sldId id="676" r:id="rId14"/>
    <p:sldId id="675" r:id="rId15"/>
    <p:sldId id="690" r:id="rId16"/>
    <p:sldId id="685" r:id="rId17"/>
    <p:sldId id="679" r:id="rId18"/>
    <p:sldId id="701" r:id="rId19"/>
    <p:sldId id="693" r:id="rId20"/>
    <p:sldId id="686" r:id="rId21"/>
    <p:sldId id="702" r:id="rId22"/>
    <p:sldId id="694" r:id="rId23"/>
    <p:sldId id="703" r:id="rId24"/>
    <p:sldId id="695" r:id="rId25"/>
    <p:sldId id="691" r:id="rId26"/>
    <p:sldId id="705" r:id="rId27"/>
    <p:sldId id="704" r:id="rId28"/>
    <p:sldId id="711" r:id="rId29"/>
    <p:sldId id="710" r:id="rId30"/>
    <p:sldId id="709" r:id="rId31"/>
    <p:sldId id="707" r:id="rId32"/>
    <p:sldId id="708" r:id="rId33"/>
    <p:sldId id="65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C0280"/>
    <a:srgbClr val="80F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2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8B86B-6513-F64E-916B-B6765798F846}" type="datetimeFigureOut">
              <a:rPr lang="en-US" smtClean="0"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BE12F-E426-7E4A-8FBE-AFEAE86AB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69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2DAB2-FA04-3C48-A158-3A7B4C7C6D18}" type="datetimeFigureOut">
              <a:rPr lang="en-US" smtClean="0"/>
              <a:t>9/7/18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1273C-C62E-E243-995C-3203A137D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4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458A-D75D-2043-821C-05037C8038A8}" type="datetime1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0E34-0370-054A-89D2-1922D2EE0E2B}" type="datetime1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F51B-C99C-FE44-80E9-78593293AD8A}" type="datetime1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7B6C-49E1-F340-8DA6-749BCF3ABEEF}" type="datetime1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84A8-BC59-004E-BC12-3055CE46AD27}" type="datetime1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C868-8DC1-B844-8F86-7CACD8327BC4}" type="datetime1">
              <a:rPr lang="en-US" smtClean="0"/>
              <a:t>9/7/18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4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65F8-F6B5-5249-A445-333B81D2213F}" type="datetime1">
              <a:rPr lang="en-US" smtClean="0"/>
              <a:t>9/7/18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735D-02DD-6247-909F-5D8E799FD949}" type="datetime1">
              <a:rPr lang="en-US" smtClean="0"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8CD1-7BBA-C549-9A53-6376BE77A374}" type="datetime1">
              <a:rPr lang="en-US" smtClean="0"/>
              <a:t>9/7/18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68FC-B29C-D54E-BF91-E7F36655E9EB}" type="datetime1">
              <a:rPr lang="en-US" smtClean="0"/>
              <a:t>9/7/18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F80-26C1-324A-9FFF-6F9FE887F85F}" type="datetime1">
              <a:rPr lang="en-US" smtClean="0"/>
              <a:t>9/7/18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CF079-4576-F643-A297-17AA5DF2C21C}" type="datetime1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8130" y="251637"/>
            <a:ext cx="8729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FV3GFS SST Concerns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 smtClean="0"/>
              <a:t>6 September MEG Briefing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55876" y="5529813"/>
            <a:ext cx="4191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Logan Dawson</a:t>
            </a:r>
            <a:endParaRPr lang="en-US" sz="2400" dirty="0"/>
          </a:p>
          <a:p>
            <a:pPr algn="ctr"/>
            <a:endParaRPr lang="en-US" sz="1000" dirty="0" smtClean="0"/>
          </a:p>
          <a:p>
            <a:pPr algn="ctr"/>
            <a:r>
              <a:rPr lang="en-US" sz="2400" b="1" dirty="0"/>
              <a:t> EMC </a:t>
            </a:r>
            <a:r>
              <a:rPr lang="en-US" sz="2400" b="1" dirty="0" smtClean="0"/>
              <a:t>Model Evaluation Group </a:t>
            </a:r>
            <a:endParaRPr lang="en-US" sz="2400" b="1" dirty="0"/>
          </a:p>
        </p:txBody>
      </p:sp>
      <p:pic>
        <p:nvPicPr>
          <p:cNvPr id="2" name="Picture 1" descr="fv3_seakbays_sst_2018071500_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7" r="49566" b="17149"/>
          <a:stretch/>
        </p:blipFill>
        <p:spPr>
          <a:xfrm>
            <a:off x="717172" y="1681671"/>
            <a:ext cx="4679947" cy="3097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70" r="49228"/>
          <a:stretch/>
        </p:blipFill>
        <p:spPr>
          <a:xfrm>
            <a:off x="6052565" y="1581404"/>
            <a:ext cx="2485733" cy="360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7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94" y="1066033"/>
            <a:ext cx="6669327" cy="442433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84430"/>
            <a:ext cx="8229600" cy="7622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FV3GFS SSTs Much Colder in Portions of Erie &amp; Ontario.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 Colder/Warmer in Portions of Superior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774" y="6114354"/>
            <a:ext cx="360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Analyses at 00Z 15 August 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829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One issue is changes to the land/sea mask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5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2" y="647575"/>
            <a:ext cx="4452516" cy="612753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84430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Changes to Land/Sea Mask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8579" y="1051397"/>
            <a:ext cx="3944005" cy="5078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GFS land point changed to FV3GFS water point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GFS water point changed to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FV3GFS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land point</a:t>
            </a:r>
          </a:p>
          <a:p>
            <a:pPr algn="ctr"/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Changing water and land points causes the heat capacity of the </a:t>
            </a:r>
            <a:r>
              <a:rPr lang="en-US" dirty="0" smtClean="0">
                <a:latin typeface="Arial"/>
                <a:cs typeface="Arial"/>
              </a:rPr>
              <a:t>surfaces to change </a:t>
            </a:r>
            <a:r>
              <a:rPr lang="en-US" dirty="0" smtClean="0">
                <a:latin typeface="Arial"/>
                <a:cs typeface="Arial"/>
              </a:rPr>
              <a:t>as well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Causes localized, large differences along some coastline </a:t>
            </a:r>
            <a:r>
              <a:rPr lang="en-US" dirty="0" smtClean="0">
                <a:latin typeface="Arial"/>
                <a:cs typeface="Arial"/>
              </a:rPr>
              <a:t>areas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latin typeface="Arial"/>
                <a:cs typeface="Arial"/>
              </a:rPr>
              <a:t>FV3GFS is more updated, higher resolution terrain data</a:t>
            </a:r>
            <a:endParaRPr lang="en-US" u="sng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76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58579" y="1051397"/>
            <a:ext cx="3944005" cy="341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GFS temp &gt; FV3GFS temp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GFS temp &lt; FV3GFS temp</a:t>
            </a:r>
          </a:p>
          <a:p>
            <a:pPr algn="ctr"/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Changing water and land points causes the heat capacity of the surfaces to change as well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Causes localized, </a:t>
            </a:r>
            <a:r>
              <a:rPr lang="en-US" dirty="0" smtClean="0">
                <a:latin typeface="Arial"/>
                <a:cs typeface="Arial"/>
              </a:rPr>
              <a:t>large differences along some coastline areas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8" y="647576"/>
            <a:ext cx="4446424" cy="612753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84430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Changes to Land/Sea Mask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2" y="643378"/>
            <a:ext cx="4452515" cy="6135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84" y="647575"/>
            <a:ext cx="4452516" cy="612753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84430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Changes to Land/Sea Mask</a:t>
            </a:r>
            <a:endParaRPr lang="en-US" sz="1800" b="1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02794" y="3850437"/>
            <a:ext cx="6842634" cy="2616930"/>
            <a:chOff x="1102794" y="3850437"/>
            <a:chExt cx="6842634" cy="2616930"/>
          </a:xfrm>
        </p:grpSpPr>
        <p:sp>
          <p:nvSpPr>
            <p:cNvPr id="2" name="Oval 1"/>
            <p:cNvSpPr/>
            <p:nvPr/>
          </p:nvSpPr>
          <p:spPr>
            <a:xfrm>
              <a:off x="1102794" y="6083001"/>
              <a:ext cx="434434" cy="38436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785873" y="6083001"/>
              <a:ext cx="434434" cy="38436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7749772">
              <a:off x="1536677" y="4039470"/>
              <a:ext cx="881407" cy="50334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7749772">
              <a:off x="7253053" y="4039470"/>
              <a:ext cx="881407" cy="50334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791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58355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Are the large FV3GFS </a:t>
            </a:r>
            <a:r>
              <a:rPr lang="mr-IN" sz="3600" dirty="0" smtClean="0"/>
              <a:t>–</a:t>
            </a:r>
            <a:r>
              <a:rPr lang="en-US" sz="3600" dirty="0" smtClean="0"/>
              <a:t> GFS differences a sign of improved SSTs in the parallel?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0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Notes</a:t>
            </a:r>
            <a:r>
              <a:rPr lang="mr-IN" sz="2000" b="1" dirty="0" smtClean="0">
                <a:solidFill>
                  <a:srgbClr val="000000"/>
                </a:solidFill>
              </a:rPr>
              <a:t>…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400" dirty="0" smtClean="0"/>
              <a:t>Buoy observations were limited. Even fewer </a:t>
            </a:r>
            <a:r>
              <a:rPr lang="en-US" sz="2400" dirty="0"/>
              <a:t>b</a:t>
            </a:r>
            <a:r>
              <a:rPr lang="en-US" sz="2400" dirty="0" smtClean="0"/>
              <a:t>uoys reported water temperatures.</a:t>
            </a:r>
          </a:p>
          <a:p>
            <a:pPr lvl="1"/>
            <a:r>
              <a:rPr lang="en-US" sz="2000" dirty="0" smtClean="0"/>
              <a:t>Makes validating model analyses/forecasts challenging</a:t>
            </a:r>
          </a:p>
          <a:p>
            <a:pPr lvl="1"/>
            <a:r>
              <a:rPr lang="en-US" sz="2000" dirty="0" smtClean="0"/>
              <a:t>Likely makes analyzing SSTs even more challenging</a:t>
            </a:r>
          </a:p>
          <a:p>
            <a:endParaRPr lang="en-US" sz="2400" dirty="0"/>
          </a:p>
          <a:p>
            <a:r>
              <a:rPr lang="en-US" sz="2400" dirty="0" smtClean="0"/>
              <a:t>GFS and FV3GFS analysis/forecast SST values pulled from nearest gridpoint (0.25 degree grid). BUFR data would provide more exact values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4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Cook Inlet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1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Cook Inlet Buoys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917929"/>
            <a:ext cx="785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FV3GFS is clearly colder than the GFS (and RAP analysis) near ANTA2 and NKTA2</a:t>
            </a:r>
            <a:endParaRPr lang="en-US" dirty="0"/>
          </a:p>
        </p:txBody>
      </p:sp>
      <p:pic>
        <p:nvPicPr>
          <p:cNvPr id="6" name="Picture 5" descr="Screen Shot 2018-09-06 at 10.37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5481"/>
            <a:ext cx="6031603" cy="3540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86" y="963991"/>
            <a:ext cx="3242579" cy="4769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0033" y="145390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ANTA2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43070" y="229147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NKTA2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59004" y="3678535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46108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281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Cook Inlet Buoys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45886"/>
              </p:ext>
            </p:extLst>
          </p:nvPr>
        </p:nvGraphicFramePr>
        <p:xfrm>
          <a:off x="174724" y="1026567"/>
          <a:ext cx="429641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4103"/>
                <a:gridCol w="1074103"/>
                <a:gridCol w="1074103"/>
                <a:gridCol w="1074103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ANTA2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Cook Inlet near</a:t>
                      </a:r>
                      <a:r>
                        <a:rPr lang="en-US" baseline="0" dirty="0" smtClean="0"/>
                        <a:t> Anchorage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00Z 9/4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43867"/>
              </p:ext>
            </p:extLst>
          </p:nvPr>
        </p:nvGraphicFramePr>
        <p:xfrm>
          <a:off x="4623536" y="1026567"/>
          <a:ext cx="429641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4103"/>
                <a:gridCol w="1074103"/>
                <a:gridCol w="1074103"/>
                <a:gridCol w="1074103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NKTA2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Cook Inlet near Kenai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00Z 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013138"/>
              </p:ext>
            </p:extLst>
          </p:nvPr>
        </p:nvGraphicFramePr>
        <p:xfrm>
          <a:off x="2322930" y="2779774"/>
          <a:ext cx="429641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4103"/>
                <a:gridCol w="1074103"/>
                <a:gridCol w="1074103"/>
                <a:gridCol w="1074103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46108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Lower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Cook Inlet</a:t>
                      </a: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00Z 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5199313"/>
            <a:ext cx="785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these three buoys, where FV3GFS-GFS differences were large, FV3GFS was clearly more </a:t>
            </a:r>
            <a:r>
              <a:rPr lang="en-US" dirty="0" smtClean="0"/>
              <a:t>incorrect</a:t>
            </a:r>
          </a:p>
          <a:p>
            <a:endParaRPr lang="en-US" dirty="0"/>
          </a:p>
          <a:p>
            <a:r>
              <a:rPr lang="en-US" dirty="0" smtClean="0"/>
              <a:t>FV3GFS is too cold at ANTA2 and NKTA2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Topic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1006553"/>
            <a:ext cx="8229600" cy="4525963"/>
          </a:xfrm>
        </p:spPr>
        <p:txBody>
          <a:bodyPr>
            <a:normAutofit/>
          </a:bodyPr>
          <a:lstStyle/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Cold FV3GFS </a:t>
            </a:r>
            <a:r>
              <a:rPr lang="en-US" sz="2000" b="1" dirty="0" smtClean="0">
                <a:solidFill>
                  <a:srgbClr val="000000"/>
                </a:solidFill>
              </a:rPr>
              <a:t>SSTs in some shallow waters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Alaska Region was aware of extremely cold FV3GFS water temps in </a:t>
            </a:r>
            <a:r>
              <a:rPr lang="en-US" sz="2000" dirty="0">
                <a:solidFill>
                  <a:srgbClr val="000000"/>
                </a:solidFill>
              </a:rPr>
              <a:t>Cook Inlet and expressed concerns about </a:t>
            </a:r>
            <a:r>
              <a:rPr lang="en-US" sz="2000" dirty="0" smtClean="0">
                <a:solidFill>
                  <a:srgbClr val="000000"/>
                </a:solidFill>
              </a:rPr>
              <a:t>whether the cold waters were causing a cold 2-m T bias at Anchorage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3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Great Lakes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6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Lake Ontario Buoys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5228306"/>
            <a:ext cx="785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45159 and 45012 are in areas where large FV3GFS-GFS differences show up </a:t>
            </a:r>
          </a:p>
        </p:txBody>
      </p:sp>
      <p:pic>
        <p:nvPicPr>
          <p:cNvPr id="10" name="Picture 9" descr="fv3_grlakes_sst_2018081500_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0" r="49930"/>
          <a:stretch/>
        </p:blipFill>
        <p:spPr>
          <a:xfrm>
            <a:off x="3308382" y="1331104"/>
            <a:ext cx="5378418" cy="3592226"/>
          </a:xfrm>
          <a:prstGeom prst="rect">
            <a:avLst/>
          </a:prstGeom>
        </p:spPr>
      </p:pic>
      <p:pic>
        <p:nvPicPr>
          <p:cNvPr id="4" name="Picture 3" descr="Screen Shot 2018-09-05 at 10.3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8" y="1331104"/>
            <a:ext cx="5781313" cy="33673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93705" y="2005375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45135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05067" y="2109635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45159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09405" y="2792811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45012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275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Lake Ontario Buoys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910986"/>
              </p:ext>
            </p:extLst>
          </p:nvPr>
        </p:nvGraphicFramePr>
        <p:xfrm>
          <a:off x="174724" y="1026567"/>
          <a:ext cx="429641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4103"/>
                <a:gridCol w="1074103"/>
                <a:gridCol w="1074103"/>
                <a:gridCol w="1074103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45159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northwest</a:t>
                      </a:r>
                      <a:r>
                        <a:rPr lang="en-US" baseline="0" dirty="0" smtClean="0"/>
                        <a:t> near Toronto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00Z 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831994"/>
              </p:ext>
            </p:extLst>
          </p:nvPr>
        </p:nvGraphicFramePr>
        <p:xfrm>
          <a:off x="4623536" y="1026567"/>
          <a:ext cx="429641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4103"/>
                <a:gridCol w="1074103"/>
                <a:gridCol w="1074103"/>
                <a:gridCol w="1074103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45012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central &amp; deeper waters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00Z 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581843"/>
              </p:ext>
            </p:extLst>
          </p:nvPr>
        </p:nvGraphicFramePr>
        <p:xfrm>
          <a:off x="2322930" y="2779774"/>
          <a:ext cx="429641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4103"/>
                <a:gridCol w="1074103"/>
                <a:gridCol w="1074103"/>
                <a:gridCol w="1074103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45135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eastern end &amp; shallower waters</a:t>
                      </a: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00Z 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4879022"/>
            <a:ext cx="785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was too warm at 45159 and 45012 (where large differences were on the previous slide)</a:t>
            </a:r>
          </a:p>
          <a:p>
            <a:endParaRPr lang="en-US" dirty="0"/>
          </a:p>
          <a:p>
            <a:r>
              <a:rPr lang="en-US" dirty="0" smtClean="0"/>
              <a:t>FV3GFS had reasonable temps at all three buoys</a:t>
            </a:r>
          </a:p>
        </p:txBody>
      </p:sp>
    </p:spTree>
    <p:extLst>
      <p:ext uri="{BB962C8B-B14F-4D97-AF65-F5344CB8AC3E}">
        <p14:creationId xmlns:p14="http://schemas.microsoft.com/office/powerpoint/2010/main" val="34598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Lake Erie Buoys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5228306"/>
            <a:ext cx="7852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45142 and 45167 are in areas where </a:t>
            </a:r>
            <a:r>
              <a:rPr lang="en-US" dirty="0" smtClean="0"/>
              <a:t>larger </a:t>
            </a:r>
            <a:r>
              <a:rPr lang="en-US" dirty="0"/>
              <a:t>FV3GFS-GFS differences show </a:t>
            </a:r>
            <a:r>
              <a:rPr lang="en-US" dirty="0" smtClean="0"/>
              <a:t>up</a:t>
            </a:r>
          </a:p>
          <a:p>
            <a:endParaRPr lang="en-US" dirty="0"/>
          </a:p>
          <a:p>
            <a:r>
              <a:rPr lang="en-US" dirty="0" smtClean="0"/>
              <a:t>Differences are smaller at 45132 and 45005</a:t>
            </a:r>
          </a:p>
        </p:txBody>
      </p:sp>
      <p:pic>
        <p:nvPicPr>
          <p:cNvPr id="10" name="Picture 9" descr="fv3_grlakes_sst_2018081500_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0" r="49930"/>
          <a:stretch/>
        </p:blipFill>
        <p:spPr>
          <a:xfrm>
            <a:off x="3308382" y="1331104"/>
            <a:ext cx="5378418" cy="3592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7" y="1331104"/>
            <a:ext cx="5755035" cy="33673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45604" y="1820709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45142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92168" y="1924969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45132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60805" y="2608145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45167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58737" y="2725129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45005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530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Lake Erie Buoys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763606"/>
              </p:ext>
            </p:extLst>
          </p:nvPr>
        </p:nvGraphicFramePr>
        <p:xfrm>
          <a:off x="174724" y="1026567"/>
          <a:ext cx="429641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4103"/>
                <a:gridCol w="1074103"/>
                <a:gridCol w="1074103"/>
                <a:gridCol w="1074103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45142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eastern end &amp; shallower waters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00Z 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447066"/>
              </p:ext>
            </p:extLst>
          </p:nvPr>
        </p:nvGraphicFramePr>
        <p:xfrm>
          <a:off x="4623536" y="1026567"/>
          <a:ext cx="429641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4103"/>
                <a:gridCol w="1074103"/>
                <a:gridCol w="1074103"/>
                <a:gridCol w="1074103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45167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near Erie, Pa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00Z 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887510"/>
              </p:ext>
            </p:extLst>
          </p:nvPr>
        </p:nvGraphicFramePr>
        <p:xfrm>
          <a:off x="174724" y="2779774"/>
          <a:ext cx="429641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4103"/>
                <a:gridCol w="1074103"/>
                <a:gridCol w="1074103"/>
                <a:gridCol w="1074103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45132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north/central</a:t>
                      </a: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00Z 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4879022"/>
            <a:ext cx="7852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FV3GFS is too cold near large </a:t>
            </a:r>
            <a:r>
              <a:rPr lang="en-US" dirty="0"/>
              <a:t>differences at 45142 </a:t>
            </a:r>
            <a:r>
              <a:rPr lang="en-US" dirty="0" smtClean="0"/>
              <a:t>and 45167</a:t>
            </a:r>
          </a:p>
          <a:p>
            <a:endParaRPr lang="en-US" dirty="0"/>
          </a:p>
          <a:p>
            <a:r>
              <a:rPr lang="en-US" dirty="0" smtClean="0"/>
              <a:t>Where differences are small, FV3GFS (and GFS) match </a:t>
            </a:r>
            <a:r>
              <a:rPr lang="en-US" dirty="0" err="1" smtClean="0"/>
              <a:t>obs</a:t>
            </a:r>
            <a:r>
              <a:rPr lang="en-US" dirty="0" smtClean="0"/>
              <a:t> well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209323"/>
              </p:ext>
            </p:extLst>
          </p:nvPr>
        </p:nvGraphicFramePr>
        <p:xfrm>
          <a:off x="4623536" y="2779774"/>
          <a:ext cx="429641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4103"/>
                <a:gridCol w="1074103"/>
                <a:gridCol w="1074103"/>
                <a:gridCol w="1074103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45005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southwest</a:t>
                      </a: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00Z 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02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Lake of the Woods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6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Lake of the Woods </a:t>
            </a:r>
            <a:r>
              <a:rPr lang="mr-IN" sz="2000" b="1" dirty="0" smtClean="0">
                <a:solidFill>
                  <a:srgbClr val="000000"/>
                </a:solidFill>
              </a:rPr>
              <a:t>–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Buoy 45148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fv3_grlakes_sst_2018081500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07" y="835771"/>
            <a:ext cx="7484858" cy="4965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966695"/>
            <a:ext cx="785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FV3GFS appears to better match the RAP analysis at Lake of the Woods, but extremely cold water temperatures in small lakes is a known issue with the RAP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594975" y="925292"/>
            <a:ext cx="434434" cy="38436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94975" y="3434020"/>
            <a:ext cx="434434" cy="38436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Lake of the Woods </a:t>
            </a:r>
            <a:r>
              <a:rPr lang="mr-IN" sz="2000" b="1" dirty="0" smtClean="0">
                <a:solidFill>
                  <a:srgbClr val="000000"/>
                </a:solidFill>
              </a:rPr>
              <a:t>–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Buoy 45148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088739"/>
              </p:ext>
            </p:extLst>
          </p:nvPr>
        </p:nvGraphicFramePr>
        <p:xfrm>
          <a:off x="1538619" y="2112222"/>
          <a:ext cx="6096000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Buoy 45158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FV3GFS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00Z 8/15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00Z 9/4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4110686"/>
            <a:ext cx="785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*inexact grid point</a:t>
            </a:r>
          </a:p>
          <a:p>
            <a:endParaRPr lang="en-US" dirty="0" smtClean="0"/>
          </a:p>
          <a:p>
            <a:r>
              <a:rPr lang="en-US" dirty="0" smtClean="0"/>
              <a:t>GFS is likely much too cold, </a:t>
            </a:r>
            <a:r>
              <a:rPr lang="en-US" u="sng" dirty="0" smtClean="0"/>
              <a:t>but near freezing water temperature in mid-August </a:t>
            </a:r>
            <a:r>
              <a:rPr lang="en-US" u="sng" dirty="0" smtClean="0"/>
              <a:t>is clearly incorrect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71595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58355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Are the large cold FV3GFS SSTs influencing 2-m temps at coastal METARs?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FV3GFS SSTs Have Been Running Too Cold in Upper Cook Inlet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874515"/>
            <a:ext cx="587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Anchorage, clear low bias (compared to </a:t>
            </a:r>
            <a:r>
              <a:rPr lang="en-US" dirty="0" err="1" smtClean="0"/>
              <a:t>obs</a:t>
            </a:r>
            <a:r>
              <a:rPr lang="en-US" dirty="0" smtClean="0"/>
              <a:t> and GFS) in FV3GFS 2-m temperatures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5" y="947279"/>
            <a:ext cx="3242579" cy="4769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34411" y="1052839"/>
            <a:ext cx="5426381" cy="4069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1179" y="5228184"/>
            <a:ext cx="1715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FVGFS in orange</a:t>
            </a:r>
          </a:p>
          <a:p>
            <a:r>
              <a:rPr lang="en-US" dirty="0" smtClean="0"/>
              <a:t>GFS in blue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39596" y="17204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20842" y="41455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607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69" y="886399"/>
            <a:ext cx="5372017" cy="499661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84430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SST Analysis Comparison Format</a:t>
            </a:r>
            <a:endParaRPr lang="en-US" sz="18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58439" y="1008007"/>
            <a:ext cx="4223890" cy="3215646"/>
            <a:chOff x="1991857" y="2612316"/>
            <a:chExt cx="4223890" cy="3215646"/>
          </a:xfrm>
        </p:grpSpPr>
        <p:sp>
          <p:nvSpPr>
            <p:cNvPr id="6" name="TextBox 5"/>
            <p:cNvSpPr txBox="1"/>
            <p:nvPr/>
          </p:nvSpPr>
          <p:spPr>
            <a:xfrm>
              <a:off x="1991857" y="2612316"/>
              <a:ext cx="8415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GFS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86583" y="2612316"/>
              <a:ext cx="11328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FV3GFS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91857" y="5181105"/>
              <a:ext cx="183606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FV3GFS−GFS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86582" y="5181631"/>
              <a:ext cx="152916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GFS or RAP Analysis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59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FV3GFS SSTs Have Been Running Too Cold in Upper Cook Inlet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5" y="947279"/>
            <a:ext cx="3242579" cy="4769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11" y="947279"/>
            <a:ext cx="5426381" cy="4280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1179" y="5228184"/>
            <a:ext cx="1715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FVGFS in orange</a:t>
            </a:r>
          </a:p>
          <a:p>
            <a:r>
              <a:rPr lang="en-US" dirty="0" smtClean="0"/>
              <a:t>GFS in blue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874515"/>
            <a:ext cx="587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Anchorage, clear low bias (compared to </a:t>
            </a:r>
            <a:r>
              <a:rPr lang="en-US" dirty="0" err="1" smtClean="0"/>
              <a:t>obs</a:t>
            </a:r>
            <a:r>
              <a:rPr lang="en-US" dirty="0" smtClean="0"/>
              <a:t> and GFS) in FV3GFS 2-m temperatures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39596" y="17204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20842" y="41455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767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FV3GFS SSTs Don’t Seem as Cold in Lower Cook Inlet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5" y="947279"/>
            <a:ext cx="3242579" cy="4769056"/>
          </a:xfrm>
          <a:prstGeom prst="rect">
            <a:avLst/>
          </a:prstGeom>
        </p:spPr>
      </p:pic>
      <p:pic>
        <p:nvPicPr>
          <p:cNvPr id="5" name="Picture 4" descr="Screen Shot 2018-09-06 at 8.59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04" y="947279"/>
            <a:ext cx="5592795" cy="42809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71179" y="5228184"/>
            <a:ext cx="1715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FVGFS in orange</a:t>
            </a:r>
          </a:p>
          <a:p>
            <a:r>
              <a:rPr lang="en-US" dirty="0" smtClean="0"/>
              <a:t>GFS in blue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5874515"/>
            <a:ext cx="587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PAHO, FV3GFS 2-m temperatures compare more favorably to GFS and </a:t>
            </a:r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89301" y="21072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53838" y="45491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008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FV3GFS 2-m T Running Colder than GFS and </a:t>
            </a:r>
            <a:r>
              <a:rPr lang="en-US" sz="2000" b="1" dirty="0" err="1" smtClean="0">
                <a:solidFill>
                  <a:srgbClr val="000000"/>
                </a:solidFill>
              </a:rPr>
              <a:t>Obs</a:t>
            </a:r>
            <a:r>
              <a:rPr lang="en-US" sz="2000" b="1" dirty="0" smtClean="0">
                <a:solidFill>
                  <a:srgbClr val="000000"/>
                </a:solidFill>
              </a:rPr>
              <a:t> Isn’t Clear at Erie, PA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63" y="947279"/>
            <a:ext cx="5534476" cy="4280905"/>
          </a:xfrm>
          <a:prstGeom prst="rect">
            <a:avLst/>
          </a:prstGeom>
        </p:spPr>
      </p:pic>
      <p:pic>
        <p:nvPicPr>
          <p:cNvPr id="6" name="Picture 5" descr="fv3_grlakes_sst_2018090312_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49038" r="49750"/>
          <a:stretch/>
        </p:blipFill>
        <p:spPr>
          <a:xfrm>
            <a:off x="101337" y="1570879"/>
            <a:ext cx="3449867" cy="33070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327" y="5217109"/>
            <a:ext cx="5598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</a:t>
            </a:r>
            <a:r>
              <a:rPr lang="en-US" dirty="0" smtClean="0"/>
              <a:t>KERI, </a:t>
            </a:r>
            <a:r>
              <a:rPr lang="en-US" dirty="0"/>
              <a:t>FV3GFS 2-m temperatures compare more favorably to GFS and </a:t>
            </a:r>
            <a:r>
              <a:rPr lang="en-US" dirty="0" err="1"/>
              <a:t>obs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SST differences in Lake Erie are reduced here (12Z 9/3) compared to 00Z 8/15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71179" y="5228184"/>
            <a:ext cx="1715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FVGFS in orange</a:t>
            </a:r>
          </a:p>
          <a:p>
            <a:r>
              <a:rPr lang="en-US" dirty="0" smtClean="0"/>
              <a:t>GFS in blue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99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Summary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Alaska Region </a:t>
            </a:r>
            <a:r>
              <a:rPr lang="en-US" sz="2000" dirty="0" smtClean="0">
                <a:solidFill>
                  <a:srgbClr val="000000"/>
                </a:solidFill>
              </a:rPr>
              <a:t>expressed </a:t>
            </a:r>
            <a:r>
              <a:rPr lang="en-US" sz="2000" dirty="0">
                <a:solidFill>
                  <a:srgbClr val="000000"/>
                </a:solidFill>
              </a:rPr>
              <a:t>concerns </a:t>
            </a:r>
            <a:r>
              <a:rPr lang="en-US" sz="2000" dirty="0" smtClean="0">
                <a:solidFill>
                  <a:srgbClr val="000000"/>
                </a:solidFill>
              </a:rPr>
              <a:t>about cold FV3GFS SSTs potentially </a:t>
            </a:r>
            <a:r>
              <a:rPr lang="en-US" sz="2000" dirty="0">
                <a:solidFill>
                  <a:srgbClr val="000000"/>
                </a:solidFill>
              </a:rPr>
              <a:t>causing a cold 2-m T bias at </a:t>
            </a:r>
            <a:r>
              <a:rPr lang="en-US" sz="2000" dirty="0" smtClean="0">
                <a:solidFill>
                  <a:srgbClr val="000000"/>
                </a:solidFill>
              </a:rPr>
              <a:t>Anchorage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FV3GFS SSTs appear to be running too cold in the Bering Sea, Cook Inlet, and portions of Lake Erie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FV3GFS SSTs are colder than GFS SSTs in Lake Ontario, but the GFS is running to warm there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More investigation is need to determine the 1) cause of these cold SSTs in the FV3GFS and 2) whether these cold SSTs are affecting air temperatures </a:t>
            </a:r>
            <a:r>
              <a:rPr lang="en-US" sz="2000" smtClean="0">
                <a:solidFill>
                  <a:srgbClr val="000000"/>
                </a:solidFill>
              </a:rPr>
              <a:t>in the FV3GFS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1" y="963991"/>
            <a:ext cx="5301091" cy="338101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84430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FV3GFS SSTs Much Colder in Cook Inlet and in Bering Sea 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4664" y="5935645"/>
            <a:ext cx="360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Analyses at 00Z 15 June 2018</a:t>
            </a:r>
            <a:endParaRPr lang="en-US" b="1" dirty="0"/>
          </a:p>
        </p:txBody>
      </p:sp>
      <p:pic>
        <p:nvPicPr>
          <p:cNvPr id="3" name="Picture 2" descr="fv3_cook_sst_2018071500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86" y="963991"/>
            <a:ext cx="3242580" cy="47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2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84430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FV3GFS SSTs Much Colder in Cook Inlet and in Bering Sea 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4664" y="5935645"/>
            <a:ext cx="360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Analyses at 00Z 15 July 2018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86" y="963991"/>
            <a:ext cx="3242579" cy="47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2" y="963991"/>
            <a:ext cx="5301089" cy="338101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84430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FV3GFS SSTs Much Colder in Cook Inlet and in Bering Sea 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4664" y="5935645"/>
            <a:ext cx="360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Analyses at 00Z 15 August 2018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86" y="963991"/>
            <a:ext cx="3242579" cy="47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Apparent in other areas</a:t>
            </a:r>
            <a:r>
              <a:rPr lang="mr-IN" sz="3600" dirty="0" smtClean="0"/>
              <a:t>…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3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69" y="886399"/>
            <a:ext cx="5372017" cy="499661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84430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FV3GFS SSTs Cooler in Florida Straits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4664" y="6035917"/>
            <a:ext cx="360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Analyses at 12Z </a:t>
            </a:r>
            <a:r>
              <a:rPr lang="en-US" b="1" dirty="0"/>
              <a:t>3</a:t>
            </a:r>
            <a:r>
              <a:rPr lang="en-US" b="1" dirty="0" smtClean="0"/>
              <a:t> September 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584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5" y="657112"/>
            <a:ext cx="4365248" cy="601567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84430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FV3GFS SSTs Cooler around Cape Cod &amp; in Chesapeake/Delaware Bays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774" y="6114354"/>
            <a:ext cx="360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Analyses at 00Z 15 August 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349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16520</TotalTime>
  <Words>1153</Words>
  <Application>Microsoft Macintosh PowerPoint</Application>
  <PresentationFormat>On-screen Show (4:3)</PresentationFormat>
  <Paragraphs>288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Topic</vt:lpstr>
      <vt:lpstr>PowerPoint Presentation</vt:lpstr>
      <vt:lpstr>PowerPoint Presentation</vt:lpstr>
      <vt:lpstr>PowerPoint Presentation</vt:lpstr>
      <vt:lpstr>PowerPoint Presentation</vt:lpstr>
      <vt:lpstr>Apparent in other areas…</vt:lpstr>
      <vt:lpstr>PowerPoint Presentation</vt:lpstr>
      <vt:lpstr>PowerPoint Presentation</vt:lpstr>
      <vt:lpstr>PowerPoint Presentation</vt:lpstr>
      <vt:lpstr>One issue is changes to the land/sea mask</vt:lpstr>
      <vt:lpstr>PowerPoint Presentation</vt:lpstr>
      <vt:lpstr>PowerPoint Presentation</vt:lpstr>
      <vt:lpstr>PowerPoint Presentation</vt:lpstr>
      <vt:lpstr>Are the large FV3GFS – GFS differences a sign of improved SSTs in the parallel?</vt:lpstr>
      <vt:lpstr>Notes…</vt:lpstr>
      <vt:lpstr>Cook Inlet</vt:lpstr>
      <vt:lpstr>Cook Inlet Buoys</vt:lpstr>
      <vt:lpstr>Cook Inlet Buoys</vt:lpstr>
      <vt:lpstr>Great Lakes</vt:lpstr>
      <vt:lpstr>Lake Ontario Buoys</vt:lpstr>
      <vt:lpstr>Lake Ontario Buoys</vt:lpstr>
      <vt:lpstr>Lake Erie Buoys</vt:lpstr>
      <vt:lpstr>Lake Erie Buoys</vt:lpstr>
      <vt:lpstr>Lake of the Woods</vt:lpstr>
      <vt:lpstr>Lake of the Woods – Buoy 45148</vt:lpstr>
      <vt:lpstr>Lake of the Woods – Buoy 45148</vt:lpstr>
      <vt:lpstr>Are the large cold FV3GFS SSTs influencing 2-m temps at coastal METARs?</vt:lpstr>
      <vt:lpstr>FV3GFS SSTs Have Been Running Too Cold in Upper Cook Inlet</vt:lpstr>
      <vt:lpstr>FV3GFS SSTs Have Been Running Too Cold in Upper Cook Inlet</vt:lpstr>
      <vt:lpstr>FV3GFS SSTs Don’t Seem as Cold in Lower Cook Inlet</vt:lpstr>
      <vt:lpstr>FV3GFS 2-m T Running Colder than GFS and Obs Isn’t Clear at Erie, PA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Dawson</dc:creator>
  <cp:lastModifiedBy>Logan Dawson</cp:lastModifiedBy>
  <cp:revision>462</cp:revision>
  <dcterms:created xsi:type="dcterms:W3CDTF">2017-09-15T13:17:05Z</dcterms:created>
  <dcterms:modified xsi:type="dcterms:W3CDTF">2018-09-07T13:50:14Z</dcterms:modified>
</cp:coreProperties>
</file>