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93" r:id="rId3"/>
    <p:sldId id="294" r:id="rId4"/>
    <p:sldId id="296" r:id="rId5"/>
    <p:sldId id="297" r:id="rId6"/>
    <p:sldId id="274" r:id="rId7"/>
    <p:sldId id="275" r:id="rId8"/>
    <p:sldId id="276" r:id="rId9"/>
    <p:sldId id="277" r:id="rId10"/>
    <p:sldId id="281" r:id="rId11"/>
    <p:sldId id="282" r:id="rId12"/>
    <p:sldId id="283" r:id="rId13"/>
    <p:sldId id="284" r:id="rId14"/>
    <p:sldId id="285" r:id="rId15"/>
    <p:sldId id="286" r:id="rId16"/>
    <p:sldId id="292" r:id="rId17"/>
    <p:sldId id="287" r:id="rId18"/>
    <p:sldId id="272" r:id="rId19"/>
    <p:sldId id="260" r:id="rId20"/>
    <p:sldId id="261" r:id="rId21"/>
    <p:sldId id="262" r:id="rId22"/>
    <p:sldId id="263" r:id="rId23"/>
    <p:sldId id="288" r:id="rId24"/>
    <p:sldId id="289" r:id="rId25"/>
    <p:sldId id="291" r:id="rId26"/>
    <p:sldId id="290" r:id="rId27"/>
    <p:sldId id="27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AE9FE"/>
    <a:srgbClr val="EFE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3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DA6B7-BD86-4E67-8C02-26B7CFFBA514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52538-A30B-4D5D-868B-EDA3E0C16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26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52694-176B-4797-B4B1-1F144F9DEB29}" type="datetime1">
              <a:rPr lang="en-US" smtClean="0"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97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A4EB1-A309-4C76-9BFD-C49EB103913A}" type="datetime1">
              <a:rPr lang="en-US" smtClean="0"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2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EA4C0-A56A-4FC1-9761-51411B2DD542}" type="datetime1">
              <a:rPr lang="en-US" smtClean="0"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25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2F15-B020-4939-AAED-6585A0F6FBEB}" type="datetime1">
              <a:rPr lang="en-US" smtClean="0"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16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ECEB-3B3B-42A5-878B-3F7778C7D995}" type="datetime1">
              <a:rPr lang="en-US" smtClean="0"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87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78DD-0B7A-4A01-85FF-69DF054DC5F9}" type="datetime1">
              <a:rPr lang="en-US" smtClean="0"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6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BB66-AB1C-4188-98DA-5854B65850FC}" type="datetime1">
              <a:rPr lang="en-US" smtClean="0"/>
              <a:t>9/6/2018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9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C9247-27B6-4CD5-8D00-2F37B09B809E}" type="datetime1">
              <a:rPr lang="en-US" smtClean="0"/>
              <a:t>9/6/2018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26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0153-06CB-479D-893C-FF896D8525FB}" type="datetime1">
              <a:rPr lang="en-US" smtClean="0"/>
              <a:t>9/6/2018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4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B8BAB-003B-46B2-BA28-C615ADD66F00}" type="datetime1">
              <a:rPr lang="en-US" smtClean="0"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59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D49F-9C2C-45BC-98CB-8609E48A91A2}" type="datetime1">
              <a:rPr lang="en-US" smtClean="0"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35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B6AD0-9A9F-4FD9-9285-3FF4E67C44FE}" type="datetime1">
              <a:rPr lang="en-US" smtClean="0"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93BFE-52B5-BE49-A343-DC81974A7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5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c.ncep.noaa.gov/users/Alicia.Bentley/fv3gfs/retros/alaska_apr18/2018042000.php?domain=ak&amp;variable=slp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c.ncep.noaa.gov/users/Alicia.Bentley/fv3gfs/retros/alaska_sep17/2017092300.php?domain=ak&amp;variable=slp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FV3GFS Alaska Retro Cases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125" y="3886200"/>
            <a:ext cx="8524875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Tracey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Dorian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IMSG at NOAA/NCEP/EMC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September 6, 2018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0"/>
            <a:ext cx="816849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0" y="2475147"/>
            <a:ext cx="9333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2500" y="2484672"/>
            <a:ext cx="13397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0625" y="5993047"/>
            <a:ext cx="206997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94288" y="6002572"/>
            <a:ext cx="1441590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GFS </a:t>
            </a:r>
            <a:r>
              <a:rPr lang="en-US" sz="2200" b="1" dirty="0" err="1" smtClean="0">
                <a:latin typeface="Arial"/>
                <a:cs typeface="Arial"/>
              </a:rPr>
              <a:t>Anl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5441058" y="1828800"/>
            <a:ext cx="672575" cy="544106"/>
          </a:xfrm>
          <a:prstGeom prst="leftArrow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8698" y="408079"/>
            <a:ext cx="5068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f84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40866" y="1152927"/>
            <a:ext cx="1600118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South displacement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99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0"/>
            <a:ext cx="816849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0" y="2475147"/>
            <a:ext cx="9333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2500" y="2484672"/>
            <a:ext cx="13397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0625" y="5993047"/>
            <a:ext cx="206997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94288" y="6002572"/>
            <a:ext cx="1441590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GFS </a:t>
            </a:r>
            <a:r>
              <a:rPr lang="en-US" sz="2200" b="1" dirty="0" err="1" smtClean="0">
                <a:latin typeface="Arial"/>
                <a:cs typeface="Arial"/>
              </a:rPr>
              <a:t>Anl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698" y="408079"/>
            <a:ext cx="5068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f60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05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0"/>
            <a:ext cx="816849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0" y="2475147"/>
            <a:ext cx="9333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2500" y="2484672"/>
            <a:ext cx="13397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0625" y="5993047"/>
            <a:ext cx="206997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94288" y="6002572"/>
            <a:ext cx="1441590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GFS </a:t>
            </a:r>
            <a:r>
              <a:rPr lang="en-US" sz="2200" b="1" dirty="0" err="1" smtClean="0">
                <a:latin typeface="Arial"/>
                <a:cs typeface="Arial"/>
              </a:rPr>
              <a:t>Anl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698" y="408079"/>
            <a:ext cx="5068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f36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63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0"/>
            <a:ext cx="816849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0" y="2475147"/>
            <a:ext cx="9333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2500" y="2484672"/>
            <a:ext cx="13397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0625" y="5993047"/>
            <a:ext cx="206997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94288" y="6002572"/>
            <a:ext cx="1441590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GFS </a:t>
            </a:r>
            <a:r>
              <a:rPr lang="en-US" sz="2200" b="1" dirty="0" err="1" smtClean="0">
                <a:latin typeface="Arial"/>
                <a:cs typeface="Arial"/>
              </a:rPr>
              <a:t>Anl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1788050" y="5244576"/>
            <a:ext cx="672575" cy="544106"/>
          </a:xfrm>
          <a:prstGeom prst="leftArrow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5832318" y="1822503"/>
            <a:ext cx="672575" cy="544106"/>
          </a:xfrm>
          <a:prstGeom prst="leftArrow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8698" y="408079"/>
            <a:ext cx="6335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f114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02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0"/>
            <a:ext cx="816849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0" y="2475147"/>
            <a:ext cx="9333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2500" y="2484672"/>
            <a:ext cx="13397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0625" y="5993047"/>
            <a:ext cx="206997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94288" y="6002572"/>
            <a:ext cx="1441590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GFS </a:t>
            </a:r>
            <a:r>
              <a:rPr lang="en-US" sz="2200" b="1" dirty="0" err="1" smtClean="0">
                <a:latin typeface="Arial"/>
                <a:cs typeface="Arial"/>
              </a:rPr>
              <a:t>Anl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8" name="Oval 7"/>
          <p:cNvSpPr/>
          <p:nvPr/>
        </p:nvSpPr>
        <p:spPr>
          <a:xfrm rot="1948965">
            <a:off x="6831550" y="1322479"/>
            <a:ext cx="717918" cy="48365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948965">
            <a:off x="2686349" y="4792413"/>
            <a:ext cx="717918" cy="48365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8698" y="408079"/>
            <a:ext cx="5068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f90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7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0"/>
            <a:ext cx="816849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0" y="2475147"/>
            <a:ext cx="9333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2500" y="2484672"/>
            <a:ext cx="13397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0625" y="5993047"/>
            <a:ext cx="206997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94288" y="6002572"/>
            <a:ext cx="1441590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GFS </a:t>
            </a:r>
            <a:r>
              <a:rPr lang="en-US" sz="2200" b="1" dirty="0" err="1" smtClean="0">
                <a:latin typeface="Arial"/>
                <a:cs typeface="Arial"/>
              </a:rPr>
              <a:t>Anl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698" y="408079"/>
            <a:ext cx="5068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f66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562" y="1972383"/>
            <a:ext cx="1771960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GFS winds too strong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43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103A20E-F232-564E-B295-BE7B3AC2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6D5772-1844-E745-B0F8-758056ED8CD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7BD164-A7AC-D44C-A54A-5ACE90933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38200"/>
            <a:ext cx="6451600" cy="5410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5C05134-6A13-714B-ADE5-BA063B05EE36}"/>
              </a:ext>
            </a:extLst>
          </p:cNvPr>
          <p:cNvSpPr txBox="1"/>
          <p:nvPr/>
        </p:nvSpPr>
        <p:spPr>
          <a:xfrm>
            <a:off x="3607683" y="0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00z 9/23/17 cycle  F144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BED348-02F5-1A49-800D-7B1077A99839}"/>
              </a:ext>
            </a:extLst>
          </p:cNvPr>
          <p:cNvSpPr txBox="1"/>
          <p:nvPr/>
        </p:nvSpPr>
        <p:spPr>
          <a:xfrm>
            <a:off x="1752600" y="50106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GFS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67DC01D-8318-2641-9F68-C14DE9872C37}"/>
              </a:ext>
            </a:extLst>
          </p:cNvPr>
          <p:cNvSpPr txBox="1"/>
          <p:nvPr/>
        </p:nvSpPr>
        <p:spPr>
          <a:xfrm>
            <a:off x="4309639" y="485363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FV3GFS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98B8ADD-69A9-C543-89B6-CF645703932E}"/>
              </a:ext>
            </a:extLst>
          </p:cNvPr>
          <p:cNvSpPr txBox="1"/>
          <p:nvPr/>
        </p:nvSpPr>
        <p:spPr>
          <a:xfrm>
            <a:off x="762000" y="6445903"/>
            <a:ext cx="780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FV3GFS is slightly too progressive but captures the split flow better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2575" y="75570"/>
            <a:ext cx="2550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LONG-RANGE FORECAST</a:t>
            </a:r>
            <a:endParaRPr lang="en-US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94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FV3GFS </a:t>
            </a:r>
            <a:r>
              <a:rPr lang="en-US" dirty="0" smtClean="0"/>
              <a:t>too strong with the trailing cyclone</a:t>
            </a:r>
          </a:p>
          <a:p>
            <a:r>
              <a:rPr lang="en-US" dirty="0" smtClean="0"/>
              <a:t>The leading cyclone SLP forecasts were similar between the GFS and the FV3GFS</a:t>
            </a:r>
            <a:endParaRPr lang="en-US" dirty="0" smtClean="0"/>
          </a:p>
          <a:p>
            <a:r>
              <a:rPr lang="en-US" dirty="0" smtClean="0"/>
              <a:t>Both the FV3GFS and the GFS were initially too far south with the leading cyclone</a:t>
            </a:r>
          </a:p>
          <a:p>
            <a:r>
              <a:rPr lang="en-US" dirty="0" smtClean="0"/>
              <a:t>Some evidence that the FV3GFS was too progressive in the medium-range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95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1993"/>
            <a:ext cx="8229600" cy="14516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Case #3</a:t>
            </a:r>
            <a:br>
              <a:rPr lang="en-US" dirty="0" smtClean="0"/>
            </a:br>
            <a:r>
              <a:rPr lang="en-US" dirty="0" smtClean="0"/>
              <a:t>Alaskan </a:t>
            </a:r>
            <a:r>
              <a:rPr lang="en-US" dirty="0" smtClean="0"/>
              <a:t>Cyclone April 2018</a:t>
            </a:r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sz="2700" dirty="0" smtClean="0">
                <a:solidFill>
                  <a:srgbClr val="0000FF"/>
                </a:solidFill>
                <a:hlinkClick r:id="rId2"/>
              </a:rPr>
              <a:t>Link to the case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0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0"/>
            <a:ext cx="816849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50" y="2475147"/>
            <a:ext cx="9333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2500" y="2484672"/>
            <a:ext cx="13397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0625" y="5993047"/>
            <a:ext cx="206997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4876" y="6002572"/>
            <a:ext cx="2651002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 </a:t>
            </a:r>
            <a:r>
              <a:rPr lang="en-US" sz="2200" b="1" dirty="0" err="1" smtClean="0">
                <a:latin typeface="Arial"/>
                <a:cs typeface="Arial"/>
              </a:rPr>
              <a:t>Anl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698" y="408079"/>
            <a:ext cx="6335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f102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0061" y="581751"/>
            <a:ext cx="3467809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GFS has stronger ridge, displaced north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7564"/>
            <a:ext cx="8229600" cy="13760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Case #1</a:t>
            </a:r>
            <a:br>
              <a:rPr lang="en-US" dirty="0" smtClean="0"/>
            </a:br>
            <a:r>
              <a:rPr lang="en-US" dirty="0" smtClean="0"/>
              <a:t>Alaskan </a:t>
            </a:r>
            <a:r>
              <a:rPr lang="en-US" dirty="0" smtClean="0"/>
              <a:t>Cyclone </a:t>
            </a:r>
            <a:r>
              <a:rPr lang="en-US" dirty="0" smtClean="0"/>
              <a:t>December 2016</a:t>
            </a:r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9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0"/>
            <a:ext cx="816849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7750" y="2475147"/>
            <a:ext cx="9333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02500" y="2484672"/>
            <a:ext cx="13397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0625" y="5993047"/>
            <a:ext cx="206997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84876" y="6002572"/>
            <a:ext cx="2651002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 </a:t>
            </a:r>
            <a:r>
              <a:rPr lang="en-US" sz="2200" b="1" dirty="0" err="1" smtClean="0">
                <a:latin typeface="Arial"/>
                <a:cs typeface="Arial"/>
              </a:rPr>
              <a:t>Anl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698" y="408079"/>
            <a:ext cx="5068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f78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0"/>
            <a:ext cx="816849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50" y="2475147"/>
            <a:ext cx="9333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2500" y="2484672"/>
            <a:ext cx="13397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0625" y="5993047"/>
            <a:ext cx="206997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4876" y="6002572"/>
            <a:ext cx="2651002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 </a:t>
            </a:r>
            <a:r>
              <a:rPr lang="en-US" sz="2200" b="1" dirty="0" err="1" smtClean="0">
                <a:latin typeface="Arial"/>
                <a:cs typeface="Arial"/>
              </a:rPr>
              <a:t>Anl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698" y="408079"/>
            <a:ext cx="5068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f54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94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0"/>
            <a:ext cx="816849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50" y="2475147"/>
            <a:ext cx="9333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2500" y="2484672"/>
            <a:ext cx="13397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0625" y="5993047"/>
            <a:ext cx="206997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4876" y="6002572"/>
            <a:ext cx="2651002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 </a:t>
            </a:r>
            <a:r>
              <a:rPr lang="en-US" sz="2200" b="1" dirty="0" err="1" smtClean="0">
                <a:latin typeface="Arial"/>
                <a:cs typeface="Arial"/>
              </a:rPr>
              <a:t>Anl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698" y="408079"/>
            <a:ext cx="5068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f30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94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2817BB-53BB-5742-A58E-F20223EC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6D5772-1844-E745-B0F8-758056ED8CD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64480C-7939-C446-8328-0B1E90F16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714500"/>
            <a:ext cx="457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B23086-47BE-F249-BCE6-238721857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714500"/>
            <a:ext cx="457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121CA0-36A1-124C-9851-DFAF876A46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100744" y="350426"/>
            <a:ext cx="6451600" cy="2705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EFF83AA-8D1B-D846-948A-4A75237F1B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50000"/>
          <a:stretch/>
        </p:blipFill>
        <p:spPr>
          <a:xfrm>
            <a:off x="5918200" y="304800"/>
            <a:ext cx="3225800" cy="270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8F86E6-CED1-0842-BF36-88F2E56A63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000"/>
          <a:stretch/>
        </p:blipFill>
        <p:spPr>
          <a:xfrm>
            <a:off x="100744" y="3605624"/>
            <a:ext cx="6451600" cy="270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DEA90B5-2445-274C-AFDF-FC7014554E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50000"/>
          <a:stretch/>
        </p:blipFill>
        <p:spPr>
          <a:xfrm>
            <a:off x="6015149" y="3548474"/>
            <a:ext cx="3128851" cy="2623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2E50CA-1F17-5341-AFFC-B604D626354D}"/>
              </a:ext>
            </a:extLst>
          </p:cNvPr>
          <p:cNvSpPr txBox="1"/>
          <p:nvPr/>
        </p:nvSpPr>
        <p:spPr>
          <a:xfrm>
            <a:off x="3607683" y="0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00z 4/20 cycle   F102 and F132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7452BBF-62AF-B440-8382-B8A48836135E}"/>
              </a:ext>
            </a:extLst>
          </p:cNvPr>
          <p:cNvSpPr txBox="1"/>
          <p:nvPr/>
        </p:nvSpPr>
        <p:spPr>
          <a:xfrm>
            <a:off x="1349619" y="3022623"/>
            <a:ext cx="6481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GFS and FV3GFS look similar at f102 w deep Bering Sea low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C7EE94A-FAE3-1443-89ED-D2F61BBAF6D3}"/>
              </a:ext>
            </a:extLst>
          </p:cNvPr>
          <p:cNvSpPr txBox="1"/>
          <p:nvPr/>
        </p:nvSpPr>
        <p:spPr>
          <a:xfrm>
            <a:off x="1752600" y="501060"/>
            <a:ext cx="6591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/>
              <a:t>GFS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FE96419-7963-CD47-9B5F-EC2F12D06FDF}"/>
              </a:ext>
            </a:extLst>
          </p:cNvPr>
          <p:cNvSpPr txBox="1"/>
          <p:nvPr/>
        </p:nvSpPr>
        <p:spPr>
          <a:xfrm>
            <a:off x="4309639" y="485363"/>
            <a:ext cx="10823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/>
              <a:t>FV3GFS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705DBBF-6926-4748-8272-59C4239D0757}"/>
              </a:ext>
            </a:extLst>
          </p:cNvPr>
          <p:cNvSpPr txBox="1"/>
          <p:nvPr/>
        </p:nvSpPr>
        <p:spPr>
          <a:xfrm>
            <a:off x="906117" y="6257270"/>
            <a:ext cx="7584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By f132, GFS correctly maintains a single, strong low, while the FV3GFS</a:t>
            </a:r>
          </a:p>
          <a:p>
            <a:r>
              <a:rPr lang="en-US" sz="1800" dirty="0"/>
              <a:t>    has an elongated, weaker system that’s slightly too far south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C7EE94A-FAE3-1443-89ED-D2F61BBAF6D3}"/>
              </a:ext>
            </a:extLst>
          </p:cNvPr>
          <p:cNvSpPr txBox="1"/>
          <p:nvPr/>
        </p:nvSpPr>
        <p:spPr>
          <a:xfrm>
            <a:off x="1753860" y="3782058"/>
            <a:ext cx="6591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/>
              <a:t>GFS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FE96419-7963-CD47-9B5F-EC2F12D06FDF}"/>
              </a:ext>
            </a:extLst>
          </p:cNvPr>
          <p:cNvSpPr txBox="1"/>
          <p:nvPr/>
        </p:nvSpPr>
        <p:spPr>
          <a:xfrm>
            <a:off x="4310899" y="3743690"/>
            <a:ext cx="10823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/>
              <a:t>FV3GFS</a:t>
            </a:r>
          </a:p>
        </p:txBody>
      </p:sp>
    </p:spTree>
    <p:extLst>
      <p:ext uri="{BB962C8B-B14F-4D97-AF65-F5344CB8AC3E}">
        <p14:creationId xmlns:p14="http://schemas.microsoft.com/office/powerpoint/2010/main" val="107037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2817BB-53BB-5742-A58E-F20223EC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6D5772-1844-E745-B0F8-758056ED8CD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64480C-7939-C446-8328-0B1E90F16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752600"/>
            <a:ext cx="457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B23086-47BE-F249-BCE6-238721857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976262"/>
            <a:ext cx="4572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2C0CEB-11EE-D34C-A632-371C592A29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-3425" y="375332"/>
            <a:ext cx="6451600" cy="270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DF19B8-771E-0941-8EF6-7F9B7E2AEA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50000"/>
          <a:stretch/>
        </p:blipFill>
        <p:spPr>
          <a:xfrm>
            <a:off x="5943600" y="333888"/>
            <a:ext cx="3220949" cy="27010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9B2D5A-13EF-6D49-83AE-C4AAC324EAA6}"/>
              </a:ext>
            </a:extLst>
          </p:cNvPr>
          <p:cNvSpPr txBox="1"/>
          <p:nvPr/>
        </p:nvSpPr>
        <p:spPr>
          <a:xfrm>
            <a:off x="3607683" y="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00z 4/20 cycle  F144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F0B888-1810-CC42-8863-6F0864E95E71}"/>
              </a:ext>
            </a:extLst>
          </p:cNvPr>
          <p:cNvSpPr txBox="1"/>
          <p:nvPr/>
        </p:nvSpPr>
        <p:spPr>
          <a:xfrm>
            <a:off x="2341033" y="3092440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FV3GFS remains too far south at f144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B775A2D-5832-3C4D-8AAF-68EA67BE2A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394"/>
          <a:stretch/>
        </p:blipFill>
        <p:spPr>
          <a:xfrm>
            <a:off x="228600" y="3527304"/>
            <a:ext cx="6451600" cy="27378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9C6DE0-EF9C-DB44-85AF-2898CFA928D1}"/>
              </a:ext>
            </a:extLst>
          </p:cNvPr>
          <p:cNvSpPr txBox="1"/>
          <p:nvPr/>
        </p:nvSpPr>
        <p:spPr>
          <a:xfrm>
            <a:off x="2802215" y="6342716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But impact on the QPF field is minor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FE96419-7963-CD47-9B5F-EC2F12D06FDF}"/>
              </a:ext>
            </a:extLst>
          </p:cNvPr>
          <p:cNvSpPr txBox="1"/>
          <p:nvPr/>
        </p:nvSpPr>
        <p:spPr>
          <a:xfrm>
            <a:off x="4309639" y="485363"/>
            <a:ext cx="10823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/>
              <a:t>FV3GFS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C7EE94A-FAE3-1443-89ED-D2F61BBAF6D3}"/>
              </a:ext>
            </a:extLst>
          </p:cNvPr>
          <p:cNvSpPr txBox="1"/>
          <p:nvPr/>
        </p:nvSpPr>
        <p:spPr>
          <a:xfrm>
            <a:off x="1752600" y="501060"/>
            <a:ext cx="6591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/>
              <a:t>GFS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C7EE94A-FAE3-1443-89ED-D2F61BBAF6D3}"/>
              </a:ext>
            </a:extLst>
          </p:cNvPr>
          <p:cNvSpPr txBox="1"/>
          <p:nvPr/>
        </p:nvSpPr>
        <p:spPr>
          <a:xfrm>
            <a:off x="1753860" y="3782058"/>
            <a:ext cx="6591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/>
              <a:t>GFS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FE96419-7963-CD47-9B5F-EC2F12D06FDF}"/>
              </a:ext>
            </a:extLst>
          </p:cNvPr>
          <p:cNvSpPr txBox="1"/>
          <p:nvPr/>
        </p:nvSpPr>
        <p:spPr>
          <a:xfrm>
            <a:off x="4310899" y="3743690"/>
            <a:ext cx="10823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/>
              <a:t>FV3GFS</a:t>
            </a:r>
          </a:p>
        </p:txBody>
      </p:sp>
    </p:spTree>
    <p:extLst>
      <p:ext uri="{BB962C8B-B14F-4D97-AF65-F5344CB8AC3E}">
        <p14:creationId xmlns:p14="http://schemas.microsoft.com/office/powerpoint/2010/main" val="337593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AC828B-8F81-A044-B3FC-315376C93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6D5772-1844-E745-B0F8-758056ED8CD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72F8A4C-2356-4240-9A75-67547C2FD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09600"/>
            <a:ext cx="6451600" cy="541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F203AF6-53E8-5F46-92B3-FD7190C2F8AE}"/>
              </a:ext>
            </a:extLst>
          </p:cNvPr>
          <p:cNvSpPr txBox="1"/>
          <p:nvPr/>
        </p:nvSpPr>
        <p:spPr>
          <a:xfrm>
            <a:off x="3402355" y="88384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00z 4/20 cycle  F144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C3DB443-FFDC-E042-9FA9-723A81F04551}"/>
              </a:ext>
            </a:extLst>
          </p:cNvPr>
          <p:cNvSpPr txBox="1"/>
          <p:nvPr/>
        </p:nvSpPr>
        <p:spPr>
          <a:xfrm>
            <a:off x="2743200" y="609600"/>
            <a:ext cx="6591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/>
              <a:t>GFS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7B1374D-BE2A-6A49-94E3-1A29D64150B6}"/>
              </a:ext>
            </a:extLst>
          </p:cNvPr>
          <p:cNvSpPr txBox="1"/>
          <p:nvPr/>
        </p:nvSpPr>
        <p:spPr>
          <a:xfrm>
            <a:off x="5300239" y="593903"/>
            <a:ext cx="10823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/>
              <a:t>FV3GFS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589A531-53EA-0746-816F-06B1CA163114}"/>
              </a:ext>
            </a:extLst>
          </p:cNvPr>
          <p:cNvSpPr txBox="1"/>
          <p:nvPr/>
        </p:nvSpPr>
        <p:spPr>
          <a:xfrm>
            <a:off x="127030" y="6298248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cause of the </a:t>
            </a:r>
            <a:r>
              <a:rPr lang="en-US" sz="2000" dirty="0" err="1"/>
              <a:t>sfc</a:t>
            </a:r>
            <a:r>
              <a:rPr lang="en-US" sz="2000" dirty="0"/>
              <a:t> low position errors is a too progressive 500 </a:t>
            </a:r>
            <a:r>
              <a:rPr lang="en-US" sz="2000" dirty="0" err="1"/>
              <a:t>mb</a:t>
            </a:r>
            <a:r>
              <a:rPr lang="en-US" sz="2000" dirty="0"/>
              <a:t> evolution </a:t>
            </a:r>
          </a:p>
        </p:txBody>
      </p:sp>
    </p:spTree>
    <p:extLst>
      <p:ext uri="{BB962C8B-B14F-4D97-AF65-F5344CB8AC3E}">
        <p14:creationId xmlns:p14="http://schemas.microsoft.com/office/powerpoint/2010/main" val="2725280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2817BB-53BB-5742-A58E-F20223EC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6D5772-1844-E745-B0F8-758056ED8CD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64480C-7939-C446-8328-0B1E90F16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714500"/>
            <a:ext cx="457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B23086-47BE-F249-BCE6-238721857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714500"/>
            <a:ext cx="457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60C9B0-2366-7243-B8BD-746A68861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66476"/>
            <a:ext cx="6580329" cy="5518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00AE02-D608-594D-BD25-406A11BA9ED0}"/>
              </a:ext>
            </a:extLst>
          </p:cNvPr>
          <p:cNvSpPr txBox="1"/>
          <p:nvPr/>
        </p:nvSpPr>
        <p:spPr>
          <a:xfrm>
            <a:off x="3607683" y="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00z 4/23 cycle  F120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C96F25-3CFE-214B-9EF5-35231DFC3789}"/>
              </a:ext>
            </a:extLst>
          </p:cNvPr>
          <p:cNvSpPr txBox="1"/>
          <p:nvPr/>
        </p:nvSpPr>
        <p:spPr>
          <a:xfrm>
            <a:off x="1752600" y="501060"/>
            <a:ext cx="6591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/>
              <a:t>GFS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7920F0-12D3-0143-BE3E-A7540F51909A}"/>
              </a:ext>
            </a:extLst>
          </p:cNvPr>
          <p:cNvSpPr txBox="1"/>
          <p:nvPr/>
        </p:nvSpPr>
        <p:spPr>
          <a:xfrm>
            <a:off x="4309639" y="485363"/>
            <a:ext cx="10823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/>
              <a:t>FV3GFS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973D00-B934-694E-A7CC-EE0CBB41ABDA}"/>
              </a:ext>
            </a:extLst>
          </p:cNvPr>
          <p:cNvSpPr txBox="1"/>
          <p:nvPr/>
        </p:nvSpPr>
        <p:spPr>
          <a:xfrm>
            <a:off x="433952" y="6179834"/>
            <a:ext cx="8302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FV3GFS seemingly better at day 5 with trailing system, with a</a:t>
            </a:r>
          </a:p>
          <a:p>
            <a:r>
              <a:rPr lang="en-US" sz="1800" dirty="0"/>
              <a:t>  better hint of multiple low centers, while GFS has a consolidated too deep low </a:t>
            </a:r>
          </a:p>
        </p:txBody>
      </p:sp>
    </p:spTree>
    <p:extLst>
      <p:ext uri="{BB962C8B-B14F-4D97-AF65-F5344CB8AC3E}">
        <p14:creationId xmlns:p14="http://schemas.microsoft.com/office/powerpoint/2010/main" val="673178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SLP forecasts were generally comparable between the GFS and the FV3GFS</a:t>
            </a:r>
          </a:p>
          <a:p>
            <a:r>
              <a:rPr lang="en-US" dirty="0" smtClean="0"/>
              <a:t>The GFS correctly started off with a stronger ridge, the FV3GFS trended stronger</a:t>
            </a:r>
          </a:p>
          <a:p>
            <a:r>
              <a:rPr lang="en-US" dirty="0" smtClean="0"/>
              <a:t>These three cases demonstrate that the FV3GFS matches GFS performance for Alaskan high-impact cases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8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103A20E-F232-564E-B295-BE7B3AC2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6D5772-1844-E745-B0F8-758056ED8CD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B94AA49-FA7F-5F43-B001-42BEC593A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48090"/>
            <a:ext cx="6860504" cy="5753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A09A64E-E638-FC43-8B82-2F6B0CA92DBB}"/>
              </a:ext>
            </a:extLst>
          </p:cNvPr>
          <p:cNvSpPr txBox="1"/>
          <p:nvPr/>
        </p:nvSpPr>
        <p:spPr>
          <a:xfrm>
            <a:off x="3607683" y="0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00z 12/2/16 cycle  F144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2B3A283-D586-424A-93CE-B1FB93C6F0DC}"/>
              </a:ext>
            </a:extLst>
          </p:cNvPr>
          <p:cNvSpPr txBox="1"/>
          <p:nvPr/>
        </p:nvSpPr>
        <p:spPr>
          <a:xfrm>
            <a:off x="2514600" y="990600"/>
            <a:ext cx="6591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/>
              <a:t>GFS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1542585-E48C-7446-9B3F-C8C583D9D4DA}"/>
              </a:ext>
            </a:extLst>
          </p:cNvPr>
          <p:cNvSpPr txBox="1"/>
          <p:nvPr/>
        </p:nvSpPr>
        <p:spPr>
          <a:xfrm>
            <a:off x="5470852" y="990600"/>
            <a:ext cx="10823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/>
              <a:t>FV3GFS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555A3E4-9448-164B-A325-547767E07B10}"/>
              </a:ext>
            </a:extLst>
          </p:cNvPr>
          <p:cNvSpPr txBox="1"/>
          <p:nvPr/>
        </p:nvSpPr>
        <p:spPr>
          <a:xfrm>
            <a:off x="762000" y="6445903"/>
            <a:ext cx="7293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FV3GFS is again slightly too progressive at longer time ranges</a:t>
            </a:r>
          </a:p>
        </p:txBody>
      </p:sp>
    </p:spTree>
    <p:extLst>
      <p:ext uri="{BB962C8B-B14F-4D97-AF65-F5344CB8AC3E}">
        <p14:creationId xmlns:p14="http://schemas.microsoft.com/office/powerpoint/2010/main" val="328981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7BD141A-741E-6E45-B063-BCD1AA636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6D5772-1844-E745-B0F8-758056ED8CD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B0C67BE-2A16-7A49-9F98-C89ED18D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723900"/>
            <a:ext cx="6451600" cy="5410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0838C0E-3BE2-D04C-9B06-AA66DE07F8C4}"/>
              </a:ext>
            </a:extLst>
          </p:cNvPr>
          <p:cNvSpPr txBox="1"/>
          <p:nvPr/>
        </p:nvSpPr>
        <p:spPr>
          <a:xfrm>
            <a:off x="3607683" y="0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00z 12/3/16 cycle  F132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A12DC24-39F5-F849-9334-9C00A19E1F2B}"/>
              </a:ext>
            </a:extLst>
          </p:cNvPr>
          <p:cNvSpPr txBox="1"/>
          <p:nvPr/>
        </p:nvSpPr>
        <p:spPr>
          <a:xfrm>
            <a:off x="2514600" y="990600"/>
            <a:ext cx="6591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/>
              <a:t>GFS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C2CB0A9-E7D9-2E4F-AD2F-E74DC5E34F28}"/>
              </a:ext>
            </a:extLst>
          </p:cNvPr>
          <p:cNvSpPr txBox="1"/>
          <p:nvPr/>
        </p:nvSpPr>
        <p:spPr>
          <a:xfrm>
            <a:off x="5470852" y="990600"/>
            <a:ext cx="10823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/>
              <a:t>FV3GFS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4CC015A-74C3-7C41-AB21-02A21F5C2D2E}"/>
              </a:ext>
            </a:extLst>
          </p:cNvPr>
          <p:cNvSpPr txBox="1"/>
          <p:nvPr/>
        </p:nvSpPr>
        <p:spPr>
          <a:xfrm>
            <a:off x="685800" y="6291352"/>
            <a:ext cx="8417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FV3GFS very similar to GFS at day 5 with erroneously strong storm approaching</a:t>
            </a:r>
          </a:p>
          <a:p>
            <a:r>
              <a:rPr lang="en-US" sz="1800" dirty="0"/>
              <a:t>   southeast AK</a:t>
            </a:r>
          </a:p>
        </p:txBody>
      </p:sp>
    </p:spTree>
    <p:extLst>
      <p:ext uri="{BB962C8B-B14F-4D97-AF65-F5344CB8AC3E}">
        <p14:creationId xmlns:p14="http://schemas.microsoft.com/office/powerpoint/2010/main" val="3725203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EF4A1A3-D727-F142-A530-6AFA8369A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723900"/>
            <a:ext cx="6451600" cy="5410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7BD141A-741E-6E45-B063-BCD1AA636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6D5772-1844-E745-B0F8-758056ED8CD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0838C0E-3BE2-D04C-9B06-AA66DE07F8C4}"/>
              </a:ext>
            </a:extLst>
          </p:cNvPr>
          <p:cNvSpPr txBox="1"/>
          <p:nvPr/>
        </p:nvSpPr>
        <p:spPr>
          <a:xfrm>
            <a:off x="3607683" y="0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00z 12/3/16 cycle  F132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A12DC24-39F5-F849-9334-9C00A19E1F2B}"/>
              </a:ext>
            </a:extLst>
          </p:cNvPr>
          <p:cNvSpPr txBox="1"/>
          <p:nvPr/>
        </p:nvSpPr>
        <p:spPr>
          <a:xfrm>
            <a:off x="2385992" y="838200"/>
            <a:ext cx="6591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/>
              <a:t>GFS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C2CB0A9-E7D9-2E4F-AD2F-E74DC5E34F28}"/>
              </a:ext>
            </a:extLst>
          </p:cNvPr>
          <p:cNvSpPr txBox="1"/>
          <p:nvPr/>
        </p:nvSpPr>
        <p:spPr>
          <a:xfrm>
            <a:off x="6012026" y="838200"/>
            <a:ext cx="10823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b="1" dirty="0"/>
              <a:t>FV3GFS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4CC015A-74C3-7C41-AB21-02A21F5C2D2E}"/>
              </a:ext>
            </a:extLst>
          </p:cNvPr>
          <p:cNvSpPr txBox="1"/>
          <p:nvPr/>
        </p:nvSpPr>
        <p:spPr>
          <a:xfrm>
            <a:off x="1800573" y="6356350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Both models show major impacts that didn’t occur</a:t>
            </a:r>
          </a:p>
        </p:txBody>
      </p:sp>
    </p:spTree>
    <p:extLst>
      <p:ext uri="{BB962C8B-B14F-4D97-AF65-F5344CB8AC3E}">
        <p14:creationId xmlns:p14="http://schemas.microsoft.com/office/powerpoint/2010/main" val="1111782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6651"/>
            <a:ext cx="8229600" cy="14969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Case #2</a:t>
            </a:r>
            <a:br>
              <a:rPr lang="en-US" dirty="0" smtClean="0"/>
            </a:br>
            <a:r>
              <a:rPr lang="en-US" dirty="0" smtClean="0"/>
              <a:t>Alaskan </a:t>
            </a:r>
            <a:r>
              <a:rPr lang="en-US" dirty="0" smtClean="0"/>
              <a:t>Cyclone September 2017</a:t>
            </a:r>
            <a:br>
              <a:rPr lang="en-US" dirty="0" smtClean="0"/>
            </a:br>
            <a:r>
              <a:rPr lang="en-US" sz="2700" dirty="0" smtClean="0">
                <a:solidFill>
                  <a:srgbClr val="0000FF"/>
                </a:solidFill>
                <a:hlinkClick r:id="rId2"/>
              </a:rPr>
              <a:t>Link to the case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9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0"/>
            <a:ext cx="816849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0" y="2475147"/>
            <a:ext cx="9333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2500" y="2484672"/>
            <a:ext cx="13397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0625" y="5993047"/>
            <a:ext cx="206997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84876" y="6002572"/>
            <a:ext cx="2651002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 </a:t>
            </a:r>
            <a:r>
              <a:rPr lang="en-US" sz="2200" b="1" dirty="0" err="1" smtClean="0">
                <a:latin typeface="Arial"/>
                <a:cs typeface="Arial"/>
              </a:rPr>
              <a:t>Anl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1866585" y="5161448"/>
            <a:ext cx="672575" cy="544106"/>
          </a:xfrm>
          <a:prstGeom prst="leftArrow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8698" y="408079"/>
            <a:ext cx="6335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f108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0139" y="544514"/>
            <a:ext cx="2409634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GFS handles the Pacific ridge better</a:t>
            </a:r>
            <a:endParaRPr lang="en-US" sz="1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1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0"/>
            <a:ext cx="816849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0" y="2475147"/>
            <a:ext cx="9333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2500" y="2484672"/>
            <a:ext cx="13397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0625" y="5993047"/>
            <a:ext cx="206997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84876" y="6002572"/>
            <a:ext cx="2651002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 </a:t>
            </a:r>
            <a:r>
              <a:rPr lang="en-US" sz="2200" b="1" dirty="0" err="1" smtClean="0">
                <a:latin typeface="Arial"/>
                <a:cs typeface="Arial"/>
              </a:rPr>
              <a:t>Anl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698" y="408079"/>
            <a:ext cx="5068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f84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3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0"/>
            <a:ext cx="816849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0" y="2475147"/>
            <a:ext cx="9333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2500" y="2484672"/>
            <a:ext cx="133972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0625" y="5993047"/>
            <a:ext cx="2069977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84876" y="6002572"/>
            <a:ext cx="2651002" cy="430887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"/>
                <a:cs typeface="Arial"/>
              </a:rPr>
              <a:t>FV3GFS-GFS </a:t>
            </a:r>
            <a:r>
              <a:rPr lang="en-US" sz="2200" b="1" dirty="0" err="1" smtClean="0">
                <a:latin typeface="Arial"/>
                <a:cs typeface="Arial"/>
              </a:rPr>
              <a:t>Anl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698" y="408079"/>
            <a:ext cx="5068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f60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3BFE-52B5-BE49-A343-DC81974A7D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9655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586</TotalTime>
  <Words>432</Words>
  <Application>Microsoft Office PowerPoint</Application>
  <PresentationFormat>On-screen Show (4:3)</PresentationFormat>
  <Paragraphs>155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Theme</vt:lpstr>
      <vt:lpstr>FV3GFS Alaska Retro Cases</vt:lpstr>
      <vt:lpstr>Case #1 Alaskan Cyclone December 2016 </vt:lpstr>
      <vt:lpstr>PowerPoint Presentation</vt:lpstr>
      <vt:lpstr>PowerPoint Presentation</vt:lpstr>
      <vt:lpstr>PowerPoint Presentation</vt:lpstr>
      <vt:lpstr>Case #2 Alaskan Cyclone September 2017 Link to the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Findings</vt:lpstr>
      <vt:lpstr>Case #3 Alaskan Cyclone April 2018 Link to the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Tracey</dc:creator>
  <cp:lastModifiedBy>Tracey Dorian</cp:lastModifiedBy>
  <cp:revision>51</cp:revision>
  <dcterms:created xsi:type="dcterms:W3CDTF">2018-09-05T16:00:51Z</dcterms:created>
  <dcterms:modified xsi:type="dcterms:W3CDTF">2018-09-06T15:15:50Z</dcterms:modified>
</cp:coreProperties>
</file>