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304" r:id="rId4"/>
    <p:sldId id="313" r:id="rId5"/>
    <p:sldId id="314" r:id="rId6"/>
    <p:sldId id="307" r:id="rId7"/>
    <p:sldId id="309" r:id="rId8"/>
    <p:sldId id="311" r:id="rId9"/>
    <p:sldId id="334" r:id="rId10"/>
    <p:sldId id="335" r:id="rId11"/>
    <p:sldId id="336" r:id="rId12"/>
    <p:sldId id="328" r:id="rId13"/>
    <p:sldId id="329" r:id="rId14"/>
    <p:sldId id="339" r:id="rId15"/>
    <p:sldId id="330" r:id="rId16"/>
    <p:sldId id="340" r:id="rId17"/>
    <p:sldId id="333" r:id="rId18"/>
    <p:sldId id="331" r:id="rId19"/>
    <p:sldId id="349" r:id="rId20"/>
    <p:sldId id="332" r:id="rId21"/>
    <p:sldId id="350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4" r:id="rId30"/>
    <p:sldId id="322" r:id="rId31"/>
    <p:sldId id="325" r:id="rId32"/>
    <p:sldId id="326" r:id="rId33"/>
    <p:sldId id="348" r:id="rId34"/>
    <p:sldId id="323" r:id="rId35"/>
    <p:sldId id="338" r:id="rId36"/>
    <p:sldId id="337" r:id="rId37"/>
    <p:sldId id="327" r:id="rId38"/>
    <p:sldId id="341" r:id="rId39"/>
    <p:sldId id="342" r:id="rId40"/>
    <p:sldId id="344" r:id="rId41"/>
    <p:sldId id="345" r:id="rId42"/>
    <p:sldId id="34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6" autoAdjust="0"/>
    <p:restoredTop sz="95100" autoAdjust="0"/>
  </p:normalViewPr>
  <p:slideViewPr>
    <p:cSldViewPr snapToGrid="0" snapToObjects="1">
      <p:cViewPr>
        <p:scale>
          <a:sx n="94" d="100"/>
          <a:sy n="94" d="100"/>
        </p:scale>
        <p:origin x="-112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5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A5DCE-D35E-A34A-894D-481EF91A801F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0253-44F0-4644-A5A5-3164AB2CA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4"/>
          <a:stretch/>
        </p:blipFill>
        <p:spPr>
          <a:xfrm>
            <a:off x="295048" y="909077"/>
            <a:ext cx="8445831" cy="5948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1240853" y="3079173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Anomaly Correlation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0600" y="4983122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Verification Date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5892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FV3GFS Statistical Update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ftp://ftp.ssec.wisc.edu/pub/mtpw2/images/tpw_nrl_colors/epac/201803/comp20180322.000000_tp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125969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300" b="1" dirty="0" smtClean="0">
                <a:latin typeface="Arial"/>
                <a:cs typeface="Arial"/>
              </a:rPr>
              <a:t>Alicia Bentley</a:t>
            </a:r>
          </a:p>
          <a:p>
            <a:pPr algn="ctr"/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>NCEP/EMC Model Evaluation Group</a:t>
            </a:r>
          </a:p>
          <a:p>
            <a:pPr algn="ctr"/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>9 August 2018</a:t>
            </a:r>
            <a:endParaRPr lang="en-US" sz="23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328172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8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871" y="1565200"/>
            <a:ext cx="4753530" cy="4753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4"/>
          <a:stretch/>
        </p:blipFill>
        <p:spPr>
          <a:xfrm>
            <a:off x="5418" y="626417"/>
            <a:ext cx="4753530" cy="22215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2" b="-1"/>
          <a:stretch/>
        </p:blipFill>
        <p:spPr>
          <a:xfrm>
            <a:off x="-5967" y="2811009"/>
            <a:ext cx="4753530" cy="45033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37241" y="3878123"/>
            <a:ext cx="22756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Verification Date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1850" y="3183740"/>
            <a:ext cx="1226832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Tropics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6441" y="2207970"/>
            <a:ext cx="800787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NH</a:t>
            </a:r>
            <a:endParaRPr lang="en-US" sz="22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500-hPa Anomaly Correlation (AC) Scores [Day 5]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5788" y="4857225"/>
            <a:ext cx="22756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Verification Date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6441" y="4162842"/>
            <a:ext cx="800787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S</a:t>
            </a:r>
            <a:r>
              <a:rPr lang="en-US" sz="2200" b="1" dirty="0" smtClean="0">
                <a:latin typeface="Arial"/>
                <a:cs typeface="Arial"/>
              </a:rPr>
              <a:t>H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269589" y="2709895"/>
            <a:ext cx="286638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Anomaly Correlation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111" y="5305036"/>
            <a:ext cx="92994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scores for NH, SH, and tropics are comparable to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and slightly better than GFS </a:t>
            </a:r>
            <a:r>
              <a:rPr lang="en-US" sz="2300" dirty="0">
                <a:latin typeface="Arial"/>
                <a:cs typeface="Arial"/>
              </a:rPr>
              <a:t>AC scores </a:t>
            </a:r>
            <a:r>
              <a:rPr lang="en-US" sz="2300" dirty="0" smtClean="0">
                <a:latin typeface="Arial"/>
                <a:cs typeface="Arial"/>
              </a:rPr>
              <a:t>during early </a:t>
            </a:r>
            <a:r>
              <a:rPr lang="en-US" sz="2300" dirty="0">
                <a:latin typeface="Arial"/>
                <a:cs typeface="Arial"/>
              </a:rPr>
              <a:t>December 2016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early May </a:t>
            </a:r>
            <a:r>
              <a:rPr lang="en-US" sz="2300" dirty="0" smtClean="0">
                <a:latin typeface="Arial"/>
                <a:cs typeface="Arial"/>
              </a:rPr>
              <a:t>2017 (</a:t>
            </a:r>
            <a:r>
              <a:rPr lang="en-US" sz="2300" dirty="0" err="1" smtClean="0">
                <a:latin typeface="Arial"/>
                <a:cs typeface="Arial"/>
              </a:rPr>
              <a:t>Retros</a:t>
            </a:r>
            <a:r>
              <a:rPr lang="en-US" sz="23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263857" y="2709895"/>
            <a:ext cx="286638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Anomaly Correlation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619" y="2144926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197" y="201189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0.899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079" y="231268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0.911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9070" y="4099798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7197" y="3966764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0.868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079" y="426755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0.879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98072" y="3120696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9524" y="3120696"/>
            <a:ext cx="1571857" cy="407388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48650" y="298766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0.862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24532" y="328845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0.877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65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dieoff_HGT_P500_G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b="50663"/>
          <a:stretch/>
        </p:blipFill>
        <p:spPr>
          <a:xfrm>
            <a:off x="0" y="534441"/>
            <a:ext cx="4934324" cy="4898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3" b="50542"/>
          <a:stretch/>
        </p:blipFill>
        <p:spPr>
          <a:xfrm>
            <a:off x="4557058" y="522349"/>
            <a:ext cx="4859619" cy="49104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5210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NH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8365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Global</a:t>
            </a:r>
            <a:endParaRPr lang="en-US" sz="25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135944" y="2420458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0062" y="2721246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201" y="235230"/>
            <a:ext cx="9526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Dieoff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 Curve]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11" y="5305036"/>
            <a:ext cx="90028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AC scores at days 2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10 (globally and over the NH</a:t>
            </a:r>
            <a:r>
              <a:rPr lang="en-US" sz="2300" dirty="0">
                <a:latin typeface="Arial"/>
                <a:cs typeface="Arial"/>
              </a:rPr>
              <a:t>) during </a:t>
            </a:r>
            <a:r>
              <a:rPr lang="en-US" sz="2300" dirty="0" smtClean="0">
                <a:latin typeface="Arial"/>
                <a:cs typeface="Arial"/>
              </a:rPr>
              <a:t>early </a:t>
            </a:r>
            <a:r>
              <a:rPr lang="en-US" sz="2300" dirty="0">
                <a:latin typeface="Arial"/>
                <a:cs typeface="Arial"/>
              </a:rPr>
              <a:t>December 2016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early May 2017 (</a:t>
            </a:r>
            <a:r>
              <a:rPr lang="en-US" sz="2300" dirty="0" err="1">
                <a:latin typeface="Arial"/>
                <a:cs typeface="Arial"/>
              </a:rPr>
              <a:t>Retros</a:t>
            </a:r>
            <a:r>
              <a:rPr lang="en-US" sz="2300" dirty="0" smtClean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03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98673" y="3113529"/>
            <a:ext cx="97413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2-m Temperatures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877143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99516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5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msdieoff_T_SFC_we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1"/>
          <a:stretch/>
        </p:blipFill>
        <p:spPr>
          <a:xfrm>
            <a:off x="-1" y="562721"/>
            <a:ext cx="4933305" cy="4950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5103"/>
          <a:stretch/>
        </p:blipFill>
        <p:spPr>
          <a:xfrm>
            <a:off x="4578265" y="564790"/>
            <a:ext cx="4565735" cy="495001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2-m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Temperatures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RMSE/Diff.)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314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270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345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1301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111" y="5405308"/>
            <a:ext cx="929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RMSE is better than GFS RMSE over western CONUS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RMSE is </a:t>
            </a:r>
            <a:r>
              <a:rPr lang="en-US" sz="2200" dirty="0" smtClean="0">
                <a:latin typeface="Arial"/>
                <a:cs typeface="Arial"/>
              </a:rPr>
              <a:t>comparable to </a:t>
            </a:r>
            <a:r>
              <a:rPr lang="en-US" sz="2200" dirty="0">
                <a:latin typeface="Arial"/>
                <a:cs typeface="Arial"/>
              </a:rPr>
              <a:t>GFS RMSE over </a:t>
            </a:r>
            <a:r>
              <a:rPr lang="en-US" sz="2200" dirty="0" smtClean="0">
                <a:latin typeface="Arial"/>
                <a:cs typeface="Arial"/>
              </a:rPr>
              <a:t>eastern CONUS,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with the largest differences occurring in the early morning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WEST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EAST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9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1" y="557536"/>
            <a:ext cx="5155743" cy="5155743"/>
          </a:xfrm>
          <a:prstGeom prst="rect">
            <a:avLst/>
          </a:prstGeom>
        </p:spPr>
      </p:pic>
      <p:pic>
        <p:nvPicPr>
          <p:cNvPr id="4" name="Picture 3" descr="fom_T_SFC_w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>
          <a:xfrm>
            <a:off x="-135120" y="538533"/>
            <a:ext cx="4742587" cy="51557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2-m Temperatures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(vs. 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Obs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3456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111" y="5405308"/>
            <a:ext cx="929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more in line with observations than GFS over west CONUS</a:t>
            </a:r>
            <a:endParaRPr lang="en-US" sz="2200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better with daytime highs over east CONUS, but worse with overnight low 2-m temperatures </a:t>
            </a:r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WEST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EAST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270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OBS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770" y="976982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1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0" y="537651"/>
            <a:ext cx="4981302" cy="49813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4992"/>
          <a:stretch/>
        </p:blipFill>
        <p:spPr>
          <a:xfrm>
            <a:off x="4594976" y="537651"/>
            <a:ext cx="4549024" cy="49771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9314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270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345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1301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111" y="5405308"/>
            <a:ext cx="929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RMSE is slightly worse than GFS RMSE over N. </a:t>
            </a:r>
            <a:r>
              <a:rPr lang="en-US" sz="2200" dirty="0" smtClean="0">
                <a:latin typeface="Arial"/>
                <a:cs typeface="Arial"/>
              </a:rPr>
              <a:t>AK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RMSE is </a:t>
            </a:r>
            <a:r>
              <a:rPr lang="en-US" sz="2200" dirty="0" smtClean="0">
                <a:latin typeface="Arial"/>
                <a:cs typeface="Arial"/>
              </a:rPr>
              <a:t>noticeably worse </a:t>
            </a:r>
            <a:r>
              <a:rPr lang="en-US" sz="2200" dirty="0">
                <a:latin typeface="Arial"/>
                <a:cs typeface="Arial"/>
              </a:rPr>
              <a:t>than GFS RMSE over S. AK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at </a:t>
            </a:r>
            <a:r>
              <a:rPr lang="en-US" sz="2200" dirty="0">
                <a:latin typeface="Arial"/>
                <a:cs typeface="Arial"/>
              </a:rPr>
              <a:t>all forecast hours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2-m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Temperatures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RMSE/Diff.)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N. AK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S. AK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6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1" y="557536"/>
            <a:ext cx="5155743" cy="5155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-94582" y="557536"/>
            <a:ext cx="4756097" cy="51557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2-m Temperatures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(vs. </a:t>
            </a:r>
            <a:r>
              <a:rPr lang="en-US" sz="2600" b="1" dirty="0" err="1">
                <a:solidFill>
                  <a:srgbClr val="FF0000"/>
                </a:solidFill>
                <a:latin typeface="Arial"/>
                <a:cs typeface="Arial"/>
              </a:rPr>
              <a:t>Obs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3456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111" y="5405308"/>
            <a:ext cx="929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slightly colder than observations at all times over N. AK</a:t>
            </a:r>
            <a:endParaRPr lang="en-US" sz="2200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noticeably colder than both observations and GFS at </a:t>
            </a:r>
            <a:r>
              <a:rPr lang="en-US" sz="2200" dirty="0">
                <a:latin typeface="Arial"/>
                <a:cs typeface="Arial"/>
              </a:rPr>
              <a:t>all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times over S. </a:t>
            </a:r>
            <a:r>
              <a:rPr lang="en-US" sz="2200" dirty="0">
                <a:latin typeface="Arial"/>
                <a:cs typeface="Arial"/>
              </a:rPr>
              <a:t>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N. AK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S. AK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270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OBS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770" y="976982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84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98673" y="3113529"/>
            <a:ext cx="97413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10-m Winds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877143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99516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5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53" y="564790"/>
            <a:ext cx="4933305" cy="4933305"/>
          </a:xfrm>
          <a:prstGeom prst="rect">
            <a:avLst/>
          </a:prstGeom>
        </p:spPr>
      </p:pic>
      <p:pic>
        <p:nvPicPr>
          <p:cNvPr id="18" name="Picture 17" descr="rmsdieoff_VWND_SFC_w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"/>
          <a:stretch/>
        </p:blipFill>
        <p:spPr>
          <a:xfrm>
            <a:off x="-16709" y="562721"/>
            <a:ext cx="4594976" cy="49333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10-m Winds (RMSE and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Diff.)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314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270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345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1301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111" y="5405308"/>
            <a:ext cx="9299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RMSE is comparable to GFS RMSE over western CONUS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RMSE is </a:t>
            </a:r>
            <a:r>
              <a:rPr lang="en-US" sz="2200" dirty="0" smtClean="0">
                <a:latin typeface="Arial"/>
                <a:cs typeface="Arial"/>
              </a:rPr>
              <a:t>comparable to </a:t>
            </a:r>
            <a:r>
              <a:rPr lang="en-US" sz="2200" dirty="0">
                <a:latin typeface="Arial"/>
                <a:cs typeface="Arial"/>
              </a:rPr>
              <a:t>GFS RMSE over </a:t>
            </a:r>
            <a:r>
              <a:rPr lang="en-US" sz="2200" dirty="0" smtClean="0">
                <a:latin typeface="Arial"/>
                <a:cs typeface="Arial"/>
              </a:rPr>
              <a:t>eastern CONUS, 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with the largest differences occurring just during peak heating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WEST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EAST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68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51" y="557536"/>
            <a:ext cx="5155743" cy="5155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>
          <a:xfrm>
            <a:off x="-81072" y="557536"/>
            <a:ext cx="4742587" cy="515574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10-m Winds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(vs. 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Obs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WEST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EAST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111" y="5405308"/>
            <a:ext cx="92994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more in line with observations than GFS over west CONUS</a:t>
            </a:r>
            <a:endParaRPr lang="en-US" sz="2200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FV3GFS </a:t>
            </a:r>
            <a:r>
              <a:rPr lang="en-US" sz="2200" dirty="0" smtClean="0">
                <a:latin typeface="Arial"/>
                <a:cs typeface="Arial"/>
              </a:rPr>
              <a:t>does not show improvement vs. GFS over east CONUS</a:t>
            </a:r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3456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270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OBS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3770" y="976982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14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1032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/>
                <a:cs typeface="Arial"/>
              </a:rPr>
              <a:t>Statistical Topics</a:t>
            </a:r>
            <a:endParaRPr lang="en-US" sz="3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526" y="1029371"/>
            <a:ext cx="868947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>
                <a:latin typeface="Arial"/>
                <a:cs typeface="Arial"/>
              </a:rPr>
              <a:t>500-hPa geo. height Anomaly Correlation (AC) scores</a:t>
            </a: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>
                <a:latin typeface="Arial"/>
                <a:cs typeface="Arial"/>
              </a:rPr>
              <a:t>2-m </a:t>
            </a:r>
            <a:r>
              <a:rPr lang="en-US" sz="2500" dirty="0" smtClean="0">
                <a:latin typeface="Arial"/>
                <a:cs typeface="Arial"/>
              </a:rPr>
              <a:t>temp. </a:t>
            </a:r>
            <a:r>
              <a:rPr lang="en-US" sz="2500" dirty="0" smtClean="0">
                <a:latin typeface="Arial"/>
                <a:cs typeface="Arial"/>
              </a:rPr>
              <a:t>Root </a:t>
            </a:r>
            <a:r>
              <a:rPr lang="en-US" sz="2500" dirty="0">
                <a:latin typeface="Arial"/>
                <a:cs typeface="Arial"/>
              </a:rPr>
              <a:t>Mean Square Error (RMSE</a:t>
            </a:r>
            <a:r>
              <a:rPr lang="en-US" sz="2500" dirty="0" smtClean="0">
                <a:latin typeface="Arial"/>
                <a:cs typeface="Arial"/>
              </a:rPr>
              <a:t>) and bias</a:t>
            </a:r>
            <a:endParaRPr lang="en-US" sz="25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latin typeface="Arial"/>
                <a:cs typeface="Arial"/>
              </a:rPr>
              <a:t>10-</a:t>
            </a:r>
            <a:r>
              <a:rPr lang="en-US" sz="2500" dirty="0">
                <a:latin typeface="Arial"/>
                <a:cs typeface="Arial"/>
              </a:rPr>
              <a:t>m </a:t>
            </a:r>
            <a:r>
              <a:rPr lang="en-US" sz="2500" dirty="0" smtClean="0">
                <a:latin typeface="Arial"/>
                <a:cs typeface="Arial"/>
              </a:rPr>
              <a:t>wind </a:t>
            </a:r>
            <a:r>
              <a:rPr lang="en-US" sz="2500" dirty="0">
                <a:latin typeface="Arial"/>
                <a:cs typeface="Arial"/>
              </a:rPr>
              <a:t>Root Mean Square Error (RMSE</a:t>
            </a:r>
            <a:r>
              <a:rPr lang="en-US" sz="2500" dirty="0">
                <a:latin typeface="Arial"/>
                <a:cs typeface="Arial"/>
              </a:rPr>
              <a:t>) and </a:t>
            </a:r>
            <a:r>
              <a:rPr lang="en-US" sz="2500" dirty="0" smtClean="0">
                <a:latin typeface="Arial"/>
                <a:cs typeface="Arial"/>
              </a:rPr>
              <a:t>bias</a:t>
            </a:r>
            <a:endParaRPr lang="en-US" sz="25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latin typeface="Arial"/>
                <a:cs typeface="Arial"/>
              </a:rPr>
              <a:t>CONUS </a:t>
            </a:r>
            <a:r>
              <a:rPr lang="en-US" sz="2500" dirty="0">
                <a:latin typeface="Arial"/>
                <a:cs typeface="Arial"/>
              </a:rPr>
              <a:t>QPF </a:t>
            </a:r>
            <a:r>
              <a:rPr lang="en-US" sz="2500" dirty="0" smtClean="0">
                <a:latin typeface="Arial"/>
                <a:cs typeface="Arial"/>
              </a:rPr>
              <a:t>Equitable Threat Score (ETS) and </a:t>
            </a:r>
            <a:r>
              <a:rPr lang="en-US" sz="2500" dirty="0" smtClean="0">
                <a:latin typeface="Arial"/>
                <a:cs typeface="Arial"/>
              </a:rPr>
              <a:t>bias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sz="25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500" dirty="0" smtClean="0">
                <a:latin typeface="Arial"/>
                <a:cs typeface="Arial"/>
              </a:rPr>
              <a:t>Vertical profile comparisons (1000</a:t>
            </a:r>
            <a:r>
              <a:rPr lang="mr-IN" sz="2500" dirty="0" smtClean="0">
                <a:latin typeface="Arial"/>
                <a:cs typeface="Arial"/>
              </a:rPr>
              <a:t>–</a:t>
            </a:r>
            <a:r>
              <a:rPr lang="en-US" sz="2500" dirty="0" smtClean="0">
                <a:latin typeface="Arial"/>
                <a:cs typeface="Arial"/>
              </a:rPr>
              <a:t>10-hPa)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25969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300" b="1" dirty="0" smtClean="0">
                <a:latin typeface="Arial"/>
                <a:cs typeface="Arial"/>
              </a:rPr>
              <a:t>Images provided by: </a:t>
            </a:r>
            <a:br>
              <a:rPr lang="en-US" sz="2300" b="1" dirty="0" smtClean="0">
                <a:latin typeface="Arial"/>
                <a:cs typeface="Arial"/>
              </a:rPr>
            </a:br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>EMC FV3GFS Parallel Execution Group</a:t>
            </a:r>
            <a:r>
              <a:rPr lang="en-US" sz="23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sz="2300" dirty="0" smtClean="0">
                <a:solidFill>
                  <a:srgbClr val="0000FF"/>
                </a:solidFill>
                <a:latin typeface="Arial"/>
                <a:cs typeface="Arial"/>
              </a:rPr>
              <a:t>and Ying Lin (EMC)</a:t>
            </a:r>
            <a:r>
              <a:rPr lang="en-US" sz="2300" b="1" dirty="0" smtClean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endParaRPr lang="en-US" sz="23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74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53" y="564790"/>
            <a:ext cx="4933305" cy="4933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8"/>
          <a:stretch/>
        </p:blipFill>
        <p:spPr>
          <a:xfrm>
            <a:off x="-16709" y="562721"/>
            <a:ext cx="4594976" cy="49333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10-m Winds (RMSE and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Diff.)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9314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270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9345" y="1120378"/>
            <a:ext cx="962221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1301" y="1421166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111" y="5405308"/>
            <a:ext cx="929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RMSE is comparable to GFS RMSE over Northern Alaska</a:t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and Southern Alaska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N. AK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S. AK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19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63" y="557536"/>
            <a:ext cx="5155743" cy="5155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/>
          <a:stretch/>
        </p:blipFill>
        <p:spPr>
          <a:xfrm>
            <a:off x="4634491" y="557536"/>
            <a:ext cx="4916303" cy="5155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03456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1270" y="980526"/>
            <a:ext cx="750314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/>
                <a:cs typeface="Arial"/>
              </a:rPr>
              <a:t>OBS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3770" y="976982"/>
            <a:ext cx="1420265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10-m Winds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(vs. 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Obs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270" y="5431252"/>
            <a:ext cx="8642730" cy="282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111" y="5405308"/>
            <a:ext cx="9299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is worse than GFS 10-m winds over </a:t>
            </a:r>
            <a:r>
              <a:rPr lang="en-US" sz="2200" dirty="0" smtClean="0">
                <a:latin typeface="Arial"/>
                <a:cs typeface="Arial"/>
              </a:rPr>
              <a:t>Northern </a:t>
            </a:r>
            <a:r>
              <a:rPr lang="en-US" sz="2200" dirty="0" smtClean="0">
                <a:latin typeface="Arial"/>
                <a:cs typeface="Arial"/>
              </a:rPr>
              <a:t>Alaska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FV3GFS is comparable to GFS 10-m winds over Southern </a:t>
            </a:r>
            <a:r>
              <a:rPr lang="en-US" sz="2200" dirty="0">
                <a:latin typeface="Arial"/>
                <a:cs typeface="Arial"/>
              </a:rPr>
              <a:t>Alaska</a:t>
            </a:r>
          </a:p>
          <a:p>
            <a:pPr marL="285750" indent="-285750">
              <a:buFont typeface="Arial"/>
              <a:buChar char="•"/>
            </a:pPr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270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N. AK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7568" y="267816"/>
            <a:ext cx="1283296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S. AK</a:t>
            </a:r>
            <a:endParaRPr lang="en-US" sz="2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86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877143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99516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11352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</a:t>
            </a:r>
          </a:p>
        </p:txBody>
      </p:sp>
    </p:spTree>
    <p:extLst>
      <p:ext uri="{BB962C8B-B14F-4D97-AF65-F5344CB8AC3E}">
        <p14:creationId xmlns:p14="http://schemas.microsoft.com/office/powerpoint/2010/main" val="371513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v3gfs_ets_bias_allfh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727673"/>
            <a:ext cx="4737071" cy="61303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 (24-h Forecasts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from 0</a:t>
            </a:r>
            <a:r>
              <a:rPr lang="mr-IN" sz="26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84 h)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159310" y="5224755"/>
            <a:ext cx="28663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Bias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25695" y="2388813"/>
            <a:ext cx="34018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Equitable Threat Score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19" y="2711079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26999" y="3011867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19" y="5682323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26999" y="5983111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5312" y="1434428"/>
            <a:ext cx="522578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Equitable Threat Score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is statistically </a:t>
            </a:r>
            <a:r>
              <a:rPr lang="en-US" sz="2300" dirty="0" err="1" smtClean="0">
                <a:latin typeface="Arial"/>
                <a:cs typeface="Arial"/>
              </a:rPr>
              <a:t>signif</a:t>
            </a:r>
            <a:r>
              <a:rPr lang="en-US" sz="2300" dirty="0" smtClean="0">
                <a:latin typeface="Arial"/>
                <a:cs typeface="Arial"/>
              </a:rPr>
              <a:t>. better than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for smaller thresholds</a:t>
            </a:r>
          </a:p>
          <a:p>
            <a:endParaRPr lang="en-US" sz="3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has statistically </a:t>
            </a:r>
            <a:r>
              <a:rPr lang="en-US" sz="2300" dirty="0" err="1" smtClean="0">
                <a:latin typeface="Arial"/>
                <a:cs typeface="Arial"/>
              </a:rPr>
              <a:t>signif</a:t>
            </a:r>
            <a:r>
              <a:rPr lang="en-US" sz="2300" dirty="0" smtClean="0">
                <a:latin typeface="Arial"/>
                <a:cs typeface="Arial"/>
              </a:rPr>
              <a:t>.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less overall bias than GFS at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thresholds 0.25”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0.75”   </a:t>
            </a:r>
          </a:p>
          <a:p>
            <a:pPr marL="285750" indent="-285750">
              <a:buFont typeface="Arial"/>
              <a:buChar char="•"/>
            </a:pPr>
            <a:endParaRPr lang="en-US" sz="3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</a:t>
            </a:r>
            <a:r>
              <a:rPr lang="en-US" sz="2300" dirty="0" smtClean="0">
                <a:latin typeface="Arial"/>
                <a:cs typeface="Arial"/>
              </a:rPr>
              <a:t>has a low bias </a:t>
            </a:r>
            <a:r>
              <a:rPr lang="en-US" sz="2300" dirty="0">
                <a:latin typeface="Arial"/>
                <a:cs typeface="Arial"/>
              </a:rPr>
              <a:t>at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thresholds ≥0.75” that is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statistically significantly different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from current GFS high bias</a:t>
            </a:r>
            <a:endParaRPr lang="en-US" sz="2300" dirty="0">
              <a:latin typeface="Arial"/>
              <a:cs typeface="Arial"/>
            </a:endParaRPr>
          </a:p>
          <a:p>
            <a:endParaRPr lang="en-US" sz="23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3775" y="6534033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775" y="3544662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84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727673"/>
            <a:ext cx="4737070" cy="61303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 (24-h Forecasts from 0</a:t>
            </a:r>
            <a:r>
              <a:rPr lang="mr-IN" sz="26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24 h)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159310" y="5224755"/>
            <a:ext cx="28663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Bias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25695" y="2388813"/>
            <a:ext cx="34018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Equitable Threat Score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19" y="2711079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26999" y="3011867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19" y="5682323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26999" y="5983111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313" y="1434428"/>
            <a:ext cx="5340090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Equitable Threat Score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is better than GFS for thresholds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0.01”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1.00”, but not statistically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significantly different</a:t>
            </a:r>
          </a:p>
          <a:p>
            <a:endParaRPr lang="en-US" sz="3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has </a:t>
            </a:r>
            <a:r>
              <a:rPr lang="en-US" sz="2300" dirty="0" smtClean="0">
                <a:latin typeface="Arial"/>
                <a:cs typeface="Arial"/>
              </a:rPr>
              <a:t>a low </a:t>
            </a:r>
            <a:r>
              <a:rPr lang="en-US" sz="2300" dirty="0">
                <a:latin typeface="Arial"/>
                <a:cs typeface="Arial"/>
              </a:rPr>
              <a:t>bias at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thresholds ≥0.75” that is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statistically significantly less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than </a:t>
            </a:r>
            <a:r>
              <a:rPr lang="en-US" sz="2300" dirty="0" smtClean="0">
                <a:latin typeface="Arial"/>
                <a:cs typeface="Arial"/>
              </a:rPr>
              <a:t>GFS high bias</a:t>
            </a:r>
            <a:endParaRPr lang="en-US" sz="2300" dirty="0">
              <a:latin typeface="Arial"/>
              <a:cs typeface="Arial"/>
            </a:endParaRPr>
          </a:p>
          <a:p>
            <a:endParaRPr lang="en-US" sz="2300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775" y="6534033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775" y="3544662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1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727674"/>
            <a:ext cx="4737070" cy="61303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 (24-h Forecasts from 60</a:t>
            </a:r>
            <a:r>
              <a:rPr lang="mr-IN" sz="2600" b="1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4 h)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159310" y="5224755"/>
            <a:ext cx="28663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Bias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25695" y="2388813"/>
            <a:ext cx="340182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Equitable Threat Score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19" y="2711079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26999" y="3011867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19" y="5682323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26999" y="5983111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312" y="1434428"/>
            <a:ext cx="529261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Equitable Threat Score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is not statistically significantly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different</a:t>
            </a:r>
            <a:r>
              <a:rPr lang="en-US" sz="2300" dirty="0">
                <a:latin typeface="Arial"/>
                <a:cs typeface="Arial"/>
              </a:rPr>
              <a:t> </a:t>
            </a:r>
            <a:r>
              <a:rPr lang="en-US" sz="2300" dirty="0" smtClean="0">
                <a:latin typeface="Arial"/>
                <a:cs typeface="Arial"/>
              </a:rPr>
              <a:t>from GFS across all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thresholds</a:t>
            </a:r>
          </a:p>
          <a:p>
            <a:endParaRPr lang="en-US" sz="3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bias is </a:t>
            </a:r>
            <a:r>
              <a:rPr lang="en-US" sz="2300" dirty="0">
                <a:latin typeface="Arial"/>
                <a:cs typeface="Arial"/>
              </a:rPr>
              <a:t>not statistically </a:t>
            </a:r>
            <a:r>
              <a:rPr lang="en-US" sz="2300" dirty="0" smtClean="0">
                <a:latin typeface="Arial"/>
                <a:cs typeface="Arial"/>
              </a:rPr>
              <a:t/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significantly different from </a:t>
            </a:r>
            <a:r>
              <a:rPr lang="en-US" sz="2300" dirty="0">
                <a:latin typeface="Arial"/>
                <a:cs typeface="Arial"/>
              </a:rPr>
              <a:t>GFS </a:t>
            </a:r>
            <a:r>
              <a:rPr lang="en-US" sz="2300" dirty="0" smtClean="0">
                <a:latin typeface="Arial"/>
                <a:cs typeface="Arial"/>
              </a:rPr>
              <a:t/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across </a:t>
            </a:r>
            <a:r>
              <a:rPr lang="en-US" sz="2300" dirty="0">
                <a:latin typeface="Arial"/>
                <a:cs typeface="Arial"/>
              </a:rPr>
              <a:t>all thresholds</a:t>
            </a:r>
          </a:p>
          <a:p>
            <a:endParaRPr lang="en-US" sz="2300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775" y="6534033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775" y="3544662"/>
            <a:ext cx="28663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Threshold (inches)</a:t>
            </a:r>
            <a:endParaRPr lang="en-US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5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v3gfs_conus_avg.00z_cy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727673"/>
            <a:ext cx="7912412" cy="61141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 (Diurnal Cycle Comparison)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8810" y="6408276"/>
            <a:ext cx="28663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775" y="5482268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657" y="5783056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3775" y="518434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8BF3F"/>
                </a:solidFill>
                <a:latin typeface="Arial"/>
                <a:cs typeface="Arial"/>
              </a:rPr>
              <a:t>OBS</a:t>
            </a:r>
            <a:endParaRPr lang="en-US" sz="2000" b="1" dirty="0">
              <a:solidFill>
                <a:srgbClr val="48BF3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66604" y="3548847"/>
            <a:ext cx="440064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Average 3-h Precipitation (mm)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06" y="5544529"/>
            <a:ext cx="2367325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00Z Cycles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5682" y="1112398"/>
            <a:ext cx="2787317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7/5/18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8/4/18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35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4" y="727673"/>
            <a:ext cx="7912412" cy="611413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8810" y="6408276"/>
            <a:ext cx="28663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775" y="5482268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9657" y="5783056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3775" y="518434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48BF3F"/>
                </a:solidFill>
                <a:latin typeface="Arial"/>
                <a:cs typeface="Arial"/>
              </a:rPr>
              <a:t>OBS</a:t>
            </a:r>
            <a:endParaRPr lang="en-US" sz="2000" b="1" dirty="0">
              <a:solidFill>
                <a:srgbClr val="48BF3F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66604" y="3548847"/>
            <a:ext cx="440064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Average 3-h Precipitation (mm)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806" y="5544529"/>
            <a:ext cx="2367325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12Z Cycles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682" y="1112398"/>
            <a:ext cx="2787317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7/5/18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en-US" dirty="0" smtClean="0">
                <a:latin typeface="Arial"/>
                <a:cs typeface="Arial"/>
              </a:rPr>
              <a:t>8/4/18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CONUS QPF Statistics (Diurnal Cycle Comparison)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81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2877143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99516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113529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Vertical Profile Comparisons</a:t>
            </a:r>
          </a:p>
        </p:txBody>
      </p:sp>
    </p:spTree>
    <p:extLst>
      <p:ext uri="{BB962C8B-B14F-4D97-AF65-F5344CB8AC3E}">
        <p14:creationId xmlns:p14="http://schemas.microsoft.com/office/powerpoint/2010/main" val="16675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8" y="610689"/>
            <a:ext cx="7859891" cy="78598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Vertical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Profiles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Comparisons (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Global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Geo. Height)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762" y="6113749"/>
            <a:ext cx="200407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Better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5630" y="6113749"/>
            <a:ext cx="2055206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Worse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69417" y="858864"/>
            <a:ext cx="1635463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FV3−GFS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134" y="858864"/>
            <a:ext cx="165419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RMSE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0781" y="5762126"/>
            <a:ext cx="2203569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8-07 at 9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476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/fv3gfs/</a:t>
            </a:r>
          </a:p>
        </p:txBody>
      </p:sp>
      <p:sp>
        <p:nvSpPr>
          <p:cNvPr id="4" name="Oval 3"/>
          <p:cNvSpPr/>
          <p:nvPr/>
        </p:nvSpPr>
        <p:spPr>
          <a:xfrm>
            <a:off x="1680941" y="2361965"/>
            <a:ext cx="5777450" cy="1431993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mspmean_T_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8" y="610689"/>
            <a:ext cx="7859891" cy="78598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Vertical Profiles Comparisons (Global Temperature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134" y="858864"/>
            <a:ext cx="165419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RMSE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9417" y="858864"/>
            <a:ext cx="1635463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FV3−GFS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762" y="6113749"/>
            <a:ext cx="200407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Better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5630" y="6113749"/>
            <a:ext cx="2055206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Worse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0781" y="5762126"/>
            <a:ext cx="2203569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92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8" y="610689"/>
            <a:ext cx="7859891" cy="78598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Vertical Profiles Comparisons (Global Zonal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Wind)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134" y="858864"/>
            <a:ext cx="165419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RMSE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9417" y="858864"/>
            <a:ext cx="1635463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FV3−GFS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62" y="6113749"/>
            <a:ext cx="200407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Better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5630" y="6113749"/>
            <a:ext cx="2055206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Worse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0781" y="5762126"/>
            <a:ext cx="2203569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442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8" y="610689"/>
            <a:ext cx="7859891" cy="785989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Vertical Profiles Comparisons (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Global Meridional Wind)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134" y="858864"/>
            <a:ext cx="165419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RMSE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9417" y="858864"/>
            <a:ext cx="1635463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FV3−GFS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62" y="6113749"/>
            <a:ext cx="2004070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Better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5630" y="6113749"/>
            <a:ext cx="2055206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Worse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0781" y="5762126"/>
            <a:ext cx="2203569" cy="400110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Forecast Hour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7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8-09 at 9.4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4" y="4287428"/>
            <a:ext cx="3949700" cy="1981200"/>
          </a:xfrm>
          <a:prstGeom prst="rect">
            <a:avLst/>
          </a:prstGeom>
        </p:spPr>
      </p:pic>
      <p:pic>
        <p:nvPicPr>
          <p:cNvPr id="16" name="Picture 15" descr="Screen Shot 2018-08-09 at 9.4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4" y="1433802"/>
            <a:ext cx="3949700" cy="1981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Vertical Profiles Comparisons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(ECMWF vs. FV3GFS)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8-08-09 at 9.41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7" y="1433802"/>
            <a:ext cx="4267200" cy="1816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134" y="858864"/>
            <a:ext cx="1654190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U WIND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861" y="3738699"/>
            <a:ext cx="1635463" cy="40011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V WIND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4" name="Picture 3" descr="Screen Shot 2018-08-09 at 9.4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59" y="1433802"/>
            <a:ext cx="3949700" cy="1981200"/>
          </a:xfrm>
          <a:prstGeom prst="rect">
            <a:avLst/>
          </a:prstGeom>
        </p:spPr>
      </p:pic>
      <p:pic>
        <p:nvPicPr>
          <p:cNvPr id="5" name="Picture 4" descr="Screen Shot 2018-08-09 at 9.41.36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99"/>
          <a:stretch/>
        </p:blipFill>
        <p:spPr>
          <a:xfrm>
            <a:off x="459207" y="4287428"/>
            <a:ext cx="4165600" cy="1780762"/>
          </a:xfrm>
          <a:prstGeom prst="rect">
            <a:avLst/>
          </a:prstGeom>
        </p:spPr>
      </p:pic>
      <p:pic>
        <p:nvPicPr>
          <p:cNvPr id="18" name="Picture 17" descr="Screen Shot 2018-08-09 at 9.4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59" y="4287428"/>
            <a:ext cx="3949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7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28" y="911791"/>
            <a:ext cx="950403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1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5 (globally and in tropics</a:t>
            </a:r>
            <a:r>
              <a:rPr lang="en-US" sz="2300" dirty="0" smtClean="0">
                <a:latin typeface="Arial"/>
                <a:cs typeface="Arial"/>
              </a:rPr>
              <a:t>) currently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</a:t>
            </a:r>
            <a:r>
              <a:rPr lang="en-US" sz="2300" dirty="0" smtClean="0">
                <a:latin typeface="Arial"/>
                <a:cs typeface="Arial"/>
              </a:rPr>
              <a:t>2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10 </a:t>
            </a:r>
            <a:r>
              <a:rPr lang="en-US" sz="2300" dirty="0">
                <a:latin typeface="Arial"/>
                <a:cs typeface="Arial"/>
              </a:rPr>
              <a:t>(globally and </a:t>
            </a:r>
            <a:r>
              <a:rPr lang="en-US" sz="2300" dirty="0" smtClean="0">
                <a:latin typeface="Arial"/>
                <a:cs typeface="Arial"/>
              </a:rPr>
              <a:t>NH) in winter retro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8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28" y="911791"/>
            <a:ext cx="9504038" cy="777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1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5 (globally and in tropics</a:t>
            </a:r>
            <a:r>
              <a:rPr lang="en-US" sz="2300" dirty="0" smtClean="0">
                <a:latin typeface="Arial"/>
                <a:cs typeface="Arial"/>
              </a:rPr>
              <a:t>) currently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</a:t>
            </a:r>
            <a:r>
              <a:rPr lang="en-US" sz="2300" dirty="0" smtClean="0">
                <a:latin typeface="Arial"/>
                <a:cs typeface="Arial"/>
              </a:rPr>
              <a:t>2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10 </a:t>
            </a:r>
            <a:r>
              <a:rPr lang="en-US" sz="2300" dirty="0">
                <a:latin typeface="Arial"/>
                <a:cs typeface="Arial"/>
              </a:rPr>
              <a:t>(globally and </a:t>
            </a:r>
            <a:r>
              <a:rPr lang="en-US" sz="2300" dirty="0" smtClean="0">
                <a:latin typeface="Arial"/>
                <a:cs typeface="Arial"/>
              </a:rPr>
              <a:t>NH) in winter retro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Equitable Threat Score is </a:t>
            </a:r>
            <a:r>
              <a:rPr lang="en-US" sz="2300" dirty="0">
                <a:latin typeface="Arial"/>
                <a:cs typeface="Arial"/>
              </a:rPr>
              <a:t>statistically </a:t>
            </a:r>
            <a:r>
              <a:rPr lang="en-US" sz="2300" dirty="0" smtClean="0">
                <a:latin typeface="Arial"/>
                <a:cs typeface="Arial"/>
              </a:rPr>
              <a:t>significantly </a:t>
            </a:r>
            <a:r>
              <a:rPr lang="en-US" sz="2300" dirty="0">
                <a:latin typeface="Arial"/>
                <a:cs typeface="Arial"/>
              </a:rPr>
              <a:t>better than </a:t>
            </a:r>
            <a:r>
              <a:rPr lang="en-US" sz="2300" dirty="0" smtClean="0">
                <a:latin typeface="Arial"/>
                <a:cs typeface="Arial"/>
              </a:rPr>
              <a:t>GFS ETS at smaller 24-h QPF </a:t>
            </a:r>
            <a:r>
              <a:rPr lang="en-US" sz="2300" dirty="0">
                <a:latin typeface="Arial"/>
                <a:cs typeface="Arial"/>
              </a:rPr>
              <a:t>thresholds (</a:t>
            </a:r>
            <a:r>
              <a:rPr lang="en-US" sz="2300" dirty="0" smtClean="0">
                <a:latin typeface="Arial"/>
                <a:cs typeface="Arial"/>
              </a:rPr>
              <a:t>0.01”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0.25”)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has a low bias at 24-h QPF </a:t>
            </a:r>
            <a:r>
              <a:rPr lang="en-US" sz="2300" dirty="0" smtClean="0">
                <a:latin typeface="Arial"/>
                <a:cs typeface="Arial"/>
              </a:rPr>
              <a:t>thresholds </a:t>
            </a:r>
            <a:r>
              <a:rPr lang="en-US" sz="2300" dirty="0">
                <a:latin typeface="Arial"/>
                <a:cs typeface="Arial"/>
              </a:rPr>
              <a:t>≥0.75” that is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statistically </a:t>
            </a:r>
            <a:r>
              <a:rPr lang="en-US" sz="2300" dirty="0" smtClean="0">
                <a:latin typeface="Arial"/>
                <a:cs typeface="Arial"/>
              </a:rPr>
              <a:t>significantly different from current GFS </a:t>
            </a:r>
            <a:r>
              <a:rPr lang="en-US" sz="2300" dirty="0">
                <a:latin typeface="Arial"/>
                <a:cs typeface="Arial"/>
              </a:rPr>
              <a:t>high </a:t>
            </a:r>
            <a:r>
              <a:rPr lang="en-US" sz="2300" dirty="0" smtClean="0">
                <a:latin typeface="Arial"/>
                <a:cs typeface="Arial"/>
              </a:rPr>
              <a:t>bias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67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28" y="911791"/>
            <a:ext cx="9504038" cy="918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1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5 (globally and in tropics</a:t>
            </a:r>
            <a:r>
              <a:rPr lang="en-US" sz="2300" dirty="0" smtClean="0">
                <a:latin typeface="Arial"/>
                <a:cs typeface="Arial"/>
              </a:rPr>
              <a:t>) currently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GFS AC scores at days </a:t>
            </a:r>
            <a:r>
              <a:rPr lang="en-US" sz="2300" dirty="0" smtClean="0">
                <a:latin typeface="Arial"/>
                <a:cs typeface="Arial"/>
              </a:rPr>
              <a:t>2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10 </a:t>
            </a:r>
            <a:r>
              <a:rPr lang="en-US" sz="2300" dirty="0">
                <a:latin typeface="Arial"/>
                <a:cs typeface="Arial"/>
              </a:rPr>
              <a:t>(globally and </a:t>
            </a:r>
            <a:r>
              <a:rPr lang="en-US" sz="2300" dirty="0" smtClean="0">
                <a:latin typeface="Arial"/>
                <a:cs typeface="Arial"/>
              </a:rPr>
              <a:t>NH) in winter retro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Equitable Threat Score is </a:t>
            </a:r>
            <a:r>
              <a:rPr lang="en-US" sz="2300" dirty="0">
                <a:latin typeface="Arial"/>
                <a:cs typeface="Arial"/>
              </a:rPr>
              <a:t>statistically </a:t>
            </a:r>
            <a:r>
              <a:rPr lang="en-US" sz="2300" dirty="0" smtClean="0">
                <a:latin typeface="Arial"/>
                <a:cs typeface="Arial"/>
              </a:rPr>
              <a:t>significantly </a:t>
            </a:r>
            <a:r>
              <a:rPr lang="en-US" sz="2300" dirty="0">
                <a:latin typeface="Arial"/>
                <a:cs typeface="Arial"/>
              </a:rPr>
              <a:t>better than </a:t>
            </a:r>
            <a:r>
              <a:rPr lang="en-US" sz="2300" dirty="0" smtClean="0">
                <a:latin typeface="Arial"/>
                <a:cs typeface="Arial"/>
              </a:rPr>
              <a:t>GFS ETS at smaller 24-h QPF </a:t>
            </a:r>
            <a:r>
              <a:rPr lang="en-US" sz="2300" dirty="0">
                <a:latin typeface="Arial"/>
                <a:cs typeface="Arial"/>
              </a:rPr>
              <a:t>thresholds (</a:t>
            </a:r>
            <a:r>
              <a:rPr lang="en-US" sz="2300" dirty="0" smtClean="0">
                <a:latin typeface="Arial"/>
                <a:cs typeface="Arial"/>
              </a:rPr>
              <a:t>0.01”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0.25”)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has a low bias at 24-h QPF </a:t>
            </a:r>
            <a:r>
              <a:rPr lang="en-US" sz="2300" dirty="0" smtClean="0">
                <a:latin typeface="Arial"/>
                <a:cs typeface="Arial"/>
              </a:rPr>
              <a:t>thresholds </a:t>
            </a:r>
            <a:r>
              <a:rPr lang="en-US" sz="2300" dirty="0">
                <a:latin typeface="Arial"/>
                <a:cs typeface="Arial"/>
              </a:rPr>
              <a:t>≥0.75” that is </a:t>
            </a:r>
            <a:br>
              <a:rPr lang="en-US" sz="2300" dirty="0">
                <a:latin typeface="Arial"/>
                <a:cs typeface="Arial"/>
              </a:rPr>
            </a:br>
            <a:r>
              <a:rPr lang="en-US" sz="2300" dirty="0">
                <a:latin typeface="Arial"/>
                <a:cs typeface="Arial"/>
              </a:rPr>
              <a:t>statistically </a:t>
            </a:r>
            <a:r>
              <a:rPr lang="en-US" sz="2300" dirty="0" smtClean="0">
                <a:latin typeface="Arial"/>
                <a:cs typeface="Arial"/>
              </a:rPr>
              <a:t>significantly </a:t>
            </a:r>
            <a:r>
              <a:rPr lang="en-US" sz="2300" dirty="0">
                <a:latin typeface="Arial"/>
                <a:cs typeface="Arial"/>
              </a:rPr>
              <a:t>different from current GFS high bias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improves the diurnal cycle of averaged 3-h precipitation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Temperature and geopotential height are improved in stratosphere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in FV3GFS, but zonal and meridional wind are worse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821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8-07 at 9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476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/fv3gfs/</a:t>
            </a:r>
          </a:p>
        </p:txBody>
      </p:sp>
      <p:sp>
        <p:nvSpPr>
          <p:cNvPr id="4" name="Oval 3"/>
          <p:cNvSpPr/>
          <p:nvPr/>
        </p:nvSpPr>
        <p:spPr>
          <a:xfrm>
            <a:off x="1680941" y="2361965"/>
            <a:ext cx="5777450" cy="1431993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8-07 at 9.37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4768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4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/fv3gfs/</a:t>
            </a:r>
          </a:p>
        </p:txBody>
      </p:sp>
      <p:sp>
        <p:nvSpPr>
          <p:cNvPr id="4" name="Oval 3"/>
          <p:cNvSpPr/>
          <p:nvPr/>
        </p:nvSpPr>
        <p:spPr>
          <a:xfrm>
            <a:off x="1680941" y="3674714"/>
            <a:ext cx="5777450" cy="1170678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476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/fv3gfs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retros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24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98673" y="3113529"/>
            <a:ext cx="97413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877143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995168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476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/fv3gfs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retros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058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2553700" y="4674451"/>
            <a:ext cx="1202536" cy="4052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5408427" y="4678241"/>
            <a:ext cx="1202536" cy="4052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476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/fv3gfs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retros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4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0"/>
            <a:ext cx="9144000" cy="571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476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http://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www.emc.ncep.noaa.gov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/users/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Alicia.Bentley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/fv3gfs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200" b="1" dirty="0" err="1" smtClean="0">
                <a:solidFill>
                  <a:srgbClr val="FF0000"/>
                </a:solidFill>
                <a:latin typeface="Arial"/>
                <a:cs typeface="Arial"/>
              </a:rPr>
              <a:t>retros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8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7"/>
          <a:stretch/>
        </p:blipFill>
        <p:spPr>
          <a:xfrm>
            <a:off x="295048" y="556303"/>
            <a:ext cx="8445831" cy="6301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240853" y="2726398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Anomaly Correlation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0600" y="4630347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Verification Date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6520" y="3685593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Global</a:t>
            </a:r>
            <a:endParaRPr lang="en-US" sz="25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Day 5]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111" y="5305036"/>
            <a:ext cx="900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 is comparable to and slightly better than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AC score during late April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late July 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5912" y="3071566"/>
            <a:ext cx="2964332" cy="477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GFS = 0.861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539" y="3447066"/>
            <a:ext cx="2964332" cy="477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/>
                <a:cs typeface="Arial"/>
              </a:rPr>
              <a:t>FV3GFS = 0.869</a:t>
            </a:r>
            <a:endParaRPr lang="en-US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89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"/>
          <a:stretch/>
        </p:blipFill>
        <p:spPr>
          <a:xfrm>
            <a:off x="4516871" y="1565200"/>
            <a:ext cx="4627129" cy="475353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37241" y="3878123"/>
            <a:ext cx="22756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Verification Date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1850" y="3183740"/>
            <a:ext cx="1226832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Tropics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072" y="3120696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" y="589430"/>
            <a:ext cx="4753530" cy="47535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26441" y="2207970"/>
            <a:ext cx="800787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NH</a:t>
            </a:r>
            <a:endParaRPr lang="en-US" sz="22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500-hPa Anomaly Correlation (AC) Scores [Day 5]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619" y="2144926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9253"/>
          <a:stretch/>
        </p:blipFill>
        <p:spPr>
          <a:xfrm>
            <a:off x="5418" y="2935112"/>
            <a:ext cx="4753530" cy="39228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5788" y="4857225"/>
            <a:ext cx="227567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Verification Date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6441" y="4162842"/>
            <a:ext cx="800787" cy="430887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/>
                <a:cs typeface="Arial"/>
              </a:rPr>
              <a:t>S</a:t>
            </a:r>
            <a:r>
              <a:rPr lang="en-US" sz="2200" b="1" dirty="0" smtClean="0">
                <a:latin typeface="Arial"/>
                <a:cs typeface="Arial"/>
              </a:rPr>
              <a:t>H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070" y="4099798"/>
            <a:ext cx="1684179" cy="430887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9524" y="3120696"/>
            <a:ext cx="1571857" cy="407388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197" y="201189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0.866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079" y="231268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0.877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197" y="3966764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0.857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079" y="426755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0.861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269589" y="2709895"/>
            <a:ext cx="286638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Anomaly Correlation</a:t>
            </a:r>
            <a:endParaRPr lang="en-US" sz="1500" b="1" dirty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8650" y="2987662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 = 0.824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24532" y="3288450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 = 0.844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111" y="5305036"/>
            <a:ext cx="929947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scores for NH, SH, and tropics are comparable to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and slightly better than GFS during late April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late July 2018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Largest FV3GFS AC score improvement relative to GFS in tropics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263857" y="2709895"/>
            <a:ext cx="2866380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Arial"/>
                <a:cs typeface="Arial"/>
              </a:rPr>
              <a:t>Anomaly Correlation</a:t>
            </a:r>
            <a:endParaRPr lang="en-US" sz="15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75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 r="2723" b="49813"/>
          <a:stretch/>
        </p:blipFill>
        <p:spPr>
          <a:xfrm>
            <a:off x="4572000" y="522349"/>
            <a:ext cx="4572000" cy="49762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5210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Tropics</a:t>
            </a:r>
            <a:endParaRPr lang="en-US" sz="2500" b="1" dirty="0">
              <a:latin typeface="Arial"/>
              <a:cs typeface="Arial"/>
            </a:endParaRPr>
          </a:p>
        </p:txBody>
      </p:sp>
      <p:pic>
        <p:nvPicPr>
          <p:cNvPr id="2" name="Picture 1" descr="cordieoff_HGT_P500_Glob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3" r="3178" b="50477"/>
          <a:stretch/>
        </p:blipFill>
        <p:spPr>
          <a:xfrm>
            <a:off x="-1" y="522349"/>
            <a:ext cx="4572001" cy="49104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8365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Global</a:t>
            </a:r>
            <a:endParaRPr lang="en-US" sz="25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91201" y="235230"/>
            <a:ext cx="9526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Dieoff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 Curve]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111" y="5305036"/>
            <a:ext cx="900288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scores are statistically significantly better than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AC scores at days 1</a:t>
            </a:r>
            <a:r>
              <a:rPr lang="mr-IN" sz="2300" dirty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5 (globally and in tropics)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and GFS AC scores are comparable at days &gt;5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35944" y="2420458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60062" y="2721246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5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 r="2723" b="50477"/>
          <a:stretch/>
        </p:blipFill>
        <p:spPr>
          <a:xfrm>
            <a:off x="4473222" y="522349"/>
            <a:ext cx="4670778" cy="4910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 t="2752" r="3179" b="50477"/>
          <a:stretch/>
        </p:blipFill>
        <p:spPr>
          <a:xfrm>
            <a:off x="-1" y="795145"/>
            <a:ext cx="4572001" cy="46376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5210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SH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8365" y="1159576"/>
            <a:ext cx="1705842" cy="47705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NH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111" y="5305036"/>
            <a:ext cx="949677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scores are statistically significantly better than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AC scores at days 2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>
                <a:latin typeface="Arial"/>
                <a:cs typeface="Arial"/>
              </a:rPr>
              <a:t>5</a:t>
            </a:r>
            <a:r>
              <a:rPr lang="en-US" sz="2300" dirty="0" smtClean="0">
                <a:latin typeface="Arial"/>
                <a:cs typeface="Arial"/>
              </a:rPr>
              <a:t> (NH) and </a:t>
            </a:r>
            <a:r>
              <a:rPr lang="en-US" sz="2300" dirty="0">
                <a:latin typeface="Arial"/>
                <a:cs typeface="Arial"/>
              </a:rPr>
              <a:t>at </a:t>
            </a:r>
            <a:r>
              <a:rPr lang="en-US" sz="2300" dirty="0" smtClean="0">
                <a:latin typeface="Arial"/>
                <a:cs typeface="Arial"/>
              </a:rPr>
              <a:t>days </a:t>
            </a:r>
            <a:r>
              <a:rPr lang="en-US" sz="2300" dirty="0">
                <a:latin typeface="Arial"/>
                <a:cs typeface="Arial"/>
              </a:rPr>
              <a:t>1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3 (SH)  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latin typeface="Arial"/>
                <a:cs typeface="Arial"/>
              </a:rPr>
              <a:t>FV3GFS AC </a:t>
            </a:r>
            <a:r>
              <a:rPr lang="en-US" sz="2300" dirty="0" smtClean="0">
                <a:latin typeface="Arial"/>
                <a:cs typeface="Arial"/>
              </a:rPr>
              <a:t>scores </a:t>
            </a:r>
            <a:r>
              <a:rPr lang="en-US" sz="2300" dirty="0">
                <a:latin typeface="Arial"/>
                <a:cs typeface="Arial"/>
              </a:rPr>
              <a:t>statistically </a:t>
            </a:r>
            <a:r>
              <a:rPr lang="en-US" sz="2300" dirty="0" err="1" smtClean="0">
                <a:latin typeface="Arial"/>
                <a:cs typeface="Arial"/>
              </a:rPr>
              <a:t>signif</a:t>
            </a:r>
            <a:r>
              <a:rPr lang="en-US" sz="2300" dirty="0" smtClean="0">
                <a:latin typeface="Arial"/>
                <a:cs typeface="Arial"/>
              </a:rPr>
              <a:t>. </a:t>
            </a:r>
            <a:r>
              <a:rPr lang="en-US" sz="2300" dirty="0">
                <a:latin typeface="Arial"/>
                <a:cs typeface="Arial"/>
              </a:rPr>
              <a:t>w</a:t>
            </a:r>
            <a:r>
              <a:rPr lang="en-US" sz="2300" dirty="0" smtClean="0">
                <a:latin typeface="Arial"/>
                <a:cs typeface="Arial"/>
              </a:rPr>
              <a:t>orse at days 11</a:t>
            </a:r>
            <a:r>
              <a:rPr lang="mr-IN" sz="23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13 (NH)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5944" y="2420458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GFS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0062" y="2721246"/>
            <a:ext cx="278731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FV3GFS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1201" y="235230"/>
            <a:ext cx="9526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en-US" sz="2600" b="1" dirty="0" err="1" smtClean="0">
                <a:solidFill>
                  <a:srgbClr val="FF0000"/>
                </a:solidFill>
                <a:latin typeface="Arial"/>
                <a:cs typeface="Arial"/>
              </a:rPr>
              <a:t>Dieoff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 Curve]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80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8" y="556302"/>
            <a:ext cx="8445831" cy="84458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240853" y="2726398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Anomaly Correlation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0600" y="4630347"/>
            <a:ext cx="3822801" cy="35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/>
                <a:cs typeface="Arial"/>
              </a:rPr>
              <a:t>Verification Date</a:t>
            </a:r>
            <a:endParaRPr lang="en-US" sz="1700" b="1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6520" y="3351353"/>
            <a:ext cx="1705842" cy="86177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Global</a:t>
            </a:r>
          </a:p>
          <a:p>
            <a:pPr algn="ctr"/>
            <a:r>
              <a:rPr lang="en-US" sz="2500" b="1" dirty="0" smtClean="0">
                <a:latin typeface="Arial"/>
                <a:cs typeface="Arial"/>
              </a:rPr>
              <a:t>(</a:t>
            </a:r>
            <a:r>
              <a:rPr lang="en-US" sz="2500" b="1" dirty="0" err="1" smtClean="0">
                <a:latin typeface="Arial"/>
                <a:cs typeface="Arial"/>
              </a:rPr>
              <a:t>Retros</a:t>
            </a:r>
            <a:r>
              <a:rPr lang="en-US" sz="2500" b="1" dirty="0" smtClean="0">
                <a:latin typeface="Arial"/>
                <a:cs typeface="Arial"/>
              </a:rPr>
              <a:t>)</a:t>
            </a:r>
            <a:endParaRPr lang="en-US" sz="2500" b="1" dirty="0"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10147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95146"/>
            <a:ext cx="9144000" cy="154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352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500-hPa Anomaly Correlation (AC) Scores </a:t>
            </a:r>
            <a:r>
              <a:rPr lang="en-US" sz="26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Day 5]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111" y="5305036"/>
            <a:ext cx="90028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>
                <a:latin typeface="Arial"/>
                <a:cs typeface="Arial"/>
              </a:rPr>
              <a:t>FV3GFS AC score is comparable to and slightly better than the 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GFS AC score during early December 2016</a:t>
            </a:r>
            <a:r>
              <a:rPr lang="mr-IN" sz="2400" dirty="0" smtClean="0">
                <a:latin typeface="Arial"/>
                <a:cs typeface="Arial"/>
              </a:rPr>
              <a:t>–</a:t>
            </a:r>
            <a:r>
              <a:rPr lang="en-US" sz="2300" dirty="0" smtClean="0">
                <a:latin typeface="Arial"/>
                <a:cs typeface="Arial"/>
              </a:rPr>
              <a:t>early May 2017</a:t>
            </a:r>
            <a:br>
              <a:rPr lang="en-US" sz="2300" dirty="0" smtClean="0">
                <a:latin typeface="Arial"/>
                <a:cs typeface="Arial"/>
              </a:rPr>
            </a:br>
            <a:r>
              <a:rPr lang="en-US" sz="2300" dirty="0" smtClean="0">
                <a:latin typeface="Arial"/>
                <a:cs typeface="Arial"/>
              </a:rPr>
              <a:t>(</a:t>
            </a:r>
            <a:r>
              <a:rPr lang="en-US" sz="2300" dirty="0" err="1" smtClean="0">
                <a:latin typeface="Arial"/>
                <a:cs typeface="Arial"/>
              </a:rPr>
              <a:t>Retros</a:t>
            </a:r>
            <a:r>
              <a:rPr lang="en-US" sz="2300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5912" y="3071566"/>
            <a:ext cx="2964332" cy="477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GFS = 0.884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9539" y="3447066"/>
            <a:ext cx="2964332" cy="477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/>
                <a:cs typeface="Arial"/>
              </a:rPr>
              <a:t>FV3GFS = 0.896</a:t>
            </a:r>
            <a:endParaRPr lang="en-US" sz="25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82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1042</Words>
  <Application>Microsoft Macintosh PowerPoint</Application>
  <PresentationFormat>On-screen Show (4:3)</PresentationFormat>
  <Paragraphs>308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188</cp:revision>
  <dcterms:created xsi:type="dcterms:W3CDTF">2018-05-31T13:21:05Z</dcterms:created>
  <dcterms:modified xsi:type="dcterms:W3CDTF">2018-08-09T18:48:35Z</dcterms:modified>
</cp:coreProperties>
</file>