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7" r:id="rId3"/>
    <p:sldId id="271" r:id="rId4"/>
    <p:sldId id="284" r:id="rId5"/>
    <p:sldId id="272" r:id="rId6"/>
    <p:sldId id="274" r:id="rId7"/>
    <p:sldId id="283" r:id="rId8"/>
    <p:sldId id="282" r:id="rId9"/>
    <p:sldId id="276" r:id="rId10"/>
    <p:sldId id="279" r:id="rId11"/>
    <p:sldId id="270" r:id="rId12"/>
    <p:sldId id="278" r:id="rId13"/>
    <p:sldId id="273" r:id="rId14"/>
    <p:sldId id="298" r:id="rId15"/>
    <p:sldId id="299" r:id="rId16"/>
    <p:sldId id="275" r:id="rId17"/>
    <p:sldId id="285" r:id="rId18"/>
    <p:sldId id="312" r:id="rId19"/>
    <p:sldId id="300" r:id="rId20"/>
    <p:sldId id="304" r:id="rId21"/>
    <p:sldId id="309" r:id="rId22"/>
    <p:sldId id="303" r:id="rId23"/>
    <p:sldId id="305" r:id="rId24"/>
    <p:sldId id="306" r:id="rId25"/>
    <p:sldId id="307" r:id="rId26"/>
    <p:sldId id="310" r:id="rId27"/>
    <p:sldId id="311" r:id="rId28"/>
    <p:sldId id="290" r:id="rId29"/>
    <p:sldId id="280" r:id="rId30"/>
    <p:sldId id="28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100" autoAdjust="0"/>
  </p:normalViewPr>
  <p:slideViewPr>
    <p:cSldViewPr snapToGrid="0" snapToObjects="1">
      <p:cViewPr varScale="1">
        <p:scale>
          <a:sx n="92" d="100"/>
          <a:sy n="92" d="100"/>
        </p:scale>
        <p:origin x="-120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5DCE-D35E-A34A-894D-481EF91A801F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0253-44F0-4644-A5A5-3164AB2CA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55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5DCE-D35E-A34A-894D-481EF91A801F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0253-44F0-4644-A5A5-3164AB2CA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28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5DCE-D35E-A34A-894D-481EF91A801F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0253-44F0-4644-A5A5-3164AB2CA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35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5DCE-D35E-A34A-894D-481EF91A801F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0253-44F0-4644-A5A5-3164AB2CA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56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5DCE-D35E-A34A-894D-481EF91A801F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0253-44F0-4644-A5A5-3164AB2CA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5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5DCE-D35E-A34A-894D-481EF91A801F}" type="datetimeFigureOut">
              <a:rPr lang="en-US" smtClean="0"/>
              <a:t>6/28/18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0253-44F0-4644-A5A5-3164AB2CA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18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5DCE-D35E-A34A-894D-481EF91A801F}" type="datetimeFigureOut">
              <a:rPr lang="en-US" smtClean="0"/>
              <a:t>6/28/18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0253-44F0-4644-A5A5-3164AB2CA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5DCE-D35E-A34A-894D-481EF91A801F}" type="datetimeFigureOut">
              <a:rPr lang="en-US" smtClean="0"/>
              <a:t>6/28/18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0253-44F0-4644-A5A5-3164AB2CA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01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5DCE-D35E-A34A-894D-481EF91A801F}" type="datetimeFigureOut">
              <a:rPr lang="en-US" smtClean="0"/>
              <a:t>6/28/18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0253-44F0-4644-A5A5-3164AB2CA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94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5DCE-D35E-A34A-894D-481EF91A801F}" type="datetimeFigureOut">
              <a:rPr lang="en-US" smtClean="0"/>
              <a:t>6/28/18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0253-44F0-4644-A5A5-3164AB2CA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9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5DCE-D35E-A34A-894D-481EF91A801F}" type="datetimeFigureOut">
              <a:rPr lang="en-US" smtClean="0"/>
              <a:t>6/28/18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0253-44F0-4644-A5A5-3164AB2CA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59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A5DCE-D35E-A34A-894D-481EF91A801F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00253-44F0-4644-A5A5-3164AB2CA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4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FV3GFS-Feedback.VLab@noaa.gov" TargetMode="External"/><Relationship Id="rId4" Type="http://schemas.openxmlformats.org/officeDocument/2006/relationships/hyperlink" Target="https://vlab.ncep.noaa.gov/web/emc-model-evaluation-group/home/-/message_boards/category/3251785" TargetMode="External"/><Relationship Id="rId5" Type="http://schemas.openxmlformats.org/officeDocument/2006/relationships/hyperlink" Target="mailto:vlab.notifications@noaa.gov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FV3GFS-Feedback.Vlab@noaa.gov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8884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FV3 Update: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Instantaneous Precipitation Rate,</a:t>
            </a:r>
            <a:b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1-km Reflectivity, Visibility</a:t>
            </a:r>
            <a:r>
              <a:rPr lang="en-US" sz="2800" smtClean="0">
                <a:solidFill>
                  <a:srgbClr val="FF0000"/>
                </a:solidFill>
                <a:latin typeface="Arial"/>
                <a:cs typeface="Arial"/>
              </a:rPr>
              <a:t>, and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VLAB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AutoShape 4" descr="ftp://ftp.ssec.wisc.edu/pub/mtpw2/images/tpw_nrl_colors/epac/201803/comp20180322.000000_tpw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5001449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sz="2100" b="1" dirty="0" smtClean="0">
                <a:latin typeface="Arial"/>
                <a:cs typeface="Arial"/>
              </a:rPr>
              <a:t>Alicia Bentley, Logan Dawson,</a:t>
            </a:r>
          </a:p>
          <a:p>
            <a:pPr algn="ctr"/>
            <a:r>
              <a:rPr lang="en-US" sz="2100" b="1" dirty="0" smtClean="0">
                <a:latin typeface="Arial"/>
                <a:cs typeface="Arial"/>
              </a:rPr>
              <a:t>Tracey Dorian, Geoff Manikin</a:t>
            </a:r>
          </a:p>
          <a:p>
            <a:pPr algn="ctr"/>
            <a:r>
              <a:rPr lang="en-US" sz="2100" dirty="0" smtClean="0">
                <a:solidFill>
                  <a:srgbClr val="0000FF"/>
                </a:solidFill>
                <a:latin typeface="Arial"/>
                <a:cs typeface="Arial"/>
              </a:rPr>
              <a:t>NCEP/EMC Model Evaluation Group</a:t>
            </a:r>
          </a:p>
          <a:p>
            <a:pPr algn="ctr"/>
            <a:r>
              <a:rPr lang="en-US" sz="2100" dirty="0" smtClean="0">
                <a:solidFill>
                  <a:srgbClr val="0000FF"/>
                </a:solidFill>
                <a:latin typeface="Arial"/>
                <a:cs typeface="Arial"/>
              </a:rPr>
              <a:t>28 June 2018</a:t>
            </a:r>
            <a:endParaRPr lang="en-US" sz="2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1328172"/>
            <a:ext cx="9144000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final_nam_fv3_1km_42h_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07"/>
          <a:stretch/>
        </p:blipFill>
        <p:spPr>
          <a:xfrm>
            <a:off x="230631" y="1506887"/>
            <a:ext cx="8682739" cy="36677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0791" y="1646630"/>
            <a:ext cx="73456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NAM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9751" y="1646630"/>
            <a:ext cx="121208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3783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Updates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4526" y="1029371"/>
            <a:ext cx="9010316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500" b="1" dirty="0">
                <a:latin typeface="Arial"/>
                <a:cs typeface="Arial"/>
              </a:rPr>
              <a:t>Instantaneous Precipitation Rate</a:t>
            </a:r>
          </a:p>
          <a:p>
            <a:pPr marL="742950" lvl="1" indent="-285750">
              <a:buFont typeface="Arial"/>
              <a:buChar char="•"/>
            </a:pPr>
            <a:r>
              <a:rPr lang="en-US" sz="2500" dirty="0">
                <a:solidFill>
                  <a:srgbClr val="0000FF"/>
                </a:solidFill>
                <a:latin typeface="Arial"/>
                <a:cs typeface="Arial"/>
              </a:rPr>
              <a:t>Previously: Using the incorrect units </a:t>
            </a:r>
          </a:p>
          <a:p>
            <a:pPr marL="742950" lvl="1" indent="-285750">
              <a:buFont typeface="Arial"/>
              <a:buChar char="•"/>
            </a:pPr>
            <a:r>
              <a:rPr lang="en-US" sz="2500" dirty="0">
                <a:solidFill>
                  <a:srgbClr val="0000FF"/>
                </a:solidFill>
                <a:latin typeface="Arial"/>
                <a:cs typeface="Arial"/>
              </a:rPr>
              <a:t>Now: Using units of (kg/m</a:t>
            </a:r>
            <a:r>
              <a:rPr lang="en-US" sz="2500" baseline="30000" dirty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r>
              <a:rPr lang="en-US" sz="2500" dirty="0">
                <a:solidFill>
                  <a:srgbClr val="0000FF"/>
                </a:solidFill>
                <a:latin typeface="Arial"/>
                <a:cs typeface="Arial"/>
              </a:rPr>
              <a:t>)/s, where kg/m</a:t>
            </a:r>
            <a:r>
              <a:rPr lang="en-US" sz="2500" baseline="30000" dirty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r>
              <a:rPr lang="en-US" sz="2500" dirty="0">
                <a:solidFill>
                  <a:srgbClr val="0000FF"/>
                </a:solidFill>
                <a:latin typeface="Arial"/>
                <a:cs typeface="Arial"/>
              </a:rPr>
              <a:t> = mm</a:t>
            </a:r>
          </a:p>
          <a:p>
            <a:pPr marL="742950" lvl="1" indent="-285750">
              <a:buFont typeface="Arial"/>
              <a:buChar char="•"/>
            </a:pP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b="1" dirty="0">
                <a:latin typeface="Arial"/>
                <a:cs typeface="Arial"/>
              </a:rPr>
              <a:t>1-km Reflectivity</a:t>
            </a:r>
          </a:p>
          <a:p>
            <a:pPr marL="742950" lvl="1" indent="-285750">
              <a:buFont typeface="Arial"/>
              <a:buChar char="•"/>
            </a:pPr>
            <a:r>
              <a:rPr lang="en-US" sz="2500" dirty="0">
                <a:solidFill>
                  <a:srgbClr val="0000FF"/>
                </a:solidFill>
                <a:latin typeface="Arial"/>
                <a:cs typeface="Arial"/>
              </a:rPr>
              <a:t>Previously: Using the instantaneous </a:t>
            </a:r>
            <a:r>
              <a:rPr lang="en-US" sz="2500" dirty="0" err="1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sz="2500" dirty="0">
                <a:solidFill>
                  <a:srgbClr val="0000FF"/>
                </a:solidFill>
                <a:latin typeface="Arial"/>
                <a:cs typeface="Arial"/>
              </a:rPr>
              <a:t>. rate with incorrect units</a:t>
            </a:r>
          </a:p>
          <a:p>
            <a:pPr marL="742950" lvl="1" indent="-285750">
              <a:buFont typeface="Arial"/>
              <a:buChar char="•"/>
            </a:pPr>
            <a:r>
              <a:rPr lang="en-US" sz="2500" dirty="0">
                <a:solidFill>
                  <a:srgbClr val="0000FF"/>
                </a:solidFill>
                <a:latin typeface="Arial"/>
                <a:cs typeface="Arial"/>
              </a:rPr>
              <a:t>Now: Using the instantaneous convective </a:t>
            </a:r>
            <a:r>
              <a:rPr lang="en-US" sz="2500" dirty="0" err="1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sz="2500" dirty="0">
                <a:solidFill>
                  <a:srgbClr val="0000FF"/>
                </a:solidFill>
                <a:latin typeface="Arial"/>
                <a:cs typeface="Arial"/>
              </a:rPr>
              <a:t>. rate</a:t>
            </a:r>
            <a:endParaRPr lang="en-US" sz="25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176226"/>
            <a:ext cx="914400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 smtClean="0">
                <a:latin typeface="Arial"/>
                <a:cs typeface="Arial"/>
              </a:rPr>
              <a:t>Updates were included in the parallel FV3GFS </a:t>
            </a:r>
            <a:br>
              <a:rPr lang="en-US" sz="3000" b="1" i="1" dirty="0" smtClean="0">
                <a:latin typeface="Arial"/>
                <a:cs typeface="Arial"/>
              </a:rPr>
            </a:br>
            <a:r>
              <a:rPr lang="en-US" sz="3000" b="1" i="1" dirty="0" smtClean="0">
                <a:latin typeface="Arial"/>
                <a:cs typeface="Arial"/>
              </a:rPr>
              <a:t>by 1200 </a:t>
            </a:r>
            <a:r>
              <a:rPr lang="en-US" sz="3000" b="1" i="1" dirty="0">
                <a:latin typeface="Arial"/>
                <a:cs typeface="Arial"/>
              </a:rPr>
              <a:t>UTC 18 June </a:t>
            </a:r>
            <a:r>
              <a:rPr lang="en-US" sz="3000" b="1" i="1" dirty="0" smtClean="0">
                <a:latin typeface="Arial"/>
                <a:cs typeface="Arial"/>
              </a:rPr>
              <a:t>2018</a:t>
            </a:r>
            <a:endParaRPr lang="en-US" sz="3000" b="1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0863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3" y="836793"/>
            <a:ext cx="6997375" cy="59964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3313" y="938103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0089" y="938103"/>
            <a:ext cx="121208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3313" y="3991453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0089" y="3991453"/>
            <a:ext cx="121208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Initialized: 1200 UTC 18 June 2018  |  </a:t>
            </a:r>
            <a:r>
              <a:rPr lang="en-US" sz="3000" b="1" dirty="0" err="1" smtClean="0">
                <a:solidFill>
                  <a:srgbClr val="FF0000"/>
                </a:solidFill>
                <a:latin typeface="Arial"/>
                <a:cs typeface="Arial"/>
              </a:rPr>
              <a:t>Fhr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: 012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0437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3" y="836793"/>
            <a:ext cx="6997375" cy="59964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3313" y="938103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0089" y="938103"/>
            <a:ext cx="121208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3313" y="3991453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0089" y="3991453"/>
            <a:ext cx="121208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Initialized: 1200 UTC 18 June 2018  |  </a:t>
            </a:r>
            <a:r>
              <a:rPr lang="en-US" sz="3000" b="1" dirty="0" err="1" smtClean="0">
                <a:solidFill>
                  <a:srgbClr val="FF0000"/>
                </a:solidFill>
                <a:latin typeface="Arial"/>
                <a:cs typeface="Arial"/>
              </a:rPr>
              <a:t>Fhr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: 012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482" y="2574398"/>
            <a:ext cx="1123781" cy="1142021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977565" y="2574395"/>
            <a:ext cx="1123781" cy="1142021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389482" y="5614374"/>
            <a:ext cx="1123781" cy="1142021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977565" y="5614371"/>
            <a:ext cx="1123781" cy="1142021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82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3" y="836793"/>
            <a:ext cx="6997375" cy="59964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3313" y="938103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0089" y="938103"/>
            <a:ext cx="121208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3313" y="3991453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0089" y="3991453"/>
            <a:ext cx="121208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Initialized: 1200 UTC 18 June 2018  |  </a:t>
            </a:r>
            <a:r>
              <a:rPr lang="en-US" sz="3000" b="1" dirty="0" err="1" smtClean="0">
                <a:solidFill>
                  <a:srgbClr val="FF0000"/>
                </a:solidFill>
                <a:latin typeface="Arial"/>
                <a:cs typeface="Arial"/>
              </a:rPr>
              <a:t>Fhr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: 042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19841" y="1292046"/>
            <a:ext cx="1123781" cy="1142021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607924" y="1292043"/>
            <a:ext cx="1123781" cy="1142021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19841" y="4332022"/>
            <a:ext cx="1123781" cy="1142021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607924" y="4332019"/>
            <a:ext cx="1123781" cy="1142021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0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4" y="836793"/>
            <a:ext cx="6997374" cy="599649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73313" y="938103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0089" y="938103"/>
            <a:ext cx="1212089" cy="3539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3313" y="3991453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0089" y="3991453"/>
            <a:ext cx="121208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Initialized: 1200 UTC 18 June 2018  |  </a:t>
            </a:r>
            <a:r>
              <a:rPr lang="en-US" sz="3000" b="1" dirty="0" err="1" smtClean="0">
                <a:solidFill>
                  <a:srgbClr val="FF0000"/>
                </a:solidFill>
                <a:latin typeface="Arial"/>
                <a:cs typeface="Arial"/>
              </a:rPr>
              <a:t>Fhr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: 012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071271" y="1184082"/>
            <a:ext cx="1720014" cy="1244253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659354" y="1184079"/>
            <a:ext cx="1720014" cy="1244253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071271" y="4224058"/>
            <a:ext cx="1720014" cy="1244253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659354" y="4224055"/>
            <a:ext cx="1720014" cy="1244253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045158" y="2441388"/>
            <a:ext cx="1838611" cy="615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Reflectivity is</a:t>
            </a:r>
          </a:p>
          <a:p>
            <a:pPr algn="ctr"/>
            <a:r>
              <a:rPr lang="en-US" sz="1700" dirty="0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till underdone</a:t>
            </a:r>
            <a:endParaRPr lang="en-US" sz="17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45158" y="5468308"/>
            <a:ext cx="1838612" cy="8771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PRATE is</a:t>
            </a:r>
            <a:b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primarily non-</a:t>
            </a:r>
          </a:p>
          <a:p>
            <a:pPr algn="ctr"/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convective here</a:t>
            </a:r>
            <a:endParaRPr lang="en-US" sz="17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0471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4" y="836793"/>
            <a:ext cx="6997374" cy="599649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73313" y="938103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0089" y="938103"/>
            <a:ext cx="1212089" cy="3539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3313" y="3991453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0089" y="3991453"/>
            <a:ext cx="121208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Initialized: 1200 UTC 18 June 2018  |  </a:t>
            </a:r>
            <a:r>
              <a:rPr lang="en-US" sz="3000" b="1" dirty="0" err="1" smtClean="0">
                <a:solidFill>
                  <a:srgbClr val="FF0000"/>
                </a:solidFill>
                <a:latin typeface="Arial"/>
                <a:cs typeface="Arial"/>
              </a:rPr>
              <a:t>Fhr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: 012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071271" y="1184082"/>
            <a:ext cx="1720014" cy="1244253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659354" y="1184079"/>
            <a:ext cx="1720014" cy="1244253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071271" y="4224058"/>
            <a:ext cx="1720014" cy="1244253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659354" y="4224055"/>
            <a:ext cx="1720014" cy="1244253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045158" y="2441388"/>
            <a:ext cx="1838611" cy="615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Reflectivity is</a:t>
            </a:r>
          </a:p>
          <a:p>
            <a:pPr algn="ctr"/>
            <a:r>
              <a:rPr lang="en-US" sz="1700" dirty="0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till underdone</a:t>
            </a:r>
            <a:endParaRPr lang="en-US" sz="17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45158" y="5468308"/>
            <a:ext cx="1838612" cy="8771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PRATE is</a:t>
            </a:r>
            <a:b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primarily non-</a:t>
            </a:r>
          </a:p>
          <a:p>
            <a:pPr algn="ctr"/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convective here</a:t>
            </a:r>
            <a:endParaRPr lang="en-US" sz="17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9958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0"/>
            <a:ext cx="7166918" cy="6858000"/>
          </a:xfrm>
          <a:prstGeom prst="rect">
            <a:avLst/>
          </a:prstGeom>
        </p:spPr>
      </p:pic>
      <p:pic>
        <p:nvPicPr>
          <p:cNvPr id="2" name="Picture 1" descr="mrms_5dBZ_refc_econus_201806200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t="3510"/>
          <a:stretch/>
        </p:blipFill>
        <p:spPr>
          <a:xfrm>
            <a:off x="4612104" y="3529263"/>
            <a:ext cx="3290362" cy="328863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87207" y="283051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28616" y="283051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87207" y="3543289"/>
            <a:ext cx="1346372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 Diff.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45264" y="3435683"/>
            <a:ext cx="3395580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16200000">
            <a:off x="2875962" y="4773644"/>
            <a:ext cx="3395580" cy="73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28616" y="3543289"/>
            <a:ext cx="932647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MRMS*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01306" y="6069105"/>
            <a:ext cx="2554126" cy="615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*Composite reflectivity thresholded for MRMS</a:t>
            </a:r>
            <a:endParaRPr lang="en-US" sz="17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2421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0"/>
            <a:ext cx="7166918" cy="6857999"/>
          </a:xfrm>
          <a:prstGeom prst="rect">
            <a:avLst/>
          </a:prstGeom>
        </p:spPr>
      </p:pic>
      <p:pic>
        <p:nvPicPr>
          <p:cNvPr id="12" name="Picture 11" descr="mrms_5dBZ_refc_econus_201806200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t="3510"/>
          <a:stretch/>
        </p:blipFill>
        <p:spPr>
          <a:xfrm>
            <a:off x="4612104" y="3529263"/>
            <a:ext cx="3290362" cy="32886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87207" y="283051"/>
            <a:ext cx="1038898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28616" y="283051"/>
            <a:ext cx="1093068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87207" y="3543289"/>
            <a:ext cx="1600372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 Diff.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3681" y="5179584"/>
            <a:ext cx="193842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PRATE improved! </a:t>
            </a:r>
            <a:b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Reflectivity is better in primarily  </a:t>
            </a:r>
            <a:b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convective regions.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45264" y="3435683"/>
            <a:ext cx="3395580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16200000">
            <a:off x="2875962" y="4773644"/>
            <a:ext cx="3395580" cy="73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628616" y="3543289"/>
            <a:ext cx="932647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MRMS*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01306" y="6069105"/>
            <a:ext cx="2554126" cy="615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*Composite reflectivity thresholded for MRMS</a:t>
            </a:r>
            <a:endParaRPr lang="en-US" sz="17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6226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Remaining Issues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4526" y="1029371"/>
            <a:ext cx="868947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500" dirty="0" smtClean="0">
                <a:latin typeface="Arial"/>
                <a:cs typeface="Arial"/>
              </a:rPr>
              <a:t>Reflectivity coverage is too low (and sometimes nonexistent) in areas of primarily stratiform precipitation</a:t>
            </a:r>
          </a:p>
          <a:p>
            <a:pPr marL="457200" indent="-457200">
              <a:buFont typeface="+mj-lt"/>
              <a:buAutoNum type="arabicPeriod"/>
            </a:pPr>
            <a:endParaRPr lang="en-US" sz="2500" dirty="0"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500" dirty="0" smtClean="0">
                <a:latin typeface="Arial"/>
                <a:cs typeface="Arial"/>
              </a:rPr>
              <a:t>Reflectivity values still appear too low in some areas of higher precipitation rates</a:t>
            </a:r>
          </a:p>
          <a:p>
            <a:endParaRPr lang="en-US" sz="1200" dirty="0" smtClean="0"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Arial"/>
              <a:cs typeface="Arial"/>
            </a:endParaRPr>
          </a:p>
          <a:p>
            <a:r>
              <a:rPr lang="en-US" sz="2500" dirty="0" smtClean="0">
                <a:latin typeface="Arial"/>
                <a:cs typeface="Arial"/>
              </a:rPr>
              <a:t>The MEG and EMC’s Physics and Post teams are continuing to work on resolving </a:t>
            </a:r>
            <a:r>
              <a:rPr lang="en-US" sz="2500" smtClean="0">
                <a:latin typeface="Arial"/>
                <a:cs typeface="Arial"/>
              </a:rPr>
              <a:t>these issues</a:t>
            </a:r>
            <a:endParaRPr lang="en-US" sz="25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562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537027"/>
            <a:ext cx="9144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300" b="1" dirty="0" smtClean="0">
                <a:solidFill>
                  <a:srgbClr val="FF0000"/>
                </a:solidFill>
                <a:latin typeface="Arial"/>
                <a:cs typeface="Arial"/>
              </a:rPr>
              <a:t>FV3GFS Visibility</a:t>
            </a:r>
            <a:endParaRPr lang="en-US" sz="6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6395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Recap: 5/31/2018 MEG Meeting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4526" y="1029371"/>
            <a:ext cx="868947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MEG and FV3GFS users noticed considerably less </a:t>
            </a:r>
            <a:br>
              <a:rPr lang="en-US" sz="2500" dirty="0" smtClean="0">
                <a:latin typeface="Arial"/>
                <a:cs typeface="Arial"/>
              </a:rPr>
            </a:br>
            <a:r>
              <a:rPr lang="en-US" sz="2500" b="1" dirty="0" smtClean="0">
                <a:latin typeface="Arial"/>
                <a:cs typeface="Arial"/>
              </a:rPr>
              <a:t>instantaneous precipitation rate</a:t>
            </a:r>
            <a:r>
              <a:rPr lang="en-US" sz="2500" dirty="0" smtClean="0">
                <a:latin typeface="Arial"/>
                <a:cs typeface="Arial"/>
              </a:rPr>
              <a:t> and </a:t>
            </a:r>
            <a:r>
              <a:rPr lang="en-US" sz="2500" b="1" dirty="0">
                <a:latin typeface="Arial"/>
                <a:cs typeface="Arial"/>
              </a:rPr>
              <a:t>1-km </a:t>
            </a:r>
            <a:r>
              <a:rPr lang="en-US" sz="2500" b="1" dirty="0" smtClean="0">
                <a:latin typeface="Arial"/>
                <a:cs typeface="Arial"/>
              </a:rPr>
              <a:t>reflectivity </a:t>
            </a:r>
            <a:r>
              <a:rPr lang="en-US" sz="2500" dirty="0" smtClean="0">
                <a:latin typeface="Arial"/>
                <a:cs typeface="Arial"/>
              </a:rPr>
              <a:t>coverage in FV3GFS compared to NAM and RAP</a:t>
            </a:r>
          </a:p>
          <a:p>
            <a:pPr marL="285750" indent="-285750">
              <a:buFont typeface="Arial"/>
              <a:buChar char="•"/>
            </a:pPr>
            <a:endParaRPr lang="en-US" sz="15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At the time the issues were identified, we weren’t sure if one issue was causing a loss of coverage in both output parameters or if this was caused by two separate issues </a:t>
            </a:r>
            <a:endParaRPr lang="en-US" sz="25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8747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Recap: 5/31/2018 MEG Meeting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4526" y="1029371"/>
            <a:ext cx="868947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Considerably less coverage of </a:t>
            </a:r>
            <a:r>
              <a:rPr lang="en-US" sz="2500" b="1" dirty="0" smtClean="0">
                <a:latin typeface="Arial"/>
                <a:cs typeface="Arial"/>
              </a:rPr>
              <a:t>reduced visibilities</a:t>
            </a:r>
            <a:r>
              <a:rPr lang="en-US" sz="2500" dirty="0" smtClean="0">
                <a:latin typeface="Arial"/>
                <a:cs typeface="Arial"/>
              </a:rPr>
              <a:t> was</a:t>
            </a:r>
            <a:br>
              <a:rPr lang="en-US" sz="2500" dirty="0" smtClean="0">
                <a:latin typeface="Arial"/>
                <a:cs typeface="Arial"/>
              </a:rPr>
            </a:br>
            <a:r>
              <a:rPr lang="en-US" sz="2500" dirty="0" smtClean="0">
                <a:latin typeface="Arial"/>
                <a:cs typeface="Arial"/>
              </a:rPr>
              <a:t>noted in the FV3GFS compared to the ops GFS</a:t>
            </a:r>
          </a:p>
          <a:p>
            <a:pPr marL="285750" indent="-285750">
              <a:buFont typeface="Arial"/>
              <a:buChar char="•"/>
            </a:pPr>
            <a:endParaRPr lang="en-US" sz="15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Error with instantaneous precipitation rate was suggested as a possible contributing factor for this visibility issue</a:t>
            </a:r>
            <a:endParaRPr lang="en-US" sz="25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458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DC7FE54-F15E-2D41-BF6E-417570FD2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88" r="17640"/>
          <a:stretch/>
        </p:blipFill>
        <p:spPr>
          <a:xfrm>
            <a:off x="4212404" y="520129"/>
            <a:ext cx="4027469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ABADA94-02E9-0547-BD43-33AE1012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34" r="17425"/>
          <a:stretch/>
        </p:blipFill>
        <p:spPr>
          <a:xfrm>
            <a:off x="565078" y="520129"/>
            <a:ext cx="3647326" cy="571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0C8144-1566-1C48-82D8-B1526A4547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9" t="16073" b="12129"/>
          <a:stretch/>
        </p:blipFill>
        <p:spPr>
          <a:xfrm>
            <a:off x="1839073" y="1919445"/>
            <a:ext cx="3472665" cy="2621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2B2FD6B-E3A4-B84A-A9C1-6515094F2253}"/>
              </a:ext>
            </a:extLst>
          </p:cNvPr>
          <p:cNvSpPr txBox="1"/>
          <p:nvPr/>
        </p:nvSpPr>
        <p:spPr>
          <a:xfrm>
            <a:off x="1931542" y="4181582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OBS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8CDA64B-FDA1-7F4E-A181-027FD95487C9}"/>
              </a:ext>
            </a:extLst>
          </p:cNvPr>
          <p:cNvSpPr txBox="1"/>
          <p:nvPr/>
        </p:nvSpPr>
        <p:spPr>
          <a:xfrm>
            <a:off x="5311738" y="6419654"/>
            <a:ext cx="2452916" cy="369332"/>
          </a:xfrm>
          <a:prstGeom prst="rect">
            <a:avLst/>
          </a:prstGeom>
          <a:solidFill>
            <a:srgbClr val="FFFE9D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Low coverage in FV3GFS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078" y="6394058"/>
            <a:ext cx="4157579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i="1" dirty="0" smtClean="0">
                <a:solidFill>
                  <a:srgbClr val="0000FF"/>
                </a:solidFill>
                <a:latin typeface="Arial"/>
                <a:cs typeface="Arial"/>
              </a:rPr>
              <a:t>Images from Geoff Manikin</a:t>
            </a:r>
            <a:endParaRPr lang="en-US" sz="1700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4119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925001"/>
            <a:ext cx="6741763" cy="51667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15945" y="1290528"/>
            <a:ext cx="1038898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7734" y="1281849"/>
            <a:ext cx="718056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4366" y="3452880"/>
            <a:ext cx="718056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31820" y="3452880"/>
            <a:ext cx="718056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RAP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62473" y="1234224"/>
            <a:ext cx="3168652" cy="209200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Initialized: 1200 UTC 29</a:t>
            </a:r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May 2018  |  </a:t>
            </a:r>
            <a:r>
              <a:rPr lang="en-US" sz="3000" b="1" dirty="0" err="1" smtClean="0">
                <a:solidFill>
                  <a:srgbClr val="FF0000"/>
                </a:solidFill>
                <a:latin typeface="Arial"/>
                <a:cs typeface="Arial"/>
              </a:rPr>
              <a:t>Fhr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: 006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35618" y="6073170"/>
            <a:ext cx="2199945" cy="584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FV3GFS had limited visibility reductions.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832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F1E816F-82C8-B946-B8D3-E7B058FAD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419" y="1185399"/>
            <a:ext cx="4157579" cy="2763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488268-6D8F-8047-A749-50076D579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146"/>
          <a:stretch/>
        </p:blipFill>
        <p:spPr>
          <a:xfrm>
            <a:off x="2510419" y="3908512"/>
            <a:ext cx="4157579" cy="276726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2103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Initialized: 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0600 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30 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May 2018  |  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cs typeface="Arial"/>
              </a:rPr>
              <a:t>Fhr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048</a:t>
            </a:r>
            <a:endParaRPr lang="en-US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81627" y="4146525"/>
            <a:ext cx="1038898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1627" y="1424724"/>
            <a:ext cx="718056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3683" y="864207"/>
            <a:ext cx="4157579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i="1" dirty="0" smtClean="0">
                <a:solidFill>
                  <a:srgbClr val="0000FF"/>
                </a:solidFill>
                <a:latin typeface="Arial"/>
                <a:cs typeface="Arial"/>
              </a:rPr>
              <a:t>Before Instantaneous </a:t>
            </a:r>
            <a:r>
              <a:rPr lang="en-US" sz="1700" i="1" dirty="0" err="1" smtClean="0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sz="1700" i="1" dirty="0" smtClean="0">
                <a:solidFill>
                  <a:srgbClr val="0000FF"/>
                </a:solidFill>
                <a:latin typeface="Arial"/>
                <a:cs typeface="Arial"/>
              </a:rPr>
              <a:t>. Rate Fix</a:t>
            </a:r>
            <a:endParaRPr lang="en-US" sz="1700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3683" y="6492293"/>
            <a:ext cx="4157579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i="1" dirty="0" smtClean="0">
                <a:solidFill>
                  <a:srgbClr val="0000FF"/>
                </a:solidFill>
                <a:latin typeface="Arial"/>
                <a:cs typeface="Arial"/>
              </a:rPr>
              <a:t>Images from Matt Pyle</a:t>
            </a:r>
            <a:endParaRPr lang="en-US" sz="1700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853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925001"/>
            <a:ext cx="6741762" cy="51667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15945" y="1290528"/>
            <a:ext cx="1038898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7734" y="1281849"/>
            <a:ext cx="718056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4366" y="3452880"/>
            <a:ext cx="718056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31820" y="3452880"/>
            <a:ext cx="718056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RAP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62473" y="1234224"/>
            <a:ext cx="3168652" cy="209200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Initialized: 0000 UTC 18</a:t>
            </a:r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June 2018  |  </a:t>
            </a:r>
            <a:r>
              <a:rPr lang="en-US" sz="3000" b="1" dirty="0" err="1" smtClean="0">
                <a:solidFill>
                  <a:srgbClr val="FF0000"/>
                </a:solidFill>
                <a:latin typeface="Arial"/>
                <a:cs typeface="Arial"/>
              </a:rPr>
              <a:t>Fhr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: 012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38750" y="6091748"/>
            <a:ext cx="3730625" cy="584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After instantaneous prate fix, FV3GFS still had limited visibility reductions.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253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Initialized: 0000 UTC 18</a:t>
            </a:r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June 2018  |  </a:t>
            </a:r>
            <a:r>
              <a:rPr lang="en-US" sz="3000" b="1" dirty="0" err="1" smtClean="0">
                <a:solidFill>
                  <a:srgbClr val="FF0000"/>
                </a:solidFill>
                <a:latin typeface="Arial"/>
                <a:cs typeface="Arial"/>
              </a:rPr>
              <a:t>Fhr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: 012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" y="901250"/>
            <a:ext cx="7344730" cy="59567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35305" y="4433459"/>
            <a:ext cx="2199945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GFS and FV3GFS were producing similar precipitation forecasts at this time.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4341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F1E816F-82C8-B946-B8D3-E7B058FAD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969" y="1185399"/>
            <a:ext cx="4120479" cy="2763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488268-6D8F-8047-A749-50076D579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42" y="3908512"/>
            <a:ext cx="4123533" cy="276726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2103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Initialized: 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0600 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30 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May 2018  |  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cs typeface="Arial"/>
              </a:rPr>
              <a:t>Fhr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048</a:t>
            </a:r>
            <a:endParaRPr lang="en-US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81627" y="4146525"/>
            <a:ext cx="1038898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1627" y="1424724"/>
            <a:ext cx="718056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3683" y="864207"/>
            <a:ext cx="4157579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i="1" dirty="0" smtClean="0">
                <a:solidFill>
                  <a:srgbClr val="0000FF"/>
                </a:solidFill>
                <a:latin typeface="Arial"/>
                <a:cs typeface="Arial"/>
              </a:rPr>
              <a:t>After Instantaneous </a:t>
            </a:r>
            <a:r>
              <a:rPr lang="en-US" sz="1700" i="1" dirty="0" err="1" smtClean="0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sz="1700" i="1" dirty="0" smtClean="0">
                <a:solidFill>
                  <a:srgbClr val="0000FF"/>
                </a:solidFill>
                <a:latin typeface="Arial"/>
                <a:cs typeface="Arial"/>
              </a:rPr>
              <a:t>. Rate Fix</a:t>
            </a:r>
            <a:endParaRPr lang="en-US" sz="1700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3683" y="6492293"/>
            <a:ext cx="4157579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i="1" dirty="0" smtClean="0">
                <a:solidFill>
                  <a:srgbClr val="0000FF"/>
                </a:solidFill>
                <a:latin typeface="Arial"/>
                <a:cs typeface="Arial"/>
              </a:rPr>
              <a:t>Images from Matt Pyle</a:t>
            </a:r>
            <a:endParaRPr lang="en-US" sz="1700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0680" y="4848957"/>
            <a:ext cx="219994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Some of the most noticeable differences are along the ITCZ.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174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Other Potential Contributing Factors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4526" y="1029371"/>
            <a:ext cx="8689474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500" dirty="0" smtClean="0">
                <a:latin typeface="Arial"/>
                <a:cs typeface="Arial"/>
              </a:rPr>
              <a:t>FV3GFS visibility calculation uses instantaneous </a:t>
            </a:r>
            <a:r>
              <a:rPr lang="en-US" sz="2500" dirty="0" err="1" smtClean="0">
                <a:latin typeface="Arial"/>
                <a:cs typeface="Arial"/>
              </a:rPr>
              <a:t>precip</a:t>
            </a:r>
            <a:r>
              <a:rPr lang="en-US" sz="2500" dirty="0" smtClean="0">
                <a:latin typeface="Arial"/>
                <a:cs typeface="Arial"/>
              </a:rPr>
              <a:t>. </a:t>
            </a:r>
            <a:r>
              <a:rPr lang="en-US" sz="2500" dirty="0">
                <a:latin typeface="Arial"/>
                <a:cs typeface="Arial"/>
              </a:rPr>
              <a:t>r</a:t>
            </a:r>
            <a:r>
              <a:rPr lang="en-US" sz="2500" dirty="0" smtClean="0">
                <a:latin typeface="Arial"/>
                <a:cs typeface="Arial"/>
              </a:rPr>
              <a:t>ate while ops GFS uses a 6-h averaged </a:t>
            </a:r>
            <a:r>
              <a:rPr lang="en-US" sz="2500" dirty="0" err="1" smtClean="0">
                <a:latin typeface="Arial"/>
                <a:cs typeface="Arial"/>
              </a:rPr>
              <a:t>precip</a:t>
            </a:r>
            <a:r>
              <a:rPr lang="en-US" sz="2500" dirty="0" smtClean="0">
                <a:latin typeface="Arial"/>
                <a:cs typeface="Arial"/>
              </a:rPr>
              <a:t>. rate</a:t>
            </a:r>
          </a:p>
          <a:p>
            <a:pPr marL="457200" indent="-457200">
              <a:buFont typeface="+mj-lt"/>
              <a:buAutoNum type="arabicPeriod"/>
            </a:pPr>
            <a:endParaRPr lang="en-US" sz="2500" dirty="0"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500" dirty="0" smtClean="0">
                <a:latin typeface="Arial"/>
                <a:cs typeface="Arial"/>
              </a:rPr>
              <a:t>Handling of hydrometeors may need to be reconsidered with the change from Zhao-Carr to GFDL microphysics</a:t>
            </a:r>
          </a:p>
          <a:p>
            <a:pPr marL="457200" indent="-457200">
              <a:buFont typeface="+mj-lt"/>
              <a:buAutoNum type="arabicPeriod"/>
            </a:pPr>
            <a:endParaRPr lang="en-US" sz="2500" dirty="0"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500" dirty="0" smtClean="0">
                <a:latin typeface="Arial"/>
                <a:cs typeface="Arial"/>
              </a:rPr>
              <a:t>Other NCEP models, like the NMMB, include a contribution from convective </a:t>
            </a:r>
            <a:r>
              <a:rPr lang="en-US" sz="2500" dirty="0" err="1" smtClean="0">
                <a:latin typeface="Arial"/>
                <a:cs typeface="Arial"/>
              </a:rPr>
              <a:t>precip</a:t>
            </a:r>
            <a:r>
              <a:rPr lang="en-US" sz="2500" dirty="0" smtClean="0">
                <a:latin typeface="Arial"/>
                <a:cs typeface="Arial"/>
              </a:rPr>
              <a:t>. when calculating visibility. This may be the reason why the ITCZ doesn’t show up in the FV3GFS visibility product.</a:t>
            </a:r>
          </a:p>
          <a:p>
            <a:pPr marL="457200" indent="-457200">
              <a:buFont typeface="+mj-lt"/>
              <a:buAutoNum type="arabicPeriod"/>
            </a:pPr>
            <a:endParaRPr lang="en-US" sz="1200" dirty="0" smtClean="0"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Arial"/>
              <a:cs typeface="Arial"/>
            </a:endParaRPr>
          </a:p>
          <a:p>
            <a:r>
              <a:rPr lang="en-US" sz="2500" dirty="0" smtClean="0">
                <a:latin typeface="Arial"/>
                <a:cs typeface="Arial"/>
              </a:rPr>
              <a:t>EMC’s Post team has been notified and will address soon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7124" y="6206543"/>
            <a:ext cx="6889751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i="1" dirty="0" smtClean="0">
                <a:solidFill>
                  <a:srgbClr val="0000FF"/>
                </a:solidFill>
                <a:latin typeface="Arial"/>
                <a:cs typeface="Arial"/>
              </a:rPr>
              <a:t>Thanks to Matt Pyle and Jacob </a:t>
            </a:r>
            <a:r>
              <a:rPr lang="en-US" sz="1700" i="1" dirty="0" err="1" smtClean="0">
                <a:solidFill>
                  <a:srgbClr val="0000FF"/>
                </a:solidFill>
                <a:latin typeface="Arial"/>
                <a:cs typeface="Arial"/>
              </a:rPr>
              <a:t>Carley</a:t>
            </a:r>
            <a:r>
              <a:rPr lang="en-US" sz="1700" i="1" dirty="0" smtClean="0">
                <a:solidFill>
                  <a:srgbClr val="0000FF"/>
                </a:solidFill>
                <a:latin typeface="Arial"/>
                <a:cs typeface="Arial"/>
              </a:rPr>
              <a:t> for the feedback on this issue</a:t>
            </a:r>
            <a:endParaRPr lang="en-US" sz="1700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1277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537027"/>
            <a:ext cx="9144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300" b="1" dirty="0" smtClean="0">
                <a:solidFill>
                  <a:srgbClr val="FF0000"/>
                </a:solidFill>
                <a:latin typeface="Arial"/>
                <a:cs typeface="Arial"/>
              </a:rPr>
              <a:t>FV3GFS Feedback</a:t>
            </a:r>
            <a:endParaRPr lang="en-US" sz="6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884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0133" y="684019"/>
            <a:ext cx="8686799" cy="579610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  <a:hlinkClick r:id="rId2"/>
              </a:rPr>
              <a:t>FV3GFS-Feedback.VLab@noaa.gov</a:t>
            </a:r>
            <a:r>
              <a:rPr lang="en-US" sz="2000" dirty="0" smtClean="0">
                <a:latin typeface="Arial"/>
                <a:cs typeface="Arial"/>
              </a:rPr>
              <a:t> account is ready</a:t>
            </a: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If you send an email to </a:t>
            </a:r>
            <a:r>
              <a:rPr lang="en-US" sz="2000" dirty="0">
                <a:latin typeface="Arial"/>
                <a:cs typeface="Arial"/>
                <a:hlinkClick r:id="rId3"/>
              </a:rPr>
              <a:t>FV3GFS-Feedback.VLab@</a:t>
            </a:r>
            <a:r>
              <a:rPr lang="en-US" sz="2000" dirty="0" smtClean="0">
                <a:latin typeface="Arial"/>
                <a:cs typeface="Arial"/>
                <a:hlinkClick r:id="rId3"/>
              </a:rPr>
              <a:t>noaa.gov</a:t>
            </a:r>
            <a:r>
              <a:rPr lang="en-US" sz="2000" dirty="0" smtClean="0">
                <a:latin typeface="Arial"/>
                <a:cs typeface="Arial"/>
              </a:rPr>
              <a:t>, the </a:t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email will appear as a post in the </a:t>
            </a:r>
            <a:r>
              <a:rPr lang="en-US" sz="2000" dirty="0" smtClean="0">
                <a:latin typeface="Arial"/>
                <a:cs typeface="Arial"/>
                <a:hlinkClick r:id="rId4"/>
              </a:rPr>
              <a:t>FV3GFS Evaluation Forum</a:t>
            </a:r>
            <a:r>
              <a:rPr lang="en-US" sz="2000" dirty="0" smtClean="0">
                <a:latin typeface="Arial"/>
                <a:cs typeface="Arial"/>
              </a:rPr>
              <a:t>, and all forum subscribers will get an email from </a:t>
            </a:r>
            <a:r>
              <a:rPr lang="en-US" sz="2000" dirty="0" smtClean="0">
                <a:latin typeface="Arial"/>
                <a:cs typeface="Arial"/>
                <a:hlinkClick r:id="rId5"/>
              </a:rPr>
              <a:t>vlab.notifications@noaa.gov</a:t>
            </a:r>
            <a:endParaRPr lang="en-US" sz="2000" dirty="0" smtClean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If you reply to a message from </a:t>
            </a:r>
            <a:r>
              <a:rPr lang="en-US" sz="2000" dirty="0" smtClean="0">
                <a:latin typeface="Arial"/>
                <a:cs typeface="Arial"/>
                <a:hlinkClick r:id="rId5"/>
              </a:rPr>
              <a:t>vlab.notifications@noaa.gov</a:t>
            </a:r>
            <a:r>
              <a:rPr lang="en-US" sz="2000" dirty="0" smtClean="0">
                <a:latin typeface="Arial"/>
                <a:cs typeface="Arial"/>
              </a:rPr>
              <a:t>, forum subscribers will get an email, and the post will appear in the thread </a:t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on the forum</a:t>
            </a: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b="1" u="sng" dirty="0" smtClean="0">
                <a:latin typeface="Arial"/>
                <a:cs typeface="Arial"/>
              </a:rPr>
              <a:t>NOTE: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u="sng" dirty="0" smtClean="0">
                <a:latin typeface="Arial"/>
                <a:cs typeface="Arial"/>
              </a:rPr>
              <a:t>Non-</a:t>
            </a:r>
            <a:r>
              <a:rPr lang="en-US" sz="2000" u="sng" dirty="0" err="1" smtClean="0">
                <a:latin typeface="Arial"/>
                <a:cs typeface="Arial"/>
              </a:rPr>
              <a:t>VLab</a:t>
            </a:r>
            <a:r>
              <a:rPr lang="en-US" sz="2000" u="sng" dirty="0" smtClean="0">
                <a:latin typeface="Arial"/>
                <a:cs typeface="Arial"/>
              </a:rPr>
              <a:t> members</a:t>
            </a:r>
            <a:r>
              <a:rPr lang="en-US" sz="2000" dirty="0" smtClean="0">
                <a:latin typeface="Arial"/>
                <a:cs typeface="Arial"/>
              </a:rPr>
              <a:t> who email to the forum </a:t>
            </a:r>
            <a:r>
              <a:rPr lang="en-US" sz="2000" u="sng" dirty="0" smtClean="0">
                <a:latin typeface="Arial"/>
                <a:cs typeface="Arial"/>
              </a:rPr>
              <a:t>will be identified as “Anonymous”</a:t>
            </a:r>
            <a:r>
              <a:rPr lang="en-US" sz="2000" dirty="0" smtClean="0">
                <a:latin typeface="Arial"/>
                <a:cs typeface="Arial"/>
              </a:rPr>
              <a:t> on </a:t>
            </a:r>
            <a:r>
              <a:rPr lang="en-US" sz="2000" dirty="0" err="1" smtClean="0">
                <a:latin typeface="Arial"/>
                <a:cs typeface="Arial"/>
              </a:rPr>
              <a:t>VLab</a:t>
            </a:r>
            <a:r>
              <a:rPr lang="en-US" sz="2000" dirty="0" smtClean="0">
                <a:latin typeface="Arial"/>
                <a:cs typeface="Arial"/>
              </a:rPr>
              <a:t> and in the subscription email. If writing to the forum in this manner, </a:t>
            </a:r>
            <a:r>
              <a:rPr lang="en-US" sz="2000" u="sng" dirty="0" smtClean="0">
                <a:latin typeface="Arial"/>
                <a:cs typeface="Arial"/>
              </a:rPr>
              <a:t>please identify yourself in the text of your email.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VLAB Forum Update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998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new_nam_fv3_1km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3" y="836793"/>
            <a:ext cx="6997375" cy="59964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Initialized: 1200 UTC 29 May 2018  |  </a:t>
            </a:r>
            <a:r>
              <a:rPr lang="en-US" sz="3000" b="1" dirty="0" err="1" smtClean="0">
                <a:solidFill>
                  <a:srgbClr val="FF0000"/>
                </a:solidFill>
                <a:latin typeface="Arial"/>
                <a:cs typeface="Arial"/>
              </a:rPr>
              <a:t>Fhr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: 006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3313" y="938103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0089" y="938103"/>
            <a:ext cx="121208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3313" y="3991453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10089" y="3991453"/>
            <a:ext cx="121208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52106" y="1091220"/>
            <a:ext cx="1731663" cy="615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Reflectivity is</a:t>
            </a:r>
          </a:p>
          <a:p>
            <a:pPr algn="ctr"/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underdone</a:t>
            </a:r>
            <a:endParaRPr lang="en-US" sz="17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52106" y="4118140"/>
            <a:ext cx="1731664" cy="8771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PRATE is</a:t>
            </a:r>
            <a:b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located over strange regions</a:t>
            </a:r>
            <a:endParaRPr lang="en-US" sz="17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1761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VLAB Forum Update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Screen Shot 2018-06-26 at 1.54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524"/>
            <a:ext cx="9144000" cy="49882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816986"/>
            <a:ext cx="9144000" cy="4462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b="1" i="1" dirty="0">
                <a:latin typeface="Arial"/>
                <a:cs typeface="Arial"/>
              </a:rPr>
              <a:t>http://</a:t>
            </a:r>
            <a:r>
              <a:rPr lang="en-US" sz="2300" b="1" i="1" dirty="0" err="1">
                <a:latin typeface="Arial"/>
                <a:cs typeface="Arial"/>
              </a:rPr>
              <a:t>www.emc.ncep.noaa.gov</a:t>
            </a:r>
            <a:r>
              <a:rPr lang="en-US" sz="2300" b="1" i="1" dirty="0">
                <a:latin typeface="Arial"/>
                <a:cs typeface="Arial"/>
              </a:rPr>
              <a:t>/users/</a:t>
            </a:r>
            <a:r>
              <a:rPr lang="en-US" sz="2300" b="1" i="1" dirty="0" err="1">
                <a:latin typeface="Arial"/>
                <a:cs typeface="Arial"/>
              </a:rPr>
              <a:t>Alicia.Bentley</a:t>
            </a:r>
            <a:r>
              <a:rPr lang="en-US" sz="2300" b="1" i="1" dirty="0">
                <a:latin typeface="Arial"/>
                <a:cs typeface="Arial"/>
              </a:rPr>
              <a:t>/fv3gfs/</a:t>
            </a:r>
          </a:p>
        </p:txBody>
      </p:sp>
    </p:spTree>
    <p:extLst>
      <p:ext uri="{BB962C8B-B14F-4D97-AF65-F5344CB8AC3E}">
        <p14:creationId xmlns:p14="http://schemas.microsoft.com/office/powerpoint/2010/main" val="1537446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new_nam_fv3_1km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3" y="836793"/>
            <a:ext cx="6997375" cy="599649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521158" y="1910027"/>
            <a:ext cx="1737895" cy="1604211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973853" y="1910027"/>
            <a:ext cx="1737895" cy="1604211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Initialized: 1200 UTC 29 May 2018  |  </a:t>
            </a:r>
            <a:r>
              <a:rPr lang="en-US" sz="3000" b="1" dirty="0" err="1" smtClean="0">
                <a:solidFill>
                  <a:srgbClr val="FF0000"/>
                </a:solidFill>
                <a:latin typeface="Arial"/>
                <a:cs typeface="Arial"/>
              </a:rPr>
              <a:t>Fhr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: 006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3313" y="938103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0089" y="938103"/>
            <a:ext cx="121208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3313" y="3991453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10089" y="3991453"/>
            <a:ext cx="121208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521158" y="4973051"/>
            <a:ext cx="1737895" cy="1604211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973853" y="4973051"/>
            <a:ext cx="1737895" cy="1604211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152106" y="1091220"/>
            <a:ext cx="1731663" cy="615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Reflectivity is</a:t>
            </a:r>
          </a:p>
          <a:p>
            <a:pPr algn="ctr"/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underdone</a:t>
            </a:r>
            <a:endParaRPr lang="en-US" sz="17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52106" y="4118140"/>
            <a:ext cx="1731664" cy="8771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PRATE is</a:t>
            </a:r>
            <a:b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located over strange regions</a:t>
            </a:r>
            <a:endParaRPr lang="en-US" sz="17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48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3" y="836793"/>
            <a:ext cx="6997375" cy="599649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521158" y="4973051"/>
            <a:ext cx="1737895" cy="1604211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73853" y="4973051"/>
            <a:ext cx="1737895" cy="1604211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21158" y="1910027"/>
            <a:ext cx="1737895" cy="1604211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73853" y="1910027"/>
            <a:ext cx="1737895" cy="1604211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Initialized: 1200 UTC 29 May 2018  |  </a:t>
            </a:r>
            <a:r>
              <a:rPr lang="en-US" sz="3000" b="1" dirty="0" err="1" smtClean="0">
                <a:solidFill>
                  <a:srgbClr val="FF0000"/>
                </a:solidFill>
                <a:latin typeface="Arial"/>
                <a:cs typeface="Arial"/>
              </a:rPr>
              <a:t>Fhr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: 006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3313" y="938103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RAP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10089" y="938103"/>
            <a:ext cx="121208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3313" y="3991453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RAP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10089" y="3991453"/>
            <a:ext cx="121208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52106" y="1091220"/>
            <a:ext cx="1731663" cy="615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Reflectivity is</a:t>
            </a:r>
          </a:p>
          <a:p>
            <a:pPr algn="ctr"/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underdone</a:t>
            </a:r>
            <a:endParaRPr lang="en-US" sz="17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52106" y="4118140"/>
            <a:ext cx="1731664" cy="8771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PRATE is</a:t>
            </a:r>
            <a:b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located over strange regions</a:t>
            </a:r>
            <a:endParaRPr lang="en-US" sz="17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913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m_diffplot_prate_refd_econus_2018052912_f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0"/>
            <a:ext cx="7166919" cy="6858000"/>
          </a:xfrm>
          <a:prstGeom prst="rect">
            <a:avLst/>
          </a:prstGeom>
        </p:spPr>
      </p:pic>
      <p:pic>
        <p:nvPicPr>
          <p:cNvPr id="4" name="Picture 3" descr="mrms_5dBZ_refc_econus_20180529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" t="3428"/>
          <a:stretch/>
        </p:blipFill>
        <p:spPr>
          <a:xfrm>
            <a:off x="4612104" y="3529263"/>
            <a:ext cx="3287561" cy="329142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87207" y="283051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28616" y="283051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87207" y="3543289"/>
            <a:ext cx="1346372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 Diff.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28616" y="3543289"/>
            <a:ext cx="932647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MRMS*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8882" y="4791912"/>
            <a:ext cx="1549109" cy="11387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Reflectivity has slightly more spatial coverage</a:t>
            </a:r>
            <a:endParaRPr lang="en-US" sz="17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45264" y="3435683"/>
            <a:ext cx="3395580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16200000">
            <a:off x="2875962" y="4773644"/>
            <a:ext cx="3395580" cy="73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601306" y="6069105"/>
            <a:ext cx="2554126" cy="615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*Composite reflectivity thresholded for MRMS</a:t>
            </a:r>
            <a:endParaRPr lang="en-US" sz="17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118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0"/>
            <a:ext cx="7166918" cy="6858000"/>
          </a:xfrm>
          <a:prstGeom prst="rect">
            <a:avLst/>
          </a:prstGeom>
        </p:spPr>
      </p:pic>
      <p:pic>
        <p:nvPicPr>
          <p:cNvPr id="5" name="Picture 4" descr="mrms_5dBZ_refc_econus_20180529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" t="3428"/>
          <a:stretch/>
        </p:blipFill>
        <p:spPr>
          <a:xfrm>
            <a:off x="4612104" y="3529263"/>
            <a:ext cx="3287561" cy="32914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7207" y="283051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RAP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8616" y="283051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RAP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7207" y="3543289"/>
            <a:ext cx="1346372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RAP Diff.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882" y="4791912"/>
            <a:ext cx="1549109" cy="11387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Reflectivity has slightly more spatial coverage</a:t>
            </a:r>
            <a:endParaRPr lang="en-US" sz="17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45264" y="3435683"/>
            <a:ext cx="3395580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>
            <a:off x="2875962" y="4773644"/>
            <a:ext cx="3395580" cy="73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28616" y="3543289"/>
            <a:ext cx="932647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MRMS*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1306" y="6069105"/>
            <a:ext cx="2554126" cy="615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*Composite reflectivity thresholded for MRMS</a:t>
            </a:r>
            <a:endParaRPr lang="en-US" sz="17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4276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0"/>
            <a:ext cx="7166918" cy="6858000"/>
          </a:xfrm>
          <a:prstGeom prst="rect">
            <a:avLst/>
          </a:prstGeom>
        </p:spPr>
      </p:pic>
      <p:pic>
        <p:nvPicPr>
          <p:cNvPr id="5" name="Picture 4" descr="mrms_5dBZ_refc_econus_20180529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" t="3428"/>
          <a:stretch/>
        </p:blipFill>
        <p:spPr>
          <a:xfrm>
            <a:off x="4612104" y="3529263"/>
            <a:ext cx="3287561" cy="32914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7207" y="283051"/>
            <a:ext cx="1038898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8616" y="283051"/>
            <a:ext cx="1093068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7207" y="3543289"/>
            <a:ext cx="1600372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 Diff.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882" y="4791912"/>
            <a:ext cx="1813329" cy="14003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Reflectivity has </a:t>
            </a:r>
            <a:r>
              <a:rPr lang="en-US" sz="1700" u="sng" dirty="0" smtClean="0">
                <a:solidFill>
                  <a:srgbClr val="0000FF"/>
                </a:solidFill>
                <a:latin typeface="Arial"/>
                <a:cs typeface="Arial"/>
              </a:rPr>
              <a:t>less</a:t>
            </a:r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 spatial coverage </a:t>
            </a:r>
            <a:r>
              <a:rPr lang="en-US" sz="1700" i="1" dirty="0" smtClean="0">
                <a:solidFill>
                  <a:srgbClr val="0000FF"/>
                </a:solidFill>
                <a:latin typeface="Arial"/>
                <a:cs typeface="Arial"/>
              </a:rPr>
              <a:t>and</a:t>
            </a:r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 PRATE is over strange locations </a:t>
            </a:r>
            <a:endParaRPr lang="en-US" sz="17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45264" y="3435683"/>
            <a:ext cx="3395580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200000">
            <a:off x="2875962" y="4773644"/>
            <a:ext cx="3395580" cy="73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28616" y="3543289"/>
            <a:ext cx="932647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MRMS*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01306" y="6069105"/>
            <a:ext cx="2554126" cy="615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solidFill>
                  <a:srgbClr val="0000FF"/>
                </a:solidFill>
                <a:latin typeface="Arial"/>
                <a:cs typeface="Arial"/>
              </a:rPr>
              <a:t>*Composite reflectivity thresholded for MRMS</a:t>
            </a:r>
            <a:endParaRPr lang="en-US" sz="17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4544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Updates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4526" y="1029371"/>
            <a:ext cx="9010316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500" b="1" dirty="0" smtClean="0">
                <a:latin typeface="Arial"/>
                <a:cs typeface="Arial"/>
              </a:rPr>
              <a:t>Instantaneous </a:t>
            </a:r>
            <a:r>
              <a:rPr lang="en-US" sz="2500" b="1" dirty="0">
                <a:latin typeface="Arial"/>
                <a:cs typeface="Arial"/>
              </a:rPr>
              <a:t>Precipitation Rate</a:t>
            </a:r>
          </a:p>
          <a:p>
            <a:pPr marL="742950" lvl="1" indent="-285750">
              <a:buFont typeface="Arial"/>
              <a:buChar char="•"/>
            </a:pPr>
            <a:r>
              <a:rPr lang="en-US" sz="2500" dirty="0" smtClean="0">
                <a:solidFill>
                  <a:srgbClr val="0000FF"/>
                </a:solidFill>
                <a:latin typeface="Arial"/>
                <a:cs typeface="Arial"/>
              </a:rPr>
              <a:t>Previously: Using the incorrect units </a:t>
            </a:r>
          </a:p>
          <a:p>
            <a:pPr marL="742950" lvl="1" indent="-285750">
              <a:buFont typeface="Arial"/>
              <a:buChar char="•"/>
            </a:pPr>
            <a:r>
              <a:rPr lang="en-US" sz="2500" dirty="0" smtClean="0">
                <a:solidFill>
                  <a:srgbClr val="0000FF"/>
                </a:solidFill>
                <a:latin typeface="Arial"/>
                <a:cs typeface="Arial"/>
              </a:rPr>
              <a:t>Now: Using units of (kg/m</a:t>
            </a:r>
            <a:r>
              <a:rPr lang="en-US" sz="2500" baseline="30000" dirty="0" smtClean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r>
              <a:rPr lang="en-US" sz="2500" dirty="0" smtClean="0">
                <a:solidFill>
                  <a:srgbClr val="0000FF"/>
                </a:solidFill>
                <a:latin typeface="Arial"/>
                <a:cs typeface="Arial"/>
              </a:rPr>
              <a:t>)/s, where kg/m</a:t>
            </a:r>
            <a:r>
              <a:rPr lang="en-US" sz="2500" baseline="30000" dirty="0" smtClean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r>
              <a:rPr lang="en-US" sz="2500" dirty="0" smtClean="0">
                <a:solidFill>
                  <a:srgbClr val="0000FF"/>
                </a:solidFill>
                <a:latin typeface="Arial"/>
                <a:cs typeface="Arial"/>
              </a:rPr>
              <a:t> = mm</a:t>
            </a:r>
          </a:p>
          <a:p>
            <a:pPr marL="742950" lvl="1" indent="-285750">
              <a:buFont typeface="Arial"/>
              <a:buChar char="•"/>
            </a:pP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b="1" dirty="0">
                <a:latin typeface="Arial"/>
                <a:cs typeface="Arial"/>
              </a:rPr>
              <a:t>1-km Reflectivity</a:t>
            </a:r>
          </a:p>
          <a:p>
            <a:pPr marL="742950" lvl="1" indent="-285750">
              <a:buFont typeface="Arial"/>
              <a:buChar char="•"/>
            </a:pPr>
            <a:r>
              <a:rPr lang="en-US" sz="2500" dirty="0">
                <a:solidFill>
                  <a:srgbClr val="0000FF"/>
                </a:solidFill>
                <a:latin typeface="Arial"/>
                <a:cs typeface="Arial"/>
              </a:rPr>
              <a:t>Previously: U</a:t>
            </a:r>
            <a:r>
              <a:rPr lang="en-US" sz="2500" dirty="0" smtClean="0">
                <a:solidFill>
                  <a:srgbClr val="0000FF"/>
                </a:solidFill>
                <a:latin typeface="Arial"/>
                <a:cs typeface="Arial"/>
              </a:rPr>
              <a:t>sing </a:t>
            </a:r>
            <a:r>
              <a:rPr lang="en-US" sz="2500" dirty="0">
                <a:solidFill>
                  <a:srgbClr val="0000FF"/>
                </a:solidFill>
                <a:latin typeface="Arial"/>
                <a:cs typeface="Arial"/>
              </a:rPr>
              <a:t>the instantaneous </a:t>
            </a:r>
            <a:r>
              <a:rPr lang="en-US" sz="2500" dirty="0" err="1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sz="2500" dirty="0">
                <a:solidFill>
                  <a:srgbClr val="0000FF"/>
                </a:solidFill>
                <a:latin typeface="Arial"/>
                <a:cs typeface="Arial"/>
              </a:rPr>
              <a:t>. r</a:t>
            </a:r>
            <a:r>
              <a:rPr lang="en-US" sz="2500" dirty="0" smtClean="0">
                <a:solidFill>
                  <a:srgbClr val="0000FF"/>
                </a:solidFill>
                <a:latin typeface="Arial"/>
                <a:cs typeface="Arial"/>
              </a:rPr>
              <a:t>ate with incorrect units</a:t>
            </a:r>
            <a:endParaRPr lang="en-US" sz="25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500" dirty="0">
                <a:solidFill>
                  <a:srgbClr val="0000FF"/>
                </a:solidFill>
                <a:latin typeface="Arial"/>
                <a:cs typeface="Arial"/>
              </a:rPr>
              <a:t>Now: Using the instantaneous convective </a:t>
            </a:r>
            <a:r>
              <a:rPr lang="en-US" sz="2500" dirty="0" err="1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sz="2500" dirty="0">
                <a:solidFill>
                  <a:srgbClr val="0000FF"/>
                </a:solidFill>
                <a:latin typeface="Arial"/>
                <a:cs typeface="Arial"/>
              </a:rPr>
              <a:t>. </a:t>
            </a:r>
            <a:r>
              <a:rPr lang="en-US" sz="2500" dirty="0" smtClean="0">
                <a:solidFill>
                  <a:srgbClr val="0000FF"/>
                </a:solidFill>
                <a:latin typeface="Arial"/>
                <a:cs typeface="Arial"/>
              </a:rPr>
              <a:t>rate</a:t>
            </a:r>
            <a:endParaRPr lang="en-US" sz="25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71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2149</TotalTime>
  <Words>740</Words>
  <Application>Microsoft Macintosh PowerPoint</Application>
  <PresentationFormat>On-screen Show (4:3)</PresentationFormat>
  <Paragraphs>177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Logan Dawson</cp:lastModifiedBy>
  <cp:revision>95</cp:revision>
  <dcterms:created xsi:type="dcterms:W3CDTF">2018-05-31T13:21:05Z</dcterms:created>
  <dcterms:modified xsi:type="dcterms:W3CDTF">2018-06-28T14:02:51Z</dcterms:modified>
</cp:coreProperties>
</file>