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6" r:id="rId2"/>
    <p:sldId id="411" r:id="rId3"/>
    <p:sldId id="632" r:id="rId4"/>
    <p:sldId id="520" r:id="rId5"/>
    <p:sldId id="610" r:id="rId6"/>
    <p:sldId id="616" r:id="rId7"/>
    <p:sldId id="614" r:id="rId8"/>
    <p:sldId id="617" r:id="rId9"/>
    <p:sldId id="618" r:id="rId10"/>
    <p:sldId id="619" r:id="rId11"/>
    <p:sldId id="611" r:id="rId12"/>
    <p:sldId id="624" r:id="rId13"/>
    <p:sldId id="627" r:id="rId14"/>
    <p:sldId id="628" r:id="rId15"/>
    <p:sldId id="629" r:id="rId16"/>
    <p:sldId id="631" r:id="rId17"/>
    <p:sldId id="633" r:id="rId18"/>
    <p:sldId id="622" r:id="rId19"/>
    <p:sldId id="634" r:id="rId20"/>
    <p:sldId id="638" r:id="rId21"/>
    <p:sldId id="640" r:id="rId22"/>
    <p:sldId id="639" r:id="rId23"/>
    <p:sldId id="641" r:id="rId24"/>
    <p:sldId id="62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C0280"/>
    <a:srgbClr val="80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B86B-6513-F64E-916B-B6765798F84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BE12F-E426-7E4A-8FBE-AFEAE86A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6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2DAB2-FA04-3C48-A158-3A7B4C7C6D18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1273C-C62E-E243-995C-3203A137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24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458A-D75D-2043-821C-05037C8038A8}" type="datetime1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0E34-0370-054A-89D2-1922D2EE0E2B}" type="datetime1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6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F51B-C99C-FE44-80E9-78593293AD8A}" type="datetime1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7B6C-49E1-F340-8DA6-749BCF3ABEEF}" type="datetime1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9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84A8-BC59-004E-BC12-3055CE46AD27}" type="datetime1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5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C868-8DC1-B844-8F86-7CACD8327BC4}" type="datetime1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65F8-F6B5-5249-A445-333B81D2213F}" type="datetime1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735D-02DD-6247-909F-5D8E799FD949}" type="datetime1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2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CD1-7BBA-C549-9A53-6376BE77A374}" type="datetime1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68FC-B29C-D54E-BF91-E7F36655E9EB}" type="datetime1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5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FF80-26C1-324A-9FFF-6F9FE887F85F}" type="datetime1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F079-4576-F643-A297-17AA5DF2C21C}" type="datetime1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83AD-27DF-EF47-865A-6B12D4F8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V3GFS-Feedback.VLab@noaa.gov" TargetMode="External"/><Relationship Id="rId2" Type="http://schemas.openxmlformats.org/officeDocument/2006/relationships/hyperlink" Target="mailto:FV3GFS-Feedback.Vlab@noa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lab.notifications@noaa.gov" TargetMode="External"/><Relationship Id="rId4" Type="http://schemas.openxmlformats.org/officeDocument/2006/relationships/hyperlink" Target="https://vlab.ncep.noaa.gov/web/emc-model-evaluation-group/home/-/message_boards/category/325178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43" y="1224861"/>
            <a:ext cx="8636000" cy="1470025"/>
          </a:xfrm>
        </p:spPr>
        <p:txBody>
          <a:bodyPr anchor="t">
            <a:normAutofit fontScale="90000"/>
          </a:bodyPr>
          <a:lstStyle/>
          <a:p>
            <a:r>
              <a:rPr lang="en-US" sz="3200" dirty="0" smtClean="0"/>
              <a:t>14 June 2018 MEG Briefing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Recent FV3GFS Stats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00" y="4300183"/>
            <a:ext cx="8173454" cy="1401581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Logan Dawson 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logan.dawson@noaa.gov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EMC Model Evaluation Group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 descr="cor_day5_HGT_P500_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76" y="559835"/>
            <a:ext cx="5379099" cy="5379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19" y="3472202"/>
            <a:ext cx="4930697" cy="4930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91" y="3472202"/>
            <a:ext cx="4930697" cy="4930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6190" y="2584903"/>
            <a:ext cx="7226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Day 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18644" y="5283170"/>
            <a:ext cx="7232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Day 8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77461" y="5283170"/>
            <a:ext cx="839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Day 10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62951" y="1898188"/>
            <a:ext cx="1832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*FV3GFS is lower at Day 8 and Day 10 , but not statistically significant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283" y="1509385"/>
            <a:ext cx="153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GFS: 0.871</a:t>
            </a:r>
          </a:p>
          <a:p>
            <a:r>
              <a:rPr lang="en-US" dirty="0" smtClean="0"/>
              <a:t>FV3GFS: 0.876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50402" y="6083069"/>
            <a:ext cx="153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GFS: 0.593</a:t>
            </a:r>
          </a:p>
          <a:p>
            <a:r>
              <a:rPr lang="en-US" dirty="0" smtClean="0"/>
              <a:t>FV3GFS: 0.584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12959" y="6083069"/>
            <a:ext cx="153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GFS: 0.420</a:t>
            </a:r>
          </a:p>
          <a:p>
            <a:r>
              <a:rPr lang="en-US" dirty="0" smtClean="0"/>
              <a:t>FV3GFS: 0.395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With Medium-Range Forecasts, ACs Decreased More Rapidly</a:t>
            </a:r>
          </a:p>
          <a:p>
            <a:r>
              <a:rPr lang="en-US" sz="2000" b="1" dirty="0" smtClean="0"/>
              <a:t>for FV3GFS than for GFS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51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283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QPF Stats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41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On Following Slides</a:t>
            </a:r>
            <a:r>
              <a:rPr lang="mr-IN" sz="2000" b="1" dirty="0" smtClean="0">
                <a:solidFill>
                  <a:srgbClr val="000000"/>
                </a:solidFill>
              </a:rPr>
              <a:t>…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133" y="684019"/>
            <a:ext cx="8686799" cy="57961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GFS is shown with red lines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FV3GFS is shown with blue lines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CCPA observations (if shown) are in green lines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41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Caveats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133" y="684019"/>
            <a:ext cx="8686799" cy="57961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Precipitation stats shown on next two slides are for a roughly 6-week period from early May through early June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This period includes the time frame when the FV3GFS SST issue was at its worst.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Thus, QPF stats were to some degree contaminated by spurious convection that was forming in the FV3GFS.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GFS and FV3GFS ETS and Bias for 24-h Precipitation Forecasts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00072" y="1034365"/>
            <a:ext cx="373529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Stats for all forecasts </a:t>
            </a:r>
            <a:r>
              <a:rPr lang="en-US" b="1" dirty="0"/>
              <a:t>t</a:t>
            </a:r>
            <a:r>
              <a:rPr lang="en-US" b="1" dirty="0" smtClean="0"/>
              <a:t>hrough F84</a:t>
            </a:r>
          </a:p>
          <a:p>
            <a:pPr algn="ctr"/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GFS and FV3GFS equitable threat scores were quite similar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Both had slightly high bias at all thresholds &lt;= 1”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Higher bias at higher thresholds, especially for FV3GFS</a:t>
            </a:r>
          </a:p>
        </p:txBody>
      </p:sp>
      <p:pic>
        <p:nvPicPr>
          <p:cNvPr id="15" name="Picture 14" descr="fv3gfs_ets_bias_allfh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71" y="535835"/>
            <a:ext cx="4866764" cy="62981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6737" y="2769569"/>
            <a:ext cx="5206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ETS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66737" y="5847621"/>
            <a:ext cx="5767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Bias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75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GFS (FV3GFS) Bias Was Lower at Longer (Shorter) Forecast Leads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98" y="524035"/>
            <a:ext cx="4866763" cy="62981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71" y="535835"/>
            <a:ext cx="4866763" cy="62981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9462" y="2576669"/>
            <a:ext cx="9352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ETS</a:t>
            </a:r>
          </a:p>
          <a:p>
            <a:pPr algn="ctr"/>
            <a:r>
              <a:rPr lang="en-US" b="1" dirty="0" smtClean="0"/>
              <a:t>F00-F24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7527" y="5638646"/>
            <a:ext cx="9352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Bias</a:t>
            </a:r>
          </a:p>
          <a:p>
            <a:pPr algn="ctr"/>
            <a:r>
              <a:rPr lang="en-US" b="1" dirty="0" smtClean="0"/>
              <a:t>F00-F24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24128" y="2572987"/>
            <a:ext cx="9352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ETS</a:t>
            </a:r>
          </a:p>
          <a:p>
            <a:pPr algn="ctr"/>
            <a:r>
              <a:rPr lang="en-US" b="1" dirty="0" smtClean="0"/>
              <a:t>F60-F84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36116" y="5634964"/>
            <a:ext cx="9352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Bias</a:t>
            </a:r>
          </a:p>
          <a:p>
            <a:pPr algn="ctr"/>
            <a:r>
              <a:rPr lang="en-US" b="1" dirty="0" smtClean="0"/>
              <a:t>F60-F84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68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FV3GFS Bias Was Higher at Longer Forecast Leads</a:t>
            </a:r>
            <a:endParaRPr lang="en-US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61" y="3906227"/>
            <a:ext cx="3639784" cy="322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7" y="559835"/>
            <a:ext cx="4414889" cy="3909016"/>
          </a:xfrm>
          <a:prstGeom prst="rect">
            <a:avLst/>
          </a:prstGeom>
        </p:spPr>
      </p:pic>
      <p:pic>
        <p:nvPicPr>
          <p:cNvPr id="14" name="Picture 13" descr="fv3gfs.v2018052212.084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91" y="559835"/>
            <a:ext cx="4414889" cy="3909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6265" y="6171684"/>
            <a:ext cx="9669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Stage IV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3061" y="3044782"/>
            <a:ext cx="9352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GFS</a:t>
            </a:r>
          </a:p>
          <a:p>
            <a:pPr algn="ctr"/>
            <a:r>
              <a:rPr lang="en-US" b="1" dirty="0" smtClean="0"/>
              <a:t>F60-F84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14581" y="3044782"/>
            <a:ext cx="9352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FV3GFS</a:t>
            </a:r>
          </a:p>
          <a:p>
            <a:pPr algn="ctr"/>
            <a:r>
              <a:rPr lang="en-US" b="1" dirty="0" smtClean="0"/>
              <a:t>F60-F84</a:t>
            </a:r>
            <a:endParaRPr lang="en-US" b="1" dirty="0"/>
          </a:p>
        </p:txBody>
      </p:sp>
      <p:sp>
        <p:nvSpPr>
          <p:cNvPr id="2" name="Oval 1"/>
          <p:cNvSpPr/>
          <p:nvPr/>
        </p:nvSpPr>
        <p:spPr>
          <a:xfrm rot="20669737">
            <a:off x="3370489" y="2551746"/>
            <a:ext cx="605182" cy="114132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0850" y="4638396"/>
            <a:ext cx="2797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FV3GFS high QPF maxes   far and away overdid precipitation amounts along SE coast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669737">
            <a:off x="7886094" y="2551747"/>
            <a:ext cx="605182" cy="114132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669737">
            <a:off x="5312990" y="5557994"/>
            <a:ext cx="605182" cy="82170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3" grpId="0"/>
      <p:bldP spid="16" grpId="1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Similar Bias for FV3GFS and GFS After SST Fix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98" y="524036"/>
            <a:ext cx="4866763" cy="6298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71" y="535836"/>
            <a:ext cx="4866763" cy="62981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2170" y="1499644"/>
            <a:ext cx="1608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9 May </a:t>
            </a:r>
            <a:r>
              <a:rPr lang="mr-IN" b="1" dirty="0" smtClean="0"/>
              <a:t>–</a:t>
            </a:r>
            <a:r>
              <a:rPr lang="en-US" b="1" dirty="0" smtClean="0"/>
              <a:t> 8 June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55701" y="1499644"/>
            <a:ext cx="18421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28 May </a:t>
            </a:r>
            <a:r>
              <a:rPr lang="mr-IN" b="1" dirty="0" smtClean="0"/>
              <a:t>–</a:t>
            </a:r>
            <a:r>
              <a:rPr lang="en-US" b="1" dirty="0" smtClean="0"/>
              <a:t> 12 June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08479" y="6416443"/>
            <a:ext cx="39528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ETS (top) and Bias (bottom) for </a:t>
            </a:r>
            <a:r>
              <a:rPr lang="en-US" b="1" dirty="0" smtClean="0"/>
              <a:t>F60-</a:t>
            </a:r>
            <a:r>
              <a:rPr lang="en-US" b="1" dirty="0"/>
              <a:t>F84</a:t>
            </a:r>
          </a:p>
        </p:txBody>
      </p:sp>
    </p:spTree>
    <p:extLst>
      <p:ext uri="{BB962C8B-B14F-4D97-AF65-F5344CB8AC3E}">
        <p14:creationId xmlns:p14="http://schemas.microsoft.com/office/powerpoint/2010/main" val="33304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18</a:t>
            </a:fld>
            <a:endParaRPr lang="en-US"/>
          </a:p>
        </p:txBody>
      </p:sp>
      <p:pic>
        <p:nvPicPr>
          <p:cNvPr id="5" name="Shape 97"/>
          <p:cNvPicPr preferRelativeResize="0"/>
          <p:nvPr/>
        </p:nvPicPr>
        <p:blipFill rotWithShape="1">
          <a:blip r:embed="rId2">
            <a:alphaModFix/>
          </a:blip>
          <a:srcRect l="436" r="436"/>
          <a:stretch/>
        </p:blipFill>
        <p:spPr>
          <a:xfrm>
            <a:off x="1" y="498507"/>
            <a:ext cx="4586606" cy="562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9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45" y="498507"/>
            <a:ext cx="4559428" cy="56200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01355" y="6038569"/>
            <a:ext cx="71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CONUS averaged 3-hourly precipitation (mm) by forecast hour</a:t>
            </a:r>
          </a:p>
          <a:p>
            <a:pPr algn="ctr"/>
            <a:r>
              <a:rPr lang="en-US" b="1" dirty="0" smtClean="0"/>
              <a:t>16 July 2017 </a:t>
            </a:r>
            <a:r>
              <a:rPr lang="mr-IN" b="1" dirty="0" smtClean="0"/>
              <a:t>–</a:t>
            </a:r>
            <a:r>
              <a:rPr lang="en-US" b="1" dirty="0" smtClean="0"/>
              <a:t> 15 August 2017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Previous FV3GFS Stats Suggested Significant Improvement in Diurnal Cycle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29967" y="4924406"/>
            <a:ext cx="11742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12Z Cycles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90816" y="4364168"/>
            <a:ext cx="539158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February MEG Presentation by Glenn White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FV3GFS used GFS ICs and Zhao-Carr MP during this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967" y="4913785"/>
            <a:ext cx="11742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00Z Cycles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85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19</a:t>
            </a:fld>
            <a:endParaRPr lang="en-US"/>
          </a:p>
        </p:txBody>
      </p:sp>
      <p:pic>
        <p:nvPicPr>
          <p:cNvPr id="5" name="Shape 97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6981"/>
            <a:ext cx="4586605" cy="354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9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45" y="807482"/>
            <a:ext cx="4559427" cy="3523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01355" y="4330676"/>
            <a:ext cx="71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CONUS averaged 3-hourly precipitation (mm) by forecast hour</a:t>
            </a:r>
          </a:p>
          <a:p>
            <a:pPr algn="ctr"/>
            <a:r>
              <a:rPr lang="en-US" b="1" dirty="0" smtClean="0"/>
              <a:t>28 May 2018 </a:t>
            </a:r>
            <a:r>
              <a:rPr lang="mr-IN" b="1" dirty="0" smtClean="0"/>
              <a:t>–</a:t>
            </a:r>
            <a:r>
              <a:rPr lang="en-US" b="1" dirty="0" smtClean="0"/>
              <a:t> 11 June 2018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Diurnal Cycle Improvement May Have Been Lost?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Will Have to Watch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122" y="3365131"/>
            <a:ext cx="11742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00Z Cycles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3890" y="3365131"/>
            <a:ext cx="11742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12Z Cycles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017" y="5213708"/>
            <a:ext cx="87709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Compared to previous slides: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FV3GFS still closely matched the bottom of the diurnal cycle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But, like the GFS, the FV3GFS diurnal cycle </a:t>
            </a:r>
            <a:r>
              <a:rPr lang="en-US" smtClean="0"/>
              <a:t>peak lagged </a:t>
            </a:r>
            <a:r>
              <a:rPr lang="en-US" dirty="0" smtClean="0"/>
              <a:t>CCPA observations by 3 hours (compare to slide 18)</a:t>
            </a:r>
          </a:p>
        </p:txBody>
      </p:sp>
    </p:spTree>
    <p:extLst>
      <p:ext uri="{BB962C8B-B14F-4D97-AF65-F5344CB8AC3E}">
        <p14:creationId xmlns:p14="http://schemas.microsoft.com/office/powerpoint/2010/main" val="16176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41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Topic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00655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Discussion of recent FV3GFS stats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Update on </a:t>
            </a:r>
            <a:r>
              <a:rPr lang="en-US" sz="2000" dirty="0" err="1" smtClean="0">
                <a:solidFill>
                  <a:srgbClr val="000000"/>
                </a:solidFill>
              </a:rPr>
              <a:t>VLab</a:t>
            </a:r>
            <a:r>
              <a:rPr lang="en-US" sz="2000" dirty="0" smtClean="0">
                <a:solidFill>
                  <a:srgbClr val="000000"/>
                </a:solidFill>
              </a:rPr>
              <a:t> Forum functionality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500 </a:t>
            </a:r>
            <a:r>
              <a:rPr lang="en-US" sz="2000" dirty="0" err="1" smtClean="0">
                <a:solidFill>
                  <a:srgbClr val="000000"/>
                </a:solidFill>
              </a:rPr>
              <a:t>mb</a:t>
            </a:r>
            <a:r>
              <a:rPr lang="en-US" sz="2000" dirty="0" smtClean="0">
                <a:solidFill>
                  <a:srgbClr val="000000"/>
                </a:solidFill>
              </a:rPr>
              <a:t> Anomaly Correlation scores from EMC FV3GFS Parallel Execution Group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CONUS QPF stats from Ying Lin (EMC)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Temperature stats from </a:t>
            </a:r>
            <a:r>
              <a:rPr lang="en-US" sz="2000" dirty="0">
                <a:solidFill>
                  <a:srgbClr val="000000"/>
                </a:solidFill>
              </a:rPr>
              <a:t>EMC FV3GFS Parallel Execution Group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283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Temperature Stats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0" y="369832"/>
            <a:ext cx="6134518" cy="6134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0" y="3589491"/>
            <a:ext cx="6134518" cy="613451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FV3GFS 1000 </a:t>
            </a:r>
            <a:r>
              <a:rPr lang="en-US" sz="2000" b="1" dirty="0" err="1" smtClean="0"/>
              <a:t>mb</a:t>
            </a:r>
            <a:r>
              <a:rPr lang="en-US" sz="2000" b="1" dirty="0" smtClean="0"/>
              <a:t> and 850 </a:t>
            </a:r>
            <a:r>
              <a:rPr lang="en-US" sz="2000" b="1" dirty="0" err="1" smtClean="0"/>
              <a:t>mb</a:t>
            </a:r>
            <a:r>
              <a:rPr lang="en-US" sz="2000" b="1" dirty="0" smtClean="0"/>
              <a:t> Temp Biases Noticeably Lower after SST Fix*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2326" y="1677366"/>
            <a:ext cx="25330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r>
              <a:rPr lang="en-US" dirty="0" smtClean="0"/>
              <a:t>*Reminder: Immediate impact of SST fix was due to introducing GFS background state into the FV3GFS parallel </a:t>
            </a:r>
          </a:p>
        </p:txBody>
      </p:sp>
    </p:spTree>
    <p:extLst>
      <p:ext uri="{BB962C8B-B14F-4D97-AF65-F5344CB8AC3E}">
        <p14:creationId xmlns:p14="http://schemas.microsoft.com/office/powerpoint/2010/main" val="800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22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397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Near Model Top, FV3GFS RMSEs Are Initially Higher than GFS,</a:t>
            </a:r>
          </a:p>
          <a:p>
            <a:r>
              <a:rPr lang="en-US" sz="2000" b="1" dirty="0" smtClean="0"/>
              <a:t>Then Improve at Longer Forecast Leads</a:t>
            </a:r>
            <a:endParaRPr lang="en-US" sz="2000" b="1" dirty="0"/>
          </a:p>
        </p:txBody>
      </p:sp>
      <p:pic>
        <p:nvPicPr>
          <p:cNvPr id="4" name="Picture 3" descr="rmspmean_T_G2NH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97" y="723482"/>
            <a:ext cx="6134518" cy="61345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017" y="5486983"/>
            <a:ext cx="87709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Focus on right panel</a:t>
            </a:r>
            <a:r>
              <a:rPr lang="mr-IN" dirty="0" smtClean="0"/>
              <a:t>…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After ~Day 4, FV3GFS RMSEs are lower (shown in green) than that of the GFS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Considerable improvement above 20 </a:t>
            </a:r>
            <a:r>
              <a:rPr lang="en-US" dirty="0" err="1" smtClean="0"/>
              <a:t>hPa</a:t>
            </a:r>
            <a:r>
              <a:rPr lang="en-US" dirty="0" smtClean="0"/>
              <a:t> after Day 10</a:t>
            </a:r>
          </a:p>
        </p:txBody>
      </p:sp>
    </p:spTree>
    <p:extLst>
      <p:ext uri="{BB962C8B-B14F-4D97-AF65-F5344CB8AC3E}">
        <p14:creationId xmlns:p14="http://schemas.microsoft.com/office/powerpoint/2010/main" val="42182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10397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FV3GFS Generally Has a Warm Bias in the Stratosphere,</a:t>
            </a:r>
          </a:p>
          <a:p>
            <a:r>
              <a:rPr lang="en-US" sz="2000" b="1" dirty="0" smtClean="0"/>
              <a:t>Though GFS’s Cold Bias Has a Higher Magnitude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97" y="723482"/>
            <a:ext cx="6134518" cy="6134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017" y="5486983"/>
            <a:ext cx="87709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Both GFS and FV3GFS have cold bias around the tropopause level, but FV3GFS bias is slightly less at longer forecast leads.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Above 20 </a:t>
            </a:r>
            <a:r>
              <a:rPr lang="en-US" dirty="0" err="1" smtClean="0"/>
              <a:t>hPa</a:t>
            </a:r>
            <a:r>
              <a:rPr lang="en-US" dirty="0" smtClean="0"/>
              <a:t>, FV3GFS has a warm bias that increases with forecast range, but the magnitude of the GFS cold bias increases more rapidly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41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Summary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133" y="684019"/>
            <a:ext cx="8686799" cy="57961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Day 5 500 </a:t>
            </a:r>
            <a:r>
              <a:rPr lang="en-US" sz="2000" dirty="0" err="1" smtClean="0"/>
              <a:t>mb</a:t>
            </a:r>
            <a:r>
              <a:rPr lang="en-US" sz="2000" dirty="0" smtClean="0"/>
              <a:t> anomaly correlations from FV3GFS are comparable to those of the GFS</a:t>
            </a:r>
          </a:p>
          <a:p>
            <a:endParaRPr lang="en-US" sz="2000" dirty="0"/>
          </a:p>
          <a:p>
            <a:r>
              <a:rPr lang="en-US" sz="2000" dirty="0" smtClean="0"/>
              <a:t>FV3GFS QPF statistics were affected to some degree by SST bug. QPF stats after bug fix closely follow GFS stats.</a:t>
            </a:r>
          </a:p>
          <a:p>
            <a:endParaRPr lang="en-US" sz="2000" dirty="0"/>
          </a:p>
          <a:p>
            <a:r>
              <a:rPr lang="en-US" sz="2000" dirty="0" smtClean="0"/>
              <a:t>GFS cold bias in stratosphere addressed in FV3GFS parallel, but temperatures are slightly warm now, especially at extended forecast times.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Please continue to send us your feedback via the evaluation </a:t>
            </a:r>
            <a:r>
              <a:rPr lang="en-US" sz="2000" b="1" dirty="0" err="1" smtClean="0"/>
              <a:t>VLab</a:t>
            </a:r>
            <a:r>
              <a:rPr lang="en-US" sz="2000" b="1" dirty="0" smtClean="0"/>
              <a:t> forum/email. It’s critical and extremely beneficial to this process!</a:t>
            </a:r>
            <a:endParaRPr lang="en-US" sz="18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415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VLab</a:t>
            </a:r>
            <a:r>
              <a:rPr lang="en-US" sz="2000" b="1" dirty="0" smtClean="0">
                <a:solidFill>
                  <a:srgbClr val="000000"/>
                </a:solidFill>
              </a:rPr>
              <a:t> Forum Update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133" y="684019"/>
            <a:ext cx="8686799" cy="57961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/>
              <a:t>The </a:t>
            </a:r>
            <a:r>
              <a:rPr lang="en-US" sz="2000" dirty="0" smtClean="0">
                <a:hlinkClick r:id="rId2"/>
              </a:rPr>
              <a:t>FV3GFS-Feedback.VLab@noaa.gov</a:t>
            </a:r>
            <a:r>
              <a:rPr lang="en-US" sz="2000" dirty="0" smtClean="0"/>
              <a:t> account is ready</a:t>
            </a:r>
          </a:p>
          <a:p>
            <a:endParaRPr lang="en-US" sz="2000" dirty="0"/>
          </a:p>
          <a:p>
            <a:r>
              <a:rPr lang="en-US" sz="2000" dirty="0" smtClean="0"/>
              <a:t>If you send an email to </a:t>
            </a:r>
            <a:r>
              <a:rPr lang="en-US" sz="2000" dirty="0">
                <a:hlinkClick r:id="rId3"/>
              </a:rPr>
              <a:t>FV3GFS-Feedback.VLab@</a:t>
            </a:r>
            <a:r>
              <a:rPr lang="en-US" sz="2000" dirty="0" smtClean="0">
                <a:hlinkClick r:id="rId3"/>
              </a:rPr>
              <a:t>noaa.gov</a:t>
            </a:r>
            <a:r>
              <a:rPr lang="en-US" sz="2000" dirty="0" smtClean="0"/>
              <a:t>, the email will appear as a post in the </a:t>
            </a:r>
            <a:r>
              <a:rPr lang="en-US" sz="2000" dirty="0" smtClean="0">
                <a:hlinkClick r:id="rId4"/>
              </a:rPr>
              <a:t>FV3GFS Evaluation Forum</a:t>
            </a:r>
            <a:r>
              <a:rPr lang="en-US" sz="2000" dirty="0" smtClean="0"/>
              <a:t>, and all forum subscribers will get an email from </a:t>
            </a:r>
            <a:r>
              <a:rPr lang="en-US" sz="2000" dirty="0" smtClean="0">
                <a:hlinkClick r:id="rId5"/>
              </a:rPr>
              <a:t>vlab.notifications@noaa.gov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If you reply to a message from </a:t>
            </a:r>
            <a:r>
              <a:rPr lang="en-US" sz="2000" dirty="0" smtClean="0">
                <a:hlinkClick r:id="rId5"/>
              </a:rPr>
              <a:t>vlab.notifications@noaa.gov</a:t>
            </a:r>
            <a:r>
              <a:rPr lang="en-US" sz="2000" dirty="0" smtClean="0"/>
              <a:t>, forum subscribers will get an email, and the post will appear in the thread on the forum</a:t>
            </a:r>
          </a:p>
          <a:p>
            <a:endParaRPr lang="en-US" sz="2000" dirty="0"/>
          </a:p>
          <a:p>
            <a:r>
              <a:rPr lang="en-US" sz="2000" b="1" u="sng" dirty="0" smtClean="0"/>
              <a:t>NOTE:</a:t>
            </a:r>
            <a:r>
              <a:rPr lang="en-US" sz="2000" dirty="0" smtClean="0"/>
              <a:t> </a:t>
            </a:r>
            <a:r>
              <a:rPr lang="en-US" sz="2000" u="sng" dirty="0" smtClean="0"/>
              <a:t>Non-</a:t>
            </a:r>
            <a:r>
              <a:rPr lang="en-US" sz="2000" u="sng" dirty="0" err="1" smtClean="0"/>
              <a:t>VLab</a:t>
            </a:r>
            <a:r>
              <a:rPr lang="en-US" sz="2000" u="sng" dirty="0" smtClean="0"/>
              <a:t> members</a:t>
            </a:r>
            <a:r>
              <a:rPr lang="en-US" sz="2000" dirty="0" smtClean="0"/>
              <a:t> who email to the forum </a:t>
            </a:r>
            <a:r>
              <a:rPr lang="en-US" sz="2000" u="sng" dirty="0" smtClean="0"/>
              <a:t>will be identified as “Anonymous”</a:t>
            </a:r>
            <a:r>
              <a:rPr lang="en-US" sz="2000" dirty="0" smtClean="0"/>
              <a:t> on </a:t>
            </a:r>
            <a:r>
              <a:rPr lang="en-US" sz="2000" dirty="0" err="1" smtClean="0"/>
              <a:t>VLab</a:t>
            </a:r>
            <a:r>
              <a:rPr lang="en-US" sz="2000" dirty="0" smtClean="0"/>
              <a:t> and in the subscription email. If writing to the forum in this manner, </a:t>
            </a:r>
            <a:r>
              <a:rPr lang="en-US" sz="2000" u="sng" dirty="0" smtClean="0"/>
              <a:t>please identify yourself in the text of your email.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20047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Links for </a:t>
            </a:r>
            <a:r>
              <a:rPr lang="en-US" sz="2000" b="1" dirty="0" err="1" smtClean="0"/>
              <a:t>VLab</a:t>
            </a:r>
            <a:r>
              <a:rPr lang="en-US" sz="2000" b="1" dirty="0" smtClean="0"/>
              <a:t> Forum and Recent Stats Are Publicly Available </a:t>
            </a:r>
          </a:p>
          <a:p>
            <a:r>
              <a:rPr lang="en-US" sz="2000" b="1" dirty="0" smtClean="0"/>
              <a:t>on FV3GFS Official Evaluation Website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 descr="Screen Shot 2018-06-13 at 2.38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982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283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500 </a:t>
            </a:r>
            <a:r>
              <a:rPr lang="en-US" sz="3600" dirty="0" err="1" smtClean="0"/>
              <a:t>mb</a:t>
            </a:r>
            <a:r>
              <a:rPr lang="en-US" sz="3600" dirty="0" smtClean="0"/>
              <a:t> Anomaly Correlation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DAY 5 500 </a:t>
            </a:r>
            <a:r>
              <a:rPr lang="en-US" sz="2000" b="1" dirty="0" err="1" smtClean="0"/>
              <a:t>mb</a:t>
            </a:r>
            <a:r>
              <a:rPr lang="en-US" sz="2000" b="1" dirty="0" smtClean="0"/>
              <a:t> Anomaly Correlation Scores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 descr="cor_day5_HGT_P500_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76" y="559835"/>
            <a:ext cx="5379099" cy="5379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19" y="3472202"/>
            <a:ext cx="4930697" cy="4930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91" y="3472202"/>
            <a:ext cx="4930697" cy="4930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8660" y="2432387"/>
            <a:ext cx="7526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Globe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30781" y="5283170"/>
            <a:ext cx="16111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N. Hemisphere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53996" y="5283170"/>
            <a:ext cx="1569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S</a:t>
            </a:r>
            <a:r>
              <a:rPr lang="en-US" b="1" dirty="0" smtClean="0"/>
              <a:t>. Hemisphere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7283" y="1509385"/>
            <a:ext cx="153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GFS: 0.871</a:t>
            </a:r>
          </a:p>
          <a:p>
            <a:r>
              <a:rPr lang="en-US" dirty="0" smtClean="0"/>
              <a:t>FV3GFS: 0.876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50402" y="6083069"/>
            <a:ext cx="153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GFS: 0.886</a:t>
            </a:r>
          </a:p>
          <a:p>
            <a:r>
              <a:rPr lang="en-US" dirty="0" smtClean="0"/>
              <a:t>FV3GFS: 0.894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2959" y="6083069"/>
            <a:ext cx="153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GFS: 0.857</a:t>
            </a:r>
          </a:p>
          <a:p>
            <a:r>
              <a:rPr lang="en-US" dirty="0" smtClean="0"/>
              <a:t>FV3GFS: 0.858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FV3GFS ACs Were Nominally Lower from Day 7-12 in S. Hemisphere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0" b="48239"/>
          <a:stretch/>
        </p:blipFill>
        <p:spPr>
          <a:xfrm>
            <a:off x="1928933" y="977250"/>
            <a:ext cx="5266691" cy="537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1822"/>
            <a:ext cx="8229600" cy="4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FV3GFS </a:t>
            </a:r>
            <a:r>
              <a:rPr lang="en-US" sz="2000" b="1" dirty="0" smtClean="0"/>
              <a:t>ACs Were Higher through </a:t>
            </a:r>
            <a:r>
              <a:rPr lang="en-US" sz="2000" b="1" dirty="0"/>
              <a:t>Day 6</a:t>
            </a:r>
            <a:r>
              <a:rPr lang="en-US" sz="2000" b="1" dirty="0" smtClean="0"/>
              <a:t> </a:t>
            </a:r>
            <a:r>
              <a:rPr lang="en-US" sz="2000" b="1" dirty="0"/>
              <a:t>in </a:t>
            </a:r>
            <a:r>
              <a:rPr lang="en-US" sz="2000" b="1" dirty="0" smtClean="0"/>
              <a:t>N. </a:t>
            </a:r>
            <a:r>
              <a:rPr lang="en-US" sz="2000" b="1" dirty="0"/>
              <a:t>Hemisphere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33" y="978656"/>
            <a:ext cx="5266691" cy="53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1822"/>
            <a:ext cx="8229600" cy="731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Pattern Averages for Globe, Where FV3GFS May Have Been Slightly Better in First Few Days of Forecast 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83AD-27DF-EF47-865A-6B12D4F8FFD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33" y="978656"/>
            <a:ext cx="5266691" cy="53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14349</TotalTime>
  <Words>890</Words>
  <Application>Microsoft Office PowerPoint</Application>
  <PresentationFormat>On-screen Show (4:3)</PresentationFormat>
  <Paragraphs>158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14 June 2018 MEG Briefing  Recent FV3GFS Stats</vt:lpstr>
      <vt:lpstr>Topic</vt:lpstr>
      <vt:lpstr>VLab Forum Update</vt:lpstr>
      <vt:lpstr>PowerPoint Presentation</vt:lpstr>
      <vt:lpstr>500 mb Anomaly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QPF Stats</vt:lpstr>
      <vt:lpstr>On Following Slides…</vt:lpstr>
      <vt:lpstr>Caveats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Temperature Stats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Logan Dawson</dc:creator>
  <cp:lastModifiedBy>Mary L. Hart</cp:lastModifiedBy>
  <cp:revision>398</cp:revision>
  <dcterms:created xsi:type="dcterms:W3CDTF">2017-09-15T13:17:05Z</dcterms:created>
  <dcterms:modified xsi:type="dcterms:W3CDTF">2018-06-14T16:37:52Z</dcterms:modified>
</cp:coreProperties>
</file>