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7" r:id="rId2"/>
    <p:sldId id="965" r:id="rId3"/>
    <p:sldId id="966" r:id="rId4"/>
    <p:sldId id="968" r:id="rId5"/>
    <p:sldId id="960" r:id="rId6"/>
    <p:sldId id="959" r:id="rId7"/>
    <p:sldId id="964" r:id="rId8"/>
    <p:sldId id="963" r:id="rId9"/>
    <p:sldId id="962" r:id="rId10"/>
    <p:sldId id="961" r:id="rId11"/>
    <p:sldId id="971" r:id="rId12"/>
    <p:sldId id="970" r:id="rId13"/>
    <p:sldId id="974" r:id="rId14"/>
    <p:sldId id="969" r:id="rId15"/>
    <p:sldId id="972" r:id="rId16"/>
    <p:sldId id="975" r:id="rId17"/>
    <p:sldId id="9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4F2"/>
    <a:srgbClr val="DA29FF"/>
    <a:srgbClr val="FFF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714" autoAdjust="0"/>
  </p:normalViewPr>
  <p:slideViewPr>
    <p:cSldViewPr snapToGrid="0" snapToObjects="1">
      <p:cViewPr>
        <p:scale>
          <a:sx n="100" d="100"/>
          <a:sy n="100" d="100"/>
        </p:scale>
        <p:origin x="-752" y="-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7" Type="http://schemas.openxmlformats.org/officeDocument/2006/relationships/image" Target="../media/image32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AEFC-8B69-8840-9929-EE4EC7A15087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1BB58-4A36-0843-8B39-E15A1D451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06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9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A34A-F247-2F43-A506-7B359AE96C61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15C7-B914-FB4E-AF90-D86507C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25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26.w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27.w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2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29.w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31.w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32.wmf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1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3.w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8336" y="166007"/>
            <a:ext cx="80137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MEG DISCUSSION</a:t>
            </a:r>
            <a:br>
              <a:rPr lang="en-US" dirty="0" smtClean="0">
                <a:latin typeface="Calibri" charset="0"/>
                <a:ea typeface="MS PGothic" charset="0"/>
              </a:rPr>
            </a:br>
            <a:r>
              <a:rPr lang="en-US" dirty="0">
                <a:latin typeface="Calibri" charset="0"/>
                <a:ea typeface="MS PGothic" charset="0"/>
              </a:rPr>
              <a:t>5</a:t>
            </a:r>
            <a:r>
              <a:rPr lang="en-US" dirty="0" smtClean="0">
                <a:latin typeface="Calibri" charset="0"/>
                <a:ea typeface="MS PGothic" charset="0"/>
              </a:rPr>
              <a:t>/24/18</a:t>
            </a:r>
            <a:br>
              <a:rPr lang="en-US" dirty="0" smtClean="0">
                <a:latin typeface="Calibri" charset="0"/>
                <a:ea typeface="MS PGothic" charset="0"/>
              </a:rPr>
            </a:br>
            <a:endParaRPr lang="en-US" sz="3600" dirty="0">
              <a:solidFill>
                <a:srgbClr val="008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2337" y="6099027"/>
            <a:ext cx="337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Geoff Manikin </a:t>
            </a:r>
          </a:p>
          <a:p>
            <a:r>
              <a:rPr lang="en-US" dirty="0" err="1" smtClean="0"/>
              <a:t>geoffrey.manikin@noaa.gov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46377" y="1451366"/>
            <a:ext cx="419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PROBLEMS with the FV3GFS SST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62" t="52026" r="56944"/>
          <a:stretch/>
        </p:blipFill>
        <p:spPr>
          <a:xfrm>
            <a:off x="2144777" y="2337577"/>
            <a:ext cx="4851400" cy="32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187" b="13671"/>
          <a:stretch/>
        </p:blipFill>
        <p:spPr>
          <a:xfrm>
            <a:off x="135291" y="0"/>
            <a:ext cx="6202010" cy="216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2681"/>
          <a:stretch/>
        </p:blipFill>
        <p:spPr>
          <a:xfrm>
            <a:off x="135290" y="2161253"/>
            <a:ext cx="6202011" cy="2646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3907" b="14185"/>
          <a:stretch/>
        </p:blipFill>
        <p:spPr>
          <a:xfrm>
            <a:off x="135290" y="4738979"/>
            <a:ext cx="6202011" cy="2119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8800" y="83820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4/25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7297" y="294640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/5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8800" y="546100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/21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0200" y="4279900"/>
            <a:ext cx="223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Matthew Pyle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37301" y="114300"/>
            <a:ext cx="276229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Effect has been cumulative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993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8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D26355-F462-497D-A80C-4EAFFC83D83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669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>NSST (Near-Surface Sea Temperature) Definition</a:t>
            </a:r>
          </a:p>
        </p:txBody>
      </p:sp>
      <p:graphicFrame>
        <p:nvGraphicFramePr>
          <p:cNvPr id="62669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867400" y="4648200"/>
          <a:ext cx="2590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3" imgW="1790700" imgH="241300" progId="Equation.3">
                  <p:embed/>
                </p:oleObj>
              </mc:Choice>
              <mc:Fallback>
                <p:oleObj name="Equation" r:id="rId3" imgW="17907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8200"/>
                        <a:ext cx="25908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3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78550" y="3098800"/>
          <a:ext cx="204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5" imgW="2044700" imgH="254000" progId="Equation.3">
                  <p:embed/>
                </p:oleObj>
              </mc:Choice>
              <mc:Fallback>
                <p:oleObj name="Equation" r:id="rId5" imgW="20447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3098800"/>
                        <a:ext cx="2044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590800" y="2209800"/>
          <a:ext cx="280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7" imgW="177646" imgH="241091" progId="Equation.3">
                  <p:embed/>
                </p:oleObj>
              </mc:Choice>
              <mc:Fallback>
                <p:oleObj name="Equation" r:id="rId7" imgW="177646" imgH="24109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2809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5" name="Rectangle 6"/>
          <p:cNvSpPr>
            <a:spLocks noChangeArrowheads="1"/>
          </p:cNvSpPr>
          <p:nvPr/>
        </p:nvSpPr>
        <p:spPr bwMode="auto">
          <a:xfrm>
            <a:off x="152400" y="685800"/>
            <a:ext cx="89916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alibri" pitchFamily="34" charset="0"/>
              </a:rPr>
              <a:t> NSST</a:t>
            </a:r>
            <a:r>
              <a:rPr lang="en-US" dirty="0">
                <a:latin typeface="Calibri" pitchFamily="34" charset="0"/>
              </a:rPr>
              <a:t> is a </a:t>
            </a:r>
            <a:r>
              <a:rPr lang="en-US" b="1" dirty="0">
                <a:latin typeface="Calibri" pitchFamily="34" charset="0"/>
              </a:rPr>
              <a:t>T-Profile</a:t>
            </a:r>
            <a:r>
              <a:rPr lang="en-US" dirty="0">
                <a:latin typeface="Calibri" pitchFamily="34" charset="0"/>
              </a:rPr>
              <a:t> just below the sea surface. </a:t>
            </a:r>
          </a:p>
          <a:p>
            <a:r>
              <a:rPr lang="en-US" dirty="0">
                <a:latin typeface="Calibri" pitchFamily="34" charset="0"/>
              </a:rPr>
              <a:t> Here, only the vertical thermal structure due to </a:t>
            </a:r>
            <a:r>
              <a:rPr lang="en-US" b="1" dirty="0">
                <a:solidFill>
                  <a:srgbClr val="FF3300"/>
                </a:solidFill>
                <a:latin typeface="Calibri" pitchFamily="34" charset="0"/>
              </a:rPr>
              <a:t>diurnal </a:t>
            </a:r>
            <a:r>
              <a:rPr lang="en-US" b="1" dirty="0" err="1">
                <a:solidFill>
                  <a:srgbClr val="FF3300"/>
                </a:solidFill>
                <a:latin typeface="Calibri" pitchFamily="34" charset="0"/>
              </a:rPr>
              <a:t>thermocline</a:t>
            </a:r>
            <a:r>
              <a:rPr lang="en-US" b="1" dirty="0">
                <a:solidFill>
                  <a:srgbClr val="FF3300"/>
                </a:solidFill>
                <a:latin typeface="Calibri" pitchFamily="34" charset="0"/>
              </a:rPr>
              <a:t> layer warming</a:t>
            </a:r>
          </a:p>
          <a:p>
            <a:r>
              <a:rPr lang="en-US" dirty="0">
                <a:latin typeface="Calibri" pitchFamily="34" charset="0"/>
              </a:rPr>
              <a:t> and </a:t>
            </a:r>
            <a:r>
              <a:rPr lang="en-US" b="1" dirty="0">
                <a:solidFill>
                  <a:srgbClr val="0066FF"/>
                </a:solidFill>
                <a:latin typeface="Calibri" pitchFamily="34" charset="0"/>
              </a:rPr>
              <a:t>thermal skin layer</a:t>
            </a:r>
            <a:r>
              <a:rPr lang="en-US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66FF"/>
                </a:solidFill>
                <a:latin typeface="Calibri" pitchFamily="34" charset="0"/>
              </a:rPr>
              <a:t>cooling</a:t>
            </a:r>
            <a:r>
              <a:rPr lang="en-US" dirty="0">
                <a:latin typeface="Calibri" pitchFamily="34" charset="0"/>
              </a:rPr>
              <a:t> is resolved</a:t>
            </a: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        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graphicFrame>
        <p:nvGraphicFramePr>
          <p:cNvPr id="626696" name="Object 8"/>
          <p:cNvGraphicFramePr>
            <a:graphicFrameLocks noChangeAspect="1"/>
          </p:cNvGraphicFramePr>
          <p:nvPr/>
        </p:nvGraphicFramePr>
        <p:xfrm>
          <a:off x="3733800" y="5791200"/>
          <a:ext cx="10779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9" imgW="634725" imgH="228501" progId="Equation.3">
                  <p:embed/>
                </p:oleObj>
              </mc:Choice>
              <mc:Fallback>
                <p:oleObj name="Equation" r:id="rId9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91200"/>
                        <a:ext cx="10779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7" name="Line 9"/>
          <p:cNvSpPr>
            <a:spLocks noChangeShapeType="1"/>
          </p:cNvSpPr>
          <p:nvPr/>
        </p:nvSpPr>
        <p:spPr bwMode="auto">
          <a:xfrm>
            <a:off x="457200" y="25908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698" name="Line 10"/>
          <p:cNvSpPr>
            <a:spLocks noChangeShapeType="1"/>
          </p:cNvSpPr>
          <p:nvPr/>
        </p:nvSpPr>
        <p:spPr bwMode="auto">
          <a:xfrm>
            <a:off x="2743200" y="2590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99" name="Line 11"/>
          <p:cNvSpPr>
            <a:spLocks noChangeShapeType="1"/>
          </p:cNvSpPr>
          <p:nvPr/>
        </p:nvSpPr>
        <p:spPr bwMode="auto">
          <a:xfrm>
            <a:off x="457200" y="25908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524000" y="4114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1" name="Freeform 13"/>
          <p:cNvSpPr>
            <a:spLocks/>
          </p:cNvSpPr>
          <p:nvPr/>
        </p:nvSpPr>
        <p:spPr bwMode="auto">
          <a:xfrm>
            <a:off x="2743200" y="2590800"/>
            <a:ext cx="914400" cy="609600"/>
          </a:xfrm>
          <a:custGeom>
            <a:avLst/>
            <a:gdLst>
              <a:gd name="T0" fmla="*/ 2147483647 w 296"/>
              <a:gd name="T1" fmla="*/ 0 h 288"/>
              <a:gd name="T2" fmla="*/ 2147483647 w 296"/>
              <a:gd name="T3" fmla="*/ 2147483647 h 288"/>
              <a:gd name="T4" fmla="*/ 2147483647 w 296"/>
              <a:gd name="T5" fmla="*/ 2147483647 h 288"/>
              <a:gd name="T6" fmla="*/ 2147483647 w 296"/>
              <a:gd name="T7" fmla="*/ 2147483647 h 288"/>
              <a:gd name="T8" fmla="*/ 0 w 29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88"/>
              <a:gd name="T17" fmla="*/ 296 w 29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88">
                <a:moveTo>
                  <a:pt x="144" y="0"/>
                </a:moveTo>
                <a:cubicBezTo>
                  <a:pt x="220" y="12"/>
                  <a:pt x="296" y="24"/>
                  <a:pt x="288" y="48"/>
                </a:cubicBezTo>
                <a:cubicBezTo>
                  <a:pt x="280" y="72"/>
                  <a:pt x="136" y="120"/>
                  <a:pt x="96" y="144"/>
                </a:cubicBezTo>
                <a:cubicBezTo>
                  <a:pt x="56" y="168"/>
                  <a:pt x="64" y="168"/>
                  <a:pt x="48" y="192"/>
                </a:cubicBezTo>
                <a:cubicBezTo>
                  <a:pt x="32" y="216"/>
                  <a:pt x="16" y="252"/>
                  <a:pt x="0" y="288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2" name="Line 14"/>
          <p:cNvSpPr>
            <a:spLocks noChangeShapeType="1"/>
          </p:cNvSpPr>
          <p:nvPr/>
        </p:nvSpPr>
        <p:spPr bwMode="auto">
          <a:xfrm>
            <a:off x="2743200" y="3200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3" name="Line 15"/>
          <p:cNvSpPr>
            <a:spLocks noChangeShapeType="1"/>
          </p:cNvSpPr>
          <p:nvPr/>
        </p:nvSpPr>
        <p:spPr bwMode="auto">
          <a:xfrm flipH="1">
            <a:off x="1524000" y="3733800"/>
            <a:ext cx="1219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731838" y="2955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Mixed Layer</a:t>
            </a:r>
          </a:p>
        </p:txBody>
      </p:sp>
      <p:sp>
        <p:nvSpPr>
          <p:cNvPr id="626705" name="Text Box 17"/>
          <p:cNvSpPr txBox="1">
            <a:spLocks noChangeArrowheads="1"/>
          </p:cNvSpPr>
          <p:nvPr/>
        </p:nvSpPr>
        <p:spPr bwMode="auto">
          <a:xfrm>
            <a:off x="381000" y="37338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Thermocline</a:t>
            </a:r>
          </a:p>
        </p:txBody>
      </p:sp>
      <p:sp>
        <p:nvSpPr>
          <p:cNvPr id="626706" name="Line 18"/>
          <p:cNvSpPr>
            <a:spLocks noChangeShapeType="1"/>
          </p:cNvSpPr>
          <p:nvPr/>
        </p:nvSpPr>
        <p:spPr bwMode="auto">
          <a:xfrm>
            <a:off x="457200" y="4114800"/>
            <a:ext cx="2362200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7" name="Line 19"/>
          <p:cNvSpPr>
            <a:spLocks noChangeShapeType="1"/>
          </p:cNvSpPr>
          <p:nvPr/>
        </p:nvSpPr>
        <p:spPr bwMode="auto">
          <a:xfrm>
            <a:off x="457200" y="3733800"/>
            <a:ext cx="2362200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08" name="Line 20"/>
          <p:cNvSpPr>
            <a:spLocks noChangeShapeType="1"/>
          </p:cNvSpPr>
          <p:nvPr/>
        </p:nvSpPr>
        <p:spPr bwMode="auto">
          <a:xfrm flipH="1" flipV="1">
            <a:off x="3276600" y="2819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709" name="Text Box 22"/>
          <p:cNvSpPr txBox="1">
            <a:spLocks noChangeArrowheads="1"/>
          </p:cNvSpPr>
          <p:nvPr/>
        </p:nvSpPr>
        <p:spPr bwMode="auto">
          <a:xfrm>
            <a:off x="152400" y="4953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Calibri" pitchFamily="34" charset="0"/>
              </a:rPr>
              <a:t>z</a:t>
            </a:r>
          </a:p>
        </p:txBody>
      </p:sp>
      <p:graphicFrame>
        <p:nvGraphicFramePr>
          <p:cNvPr id="626710" name="Object 22"/>
          <p:cNvGraphicFramePr>
            <a:graphicFrameLocks noChangeAspect="1"/>
          </p:cNvGraphicFramePr>
          <p:nvPr/>
        </p:nvGraphicFramePr>
        <p:xfrm>
          <a:off x="3657600" y="2933700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11" imgW="317225" imgH="203024" progId="Equation.3">
                  <p:embed/>
                </p:oleObj>
              </mc:Choice>
              <mc:Fallback>
                <p:oleObj name="Equation" r:id="rId11" imgW="317225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933700"/>
                        <a:ext cx="533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1" name="Text Box 24"/>
          <p:cNvSpPr txBox="1">
            <a:spLocks noChangeArrowheads="1"/>
          </p:cNvSpPr>
          <p:nvPr/>
        </p:nvSpPr>
        <p:spPr bwMode="auto">
          <a:xfrm>
            <a:off x="533400" y="4267200"/>
            <a:ext cx="1066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Deeper</a:t>
            </a:r>
          </a:p>
          <a:p>
            <a:pPr>
              <a:spcBef>
                <a:spcPct val="50000"/>
              </a:spcBef>
            </a:pPr>
            <a:r>
              <a:rPr lang="en-US" sz="1600" b="1">
                <a:latin typeface="Calibri" pitchFamily="34" charset="0"/>
              </a:rPr>
              <a:t>Ocean</a:t>
            </a:r>
          </a:p>
        </p:txBody>
      </p:sp>
      <p:sp>
        <p:nvSpPr>
          <p:cNvPr id="626712" name="Rectangle 28"/>
          <p:cNvSpPr>
            <a:spLocks noChangeArrowheads="1"/>
          </p:cNvSpPr>
          <p:nvPr/>
        </p:nvSpPr>
        <p:spPr bwMode="auto">
          <a:xfrm>
            <a:off x="5715000" y="1905000"/>
            <a:ext cx="3200400" cy="2209800"/>
          </a:xfrm>
          <a:prstGeom prst="rect">
            <a:avLst/>
          </a:prstGeom>
          <a:solidFill>
            <a:schemeClr val="bg1"/>
          </a:solidFill>
          <a:ln w="9525">
            <a:solidFill>
              <a:srgbClr val="65BDE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aphicFrame>
        <p:nvGraphicFramePr>
          <p:cNvPr id="626713" name="Object 25"/>
          <p:cNvGraphicFramePr>
            <a:graphicFrameLocks noChangeAspect="1"/>
          </p:cNvGraphicFramePr>
          <p:nvPr/>
        </p:nvGraphicFramePr>
        <p:xfrm>
          <a:off x="6172200" y="2286000"/>
          <a:ext cx="22082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13" imgW="1447800" imgH="241300" progId="Equation.3">
                  <p:embed/>
                </p:oleObj>
              </mc:Choice>
              <mc:Fallback>
                <p:oleObj name="Equation" r:id="rId13" imgW="1447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86000"/>
                        <a:ext cx="2208213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4" name="Rectangle 30"/>
          <p:cNvSpPr>
            <a:spLocks noChangeArrowheads="1"/>
          </p:cNvSpPr>
          <p:nvPr/>
        </p:nvSpPr>
        <p:spPr bwMode="auto">
          <a:xfrm>
            <a:off x="5715000" y="4267200"/>
            <a:ext cx="3200400" cy="2209800"/>
          </a:xfrm>
          <a:prstGeom prst="rect">
            <a:avLst/>
          </a:prstGeom>
          <a:solidFill>
            <a:schemeClr val="bg1"/>
          </a:solidFill>
          <a:ln w="9525">
            <a:solidFill>
              <a:srgbClr val="65BDE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aphicFrame>
        <p:nvGraphicFramePr>
          <p:cNvPr id="626715" name="Object 27"/>
          <p:cNvGraphicFramePr>
            <a:graphicFrameLocks noChangeAspect="1"/>
          </p:cNvGraphicFramePr>
          <p:nvPr/>
        </p:nvGraphicFramePr>
        <p:xfrm>
          <a:off x="6019800" y="4648200"/>
          <a:ext cx="2133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15" imgW="1409088" imgH="241195" progId="Equation.3">
                  <p:embed/>
                </p:oleObj>
              </mc:Choice>
              <mc:Fallback>
                <p:oleObj name="Equation" r:id="rId15" imgW="140908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2133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6" name="Text Box 32"/>
          <p:cNvSpPr txBox="1">
            <a:spLocks noChangeArrowheads="1"/>
          </p:cNvSpPr>
          <p:nvPr/>
        </p:nvSpPr>
        <p:spPr bwMode="auto">
          <a:xfrm>
            <a:off x="6019800" y="1905000"/>
            <a:ext cx="259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alibri" pitchFamily="34" charset="0"/>
              </a:rPr>
              <a:t>Diurnal Warming Profile</a:t>
            </a:r>
          </a:p>
        </p:txBody>
      </p:sp>
      <p:sp>
        <p:nvSpPr>
          <p:cNvPr id="626717" name="Freeform 33"/>
          <p:cNvSpPr>
            <a:spLocks/>
          </p:cNvSpPr>
          <p:nvPr/>
        </p:nvSpPr>
        <p:spPr bwMode="auto">
          <a:xfrm>
            <a:off x="6172200" y="2819400"/>
            <a:ext cx="1371600" cy="533400"/>
          </a:xfrm>
          <a:custGeom>
            <a:avLst/>
            <a:gdLst>
              <a:gd name="T0" fmla="*/ 2147483647 w 864"/>
              <a:gd name="T1" fmla="*/ 0 h 528"/>
              <a:gd name="T2" fmla="*/ 2147483647 w 864"/>
              <a:gd name="T3" fmla="*/ 2147483647 h 528"/>
              <a:gd name="T4" fmla="*/ 2147483647 w 864"/>
              <a:gd name="T5" fmla="*/ 2147483647 h 528"/>
              <a:gd name="T6" fmla="*/ 2147483647 w 864"/>
              <a:gd name="T7" fmla="*/ 2147483647 h 528"/>
              <a:gd name="T8" fmla="*/ 0 w 864"/>
              <a:gd name="T9" fmla="*/ 2147483647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528"/>
              <a:gd name="T17" fmla="*/ 864 w 864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528">
                <a:moveTo>
                  <a:pt x="864" y="0"/>
                </a:moveTo>
                <a:cubicBezTo>
                  <a:pt x="860" y="48"/>
                  <a:pt x="856" y="96"/>
                  <a:pt x="768" y="144"/>
                </a:cubicBezTo>
                <a:cubicBezTo>
                  <a:pt x="680" y="192"/>
                  <a:pt x="440" y="248"/>
                  <a:pt x="336" y="288"/>
                </a:cubicBezTo>
                <a:cubicBezTo>
                  <a:pt x="232" y="328"/>
                  <a:pt x="200" y="344"/>
                  <a:pt x="144" y="384"/>
                </a:cubicBezTo>
                <a:cubicBezTo>
                  <a:pt x="88" y="424"/>
                  <a:pt x="44" y="476"/>
                  <a:pt x="0" y="528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18" name="Line 34"/>
          <p:cNvSpPr>
            <a:spLocks noChangeShapeType="1"/>
          </p:cNvSpPr>
          <p:nvPr/>
        </p:nvSpPr>
        <p:spPr bwMode="auto">
          <a:xfrm flipH="1">
            <a:off x="6172200" y="2819400"/>
            <a:ext cx="137160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19" name="Text Box 35"/>
          <p:cNvSpPr txBox="1">
            <a:spLocks noChangeArrowheads="1"/>
          </p:cNvSpPr>
          <p:nvPr/>
        </p:nvSpPr>
        <p:spPr bwMode="auto">
          <a:xfrm>
            <a:off x="5867400" y="4267200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  <a:latin typeface="Calibri" pitchFamily="34" charset="0"/>
              </a:rPr>
              <a:t>Skin Layer Cooling Profile</a:t>
            </a:r>
          </a:p>
        </p:txBody>
      </p:sp>
      <p:sp>
        <p:nvSpPr>
          <p:cNvPr id="626720" name="Line 36"/>
          <p:cNvSpPr>
            <a:spLocks noChangeShapeType="1"/>
          </p:cNvSpPr>
          <p:nvPr/>
        </p:nvSpPr>
        <p:spPr bwMode="auto">
          <a:xfrm>
            <a:off x="6172200" y="2819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21" name="Object 33"/>
          <p:cNvGraphicFramePr>
            <a:graphicFrameLocks noChangeAspect="1"/>
          </p:cNvGraphicFramePr>
          <p:nvPr/>
        </p:nvGraphicFramePr>
        <p:xfrm>
          <a:off x="7924800" y="2819400"/>
          <a:ext cx="2809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17" imgW="177646" imgH="241091" progId="Equation.3">
                  <p:embed/>
                </p:oleObj>
              </mc:Choice>
              <mc:Fallback>
                <p:oleObj name="Equation" r:id="rId17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819400"/>
                        <a:ext cx="2809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22" name="Text Box 38"/>
          <p:cNvSpPr txBox="1">
            <a:spLocks noChangeArrowheads="1"/>
          </p:cNvSpPr>
          <p:nvPr/>
        </p:nvSpPr>
        <p:spPr bwMode="auto">
          <a:xfrm flipH="1">
            <a:off x="5867400" y="37338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z</a:t>
            </a:r>
          </a:p>
        </p:txBody>
      </p:sp>
      <p:sp>
        <p:nvSpPr>
          <p:cNvPr id="626723" name="Line 39"/>
          <p:cNvSpPr>
            <a:spLocks noChangeShapeType="1"/>
          </p:cNvSpPr>
          <p:nvPr/>
        </p:nvSpPr>
        <p:spPr bwMode="auto">
          <a:xfrm>
            <a:off x="6172200" y="2819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24" name="Object 36"/>
          <p:cNvGraphicFramePr>
            <a:graphicFrameLocks noChangeAspect="1"/>
          </p:cNvGraphicFramePr>
          <p:nvPr/>
        </p:nvGraphicFramePr>
        <p:xfrm>
          <a:off x="7924800" y="5257800"/>
          <a:ext cx="260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9" imgW="164957" imgH="241091" progId="Equation.3">
                  <p:embed/>
                </p:oleObj>
              </mc:Choice>
              <mc:Fallback>
                <p:oleObj name="Equation" r:id="rId19" imgW="164957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257800"/>
                        <a:ext cx="2603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25" name="Text Box 41"/>
          <p:cNvSpPr txBox="1">
            <a:spLocks noChangeArrowheads="1"/>
          </p:cNvSpPr>
          <p:nvPr/>
        </p:nvSpPr>
        <p:spPr bwMode="auto">
          <a:xfrm flipH="1">
            <a:off x="5791200" y="60960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z</a:t>
            </a:r>
          </a:p>
        </p:txBody>
      </p:sp>
      <p:sp>
        <p:nvSpPr>
          <p:cNvPr id="626726" name="Line 42"/>
          <p:cNvSpPr>
            <a:spLocks noChangeShapeType="1"/>
          </p:cNvSpPr>
          <p:nvPr/>
        </p:nvSpPr>
        <p:spPr bwMode="auto">
          <a:xfrm>
            <a:off x="6096000" y="5257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727" name="Line 43"/>
          <p:cNvSpPr>
            <a:spLocks noChangeShapeType="1"/>
          </p:cNvSpPr>
          <p:nvPr/>
        </p:nvSpPr>
        <p:spPr bwMode="auto">
          <a:xfrm>
            <a:off x="6096000" y="5257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728" name="Freeform 44"/>
          <p:cNvSpPr>
            <a:spLocks/>
          </p:cNvSpPr>
          <p:nvPr/>
        </p:nvSpPr>
        <p:spPr bwMode="auto">
          <a:xfrm>
            <a:off x="6096000" y="5257800"/>
            <a:ext cx="1066800" cy="152400"/>
          </a:xfrm>
          <a:custGeom>
            <a:avLst/>
            <a:gdLst>
              <a:gd name="T0" fmla="*/ 2147483647 w 576"/>
              <a:gd name="T1" fmla="*/ 0 h 144"/>
              <a:gd name="T2" fmla="*/ 2147483647 w 576"/>
              <a:gd name="T3" fmla="*/ 2147483647 h 144"/>
              <a:gd name="T4" fmla="*/ 2147483647 w 576"/>
              <a:gd name="T5" fmla="*/ 2147483647 h 144"/>
              <a:gd name="T6" fmla="*/ 0 w 57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44"/>
              <a:gd name="T14" fmla="*/ 576 w 57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44">
                <a:moveTo>
                  <a:pt x="576" y="0"/>
                </a:moveTo>
                <a:cubicBezTo>
                  <a:pt x="448" y="16"/>
                  <a:pt x="320" y="32"/>
                  <a:pt x="240" y="48"/>
                </a:cubicBezTo>
                <a:cubicBezTo>
                  <a:pt x="160" y="64"/>
                  <a:pt x="136" y="80"/>
                  <a:pt x="96" y="96"/>
                </a:cubicBezTo>
                <a:cubicBezTo>
                  <a:pt x="56" y="112"/>
                  <a:pt x="28" y="128"/>
                  <a:pt x="0" y="144"/>
                </a:cubicBezTo>
              </a:path>
            </a:pathLst>
          </a:custGeom>
          <a:noFill/>
          <a:ln w="19050" cmpd="sng">
            <a:solidFill>
              <a:srgbClr val="65BDE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29" name="Line 45"/>
          <p:cNvSpPr>
            <a:spLocks noChangeShapeType="1"/>
          </p:cNvSpPr>
          <p:nvPr/>
        </p:nvSpPr>
        <p:spPr bwMode="auto">
          <a:xfrm flipH="1">
            <a:off x="6096000" y="5257800"/>
            <a:ext cx="1066800" cy="152400"/>
          </a:xfrm>
          <a:prstGeom prst="line">
            <a:avLst/>
          </a:prstGeom>
          <a:noFill/>
          <a:ln w="9525">
            <a:solidFill>
              <a:srgbClr val="65BDE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30" name="Line 47"/>
          <p:cNvSpPr>
            <a:spLocks noChangeShapeType="1"/>
          </p:cNvSpPr>
          <p:nvPr/>
        </p:nvSpPr>
        <p:spPr bwMode="auto">
          <a:xfrm>
            <a:off x="6172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31" name="Object 43"/>
          <p:cNvGraphicFramePr>
            <a:graphicFrameLocks noChangeAspect="1"/>
          </p:cNvGraphicFramePr>
          <p:nvPr/>
        </p:nvGraphicFramePr>
        <p:xfrm>
          <a:off x="5867400" y="32004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21" imgW="177646" imgH="228402" progId="Equation.3">
                  <p:embed/>
                </p:oleObj>
              </mc:Choice>
              <mc:Fallback>
                <p:oleObj name="Equation" r:id="rId21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00400"/>
                        <a:ext cx="296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32" name="Object 44"/>
          <p:cNvGraphicFramePr>
            <a:graphicFrameLocks noChangeAspect="1"/>
          </p:cNvGraphicFramePr>
          <p:nvPr/>
        </p:nvGraphicFramePr>
        <p:xfrm>
          <a:off x="7086600" y="3143250"/>
          <a:ext cx="6096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23" imgW="368300" imgH="241300" progId="Equation.3">
                  <p:embed/>
                </p:oleObj>
              </mc:Choice>
              <mc:Fallback>
                <p:oleObj name="Equation" r:id="rId23" imgW="36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43250"/>
                        <a:ext cx="6096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33" name="Line 50"/>
          <p:cNvSpPr>
            <a:spLocks noChangeShapeType="1"/>
          </p:cNvSpPr>
          <p:nvPr/>
        </p:nvSpPr>
        <p:spPr bwMode="auto">
          <a:xfrm flipH="1" flipV="1">
            <a:off x="70104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34" name="Object 46"/>
          <p:cNvGraphicFramePr>
            <a:graphicFrameLocks noChangeAspect="1"/>
          </p:cNvGraphicFramePr>
          <p:nvPr/>
        </p:nvGraphicFramePr>
        <p:xfrm>
          <a:off x="6705600" y="5443538"/>
          <a:ext cx="533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25" imgW="355446" imgH="241195" progId="Equation.3">
                  <p:embed/>
                </p:oleObj>
              </mc:Choice>
              <mc:Fallback>
                <p:oleObj name="Equation" r:id="rId25" imgW="35544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43538"/>
                        <a:ext cx="533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35" name="Line 52"/>
          <p:cNvSpPr>
            <a:spLocks noChangeShapeType="1"/>
          </p:cNvSpPr>
          <p:nvPr/>
        </p:nvSpPr>
        <p:spPr bwMode="auto">
          <a:xfrm flipH="1" flipV="1">
            <a:off x="6477000" y="5334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36" name="Object 48"/>
          <p:cNvGraphicFramePr>
            <a:graphicFrameLocks noChangeAspect="1"/>
          </p:cNvGraphicFramePr>
          <p:nvPr/>
        </p:nvGraphicFramePr>
        <p:xfrm>
          <a:off x="5867400" y="5257800"/>
          <a:ext cx="220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27" imgW="165028" imgH="228501" progId="Equation.3">
                  <p:embed/>
                </p:oleObj>
              </mc:Choice>
              <mc:Fallback>
                <p:oleObj name="Equation" r:id="rId27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7800"/>
                        <a:ext cx="2206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37" name="Line 54"/>
          <p:cNvSpPr>
            <a:spLocks noChangeShapeType="1"/>
          </p:cNvSpPr>
          <p:nvPr/>
        </p:nvSpPr>
        <p:spPr bwMode="auto">
          <a:xfrm>
            <a:off x="60960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38" name="Object 5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" y="5792788"/>
          <a:ext cx="34290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29" imgW="2234880" imgH="253800" progId="Equation.3">
                  <p:embed/>
                </p:oleObj>
              </mc:Choice>
              <mc:Fallback>
                <p:oleObj name="Equation" r:id="rId29" imgW="2234880" imgH="25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2788"/>
                        <a:ext cx="342900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39" name="Object 51"/>
          <p:cNvGraphicFramePr>
            <a:graphicFrameLocks noChangeAspect="1"/>
          </p:cNvGraphicFramePr>
          <p:nvPr/>
        </p:nvGraphicFramePr>
        <p:xfrm>
          <a:off x="6824663" y="5937250"/>
          <a:ext cx="1143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31" imgW="825500" imgH="228600" progId="Equation.3">
                  <p:embed/>
                </p:oleObj>
              </mc:Choice>
              <mc:Fallback>
                <p:oleObj name="Equation" r:id="rId31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5937250"/>
                        <a:ext cx="1143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40" name="Line 60"/>
          <p:cNvSpPr>
            <a:spLocks noChangeShapeType="1"/>
          </p:cNvSpPr>
          <p:nvPr/>
        </p:nvSpPr>
        <p:spPr bwMode="auto">
          <a:xfrm>
            <a:off x="152400" y="2133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1" name="Line 61"/>
          <p:cNvSpPr>
            <a:spLocks noChangeShapeType="1"/>
          </p:cNvSpPr>
          <p:nvPr/>
        </p:nvSpPr>
        <p:spPr bwMode="auto">
          <a:xfrm>
            <a:off x="51054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2" name="Line 62"/>
          <p:cNvSpPr>
            <a:spLocks noChangeShapeType="1"/>
          </p:cNvSpPr>
          <p:nvPr/>
        </p:nvSpPr>
        <p:spPr bwMode="auto">
          <a:xfrm>
            <a:off x="152400" y="5486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3" name="Line 63"/>
          <p:cNvSpPr>
            <a:spLocks noChangeShapeType="1"/>
          </p:cNvSpPr>
          <p:nvPr/>
        </p:nvSpPr>
        <p:spPr bwMode="auto">
          <a:xfrm>
            <a:off x="1524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4" name="AutoShape 64"/>
          <p:cNvSpPr>
            <a:spLocks noChangeArrowheads="1"/>
          </p:cNvSpPr>
          <p:nvPr/>
        </p:nvSpPr>
        <p:spPr bwMode="auto">
          <a:xfrm>
            <a:off x="5105400" y="3733800"/>
            <a:ext cx="609600" cy="838200"/>
          </a:xfrm>
          <a:prstGeom prst="leftArrowCallout">
            <a:avLst>
              <a:gd name="adj1" fmla="val 34375"/>
              <a:gd name="adj2" fmla="val 34375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6745" name="Text Box 65"/>
          <p:cNvSpPr txBox="1">
            <a:spLocks noChangeArrowheads="1"/>
          </p:cNvSpPr>
          <p:nvPr/>
        </p:nvSpPr>
        <p:spPr bwMode="auto">
          <a:xfrm>
            <a:off x="8489950" y="644525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6746" name="Line 66"/>
          <p:cNvSpPr>
            <a:spLocks noChangeShapeType="1"/>
          </p:cNvSpPr>
          <p:nvPr/>
        </p:nvSpPr>
        <p:spPr bwMode="auto">
          <a:xfrm flipV="1">
            <a:off x="2743200" y="2667000"/>
            <a:ext cx="914400" cy="4572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7" name="Line 67"/>
          <p:cNvSpPr>
            <a:spLocks noChangeShapeType="1"/>
          </p:cNvSpPr>
          <p:nvPr/>
        </p:nvSpPr>
        <p:spPr bwMode="auto">
          <a:xfrm>
            <a:off x="3200400" y="2590800"/>
            <a:ext cx="457200" cy="7620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48" name="Text Box 68"/>
          <p:cNvSpPr txBox="1">
            <a:spLocks noChangeArrowheads="1"/>
          </p:cNvSpPr>
          <p:nvPr/>
        </p:nvSpPr>
        <p:spPr bwMode="auto">
          <a:xfrm>
            <a:off x="4305300" y="2514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T</a:t>
            </a:r>
          </a:p>
        </p:txBody>
      </p:sp>
      <p:sp>
        <p:nvSpPr>
          <p:cNvPr id="626749" name="Line 69"/>
          <p:cNvSpPr>
            <a:spLocks noChangeShapeType="1"/>
          </p:cNvSpPr>
          <p:nvPr/>
        </p:nvSpPr>
        <p:spPr bwMode="auto">
          <a:xfrm>
            <a:off x="457200" y="2667000"/>
            <a:ext cx="3505200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50" name="Line 70"/>
          <p:cNvSpPr>
            <a:spLocks noChangeShapeType="1"/>
          </p:cNvSpPr>
          <p:nvPr/>
        </p:nvSpPr>
        <p:spPr bwMode="auto">
          <a:xfrm>
            <a:off x="457200" y="3124200"/>
            <a:ext cx="2667000" cy="0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26751" name="Object 63"/>
          <p:cNvGraphicFramePr>
            <a:graphicFrameLocks noChangeAspect="1"/>
          </p:cNvGraphicFramePr>
          <p:nvPr/>
        </p:nvGraphicFramePr>
        <p:xfrm>
          <a:off x="2514600" y="2286000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33" imgW="558558" imgH="253890" progId="Equation.3">
                  <p:embed/>
                </p:oleObj>
              </mc:Choice>
              <mc:Fallback>
                <p:oleObj name="Equation" r:id="rId33" imgW="5585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83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52" name="Object 64"/>
          <p:cNvGraphicFramePr>
            <a:graphicFrameLocks noChangeAspect="1"/>
          </p:cNvGraphicFramePr>
          <p:nvPr/>
        </p:nvGraphicFramePr>
        <p:xfrm>
          <a:off x="6807200" y="3592513"/>
          <a:ext cx="10144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35" imgW="749300" imgH="228600" progId="Equation.3">
                  <p:embed/>
                </p:oleObj>
              </mc:Choice>
              <mc:Fallback>
                <p:oleObj name="Equation" r:id="rId35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3592513"/>
                        <a:ext cx="10144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53" name="Object 65"/>
          <p:cNvGraphicFramePr>
            <a:graphicFrameLocks noChangeAspect="1"/>
          </p:cNvGraphicFramePr>
          <p:nvPr/>
        </p:nvGraphicFramePr>
        <p:xfrm>
          <a:off x="228600" y="2514600"/>
          <a:ext cx="220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37" imgW="165028" imgH="228501" progId="Equation.3">
                  <p:embed/>
                </p:oleObj>
              </mc:Choice>
              <mc:Fallback>
                <p:oleObj name="Equation" r:id="rId37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2206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54" name="Object 66"/>
          <p:cNvGraphicFramePr>
            <a:graphicFrameLocks noChangeAspect="1"/>
          </p:cNvGraphicFramePr>
          <p:nvPr/>
        </p:nvGraphicFramePr>
        <p:xfrm>
          <a:off x="152400" y="28956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38" imgW="177646" imgH="228402" progId="Equation.3">
                  <p:embed/>
                </p:oleObj>
              </mc:Choice>
              <mc:Fallback>
                <p:oleObj name="Equation" r:id="rId38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95600"/>
                        <a:ext cx="296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6444218"/>
            <a:ext cx="4608328" cy="400110"/>
          </a:xfrm>
          <a:prstGeom prst="rect">
            <a:avLst/>
          </a:prstGeom>
          <a:solidFill>
            <a:srgbClr val="FFFE9D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Xu</a:t>
            </a:r>
            <a:r>
              <a:rPr lang="en-US" sz="2000" dirty="0" smtClean="0"/>
              <a:t> Li, John </a:t>
            </a:r>
            <a:r>
              <a:rPr lang="en-US" sz="2000" dirty="0" err="1" smtClean="0"/>
              <a:t>Derber</a:t>
            </a:r>
            <a:r>
              <a:rPr lang="en-US" sz="2000" dirty="0" smtClean="0"/>
              <a:t>, </a:t>
            </a:r>
            <a:r>
              <a:rPr lang="en-US" sz="2000" dirty="0" err="1" smtClean="0"/>
              <a:t>Shrinivas</a:t>
            </a:r>
            <a:r>
              <a:rPr lang="en-US" sz="2000" dirty="0" smtClean="0"/>
              <a:t> </a:t>
            </a:r>
            <a:r>
              <a:rPr lang="en-US" sz="2000" dirty="0" err="1" smtClean="0"/>
              <a:t>Moorthi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84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www.ghrsst.org/images/newerSSTde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8813"/>
            <a:ext cx="5419725" cy="40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527" y="4572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vertical profiles of temperature for the upper 10m of the ocean surface 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wind speed conditions or during 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for low wind speed during the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(black).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86525" y="29718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IR: </a:t>
                </a:r>
                <a14:m>
                  <m:oMath xmlns=""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𝟏𝟓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1400" b="1" dirty="0" smtClean="0"/>
                  <a:t> 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25" y="2971800"/>
                <a:ext cx="1371600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889" t="-2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86524" y="3426023"/>
                <a:ext cx="18149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MW: </a:t>
                </a:r>
                <a14:m>
                  <m:oMath xmlns=""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𝟏</m:t>
                    </m:r>
                    <m:r>
                      <a:rPr lang="en-US" sz="1400" b="1" i="1" smtClean="0">
                        <a:latin typeface="Cambria Math"/>
                      </a:rPr>
                      <m:t> −</m:t>
                    </m:r>
                    <m:r>
                      <a:rPr lang="en-US" sz="1400" b="1" i="1" smtClean="0">
                        <a:latin typeface="Cambria Math"/>
                      </a:rPr>
                      <m:t>𝟑𝟎</m:t>
                    </m:r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𝒎𝒎</m:t>
                    </m:r>
                  </m:oMath>
                </a14:m>
                <a:r>
                  <a:rPr lang="en-US" sz="1400" b="1" dirty="0" smtClean="0"/>
                  <a:t> 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24" y="3426023"/>
                <a:ext cx="181494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671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86523" y="3810000"/>
                <a:ext cx="18149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In situ : </a:t>
                </a:r>
                <a:endParaRPr lang="en-US" sz="1400" b="1" i="1" dirty="0" smtClean="0">
                  <a:latin typeface="Cambria Math"/>
                </a:endParaRPr>
              </a:p>
              <a:p>
                <a:r>
                  <a:rPr lang="en-US" sz="1400" b="1" dirty="0" smtClean="0"/>
                  <a:t>20</a:t>
                </a:r>
                <a14:m>
                  <m:oMath xmlns=""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latin typeface="Cambria Math"/>
                      </a:rPr>
                      <m:t>𝒄𝒎</m:t>
                    </m:r>
                    <m:r>
                      <a:rPr lang="en-US" sz="1400" b="1" i="1" smtClean="0">
                        <a:latin typeface="Cambria Math"/>
                      </a:rPr>
                      <m:t> −</m:t>
                    </m:r>
                    <m:r>
                      <a:rPr lang="en-US" sz="1400" b="1" i="1" smtClean="0">
                        <a:latin typeface="Cambria Math"/>
                      </a:rPr>
                      <m:t>𝟑</m:t>
                    </m:r>
                    <m:r>
                      <a:rPr lang="en-US" sz="1400" b="1" i="1" smtClean="0">
                        <a:latin typeface="Cambria Math"/>
                      </a:rPr>
                      <m:t>+ </m:t>
                    </m:r>
                    <m:r>
                      <a:rPr lang="en-US" sz="1400" b="1" i="1" smtClean="0"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1400" b="1" dirty="0" smtClean="0"/>
                  <a:t> 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523" y="3810000"/>
                <a:ext cx="181494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71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17" y="5257800"/>
                <a:ext cx="9111343" cy="1530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Comments: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The 5 defined SSTs are just characteristic temperatures of a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T-Profile </a:t>
                </a:r>
                <a14:m>
                  <m:oMath xmlns=""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NSST</a:t>
                </a:r>
              </a:p>
              <a:p>
                <a:pPr marL="342900" indent="-342900">
                  <a:buAutoNum type="arabicPeriod"/>
                </a:pP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SST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𝑆𝑆𝑇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𝑖𝑛𝑡</m:t>
                        </m:r>
                      </m:sub>
                    </m:sSub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Foundation Temperature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/>
                          </a:rPr>
                          <m:t>𝑆𝑆𝑇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𝑓𝑛𝑑</m:t>
                        </m:r>
                      </m:sub>
                    </m:sSub>
                    <m:r>
                      <a:rPr lang="en-US" b="0" i="1" dirty="0">
                        <a:latin typeface="Cambria Math"/>
                      </a:rPr>
                      <m:t>)</m:t>
                    </m:r>
                    <m:r>
                      <a:rPr lang="en-US" b="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Mixed layer temperature </a:t>
                </a:r>
                <a14:m>
                  <m:oMath xmlns=""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Bulk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</a:t>
                </a:r>
              </a:p>
              <a:p>
                <a:pPr marL="342900" indent="-342900">
                  <a:buAutoNum type="arabicPeriod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SST is not observed directly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" y="5257800"/>
                <a:ext cx="9111343" cy="1530355"/>
              </a:xfrm>
              <a:prstGeom prst="rect">
                <a:avLst/>
              </a:prstGeom>
              <a:blipFill rotWithShape="1">
                <a:blip r:embed="rId6"/>
                <a:stretch>
                  <a:fillRect l="-669" t="-1992" b="-5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1627" y="0"/>
            <a:ext cx="815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Foundation temperature definition (GHRSST)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07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5834"/>
          <a:stretch/>
        </p:blipFill>
        <p:spPr>
          <a:xfrm>
            <a:off x="4521199" y="901701"/>
            <a:ext cx="4355919" cy="5239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06" r="54305"/>
          <a:stretch/>
        </p:blipFill>
        <p:spPr>
          <a:xfrm>
            <a:off x="241300" y="901700"/>
            <a:ext cx="3835400" cy="5239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300" y="393700"/>
            <a:ext cx="61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12z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8300" y="393700"/>
            <a:ext cx="61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18z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7439" y="1565868"/>
            <a:ext cx="66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GFS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5538" y="4760267"/>
            <a:ext cx="667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FV3</a:t>
            </a:r>
          </a:p>
          <a:p>
            <a:r>
              <a:rPr lang="en-US" sz="2400" b="1" dirty="0" smtClean="0"/>
              <a:t>GFS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108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order in which the physics and dynamics are called differs in the FV3GFS compared to the GFS</a:t>
            </a:r>
          </a:p>
          <a:p>
            <a:r>
              <a:rPr lang="en-US" dirty="0" smtClean="0"/>
              <a:t>There is a check on whether to modify the foundation SST with climatological tendencies in the code</a:t>
            </a:r>
          </a:p>
          <a:p>
            <a:r>
              <a:rPr lang="en-US" dirty="0" smtClean="0"/>
              <a:t>It’s not </a:t>
            </a:r>
            <a:r>
              <a:rPr lang="en-US" dirty="0"/>
              <a:t>i</a:t>
            </a:r>
            <a:r>
              <a:rPr lang="en-US" dirty="0" smtClean="0"/>
              <a:t>nvoked in the GFS, but due to the changed order of operations in the FV3GFS, the </a:t>
            </a:r>
            <a:r>
              <a:rPr lang="en-US" dirty="0" smtClean="0"/>
              <a:t>tendenci</a:t>
            </a:r>
            <a:r>
              <a:rPr lang="en-US" dirty="0" smtClean="0"/>
              <a:t>es </a:t>
            </a:r>
            <a:r>
              <a:rPr lang="en-US" dirty="0" smtClean="0"/>
              <a:t>were applied to that model</a:t>
            </a:r>
          </a:p>
          <a:p>
            <a:r>
              <a:rPr lang="en-US" dirty="0" smtClean="0"/>
              <a:t>So there was a gradual accumulation of warmth in some areas of </a:t>
            </a:r>
            <a:r>
              <a:rPr lang="en-US" dirty="0" smtClean="0"/>
              <a:t>water, with the largest increments applied to shallow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4525963"/>
          </a:xfrm>
        </p:spPr>
        <p:txBody>
          <a:bodyPr/>
          <a:lstStyle/>
          <a:p>
            <a:r>
              <a:rPr lang="en-US" dirty="0" smtClean="0"/>
              <a:t>the fix is in the final stages of testing</a:t>
            </a:r>
          </a:p>
          <a:p>
            <a:r>
              <a:rPr lang="en-US" dirty="0" smtClean="0"/>
              <a:t>should be placed into the EMC FV3GFS parallel by the end of the week</a:t>
            </a:r>
          </a:p>
          <a:p>
            <a:r>
              <a:rPr lang="en-US" dirty="0" smtClean="0"/>
              <a:t>retrospective runs will be redone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5252955" y="2019723"/>
            <a:ext cx="3891045" cy="304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pPr marL="529134" indent="-342900">
              <a:spcBef>
                <a:spcPts val="800"/>
              </a:spcBef>
              <a:buSzPts val="1400"/>
              <a:buFontTx/>
              <a:buChar char="•"/>
            </a:pPr>
            <a:r>
              <a:rPr lang="en-US" sz="2000" dirty="0" smtClean="0"/>
              <a:t>10/3/18  Field Recommendations Due</a:t>
            </a:r>
          </a:p>
          <a:p>
            <a:pPr marL="609493" indent="-423259">
              <a:spcBef>
                <a:spcPts val="800"/>
              </a:spcBef>
              <a:buSzPts val="1400"/>
              <a:buFontTx/>
              <a:buChar char="•"/>
            </a:pPr>
            <a:r>
              <a:rPr lang="en-US" sz="2000" dirty="0" smtClean="0"/>
              <a:t>10</a:t>
            </a:r>
            <a:r>
              <a:rPr lang="en" sz="2000" dirty="0" smtClean="0"/>
              <a:t>/</a:t>
            </a:r>
            <a:r>
              <a:rPr lang="en-US" sz="2000" dirty="0" smtClean="0"/>
              <a:t>13</a:t>
            </a:r>
            <a:r>
              <a:rPr lang="en" sz="2000" dirty="0" smtClean="0"/>
              <a:t>/18</a:t>
            </a:r>
            <a:r>
              <a:rPr lang="en" sz="2000" dirty="0"/>
              <a:t>: </a:t>
            </a:r>
            <a:r>
              <a:rPr lang="en" sz="2000" dirty="0" smtClean="0"/>
              <a:t>Brief</a:t>
            </a:r>
            <a:r>
              <a:rPr lang="en-US" sz="2000" dirty="0" smtClean="0"/>
              <a:t> NCEP Director</a:t>
            </a:r>
            <a:endParaRPr sz="2000" dirty="0"/>
          </a:p>
          <a:p>
            <a:pPr marL="609493" indent="-423259">
              <a:spcBef>
                <a:spcPts val="800"/>
              </a:spcBef>
              <a:buSzPts val="1400"/>
              <a:buChar char="●"/>
            </a:pPr>
            <a:r>
              <a:rPr lang="en-US" sz="2000" dirty="0" smtClean="0"/>
              <a:t>10</a:t>
            </a:r>
            <a:r>
              <a:rPr lang="en" sz="2000" dirty="0" smtClean="0"/>
              <a:t>/</a:t>
            </a:r>
            <a:r>
              <a:rPr lang="en-US" sz="2000" dirty="0" smtClean="0"/>
              <a:t>17</a:t>
            </a:r>
            <a:r>
              <a:rPr lang="en" sz="2000" dirty="0" smtClean="0"/>
              <a:t>/18</a:t>
            </a:r>
            <a:r>
              <a:rPr lang="en" sz="2000" dirty="0"/>
              <a:t>: code handoff and public release of operational code</a:t>
            </a:r>
            <a:endParaRPr sz="2000" dirty="0"/>
          </a:p>
          <a:p>
            <a:pPr marL="609493" indent="-423259">
              <a:spcBef>
                <a:spcPts val="800"/>
              </a:spcBef>
              <a:buSzPts val="1400"/>
              <a:buChar char="●"/>
            </a:pPr>
            <a:r>
              <a:rPr lang="en-US" sz="2000" dirty="0" smtClean="0"/>
              <a:t>1</a:t>
            </a:r>
            <a:r>
              <a:rPr lang="en" sz="2000" dirty="0" smtClean="0"/>
              <a:t>/</a:t>
            </a:r>
            <a:r>
              <a:rPr lang="en-US" sz="2000" dirty="0" smtClean="0"/>
              <a:t>3</a:t>
            </a:r>
            <a:r>
              <a:rPr lang="en" sz="2000" dirty="0" smtClean="0"/>
              <a:t>/1</a:t>
            </a:r>
            <a:r>
              <a:rPr lang="en-US" sz="2000" dirty="0" smtClean="0"/>
              <a:t>9</a:t>
            </a:r>
            <a:r>
              <a:rPr lang="en" sz="2000" dirty="0" smtClean="0"/>
              <a:t>: </a:t>
            </a:r>
            <a:r>
              <a:rPr lang="en" sz="2000" dirty="0"/>
              <a:t>commence NCO 30-day </a:t>
            </a:r>
            <a:r>
              <a:rPr lang="en" sz="2000" dirty="0" smtClean="0"/>
              <a:t>parallel</a:t>
            </a:r>
            <a:endParaRPr sz="2000" dirty="0"/>
          </a:p>
          <a:p>
            <a:pPr marL="609493" indent="-423259">
              <a:spcBef>
                <a:spcPts val="800"/>
              </a:spcBef>
              <a:spcAft>
                <a:spcPts val="800"/>
              </a:spcAft>
              <a:buSzPts val="1400"/>
              <a:buChar char="●"/>
            </a:pPr>
            <a:r>
              <a:rPr lang="en-US" sz="2000" dirty="0" smtClean="0"/>
              <a:t>2</a:t>
            </a:r>
            <a:r>
              <a:rPr lang="en" sz="2000" dirty="0" smtClean="0"/>
              <a:t>/</a:t>
            </a:r>
            <a:r>
              <a:rPr lang="en-US" sz="2000" dirty="0" smtClean="0"/>
              <a:t>13</a:t>
            </a:r>
            <a:r>
              <a:rPr lang="en" sz="2000" dirty="0" smtClean="0"/>
              <a:t>/1</a:t>
            </a:r>
            <a:r>
              <a:rPr lang="en-US" sz="2000" dirty="0"/>
              <a:t>9</a:t>
            </a:r>
            <a:r>
              <a:rPr lang="en" sz="2000" dirty="0" smtClean="0"/>
              <a:t>: </a:t>
            </a:r>
            <a:r>
              <a:rPr lang="en" sz="2000" dirty="0" smtClean="0"/>
              <a:t>GFS V15.0 operational</a:t>
            </a:r>
            <a:endParaRPr sz="2000" dirty="0"/>
          </a:p>
        </p:txBody>
      </p:sp>
      <p:sp>
        <p:nvSpPr>
          <p:cNvPr id="124" name="Shape 124"/>
          <p:cNvSpPr txBox="1"/>
          <p:nvPr/>
        </p:nvSpPr>
        <p:spPr>
          <a:xfrm>
            <a:off x="143291" y="1663632"/>
            <a:ext cx="4429125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pPr marL="609493" indent="-423259"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3/7/18: code freeze of </a:t>
            </a:r>
            <a:r>
              <a:rPr lang="en" dirty="0" smtClean="0">
                <a:solidFill>
                  <a:schemeClr val="dk1"/>
                </a:solidFill>
              </a:rPr>
              <a:t>FV3GFS-V1 (GFS V15.0)</a:t>
            </a:r>
            <a:endParaRPr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3/30/18</a:t>
            </a:r>
            <a:r>
              <a:rPr lang="en" dirty="0">
                <a:solidFill>
                  <a:schemeClr val="dk1"/>
                </a:solidFill>
              </a:rPr>
              <a:t>: Public release of </a:t>
            </a:r>
            <a:r>
              <a:rPr lang="en" dirty="0" smtClean="0">
                <a:solidFill>
                  <a:schemeClr val="dk1"/>
                </a:solidFill>
              </a:rPr>
              <a:t>FV3GFS-V1 </a:t>
            </a:r>
            <a:r>
              <a:rPr lang="en" dirty="0">
                <a:solidFill>
                  <a:schemeClr val="dk1"/>
                </a:solidFill>
              </a:rPr>
              <a:t>code</a:t>
            </a:r>
            <a:endParaRPr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4/1 </a:t>
            </a:r>
            <a:r>
              <a:rPr lang="en-US" dirty="0">
                <a:solidFill>
                  <a:schemeClr val="dk1"/>
                </a:solidFill>
              </a:rPr>
              <a:t>-</a:t>
            </a:r>
            <a:r>
              <a:rPr lang="en" dirty="0" smtClean="0">
                <a:solidFill>
                  <a:schemeClr val="dk1"/>
                </a:solidFill>
              </a:rPr>
              <a:t> 12/1</a:t>
            </a:r>
            <a:r>
              <a:rPr lang="en-US" dirty="0" smtClean="0">
                <a:solidFill>
                  <a:schemeClr val="dk1"/>
                </a:solidFill>
              </a:rPr>
              <a:t>1</a:t>
            </a:r>
            <a:r>
              <a:rPr lang="en" dirty="0" smtClean="0">
                <a:solidFill>
                  <a:schemeClr val="dk1"/>
                </a:solidFill>
              </a:rPr>
              <a:t>/18</a:t>
            </a:r>
            <a:r>
              <a:rPr lang="en" dirty="0">
                <a:solidFill>
                  <a:schemeClr val="dk1"/>
                </a:solidFill>
              </a:rPr>
              <a:t>: real-time EMC parallels</a:t>
            </a:r>
            <a:endParaRPr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5/15 </a:t>
            </a:r>
            <a:r>
              <a:rPr lang="en-US" dirty="0">
                <a:solidFill>
                  <a:schemeClr val="dk1"/>
                </a:solidFill>
              </a:rPr>
              <a:t>-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9</a:t>
            </a:r>
            <a:r>
              <a:rPr lang="en" dirty="0" smtClean="0">
                <a:solidFill>
                  <a:schemeClr val="dk1"/>
                </a:solidFill>
              </a:rPr>
              <a:t>/</a:t>
            </a:r>
            <a:r>
              <a:rPr lang="en-US" dirty="0" smtClean="0">
                <a:solidFill>
                  <a:schemeClr val="dk1"/>
                </a:solidFill>
              </a:rPr>
              <a:t>3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" dirty="0" smtClean="0">
                <a:solidFill>
                  <a:schemeClr val="dk1"/>
                </a:solidFill>
              </a:rPr>
              <a:t>/18:</a:t>
            </a:r>
            <a:endParaRPr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retrospectives and case </a:t>
            </a:r>
            <a:r>
              <a:rPr lang="en" dirty="0" smtClean="0">
                <a:solidFill>
                  <a:schemeClr val="dk1"/>
                </a:solidFill>
              </a:rPr>
              <a:t>studies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       </a:t>
            </a:r>
            <a:r>
              <a:rPr lang="en" dirty="0" smtClean="0">
                <a:solidFill>
                  <a:schemeClr val="dk1"/>
                </a:solidFill>
              </a:rPr>
              <a:t>(</a:t>
            </a:r>
            <a:r>
              <a:rPr lang="en" dirty="0">
                <a:solidFill>
                  <a:schemeClr val="dk1"/>
                </a:solidFill>
              </a:rPr>
              <a:t>May 2015 – March </a:t>
            </a:r>
            <a:r>
              <a:rPr lang="en" dirty="0" smtClean="0">
                <a:solidFill>
                  <a:schemeClr val="dk1"/>
                </a:solidFill>
              </a:rPr>
              <a:t>2018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r>
              <a:rPr lang="en" dirty="0" smtClean="0">
                <a:solidFill>
                  <a:schemeClr val="dk1"/>
                </a:solidFill>
              </a:rPr>
              <a:t> 3 summers and three winters)</a:t>
            </a: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dirty="0" smtClean="0">
                <a:solidFill>
                  <a:schemeClr val="dk1"/>
                </a:solidFill>
              </a:rPr>
              <a:t>develop and validate downstream </a:t>
            </a:r>
            <a:r>
              <a:rPr lang="en" dirty="0">
                <a:solidFill>
                  <a:schemeClr val="dk1"/>
                </a:solidFill>
              </a:rPr>
              <a:t>products</a:t>
            </a:r>
            <a:endParaRPr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prepare downstream NPS models</a:t>
            </a:r>
            <a:endParaRPr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science </a:t>
            </a:r>
            <a:r>
              <a:rPr lang="en" dirty="0" smtClean="0">
                <a:solidFill>
                  <a:schemeClr val="dk1"/>
                </a:solidFill>
              </a:rPr>
              <a:t>evaluation</a:t>
            </a:r>
            <a:endParaRPr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NCEP </a:t>
            </a:r>
            <a:r>
              <a:rPr lang="en" dirty="0" smtClean="0">
                <a:solidFill>
                  <a:schemeClr val="dk1"/>
                </a:solidFill>
              </a:rPr>
              <a:t>Centers and Field engagement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16" y="282576"/>
            <a:ext cx="8636000" cy="1143000"/>
          </a:xfrm>
          <a:solidFill>
            <a:srgbClr val="F7FF8F"/>
          </a:solidFill>
        </p:spPr>
        <p:txBody>
          <a:bodyPr>
            <a:normAutofit fontScale="90000"/>
          </a:bodyPr>
          <a:lstStyle/>
          <a:p>
            <a:pPr lvl="0"/>
            <a:r>
              <a:rPr lang="en-US" sz="3700" b="1" dirty="0" smtClean="0"/>
              <a:t>PROPOSED Revised</a:t>
            </a:r>
            <a:r>
              <a:rPr lang="en-US" sz="3700" dirty="0" smtClean="0"/>
              <a:t> </a:t>
            </a:r>
            <a:r>
              <a:rPr lang="en-US" sz="3700" dirty="0"/>
              <a:t>Schedule for NGGPS/</a:t>
            </a:r>
            <a:r>
              <a:rPr lang="en-US" sz="3700" dirty="0" smtClean="0"/>
              <a:t>FV3GFS Version 1 (</a:t>
            </a:r>
            <a:r>
              <a:rPr lang="en-US" sz="3700" dirty="0"/>
              <a:t>GFS v15.0)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319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CONCERN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417638"/>
            <a:ext cx="8788400" cy="4668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500" y="6348968"/>
            <a:ext cx="443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hot in south/central TX in the long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550225" y="1437700"/>
            <a:ext cx="7389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FV3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6358475" y="1512033"/>
            <a:ext cx="7389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GFS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50" y="1907767"/>
            <a:ext cx="4284551" cy="458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150" y="1907756"/>
            <a:ext cx="4232024" cy="45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270962" y="813300"/>
            <a:ext cx="6752375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Another example - 84-hour forecast - 24hr QPF valid 12Z 5/21 </a:t>
            </a:r>
            <a:endParaRPr sz="1800" dirty="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233875" y="4855333"/>
            <a:ext cx="1149900" cy="1198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550625" y="3831900"/>
            <a:ext cx="2601900" cy="1348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9098" y="100568"/>
            <a:ext cx="890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 discovery of odd convection in the FV3GFS by Mark Klein (WPC)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2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550225" y="1437700"/>
            <a:ext cx="7389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FV3</a:t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6358475" y="1512033"/>
            <a:ext cx="7389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GFS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428775" y="413433"/>
            <a:ext cx="6453900" cy="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78-hour forecast - Boundary layer temperatures  </a:t>
            </a:r>
            <a:endParaRPr sz="18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39633"/>
            <a:ext cx="4171826" cy="41718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001" y="2339633"/>
            <a:ext cx="4171843" cy="4171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466975" y="4195533"/>
            <a:ext cx="2727300" cy="1342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5004125" y="4195567"/>
            <a:ext cx="2643600" cy="1342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v3_slppcploop_20180520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6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1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r="9341"/>
          <a:stretch/>
        </p:blipFill>
        <p:spPr>
          <a:xfrm>
            <a:off x="4749800" y="889000"/>
            <a:ext cx="4254500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r="8063"/>
          <a:stretch/>
        </p:blipFill>
        <p:spPr>
          <a:xfrm>
            <a:off x="101600" y="889000"/>
            <a:ext cx="4343400" cy="4351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" y="6223000"/>
            <a:ext cx="203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Tracey Dorian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2084"/>
          <a:stretch/>
        </p:blipFill>
        <p:spPr>
          <a:xfrm>
            <a:off x="4292600" y="469900"/>
            <a:ext cx="4880093" cy="5791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1759"/>
          <a:stretch/>
        </p:blipFill>
        <p:spPr>
          <a:xfrm>
            <a:off x="0" y="469900"/>
            <a:ext cx="4633502" cy="577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700" y="6223000"/>
            <a:ext cx="203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Tracey Dorian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9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14853</TotalTime>
  <Words>504</Words>
  <Application>Microsoft Macintosh PowerPoint</Application>
  <PresentationFormat>On-screen Show (4:3)</PresentationFormat>
  <Paragraphs>89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MEG DISCUSSION 5/24/18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NSST (Near-Surface Sea Temperature) Definition</vt:lpstr>
      <vt:lpstr>PowerPoint Presentation</vt:lpstr>
      <vt:lpstr>PowerPoint Presentation</vt:lpstr>
      <vt:lpstr>What Happened</vt:lpstr>
      <vt:lpstr>FIXING THE PROBLEM</vt:lpstr>
      <vt:lpstr>PROPOSED Revised Schedule for NGGPS/FV3GFS Version 1 (GFS v15.0) Implementation</vt:lpstr>
      <vt:lpstr>ANOTHER CONCERN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Manikin</dc:creator>
  <cp:lastModifiedBy>Geoff Manikin</cp:lastModifiedBy>
  <cp:revision>719</cp:revision>
  <dcterms:created xsi:type="dcterms:W3CDTF">2017-02-10T05:38:49Z</dcterms:created>
  <dcterms:modified xsi:type="dcterms:W3CDTF">2018-05-25T02:54:01Z</dcterms:modified>
</cp:coreProperties>
</file>