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734" r:id="rId2"/>
    <p:sldId id="1005" r:id="rId3"/>
    <p:sldId id="1006" r:id="rId4"/>
    <p:sldId id="1007" r:id="rId5"/>
    <p:sldId id="1018" r:id="rId6"/>
    <p:sldId id="1028" r:id="rId7"/>
    <p:sldId id="992" r:id="rId8"/>
    <p:sldId id="995" r:id="rId9"/>
    <p:sldId id="1019" r:id="rId10"/>
    <p:sldId id="996" r:id="rId11"/>
    <p:sldId id="1014" r:id="rId12"/>
    <p:sldId id="1008" r:id="rId13"/>
    <p:sldId id="1009" r:id="rId14"/>
    <p:sldId id="1010" r:id="rId15"/>
    <p:sldId id="1012" r:id="rId16"/>
    <p:sldId id="998" r:id="rId17"/>
    <p:sldId id="999" r:id="rId18"/>
    <p:sldId id="1000" r:id="rId19"/>
    <p:sldId id="411" r:id="rId20"/>
    <p:sldId id="1020" r:id="rId21"/>
    <p:sldId id="1003" r:id="rId22"/>
    <p:sldId id="1017" r:id="rId23"/>
    <p:sldId id="1031" r:id="rId24"/>
    <p:sldId id="1022" r:id="rId25"/>
    <p:sldId id="1026" r:id="rId26"/>
    <p:sldId id="1027" r:id="rId27"/>
    <p:sldId id="1004" r:id="rId28"/>
  </p:sldIdLst>
  <p:sldSz cx="118872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F66"/>
    <a:srgbClr val="FC0280"/>
    <a:srgbClr val="80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3201"/>
  </p:normalViewPr>
  <p:slideViewPr>
    <p:cSldViewPr snapToGrid="0" snapToObjects="1">
      <p:cViewPr varScale="1">
        <p:scale>
          <a:sx n="95" d="100"/>
          <a:sy n="95" d="100"/>
        </p:scale>
        <p:origin x="200" y="672"/>
      </p:cViewPr>
      <p:guideLst>
        <p:guide orient="horz" pos="216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8B86B-6513-F64E-916B-B6765798F846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E12F-E426-7E4A-8FBE-AFEAE86A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DAB2-FA04-3C48-A158-3A7B4C7C6D18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273C-C62E-E243-995C-3203A13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4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30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02397-1D73-C34B-B033-F7B1290FAD46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8EC4-220D-604D-BDB2-290E2CD7EF78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3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3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5F7E-E2C6-E744-9E79-D8EC9CFD0931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B6FC-0A76-7646-A09B-802D5972C8C3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5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5648A-6855-8F4C-AFDD-82A96B632904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13C4C-7D49-D642-80B1-E09C3072DE1D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ED9A-369A-CD44-BF0B-1C64C1DDC883}" type="datetime1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88699-1F30-1440-8F38-FEDDB2F23BE8}" type="datetime1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F8ED-E6D9-624B-837F-5C0323E8D335}" type="datetime1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3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5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3" y="1435103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EA3F-0840-074B-B5B1-069A282630B1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1EF2-4919-1642-A7F0-7141140484E6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5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F22B-BCA2-5D43-9A96-6B0029286EA6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5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.ncep.noaa.gov/gmb/emc.glopara/vsdb/prfv3rt3s/" TargetMode="External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hyperlink" Target="https://www.emc.ncep.noaa.gov/gmb/emc.glopara/vsdb/prfv3rt3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206" y="228695"/>
            <a:ext cx="1039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Status Update on Addressing Excessive Snowfall and </a:t>
            </a:r>
          </a:p>
          <a:p>
            <a:pPr algn="ctr"/>
            <a:r>
              <a:rPr lang="en-US" sz="2400" b="1" dirty="0"/>
              <a:t>the Lower Tropospheric Cold Bias in the FV3GFS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7 March 2019 MEG Briefing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206" y="5269042"/>
            <a:ext cx="103936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Contributions from </a:t>
            </a:r>
            <a:r>
              <a:rPr lang="en-US" sz="2200" dirty="0" err="1"/>
              <a:t>Fanglin</a:t>
            </a:r>
            <a:r>
              <a:rPr lang="en-US" sz="2200" dirty="0"/>
              <a:t> Yang, Brian Gross, Ivanka </a:t>
            </a:r>
            <a:r>
              <a:rPr lang="en-US" sz="2200" dirty="0" err="1"/>
              <a:t>Stajner</a:t>
            </a:r>
            <a:r>
              <a:rPr lang="en-US" sz="2200" dirty="0"/>
              <a:t>, Vijay </a:t>
            </a:r>
            <a:r>
              <a:rPr lang="en-US" sz="2200" dirty="0" err="1"/>
              <a:t>Tallapragada</a:t>
            </a:r>
            <a:r>
              <a:rPr lang="en-US" sz="2200" dirty="0"/>
              <a:t>, </a:t>
            </a:r>
          </a:p>
          <a:p>
            <a:pPr algn="ctr"/>
            <a:r>
              <a:rPr lang="en-US" sz="2200" dirty="0"/>
              <a:t>Jack </a:t>
            </a:r>
            <a:r>
              <a:rPr lang="en-US" sz="2200" dirty="0" err="1"/>
              <a:t>Kain</a:t>
            </a:r>
            <a:r>
              <a:rPr lang="en-US" sz="2200" dirty="0"/>
              <a:t>, Jason </a:t>
            </a:r>
            <a:r>
              <a:rPr lang="en-US" sz="2200" dirty="0" err="1"/>
              <a:t>Levit</a:t>
            </a:r>
            <a:r>
              <a:rPr lang="en-US" sz="2200" dirty="0"/>
              <a:t>, Russ </a:t>
            </a:r>
            <a:r>
              <a:rPr lang="en-US" sz="2200" dirty="0" err="1"/>
              <a:t>Treadon</a:t>
            </a:r>
            <a:r>
              <a:rPr lang="en-US" sz="2200" dirty="0"/>
              <a:t>, Daryl Kleist, </a:t>
            </a:r>
            <a:r>
              <a:rPr lang="en-US" sz="2200" dirty="0" err="1"/>
              <a:t>Weizhong</a:t>
            </a:r>
            <a:r>
              <a:rPr lang="en-US" sz="2200" dirty="0"/>
              <a:t> Zheng, Jun Wang, </a:t>
            </a:r>
          </a:p>
          <a:p>
            <a:pPr algn="ctr"/>
            <a:r>
              <a:rPr lang="en-US" sz="2200" dirty="0" err="1"/>
              <a:t>Helin</a:t>
            </a:r>
            <a:r>
              <a:rPr lang="en-US" sz="2200" dirty="0"/>
              <a:t> Wei, </a:t>
            </a:r>
            <a:r>
              <a:rPr lang="en-US" sz="2200" dirty="0" err="1"/>
              <a:t>Ruiyu</a:t>
            </a:r>
            <a:r>
              <a:rPr lang="en-US" sz="2200" dirty="0"/>
              <a:t> Sun, Alicia Bentley, and Tracey Dorian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5DE61-1296-E342-8856-297F430E78B5}"/>
              </a:ext>
            </a:extLst>
          </p:cNvPr>
          <p:cNvSpPr txBox="1"/>
          <p:nvPr/>
        </p:nvSpPr>
        <p:spPr>
          <a:xfrm>
            <a:off x="1651275" y="4228649"/>
            <a:ext cx="860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Logan Dawson and Geoff Manikin</a:t>
            </a:r>
          </a:p>
        </p:txBody>
      </p:sp>
    </p:spTree>
    <p:extLst>
      <p:ext uri="{BB962C8B-B14F-4D97-AF65-F5344CB8AC3E}">
        <p14:creationId xmlns:p14="http://schemas.microsoft.com/office/powerpoint/2010/main" val="2734367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Surface Observations Valid at 02Z 20 February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F7FD05-D2E9-9249-B15C-0775942C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8" y="907468"/>
            <a:ext cx="5778731" cy="5778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869287-9D39-0444-8283-F551C45355EB}"/>
              </a:ext>
            </a:extLst>
          </p:cNvPr>
          <p:cNvSpPr txBox="1"/>
          <p:nvPr/>
        </p:nvSpPr>
        <p:spPr>
          <a:xfrm>
            <a:off x="6867961" y="2152932"/>
            <a:ext cx="4424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were a few sleet reports in NC during the onset of the </a:t>
            </a:r>
            <a:r>
              <a:rPr lang="en-US" sz="2000" dirty="0" err="1"/>
              <a:t>precip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However, the FV3GFS was too cold in the lower levels (likely due to the lower tropospheric cold bias)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Caused an overproduction of sleet in the model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76F6A5F-E2E2-5241-B09B-93002D34A10F}"/>
              </a:ext>
            </a:extLst>
          </p:cNvPr>
          <p:cNvSpPr/>
          <p:nvPr/>
        </p:nvSpPr>
        <p:spPr>
          <a:xfrm>
            <a:off x="3694291" y="3124282"/>
            <a:ext cx="1030014" cy="409935"/>
          </a:xfrm>
          <a:custGeom>
            <a:avLst/>
            <a:gdLst>
              <a:gd name="connsiteX0" fmla="*/ 504496 w 1030014"/>
              <a:gd name="connsiteY0" fmla="*/ 21052 h 409935"/>
              <a:gd name="connsiteX1" fmla="*/ 430924 w 1030014"/>
              <a:gd name="connsiteY1" fmla="*/ 10542 h 409935"/>
              <a:gd name="connsiteX2" fmla="*/ 399393 w 1030014"/>
              <a:gd name="connsiteY2" fmla="*/ 32 h 409935"/>
              <a:gd name="connsiteX3" fmla="*/ 199696 w 1030014"/>
              <a:gd name="connsiteY3" fmla="*/ 10542 h 409935"/>
              <a:gd name="connsiteX4" fmla="*/ 63062 w 1030014"/>
              <a:gd name="connsiteY4" fmla="*/ 42073 h 409935"/>
              <a:gd name="connsiteX5" fmla="*/ 31531 w 1030014"/>
              <a:gd name="connsiteY5" fmla="*/ 63094 h 409935"/>
              <a:gd name="connsiteX6" fmla="*/ 0 w 1030014"/>
              <a:gd name="connsiteY6" fmla="*/ 126156 h 409935"/>
              <a:gd name="connsiteX7" fmla="*/ 21021 w 1030014"/>
              <a:gd name="connsiteY7" fmla="*/ 304832 h 409935"/>
              <a:gd name="connsiteX8" fmla="*/ 42041 w 1030014"/>
              <a:gd name="connsiteY8" fmla="*/ 336363 h 409935"/>
              <a:gd name="connsiteX9" fmla="*/ 73572 w 1030014"/>
              <a:gd name="connsiteY9" fmla="*/ 346873 h 409935"/>
              <a:gd name="connsiteX10" fmla="*/ 157655 w 1030014"/>
              <a:gd name="connsiteY10" fmla="*/ 367894 h 409935"/>
              <a:gd name="connsiteX11" fmla="*/ 693683 w 1030014"/>
              <a:gd name="connsiteY11" fmla="*/ 388914 h 409935"/>
              <a:gd name="connsiteX12" fmla="*/ 788276 w 1030014"/>
              <a:gd name="connsiteY12" fmla="*/ 399425 h 409935"/>
              <a:gd name="connsiteX13" fmla="*/ 872359 w 1030014"/>
              <a:gd name="connsiteY13" fmla="*/ 409935 h 409935"/>
              <a:gd name="connsiteX14" fmla="*/ 977462 w 1030014"/>
              <a:gd name="connsiteY14" fmla="*/ 399425 h 409935"/>
              <a:gd name="connsiteX15" fmla="*/ 1008993 w 1030014"/>
              <a:gd name="connsiteY15" fmla="*/ 367894 h 409935"/>
              <a:gd name="connsiteX16" fmla="*/ 1030014 w 1030014"/>
              <a:gd name="connsiteY16" fmla="*/ 294321 h 409935"/>
              <a:gd name="connsiteX17" fmla="*/ 1008993 w 1030014"/>
              <a:gd name="connsiteY17" fmla="*/ 199728 h 409935"/>
              <a:gd name="connsiteX18" fmla="*/ 966952 w 1030014"/>
              <a:gd name="connsiteY18" fmla="*/ 105135 h 409935"/>
              <a:gd name="connsiteX19" fmla="*/ 903890 w 1030014"/>
              <a:gd name="connsiteY19" fmla="*/ 63094 h 409935"/>
              <a:gd name="connsiteX20" fmla="*/ 872359 w 1030014"/>
              <a:gd name="connsiteY20" fmla="*/ 52583 h 409935"/>
              <a:gd name="connsiteX21" fmla="*/ 756745 w 1030014"/>
              <a:gd name="connsiteY21" fmla="*/ 31563 h 409935"/>
              <a:gd name="connsiteX22" fmla="*/ 714703 w 1030014"/>
              <a:gd name="connsiteY22" fmla="*/ 21052 h 409935"/>
              <a:gd name="connsiteX23" fmla="*/ 578069 w 1030014"/>
              <a:gd name="connsiteY23" fmla="*/ 32 h 409935"/>
              <a:gd name="connsiteX24" fmla="*/ 504496 w 1030014"/>
              <a:gd name="connsiteY24" fmla="*/ 21052 h 4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30014" h="409935">
                <a:moveTo>
                  <a:pt x="504496" y="21052"/>
                </a:moveTo>
                <a:cubicBezTo>
                  <a:pt x="479972" y="22804"/>
                  <a:pt x="455216" y="15400"/>
                  <a:pt x="430924" y="10542"/>
                </a:cubicBezTo>
                <a:cubicBezTo>
                  <a:pt x="420060" y="8369"/>
                  <a:pt x="410472" y="32"/>
                  <a:pt x="399393" y="32"/>
                </a:cubicBezTo>
                <a:cubicBezTo>
                  <a:pt x="332735" y="32"/>
                  <a:pt x="266262" y="7039"/>
                  <a:pt x="199696" y="10542"/>
                </a:cubicBezTo>
                <a:cubicBezTo>
                  <a:pt x="83729" y="33736"/>
                  <a:pt x="128488" y="20265"/>
                  <a:pt x="63062" y="42073"/>
                </a:cubicBezTo>
                <a:cubicBezTo>
                  <a:pt x="52552" y="49080"/>
                  <a:pt x="40463" y="54162"/>
                  <a:pt x="31531" y="63094"/>
                </a:cubicBezTo>
                <a:cubicBezTo>
                  <a:pt x="11155" y="83470"/>
                  <a:pt x="8548" y="100510"/>
                  <a:pt x="0" y="126156"/>
                </a:cubicBezTo>
                <a:cubicBezTo>
                  <a:pt x="1662" y="149425"/>
                  <a:pt x="-2870" y="257051"/>
                  <a:pt x="21021" y="304832"/>
                </a:cubicBezTo>
                <a:cubicBezTo>
                  <a:pt x="26670" y="316130"/>
                  <a:pt x="32177" y="328472"/>
                  <a:pt x="42041" y="336363"/>
                </a:cubicBezTo>
                <a:cubicBezTo>
                  <a:pt x="50692" y="343284"/>
                  <a:pt x="62884" y="343958"/>
                  <a:pt x="73572" y="346873"/>
                </a:cubicBezTo>
                <a:cubicBezTo>
                  <a:pt x="101444" y="354475"/>
                  <a:pt x="128787" y="366762"/>
                  <a:pt x="157655" y="367894"/>
                </a:cubicBezTo>
                <a:lnTo>
                  <a:pt x="693683" y="388914"/>
                </a:lnTo>
                <a:lnTo>
                  <a:pt x="788276" y="399425"/>
                </a:lnTo>
                <a:cubicBezTo>
                  <a:pt x="816328" y="402725"/>
                  <a:pt x="844113" y="409935"/>
                  <a:pt x="872359" y="409935"/>
                </a:cubicBezTo>
                <a:cubicBezTo>
                  <a:pt x="907568" y="409935"/>
                  <a:pt x="942428" y="402928"/>
                  <a:pt x="977462" y="399425"/>
                </a:cubicBezTo>
                <a:cubicBezTo>
                  <a:pt x="987972" y="388915"/>
                  <a:pt x="1000748" y="380262"/>
                  <a:pt x="1008993" y="367894"/>
                </a:cubicBezTo>
                <a:cubicBezTo>
                  <a:pt x="1015023" y="358849"/>
                  <a:pt x="1028613" y="299924"/>
                  <a:pt x="1030014" y="294321"/>
                </a:cubicBezTo>
                <a:cubicBezTo>
                  <a:pt x="1024016" y="264331"/>
                  <a:pt x="1017896" y="229403"/>
                  <a:pt x="1008993" y="199728"/>
                </a:cubicBezTo>
                <a:cubicBezTo>
                  <a:pt x="1002226" y="177173"/>
                  <a:pt x="989859" y="125179"/>
                  <a:pt x="966952" y="105135"/>
                </a:cubicBezTo>
                <a:cubicBezTo>
                  <a:pt x="947939" y="88499"/>
                  <a:pt x="927857" y="71084"/>
                  <a:pt x="903890" y="63094"/>
                </a:cubicBezTo>
                <a:cubicBezTo>
                  <a:pt x="893380" y="59590"/>
                  <a:pt x="883107" y="55270"/>
                  <a:pt x="872359" y="52583"/>
                </a:cubicBezTo>
                <a:cubicBezTo>
                  <a:pt x="827274" y="41312"/>
                  <a:pt x="803592" y="40933"/>
                  <a:pt x="756745" y="31563"/>
                </a:cubicBezTo>
                <a:cubicBezTo>
                  <a:pt x="742580" y="28730"/>
                  <a:pt x="728804" y="24186"/>
                  <a:pt x="714703" y="21052"/>
                </a:cubicBezTo>
                <a:cubicBezTo>
                  <a:pt x="664754" y="9952"/>
                  <a:pt x="631970" y="4932"/>
                  <a:pt x="578069" y="32"/>
                </a:cubicBezTo>
                <a:cubicBezTo>
                  <a:pt x="567602" y="-920"/>
                  <a:pt x="529020" y="19300"/>
                  <a:pt x="504496" y="2105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F4C27-65AB-C444-BF3A-ECCF3E933130}"/>
              </a:ext>
            </a:extLst>
          </p:cNvPr>
          <p:cNvSpPr txBox="1"/>
          <p:nvPr/>
        </p:nvSpPr>
        <p:spPr>
          <a:xfrm>
            <a:off x="1009744" y="811831"/>
            <a:ext cx="10092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Cause #1: Bug fix for erroneous Solar Zenith Angle computation in the radiation scheme</a:t>
            </a:r>
            <a:endParaRPr lang="en-US" sz="600" dirty="0">
              <a:solidFill>
                <a:srgbClr val="0432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5E47B-EF4B-C342-9E11-A633B7288232}"/>
              </a:ext>
            </a:extLst>
          </p:cNvPr>
          <p:cNvSpPr txBox="1"/>
          <p:nvPr/>
        </p:nvSpPr>
        <p:spPr>
          <a:xfrm>
            <a:off x="425964" y="1200384"/>
            <a:ext cx="30036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Hourly surface downward </a:t>
            </a:r>
          </a:p>
          <a:p>
            <a:pPr algn="ctr"/>
            <a:r>
              <a:rPr lang="en-US" b="1" dirty="0"/>
              <a:t>shortwave radiation</a:t>
            </a:r>
          </a:p>
        </p:txBody>
      </p:sp>
      <p:grpSp>
        <p:nvGrpSpPr>
          <p:cNvPr id="22" name="Google Shape;229;p30">
            <a:extLst>
              <a:ext uri="{FF2B5EF4-FFF2-40B4-BE49-F238E27FC236}">
                <a16:creationId xmlns:a16="http://schemas.microsoft.com/office/drawing/2014/main" id="{460565A3-1FD2-4C4A-9463-412CC9ECED2E}"/>
              </a:ext>
            </a:extLst>
          </p:cNvPr>
          <p:cNvGrpSpPr/>
          <p:nvPr/>
        </p:nvGrpSpPr>
        <p:grpSpPr>
          <a:xfrm>
            <a:off x="3780379" y="2084157"/>
            <a:ext cx="7524930" cy="3199372"/>
            <a:chOff x="853450" y="1881750"/>
            <a:chExt cx="7208322" cy="2448357"/>
          </a:xfrm>
        </p:grpSpPr>
        <p:pic>
          <p:nvPicPr>
            <p:cNvPr id="23" name="Google Shape;230;p30" descr="https://www.emc.ncep.noaa.gov/gmb/emc.glopara/vsdb/prfv3nsst/fits/time/prfv3rt1/tb850.nh.adp.png">
              <a:extLst>
                <a:ext uri="{FF2B5EF4-FFF2-40B4-BE49-F238E27FC236}">
                  <a16:creationId xmlns:a16="http://schemas.microsoft.com/office/drawing/2014/main" id="{2D4A8428-50E9-BF4A-BC9A-954DA2D9784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92036"/>
            <a:stretch/>
          </p:blipFill>
          <p:spPr>
            <a:xfrm>
              <a:off x="929820" y="1881750"/>
              <a:ext cx="7131952" cy="51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31;p30" descr="https://www.emc.ncep.noaa.gov/gmb/emc.glopara/vsdb/prfv3nsst/fits/time/prfv3rt1/tb850.nh.adp.png">
              <a:extLst>
                <a:ext uri="{FF2B5EF4-FFF2-40B4-BE49-F238E27FC236}">
                  <a16:creationId xmlns:a16="http://schemas.microsoft.com/office/drawing/2014/main" id="{2058D47A-37B6-5649-B7A4-E3F7D939F35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66350" b="29537"/>
            <a:stretch/>
          </p:blipFill>
          <p:spPr>
            <a:xfrm>
              <a:off x="929625" y="3988083"/>
              <a:ext cx="7131950" cy="342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2;p30" descr="https://www.emc.ncep.noaa.gov/gmb/emc.glopara/vsdb/prfv3nsst/fits/time/prfv3rt1/tb850.nh.adp.png">
              <a:extLst>
                <a:ext uri="{FF2B5EF4-FFF2-40B4-BE49-F238E27FC236}">
                  <a16:creationId xmlns:a16="http://schemas.microsoft.com/office/drawing/2014/main" id="{4706544C-5BC7-5244-9BBC-98102544AA8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9156" b="50910"/>
            <a:stretch/>
          </p:blipFill>
          <p:spPr>
            <a:xfrm>
              <a:off x="853450" y="2407124"/>
              <a:ext cx="7131950" cy="1657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CAB4C0-DF8C-294F-A95F-BD7142DD7551}"/>
              </a:ext>
            </a:extLst>
          </p:cNvPr>
          <p:cNvSpPr txBox="1"/>
          <p:nvPr/>
        </p:nvSpPr>
        <p:spPr>
          <a:xfrm>
            <a:off x="3780379" y="5542722"/>
            <a:ext cx="790550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 bug fix was introduced into the real-time parallel on 17 Sept 2018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Coincides with signs of increased cold bias in the lower troposphere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11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CFADD6-633D-1144-8F53-D17CE205BC09}"/>
              </a:ext>
            </a:extLst>
          </p:cNvPr>
          <p:cNvSpPr txBox="1"/>
          <p:nvPr/>
        </p:nvSpPr>
        <p:spPr>
          <a:xfrm>
            <a:off x="4142176" y="1551039"/>
            <a:ext cx="7396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NH 850 </a:t>
            </a:r>
            <a:r>
              <a:rPr lang="en-US" b="1" dirty="0" err="1"/>
              <a:t>mb</a:t>
            </a:r>
            <a:r>
              <a:rPr lang="en-US" b="1" dirty="0"/>
              <a:t> Temperature Fit-to-</a:t>
            </a:r>
            <a:r>
              <a:rPr lang="en-US" b="1" dirty="0" err="1"/>
              <a:t>Obs</a:t>
            </a:r>
            <a:r>
              <a:rPr lang="en-US" b="1" dirty="0"/>
              <a:t> at Various Forecast Leads</a:t>
            </a:r>
          </a:p>
        </p:txBody>
      </p:sp>
      <p:sp>
        <p:nvSpPr>
          <p:cNvPr id="29" name="Google Shape;235;p30">
            <a:extLst>
              <a:ext uri="{FF2B5EF4-FFF2-40B4-BE49-F238E27FC236}">
                <a16:creationId xmlns:a16="http://schemas.microsoft.com/office/drawing/2014/main" id="{22BE8747-B9E0-9444-AF9A-4A9E4036672B}"/>
              </a:ext>
            </a:extLst>
          </p:cNvPr>
          <p:cNvSpPr txBox="1"/>
          <p:nvPr/>
        </p:nvSpPr>
        <p:spPr>
          <a:xfrm>
            <a:off x="9042339" y="2969387"/>
            <a:ext cx="1727322" cy="382544"/>
          </a:xfrm>
          <a:prstGeom prst="rect">
            <a:avLst/>
          </a:prstGeom>
          <a:noFill/>
          <a:ln w="952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09/17/2018 Fix</a:t>
            </a:r>
            <a:endParaRPr dirty="0"/>
          </a:p>
        </p:txBody>
      </p:sp>
      <p:cxnSp>
        <p:nvCxnSpPr>
          <p:cNvPr id="30" name="Google Shape;236;p30">
            <a:extLst>
              <a:ext uri="{FF2B5EF4-FFF2-40B4-BE49-F238E27FC236}">
                <a16:creationId xmlns:a16="http://schemas.microsoft.com/office/drawing/2014/main" id="{BB3B900E-3F94-CB46-8B38-FD2E983CB948}"/>
              </a:ext>
            </a:extLst>
          </p:cNvPr>
          <p:cNvCxnSpPr>
            <a:cxnSpLocks/>
          </p:cNvCxnSpPr>
          <p:nvPr/>
        </p:nvCxnSpPr>
        <p:spPr>
          <a:xfrm flipH="1">
            <a:off x="9474200" y="3351268"/>
            <a:ext cx="203704" cy="38254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6B6AEC0-4941-0845-8AAC-D28254E8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3" y="1806724"/>
            <a:ext cx="3002306" cy="24379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25331E-D7AB-FD44-922E-0E141889A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82" y="4244687"/>
            <a:ext cx="2988654" cy="25617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851C5C-AB9D-3E40-BC51-434C03712281}"/>
              </a:ext>
            </a:extLst>
          </p:cNvPr>
          <p:cNvSpPr txBox="1"/>
          <p:nvPr/>
        </p:nvSpPr>
        <p:spPr>
          <a:xfrm>
            <a:off x="2468251" y="2052945"/>
            <a:ext cx="659156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007064-9106-5043-AD5B-E156DCF4CA4B}"/>
              </a:ext>
            </a:extLst>
          </p:cNvPr>
          <p:cNvSpPr txBox="1"/>
          <p:nvPr/>
        </p:nvSpPr>
        <p:spPr>
          <a:xfrm>
            <a:off x="2541989" y="4540338"/>
            <a:ext cx="51168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FIX</a:t>
            </a:r>
          </a:p>
        </p:txBody>
      </p:sp>
      <p:sp>
        <p:nvSpPr>
          <p:cNvPr id="35" name="Google Shape;233;p30">
            <a:extLst>
              <a:ext uri="{FF2B5EF4-FFF2-40B4-BE49-F238E27FC236}">
                <a16:creationId xmlns:a16="http://schemas.microsoft.com/office/drawing/2014/main" id="{A3783204-0381-C246-85D3-8EA62F0131E3}"/>
              </a:ext>
            </a:extLst>
          </p:cNvPr>
          <p:cNvSpPr txBox="1"/>
          <p:nvPr/>
        </p:nvSpPr>
        <p:spPr>
          <a:xfrm>
            <a:off x="581891" y="3702364"/>
            <a:ext cx="2334557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114300" lvl="0" indent="-133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Char char="●"/>
            </a:pPr>
            <a:r>
              <a:rPr lang="en-US" sz="1600" b="1" dirty="0">
                <a:solidFill>
                  <a:srgbClr val="FFFF00"/>
                </a:solidFill>
              </a:rPr>
              <a:t>Wrong diurnal cycle</a:t>
            </a:r>
            <a:endParaRPr sz="1600" b="1" dirty="0">
              <a:solidFill>
                <a:srgbClr val="FFFF00"/>
              </a:solidFill>
            </a:endParaRPr>
          </a:p>
          <a:p>
            <a:pPr marL="114300" lvl="0" indent="-133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Char char="●"/>
            </a:pPr>
            <a:r>
              <a:rPr lang="en-US" sz="1600" b="1" dirty="0">
                <a:solidFill>
                  <a:srgbClr val="FFFF00"/>
                </a:solidFill>
              </a:rPr>
              <a:t>Excessive solar energy</a:t>
            </a:r>
            <a:endParaRPr sz="1600" b="1" dirty="0">
              <a:solidFill>
                <a:srgbClr val="FFFF00"/>
              </a:solidFill>
            </a:endParaRPr>
          </a:p>
        </p:txBody>
      </p:sp>
      <p:sp>
        <p:nvSpPr>
          <p:cNvPr id="36" name="Google Shape;233;p30">
            <a:extLst>
              <a:ext uri="{FF2B5EF4-FFF2-40B4-BE49-F238E27FC236}">
                <a16:creationId xmlns:a16="http://schemas.microsoft.com/office/drawing/2014/main" id="{9ED11F04-4C2E-3F44-A360-0E49222A7426}"/>
              </a:ext>
            </a:extLst>
          </p:cNvPr>
          <p:cNvSpPr txBox="1"/>
          <p:nvPr/>
        </p:nvSpPr>
        <p:spPr>
          <a:xfrm>
            <a:off x="581890" y="6240560"/>
            <a:ext cx="2643445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114300" lvl="0" indent="-133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Char char="●"/>
            </a:pPr>
            <a:r>
              <a:rPr lang="en-US" sz="1600" b="1" dirty="0">
                <a:solidFill>
                  <a:srgbClr val="FFFF00"/>
                </a:solidFill>
              </a:rPr>
              <a:t>Correct diurnal cycle</a:t>
            </a:r>
            <a:endParaRPr sz="1600" b="1" dirty="0">
              <a:solidFill>
                <a:srgbClr val="FFFF00"/>
              </a:solidFill>
            </a:endParaRPr>
          </a:p>
          <a:p>
            <a:pPr marL="114300" lvl="0" indent="-133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Char char="●"/>
            </a:pPr>
            <a:r>
              <a:rPr lang="en-US" sz="1600" b="1" dirty="0">
                <a:solidFill>
                  <a:srgbClr val="FFFF00"/>
                </a:solidFill>
              </a:rPr>
              <a:t>Less available solar energy</a:t>
            </a:r>
            <a:endParaRPr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12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7C063E-BB38-5044-9642-2543FA162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64" y="1275320"/>
            <a:ext cx="5258835" cy="52588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41087C-C180-BA48-8828-A18CCBB1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07" y="1275320"/>
            <a:ext cx="5258835" cy="52588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ACCFD4-68CD-6D49-B4C4-20A8DF975452}"/>
              </a:ext>
            </a:extLst>
          </p:cNvPr>
          <p:cNvSpPr txBox="1"/>
          <p:nvPr/>
        </p:nvSpPr>
        <p:spPr>
          <a:xfrm>
            <a:off x="2763179" y="6394455"/>
            <a:ext cx="5926238" cy="369332"/>
          </a:xfrm>
          <a:prstGeom prst="rect">
            <a:avLst/>
          </a:prstGeom>
          <a:solidFill>
            <a:srgbClr val="DEFEE7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From the September MEG official evaluation of the FV3GFS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C4BA89-A6E8-3D44-A866-49F9AA634CA2}"/>
              </a:ext>
            </a:extLst>
          </p:cNvPr>
          <p:cNvSpPr txBox="1"/>
          <p:nvPr/>
        </p:nvSpPr>
        <p:spPr>
          <a:xfrm>
            <a:off x="1467317" y="3391648"/>
            <a:ext cx="1234120" cy="646331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Height Bias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CD7097-7074-CC42-93A9-351282CD84A2}"/>
              </a:ext>
            </a:extLst>
          </p:cNvPr>
          <p:cNvSpPr txBox="1"/>
          <p:nvPr/>
        </p:nvSpPr>
        <p:spPr>
          <a:xfrm>
            <a:off x="9179670" y="2745317"/>
            <a:ext cx="1129155" cy="646331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850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Temp Bias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A1BFFF-1AB7-154F-BE8C-62C4DDCFC688}"/>
              </a:ext>
            </a:extLst>
          </p:cNvPr>
          <p:cNvSpPr txBox="1"/>
          <p:nvPr/>
        </p:nvSpPr>
        <p:spPr>
          <a:xfrm>
            <a:off x="10850750" y="1667658"/>
            <a:ext cx="103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FV3GFS</a:t>
            </a:r>
            <a:r>
              <a:rPr lang="en-US" sz="2000" dirty="0"/>
              <a:t>     </a:t>
            </a:r>
          </a:p>
          <a:p>
            <a:r>
              <a:rPr lang="en-US" sz="2000" b="1" dirty="0"/>
              <a:t>GFS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4B62DC-BB03-9140-A06D-4104BBB3BED3}"/>
              </a:ext>
            </a:extLst>
          </p:cNvPr>
          <p:cNvSpPr txBox="1"/>
          <p:nvPr/>
        </p:nvSpPr>
        <p:spPr>
          <a:xfrm>
            <a:off x="677358" y="835647"/>
            <a:ext cx="1009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Mid-level height bias and low-level temp. bias grew more negative with forecast length </a:t>
            </a:r>
          </a:p>
          <a:p>
            <a:pPr algn="ctr"/>
            <a:r>
              <a:rPr lang="en-US" sz="2000" b="1" dirty="0"/>
              <a:t>during the full set of retrospective runs </a:t>
            </a:r>
            <a:endParaRPr lang="en-US" sz="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7F784-9009-2645-A6B8-3A39F146897E}"/>
              </a:ext>
            </a:extLst>
          </p:cNvPr>
          <p:cNvSpPr txBox="1"/>
          <p:nvPr/>
        </p:nvSpPr>
        <p:spPr>
          <a:xfrm>
            <a:off x="5216742" y="3669512"/>
            <a:ext cx="651267" cy="36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-5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EDA58-0A31-9540-9668-B65760BAEB6B}"/>
              </a:ext>
            </a:extLst>
          </p:cNvPr>
          <p:cNvSpPr txBox="1"/>
          <p:nvPr/>
        </p:nvSpPr>
        <p:spPr>
          <a:xfrm>
            <a:off x="10809193" y="3762903"/>
            <a:ext cx="87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-0.24C </a:t>
            </a:r>
          </a:p>
        </p:txBody>
      </p:sp>
    </p:spTree>
    <p:extLst>
      <p:ext uri="{BB962C8B-B14F-4D97-AF65-F5344CB8AC3E}">
        <p14:creationId xmlns:p14="http://schemas.microsoft.com/office/powerpoint/2010/main" val="8180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7C063E-BB38-5044-9642-2543FA162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8" y="1282854"/>
            <a:ext cx="5243766" cy="5243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41087C-C180-BA48-8828-A18CCBB1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07" y="1275320"/>
            <a:ext cx="5258835" cy="52588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BC4BA89-A6E8-3D44-A866-49F9AA634CA2}"/>
              </a:ext>
            </a:extLst>
          </p:cNvPr>
          <p:cNvSpPr txBox="1"/>
          <p:nvPr/>
        </p:nvSpPr>
        <p:spPr>
          <a:xfrm>
            <a:off x="1467317" y="3391648"/>
            <a:ext cx="1234120" cy="646331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Height Bias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CD7097-7074-CC42-93A9-351282CD84A2}"/>
              </a:ext>
            </a:extLst>
          </p:cNvPr>
          <p:cNvSpPr txBox="1"/>
          <p:nvPr/>
        </p:nvSpPr>
        <p:spPr>
          <a:xfrm>
            <a:off x="9179670" y="2745317"/>
            <a:ext cx="1129155" cy="646331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850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Temp Bias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A1BFFF-1AB7-154F-BE8C-62C4DDCFC688}"/>
              </a:ext>
            </a:extLst>
          </p:cNvPr>
          <p:cNvSpPr txBox="1"/>
          <p:nvPr/>
        </p:nvSpPr>
        <p:spPr>
          <a:xfrm>
            <a:off x="10850750" y="1667658"/>
            <a:ext cx="103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FV3GFS</a:t>
            </a:r>
            <a:r>
              <a:rPr lang="en-US" sz="2000" dirty="0"/>
              <a:t>     </a:t>
            </a:r>
          </a:p>
          <a:p>
            <a:r>
              <a:rPr lang="en-US" sz="2000" b="1" dirty="0"/>
              <a:t>GFS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4B62DC-BB03-9140-A06D-4104BBB3BED3}"/>
              </a:ext>
            </a:extLst>
          </p:cNvPr>
          <p:cNvSpPr txBox="1"/>
          <p:nvPr/>
        </p:nvSpPr>
        <p:spPr>
          <a:xfrm>
            <a:off x="3314182" y="838785"/>
            <a:ext cx="525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Issue is much more pronounced this winter</a:t>
            </a:r>
            <a:endParaRPr lang="en-US" sz="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34CCE-656A-0F4C-9FCB-03CFDD5CD138}"/>
              </a:ext>
            </a:extLst>
          </p:cNvPr>
          <p:cNvSpPr txBox="1"/>
          <p:nvPr/>
        </p:nvSpPr>
        <p:spPr>
          <a:xfrm>
            <a:off x="5216742" y="3669512"/>
            <a:ext cx="73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-17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16E57-D9AB-D241-AA3B-0582B2BFB453}"/>
              </a:ext>
            </a:extLst>
          </p:cNvPr>
          <p:cNvSpPr txBox="1"/>
          <p:nvPr/>
        </p:nvSpPr>
        <p:spPr>
          <a:xfrm>
            <a:off x="10809193" y="3762903"/>
            <a:ext cx="87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-0.85C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99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14</a:t>
            </a:fld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93310CC-00C8-294C-8779-5191E1C47B9C}"/>
              </a:ext>
            </a:extLst>
          </p:cNvPr>
          <p:cNvSpPr txBox="1">
            <a:spLocks/>
          </p:cNvSpPr>
          <p:nvPr/>
        </p:nvSpPr>
        <p:spPr>
          <a:xfrm>
            <a:off x="85191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CF83AD-27DF-EF47-865A-6B12D4F8FFD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7FF80-2F88-DC41-B703-FCD4C68D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5854700" cy="5854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6232B-2F36-F849-9835-BDCDD876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0120"/>
            <a:ext cx="5854700" cy="585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EBDA22-29DF-1F41-B064-33CE1B7AF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310" y="685800"/>
            <a:ext cx="5854700" cy="585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9402B-FF83-2F4E-9908-A1E500F20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310" y="3760120"/>
            <a:ext cx="5854700" cy="5854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FC5150-ADCB-774E-920D-9D81CE3DB5C2}"/>
              </a:ext>
            </a:extLst>
          </p:cNvPr>
          <p:cNvSpPr txBox="1"/>
          <p:nvPr/>
        </p:nvSpPr>
        <p:spPr>
          <a:xfrm>
            <a:off x="3763659" y="2817448"/>
            <a:ext cx="167212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Winter 2015-16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75DDCF-AFEC-5343-A6EC-46FA0F85F245}"/>
              </a:ext>
            </a:extLst>
          </p:cNvPr>
          <p:cNvSpPr txBox="1"/>
          <p:nvPr/>
        </p:nvSpPr>
        <p:spPr>
          <a:xfrm>
            <a:off x="3763658" y="5950403"/>
            <a:ext cx="167212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Winter 2017-18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26E46-DBED-E241-82D7-48C670EB4D78}"/>
              </a:ext>
            </a:extLst>
          </p:cNvPr>
          <p:cNvSpPr txBox="1"/>
          <p:nvPr/>
        </p:nvSpPr>
        <p:spPr>
          <a:xfrm>
            <a:off x="9569915" y="2817448"/>
            <a:ext cx="167212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Winter 2016-17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1E13B1-27ED-6A4D-831A-0C0C90A9DD2A}"/>
              </a:ext>
            </a:extLst>
          </p:cNvPr>
          <p:cNvSpPr txBox="1"/>
          <p:nvPr/>
        </p:nvSpPr>
        <p:spPr>
          <a:xfrm>
            <a:off x="9569914" y="5950403"/>
            <a:ext cx="167212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Winter 2018-19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5AC231-913E-4D41-8A96-243D5F97188D}"/>
              </a:ext>
            </a:extLst>
          </p:cNvPr>
          <p:cNvSpPr txBox="1"/>
          <p:nvPr/>
        </p:nvSpPr>
        <p:spPr>
          <a:xfrm>
            <a:off x="5239324" y="3702050"/>
            <a:ext cx="587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3E38D-76D2-1742-8352-17602E09837E}"/>
              </a:ext>
            </a:extLst>
          </p:cNvPr>
          <p:cNvSpPr txBox="1"/>
          <p:nvPr/>
        </p:nvSpPr>
        <p:spPr>
          <a:xfrm>
            <a:off x="5799946" y="3702050"/>
            <a:ext cx="986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FV3GFS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2169EA-92B1-5E4D-AFAB-3280C07074B1}"/>
              </a:ext>
            </a:extLst>
          </p:cNvPr>
          <p:cNvSpPr txBox="1"/>
          <p:nvPr/>
        </p:nvSpPr>
        <p:spPr>
          <a:xfrm>
            <a:off x="3314182" y="838785"/>
            <a:ext cx="525883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Issue is much more pronounced this winter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671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15</a:t>
            </a:fld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4B62DC-BB03-9140-A06D-4104BBB3BED3}"/>
              </a:ext>
            </a:extLst>
          </p:cNvPr>
          <p:cNvSpPr txBox="1"/>
          <p:nvPr/>
        </p:nvSpPr>
        <p:spPr>
          <a:xfrm>
            <a:off x="3314182" y="838785"/>
            <a:ext cx="525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Issue is much more pronounced this winter</a:t>
            </a:r>
            <a:endParaRPr lang="en-US" sz="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4A459-763A-8B49-87EB-9DCFED0576EF}"/>
              </a:ext>
            </a:extLst>
          </p:cNvPr>
          <p:cNvSpPr txBox="1"/>
          <p:nvPr/>
        </p:nvSpPr>
        <p:spPr>
          <a:xfrm>
            <a:off x="1031103" y="1323183"/>
            <a:ext cx="33766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Day-10 850-hPa temperature bias</a:t>
            </a:r>
            <a:endParaRPr lang="en-US" dirty="0"/>
          </a:p>
          <a:p>
            <a:r>
              <a:rPr lang="en-US" dirty="0"/>
              <a:t>(2015–2016) -0.27°C</a:t>
            </a:r>
          </a:p>
          <a:p>
            <a:r>
              <a:rPr lang="en-US" dirty="0"/>
              <a:t>(2016–2017) -0.35°C </a:t>
            </a:r>
          </a:p>
          <a:p>
            <a:r>
              <a:rPr lang="en-US" dirty="0"/>
              <a:t>(2017–2018) -0.23°C</a:t>
            </a:r>
          </a:p>
          <a:p>
            <a:r>
              <a:rPr lang="en-US" dirty="0"/>
              <a:t>(2018–2019) -0.77°C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841B8-6B50-5B4C-800D-14D4396F721F}"/>
              </a:ext>
            </a:extLst>
          </p:cNvPr>
          <p:cNvSpPr txBox="1"/>
          <p:nvPr/>
        </p:nvSpPr>
        <p:spPr>
          <a:xfrm>
            <a:off x="6802051" y="1381905"/>
            <a:ext cx="4041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Day-10 500-hPa geopotential height bias</a:t>
            </a:r>
            <a:endParaRPr lang="en-US" dirty="0"/>
          </a:p>
          <a:p>
            <a:r>
              <a:rPr lang="en-US" dirty="0"/>
              <a:t>(2015–2016) -4.5 m</a:t>
            </a:r>
          </a:p>
          <a:p>
            <a:r>
              <a:rPr lang="en-US" dirty="0"/>
              <a:t>(2016–2017) -5.0 m</a:t>
            </a:r>
          </a:p>
          <a:p>
            <a:r>
              <a:rPr lang="en-US" dirty="0"/>
              <a:t>(2017–2018) -3.2 m</a:t>
            </a:r>
          </a:p>
          <a:p>
            <a:r>
              <a:rPr lang="en-US" dirty="0"/>
              <a:t>(2018–2019) -14.4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CEA17D-FB1A-8E4F-9600-8CC02DF97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21"/>
          <a:stretch/>
        </p:blipFill>
        <p:spPr>
          <a:xfrm>
            <a:off x="616808" y="3068948"/>
            <a:ext cx="4445000" cy="3497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9A599B-8C70-7242-A5CB-95EFC3597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33"/>
          <a:stretch/>
        </p:blipFill>
        <p:spPr>
          <a:xfrm>
            <a:off x="6516553" y="3002243"/>
            <a:ext cx="4445000" cy="3438974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2D401E6-AFF5-C144-81F9-A2285E84D529}"/>
              </a:ext>
            </a:extLst>
          </p:cNvPr>
          <p:cNvSpPr/>
          <p:nvPr/>
        </p:nvSpPr>
        <p:spPr>
          <a:xfrm>
            <a:off x="3391242" y="5256426"/>
            <a:ext cx="1445741" cy="642551"/>
          </a:xfrm>
          <a:custGeom>
            <a:avLst/>
            <a:gdLst>
              <a:gd name="connsiteX0" fmla="*/ 1136822 w 1371600"/>
              <a:gd name="connsiteY0" fmla="*/ 12357 h 580768"/>
              <a:gd name="connsiteX1" fmla="*/ 864973 w 1371600"/>
              <a:gd name="connsiteY1" fmla="*/ 0 h 580768"/>
              <a:gd name="connsiteX2" fmla="*/ 617838 w 1371600"/>
              <a:gd name="connsiteY2" fmla="*/ 12357 h 580768"/>
              <a:gd name="connsiteX3" fmla="*/ 247135 w 1371600"/>
              <a:gd name="connsiteY3" fmla="*/ 24714 h 580768"/>
              <a:gd name="connsiteX4" fmla="*/ 98854 w 1371600"/>
              <a:gd name="connsiteY4" fmla="*/ 61784 h 580768"/>
              <a:gd name="connsiteX5" fmla="*/ 61784 w 1371600"/>
              <a:gd name="connsiteY5" fmla="*/ 74141 h 580768"/>
              <a:gd name="connsiteX6" fmla="*/ 0 w 1371600"/>
              <a:gd name="connsiteY6" fmla="*/ 197708 h 580768"/>
              <a:gd name="connsiteX7" fmla="*/ 49427 w 1371600"/>
              <a:gd name="connsiteY7" fmla="*/ 420130 h 580768"/>
              <a:gd name="connsiteX8" fmla="*/ 111211 w 1371600"/>
              <a:gd name="connsiteY8" fmla="*/ 469557 h 580768"/>
              <a:gd name="connsiteX9" fmla="*/ 185352 w 1371600"/>
              <a:gd name="connsiteY9" fmla="*/ 518984 h 580768"/>
              <a:gd name="connsiteX10" fmla="*/ 271849 w 1371600"/>
              <a:gd name="connsiteY10" fmla="*/ 543697 h 580768"/>
              <a:gd name="connsiteX11" fmla="*/ 308919 w 1371600"/>
              <a:gd name="connsiteY11" fmla="*/ 556054 h 580768"/>
              <a:gd name="connsiteX12" fmla="*/ 457200 w 1371600"/>
              <a:gd name="connsiteY12" fmla="*/ 568411 h 580768"/>
              <a:gd name="connsiteX13" fmla="*/ 568411 w 1371600"/>
              <a:gd name="connsiteY13" fmla="*/ 580768 h 580768"/>
              <a:gd name="connsiteX14" fmla="*/ 1112108 w 1371600"/>
              <a:gd name="connsiteY14" fmla="*/ 568411 h 580768"/>
              <a:gd name="connsiteX15" fmla="*/ 1173892 w 1371600"/>
              <a:gd name="connsiteY15" fmla="*/ 556054 h 580768"/>
              <a:gd name="connsiteX16" fmla="*/ 1260389 w 1371600"/>
              <a:gd name="connsiteY16" fmla="*/ 531341 h 580768"/>
              <a:gd name="connsiteX17" fmla="*/ 1309816 w 1371600"/>
              <a:gd name="connsiteY17" fmla="*/ 457200 h 580768"/>
              <a:gd name="connsiteX18" fmla="*/ 1334530 w 1371600"/>
              <a:gd name="connsiteY18" fmla="*/ 420130 h 580768"/>
              <a:gd name="connsiteX19" fmla="*/ 1371600 w 1371600"/>
              <a:gd name="connsiteY19" fmla="*/ 284205 h 580768"/>
              <a:gd name="connsiteX20" fmla="*/ 1334530 w 1371600"/>
              <a:gd name="connsiteY20" fmla="*/ 111211 h 580768"/>
              <a:gd name="connsiteX21" fmla="*/ 1297460 w 1371600"/>
              <a:gd name="connsiteY21" fmla="*/ 86497 h 580768"/>
              <a:gd name="connsiteX22" fmla="*/ 1223319 w 1371600"/>
              <a:gd name="connsiteY22" fmla="*/ 61784 h 580768"/>
              <a:gd name="connsiteX23" fmla="*/ 1186249 w 1371600"/>
              <a:gd name="connsiteY23" fmla="*/ 49427 h 580768"/>
              <a:gd name="connsiteX24" fmla="*/ 1149179 w 1371600"/>
              <a:gd name="connsiteY24" fmla="*/ 37070 h 580768"/>
              <a:gd name="connsiteX25" fmla="*/ 1136822 w 1371600"/>
              <a:gd name="connsiteY25" fmla="*/ 12357 h 58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580768">
                <a:moveTo>
                  <a:pt x="1136822" y="12357"/>
                </a:moveTo>
                <a:cubicBezTo>
                  <a:pt x="1046206" y="8238"/>
                  <a:pt x="955683" y="0"/>
                  <a:pt x="864973" y="0"/>
                </a:cubicBezTo>
                <a:cubicBezTo>
                  <a:pt x="782492" y="0"/>
                  <a:pt x="700253" y="9060"/>
                  <a:pt x="617838" y="12357"/>
                </a:cubicBezTo>
                <a:lnTo>
                  <a:pt x="247135" y="24714"/>
                </a:lnTo>
                <a:cubicBezTo>
                  <a:pt x="147300" y="41352"/>
                  <a:pt x="196763" y="29147"/>
                  <a:pt x="98854" y="61784"/>
                </a:cubicBezTo>
                <a:lnTo>
                  <a:pt x="61784" y="74141"/>
                </a:lnTo>
                <a:cubicBezTo>
                  <a:pt x="2937" y="162411"/>
                  <a:pt x="19561" y="119466"/>
                  <a:pt x="0" y="197708"/>
                </a:cubicBezTo>
                <a:cubicBezTo>
                  <a:pt x="2989" y="215642"/>
                  <a:pt x="22389" y="379575"/>
                  <a:pt x="49427" y="420130"/>
                </a:cubicBezTo>
                <a:cubicBezTo>
                  <a:pt x="95091" y="488624"/>
                  <a:pt x="48015" y="434448"/>
                  <a:pt x="111211" y="469557"/>
                </a:cubicBezTo>
                <a:cubicBezTo>
                  <a:pt x="137175" y="483982"/>
                  <a:pt x="157174" y="509591"/>
                  <a:pt x="185352" y="518984"/>
                </a:cubicBezTo>
                <a:cubicBezTo>
                  <a:pt x="274233" y="548612"/>
                  <a:pt x="163239" y="512666"/>
                  <a:pt x="271849" y="543697"/>
                </a:cubicBezTo>
                <a:cubicBezTo>
                  <a:pt x="284373" y="547275"/>
                  <a:pt x="296008" y="554333"/>
                  <a:pt x="308919" y="556054"/>
                </a:cubicBezTo>
                <a:cubicBezTo>
                  <a:pt x="358082" y="562609"/>
                  <a:pt x="407825" y="563709"/>
                  <a:pt x="457200" y="568411"/>
                </a:cubicBezTo>
                <a:cubicBezTo>
                  <a:pt x="494330" y="571947"/>
                  <a:pt x="531341" y="576649"/>
                  <a:pt x="568411" y="580768"/>
                </a:cubicBezTo>
                <a:lnTo>
                  <a:pt x="1112108" y="568411"/>
                </a:lnTo>
                <a:cubicBezTo>
                  <a:pt x="1133093" y="567554"/>
                  <a:pt x="1153390" y="560610"/>
                  <a:pt x="1173892" y="556054"/>
                </a:cubicBezTo>
                <a:cubicBezTo>
                  <a:pt x="1220436" y="545711"/>
                  <a:pt x="1219110" y="545100"/>
                  <a:pt x="1260389" y="531341"/>
                </a:cubicBezTo>
                <a:lnTo>
                  <a:pt x="1309816" y="457200"/>
                </a:lnTo>
                <a:lnTo>
                  <a:pt x="1334530" y="420130"/>
                </a:lnTo>
                <a:cubicBezTo>
                  <a:pt x="1365884" y="326064"/>
                  <a:pt x="1354134" y="371534"/>
                  <a:pt x="1371600" y="284205"/>
                </a:cubicBezTo>
                <a:cubicBezTo>
                  <a:pt x="1370295" y="273768"/>
                  <a:pt x="1358539" y="127218"/>
                  <a:pt x="1334530" y="111211"/>
                </a:cubicBezTo>
                <a:cubicBezTo>
                  <a:pt x="1322173" y="102973"/>
                  <a:pt x="1311031" y="92529"/>
                  <a:pt x="1297460" y="86497"/>
                </a:cubicBezTo>
                <a:cubicBezTo>
                  <a:pt x="1273655" y="75917"/>
                  <a:pt x="1248033" y="70022"/>
                  <a:pt x="1223319" y="61784"/>
                </a:cubicBezTo>
                <a:lnTo>
                  <a:pt x="1186249" y="49427"/>
                </a:lnTo>
                <a:lnTo>
                  <a:pt x="1149179" y="37070"/>
                </a:lnTo>
                <a:lnTo>
                  <a:pt x="1136822" y="12357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9E5614F-6842-4643-ABFA-B10BB877D390}"/>
              </a:ext>
            </a:extLst>
          </p:cNvPr>
          <p:cNvSpPr/>
          <p:nvPr/>
        </p:nvSpPr>
        <p:spPr>
          <a:xfrm>
            <a:off x="9319820" y="5161859"/>
            <a:ext cx="1404551" cy="642551"/>
          </a:xfrm>
          <a:custGeom>
            <a:avLst/>
            <a:gdLst>
              <a:gd name="connsiteX0" fmla="*/ 1136822 w 1371600"/>
              <a:gd name="connsiteY0" fmla="*/ 12357 h 580768"/>
              <a:gd name="connsiteX1" fmla="*/ 864973 w 1371600"/>
              <a:gd name="connsiteY1" fmla="*/ 0 h 580768"/>
              <a:gd name="connsiteX2" fmla="*/ 617838 w 1371600"/>
              <a:gd name="connsiteY2" fmla="*/ 12357 h 580768"/>
              <a:gd name="connsiteX3" fmla="*/ 247135 w 1371600"/>
              <a:gd name="connsiteY3" fmla="*/ 24714 h 580768"/>
              <a:gd name="connsiteX4" fmla="*/ 98854 w 1371600"/>
              <a:gd name="connsiteY4" fmla="*/ 61784 h 580768"/>
              <a:gd name="connsiteX5" fmla="*/ 61784 w 1371600"/>
              <a:gd name="connsiteY5" fmla="*/ 74141 h 580768"/>
              <a:gd name="connsiteX6" fmla="*/ 0 w 1371600"/>
              <a:gd name="connsiteY6" fmla="*/ 197708 h 580768"/>
              <a:gd name="connsiteX7" fmla="*/ 49427 w 1371600"/>
              <a:gd name="connsiteY7" fmla="*/ 420130 h 580768"/>
              <a:gd name="connsiteX8" fmla="*/ 111211 w 1371600"/>
              <a:gd name="connsiteY8" fmla="*/ 469557 h 580768"/>
              <a:gd name="connsiteX9" fmla="*/ 185352 w 1371600"/>
              <a:gd name="connsiteY9" fmla="*/ 518984 h 580768"/>
              <a:gd name="connsiteX10" fmla="*/ 271849 w 1371600"/>
              <a:gd name="connsiteY10" fmla="*/ 543697 h 580768"/>
              <a:gd name="connsiteX11" fmla="*/ 308919 w 1371600"/>
              <a:gd name="connsiteY11" fmla="*/ 556054 h 580768"/>
              <a:gd name="connsiteX12" fmla="*/ 457200 w 1371600"/>
              <a:gd name="connsiteY12" fmla="*/ 568411 h 580768"/>
              <a:gd name="connsiteX13" fmla="*/ 568411 w 1371600"/>
              <a:gd name="connsiteY13" fmla="*/ 580768 h 580768"/>
              <a:gd name="connsiteX14" fmla="*/ 1112108 w 1371600"/>
              <a:gd name="connsiteY14" fmla="*/ 568411 h 580768"/>
              <a:gd name="connsiteX15" fmla="*/ 1173892 w 1371600"/>
              <a:gd name="connsiteY15" fmla="*/ 556054 h 580768"/>
              <a:gd name="connsiteX16" fmla="*/ 1260389 w 1371600"/>
              <a:gd name="connsiteY16" fmla="*/ 531341 h 580768"/>
              <a:gd name="connsiteX17" fmla="*/ 1309816 w 1371600"/>
              <a:gd name="connsiteY17" fmla="*/ 457200 h 580768"/>
              <a:gd name="connsiteX18" fmla="*/ 1334530 w 1371600"/>
              <a:gd name="connsiteY18" fmla="*/ 420130 h 580768"/>
              <a:gd name="connsiteX19" fmla="*/ 1371600 w 1371600"/>
              <a:gd name="connsiteY19" fmla="*/ 284205 h 580768"/>
              <a:gd name="connsiteX20" fmla="*/ 1334530 w 1371600"/>
              <a:gd name="connsiteY20" fmla="*/ 111211 h 580768"/>
              <a:gd name="connsiteX21" fmla="*/ 1297460 w 1371600"/>
              <a:gd name="connsiteY21" fmla="*/ 86497 h 580768"/>
              <a:gd name="connsiteX22" fmla="*/ 1223319 w 1371600"/>
              <a:gd name="connsiteY22" fmla="*/ 61784 h 580768"/>
              <a:gd name="connsiteX23" fmla="*/ 1186249 w 1371600"/>
              <a:gd name="connsiteY23" fmla="*/ 49427 h 580768"/>
              <a:gd name="connsiteX24" fmla="*/ 1149179 w 1371600"/>
              <a:gd name="connsiteY24" fmla="*/ 37070 h 580768"/>
              <a:gd name="connsiteX25" fmla="*/ 1136822 w 1371600"/>
              <a:gd name="connsiteY25" fmla="*/ 12357 h 58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71600" h="580768">
                <a:moveTo>
                  <a:pt x="1136822" y="12357"/>
                </a:moveTo>
                <a:cubicBezTo>
                  <a:pt x="1046206" y="8238"/>
                  <a:pt x="955683" y="0"/>
                  <a:pt x="864973" y="0"/>
                </a:cubicBezTo>
                <a:cubicBezTo>
                  <a:pt x="782492" y="0"/>
                  <a:pt x="700253" y="9060"/>
                  <a:pt x="617838" y="12357"/>
                </a:cubicBezTo>
                <a:lnTo>
                  <a:pt x="247135" y="24714"/>
                </a:lnTo>
                <a:cubicBezTo>
                  <a:pt x="147300" y="41352"/>
                  <a:pt x="196763" y="29147"/>
                  <a:pt x="98854" y="61784"/>
                </a:cubicBezTo>
                <a:lnTo>
                  <a:pt x="61784" y="74141"/>
                </a:lnTo>
                <a:cubicBezTo>
                  <a:pt x="2937" y="162411"/>
                  <a:pt x="19561" y="119466"/>
                  <a:pt x="0" y="197708"/>
                </a:cubicBezTo>
                <a:cubicBezTo>
                  <a:pt x="2989" y="215642"/>
                  <a:pt x="22389" y="379575"/>
                  <a:pt x="49427" y="420130"/>
                </a:cubicBezTo>
                <a:cubicBezTo>
                  <a:pt x="95091" y="488624"/>
                  <a:pt x="48015" y="434448"/>
                  <a:pt x="111211" y="469557"/>
                </a:cubicBezTo>
                <a:cubicBezTo>
                  <a:pt x="137175" y="483982"/>
                  <a:pt x="157174" y="509591"/>
                  <a:pt x="185352" y="518984"/>
                </a:cubicBezTo>
                <a:cubicBezTo>
                  <a:pt x="274233" y="548612"/>
                  <a:pt x="163239" y="512666"/>
                  <a:pt x="271849" y="543697"/>
                </a:cubicBezTo>
                <a:cubicBezTo>
                  <a:pt x="284373" y="547275"/>
                  <a:pt x="296008" y="554333"/>
                  <a:pt x="308919" y="556054"/>
                </a:cubicBezTo>
                <a:cubicBezTo>
                  <a:pt x="358082" y="562609"/>
                  <a:pt x="407825" y="563709"/>
                  <a:pt x="457200" y="568411"/>
                </a:cubicBezTo>
                <a:cubicBezTo>
                  <a:pt x="494330" y="571947"/>
                  <a:pt x="531341" y="576649"/>
                  <a:pt x="568411" y="580768"/>
                </a:cubicBezTo>
                <a:lnTo>
                  <a:pt x="1112108" y="568411"/>
                </a:lnTo>
                <a:cubicBezTo>
                  <a:pt x="1133093" y="567554"/>
                  <a:pt x="1153390" y="560610"/>
                  <a:pt x="1173892" y="556054"/>
                </a:cubicBezTo>
                <a:cubicBezTo>
                  <a:pt x="1220436" y="545711"/>
                  <a:pt x="1219110" y="545100"/>
                  <a:pt x="1260389" y="531341"/>
                </a:cubicBezTo>
                <a:lnTo>
                  <a:pt x="1309816" y="457200"/>
                </a:lnTo>
                <a:lnTo>
                  <a:pt x="1334530" y="420130"/>
                </a:lnTo>
                <a:cubicBezTo>
                  <a:pt x="1365884" y="326064"/>
                  <a:pt x="1354134" y="371534"/>
                  <a:pt x="1371600" y="284205"/>
                </a:cubicBezTo>
                <a:cubicBezTo>
                  <a:pt x="1370295" y="273768"/>
                  <a:pt x="1358539" y="127218"/>
                  <a:pt x="1334530" y="111211"/>
                </a:cubicBezTo>
                <a:cubicBezTo>
                  <a:pt x="1322173" y="102973"/>
                  <a:pt x="1311031" y="92529"/>
                  <a:pt x="1297460" y="86497"/>
                </a:cubicBezTo>
                <a:cubicBezTo>
                  <a:pt x="1273655" y="75917"/>
                  <a:pt x="1248033" y="70022"/>
                  <a:pt x="1223319" y="61784"/>
                </a:cubicBezTo>
                <a:lnTo>
                  <a:pt x="1186249" y="49427"/>
                </a:lnTo>
                <a:lnTo>
                  <a:pt x="1149179" y="37070"/>
                </a:lnTo>
                <a:lnTo>
                  <a:pt x="1136822" y="12357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1A049-7AA8-204D-9718-4C2D5D62D9A0}"/>
              </a:ext>
            </a:extLst>
          </p:cNvPr>
          <p:cNvSpPr txBox="1"/>
          <p:nvPr/>
        </p:nvSpPr>
        <p:spPr>
          <a:xfrm>
            <a:off x="4752967" y="4056098"/>
            <a:ext cx="1300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retro &amp; </a:t>
            </a:r>
          </a:p>
          <a:p>
            <a:r>
              <a:rPr lang="en-US" dirty="0"/>
              <a:t>real-time </a:t>
            </a:r>
          </a:p>
          <a:p>
            <a:r>
              <a:rPr lang="en-US" dirty="0"/>
              <a:t>period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22570-BF53-9142-98A5-AA82C26938CB}"/>
              </a:ext>
            </a:extLst>
          </p:cNvPr>
          <p:cNvSpPr txBox="1"/>
          <p:nvPr/>
        </p:nvSpPr>
        <p:spPr>
          <a:xfrm>
            <a:off x="10723511" y="4056098"/>
            <a:ext cx="109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</a:t>
            </a:r>
          </a:p>
          <a:p>
            <a:r>
              <a:rPr lang="en-US" dirty="0"/>
              <a:t>real-time </a:t>
            </a:r>
          </a:p>
          <a:p>
            <a:r>
              <a:rPr lang="en-US" dirty="0"/>
              <a:t>period</a:t>
            </a:r>
          </a:p>
        </p:txBody>
      </p:sp>
    </p:spTree>
    <p:extLst>
      <p:ext uri="{BB962C8B-B14F-4D97-AF65-F5344CB8AC3E}">
        <p14:creationId xmlns:p14="http://schemas.microsoft.com/office/powerpoint/2010/main" val="33005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F4C27-65AB-C444-BF3A-ECCF3E933130}"/>
              </a:ext>
            </a:extLst>
          </p:cNvPr>
          <p:cNvSpPr txBox="1"/>
          <p:nvPr/>
        </p:nvSpPr>
        <p:spPr>
          <a:xfrm>
            <a:off x="1009744" y="811831"/>
            <a:ext cx="10092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Remedy #1: More consistent cloud-radiation interactions</a:t>
            </a:r>
            <a:endParaRPr lang="en-US" sz="600" dirty="0">
              <a:solidFill>
                <a:srgbClr val="0432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CAB4C0-DF8C-294F-A95F-BD7142DD7551}"/>
              </a:ext>
            </a:extLst>
          </p:cNvPr>
          <p:cNvSpPr txBox="1"/>
          <p:nvPr/>
        </p:nvSpPr>
        <p:spPr>
          <a:xfrm>
            <a:off x="613656" y="1327497"/>
            <a:ext cx="10679184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Modify the model physics so the radiation can directly interact with each hydrometeor species from the cloud microphysics. </a:t>
            </a:r>
            <a:r>
              <a:rPr lang="en-US" sz="2000" b="1" dirty="0"/>
              <a:t>This is expected to warm the lower atmosphere.</a:t>
            </a:r>
          </a:p>
          <a:p>
            <a:pPr marL="285750" indent="-285750">
              <a:buFont typeface="Arial"/>
              <a:buChar char="•"/>
            </a:pPr>
            <a:endParaRPr lang="en-US" sz="105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This improves representation of cloud-radiation interactions but is not directly related to the solar zenith angle bug fix.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16</a:t>
            </a:fld>
            <a:endParaRPr lang="en-US"/>
          </a:p>
        </p:txBody>
      </p:sp>
      <p:pic>
        <p:nvPicPr>
          <p:cNvPr id="18" name="Google Shape;247;p31" descr="https://www.emc.ncep.noaa.gov/gmb/rsun/fv3gradr1new/allmodel/daily/bias/biaspmean_T_G2NHX.png">
            <a:extLst>
              <a:ext uri="{FF2B5EF4-FFF2-40B4-BE49-F238E27FC236}">
                <a16:creationId xmlns:a16="http://schemas.microsoft.com/office/drawing/2014/main" id="{B5DB1E05-544F-CB42-A104-4464DE6930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547" t="2215" r="5733" b="23452"/>
          <a:stretch/>
        </p:blipFill>
        <p:spPr>
          <a:xfrm>
            <a:off x="594360" y="3241313"/>
            <a:ext cx="4216776" cy="359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8;p31" descr="https://www.emc.ncep.noaa.gov/gmb/rsun/fv3gradr1new/allmodel/daily/bias/biasdieoff_T_P850_G2NHX.png">
            <a:extLst>
              <a:ext uri="{FF2B5EF4-FFF2-40B4-BE49-F238E27FC236}">
                <a16:creationId xmlns:a16="http://schemas.microsoft.com/office/drawing/2014/main" id="{2A880FB3-4213-2E4F-9220-F52AA2A44E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74" r="6147" b="2893"/>
          <a:stretch/>
        </p:blipFill>
        <p:spPr>
          <a:xfrm>
            <a:off x="5177578" y="3335067"/>
            <a:ext cx="3796975" cy="31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5D0193-E54D-4E44-B8CF-A37FA1E93E6D}"/>
              </a:ext>
            </a:extLst>
          </p:cNvPr>
          <p:cNvSpPr txBox="1"/>
          <p:nvPr/>
        </p:nvSpPr>
        <p:spPr>
          <a:xfrm>
            <a:off x="1378718" y="2884681"/>
            <a:ext cx="30036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NH Temperature Bias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B14E33-89AE-0C48-B94A-598B5FD0828E}"/>
              </a:ext>
            </a:extLst>
          </p:cNvPr>
          <p:cNvSpPr txBox="1"/>
          <p:nvPr/>
        </p:nvSpPr>
        <p:spPr>
          <a:xfrm>
            <a:off x="5747894" y="2884681"/>
            <a:ext cx="30036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NH 850 </a:t>
            </a:r>
            <a:r>
              <a:rPr lang="en-US" b="1" dirty="0" err="1"/>
              <a:t>mb</a:t>
            </a:r>
            <a:r>
              <a:rPr lang="en-US" b="1" dirty="0"/>
              <a:t> Temperature Bias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5581CE-FA55-4541-BB4D-D62422E98BF9}"/>
              </a:ext>
            </a:extLst>
          </p:cNvPr>
          <p:cNvSpPr txBox="1"/>
          <p:nvPr/>
        </p:nvSpPr>
        <p:spPr>
          <a:xfrm>
            <a:off x="9117061" y="3722327"/>
            <a:ext cx="251894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Cold bias at 850 </a:t>
            </a:r>
            <a:r>
              <a:rPr lang="en-US" sz="2000" dirty="0" err="1"/>
              <a:t>mb</a:t>
            </a:r>
            <a:r>
              <a:rPr lang="en-US" sz="2000" dirty="0"/>
              <a:t> reduced by ~50% </a:t>
            </a:r>
          </a:p>
          <a:p>
            <a:r>
              <a:rPr lang="en-US" sz="2000" dirty="0"/>
              <a:t>in prior experiment (</a:t>
            </a:r>
            <a:r>
              <a:rPr lang="en-US" sz="2000" dirty="0">
                <a:solidFill>
                  <a:srgbClr val="FF0000"/>
                </a:solidFill>
              </a:rPr>
              <a:t>FV3GRAD1</a:t>
            </a:r>
            <a:r>
              <a:rPr lang="en-US" sz="2000" dirty="0"/>
              <a:t>) with more sophisticated cloud-radiation interactions</a:t>
            </a:r>
          </a:p>
        </p:txBody>
      </p:sp>
      <p:sp>
        <p:nvSpPr>
          <p:cNvPr id="11" name="Google Shape;250;p31">
            <a:extLst>
              <a:ext uri="{FF2B5EF4-FFF2-40B4-BE49-F238E27FC236}">
                <a16:creationId xmlns:a16="http://schemas.microsoft.com/office/drawing/2014/main" id="{441B8C89-C7D2-2D46-9FDE-933477BD3513}"/>
              </a:ext>
            </a:extLst>
          </p:cNvPr>
          <p:cNvSpPr/>
          <p:nvPr/>
        </p:nvSpPr>
        <p:spPr>
          <a:xfrm>
            <a:off x="3004728" y="5481255"/>
            <a:ext cx="1902600" cy="87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2E494116-205F-9644-AC00-26669D5AF718}"/>
              </a:ext>
            </a:extLst>
          </p:cNvPr>
          <p:cNvSpPr/>
          <p:nvPr/>
        </p:nvSpPr>
        <p:spPr>
          <a:xfrm>
            <a:off x="8129847" y="4322619"/>
            <a:ext cx="182880" cy="46551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11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F4C27-65AB-C444-BF3A-ECCF3E933130}"/>
              </a:ext>
            </a:extLst>
          </p:cNvPr>
          <p:cNvSpPr txBox="1"/>
          <p:nvPr/>
        </p:nvSpPr>
        <p:spPr>
          <a:xfrm>
            <a:off x="1009744" y="811831"/>
            <a:ext cx="10092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Cause #2: FV3GFS analysis has a stronger constraint on supersaturation than GFS at very low levels near the pole in cold season (combination of more grid points &amp; physics changes)</a:t>
            </a:r>
            <a:endParaRPr lang="en-US" sz="600" dirty="0">
              <a:solidFill>
                <a:srgbClr val="0432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17</a:t>
            </a:fld>
            <a:endParaRPr lang="en-US"/>
          </a:p>
        </p:txBody>
      </p:sp>
      <p:grpSp>
        <p:nvGrpSpPr>
          <p:cNvPr id="18" name="Google Shape;257;p32">
            <a:extLst>
              <a:ext uri="{FF2B5EF4-FFF2-40B4-BE49-F238E27FC236}">
                <a16:creationId xmlns:a16="http://schemas.microsoft.com/office/drawing/2014/main" id="{842FFCE8-AA3E-0C4B-B664-25E081105D62}"/>
              </a:ext>
            </a:extLst>
          </p:cNvPr>
          <p:cNvGrpSpPr/>
          <p:nvPr/>
        </p:nvGrpSpPr>
        <p:grpSpPr>
          <a:xfrm>
            <a:off x="5611576" y="1679316"/>
            <a:ext cx="5031023" cy="3006984"/>
            <a:chOff x="4308790" y="810891"/>
            <a:chExt cx="4609704" cy="2646704"/>
          </a:xfrm>
        </p:grpSpPr>
        <p:pic>
          <p:nvPicPr>
            <p:cNvPr id="26" name="Google Shape;258;p32" descr="https://www.emc.ncep.noaa.gov/gmb/emc.glopara/vsdb/prfv3rt1/2D/gdas/TMPprs1_bias.png">
              <a:extLst>
                <a:ext uri="{FF2B5EF4-FFF2-40B4-BE49-F238E27FC236}">
                  <a16:creationId xmlns:a16="http://schemas.microsoft.com/office/drawing/2014/main" id="{6A2F913A-D831-5A41-8A63-8E561F8A1B3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0272" t="8470" r="5845" b="49176"/>
            <a:stretch/>
          </p:blipFill>
          <p:spPr>
            <a:xfrm>
              <a:off x="5098094" y="1038408"/>
              <a:ext cx="237744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259;p32">
              <a:extLst>
                <a:ext uri="{FF2B5EF4-FFF2-40B4-BE49-F238E27FC236}">
                  <a16:creationId xmlns:a16="http://schemas.microsoft.com/office/drawing/2014/main" id="{72D16B1E-18F1-6945-BC07-6DD0078A7CAC}"/>
                </a:ext>
              </a:extLst>
            </p:cNvPr>
            <p:cNvSpPr txBox="1"/>
            <p:nvPr/>
          </p:nvSpPr>
          <p:spPr>
            <a:xfrm>
              <a:off x="5074028" y="810891"/>
              <a:ext cx="2363100" cy="36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FV3GFS temperature analysis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increment @ 1000 hPa </a:t>
              </a:r>
              <a:endParaRPr/>
            </a:p>
          </p:txBody>
        </p:sp>
        <p:pic>
          <p:nvPicPr>
            <p:cNvPr id="32" name="Google Shape;260;p32" descr="https://www.emc.ncep.noaa.gov/gmb/emc.glopara/vsdb/prfv3rt1/2D/gdas/TMPprs1_bias.png">
              <a:extLst>
                <a:ext uri="{FF2B5EF4-FFF2-40B4-BE49-F238E27FC236}">
                  <a16:creationId xmlns:a16="http://schemas.microsoft.com/office/drawing/2014/main" id="{D7F8DEB4-F34A-D542-85B0-33D267859C8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9135" t="90364" r="7203" b="1164"/>
            <a:stretch/>
          </p:blipFill>
          <p:spPr>
            <a:xfrm>
              <a:off x="4308790" y="3000395"/>
              <a:ext cx="384048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61;p32">
              <a:extLst>
                <a:ext uri="{FF2B5EF4-FFF2-40B4-BE49-F238E27FC236}">
                  <a16:creationId xmlns:a16="http://schemas.microsoft.com/office/drawing/2014/main" id="{09F58E2E-0389-6E4E-B041-398983500FDB}"/>
                </a:ext>
              </a:extLst>
            </p:cNvPr>
            <p:cNvSpPr txBox="1"/>
            <p:nvPr/>
          </p:nvSpPr>
          <p:spPr>
            <a:xfrm>
              <a:off x="7633594" y="1651393"/>
              <a:ext cx="1284900" cy="7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negative analysis increment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" name="Google Shape;262;p32">
              <a:extLst>
                <a:ext uri="{FF2B5EF4-FFF2-40B4-BE49-F238E27FC236}">
                  <a16:creationId xmlns:a16="http://schemas.microsoft.com/office/drawing/2014/main" id="{30E45764-BF3D-0D44-923A-074BB2D5161B}"/>
                </a:ext>
              </a:extLst>
            </p:cNvPr>
            <p:cNvCxnSpPr/>
            <p:nvPr/>
          </p:nvCxnSpPr>
          <p:spPr>
            <a:xfrm rot="10800000">
              <a:off x="6473211" y="1270394"/>
              <a:ext cx="1280400" cy="381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35" name="Google Shape;263;p32">
            <a:extLst>
              <a:ext uri="{FF2B5EF4-FFF2-40B4-BE49-F238E27FC236}">
                <a16:creationId xmlns:a16="http://schemas.microsoft.com/office/drawing/2014/main" id="{F792210D-C4C4-9E44-BF17-1C6F10B89725}"/>
              </a:ext>
            </a:extLst>
          </p:cNvPr>
          <p:cNvGrpSpPr/>
          <p:nvPr/>
        </p:nvGrpSpPr>
        <p:grpSpPr>
          <a:xfrm>
            <a:off x="1462706" y="1689753"/>
            <a:ext cx="5075090" cy="2801107"/>
            <a:chOff x="159918" y="821329"/>
            <a:chExt cx="4650081" cy="2465494"/>
          </a:xfrm>
        </p:grpSpPr>
        <p:pic>
          <p:nvPicPr>
            <p:cNvPr id="36" name="Google Shape;264;p32">
              <a:extLst>
                <a:ext uri="{FF2B5EF4-FFF2-40B4-BE49-F238E27FC236}">
                  <a16:creationId xmlns:a16="http://schemas.microsoft.com/office/drawing/2014/main" id="{BEDC275A-1053-6E41-8F9F-09305C7E407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50347" r="47580" b="5677"/>
            <a:stretch/>
          </p:blipFill>
          <p:spPr>
            <a:xfrm>
              <a:off x="754944" y="1050934"/>
              <a:ext cx="2377440" cy="2011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265;p32">
              <a:extLst>
                <a:ext uri="{FF2B5EF4-FFF2-40B4-BE49-F238E27FC236}">
                  <a16:creationId xmlns:a16="http://schemas.microsoft.com/office/drawing/2014/main" id="{974B6878-888A-6E4E-92DE-B08B7681AA68}"/>
                </a:ext>
              </a:extLst>
            </p:cNvPr>
            <p:cNvSpPr txBox="1"/>
            <p:nvPr/>
          </p:nvSpPr>
          <p:spPr>
            <a:xfrm>
              <a:off x="900782" y="821329"/>
              <a:ext cx="2246100" cy="36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FV3GFS – GFS temperature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analysis @ 1000 hPa </a:t>
              </a:r>
              <a:endParaRPr/>
            </a:p>
          </p:txBody>
        </p:sp>
        <p:pic>
          <p:nvPicPr>
            <p:cNvPr id="38" name="Google Shape;266;p32">
              <a:extLst>
                <a:ext uri="{FF2B5EF4-FFF2-40B4-BE49-F238E27FC236}">
                  <a16:creationId xmlns:a16="http://schemas.microsoft.com/office/drawing/2014/main" id="{8DA7503A-70C1-9B44-9790-3D358DF6239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264" t="94310" r="7061" b="-47"/>
            <a:stretch/>
          </p:blipFill>
          <p:spPr>
            <a:xfrm>
              <a:off x="159918" y="3012504"/>
              <a:ext cx="3840480" cy="274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267;p32">
              <a:extLst>
                <a:ext uri="{FF2B5EF4-FFF2-40B4-BE49-F238E27FC236}">
                  <a16:creationId xmlns:a16="http://schemas.microsoft.com/office/drawing/2014/main" id="{7B8EE69E-9072-D647-9834-FCE644C18AC1}"/>
                </a:ext>
              </a:extLst>
            </p:cNvPr>
            <p:cNvSpPr txBox="1"/>
            <p:nvPr/>
          </p:nvSpPr>
          <p:spPr>
            <a:xfrm>
              <a:off x="3163899" y="1653481"/>
              <a:ext cx="1646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FV3GFS analysis much colder than GFS (and ECMWF)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" name="Google Shape;268;p32">
              <a:extLst>
                <a:ext uri="{FF2B5EF4-FFF2-40B4-BE49-F238E27FC236}">
                  <a16:creationId xmlns:a16="http://schemas.microsoft.com/office/drawing/2014/main" id="{2D581535-E5BB-3D49-B105-AB1D660D7658}"/>
                </a:ext>
              </a:extLst>
            </p:cNvPr>
            <p:cNvCxnSpPr/>
            <p:nvPr/>
          </p:nvCxnSpPr>
          <p:spPr>
            <a:xfrm rot="10800000">
              <a:off x="2128779" y="1247281"/>
              <a:ext cx="1278300" cy="40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69950AE-1322-B445-B227-57EB096F5E22}"/>
              </a:ext>
            </a:extLst>
          </p:cNvPr>
          <p:cNvSpPr txBox="1"/>
          <p:nvPr/>
        </p:nvSpPr>
        <p:spPr>
          <a:xfrm>
            <a:off x="425964" y="4825298"/>
            <a:ext cx="1125991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Analysis has a weak constraint on the amount of supersaturation allowed. The impact of the constraint depends on the density of </a:t>
            </a:r>
            <a:r>
              <a:rPr lang="en-US" sz="2000" dirty="0" err="1"/>
              <a:t>gridpoints</a:t>
            </a:r>
            <a:r>
              <a:rPr lang="en-US" sz="2000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 GFS and FV3GFS have different </a:t>
            </a:r>
            <a:r>
              <a:rPr lang="en-US" sz="2000" dirty="0" err="1"/>
              <a:t>gridpoint</a:t>
            </a:r>
            <a:r>
              <a:rPr lang="en-US" sz="2000" dirty="0"/>
              <a:t> densities near the poles, so the constraint should be weighted differently. Right now, it is not.</a:t>
            </a:r>
          </a:p>
        </p:txBody>
      </p:sp>
    </p:spTree>
    <p:extLst>
      <p:ext uri="{BB962C8B-B14F-4D97-AF65-F5344CB8AC3E}">
        <p14:creationId xmlns:p14="http://schemas.microsoft.com/office/powerpoint/2010/main" val="403647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#2: Exacerbated Cold Bias in the Lower Troposphere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F4C27-65AB-C444-BF3A-ECCF3E933130}"/>
              </a:ext>
            </a:extLst>
          </p:cNvPr>
          <p:cNvSpPr txBox="1"/>
          <p:nvPr/>
        </p:nvSpPr>
        <p:spPr>
          <a:xfrm>
            <a:off x="1009744" y="811831"/>
            <a:ext cx="10092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Remedy #2: Reduce weighting factor for supersaturation constraint </a:t>
            </a:r>
          </a:p>
          <a:p>
            <a:pPr algn="ctr"/>
            <a:r>
              <a:rPr lang="en-US" sz="2000" b="1" dirty="0">
                <a:solidFill>
                  <a:srgbClr val="0432FF"/>
                </a:solidFill>
              </a:rPr>
              <a:t>in the data assimilation for the FV3GFS</a:t>
            </a:r>
            <a:endParaRPr lang="en-US" sz="600" dirty="0">
              <a:solidFill>
                <a:srgbClr val="0432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18</a:t>
            </a:fld>
            <a:endParaRPr lang="en-US"/>
          </a:p>
        </p:txBody>
      </p:sp>
      <p:grpSp>
        <p:nvGrpSpPr>
          <p:cNvPr id="11" name="Google Shape;278;p33">
            <a:extLst>
              <a:ext uri="{FF2B5EF4-FFF2-40B4-BE49-F238E27FC236}">
                <a16:creationId xmlns:a16="http://schemas.microsoft.com/office/drawing/2014/main" id="{550AE15C-81D9-D74E-9568-C2AE2411FDC9}"/>
              </a:ext>
            </a:extLst>
          </p:cNvPr>
          <p:cNvGrpSpPr/>
          <p:nvPr/>
        </p:nvGrpSpPr>
        <p:grpSpPr>
          <a:xfrm>
            <a:off x="1646725" y="1868270"/>
            <a:ext cx="4779517" cy="3100362"/>
            <a:chOff x="95200" y="4272830"/>
            <a:chExt cx="4779517" cy="2519186"/>
          </a:xfrm>
        </p:grpSpPr>
        <p:pic>
          <p:nvPicPr>
            <p:cNvPr id="12" name="Google Shape;279;p33">
              <a:extLst>
                <a:ext uri="{FF2B5EF4-FFF2-40B4-BE49-F238E27FC236}">
                  <a16:creationId xmlns:a16="http://schemas.microsoft.com/office/drawing/2014/main" id="{6F42B429-ADC7-3D4F-B53B-C0E801D77ED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264" t="94310" r="7061" b="-47"/>
            <a:stretch/>
          </p:blipFill>
          <p:spPr>
            <a:xfrm>
              <a:off x="95200" y="6517696"/>
              <a:ext cx="3840480" cy="27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80;p33">
              <a:extLst>
                <a:ext uri="{FF2B5EF4-FFF2-40B4-BE49-F238E27FC236}">
                  <a16:creationId xmlns:a16="http://schemas.microsoft.com/office/drawing/2014/main" id="{7FA0AD03-29E3-1F49-AA3A-054EB2FB6FA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0168" t="9755" r="5473" b="49132"/>
            <a:stretch/>
          </p:blipFill>
          <p:spPr>
            <a:xfrm>
              <a:off x="777240" y="4504045"/>
              <a:ext cx="2377440" cy="2011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81;p33">
              <a:extLst>
                <a:ext uri="{FF2B5EF4-FFF2-40B4-BE49-F238E27FC236}">
                  <a16:creationId xmlns:a16="http://schemas.microsoft.com/office/drawing/2014/main" id="{2A8F4010-95BF-4A43-BDB2-3072EE9CE67F}"/>
                </a:ext>
              </a:extLst>
            </p:cNvPr>
            <p:cNvSpPr txBox="1"/>
            <p:nvPr/>
          </p:nvSpPr>
          <p:spPr>
            <a:xfrm>
              <a:off x="852766" y="4272830"/>
              <a:ext cx="2246100" cy="36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FV3GFS – GFS temperature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analysis @ 1000 hPa </a:t>
              </a:r>
              <a:endParaRPr/>
            </a:p>
          </p:txBody>
        </p:sp>
        <p:sp>
          <p:nvSpPr>
            <p:cNvPr id="16" name="Google Shape;282;p33">
              <a:extLst>
                <a:ext uri="{FF2B5EF4-FFF2-40B4-BE49-F238E27FC236}">
                  <a16:creationId xmlns:a16="http://schemas.microsoft.com/office/drawing/2014/main" id="{BA2A9FFC-6A66-7F45-9842-FCCD7D712D82}"/>
                </a:ext>
              </a:extLst>
            </p:cNvPr>
            <p:cNvSpPr txBox="1"/>
            <p:nvPr/>
          </p:nvSpPr>
          <p:spPr>
            <a:xfrm>
              <a:off x="3228617" y="5087693"/>
              <a:ext cx="1646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Reduce FV3GFS cold bias with respect to GFS</a:t>
              </a: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83;p33">
              <a:extLst>
                <a:ext uri="{FF2B5EF4-FFF2-40B4-BE49-F238E27FC236}">
                  <a16:creationId xmlns:a16="http://schemas.microsoft.com/office/drawing/2014/main" id="{8297301F-A563-A944-B62B-863D0092147F}"/>
                </a:ext>
              </a:extLst>
            </p:cNvPr>
            <p:cNvCxnSpPr/>
            <p:nvPr/>
          </p:nvCxnSpPr>
          <p:spPr>
            <a:xfrm rot="10800000">
              <a:off x="2193497" y="4681493"/>
              <a:ext cx="1278300" cy="40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19" name="Google Shape;284;p33">
            <a:extLst>
              <a:ext uri="{FF2B5EF4-FFF2-40B4-BE49-F238E27FC236}">
                <a16:creationId xmlns:a16="http://schemas.microsoft.com/office/drawing/2014/main" id="{2D85EF7E-8F87-1649-8C9D-C0152CAFF01F}"/>
              </a:ext>
            </a:extLst>
          </p:cNvPr>
          <p:cNvGrpSpPr/>
          <p:nvPr/>
        </p:nvGrpSpPr>
        <p:grpSpPr>
          <a:xfrm>
            <a:off x="6200605" y="1797453"/>
            <a:ext cx="4346658" cy="3293992"/>
            <a:chOff x="4649080" y="4215288"/>
            <a:chExt cx="4346658" cy="2676519"/>
          </a:xfrm>
        </p:grpSpPr>
        <p:pic>
          <p:nvPicPr>
            <p:cNvPr id="20" name="Google Shape;285;p33">
              <a:extLst>
                <a:ext uri="{FF2B5EF4-FFF2-40B4-BE49-F238E27FC236}">
                  <a16:creationId xmlns:a16="http://schemas.microsoft.com/office/drawing/2014/main" id="{C1CE1E45-D766-D641-8015-F71789564E2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0062" t="49404" r="5584" b="7443"/>
            <a:stretch/>
          </p:blipFill>
          <p:spPr>
            <a:xfrm>
              <a:off x="5284355" y="4451749"/>
              <a:ext cx="2377440" cy="201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86;p33" descr="https://www.emc.ncep.noaa.gov/gmb/emc.glopara/vsdb/prfv3rt1/2D/gdas/TMPprs1_bias.png">
              <a:extLst>
                <a:ext uri="{FF2B5EF4-FFF2-40B4-BE49-F238E27FC236}">
                  <a16:creationId xmlns:a16="http://schemas.microsoft.com/office/drawing/2014/main" id="{6C51EDB9-2BA4-2E42-B81B-0946EEF4BE8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135" t="90364" r="7203" b="1164"/>
            <a:stretch/>
          </p:blipFill>
          <p:spPr>
            <a:xfrm>
              <a:off x="4649080" y="6434607"/>
              <a:ext cx="384048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87;p33">
              <a:extLst>
                <a:ext uri="{FF2B5EF4-FFF2-40B4-BE49-F238E27FC236}">
                  <a16:creationId xmlns:a16="http://schemas.microsoft.com/office/drawing/2014/main" id="{27187727-1488-0643-8800-F36293F385AD}"/>
                </a:ext>
              </a:extLst>
            </p:cNvPr>
            <p:cNvSpPr txBox="1"/>
            <p:nvPr/>
          </p:nvSpPr>
          <p:spPr>
            <a:xfrm>
              <a:off x="5264006" y="4215288"/>
              <a:ext cx="2363100" cy="36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FV3GFS temperature analysis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increment @ 1000 hPa </a:t>
              </a:r>
              <a:endParaRPr/>
            </a:p>
          </p:txBody>
        </p:sp>
        <p:sp>
          <p:nvSpPr>
            <p:cNvPr id="23" name="Google Shape;288;p33">
              <a:extLst>
                <a:ext uri="{FF2B5EF4-FFF2-40B4-BE49-F238E27FC236}">
                  <a16:creationId xmlns:a16="http://schemas.microsoft.com/office/drawing/2014/main" id="{941F371F-D1B1-E143-8132-CF31AE0DBBD5}"/>
                </a:ext>
              </a:extLst>
            </p:cNvPr>
            <p:cNvSpPr txBox="1"/>
            <p:nvPr/>
          </p:nvSpPr>
          <p:spPr>
            <a:xfrm>
              <a:off x="7710838" y="5060553"/>
              <a:ext cx="12849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Negative analysis increment largely removed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" name="Google Shape;289;p33">
              <a:extLst>
                <a:ext uri="{FF2B5EF4-FFF2-40B4-BE49-F238E27FC236}">
                  <a16:creationId xmlns:a16="http://schemas.microsoft.com/office/drawing/2014/main" id="{5308BB38-2DFD-0240-AB44-ACF040A1F562}"/>
                </a:ext>
              </a:extLst>
            </p:cNvPr>
            <p:cNvCxnSpPr/>
            <p:nvPr/>
          </p:nvCxnSpPr>
          <p:spPr>
            <a:xfrm rot="10800000">
              <a:off x="6550455" y="4679554"/>
              <a:ext cx="1280400" cy="381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5" name="Google Shape;290;p33">
            <a:extLst>
              <a:ext uri="{FF2B5EF4-FFF2-40B4-BE49-F238E27FC236}">
                <a16:creationId xmlns:a16="http://schemas.microsoft.com/office/drawing/2014/main" id="{F5DB4F6D-AD8C-1E49-9367-F0E85612CD03}"/>
              </a:ext>
            </a:extLst>
          </p:cNvPr>
          <p:cNvSpPr txBox="1"/>
          <p:nvPr/>
        </p:nvSpPr>
        <p:spPr>
          <a:xfrm>
            <a:off x="2637500" y="5437219"/>
            <a:ext cx="65070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cold temperature bias over the Arctic region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848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40"/>
            <a:ext cx="10698480" cy="38041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New Experiments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94360" y="1006558"/>
            <a:ext cx="11292840" cy="5451392"/>
          </a:xfrm>
        </p:spPr>
        <p:txBody>
          <a:bodyPr>
            <a:normAutofit lnSpcReduction="10000"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Individually, each fix has a positive impact</a:t>
            </a:r>
            <a:endParaRPr lang="en-US" sz="2000" dirty="0">
              <a:solidFill>
                <a:srgbClr val="000000"/>
              </a:solidFill>
              <a:highlight>
                <a:srgbClr val="00FFFF"/>
              </a:highlight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All three fixes/updates have been included in a new model tag, nemsfv3gfs_beta_v1.0.16</a:t>
            </a:r>
            <a:endParaRPr lang="en-US" sz="2000" dirty="0"/>
          </a:p>
          <a:p>
            <a:pPr marL="914400" lvl="1" indent="-457200">
              <a:buFont typeface="+mj-lt"/>
              <a:buAutoNum type="arabicParenR"/>
            </a:pPr>
            <a:r>
              <a:rPr lang="en-US" sz="2000" dirty="0"/>
              <a:t>Fractional snow/ice/graupel flag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/>
              <a:t>Cloud-radiation interaction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/>
              <a:t>Supersaturation adjustment in the DA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One parallel for winter with cycled DA (12/15/2018 – </a:t>
            </a:r>
            <a:r>
              <a:rPr lang="en-US" sz="2000" dirty="0" err="1">
                <a:solidFill>
                  <a:srgbClr val="000000"/>
                </a:solidFill>
              </a:rPr>
              <a:t>realtime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  <a:hlinkClick r:id="rId2"/>
              </a:rPr>
              <a:t>https://www.emc.ncep.noaa.gov/gmb/emc.glopara/vsdb/prfv3rt3/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One parallel for summer (hurricane) with cycled DA (8/26/18 – 10/31/18)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https://www.emc.ncep.noaa.gov/gmb/emc.glopara/vsdb/prfv3rt3s/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We estimate the winter parallel will catch up with real-time by March 25th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40"/>
            <a:ext cx="10698480" cy="38041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Current Status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94360" y="1006558"/>
            <a:ext cx="10698480" cy="54513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GFSv15 implementation is currently on hold due to issues related to excessive and erroneous snowfall amounts.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u="sng" dirty="0">
                <a:solidFill>
                  <a:srgbClr val="000000"/>
                </a:solidFill>
              </a:rPr>
              <a:t>EMC is aware of and working on understanding/addressing two issues: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Unrealistically large accumulation of snow under marginal conditions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Exacerbated cold bias in the lower atmosphere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EMC has determined at least one cause of the excessive snow and two causes of some of the exaggerated cold bias in the lower troposphere.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EMC management has briefed the acting NCEP Director and the NWS Executive Council on these issues and possible solutions.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4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02A9D-8898-AE46-9D33-4A5443281218}"/>
              </a:ext>
            </a:extLst>
          </p:cNvPr>
          <p:cNvSpPr txBox="1"/>
          <p:nvPr/>
        </p:nvSpPr>
        <p:spPr>
          <a:xfrm>
            <a:off x="1650522" y="1294636"/>
            <a:ext cx="83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#1 </a:t>
            </a:r>
            <a:r>
              <a:rPr lang="en-US" sz="2000" b="1" dirty="0"/>
              <a:t>mitigated – New snow depth amounts are more reasonable</a:t>
            </a:r>
            <a:endParaRPr lang="en-US" sz="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B8CA01-3491-DF4E-ABB6-ABF5153E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1710625"/>
            <a:ext cx="3027404" cy="27282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1F2F42-D1E2-6943-A15F-6CF229551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4080336"/>
            <a:ext cx="3027404" cy="27282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DBD0D3-EBC5-F946-85AD-1672EE695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322" y="1692657"/>
            <a:ext cx="3027404" cy="27282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F65895-B197-5F4B-BF67-C3D7E3FC1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322" y="4062368"/>
            <a:ext cx="3027404" cy="27282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214D9F0-9B41-A943-8608-DEB21EFF1B6C}"/>
              </a:ext>
            </a:extLst>
          </p:cNvPr>
          <p:cNvSpPr txBox="1"/>
          <p:nvPr/>
        </p:nvSpPr>
        <p:spPr>
          <a:xfrm>
            <a:off x="2349901" y="5908236"/>
            <a:ext cx="98277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611B55-4959-7945-BB61-3B8B8AA7BC48}"/>
              </a:ext>
            </a:extLst>
          </p:cNvPr>
          <p:cNvSpPr txBox="1"/>
          <p:nvPr/>
        </p:nvSpPr>
        <p:spPr>
          <a:xfrm>
            <a:off x="2549476" y="3553315"/>
            <a:ext cx="583621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A1CE34-91EE-5246-96C8-EAE2CA702543}"/>
              </a:ext>
            </a:extLst>
          </p:cNvPr>
          <p:cNvSpPr txBox="1"/>
          <p:nvPr/>
        </p:nvSpPr>
        <p:spPr>
          <a:xfrm>
            <a:off x="5825664" y="3551993"/>
            <a:ext cx="617477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ANL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C1227A-B3FC-AB47-9F62-BD8A5539E8F1}"/>
              </a:ext>
            </a:extLst>
          </p:cNvPr>
          <p:cNvSpPr txBox="1"/>
          <p:nvPr/>
        </p:nvSpPr>
        <p:spPr>
          <a:xfrm>
            <a:off x="7196883" y="1865655"/>
            <a:ext cx="4381396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24-h Snow Depth Forecasts </a:t>
            </a:r>
          </a:p>
          <a:p>
            <a:pPr algn="ctr"/>
            <a:r>
              <a:rPr lang="en-US" b="1" dirty="0"/>
              <a:t>and NOHRSC Analysis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Forecasts initialized at 00Z 19 Jan 2019</a:t>
            </a:r>
          </a:p>
          <a:p>
            <a:pPr algn="ctr"/>
            <a:r>
              <a:rPr lang="en-US" b="1" dirty="0"/>
              <a:t>Valid 00Z 23 to 00Z 24 Jan 2018 (F96-F120)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Excessive snow amounts are reduced in example forecast from new “winter” parallel (bottom right)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Will confirm improvement in the SC/NC snow event (shown on slides 5-9) once the parallel reaches the	 12Z 15 Feb 2019 cycle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85C35-2061-0947-9A63-11F642EB5109}"/>
              </a:ext>
            </a:extLst>
          </p:cNvPr>
          <p:cNvSpPr txBox="1"/>
          <p:nvPr/>
        </p:nvSpPr>
        <p:spPr>
          <a:xfrm>
            <a:off x="5031344" y="5611839"/>
            <a:ext cx="1411797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 </a:t>
            </a:r>
          </a:p>
          <a:p>
            <a:pPr algn="ctr"/>
            <a:r>
              <a:rPr lang="en-US" sz="2000" b="1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615203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Google Shape;346;p37">
            <a:extLst>
              <a:ext uri="{FF2B5EF4-FFF2-40B4-BE49-F238E27FC236}">
                <a16:creationId xmlns:a16="http://schemas.microsoft.com/office/drawing/2014/main" id="{71ECD53A-A098-BE4C-BEEC-58BD4D50C0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0771"/>
          <a:stretch/>
        </p:blipFill>
        <p:spPr>
          <a:xfrm>
            <a:off x="4366815" y="6345586"/>
            <a:ext cx="6783785" cy="488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21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02A9D-8898-AE46-9D33-4A5443281218}"/>
              </a:ext>
            </a:extLst>
          </p:cNvPr>
          <p:cNvSpPr txBox="1"/>
          <p:nvPr/>
        </p:nvSpPr>
        <p:spPr>
          <a:xfrm>
            <a:off x="258741" y="1238894"/>
            <a:ext cx="4605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#2 </a:t>
            </a:r>
            <a:r>
              <a:rPr lang="en-US" sz="2000" b="1" dirty="0"/>
              <a:t>mitigated – Large negative temperature analysis increments </a:t>
            </a:r>
          </a:p>
          <a:p>
            <a:pPr algn="ctr"/>
            <a:r>
              <a:rPr lang="en-US" sz="2000" b="1" dirty="0"/>
              <a:t>over the winter polar region are removed</a:t>
            </a:r>
          </a:p>
          <a:p>
            <a:pPr algn="ctr"/>
            <a:endParaRPr lang="en-US" sz="600" dirty="0"/>
          </a:p>
        </p:txBody>
      </p:sp>
      <p:sp>
        <p:nvSpPr>
          <p:cNvPr id="37" name="Google Shape;348;p37">
            <a:extLst>
              <a:ext uri="{FF2B5EF4-FFF2-40B4-BE49-F238E27FC236}">
                <a16:creationId xmlns:a16="http://schemas.microsoft.com/office/drawing/2014/main" id="{12737FF1-94E1-E24B-B19F-C14D8A4DB69C}"/>
              </a:ext>
            </a:extLst>
          </p:cNvPr>
          <p:cNvSpPr txBox="1"/>
          <p:nvPr/>
        </p:nvSpPr>
        <p:spPr>
          <a:xfrm>
            <a:off x="10075498" y="2346890"/>
            <a:ext cx="1249800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</a:t>
            </a:r>
            <a:r>
              <a:rPr lang="en-US" sz="1800" b="1" dirty="0"/>
              <a:t>eal-time parallel</a:t>
            </a:r>
            <a:endParaRPr sz="1800" b="1" dirty="0"/>
          </a:p>
        </p:txBody>
      </p:sp>
      <p:sp>
        <p:nvSpPr>
          <p:cNvPr id="38" name="Google Shape;349;p37">
            <a:extLst>
              <a:ext uri="{FF2B5EF4-FFF2-40B4-BE49-F238E27FC236}">
                <a16:creationId xmlns:a16="http://schemas.microsoft.com/office/drawing/2014/main" id="{26704BCC-4BFC-CF46-A0E4-81E97CEB6359}"/>
              </a:ext>
            </a:extLst>
          </p:cNvPr>
          <p:cNvSpPr txBox="1"/>
          <p:nvPr/>
        </p:nvSpPr>
        <p:spPr>
          <a:xfrm>
            <a:off x="10075498" y="4802240"/>
            <a:ext cx="16308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</a:t>
            </a:r>
            <a:r>
              <a:rPr lang="en-US" sz="1800" b="1" dirty="0"/>
              <a:t>xperiment</a:t>
            </a:r>
            <a:endParaRPr sz="1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EBAA08-9DD0-A444-9A37-F225D8B20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8732" r="4925" b="8595"/>
          <a:stretch/>
        </p:blipFill>
        <p:spPr>
          <a:xfrm>
            <a:off x="5893323" y="1565426"/>
            <a:ext cx="4065540" cy="478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94079E-976F-D642-9084-CAF7A3B65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4" t="2162" r="13169" b="91542"/>
          <a:stretch/>
        </p:blipFill>
        <p:spPr>
          <a:xfrm>
            <a:off x="5438274" y="1161154"/>
            <a:ext cx="4975638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9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02A9D-8898-AE46-9D33-4A5443281218}"/>
              </a:ext>
            </a:extLst>
          </p:cNvPr>
          <p:cNvSpPr txBox="1"/>
          <p:nvPr/>
        </p:nvSpPr>
        <p:spPr>
          <a:xfrm>
            <a:off x="1923811" y="1303504"/>
            <a:ext cx="80395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#2 </a:t>
            </a:r>
            <a:r>
              <a:rPr lang="en-US" sz="2000" b="1" dirty="0"/>
              <a:t>mitigated – Cold tropospheric </a:t>
            </a:r>
            <a:r>
              <a:rPr lang="en-US" sz="2000" b="1"/>
              <a:t>temperature bias is reduced</a:t>
            </a:r>
            <a:endParaRPr lang="en-US" sz="2000" b="1" dirty="0"/>
          </a:p>
          <a:p>
            <a:pPr algn="ctr"/>
            <a:r>
              <a:rPr lang="en-US" sz="2000" b="1" dirty="0"/>
              <a:t>Expecting further reduction in bias as more cycles are completed</a:t>
            </a:r>
          </a:p>
          <a:p>
            <a:pPr algn="ctr"/>
            <a:endParaRPr lang="en-US" sz="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EF32D1-EB85-1F48-A05B-0F325260F144}"/>
              </a:ext>
            </a:extLst>
          </p:cNvPr>
          <p:cNvSpPr txBox="1"/>
          <p:nvPr/>
        </p:nvSpPr>
        <p:spPr>
          <a:xfrm>
            <a:off x="2068274" y="2135019"/>
            <a:ext cx="330907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Zonal Mean Temp, 120hr </a:t>
            </a:r>
            <a:r>
              <a:rPr lang="en-US" b="1" dirty="0" err="1"/>
              <a:t>Fcst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96B45-E184-544C-97C5-0F1171F994ED}"/>
              </a:ext>
            </a:extLst>
          </p:cNvPr>
          <p:cNvSpPr txBox="1"/>
          <p:nvPr/>
        </p:nvSpPr>
        <p:spPr>
          <a:xfrm>
            <a:off x="6515478" y="2130026"/>
            <a:ext cx="389887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NH Temp Bias Fit-to-RAOBS, 120hr </a:t>
            </a:r>
            <a:r>
              <a:rPr lang="en-US" b="1" dirty="0" err="1"/>
              <a:t>Fcst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B42E3-BEA5-724B-89FB-63E7B755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35" y="2539342"/>
            <a:ext cx="3980390" cy="4286574"/>
          </a:xfrm>
          <a:prstGeom prst="rect">
            <a:avLst/>
          </a:prstGeom>
        </p:spPr>
      </p:pic>
      <p:pic>
        <p:nvPicPr>
          <p:cNvPr id="33" name="Google Shape;325;p36">
            <a:extLst>
              <a:ext uri="{FF2B5EF4-FFF2-40B4-BE49-F238E27FC236}">
                <a16:creationId xmlns:a16="http://schemas.microsoft.com/office/drawing/2014/main" id="{3BEC3FE3-A43B-4846-B07D-647395D827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4736"/>
          <a:stretch/>
        </p:blipFill>
        <p:spPr>
          <a:xfrm>
            <a:off x="1491525" y="6657742"/>
            <a:ext cx="4041350" cy="21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333;p36">
            <a:extLst>
              <a:ext uri="{FF2B5EF4-FFF2-40B4-BE49-F238E27FC236}">
                <a16:creationId xmlns:a16="http://schemas.microsoft.com/office/drawing/2014/main" id="{AA95C79B-1065-8A47-9AB9-F6C65DC1DA99}"/>
              </a:ext>
            </a:extLst>
          </p:cNvPr>
          <p:cNvCxnSpPr>
            <a:cxnSpLocks/>
          </p:cNvCxnSpPr>
          <p:nvPr/>
        </p:nvCxnSpPr>
        <p:spPr>
          <a:xfrm>
            <a:off x="5870449" y="3927936"/>
            <a:ext cx="1922163" cy="18854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334;p36">
            <a:extLst>
              <a:ext uri="{FF2B5EF4-FFF2-40B4-BE49-F238E27FC236}">
                <a16:creationId xmlns:a16="http://schemas.microsoft.com/office/drawing/2014/main" id="{6992D6E4-F5AC-9D40-BBA1-CB4CA098FBA6}"/>
              </a:ext>
            </a:extLst>
          </p:cNvPr>
          <p:cNvCxnSpPr>
            <a:cxnSpLocks/>
          </p:cNvCxnSpPr>
          <p:nvPr/>
        </p:nvCxnSpPr>
        <p:spPr>
          <a:xfrm>
            <a:off x="6039849" y="5588811"/>
            <a:ext cx="1669200" cy="66018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78D0E40-5699-614E-87F6-B316E6515B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968" r="48460" b="4984"/>
          <a:stretch/>
        </p:blipFill>
        <p:spPr>
          <a:xfrm>
            <a:off x="1501969" y="2552333"/>
            <a:ext cx="3875380" cy="3994688"/>
          </a:xfrm>
          <a:prstGeom prst="rect">
            <a:avLst/>
          </a:prstGeom>
        </p:spPr>
      </p:pic>
      <p:sp>
        <p:nvSpPr>
          <p:cNvPr id="25" name="Google Shape;329;p36">
            <a:extLst>
              <a:ext uri="{FF2B5EF4-FFF2-40B4-BE49-F238E27FC236}">
                <a16:creationId xmlns:a16="http://schemas.microsoft.com/office/drawing/2014/main" id="{A4811430-2C64-524E-A147-0C4F61F2B9E8}"/>
              </a:ext>
            </a:extLst>
          </p:cNvPr>
          <p:cNvSpPr/>
          <p:nvPr/>
        </p:nvSpPr>
        <p:spPr>
          <a:xfrm>
            <a:off x="2017474" y="5816773"/>
            <a:ext cx="3329100" cy="7014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30;p36">
            <a:extLst>
              <a:ext uri="{FF2B5EF4-FFF2-40B4-BE49-F238E27FC236}">
                <a16:creationId xmlns:a16="http://schemas.microsoft.com/office/drawing/2014/main" id="{BFBC5357-7A34-6844-969B-2FD4D46C4FF3}"/>
              </a:ext>
            </a:extLst>
          </p:cNvPr>
          <p:cNvSpPr/>
          <p:nvPr/>
        </p:nvSpPr>
        <p:spPr>
          <a:xfrm>
            <a:off x="2068274" y="3759374"/>
            <a:ext cx="3329100" cy="7014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335;p36">
            <a:extLst>
              <a:ext uri="{FF2B5EF4-FFF2-40B4-BE49-F238E27FC236}">
                <a16:creationId xmlns:a16="http://schemas.microsoft.com/office/drawing/2014/main" id="{1EA6B135-52AF-C645-9647-45B8DF531F77}"/>
              </a:ext>
            </a:extLst>
          </p:cNvPr>
          <p:cNvCxnSpPr/>
          <p:nvPr/>
        </p:nvCxnSpPr>
        <p:spPr>
          <a:xfrm flipH="1">
            <a:off x="5451649" y="3927936"/>
            <a:ext cx="418800" cy="1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336;p36">
            <a:extLst>
              <a:ext uri="{FF2B5EF4-FFF2-40B4-BE49-F238E27FC236}">
                <a16:creationId xmlns:a16="http://schemas.microsoft.com/office/drawing/2014/main" id="{640C2844-C230-0245-B16D-7559BD1374B3}"/>
              </a:ext>
            </a:extLst>
          </p:cNvPr>
          <p:cNvCxnSpPr/>
          <p:nvPr/>
        </p:nvCxnSpPr>
        <p:spPr>
          <a:xfrm flipH="1">
            <a:off x="5339649" y="5588811"/>
            <a:ext cx="700200" cy="50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" name="Google Shape;331;p36">
            <a:extLst>
              <a:ext uri="{FF2B5EF4-FFF2-40B4-BE49-F238E27FC236}">
                <a16:creationId xmlns:a16="http://schemas.microsoft.com/office/drawing/2014/main" id="{6EE60F5F-DF6E-504A-9F4A-912659C862F8}"/>
              </a:ext>
            </a:extLst>
          </p:cNvPr>
          <p:cNvSpPr txBox="1"/>
          <p:nvPr/>
        </p:nvSpPr>
        <p:spPr>
          <a:xfrm>
            <a:off x="5397374" y="3305850"/>
            <a:ext cx="1118104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</a:t>
            </a:r>
            <a:r>
              <a:rPr lang="en-US" sz="1800" b="1" dirty="0"/>
              <a:t>eal-time parallel</a:t>
            </a:r>
            <a:endParaRPr sz="1800" b="1" dirty="0"/>
          </a:p>
        </p:txBody>
      </p:sp>
      <p:sp>
        <p:nvSpPr>
          <p:cNvPr id="18" name="Google Shape;331;p36">
            <a:extLst>
              <a:ext uri="{FF2B5EF4-FFF2-40B4-BE49-F238E27FC236}">
                <a16:creationId xmlns:a16="http://schemas.microsoft.com/office/drawing/2014/main" id="{419546AD-BEFF-8B48-859E-B8C6688E23AC}"/>
              </a:ext>
            </a:extLst>
          </p:cNvPr>
          <p:cNvSpPr txBox="1"/>
          <p:nvPr/>
        </p:nvSpPr>
        <p:spPr>
          <a:xfrm>
            <a:off x="5406901" y="5166749"/>
            <a:ext cx="1424629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432FF"/>
                </a:solidFill>
              </a:rPr>
              <a:t>Experiment</a:t>
            </a:r>
            <a:endParaRPr sz="1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6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02A9D-8898-AE46-9D33-4A5443281218}"/>
              </a:ext>
            </a:extLst>
          </p:cNvPr>
          <p:cNvSpPr txBox="1"/>
          <p:nvPr/>
        </p:nvSpPr>
        <p:spPr>
          <a:xfrm>
            <a:off x="1923811" y="1303504"/>
            <a:ext cx="80395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#2 </a:t>
            </a:r>
            <a:r>
              <a:rPr lang="en-US" sz="2000" b="1" dirty="0"/>
              <a:t>mitigated – Cold tropospheric temperature bias is reduced</a:t>
            </a:r>
          </a:p>
          <a:p>
            <a:pPr algn="ctr"/>
            <a:r>
              <a:rPr lang="en-US" sz="2000" b="1" dirty="0"/>
              <a:t>Expecting further reduction in bias as more cycles are completed</a:t>
            </a:r>
          </a:p>
          <a:p>
            <a:pPr algn="ctr"/>
            <a:endParaRPr lang="en-US" sz="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34BCA-70F3-5447-9239-9D835950E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25" y="2103723"/>
            <a:ext cx="4744347" cy="47443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67858C-1D9D-4C4C-80F9-51D628472908}"/>
              </a:ext>
            </a:extLst>
          </p:cNvPr>
          <p:cNvSpPr txBox="1"/>
          <p:nvPr/>
        </p:nvSpPr>
        <p:spPr>
          <a:xfrm>
            <a:off x="151328" y="2951199"/>
            <a:ext cx="171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GFS</a:t>
            </a:r>
            <a:r>
              <a:rPr lang="en-US" sz="2000" dirty="0"/>
              <a:t>    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FV3GFS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FV3GFS Exp.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937BB-C317-0F49-B313-2F4E4E5C9AB8}"/>
              </a:ext>
            </a:extLst>
          </p:cNvPr>
          <p:cNvSpPr txBox="1"/>
          <p:nvPr/>
        </p:nvSpPr>
        <p:spPr>
          <a:xfrm>
            <a:off x="1472850" y="2135019"/>
            <a:ext cx="390449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NH Temp Bias Fit-to-RAOBS, 120hr </a:t>
            </a:r>
            <a:r>
              <a:rPr lang="en-US" b="1" dirty="0" err="1"/>
              <a:t>Fcst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D5F0D7-9F14-384B-95FA-7432E2A0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095" y="2472558"/>
            <a:ext cx="4312130" cy="43121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6FF31D-7D71-4140-9B5E-61A5AE1DDDE9}"/>
              </a:ext>
            </a:extLst>
          </p:cNvPr>
          <p:cNvSpPr txBox="1"/>
          <p:nvPr/>
        </p:nvSpPr>
        <p:spPr>
          <a:xfrm>
            <a:off x="10434424" y="2737706"/>
            <a:ext cx="171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GFS</a:t>
            </a:r>
            <a:r>
              <a:rPr lang="en-US" sz="2000" dirty="0"/>
              <a:t>    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FV3GFS</a:t>
            </a:r>
          </a:p>
          <a:p>
            <a:r>
              <a:rPr lang="en-US" sz="2000" b="1" dirty="0">
                <a:solidFill>
                  <a:srgbClr val="0432FF"/>
                </a:solidFill>
              </a:rPr>
              <a:t>FV3GFS Exp.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CF6D51-65AD-FF48-AF2C-B116C0DFB79C}"/>
              </a:ext>
            </a:extLst>
          </p:cNvPr>
          <p:cNvSpPr txBox="1"/>
          <p:nvPr/>
        </p:nvSpPr>
        <p:spPr>
          <a:xfrm>
            <a:off x="6515478" y="2130026"/>
            <a:ext cx="389887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Fit to </a:t>
            </a:r>
            <a:r>
              <a:rPr lang="en-US" b="1" dirty="0" err="1"/>
              <a:t>Sfc</a:t>
            </a:r>
            <a:r>
              <a:rPr lang="en-US" b="1" dirty="0"/>
              <a:t> </a:t>
            </a:r>
            <a:r>
              <a:rPr lang="en-US" b="1" dirty="0" err="1"/>
              <a:t>Obs</a:t>
            </a:r>
            <a:r>
              <a:rPr lang="en-US" b="1" dirty="0"/>
              <a:t> in Northern AK</a:t>
            </a:r>
          </a:p>
        </p:txBody>
      </p:sp>
    </p:spTree>
    <p:extLst>
      <p:ext uri="{BB962C8B-B14F-4D97-AF65-F5344CB8AC3E}">
        <p14:creationId xmlns:p14="http://schemas.microsoft.com/office/powerpoint/2010/main" val="296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4" grpId="0" animBg="1"/>
      <p:bldP spid="16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24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02A9D-8898-AE46-9D33-4A5443281218}"/>
              </a:ext>
            </a:extLst>
          </p:cNvPr>
          <p:cNvSpPr txBox="1"/>
          <p:nvPr/>
        </p:nvSpPr>
        <p:spPr>
          <a:xfrm>
            <a:off x="1416114" y="1206910"/>
            <a:ext cx="9054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#2 </a:t>
            </a:r>
            <a:r>
              <a:rPr lang="en-US" sz="2000" b="1" dirty="0"/>
              <a:t>mitigated – 2-m temp forecasts for January Arctic outbreak are improved</a:t>
            </a:r>
          </a:p>
          <a:p>
            <a:pPr algn="ctr"/>
            <a:endParaRPr lang="en-US" sz="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A07F63-4B93-1048-B50F-0906FA023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9" y="1711822"/>
            <a:ext cx="9467174" cy="5029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769C31-B16B-4142-8CA4-3A0DBDB01558}"/>
              </a:ext>
            </a:extLst>
          </p:cNvPr>
          <p:cNvSpPr txBox="1"/>
          <p:nvPr/>
        </p:nvSpPr>
        <p:spPr>
          <a:xfrm>
            <a:off x="1110641" y="3638573"/>
            <a:ext cx="583621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43004F-8C10-0548-B59B-EFE240F2E953}"/>
              </a:ext>
            </a:extLst>
          </p:cNvPr>
          <p:cNvSpPr txBox="1"/>
          <p:nvPr/>
        </p:nvSpPr>
        <p:spPr>
          <a:xfrm>
            <a:off x="1110641" y="6156300"/>
            <a:ext cx="98277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6108A-669C-BD45-8AF0-912A9DF21E9F}"/>
              </a:ext>
            </a:extLst>
          </p:cNvPr>
          <p:cNvSpPr txBox="1"/>
          <p:nvPr/>
        </p:nvSpPr>
        <p:spPr>
          <a:xfrm>
            <a:off x="5214378" y="5293005"/>
            <a:ext cx="1683089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 – FV3GFS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F7B4AF-3076-9C41-8FC5-58EAA645751E}"/>
              </a:ext>
            </a:extLst>
          </p:cNvPr>
          <p:cNvSpPr txBox="1"/>
          <p:nvPr/>
        </p:nvSpPr>
        <p:spPr>
          <a:xfrm>
            <a:off x="4425838" y="5998022"/>
            <a:ext cx="72600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FV3GFS was much colder than the GFS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2F807-41BC-EB4A-98F2-C989156228F0}"/>
              </a:ext>
            </a:extLst>
          </p:cNvPr>
          <p:cNvSpPr txBox="1"/>
          <p:nvPr/>
        </p:nvSpPr>
        <p:spPr>
          <a:xfrm>
            <a:off x="9825989" y="3626375"/>
            <a:ext cx="1915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2/7/19 MEG examining the Arctic outbreak of late January 2019</a:t>
            </a:r>
          </a:p>
        </p:txBody>
      </p:sp>
    </p:spTree>
    <p:extLst>
      <p:ext uri="{BB962C8B-B14F-4D97-AF65-F5344CB8AC3E}">
        <p14:creationId xmlns:p14="http://schemas.microsoft.com/office/powerpoint/2010/main" val="3588990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A07F63-4B93-1048-B50F-0906FA023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7" y="1711822"/>
            <a:ext cx="9465778" cy="5029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769C31-B16B-4142-8CA4-3A0DBDB01558}"/>
              </a:ext>
            </a:extLst>
          </p:cNvPr>
          <p:cNvSpPr txBox="1"/>
          <p:nvPr/>
        </p:nvSpPr>
        <p:spPr>
          <a:xfrm>
            <a:off x="1110641" y="3648632"/>
            <a:ext cx="98277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43004F-8C10-0548-B59B-EFE240F2E953}"/>
              </a:ext>
            </a:extLst>
          </p:cNvPr>
          <p:cNvSpPr txBox="1"/>
          <p:nvPr/>
        </p:nvSpPr>
        <p:spPr>
          <a:xfrm>
            <a:off x="1110641" y="5927904"/>
            <a:ext cx="1040478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 </a:t>
            </a:r>
          </a:p>
          <a:p>
            <a:pPr algn="ctr"/>
            <a:r>
              <a:rPr lang="en-US" sz="2000" b="1" dirty="0"/>
              <a:t>Exp.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6108A-669C-BD45-8AF0-912A9DF21E9F}"/>
              </a:ext>
            </a:extLst>
          </p:cNvPr>
          <p:cNvSpPr txBox="1"/>
          <p:nvPr/>
        </p:nvSpPr>
        <p:spPr>
          <a:xfrm>
            <a:off x="5198139" y="5015407"/>
            <a:ext cx="1490921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 – </a:t>
            </a:r>
          </a:p>
          <a:p>
            <a:pPr algn="ctr"/>
            <a:r>
              <a:rPr lang="en-US" sz="2000" b="1" dirty="0"/>
              <a:t>FV3GFS Exp.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F7B4AF-3076-9C41-8FC5-58EAA645751E}"/>
              </a:ext>
            </a:extLst>
          </p:cNvPr>
          <p:cNvSpPr txBox="1"/>
          <p:nvPr/>
        </p:nvSpPr>
        <p:spPr>
          <a:xfrm>
            <a:off x="4425838" y="5998022"/>
            <a:ext cx="72600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FV3GFS “winter” run is clearly warmer than the real-time parallel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D6EC4B-FD7C-2F45-AAB7-D5145D778099}"/>
              </a:ext>
            </a:extLst>
          </p:cNvPr>
          <p:cNvSpPr txBox="1"/>
          <p:nvPr/>
        </p:nvSpPr>
        <p:spPr>
          <a:xfrm>
            <a:off x="1416114" y="1206910"/>
            <a:ext cx="9054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#2 </a:t>
            </a:r>
            <a:r>
              <a:rPr lang="en-US" sz="2000" b="1" dirty="0"/>
              <a:t>mitigated – 2-m temp forecasts for January Arctic outbreak are improved</a:t>
            </a:r>
          </a:p>
          <a:p>
            <a:pPr algn="ctr"/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634917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/>
              <a:t>Preliminary Results from the “Winter” Run with All Three Changes Included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1009744" y="811831"/>
            <a:ext cx="1009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https://www.emc.ncep.noaa.gov/gmb/emc.glopara/vsdb/prfv3rt3/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D6EC4B-FD7C-2F45-AAB7-D5145D778099}"/>
              </a:ext>
            </a:extLst>
          </p:cNvPr>
          <p:cNvSpPr txBox="1"/>
          <p:nvPr/>
        </p:nvSpPr>
        <p:spPr>
          <a:xfrm>
            <a:off x="1416114" y="1206910"/>
            <a:ext cx="9054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Issue #2 </a:t>
            </a:r>
            <a:r>
              <a:rPr lang="en-US" sz="2000" b="1" dirty="0"/>
              <a:t>mitigated – 2-m temp forecasts for January Arctic outbreak are improved</a:t>
            </a:r>
          </a:p>
          <a:p>
            <a:pPr algn="ctr"/>
            <a:endParaRPr lang="en-US" sz="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B118F-0712-5941-95F1-DD567856A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t="28210" r="94230" b="29436"/>
          <a:stretch/>
        </p:blipFill>
        <p:spPr>
          <a:xfrm>
            <a:off x="296557" y="3083540"/>
            <a:ext cx="578223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7DD503-2B6B-AE4D-8635-CA9D703FF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0" r="56818" b="49617"/>
          <a:stretch/>
        </p:blipFill>
        <p:spPr>
          <a:xfrm>
            <a:off x="899224" y="4178905"/>
            <a:ext cx="3671047" cy="2719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974C91-28BC-D84B-9BAB-E7C77C93F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7" r="56390" b="49617"/>
          <a:stretch/>
        </p:blipFill>
        <p:spPr>
          <a:xfrm>
            <a:off x="848380" y="1529804"/>
            <a:ext cx="3772736" cy="2719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16C1B2-4012-3E4C-99BE-678B77210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0" t="51876" r="56818" b="290"/>
          <a:stretch/>
        </p:blipFill>
        <p:spPr>
          <a:xfrm>
            <a:off x="4500941" y="4249242"/>
            <a:ext cx="3671047" cy="25818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032E60-A584-4040-8B9E-5B9EBE924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61" b="7846"/>
          <a:stretch/>
        </p:blipFill>
        <p:spPr>
          <a:xfrm>
            <a:off x="4824301" y="1530937"/>
            <a:ext cx="3195346" cy="27183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BF6AF5-C409-8847-8ABC-7B6D03FA681C}"/>
              </a:ext>
            </a:extLst>
          </p:cNvPr>
          <p:cNvSpPr txBox="1"/>
          <p:nvPr/>
        </p:nvSpPr>
        <p:spPr>
          <a:xfrm>
            <a:off x="1083747" y="3553315"/>
            <a:ext cx="583621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5C441C-A417-E641-9441-DB1B943CFC66}"/>
              </a:ext>
            </a:extLst>
          </p:cNvPr>
          <p:cNvSpPr txBox="1"/>
          <p:nvPr/>
        </p:nvSpPr>
        <p:spPr>
          <a:xfrm>
            <a:off x="1083747" y="6232922"/>
            <a:ext cx="98277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E4A03-260C-4945-85D0-9C86638B2E3A}"/>
              </a:ext>
            </a:extLst>
          </p:cNvPr>
          <p:cNvSpPr txBox="1"/>
          <p:nvPr/>
        </p:nvSpPr>
        <p:spPr>
          <a:xfrm>
            <a:off x="4685464" y="5925146"/>
            <a:ext cx="982770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  <a:p>
            <a:pPr algn="ctr"/>
            <a:r>
              <a:rPr lang="en-US" sz="2000" b="1" dirty="0"/>
              <a:t>Exp.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96480F-0890-2B4F-9D48-961882816505}"/>
              </a:ext>
            </a:extLst>
          </p:cNvPr>
          <p:cNvSpPr txBox="1"/>
          <p:nvPr/>
        </p:nvSpPr>
        <p:spPr>
          <a:xfrm>
            <a:off x="5050757" y="3556606"/>
            <a:ext cx="617477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ANL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3DFC17-372B-894D-884B-0E8AD1C2B686}"/>
              </a:ext>
            </a:extLst>
          </p:cNvPr>
          <p:cNvSpPr txBox="1"/>
          <p:nvPr/>
        </p:nvSpPr>
        <p:spPr>
          <a:xfrm>
            <a:off x="8222832" y="1865655"/>
            <a:ext cx="3530258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2-m Temperature Forecasts </a:t>
            </a:r>
          </a:p>
          <a:p>
            <a:pPr algn="ctr"/>
            <a:r>
              <a:rPr lang="en-US" b="1" dirty="0"/>
              <a:t>and RTMA Analysis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/>
              <a:t>Fcsts</a:t>
            </a:r>
            <a:r>
              <a:rPr lang="en-US" b="1" dirty="0"/>
              <a:t> initialized at 12Z 26 Jan 2019</a:t>
            </a:r>
          </a:p>
          <a:p>
            <a:pPr algn="ctr"/>
            <a:r>
              <a:rPr lang="en-US" b="1" dirty="0"/>
              <a:t>Valid at 12Z 30 Jan 2019 (F096)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Experimental “winter” run is still too cold, but there is clear improvement upon the real-time run</a:t>
            </a:r>
          </a:p>
        </p:txBody>
      </p:sp>
    </p:spTree>
    <p:extLst>
      <p:ext uri="{BB962C8B-B14F-4D97-AF65-F5344CB8AC3E}">
        <p14:creationId xmlns:p14="http://schemas.microsoft.com/office/powerpoint/2010/main" val="287470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40"/>
            <a:ext cx="10698480" cy="38041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Moving Forward</a:t>
            </a:r>
            <a:endParaRPr lang="en-US" sz="2000" b="1" dirty="0">
              <a:solidFill>
                <a:srgbClr val="000000"/>
              </a:solidFill>
              <a:highlight>
                <a:srgbClr val="00FFFF"/>
              </a:highlight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94360" y="1006558"/>
            <a:ext cx="10698480" cy="54513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EMC has determined at least one cause of excessive snowfall and two causes of some of the exaggerated cold bias in the lower atmosphere</a:t>
            </a:r>
            <a:endParaRPr lang="en-US" sz="20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EMC will return to the acting NCEP Director and NWS Executive Council in two weeks to provide implementation options with pros and cons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In the interim, we will continue the two new parallels (one tropical, one winter) to confirm mitigation of the issues and to check for other side effects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Pending additional results from these two parallels and senior leadership decisions, an evaluation period may be required to more thoroughly assess the merit of the updated model </a:t>
            </a:r>
            <a:endParaRPr lang="en-US" sz="2000" dirty="0"/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40"/>
            <a:ext cx="10698480" cy="38041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Key Facts and Findings So Far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94360" y="1006558"/>
            <a:ext cx="10698480" cy="54513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The snow depth and water-equivalent of snow depth at the surface have unrealistically large values when precipitation occurs in environments with low-level temperature profiles close to freezing.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Algorithms that use either of these variables for deriving snowfall from the real-time parallel will exhibit excessive snowfall values.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 July 2018 bug fix to address erroneous snow in the tropics inadvertently caused the excessive snow issue. A fix to ameliorate (but not completely prevent) excessive snow is straightforward.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40"/>
            <a:ext cx="10698480" cy="38041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Key Facts and Findings So Far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94360" y="1006558"/>
            <a:ext cx="10698480" cy="54513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The real-time parallel forecasts exhibit an increased cold bias in the lower atmosphere that became more pronounced after late September 2018. 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 September 2018 bug fix to address erroneous solar zenith angle in the radiation scheme inadvertently exaggerated the cold bias. We’ve identified a remedy that reduces the cold bias.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Arctic temperatures in the analysis are also excessively cold.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We have a proposed adjustment for a supersaturation constraint in the data assimilation to address cold polar temperatures, and it may also help reduce the cold bias.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#1: Excessive Snowfall in FV3GFS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5</a:t>
            </a:fld>
            <a:endParaRPr lang="en-US"/>
          </a:p>
        </p:txBody>
      </p:sp>
      <p:pic>
        <p:nvPicPr>
          <p:cNvPr id="14" name="Google Shape;196;p28">
            <a:extLst>
              <a:ext uri="{FF2B5EF4-FFF2-40B4-BE49-F238E27FC236}">
                <a16:creationId xmlns:a16="http://schemas.microsoft.com/office/drawing/2014/main" id="{14DB9696-AE83-E644-9D2D-4306DBB578B3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47187" y="1526772"/>
            <a:ext cx="4314436" cy="34333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E33ACE-A8AD-3445-AF33-2FD9878430D7}"/>
              </a:ext>
            </a:extLst>
          </p:cNvPr>
          <p:cNvSpPr txBox="1"/>
          <p:nvPr/>
        </p:nvSpPr>
        <p:spPr>
          <a:xfrm>
            <a:off x="184445" y="5065606"/>
            <a:ext cx="4906921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FV3GFS 24-h snow accumulation</a:t>
            </a:r>
          </a:p>
          <a:p>
            <a:pPr algn="ctr"/>
            <a:r>
              <a:rPr lang="en-US" b="1" dirty="0"/>
              <a:t>96-120hr </a:t>
            </a:r>
            <a:r>
              <a:rPr lang="en-US" b="1" dirty="0" err="1"/>
              <a:t>Fcst</a:t>
            </a:r>
            <a:r>
              <a:rPr lang="en-US" b="1" dirty="0"/>
              <a:t> valid 12Z 19 Feb to 12Z 20 Feb 2019</a:t>
            </a:r>
          </a:p>
        </p:txBody>
      </p:sp>
      <p:pic>
        <p:nvPicPr>
          <p:cNvPr id="16" name="Google Shape;197;p28">
            <a:extLst>
              <a:ext uri="{FF2B5EF4-FFF2-40B4-BE49-F238E27FC236}">
                <a16:creationId xmlns:a16="http://schemas.microsoft.com/office/drawing/2014/main" id="{FE05C924-60EA-4A4F-AC5B-28EE8397E9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700" y="1109487"/>
            <a:ext cx="3996407" cy="4545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D23877-C9B9-8E4C-B369-94629A682EF1}"/>
              </a:ext>
            </a:extLst>
          </p:cNvPr>
          <p:cNvSpPr txBox="1"/>
          <p:nvPr/>
        </p:nvSpPr>
        <p:spPr>
          <a:xfrm>
            <a:off x="5290617" y="1055570"/>
            <a:ext cx="6478391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FV3GFS predicted widespread snowfall over NC, KY, northern SC, and northern GA. This was inconsistent with other guidance.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b="1" u="sng" dirty="0"/>
          </a:p>
          <a:p>
            <a:pPr marL="285750" indent="-285750">
              <a:buFont typeface="Arial"/>
              <a:buChar char="•"/>
            </a:pPr>
            <a:r>
              <a:rPr lang="en-US" sz="2000" b="1" u="sng" dirty="0"/>
              <a:t>Prior to July 2018</a:t>
            </a:r>
            <a:r>
              <a:rPr lang="en-US" sz="2000" dirty="0"/>
              <a:t>, if there was more liquid precipitation than frozen, the land surface model (LSM) would ignore any frozen precipitation on the ground, even in warm environments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 fix was added in July 2018 so that when </a:t>
            </a:r>
            <a:r>
              <a:rPr lang="en-US" sz="2000" b="1" i="1" dirty="0"/>
              <a:t>any</a:t>
            </a:r>
            <a:r>
              <a:rPr lang="en-US" sz="2000" dirty="0"/>
              <a:t> frozen </a:t>
            </a:r>
            <a:r>
              <a:rPr lang="en-US" sz="2000" dirty="0" err="1"/>
              <a:t>precip</a:t>
            </a:r>
            <a:r>
              <a:rPr lang="en-US" sz="2000" dirty="0"/>
              <a:t> is present, the LSM treats </a:t>
            </a:r>
            <a:r>
              <a:rPr lang="en-US" sz="2000" b="1" i="1" dirty="0"/>
              <a:t>all</a:t>
            </a:r>
            <a:r>
              <a:rPr lang="en-US" sz="2000" dirty="0"/>
              <a:t> </a:t>
            </a:r>
            <a:r>
              <a:rPr lang="en-US" sz="2000" dirty="0" err="1"/>
              <a:t>precip</a:t>
            </a:r>
            <a:r>
              <a:rPr lang="en-US" sz="2000" dirty="0"/>
              <a:t> as frozen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In warm environments, the LSM melts the </a:t>
            </a:r>
            <a:r>
              <a:rPr lang="en-US" sz="2000" dirty="0" err="1"/>
              <a:t>precip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In cold environments, the LSM overestimates snow depth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555FA-E3EE-EC4D-9253-2B64C6DB5F3A}"/>
              </a:ext>
            </a:extLst>
          </p:cNvPr>
          <p:cNvSpPr txBox="1"/>
          <p:nvPr/>
        </p:nvSpPr>
        <p:spPr>
          <a:xfrm>
            <a:off x="5207492" y="2400518"/>
            <a:ext cx="6478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One cause: Snow depth calculation in the model</a:t>
            </a:r>
          </a:p>
          <a:p>
            <a:pPr algn="ctr"/>
            <a:r>
              <a:rPr lang="en-US" sz="2000" b="1" dirty="0">
                <a:solidFill>
                  <a:srgbClr val="0432FF"/>
                </a:solidFill>
              </a:rPr>
              <a:t>(Recall that snow accumulations represent snow </a:t>
            </a:r>
            <a:r>
              <a:rPr lang="en-US" sz="2000" b="1">
                <a:solidFill>
                  <a:srgbClr val="0432FF"/>
                </a:solidFill>
              </a:rPr>
              <a:t>+ sleet)</a:t>
            </a:r>
            <a:endParaRPr lang="en-US" sz="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#1: Excessive Snowfall in FV3GFS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23877-C9B9-8E4C-B369-94629A682EF1}"/>
              </a:ext>
            </a:extLst>
          </p:cNvPr>
          <p:cNvSpPr txBox="1"/>
          <p:nvPr/>
        </p:nvSpPr>
        <p:spPr>
          <a:xfrm>
            <a:off x="620493" y="1055570"/>
            <a:ext cx="11148516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 </a:t>
            </a:r>
            <a:r>
              <a:rPr lang="en-US" sz="2000" b="1" dirty="0"/>
              <a:t>snow depth</a:t>
            </a:r>
            <a:r>
              <a:rPr lang="en-US" sz="2000" dirty="0"/>
              <a:t> and </a:t>
            </a:r>
            <a:r>
              <a:rPr lang="en-US" sz="2000" b="1" dirty="0"/>
              <a:t>snow water equivalent</a:t>
            </a:r>
            <a:r>
              <a:rPr lang="en-US" sz="2000" dirty="0"/>
              <a:t> are currently computed inside the FV3GFS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 cloud model (GFDL MP) predicts rain, snow, graupel, and ice falling on the ground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Total precipitation (rain + snow + graupel + ice + </a:t>
            </a:r>
            <a:r>
              <a:rPr lang="en-US" sz="2000" dirty="0" err="1"/>
              <a:t>crain</a:t>
            </a:r>
            <a:r>
              <a:rPr lang="en-US" sz="2000" dirty="0"/>
              <a:t>), where </a:t>
            </a:r>
            <a:r>
              <a:rPr lang="en-US" sz="2000" dirty="0" err="1"/>
              <a:t>crain</a:t>
            </a:r>
            <a:r>
              <a:rPr lang="en-US" sz="2000" dirty="0"/>
              <a:t> is the convective precipitation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 flag (</a:t>
            </a:r>
            <a:r>
              <a:rPr lang="en-US" sz="2000" dirty="0" err="1"/>
              <a:t>srflag</a:t>
            </a:r>
            <a:r>
              <a:rPr lang="en-US" sz="2000" dirty="0"/>
              <a:t>) is set to 1 if (snow + ice + graupel) &gt; 0 at the lowest model level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srflag</a:t>
            </a:r>
            <a:r>
              <a:rPr lang="en-US" sz="2000" dirty="0"/>
              <a:t> is set to 0 if there are no frozen hydrometeors at the lowest model level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r>
              <a:rPr lang="en-US" sz="2000" dirty="0"/>
              <a:t>For </a:t>
            </a:r>
            <a:r>
              <a:rPr lang="en-US" sz="2000" b="1" u="sng" dirty="0"/>
              <a:t>snow depth</a:t>
            </a:r>
            <a:r>
              <a:rPr lang="en-US" sz="2000" dirty="0"/>
              <a:t> inside the LSM…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Total precipitation and the </a:t>
            </a:r>
            <a:r>
              <a:rPr lang="en-US" sz="2000" dirty="0" err="1"/>
              <a:t>srflag</a:t>
            </a:r>
            <a:r>
              <a:rPr lang="en-US" sz="2000" dirty="0"/>
              <a:t> are fed into the LSM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err="1"/>
              <a:t>srflag</a:t>
            </a:r>
            <a:r>
              <a:rPr lang="en-US" sz="2000" dirty="0"/>
              <a:t>=1, then all precipitation is treated as snowfall.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err="1"/>
              <a:t>srflag</a:t>
            </a:r>
            <a:r>
              <a:rPr lang="en-US" sz="2000" dirty="0"/>
              <a:t>=0, but the ground temperature is below 0C, then all precipitation is treated as freezing rain.</a:t>
            </a:r>
          </a:p>
          <a:p>
            <a:endParaRPr lang="en-US" sz="2000" dirty="0"/>
          </a:p>
          <a:p>
            <a:r>
              <a:rPr lang="en-US" sz="2000" dirty="0"/>
              <a:t>For </a:t>
            </a:r>
            <a:r>
              <a:rPr lang="en-US" sz="2000" b="1" u="sng" dirty="0"/>
              <a:t>snow water equivalent</a:t>
            </a:r>
            <a:r>
              <a:rPr lang="en-US" sz="2000" dirty="0"/>
              <a:t> from the MP…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Snow water equivalent = total precipitation x </a:t>
            </a:r>
            <a:r>
              <a:rPr lang="en-US" sz="2000" dirty="0" err="1"/>
              <a:t>srflag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8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#1: Excessive Snowfall in FV3GFS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2D665-F32D-B84E-9403-4179AFF1AECD}"/>
              </a:ext>
            </a:extLst>
          </p:cNvPr>
          <p:cNvSpPr txBox="1"/>
          <p:nvPr/>
        </p:nvSpPr>
        <p:spPr>
          <a:xfrm>
            <a:off x="313640" y="852578"/>
            <a:ext cx="1125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Remedy: Only use the frozen part of </a:t>
            </a:r>
            <a:r>
              <a:rPr lang="en-US" sz="2000" b="1" dirty="0" err="1">
                <a:solidFill>
                  <a:srgbClr val="0432FF"/>
                </a:solidFill>
              </a:rPr>
              <a:t>precip</a:t>
            </a:r>
            <a:r>
              <a:rPr lang="en-US" sz="2000" b="1" dirty="0">
                <a:solidFill>
                  <a:srgbClr val="0432FF"/>
                </a:solidFill>
              </a:rPr>
              <a:t> falling on the ground  to compute snow depth inside the LSM</a:t>
            </a:r>
          </a:p>
          <a:p>
            <a:pPr algn="ctr"/>
            <a:r>
              <a:rPr lang="en-US" sz="2000" b="1" dirty="0">
                <a:solidFill>
                  <a:srgbClr val="0432FF"/>
                </a:solidFill>
              </a:rPr>
              <a:t>i.e., </a:t>
            </a:r>
            <a:r>
              <a:rPr lang="en-US" sz="2000" b="1" dirty="0" err="1">
                <a:solidFill>
                  <a:srgbClr val="0432FF"/>
                </a:solidFill>
              </a:rPr>
              <a:t>srflag</a:t>
            </a:r>
            <a:r>
              <a:rPr lang="en-US" sz="2000" b="1" dirty="0">
                <a:solidFill>
                  <a:srgbClr val="0432FF"/>
                </a:solidFill>
              </a:rPr>
              <a:t> = (snow + ice + graupel)/total </a:t>
            </a:r>
            <a:r>
              <a:rPr lang="en-US" sz="2000" b="1" dirty="0" err="1">
                <a:solidFill>
                  <a:srgbClr val="0432FF"/>
                </a:solidFill>
              </a:rPr>
              <a:t>precip</a:t>
            </a:r>
            <a:endParaRPr lang="en-US" sz="600" dirty="0">
              <a:solidFill>
                <a:srgbClr val="0432FF"/>
              </a:solidFill>
            </a:endParaRPr>
          </a:p>
        </p:txBody>
      </p:sp>
      <p:pic>
        <p:nvPicPr>
          <p:cNvPr id="22" name="Google Shape;213;p29">
            <a:extLst>
              <a:ext uri="{FF2B5EF4-FFF2-40B4-BE49-F238E27FC236}">
                <a16:creationId xmlns:a16="http://schemas.microsoft.com/office/drawing/2014/main" id="{63214B75-B810-9947-98B7-CE8103A3057F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15035" y="2116302"/>
            <a:ext cx="3545557" cy="282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D02A9D-8898-AE46-9D33-4A5443281218}"/>
              </a:ext>
            </a:extLst>
          </p:cNvPr>
          <p:cNvSpPr txBox="1"/>
          <p:nvPr/>
        </p:nvSpPr>
        <p:spPr>
          <a:xfrm>
            <a:off x="1901541" y="1691044"/>
            <a:ext cx="8308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24-h snow accumulation valid from 12Z 19 February to 12Z 20 February 2019</a:t>
            </a:r>
            <a:endParaRPr lang="en-US" sz="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3087EC-7847-7548-87ED-B63BDFE386AF}"/>
              </a:ext>
            </a:extLst>
          </p:cNvPr>
          <p:cNvSpPr txBox="1"/>
          <p:nvPr/>
        </p:nvSpPr>
        <p:spPr>
          <a:xfrm>
            <a:off x="425964" y="5841298"/>
            <a:ext cx="1125991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Excessive snow amounts are reduced in the experiment (middle image), but it still overpredicts snowfall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Overprediction in the experiment is potentially linked to cold bias in lower troposphere (see Issue #2)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A54626-F47F-C147-9FD7-14BF355B2B4D}"/>
              </a:ext>
            </a:extLst>
          </p:cNvPr>
          <p:cNvSpPr txBox="1"/>
          <p:nvPr/>
        </p:nvSpPr>
        <p:spPr>
          <a:xfrm>
            <a:off x="951665" y="5044531"/>
            <a:ext cx="1899751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Real-Time Parallel</a:t>
            </a:r>
          </a:p>
          <a:p>
            <a:pPr algn="ctr"/>
            <a:r>
              <a:rPr lang="en-US" b="1" dirty="0"/>
              <a:t>96-120hr </a:t>
            </a:r>
            <a:r>
              <a:rPr lang="en-US" b="1" dirty="0" err="1"/>
              <a:t>Fcst</a:t>
            </a:r>
            <a:endParaRPr lang="en-US" b="1" dirty="0"/>
          </a:p>
        </p:txBody>
      </p:sp>
      <p:pic>
        <p:nvPicPr>
          <p:cNvPr id="26" name="Google Shape;213;p29">
            <a:extLst>
              <a:ext uri="{FF2B5EF4-FFF2-40B4-BE49-F238E27FC236}">
                <a16:creationId xmlns:a16="http://schemas.microsoft.com/office/drawing/2014/main" id="{6060B82C-6B31-1D47-9DE1-F04C3B6975B3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93410" y="2116302"/>
            <a:ext cx="3422989" cy="281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29">
            <a:extLst>
              <a:ext uri="{FF2B5EF4-FFF2-40B4-BE49-F238E27FC236}">
                <a16:creationId xmlns:a16="http://schemas.microsoft.com/office/drawing/2014/main" id="{35B8C0C0-5716-3847-B9F5-915E2C93F211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35832" y="2204702"/>
            <a:ext cx="3266270" cy="276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C90B84-DA62-7045-B672-AD055242A17D}"/>
              </a:ext>
            </a:extLst>
          </p:cNvPr>
          <p:cNvSpPr txBox="1"/>
          <p:nvPr/>
        </p:nvSpPr>
        <p:spPr>
          <a:xfrm>
            <a:off x="4374450" y="4997874"/>
            <a:ext cx="2860911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Fractional </a:t>
            </a:r>
            <a:r>
              <a:rPr lang="en-US" b="1" dirty="0" err="1"/>
              <a:t>srflag</a:t>
            </a:r>
            <a:r>
              <a:rPr lang="en-US" b="1" dirty="0"/>
              <a:t> Experiment</a:t>
            </a:r>
          </a:p>
          <a:p>
            <a:pPr algn="ctr"/>
            <a:r>
              <a:rPr lang="en-US" b="1" dirty="0"/>
              <a:t>96-120hr </a:t>
            </a:r>
            <a:r>
              <a:rPr lang="en-US" b="1" dirty="0" err="1"/>
              <a:t>Fcst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06AA81-2896-4448-A1B3-44D9DD0A8177}"/>
              </a:ext>
            </a:extLst>
          </p:cNvPr>
          <p:cNvSpPr txBox="1"/>
          <p:nvPr/>
        </p:nvSpPr>
        <p:spPr>
          <a:xfrm>
            <a:off x="8314100" y="5111031"/>
            <a:ext cx="230973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24-h NOHRSC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C00ED-EE32-0746-BB24-4F69A5285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7" t="3334" r="85904" b="55333"/>
          <a:stretch/>
        </p:blipFill>
        <p:spPr>
          <a:xfrm>
            <a:off x="3491159" y="2465993"/>
            <a:ext cx="53886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2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#1: Excessive Snowfall in FV3GFS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B65AE5-0E7B-4F41-B7E2-FB987E126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00" b="5049"/>
          <a:stretch/>
        </p:blipFill>
        <p:spPr>
          <a:xfrm>
            <a:off x="126708" y="778580"/>
            <a:ext cx="3487526" cy="30448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636239-3A78-6141-A362-67AED4138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90"/>
          <a:stretch/>
        </p:blipFill>
        <p:spPr>
          <a:xfrm>
            <a:off x="3803889" y="791721"/>
            <a:ext cx="3627306" cy="30820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CB0F11-3E71-7E4E-AE0C-53C72E9E8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5"/>
          <a:stretch/>
        </p:blipFill>
        <p:spPr>
          <a:xfrm>
            <a:off x="126708" y="3833133"/>
            <a:ext cx="3627306" cy="28835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62D883-72FA-3541-A782-FB37E111B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910" b="6040"/>
          <a:stretch/>
        </p:blipFill>
        <p:spPr>
          <a:xfrm>
            <a:off x="3803889" y="3701665"/>
            <a:ext cx="3535664" cy="2915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D3889F-3822-CB40-AA46-6AC1D4BFD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7" t="3334" r="85904" b="55333"/>
          <a:stretch/>
        </p:blipFill>
        <p:spPr>
          <a:xfrm>
            <a:off x="3348150" y="2369743"/>
            <a:ext cx="538865" cy="2362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CC86626-D781-DC4C-84BF-DC26BB6BAB22}"/>
              </a:ext>
            </a:extLst>
          </p:cNvPr>
          <p:cNvSpPr txBox="1"/>
          <p:nvPr/>
        </p:nvSpPr>
        <p:spPr>
          <a:xfrm>
            <a:off x="7455929" y="891470"/>
            <a:ext cx="4381396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24-h Snow Depth Forecasts </a:t>
            </a:r>
          </a:p>
          <a:p>
            <a:pPr algn="ctr"/>
            <a:r>
              <a:rPr lang="en-US" b="1" dirty="0"/>
              <a:t>and NOHRSC Analysis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Forecasts initialized at 12Z 15 Feb 2019</a:t>
            </a:r>
          </a:p>
          <a:p>
            <a:pPr algn="ctr"/>
            <a:r>
              <a:rPr lang="en-US" b="1" dirty="0"/>
              <a:t>Valid 12Z 19 to 12Z 20 Feb 2019 (F96-F120)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Excessive snow amounts are reduced in the experiment (bottom right), but it still overpredicts snowfall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Ops GFS provided much more reasonable guidance compared to NOHRSC analysis (upper right)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Overprediction in the experiment is potentially linked to cold bias in lower troposphere (see Issue #2)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1C6269-61D5-D147-9E56-EFF1A9BC0FC0}"/>
              </a:ext>
            </a:extLst>
          </p:cNvPr>
          <p:cNvSpPr txBox="1"/>
          <p:nvPr/>
        </p:nvSpPr>
        <p:spPr>
          <a:xfrm>
            <a:off x="359532" y="3175017"/>
            <a:ext cx="58362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C7DCAA-E11C-894C-A7CE-CDB6C51AB349}"/>
              </a:ext>
            </a:extLst>
          </p:cNvPr>
          <p:cNvSpPr txBox="1"/>
          <p:nvPr/>
        </p:nvSpPr>
        <p:spPr>
          <a:xfrm>
            <a:off x="2491951" y="6416875"/>
            <a:ext cx="98277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824BFB-37E4-7040-BA16-FCADE217387D}"/>
              </a:ext>
            </a:extLst>
          </p:cNvPr>
          <p:cNvSpPr txBox="1"/>
          <p:nvPr/>
        </p:nvSpPr>
        <p:spPr>
          <a:xfrm>
            <a:off x="4076670" y="3175017"/>
            <a:ext cx="617477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ANL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116344-639E-3B4D-AF5A-4050C57CC12F}"/>
              </a:ext>
            </a:extLst>
          </p:cNvPr>
          <p:cNvSpPr txBox="1"/>
          <p:nvPr/>
        </p:nvSpPr>
        <p:spPr>
          <a:xfrm>
            <a:off x="3930460" y="6388737"/>
            <a:ext cx="2446696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 w/ </a:t>
            </a:r>
            <a:r>
              <a:rPr lang="en-US" sz="2000" b="1" dirty="0" err="1"/>
              <a:t>srflag</a:t>
            </a:r>
            <a:r>
              <a:rPr lang="en-US" sz="2000" b="1" dirty="0"/>
              <a:t> test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5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5964" y="170530"/>
            <a:ext cx="11259919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 #1: Excessive Snowfall in FV3GFS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B65AE5-0E7B-4F41-B7E2-FB987E126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3"/>
          <a:stretch/>
        </p:blipFill>
        <p:spPr>
          <a:xfrm>
            <a:off x="109323" y="806026"/>
            <a:ext cx="3942613" cy="30010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636239-3A78-6141-A362-67AED4138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90"/>
          <a:stretch/>
        </p:blipFill>
        <p:spPr>
          <a:xfrm>
            <a:off x="3803889" y="791721"/>
            <a:ext cx="3627306" cy="30820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CB0F11-3E71-7E4E-AE0C-53C72E9E8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34"/>
          <a:stretch/>
        </p:blipFill>
        <p:spPr>
          <a:xfrm>
            <a:off x="128382" y="3837933"/>
            <a:ext cx="3609866" cy="29509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62D883-72FA-3541-A782-FB37E111B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65"/>
          <a:stretch/>
        </p:blipFill>
        <p:spPr>
          <a:xfrm>
            <a:off x="3803888" y="3743856"/>
            <a:ext cx="3931942" cy="29509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D3889F-3822-CB40-AA46-6AC1D4BFD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7" t="3334" r="85904" b="55333"/>
          <a:stretch/>
        </p:blipFill>
        <p:spPr>
          <a:xfrm>
            <a:off x="3348150" y="2369743"/>
            <a:ext cx="538865" cy="2362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CC86626-D781-DC4C-84BF-DC26BB6BAB22}"/>
              </a:ext>
            </a:extLst>
          </p:cNvPr>
          <p:cNvSpPr txBox="1"/>
          <p:nvPr/>
        </p:nvSpPr>
        <p:spPr>
          <a:xfrm>
            <a:off x="7455929" y="891470"/>
            <a:ext cx="4381396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24-h 10:1 Snow Water Equiv. Forecasts </a:t>
            </a:r>
          </a:p>
          <a:p>
            <a:pPr algn="ctr"/>
            <a:r>
              <a:rPr lang="en-US" b="1" dirty="0"/>
              <a:t>and NOHRSC Analysis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Forecasts initialized at 12Z 15 Feb 2019</a:t>
            </a:r>
          </a:p>
          <a:p>
            <a:pPr algn="ctr"/>
            <a:r>
              <a:rPr lang="en-US" b="1" dirty="0"/>
              <a:t>Valid 12Z 19 to 12Z 20 Feb 2019 (F96-F120)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Overprediction of snowfall in both FV3GFS forecasts appears even more egregious when 10:1 ratios are applied to the snow water equivalent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 MEG encourages users to examine accumulated snow depth in addition to the common 10:1 maps </a:t>
            </a:r>
            <a:r>
              <a:rPr lang="en-US" sz="2000" i="1" dirty="0"/>
              <a:t>(See G. Manikin’s 20 Feb 2019 MEG presentation)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1C6269-61D5-D147-9E56-EFF1A9BC0FC0}"/>
              </a:ext>
            </a:extLst>
          </p:cNvPr>
          <p:cNvSpPr txBox="1"/>
          <p:nvPr/>
        </p:nvSpPr>
        <p:spPr>
          <a:xfrm>
            <a:off x="359532" y="3175017"/>
            <a:ext cx="58362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GFS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C7DCAA-E11C-894C-A7CE-CDB6C51AB349}"/>
              </a:ext>
            </a:extLst>
          </p:cNvPr>
          <p:cNvSpPr txBox="1"/>
          <p:nvPr/>
        </p:nvSpPr>
        <p:spPr>
          <a:xfrm>
            <a:off x="2491951" y="6416875"/>
            <a:ext cx="98277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824BFB-37E4-7040-BA16-FCADE217387D}"/>
              </a:ext>
            </a:extLst>
          </p:cNvPr>
          <p:cNvSpPr txBox="1"/>
          <p:nvPr/>
        </p:nvSpPr>
        <p:spPr>
          <a:xfrm>
            <a:off x="4076670" y="3175017"/>
            <a:ext cx="617477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ANL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116344-639E-3B4D-AF5A-4050C57CC12F}"/>
              </a:ext>
            </a:extLst>
          </p:cNvPr>
          <p:cNvSpPr txBox="1"/>
          <p:nvPr/>
        </p:nvSpPr>
        <p:spPr>
          <a:xfrm>
            <a:off x="3930460" y="6388737"/>
            <a:ext cx="2446696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FV3GFS w/ </a:t>
            </a:r>
            <a:r>
              <a:rPr lang="en-US" sz="2000" b="1" dirty="0" err="1"/>
              <a:t>srflag</a:t>
            </a:r>
            <a:r>
              <a:rPr lang="en-US" sz="2000" b="1" dirty="0"/>
              <a:t> test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41E99-93A9-1A4C-91EE-30AFB057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7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26028</TotalTime>
  <Words>2282</Words>
  <Application>Microsoft Macintosh PowerPoint</Application>
  <PresentationFormat>Custom</PresentationFormat>
  <Paragraphs>349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Current Status</vt:lpstr>
      <vt:lpstr>Key Facts and Findings So Far</vt:lpstr>
      <vt:lpstr>Key Facts and Findings So Far</vt:lpstr>
      <vt:lpstr>Issue #1: Excessive Snowfall in FV3GFS</vt:lpstr>
      <vt:lpstr>Issue #1: Excessive Snowfall in FV3GFS</vt:lpstr>
      <vt:lpstr>Issue #1: Excessive Snowfall in FV3GFS</vt:lpstr>
      <vt:lpstr>Issue #1: Excessive Snowfall in FV3GFS</vt:lpstr>
      <vt:lpstr>Issue #1: Excessive Snowfall in FV3GFS</vt:lpstr>
      <vt:lpstr>Surface Observations Valid at 02Z 20 February 2019</vt:lpstr>
      <vt:lpstr>Issue #2: Exacerbated Cold Bias in the Lower Troposphere</vt:lpstr>
      <vt:lpstr>Issue #2: Exacerbated Cold Bias in the Lower Troposphere</vt:lpstr>
      <vt:lpstr>Issue #2: Exacerbated Cold Bias in the Lower Troposphere</vt:lpstr>
      <vt:lpstr>Issue #2: Exacerbated Cold Bias in the Lower Troposphere</vt:lpstr>
      <vt:lpstr>Issue #2: Exacerbated Cold Bias in the Lower Troposphere</vt:lpstr>
      <vt:lpstr>Issue #2: Exacerbated Cold Bias in the Lower Troposphere</vt:lpstr>
      <vt:lpstr>Issue #2: Exacerbated Cold Bias in the Lower Troposphere</vt:lpstr>
      <vt:lpstr>Issue #2: Exacerbated Cold Bias in the Lower Troposphere</vt:lpstr>
      <vt:lpstr>New Experiments</vt:lpstr>
      <vt:lpstr>Preliminary Results from the “Winter” Run with All Three Changes Included</vt:lpstr>
      <vt:lpstr>Preliminary Results from the “Winter” Run with All Three Changes Included</vt:lpstr>
      <vt:lpstr>Preliminary Results from the “Winter” Run with All Three Changes Included</vt:lpstr>
      <vt:lpstr>Preliminary Results from the “Winter” Run with All Three Changes Included</vt:lpstr>
      <vt:lpstr>Preliminary Results from the “Winter” Run with All Three Changes Included</vt:lpstr>
      <vt:lpstr>Preliminary Results from the “Winter” Run with All Three Changes Included</vt:lpstr>
      <vt:lpstr>Preliminary Results from the “Winter” Run with All Three Changes Included</vt:lpstr>
      <vt:lpstr>Moving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795</cp:revision>
  <dcterms:created xsi:type="dcterms:W3CDTF">2017-09-15T13:17:05Z</dcterms:created>
  <dcterms:modified xsi:type="dcterms:W3CDTF">2019-03-07T18:17:04Z</dcterms:modified>
</cp:coreProperties>
</file>