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78" r:id="rId1"/>
  </p:sldMasterIdLst>
  <p:notesMasterIdLst>
    <p:notesMasterId r:id="rId59"/>
  </p:notesMasterIdLst>
  <p:sldIdLst>
    <p:sldId id="256" r:id="rId2"/>
    <p:sldId id="312" r:id="rId3"/>
    <p:sldId id="316" r:id="rId4"/>
    <p:sldId id="287" r:id="rId5"/>
    <p:sldId id="259" r:id="rId6"/>
    <p:sldId id="323" r:id="rId7"/>
    <p:sldId id="261" r:id="rId8"/>
    <p:sldId id="264" r:id="rId9"/>
    <p:sldId id="258" r:id="rId10"/>
    <p:sldId id="265" r:id="rId11"/>
    <p:sldId id="291" r:id="rId12"/>
    <p:sldId id="283" r:id="rId13"/>
    <p:sldId id="280" r:id="rId14"/>
    <p:sldId id="295" r:id="rId15"/>
    <p:sldId id="269" r:id="rId16"/>
    <p:sldId id="297" r:id="rId17"/>
    <p:sldId id="273" r:id="rId18"/>
    <p:sldId id="325" r:id="rId19"/>
    <p:sldId id="270" r:id="rId20"/>
    <p:sldId id="298" r:id="rId21"/>
    <p:sldId id="331" r:id="rId22"/>
    <p:sldId id="271" r:id="rId23"/>
    <p:sldId id="301" r:id="rId24"/>
    <p:sldId id="330" r:id="rId25"/>
    <p:sldId id="314" r:id="rId26"/>
    <p:sldId id="272" r:id="rId27"/>
    <p:sldId id="307" r:id="rId28"/>
    <p:sldId id="303" r:id="rId29"/>
    <p:sldId id="304" r:id="rId30"/>
    <p:sldId id="275" r:id="rId31"/>
    <p:sldId id="276" r:id="rId32"/>
    <p:sldId id="263" r:id="rId33"/>
    <p:sldId id="305" r:id="rId34"/>
    <p:sldId id="339" r:id="rId35"/>
    <p:sldId id="340" r:id="rId36"/>
    <p:sldId id="294" r:id="rId37"/>
    <p:sldId id="292" r:id="rId38"/>
    <p:sldId id="299" r:id="rId39"/>
    <p:sldId id="300" r:id="rId40"/>
    <p:sldId id="289" r:id="rId41"/>
    <p:sldId id="317" r:id="rId42"/>
    <p:sldId id="308" r:id="rId43"/>
    <p:sldId id="318" r:id="rId44"/>
    <p:sldId id="313" r:id="rId45"/>
    <p:sldId id="315" r:id="rId46"/>
    <p:sldId id="324" r:id="rId47"/>
    <p:sldId id="327" r:id="rId48"/>
    <p:sldId id="319" r:id="rId49"/>
    <p:sldId id="332" r:id="rId50"/>
    <p:sldId id="333" r:id="rId51"/>
    <p:sldId id="334" r:id="rId52"/>
    <p:sldId id="321" r:id="rId53"/>
    <p:sldId id="322" r:id="rId54"/>
    <p:sldId id="335" r:id="rId55"/>
    <p:sldId id="337" r:id="rId56"/>
    <p:sldId id="338" r:id="rId57"/>
    <p:sldId id="336"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6775"/>
  </p:normalViewPr>
  <p:slideViewPr>
    <p:cSldViewPr snapToGrid="0" snapToObjects="1">
      <p:cViewPr>
        <p:scale>
          <a:sx n="71" d="100"/>
          <a:sy n="71" d="100"/>
        </p:scale>
        <p:origin x="1016" y="54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F3D9BA-BC99-054C-B104-7C0FA7499986}" type="doc">
      <dgm:prSet loTypeId="urn:microsoft.com/office/officeart/2005/8/layout/process1" loCatId="" qsTypeId="urn:microsoft.com/office/officeart/2005/8/quickstyle/simple5" qsCatId="simple" csTypeId="urn:microsoft.com/office/officeart/2005/8/colors/accent1_2" csCatId="accent1" phldr="1"/>
      <dgm:spPr/>
    </dgm:pt>
    <dgm:pt modelId="{145E3FEA-EDD1-674B-88A8-8583EC9FFB2A}">
      <dgm:prSet phldrT="[Text]"/>
      <dgm:spPr/>
      <dgm:t>
        <a:bodyPr/>
        <a:lstStyle/>
        <a:p>
          <a:r>
            <a:rPr lang="en-US" b="1" dirty="0" smtClean="0">
              <a:latin typeface="Helvetica"/>
              <a:cs typeface="Helvetica"/>
            </a:rPr>
            <a:t>GACM</a:t>
          </a:r>
          <a:endParaRPr lang="en-US" b="1" dirty="0">
            <a:latin typeface="Helvetica"/>
            <a:cs typeface="Helvetica"/>
          </a:endParaRPr>
        </a:p>
      </dgm:t>
    </dgm:pt>
    <dgm:pt modelId="{A7A1DA9A-718B-F64B-84F7-0D66083A369B}" type="parTrans" cxnId="{6F5674D2-AE18-234E-B237-F18EB13FF691}">
      <dgm:prSet/>
      <dgm:spPr/>
      <dgm:t>
        <a:bodyPr/>
        <a:lstStyle/>
        <a:p>
          <a:endParaRPr lang="en-US"/>
        </a:p>
      </dgm:t>
    </dgm:pt>
    <dgm:pt modelId="{8A37E42E-B58E-3748-ABCB-139A4B71854A}" type="sibTrans" cxnId="{6F5674D2-AE18-234E-B237-F18EB13FF691}">
      <dgm:prSet/>
      <dgm:spPr/>
      <dgm:t>
        <a:bodyPr/>
        <a:lstStyle/>
        <a:p>
          <a:endParaRPr lang="en-US"/>
        </a:p>
      </dgm:t>
    </dgm:pt>
    <dgm:pt modelId="{BE742C1B-628E-434E-93DD-068A03AC70E7}">
      <dgm:prSet phldrT="[Text]"/>
      <dgm:spPr/>
      <dgm:t>
        <a:bodyPr/>
        <a:lstStyle/>
        <a:p>
          <a:r>
            <a:rPr lang="en-US" b="1" dirty="0" smtClean="0">
              <a:latin typeface="Helvetica"/>
              <a:cs typeface="Helvetica"/>
            </a:rPr>
            <a:t>GACM Initial / Boundary Conditions</a:t>
          </a:r>
          <a:endParaRPr lang="en-US" b="1" dirty="0">
            <a:latin typeface="Helvetica"/>
            <a:cs typeface="Helvetica"/>
          </a:endParaRPr>
        </a:p>
      </dgm:t>
    </dgm:pt>
    <dgm:pt modelId="{6FAC7B36-365F-4E4C-8172-43DD37E2F748}" type="parTrans" cxnId="{DF13AD60-7BFE-134A-8A98-3B74F67C7E68}">
      <dgm:prSet/>
      <dgm:spPr/>
      <dgm:t>
        <a:bodyPr/>
        <a:lstStyle/>
        <a:p>
          <a:endParaRPr lang="en-US"/>
        </a:p>
      </dgm:t>
    </dgm:pt>
    <dgm:pt modelId="{40A76F0E-EDF8-EC45-A17D-C3D3ACF86BDE}" type="sibTrans" cxnId="{DF13AD60-7BFE-134A-8A98-3B74F67C7E68}">
      <dgm:prSet/>
      <dgm:spPr/>
      <dgm:t>
        <a:bodyPr/>
        <a:lstStyle/>
        <a:p>
          <a:endParaRPr lang="en-US"/>
        </a:p>
      </dgm:t>
    </dgm:pt>
    <dgm:pt modelId="{D6F59692-7C6F-BF47-BD09-25B2B699C407}">
      <dgm:prSet phldrT="[Text]"/>
      <dgm:spPr/>
      <dgm:t>
        <a:bodyPr/>
        <a:lstStyle/>
        <a:p>
          <a:r>
            <a:rPr lang="en-US" b="1" dirty="0" smtClean="0">
              <a:latin typeface="Helvetica"/>
              <a:cs typeface="Helvetica"/>
            </a:rPr>
            <a:t>RACM2</a:t>
          </a:r>
          <a:endParaRPr lang="en-US" b="1" dirty="0">
            <a:latin typeface="Helvetica"/>
            <a:cs typeface="Helvetica"/>
          </a:endParaRPr>
        </a:p>
      </dgm:t>
    </dgm:pt>
    <dgm:pt modelId="{DA4F6783-3290-0443-8DC0-1AFB60A6AA59}" type="parTrans" cxnId="{C14CEB3B-36D2-4F4B-AFCE-81790EC1D580}">
      <dgm:prSet/>
      <dgm:spPr/>
      <dgm:t>
        <a:bodyPr/>
        <a:lstStyle/>
        <a:p>
          <a:endParaRPr lang="en-US"/>
        </a:p>
      </dgm:t>
    </dgm:pt>
    <dgm:pt modelId="{69BC68CD-E38D-014E-A967-FFA601C099F6}" type="sibTrans" cxnId="{C14CEB3B-36D2-4F4B-AFCE-81790EC1D580}">
      <dgm:prSet/>
      <dgm:spPr/>
      <dgm:t>
        <a:bodyPr/>
        <a:lstStyle/>
        <a:p>
          <a:endParaRPr lang="en-US"/>
        </a:p>
      </dgm:t>
    </dgm:pt>
    <dgm:pt modelId="{DFF4C381-34D1-4544-97D5-D1DDCE12E502}">
      <dgm:prSet phldrT="[Text]"/>
      <dgm:spPr/>
      <dgm:t>
        <a:bodyPr/>
        <a:lstStyle/>
        <a:p>
          <a:r>
            <a:rPr lang="en-US" b="1" dirty="0" smtClean="0">
              <a:latin typeface="Helvetica"/>
              <a:cs typeface="Helvetica"/>
            </a:rPr>
            <a:t>Air Quality Forecast (Regional/Global) </a:t>
          </a:r>
          <a:endParaRPr lang="en-US" b="1" dirty="0">
            <a:latin typeface="Helvetica"/>
            <a:cs typeface="Helvetica"/>
          </a:endParaRPr>
        </a:p>
      </dgm:t>
    </dgm:pt>
    <dgm:pt modelId="{E1A79B41-3F6B-E24D-8AE4-FE9E95EA90C6}" type="parTrans" cxnId="{4ADE1B0F-4E8A-4843-B856-EA9959DBE079}">
      <dgm:prSet/>
      <dgm:spPr/>
      <dgm:t>
        <a:bodyPr/>
        <a:lstStyle/>
        <a:p>
          <a:endParaRPr lang="en-US"/>
        </a:p>
      </dgm:t>
    </dgm:pt>
    <dgm:pt modelId="{52BD15BA-6793-4641-8CE8-185C47E7CD13}" type="sibTrans" cxnId="{4ADE1B0F-4E8A-4843-B856-EA9959DBE079}">
      <dgm:prSet/>
      <dgm:spPr/>
      <dgm:t>
        <a:bodyPr/>
        <a:lstStyle/>
        <a:p>
          <a:endParaRPr lang="en-US"/>
        </a:p>
      </dgm:t>
    </dgm:pt>
    <dgm:pt modelId="{42B9C891-32C2-6E44-9925-6C2BED2447C6}" type="pres">
      <dgm:prSet presAssocID="{5FF3D9BA-BC99-054C-B104-7C0FA7499986}" presName="Name0" presStyleCnt="0">
        <dgm:presLayoutVars>
          <dgm:dir/>
          <dgm:resizeHandles val="exact"/>
        </dgm:presLayoutVars>
      </dgm:prSet>
      <dgm:spPr/>
    </dgm:pt>
    <dgm:pt modelId="{D2B36847-0F6F-2B45-9789-93E8B8C70D6A}" type="pres">
      <dgm:prSet presAssocID="{145E3FEA-EDD1-674B-88A8-8583EC9FFB2A}" presName="node" presStyleLbl="node1" presStyleIdx="0" presStyleCnt="4" custLinFactY="-2751" custLinFactNeighborX="-836" custLinFactNeighborY="-100000">
        <dgm:presLayoutVars>
          <dgm:bulletEnabled val="1"/>
        </dgm:presLayoutVars>
      </dgm:prSet>
      <dgm:spPr/>
      <dgm:t>
        <a:bodyPr/>
        <a:lstStyle/>
        <a:p>
          <a:endParaRPr lang="en-US"/>
        </a:p>
      </dgm:t>
    </dgm:pt>
    <dgm:pt modelId="{7036396D-C024-9248-9E4C-6F1C01C036FB}" type="pres">
      <dgm:prSet presAssocID="{8A37E42E-B58E-3748-ABCB-139A4B71854A}" presName="sibTrans" presStyleLbl="sibTrans2D1" presStyleIdx="0" presStyleCnt="3"/>
      <dgm:spPr/>
      <dgm:t>
        <a:bodyPr/>
        <a:lstStyle/>
        <a:p>
          <a:endParaRPr lang="en-US"/>
        </a:p>
      </dgm:t>
    </dgm:pt>
    <dgm:pt modelId="{5A77E909-1467-B745-A310-0B016270E1DD}" type="pres">
      <dgm:prSet presAssocID="{8A37E42E-B58E-3748-ABCB-139A4B71854A}" presName="connectorText" presStyleLbl="sibTrans2D1" presStyleIdx="0" presStyleCnt="3"/>
      <dgm:spPr/>
      <dgm:t>
        <a:bodyPr/>
        <a:lstStyle/>
        <a:p>
          <a:endParaRPr lang="en-US"/>
        </a:p>
      </dgm:t>
    </dgm:pt>
    <dgm:pt modelId="{0100A3D4-5C8D-6D47-BD4A-1F5EDA383B8F}" type="pres">
      <dgm:prSet presAssocID="{BE742C1B-628E-434E-93DD-068A03AC70E7}" presName="node" presStyleLbl="node1" presStyleIdx="1" presStyleCnt="4" custLinFactY="-7740" custLinFactNeighborX="-2214" custLinFactNeighborY="-100000">
        <dgm:presLayoutVars>
          <dgm:bulletEnabled val="1"/>
        </dgm:presLayoutVars>
      </dgm:prSet>
      <dgm:spPr/>
      <dgm:t>
        <a:bodyPr/>
        <a:lstStyle/>
        <a:p>
          <a:endParaRPr lang="en-US"/>
        </a:p>
      </dgm:t>
    </dgm:pt>
    <dgm:pt modelId="{0E9180BC-67F5-0149-AD3E-0F3A8B664592}" type="pres">
      <dgm:prSet presAssocID="{40A76F0E-EDF8-EC45-A17D-C3D3ACF86BDE}" presName="sibTrans" presStyleLbl="sibTrans2D1" presStyleIdx="1" presStyleCnt="3"/>
      <dgm:spPr/>
      <dgm:t>
        <a:bodyPr/>
        <a:lstStyle/>
        <a:p>
          <a:endParaRPr lang="en-US"/>
        </a:p>
      </dgm:t>
    </dgm:pt>
    <dgm:pt modelId="{3B7F3A6F-0B73-6A48-A1CA-1D9E331721FF}" type="pres">
      <dgm:prSet presAssocID="{40A76F0E-EDF8-EC45-A17D-C3D3ACF86BDE}" presName="connectorText" presStyleLbl="sibTrans2D1" presStyleIdx="1" presStyleCnt="3"/>
      <dgm:spPr/>
      <dgm:t>
        <a:bodyPr/>
        <a:lstStyle/>
        <a:p>
          <a:endParaRPr lang="en-US"/>
        </a:p>
      </dgm:t>
    </dgm:pt>
    <dgm:pt modelId="{FBBF3C66-C86E-E74D-9A5A-22E7C5140CFA}" type="pres">
      <dgm:prSet presAssocID="{D6F59692-7C6F-BF47-BD09-25B2B699C407}" presName="node" presStyleLbl="node1" presStyleIdx="2" presStyleCnt="4" custLinFactY="-4789" custLinFactNeighborX="836" custLinFactNeighborY="-100000">
        <dgm:presLayoutVars>
          <dgm:bulletEnabled val="1"/>
        </dgm:presLayoutVars>
      </dgm:prSet>
      <dgm:spPr/>
      <dgm:t>
        <a:bodyPr/>
        <a:lstStyle/>
        <a:p>
          <a:endParaRPr lang="en-US"/>
        </a:p>
      </dgm:t>
    </dgm:pt>
    <dgm:pt modelId="{3C234D69-4A72-6F45-85EF-11079302A34E}" type="pres">
      <dgm:prSet presAssocID="{69BC68CD-E38D-014E-A967-FFA601C099F6}" presName="sibTrans" presStyleLbl="sibTrans2D1" presStyleIdx="2" presStyleCnt="3"/>
      <dgm:spPr/>
      <dgm:t>
        <a:bodyPr/>
        <a:lstStyle/>
        <a:p>
          <a:endParaRPr lang="en-US"/>
        </a:p>
      </dgm:t>
    </dgm:pt>
    <dgm:pt modelId="{56DB6774-AB79-7E4E-BBB6-FE48F4678040}" type="pres">
      <dgm:prSet presAssocID="{69BC68CD-E38D-014E-A967-FFA601C099F6}" presName="connectorText" presStyleLbl="sibTrans2D1" presStyleIdx="2" presStyleCnt="3"/>
      <dgm:spPr/>
      <dgm:t>
        <a:bodyPr/>
        <a:lstStyle/>
        <a:p>
          <a:endParaRPr lang="en-US"/>
        </a:p>
      </dgm:t>
    </dgm:pt>
    <dgm:pt modelId="{B4627D52-8F07-BC4F-906E-C03B16D970F1}" type="pres">
      <dgm:prSet presAssocID="{DFF4C381-34D1-4544-97D5-D1DDCE12E502}" presName="node" presStyleLbl="node1" presStyleIdx="3" presStyleCnt="4" custLinFactY="-6426" custLinFactNeighborX="572" custLinFactNeighborY="-100000">
        <dgm:presLayoutVars>
          <dgm:bulletEnabled val="1"/>
        </dgm:presLayoutVars>
      </dgm:prSet>
      <dgm:spPr/>
      <dgm:t>
        <a:bodyPr/>
        <a:lstStyle/>
        <a:p>
          <a:endParaRPr lang="en-US"/>
        </a:p>
      </dgm:t>
    </dgm:pt>
  </dgm:ptLst>
  <dgm:cxnLst>
    <dgm:cxn modelId="{7CF5DA15-1272-EB42-AEE7-784731AF99C2}" type="presOf" srcId="{69BC68CD-E38D-014E-A967-FFA601C099F6}" destId="{3C234D69-4A72-6F45-85EF-11079302A34E}" srcOrd="0" destOrd="0" presId="urn:microsoft.com/office/officeart/2005/8/layout/process1"/>
    <dgm:cxn modelId="{433F60B4-BF8C-3E40-9E42-051B7F1AC9C6}" type="presOf" srcId="{5FF3D9BA-BC99-054C-B104-7C0FA7499986}" destId="{42B9C891-32C2-6E44-9925-6C2BED2447C6}" srcOrd="0" destOrd="0" presId="urn:microsoft.com/office/officeart/2005/8/layout/process1"/>
    <dgm:cxn modelId="{EBE721D4-C323-9648-A3FB-80BFE92E5953}" type="presOf" srcId="{BE742C1B-628E-434E-93DD-068A03AC70E7}" destId="{0100A3D4-5C8D-6D47-BD4A-1F5EDA383B8F}" srcOrd="0" destOrd="0" presId="urn:microsoft.com/office/officeart/2005/8/layout/process1"/>
    <dgm:cxn modelId="{58EAEFFD-CE19-1F44-BECD-130D8F26C2F6}" type="presOf" srcId="{145E3FEA-EDD1-674B-88A8-8583EC9FFB2A}" destId="{D2B36847-0F6F-2B45-9789-93E8B8C70D6A}" srcOrd="0" destOrd="0" presId="urn:microsoft.com/office/officeart/2005/8/layout/process1"/>
    <dgm:cxn modelId="{659A0F17-D115-A947-8681-254986677D3F}" type="presOf" srcId="{40A76F0E-EDF8-EC45-A17D-C3D3ACF86BDE}" destId="{3B7F3A6F-0B73-6A48-A1CA-1D9E331721FF}" srcOrd="1" destOrd="0" presId="urn:microsoft.com/office/officeart/2005/8/layout/process1"/>
    <dgm:cxn modelId="{DF13AD60-7BFE-134A-8A98-3B74F67C7E68}" srcId="{5FF3D9BA-BC99-054C-B104-7C0FA7499986}" destId="{BE742C1B-628E-434E-93DD-068A03AC70E7}" srcOrd="1" destOrd="0" parTransId="{6FAC7B36-365F-4E4C-8172-43DD37E2F748}" sibTransId="{40A76F0E-EDF8-EC45-A17D-C3D3ACF86BDE}"/>
    <dgm:cxn modelId="{CDB24E21-B382-5F4E-B60E-1A805FEF0535}" type="presOf" srcId="{69BC68CD-E38D-014E-A967-FFA601C099F6}" destId="{56DB6774-AB79-7E4E-BBB6-FE48F4678040}" srcOrd="1" destOrd="0" presId="urn:microsoft.com/office/officeart/2005/8/layout/process1"/>
    <dgm:cxn modelId="{636E2DD1-6CF2-1640-B2DA-2C693FD49F55}" type="presOf" srcId="{DFF4C381-34D1-4544-97D5-D1DDCE12E502}" destId="{B4627D52-8F07-BC4F-906E-C03B16D970F1}" srcOrd="0" destOrd="0" presId="urn:microsoft.com/office/officeart/2005/8/layout/process1"/>
    <dgm:cxn modelId="{C14CEB3B-36D2-4F4B-AFCE-81790EC1D580}" srcId="{5FF3D9BA-BC99-054C-B104-7C0FA7499986}" destId="{D6F59692-7C6F-BF47-BD09-25B2B699C407}" srcOrd="2" destOrd="0" parTransId="{DA4F6783-3290-0443-8DC0-1AFB60A6AA59}" sibTransId="{69BC68CD-E38D-014E-A967-FFA601C099F6}"/>
    <dgm:cxn modelId="{650C3F60-6C81-904D-B35A-F9FC6C08C9C9}" type="presOf" srcId="{8A37E42E-B58E-3748-ABCB-139A4B71854A}" destId="{5A77E909-1467-B745-A310-0B016270E1DD}" srcOrd="1" destOrd="0" presId="urn:microsoft.com/office/officeart/2005/8/layout/process1"/>
    <dgm:cxn modelId="{44030DC9-3517-C541-96D6-80BA06F7F3B8}" type="presOf" srcId="{8A37E42E-B58E-3748-ABCB-139A4B71854A}" destId="{7036396D-C024-9248-9E4C-6F1C01C036FB}" srcOrd="0" destOrd="0" presId="urn:microsoft.com/office/officeart/2005/8/layout/process1"/>
    <dgm:cxn modelId="{804BE186-D0B7-F24C-A25B-4504EE1B3204}" type="presOf" srcId="{D6F59692-7C6F-BF47-BD09-25B2B699C407}" destId="{FBBF3C66-C86E-E74D-9A5A-22E7C5140CFA}" srcOrd="0" destOrd="0" presId="urn:microsoft.com/office/officeart/2005/8/layout/process1"/>
    <dgm:cxn modelId="{6F5674D2-AE18-234E-B237-F18EB13FF691}" srcId="{5FF3D9BA-BC99-054C-B104-7C0FA7499986}" destId="{145E3FEA-EDD1-674B-88A8-8583EC9FFB2A}" srcOrd="0" destOrd="0" parTransId="{A7A1DA9A-718B-F64B-84F7-0D66083A369B}" sibTransId="{8A37E42E-B58E-3748-ABCB-139A4B71854A}"/>
    <dgm:cxn modelId="{AA3753E2-A073-1B4A-9249-9DAB06A32F8F}" type="presOf" srcId="{40A76F0E-EDF8-EC45-A17D-C3D3ACF86BDE}" destId="{0E9180BC-67F5-0149-AD3E-0F3A8B664592}" srcOrd="0" destOrd="0" presId="urn:microsoft.com/office/officeart/2005/8/layout/process1"/>
    <dgm:cxn modelId="{4ADE1B0F-4E8A-4843-B856-EA9959DBE079}" srcId="{5FF3D9BA-BC99-054C-B104-7C0FA7499986}" destId="{DFF4C381-34D1-4544-97D5-D1DDCE12E502}" srcOrd="3" destOrd="0" parTransId="{E1A79B41-3F6B-E24D-8AE4-FE9E95EA90C6}" sibTransId="{52BD15BA-6793-4641-8CE8-185C47E7CD13}"/>
    <dgm:cxn modelId="{F6DF8034-4E0D-934F-965F-3EA45435265A}" type="presParOf" srcId="{42B9C891-32C2-6E44-9925-6C2BED2447C6}" destId="{D2B36847-0F6F-2B45-9789-93E8B8C70D6A}" srcOrd="0" destOrd="0" presId="urn:microsoft.com/office/officeart/2005/8/layout/process1"/>
    <dgm:cxn modelId="{359F9FA2-BEA1-4643-B03D-81B2BEBADC8F}" type="presParOf" srcId="{42B9C891-32C2-6E44-9925-6C2BED2447C6}" destId="{7036396D-C024-9248-9E4C-6F1C01C036FB}" srcOrd="1" destOrd="0" presId="urn:microsoft.com/office/officeart/2005/8/layout/process1"/>
    <dgm:cxn modelId="{60BA440B-8D4A-6B4B-8180-EB03E79E8F58}" type="presParOf" srcId="{7036396D-C024-9248-9E4C-6F1C01C036FB}" destId="{5A77E909-1467-B745-A310-0B016270E1DD}" srcOrd="0" destOrd="0" presId="urn:microsoft.com/office/officeart/2005/8/layout/process1"/>
    <dgm:cxn modelId="{470FC24A-E2EC-A848-B1F5-2841D926E8A7}" type="presParOf" srcId="{42B9C891-32C2-6E44-9925-6C2BED2447C6}" destId="{0100A3D4-5C8D-6D47-BD4A-1F5EDA383B8F}" srcOrd="2" destOrd="0" presId="urn:microsoft.com/office/officeart/2005/8/layout/process1"/>
    <dgm:cxn modelId="{2103A17D-4528-114D-B2DF-922F5CFC8C6F}" type="presParOf" srcId="{42B9C891-32C2-6E44-9925-6C2BED2447C6}" destId="{0E9180BC-67F5-0149-AD3E-0F3A8B664592}" srcOrd="3" destOrd="0" presId="urn:microsoft.com/office/officeart/2005/8/layout/process1"/>
    <dgm:cxn modelId="{6C0314C5-BB62-484D-9429-10C5BA2CE334}" type="presParOf" srcId="{0E9180BC-67F5-0149-AD3E-0F3A8B664592}" destId="{3B7F3A6F-0B73-6A48-A1CA-1D9E331721FF}" srcOrd="0" destOrd="0" presId="urn:microsoft.com/office/officeart/2005/8/layout/process1"/>
    <dgm:cxn modelId="{3742B5D3-0D94-3D44-ADBF-F49C9C479C1A}" type="presParOf" srcId="{42B9C891-32C2-6E44-9925-6C2BED2447C6}" destId="{FBBF3C66-C86E-E74D-9A5A-22E7C5140CFA}" srcOrd="4" destOrd="0" presId="urn:microsoft.com/office/officeart/2005/8/layout/process1"/>
    <dgm:cxn modelId="{C7CF006E-2D33-D941-804D-3FFD7F4EAA9B}" type="presParOf" srcId="{42B9C891-32C2-6E44-9925-6C2BED2447C6}" destId="{3C234D69-4A72-6F45-85EF-11079302A34E}" srcOrd="5" destOrd="0" presId="urn:microsoft.com/office/officeart/2005/8/layout/process1"/>
    <dgm:cxn modelId="{667F7BD4-AE11-6244-8F10-0DBF5154907A}" type="presParOf" srcId="{3C234D69-4A72-6F45-85EF-11079302A34E}" destId="{56DB6774-AB79-7E4E-BBB6-FE48F4678040}" srcOrd="0" destOrd="0" presId="urn:microsoft.com/office/officeart/2005/8/layout/process1"/>
    <dgm:cxn modelId="{F6F30851-FB23-9B4E-8AB0-B9F099B78A6D}" type="presParOf" srcId="{42B9C891-32C2-6E44-9925-6C2BED2447C6}" destId="{B4627D52-8F07-BC4F-906E-C03B16D970F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36847-0F6F-2B45-9789-93E8B8C70D6A}">
      <dsp:nvSpPr>
        <dsp:cNvPr id="0" name=""/>
        <dsp:cNvSpPr/>
      </dsp:nvSpPr>
      <dsp:spPr>
        <a:xfrm>
          <a:off x="0" y="0"/>
          <a:ext cx="1457081" cy="87424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Helvetica"/>
              <a:cs typeface="Helvetica"/>
            </a:rPr>
            <a:t>GACM</a:t>
          </a:r>
          <a:endParaRPr lang="en-US" sz="1200" b="1" kern="1200" dirty="0">
            <a:latin typeface="Helvetica"/>
            <a:cs typeface="Helvetica"/>
          </a:endParaRPr>
        </a:p>
      </dsp:txBody>
      <dsp:txXfrm>
        <a:off x="25606" y="25606"/>
        <a:ext cx="1405869" cy="823036"/>
      </dsp:txXfrm>
    </dsp:sp>
    <dsp:sp modelId="{7036396D-C024-9248-9E4C-6F1C01C036FB}">
      <dsp:nvSpPr>
        <dsp:cNvPr id="0" name=""/>
        <dsp:cNvSpPr/>
      </dsp:nvSpPr>
      <dsp:spPr>
        <a:xfrm>
          <a:off x="1600396" y="256446"/>
          <a:ext cx="303828" cy="361356"/>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1600396" y="328717"/>
        <a:ext cx="212680" cy="216814"/>
      </dsp:txXfrm>
    </dsp:sp>
    <dsp:sp modelId="{0100A3D4-5C8D-6D47-BD4A-1F5EDA383B8F}">
      <dsp:nvSpPr>
        <dsp:cNvPr id="0" name=""/>
        <dsp:cNvSpPr/>
      </dsp:nvSpPr>
      <dsp:spPr>
        <a:xfrm>
          <a:off x="2030342" y="0"/>
          <a:ext cx="1457081" cy="87424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Helvetica"/>
              <a:cs typeface="Helvetica"/>
            </a:rPr>
            <a:t>GACM Initial / Boundary Conditions</a:t>
          </a:r>
          <a:endParaRPr lang="en-US" sz="1200" b="1" kern="1200" dirty="0">
            <a:latin typeface="Helvetica"/>
            <a:cs typeface="Helvetica"/>
          </a:endParaRPr>
        </a:p>
      </dsp:txBody>
      <dsp:txXfrm>
        <a:off x="2055948" y="25606"/>
        <a:ext cx="1405869" cy="823036"/>
      </dsp:txXfrm>
    </dsp:sp>
    <dsp:sp modelId="{0E9180BC-67F5-0149-AD3E-0F3A8B664592}">
      <dsp:nvSpPr>
        <dsp:cNvPr id="0" name=""/>
        <dsp:cNvSpPr/>
      </dsp:nvSpPr>
      <dsp:spPr>
        <a:xfrm>
          <a:off x="3637575" y="256446"/>
          <a:ext cx="318322" cy="361356"/>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3637575" y="328717"/>
        <a:ext cx="222825" cy="216814"/>
      </dsp:txXfrm>
    </dsp:sp>
    <dsp:sp modelId="{FBBF3C66-C86E-E74D-9A5A-22E7C5140CFA}">
      <dsp:nvSpPr>
        <dsp:cNvPr id="0" name=""/>
        <dsp:cNvSpPr/>
      </dsp:nvSpPr>
      <dsp:spPr>
        <a:xfrm>
          <a:off x="4088032" y="0"/>
          <a:ext cx="1457081" cy="87424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Helvetica"/>
              <a:cs typeface="Helvetica"/>
            </a:rPr>
            <a:t>RACM2</a:t>
          </a:r>
          <a:endParaRPr lang="en-US" sz="1200" b="1" kern="1200" dirty="0">
            <a:latin typeface="Helvetica"/>
            <a:cs typeface="Helvetica"/>
          </a:endParaRPr>
        </a:p>
      </dsp:txBody>
      <dsp:txXfrm>
        <a:off x="4113638" y="25606"/>
        <a:ext cx="1405869" cy="823036"/>
      </dsp:txXfrm>
    </dsp:sp>
    <dsp:sp modelId="{3C234D69-4A72-6F45-85EF-11079302A34E}">
      <dsp:nvSpPr>
        <dsp:cNvPr id="0" name=""/>
        <dsp:cNvSpPr/>
      </dsp:nvSpPr>
      <dsp:spPr>
        <a:xfrm>
          <a:off x="5690436" y="256446"/>
          <a:ext cx="308085" cy="361356"/>
        </a:xfrm>
        <a:prstGeom prst="rightArrow">
          <a:avLst>
            <a:gd name="adj1" fmla="val 60000"/>
            <a:gd name="adj2" fmla="val 50000"/>
          </a:avLst>
        </a:prstGeom>
        <a:gradFill rotWithShape="0">
          <a:gsLst>
            <a:gs pos="0">
              <a:schemeClr val="accent1">
                <a:tint val="60000"/>
                <a:hueOff val="0"/>
                <a:satOff val="0"/>
                <a:lumOff val="0"/>
                <a:alphaOff val="0"/>
                <a:tint val="96000"/>
                <a:lumMod val="100000"/>
              </a:schemeClr>
            </a:gs>
            <a:gs pos="78000">
              <a:schemeClr val="accent1">
                <a:tint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5690436" y="328717"/>
        <a:ext cx="215660" cy="216814"/>
      </dsp:txXfrm>
    </dsp:sp>
    <dsp:sp modelId="{B4627D52-8F07-BC4F-906E-C03B16D970F1}">
      <dsp:nvSpPr>
        <dsp:cNvPr id="0" name=""/>
        <dsp:cNvSpPr/>
      </dsp:nvSpPr>
      <dsp:spPr>
        <a:xfrm>
          <a:off x="6126405" y="0"/>
          <a:ext cx="1457081" cy="874248"/>
        </a:xfrm>
        <a:prstGeom prst="roundRect">
          <a:avLst>
            <a:gd name="adj" fmla="val 10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Helvetica"/>
              <a:cs typeface="Helvetica"/>
            </a:rPr>
            <a:t>Air Quality Forecast (Regional/Global) </a:t>
          </a:r>
          <a:endParaRPr lang="en-US" sz="1200" b="1" kern="1200" dirty="0">
            <a:latin typeface="Helvetica"/>
            <a:cs typeface="Helvetica"/>
          </a:endParaRPr>
        </a:p>
      </dsp:txBody>
      <dsp:txXfrm>
        <a:off x="6152011" y="25606"/>
        <a:ext cx="1405869" cy="82303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403B6B-3998-444A-A467-F2368167D9A7}" type="datetimeFigureOut">
              <a:rPr lang="en-US" smtClean="0"/>
              <a:t>2/1/18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A7267-3908-A54A-A2E5-99D8BC7907AB}" type="slidenum">
              <a:rPr lang="en-US" smtClean="0"/>
              <a:t>‹#›</a:t>
            </a:fld>
            <a:endParaRPr lang="en-US" dirty="0"/>
          </a:p>
        </p:txBody>
      </p:sp>
    </p:spTree>
    <p:extLst>
      <p:ext uri="{BB962C8B-B14F-4D97-AF65-F5344CB8AC3E}">
        <p14:creationId xmlns:p14="http://schemas.microsoft.com/office/powerpoint/2010/main" val="701161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www2.mmm.ucar.edu/wrf/OnLineTutorial/Basics/IM_files/index.html"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dirty="0">
              <a:solidFill>
                <a:srgbClr val="FF0000"/>
              </a:solidFill>
            </a:endParaRPr>
          </a:p>
        </p:txBody>
      </p:sp>
      <p:sp>
        <p:nvSpPr>
          <p:cNvPr id="4" name="Slide Number Placeholder 3"/>
          <p:cNvSpPr>
            <a:spLocks noGrp="1"/>
          </p:cNvSpPr>
          <p:nvPr>
            <p:ph type="sldNum" sz="quarter" idx="10"/>
          </p:nvPr>
        </p:nvSpPr>
        <p:spPr/>
        <p:txBody>
          <a:bodyPr/>
          <a:lstStyle/>
          <a:p>
            <a:fld id="{5A7A7267-3908-A54A-A2E5-99D8BC7907AB}" type="slidenum">
              <a:rPr lang="en-US" smtClean="0"/>
              <a:t>1</a:t>
            </a:fld>
            <a:endParaRPr lang="en-US" dirty="0"/>
          </a:p>
        </p:txBody>
      </p:sp>
    </p:spTree>
    <p:extLst>
      <p:ext uri="{BB962C8B-B14F-4D97-AF65-F5344CB8AC3E}">
        <p14:creationId xmlns:p14="http://schemas.microsoft.com/office/powerpoint/2010/main" val="210377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5" rtl="0" eaLnBrk="1" fontAlgn="auto" latinLnBrk="0" hangingPunct="1">
              <a:lnSpc>
                <a:spcPct val="100000"/>
              </a:lnSpc>
              <a:spcBef>
                <a:spcPts val="0"/>
              </a:spcBef>
              <a:spcAft>
                <a:spcPts val="0"/>
              </a:spcAft>
              <a:buClrTx/>
              <a:buSzTx/>
              <a:buFontTx/>
              <a:buNone/>
              <a:tabLst/>
              <a:defRPr/>
            </a:pPr>
            <a:r>
              <a:rPr lang="en-US" b="1" i="1" dirty="0" smtClean="0">
                <a:latin typeface="Helvetica"/>
                <a:cs typeface="Helvetica"/>
              </a:rPr>
              <a:t>Gas phase mechanisms play a vital role in air quality models because the mechanisms are incorporated into the modules that are use to calculate the concentrations of chemical sources, sinks of ozone, and the precursors of particulates. </a:t>
            </a:r>
          </a:p>
          <a:p>
            <a:pPr marL="0" marR="0" indent="0" algn="l" defTabSz="457175" rtl="0" eaLnBrk="1" fontAlgn="auto" latinLnBrk="0" hangingPunct="1">
              <a:lnSpc>
                <a:spcPct val="100000"/>
              </a:lnSpc>
              <a:spcBef>
                <a:spcPts val="0"/>
              </a:spcBef>
              <a:spcAft>
                <a:spcPts val="0"/>
              </a:spcAft>
              <a:buClrTx/>
              <a:buSzTx/>
              <a:buFontTx/>
              <a:buNone/>
              <a:tabLst/>
              <a:defRPr/>
            </a:pPr>
            <a:r>
              <a:rPr lang="en-US" b="1" i="1" dirty="0" smtClean="0">
                <a:latin typeface="Helvetica"/>
                <a:cs typeface="Helvetica"/>
              </a:rPr>
              <a:t>GACM includes additional chemistry for marine environments  while reducing its treatment of the chemistry needed for highly polluted urban regions. The overall reduction in GACM’s size will allow it to be used efficiently in global models. </a:t>
            </a:r>
          </a:p>
          <a:p>
            <a:pPr marL="0" marR="0" indent="0" algn="l" defTabSz="457175" rtl="0" eaLnBrk="1" fontAlgn="auto" latinLnBrk="0" hangingPunct="1">
              <a:lnSpc>
                <a:spcPct val="100000"/>
              </a:lnSpc>
              <a:spcBef>
                <a:spcPts val="0"/>
              </a:spcBef>
              <a:spcAft>
                <a:spcPts val="0"/>
              </a:spcAft>
              <a:buClrTx/>
              <a:buSzTx/>
              <a:buFontTx/>
              <a:buNone/>
              <a:tabLst/>
              <a:defRPr/>
            </a:pPr>
            <a:endParaRPr lang="en-US" b="1" i="1" dirty="0" smtClean="0">
              <a:latin typeface="Helvetica"/>
              <a:cs typeface="Helvetica"/>
            </a:endParaRPr>
          </a:p>
          <a:p>
            <a:pPr marL="0" marR="0" indent="0" algn="l" defTabSz="457175" rtl="0" eaLnBrk="1" fontAlgn="auto" latinLnBrk="0" hangingPunct="1">
              <a:lnSpc>
                <a:spcPct val="100000"/>
              </a:lnSpc>
              <a:spcBef>
                <a:spcPts val="0"/>
              </a:spcBef>
              <a:spcAft>
                <a:spcPts val="0"/>
              </a:spcAft>
              <a:buClrTx/>
              <a:buSzTx/>
              <a:buFontTx/>
              <a:buNone/>
              <a:tabLst/>
              <a:defRPr/>
            </a:pPr>
            <a:r>
              <a:rPr lang="en-US" b="1" i="1" dirty="0" smtClean="0">
                <a:latin typeface="Helvetica"/>
                <a:cs typeface="Helvetica"/>
              </a:rPr>
              <a:t>**</a:t>
            </a:r>
            <a:r>
              <a:rPr lang="en-US" sz="1200" b="0" i="0" kern="1200" dirty="0" smtClean="0">
                <a:solidFill>
                  <a:schemeClr val="tx1"/>
                </a:solidFill>
                <a:effectLst/>
                <a:latin typeface="+mn-lt"/>
                <a:ea typeface="+mn-ea"/>
                <a:cs typeface="+mn-cs"/>
              </a:rPr>
              <a:t> RACM2 would be better than the Carbon Bond mechanisms that they use now. Secondary organic aerosol formation depends strongly on the number carbon atoms in a VOC. </a:t>
            </a:r>
            <a:r>
              <a:rPr lang="en-US" sz="1200" b="0" i="0" kern="1200" smtClean="0">
                <a:solidFill>
                  <a:schemeClr val="tx1"/>
                </a:solidFill>
                <a:effectLst/>
                <a:latin typeface="+mn-lt"/>
                <a:ea typeface="+mn-ea"/>
                <a:cs typeface="+mn-cs"/>
              </a:rPr>
              <a:t>RACM2 provides more information on the size of VOC that carbon bond.**</a:t>
            </a:r>
            <a:endParaRPr lang="en-US" b="1" i="1" dirty="0" smtClean="0">
              <a:latin typeface="Helvetica"/>
              <a:cs typeface="Helvetica"/>
            </a:endParaRPr>
          </a:p>
          <a:p>
            <a:pPr marL="0" marR="0" indent="0" algn="l" defTabSz="457175"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175"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RACM2:</a:t>
            </a:r>
          </a:p>
          <a:p>
            <a:pPr marL="228600" marR="0" indent="-228600" algn="l" defTabSz="457175"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The gas phase chemistry of the polluted atmosphere helps determine the effect of emissions on the production of ozone and other air pollutants produced within the lower atmosphere. These chemical mechanisms consist of chemical species, reactions, rate constants and photochemical data (used to calculate the photolysis frequencies). Aggregated species</a:t>
            </a:r>
            <a:r>
              <a:rPr lang="en-US" sz="1200" kern="1200" baseline="0" dirty="0" smtClean="0">
                <a:solidFill>
                  <a:schemeClr val="tx1"/>
                </a:solidFill>
                <a:effectLst/>
                <a:latin typeface="+mn-lt"/>
                <a:ea typeface="+mn-ea"/>
                <a:cs typeface="+mn-cs"/>
              </a:rPr>
              <a:t> are placed in the mechanism to represent a group of organic species within the atmosphere.</a:t>
            </a:r>
          </a:p>
          <a:p>
            <a:pPr marL="228600" marR="0" indent="-228600" algn="l" defTabSz="457175" rtl="0" eaLnBrk="1" fontAlgn="auto" latinLnBrk="0" hangingPunct="1">
              <a:lnSpc>
                <a:spcPct val="100000"/>
              </a:lnSpc>
              <a:spcBef>
                <a:spcPts val="0"/>
              </a:spcBef>
              <a:spcAft>
                <a:spcPts val="0"/>
              </a:spcAft>
              <a:buClrTx/>
              <a:buSzTx/>
              <a:buFont typeface="+mj-lt"/>
              <a:buAutoNum type="arabicPeriod"/>
              <a:tabLst/>
              <a:defRPr/>
            </a:pPr>
            <a:r>
              <a:rPr lang="en-US" dirty="0" smtClean="0"/>
              <a:t>It includes 17 stable inorganic species, 4 inorganic intermediates, 55 stable organic species (3 of these are primarily of biogenic origin) and 43 organic intermediates includes 363 reactions. The gas phase chemistry of the polluted atmosphere helps determine the effect of emissions on the production of ozone and other air pollutants produced within the lower atmosphere. These chemical mechanisms consist of chemical species, reactions, rate constants and photochemical data (used to calculate the photolysis frequencies). Aggregated species are placed in the mechanism to represent a group of organic species within the atmosphere.</a:t>
            </a:r>
          </a:p>
          <a:p>
            <a:pPr marL="228600" marR="0" indent="-228600" algn="l" defTabSz="457175"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Lumped model species that represent reactions of a large number of species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similar reaction rates and mechanisms, The lumped-structure approach for condensing organic chemical mechanisms is attractive, since it yields fewer species and reactions and reduces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computational costs</a:t>
            </a:r>
          </a:p>
          <a:p>
            <a:pPr marL="228600" marR="0" indent="-228600" algn="l" defTabSz="457175" rtl="0" eaLnBrk="1" fontAlgn="auto" latinLnBrk="0" hangingPunct="1">
              <a:lnSpc>
                <a:spcPct val="100000"/>
              </a:lnSpc>
              <a:spcBef>
                <a:spcPts val="0"/>
              </a:spcBef>
              <a:spcAft>
                <a:spcPts val="0"/>
              </a:spcAft>
              <a:buClrTx/>
              <a:buSzTx/>
              <a:buFont typeface="+mj-lt"/>
              <a:buAutoNum type="arabicPeriod"/>
              <a:tabLst/>
              <a:defRPr/>
            </a:pPr>
            <a:r>
              <a:rPr lang="en-US" dirty="0" smtClean="0"/>
              <a:t>RACM2 includes</a:t>
            </a:r>
            <a:r>
              <a:rPr lang="en-US" baseline="0" dirty="0" smtClean="0"/>
              <a:t> various VOCs species because there are several different species and chemical reactions currently in the atmosphere that has an effect on the amount of ozone produced in the troposphere. </a:t>
            </a:r>
            <a:endParaRPr lang="en-US" dirty="0" smtClean="0"/>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10</a:t>
            </a:fld>
            <a:endParaRPr lang="en-US" dirty="0"/>
          </a:p>
        </p:txBody>
      </p:sp>
    </p:spTree>
    <p:extLst>
      <p:ext uri="{BB962C8B-B14F-4D97-AF65-F5344CB8AC3E}">
        <p14:creationId xmlns:p14="http://schemas.microsoft.com/office/powerpoint/2010/main" val="690374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Removing the methyl catechol (MCT) scheme and recombining phenol (PHEN) and cresol (CSL) into one species (CSL).  Since methyl catechol, phenol and cresol aren't routinely measured, this won't hurt the initial conditions.</a:t>
            </a:r>
            <a:endParaRPr lang="en-US" dirty="0" smtClean="0"/>
          </a:p>
          <a:p>
            <a:r>
              <a:rPr lang="en-US" sz="1200" b="0" i="0" kern="1200" dirty="0" smtClean="0">
                <a:solidFill>
                  <a:schemeClr val="tx1"/>
                </a:solidFill>
                <a:effectLst/>
                <a:latin typeface="+mn-lt"/>
                <a:ea typeface="+mn-ea"/>
                <a:cs typeface="+mn-cs"/>
              </a:rPr>
              <a:t>Recombining acetaldehyde (ACD) and the higher aldehydes (ALD) since the higher aldehydes aren't routinely measured either (and acetaldehyde is the dominant aldehyde in the atmosphere).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Chemistry was removed because the globe covers a much wider area (lower resolution and larger grid slice). The mechanism should have a more simple mechanism, not as detailed as regional model. Added species the were more marine chemistry friendly because RACM2 was created for the highly polluted continental United States. The</a:t>
            </a:r>
            <a:r>
              <a:rPr lang="en-US" baseline="0" dirty="0" smtClean="0"/>
              <a:t> reduction of chemistry contributes to the </a:t>
            </a:r>
            <a:r>
              <a:rPr lang="en-US" baseline="0" dirty="0" err="1" smtClean="0"/>
              <a:t>compatability</a:t>
            </a:r>
            <a:r>
              <a:rPr lang="en-US" baseline="0" dirty="0" smtClean="0"/>
              <a:t> to RACM2 and how GACM performs in a global model.</a:t>
            </a:r>
            <a:endParaRPr lang="en-US" dirty="0" smtClean="0"/>
          </a:p>
          <a:p>
            <a:endParaRPr lang="en-US" dirty="0"/>
          </a:p>
        </p:txBody>
      </p:sp>
      <p:sp>
        <p:nvSpPr>
          <p:cNvPr id="4" name="Slide Number Placeholder 3"/>
          <p:cNvSpPr>
            <a:spLocks noGrp="1"/>
          </p:cNvSpPr>
          <p:nvPr>
            <p:ph type="sldNum" sz="quarter" idx="10"/>
          </p:nvPr>
        </p:nvSpPr>
        <p:spPr/>
        <p:txBody>
          <a:bodyPr/>
          <a:lstStyle/>
          <a:p>
            <a:fld id="{086BD963-E69D-5E41-8A9D-0EC06CFA3CC6}" type="slidenum">
              <a:rPr lang="en-US" smtClean="0"/>
              <a:t>11</a:t>
            </a:fld>
            <a:endParaRPr lang="en-US"/>
          </a:p>
        </p:txBody>
      </p:sp>
    </p:spTree>
    <p:extLst>
      <p:ext uri="{BB962C8B-B14F-4D97-AF65-F5344CB8AC3E}">
        <p14:creationId xmlns:p14="http://schemas.microsoft.com/office/powerpoint/2010/main" val="2000689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latin typeface="Helvetica" charset="0"/>
                    <a:ea typeface="Helvetica" charset="0"/>
                    <a:cs typeface="Helvetica" charset="0"/>
                  </a:rPr>
                  <a:t>Halogen radicals take part in complex chemical cycles involving gas phase reactions in the troposphere. One of the most important roles of halogen chemistry is the catalytic destruction of ozone in the lower troposphere. Halogen radicals formed by the photo-dissociation of X</a:t>
                </a:r>
                <a:r>
                  <a:rPr lang="en-US" sz="1200" b="1" i="1" baseline="-25000" dirty="0" smtClean="0">
                    <a:latin typeface="Helvetica" charset="0"/>
                    <a:ea typeface="Helvetica" charset="0"/>
                    <a:cs typeface="Helvetica" charset="0"/>
                  </a:rPr>
                  <a:t>2</a:t>
                </a:r>
                <a:r>
                  <a:rPr lang="en-US" sz="1200" b="1" i="1" dirty="0" smtClean="0">
                    <a:latin typeface="Helvetica" charset="0"/>
                    <a:ea typeface="Helvetica" charset="0"/>
                    <a:cs typeface="Helvetica" charset="0"/>
                  </a:rPr>
                  <a:t>, XY, HOX, etc., where X represents Cl, Br, and I, react with ozone.</a:t>
                </a:r>
                <a:endParaRPr lang="en-US" sz="1200" b="1" i="1" dirty="0" smtClean="0"/>
              </a:p>
              <a:p>
                <a:endParaRPr lang="en-US" b="1" dirty="0" smtClean="0">
                  <a:latin typeface="Helvetica" charset="0"/>
                  <a:ea typeface="Helvetica" charset="0"/>
                  <a:cs typeface="Helvetica" charset="0"/>
                </a:endParaRPr>
              </a:p>
              <a:p>
                <a:r>
                  <a:rPr lang="en-US" b="1" dirty="0" smtClean="0">
                    <a:latin typeface="Helvetica" charset="0"/>
                    <a:ea typeface="Helvetica" charset="0"/>
                    <a:cs typeface="Helvetica" charset="0"/>
                  </a:rPr>
                  <a:t>Anthropogenic and natural sources for reactive halogen species in the troposphere</a:t>
                </a:r>
              </a:p>
              <a:p>
                <a:pPr marL="342900" indent="-342900">
                  <a:buFont typeface="+mj-lt"/>
                  <a:buAutoNum type="alphaLcParenR"/>
                </a:pPr>
                <a:endParaRPr lang="en-US" b="1" dirty="0" smtClean="0">
                  <a:latin typeface="Helvetica" charset="0"/>
                  <a:ea typeface="Helvetica" charset="0"/>
                  <a:cs typeface="Helvetica" charset="0"/>
                </a:endParaRPr>
              </a:p>
              <a:p>
                <a:pPr marL="342900" indent="-342900">
                  <a:buFont typeface="+mj-lt"/>
                  <a:buAutoNum type="alphaLcParenR"/>
                </a:pPr>
                <a:r>
                  <a:rPr lang="en-US" b="1" dirty="0" smtClean="0">
                    <a:latin typeface="Helvetica" charset="0"/>
                    <a:ea typeface="Helvetica" charset="0"/>
                    <a:cs typeface="Helvetica" charset="0"/>
                  </a:rPr>
                  <a:t>Emissions from oceanic sources: sea salt and decomposition of algae</a:t>
                </a:r>
              </a:p>
              <a:p>
                <a:pPr marL="342900" indent="-342900">
                  <a:buFont typeface="+mj-lt"/>
                  <a:buAutoNum type="alphaLcParenR"/>
                </a:pPr>
                <a:endParaRPr lang="en-US" b="1" dirty="0" smtClean="0">
                  <a:latin typeface="Helvetica" charset="0"/>
                  <a:ea typeface="Helvetica" charset="0"/>
                  <a:cs typeface="Helvetica" charset="0"/>
                </a:endParaRPr>
              </a:p>
              <a:p>
                <a:pPr marL="342900" indent="-342900">
                  <a:buFont typeface="+mj-lt"/>
                  <a:buAutoNum type="alphaLcParenR"/>
                </a:pPr>
                <a:r>
                  <a:rPr lang="en-US" b="1" dirty="0" smtClean="0">
                    <a:latin typeface="Helvetica" charset="0"/>
                    <a:ea typeface="Helvetica" charset="0"/>
                    <a:cs typeface="Helvetica" charset="0"/>
                  </a:rPr>
                  <a:t>Emissions from polar surface: fresh sea ice </a:t>
                </a:r>
              </a:p>
              <a:p>
                <a:pPr marL="342900" indent="-342900">
                  <a:buFont typeface="+mj-lt"/>
                  <a:buAutoNum type="alphaLcParenR"/>
                </a:pPr>
                <a:endParaRPr lang="en-US" b="1" dirty="0" smtClean="0">
                  <a:latin typeface="Helvetica" charset="0"/>
                  <a:ea typeface="Helvetica" charset="0"/>
                  <a:cs typeface="Helvetica" charset="0"/>
                </a:endParaRPr>
              </a:p>
              <a:p>
                <a:pPr marL="342900" indent="-342900">
                  <a:buFont typeface="+mj-lt"/>
                  <a:buAutoNum type="alphaLcParenR"/>
                </a:pPr>
                <a:r>
                  <a:rPr lang="en-US" b="1" dirty="0" smtClean="0">
                    <a:latin typeface="Helvetica" charset="0"/>
                    <a:ea typeface="Helvetica" charset="0"/>
                    <a:cs typeface="Helvetica" charset="0"/>
                  </a:rPr>
                  <a:t>Emissions from continental sources: volcanoes, biomass burning, decay of terrestrial vegetation, use of fossil fuels, vehicular exhaust, dust plume, cooling towers, swimming pools, salt lakes, etc.</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sz="1200" kern="1200" dirty="0" smtClean="0">
                  <a:solidFill>
                    <a:schemeClr val="tx1"/>
                  </a:solidFill>
                  <a:effectLst/>
                  <a:latin typeface="+mn-lt"/>
                  <a:ea typeface="+mn-ea"/>
                  <a:cs typeface="+mn-cs"/>
                </a:endParaRPr>
              </a:p>
              <a:p>
                <a:pPr marL="285750" indent="-285750">
                  <a:buFont typeface="Wingdings" charset="2"/>
                  <a:buChar char="v"/>
                </a:pPr>
                <a:r>
                  <a:rPr lang="en-US" sz="1200" b="1" dirty="0" smtClean="0">
                    <a:latin typeface="Helvetica" charset="0"/>
                    <a:ea typeface="Helvetica" charset="0"/>
                    <a:cs typeface="Helvetica" charset="0"/>
                  </a:rPr>
                  <a:t>Autocatalytic mechanism releasing bromine in the gas phase is also known as the </a:t>
                </a:r>
                <a:r>
                  <a:rPr lang="en-US" sz="1200" b="1" i="1" dirty="0">
                    <a:solidFill>
                      <a:srgbClr val="FF0000"/>
                    </a:solidFill>
                    <a:latin typeface="Helvetica" charset="0"/>
                    <a:ea typeface="Helvetica" charset="0"/>
                    <a:cs typeface="Helvetica" charset="0"/>
                  </a:rPr>
                  <a:t>bromine </a:t>
                </a:r>
                <a:r>
                  <a:rPr lang="en-US" sz="1200" b="1" i="1" dirty="0" smtClean="0">
                    <a:solidFill>
                      <a:srgbClr val="FF0000"/>
                    </a:solidFill>
                    <a:latin typeface="Helvetica" charset="0"/>
                    <a:ea typeface="Helvetica" charset="0"/>
                    <a:cs typeface="Helvetica" charset="0"/>
                  </a:rPr>
                  <a:t>explosion</a:t>
                </a:r>
              </a:p>
              <a:p>
                <a:pPr marL="285750" indent="-285750">
                  <a:buFont typeface="Wingdings" charset="2"/>
                  <a:buChar char="v"/>
                </a:pPr>
                <a:r>
                  <a:rPr lang="en-US" sz="1200" b="1" dirty="0" smtClean="0">
                    <a:latin typeface="Helvetica" charset="0"/>
                    <a:ea typeface="Helvetica" charset="0"/>
                    <a:cs typeface="Helvetica" charset="0"/>
                  </a:rPr>
                  <a:t> </a:t>
                </a:r>
                <a:r>
                  <a:rPr lang="en-US" sz="1200" b="1" dirty="0">
                    <a:latin typeface="Helvetica" charset="0"/>
                    <a:ea typeface="Helvetica" charset="0"/>
                    <a:cs typeface="Helvetica" charset="0"/>
                  </a:rPr>
                  <a:t>[HOBr + Br</a:t>
                </a:r>
                <a:r>
                  <a:rPr lang="en-US" sz="1200" b="1" baseline="30000" dirty="0">
                    <a:latin typeface="Helvetica" charset="0"/>
                    <a:ea typeface="Helvetica" charset="0"/>
                    <a:cs typeface="Helvetica" charset="0"/>
                  </a:rPr>
                  <a:t>-</a:t>
                </a:r>
                <a:r>
                  <a:rPr lang="en-US" sz="1200" b="1" baseline="-25000" dirty="0">
                    <a:latin typeface="Helvetica" charset="0"/>
                    <a:ea typeface="Helvetica" charset="0"/>
                    <a:cs typeface="Helvetica" charset="0"/>
                  </a:rPr>
                  <a:t>aq</a:t>
                </a:r>
                <a:r>
                  <a:rPr lang="en-US" sz="1200" b="1" dirty="0">
                    <a:latin typeface="Helvetica" charset="0"/>
                    <a:ea typeface="Helvetica" charset="0"/>
                    <a:cs typeface="Helvetica" charset="0"/>
                  </a:rPr>
                  <a:t> + H</a:t>
                </a:r>
                <a:r>
                  <a:rPr lang="en-US" sz="1200" b="1" baseline="30000" dirty="0">
                    <a:latin typeface="Helvetica" charset="0"/>
                    <a:ea typeface="Helvetica" charset="0"/>
                    <a:cs typeface="Helvetica" charset="0"/>
                  </a:rPr>
                  <a:t>+</a:t>
                </a:r>
                <a:r>
                  <a:rPr lang="en-US" sz="1200" b="1" dirty="0">
                    <a:latin typeface="Helvetica" charset="0"/>
                    <a:ea typeface="Helvetica" charset="0"/>
                    <a:cs typeface="Helvetica" charset="0"/>
                  </a:rPr>
                  <a:t> </a:t>
                </a:r>
                <a:r>
                  <a:rPr lang="en-US" sz="1200" b="1" dirty="0" smtClean="0">
                    <a:latin typeface="Helvetica" charset="0"/>
                    <a:ea typeface="Helvetica" charset="0"/>
                    <a:cs typeface="Helvetica" charset="0"/>
                  </a:rPr>
                  <a:t>→ Br</a:t>
                </a:r>
                <a:r>
                  <a:rPr lang="en-US" sz="1200" b="1" baseline="-25000" dirty="0" smtClean="0">
                    <a:latin typeface="Helvetica" charset="0"/>
                    <a:ea typeface="Helvetica" charset="0"/>
                    <a:cs typeface="Helvetica" charset="0"/>
                  </a:rPr>
                  <a:t>2</a:t>
                </a:r>
                <a:r>
                  <a:rPr lang="en-US" sz="1200" b="1" dirty="0" smtClean="0">
                    <a:latin typeface="Helvetica" charset="0"/>
                    <a:ea typeface="Helvetica" charset="0"/>
                    <a:cs typeface="Helvetica" charset="0"/>
                  </a:rPr>
                  <a:t> </a:t>
                </a:r>
                <a:r>
                  <a:rPr lang="en-US" sz="1200" b="1" dirty="0">
                    <a:latin typeface="Helvetica" charset="0"/>
                    <a:ea typeface="Helvetica" charset="0"/>
                    <a:cs typeface="Helvetica" charset="0"/>
                  </a:rPr>
                  <a:t>+ H</a:t>
                </a:r>
                <a:r>
                  <a:rPr lang="en-US" sz="1200" b="1" baseline="-25000" dirty="0">
                    <a:latin typeface="Helvetica" charset="0"/>
                    <a:ea typeface="Helvetica" charset="0"/>
                    <a:cs typeface="Helvetica" charset="0"/>
                  </a:rPr>
                  <a:t>2</a:t>
                </a:r>
                <a:r>
                  <a:rPr lang="en-US" sz="1200" b="1" dirty="0">
                    <a:latin typeface="Helvetica" charset="0"/>
                    <a:ea typeface="Helvetica" charset="0"/>
                    <a:cs typeface="Helvetica" charset="0"/>
                  </a:rPr>
                  <a:t>O; Br</a:t>
                </a:r>
                <a:r>
                  <a:rPr lang="en-US" sz="1200" b="1" baseline="-25000" dirty="0">
                    <a:latin typeface="Helvetica" charset="0"/>
                    <a:ea typeface="Helvetica" charset="0"/>
                    <a:cs typeface="Helvetica" charset="0"/>
                  </a:rPr>
                  <a:t>2</a:t>
                </a:r>
                <a:r>
                  <a:rPr lang="en-US" sz="1200" b="1" dirty="0">
                    <a:latin typeface="Helvetica" charset="0"/>
                    <a:ea typeface="Helvetica" charset="0"/>
                    <a:cs typeface="Helvetica" charset="0"/>
                  </a:rPr>
                  <a:t> + h</a:t>
                </a:r>
                <a14:m>
                  <m:oMath xmlns:m="http://schemas.openxmlformats.org/officeDocument/2006/math">
                    <m:r>
                      <a:rPr lang="en-US" sz="1200" b="1" i="1">
                        <a:latin typeface="Cambria Math" charset="0"/>
                        <a:ea typeface="Helvetica" charset="0"/>
                        <a:cs typeface="Helvetica" charset="0"/>
                      </a:rPr>
                      <m:t>𝝂</m:t>
                    </m:r>
                  </m:oMath>
                </a14:m>
                <a:r>
                  <a:rPr lang="en-US" sz="1200" b="1" dirty="0">
                    <a:latin typeface="Helvetica" charset="0"/>
                    <a:ea typeface="Helvetica" charset="0"/>
                    <a:cs typeface="Helvetica" charset="0"/>
                  </a:rPr>
                  <a:t> </a:t>
                </a:r>
                <a:r>
                  <a:rPr lang="en-US" sz="1200" b="1" dirty="0" smtClean="0">
                    <a:latin typeface="Helvetica" charset="0"/>
                    <a:ea typeface="Helvetica" charset="0"/>
                    <a:cs typeface="Helvetica" charset="0"/>
                  </a:rPr>
                  <a:t>→Br </a:t>
                </a:r>
                <a:r>
                  <a:rPr lang="en-US" sz="1200" b="1" dirty="0">
                    <a:latin typeface="Helvetica" charset="0"/>
                    <a:ea typeface="Helvetica" charset="0"/>
                    <a:cs typeface="Helvetica" charset="0"/>
                  </a:rPr>
                  <a:t>+ Br (</a:t>
                </a:r>
                <a14:m>
                  <m:oMath xmlns:m="http://schemas.openxmlformats.org/officeDocument/2006/math">
                    <m:r>
                      <a:rPr lang="en-US" sz="1200" b="1" i="1">
                        <a:latin typeface="Cambria Math" charset="0"/>
                        <a:ea typeface="Helvetica" charset="0"/>
                        <a:cs typeface="Helvetica" charset="0"/>
                      </a:rPr>
                      <m:t>𝝀</m:t>
                    </m:r>
                  </m:oMath>
                </a14:m>
                <a:r>
                  <a:rPr lang="en-US" sz="1200" b="1" dirty="0">
                    <a:latin typeface="Helvetica" charset="0"/>
                    <a:ea typeface="Helvetica" charset="0"/>
                    <a:cs typeface="Helvetica" charset="0"/>
                  </a:rPr>
                  <a:t> &lt; 600 nm)]. </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Chlorine atoms can</a:t>
                </a:r>
                <a:r>
                  <a:rPr lang="en-US" sz="1200" kern="1200" baseline="0" dirty="0" smtClean="0">
                    <a:solidFill>
                      <a:schemeClr val="tx1"/>
                    </a:solidFill>
                    <a:effectLst/>
                    <a:latin typeface="+mn-lt"/>
                    <a:ea typeface="+mn-ea"/>
                    <a:cs typeface="+mn-cs"/>
                  </a:rPr>
                  <a:t> initiate Ozone production in the polluted atmosphere just like HO does</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Global ocean covers about 2/3 of the earth’s surface and are the important source of halogens particularly those of chloride and bromine ions. Therefore, halogen chemistry plays a major role in the MBL chemistry.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One of the most important sources of chlorine is sea salt spray from interaction of wind at the ocean surface.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Sea spray is produced by bubble burst mechanism producing film and jet drops.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HCl is released from sea salt particles by an acid displacement reaction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SO</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+ 2NaCl</a:t>
                </a:r>
                <a:r>
                  <a:rPr lang="en-US" sz="1200" kern="1200" baseline="-25000" dirty="0">
                    <a:solidFill>
                      <a:schemeClr val="tx1"/>
                    </a:solidFill>
                    <a:effectLst/>
                    <a:latin typeface="+mn-lt"/>
                    <a:ea typeface="+mn-ea"/>
                    <a:cs typeface="+mn-cs"/>
                  </a:rPr>
                  <a:t>aq</a:t>
                </a:r>
                <a:r>
                  <a:rPr lang="en-US" sz="1200" kern="1200" dirty="0">
                    <a:solidFill>
                      <a:schemeClr val="tx1"/>
                    </a:solidFill>
                    <a:effectLst/>
                    <a:latin typeface="+mn-lt"/>
                    <a:ea typeface="+mn-ea"/>
                    <a:cs typeface="+mn-cs"/>
                  </a:rPr>
                  <a:t> -&gt; 2HCl</a:t>
                </a:r>
                <a:r>
                  <a:rPr lang="en-US" sz="1200" kern="1200" baseline="-250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 Na</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SO</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Oxidants (HOx = HO, HO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can convert I</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Cl</a:t>
                </a:r>
                <a:r>
                  <a:rPr lang="en-US" sz="1200" kern="1200" baseline="30000" dirty="0">
                    <a:solidFill>
                      <a:schemeClr val="tx1"/>
                    </a:solidFill>
                    <a:effectLst/>
                    <a:latin typeface="+mn-lt"/>
                    <a:ea typeface="+mn-ea"/>
                    <a:cs typeface="+mn-cs"/>
                  </a:rPr>
                  <a:t>-</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ions to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BrCl, ICl, or IBr through a gas phase reaction HCl + HO -&gt; Cl +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Oxidized </a:t>
                </a:r>
                <a:r>
                  <a:rPr lang="en-US" sz="1200" kern="1200" dirty="0">
                    <a:solidFill>
                      <a:schemeClr val="tx1"/>
                    </a:solidFill>
                    <a:effectLst/>
                    <a:latin typeface="+mn-lt"/>
                    <a:ea typeface="+mn-ea"/>
                    <a:cs typeface="+mn-cs"/>
                  </a:rPr>
                  <a:t>nitrogen compounds can react with sea halide ions to release HCl, HBr, and other species like ClNO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BrNO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 NaCl</a:t>
                </a:r>
                <a:r>
                  <a:rPr lang="en-US" sz="1200" kern="1200" baseline="-25000" dirty="0">
                    <a:solidFill>
                      <a:schemeClr val="tx1"/>
                    </a:solidFill>
                    <a:effectLst/>
                    <a:latin typeface="+mn-lt"/>
                    <a:ea typeface="+mn-ea"/>
                    <a:cs typeface="+mn-cs"/>
                  </a:rPr>
                  <a:t>aq</a:t>
                </a:r>
                <a:r>
                  <a:rPr lang="en-US" sz="1200" kern="1200" dirty="0">
                    <a:solidFill>
                      <a:schemeClr val="tx1"/>
                    </a:solidFill>
                    <a:effectLst/>
                    <a:latin typeface="+mn-lt"/>
                    <a:ea typeface="+mn-ea"/>
                    <a:cs typeface="+mn-cs"/>
                  </a:rPr>
                  <a:t> -&gt; NaNO</a:t>
                </a:r>
                <a:r>
                  <a:rPr lang="en-US" sz="1200" kern="1200" baseline="-25000" dirty="0">
                    <a:solidFill>
                      <a:schemeClr val="tx1"/>
                    </a:solidFill>
                    <a:effectLst/>
                    <a:latin typeface="+mn-lt"/>
                    <a:ea typeface="+mn-ea"/>
                    <a:cs typeface="+mn-cs"/>
                  </a:rPr>
                  <a:t>3, aq</a:t>
                </a:r>
                <a:r>
                  <a:rPr lang="en-US" sz="1200" kern="1200" dirty="0">
                    <a:solidFill>
                      <a:schemeClr val="tx1"/>
                    </a:solidFill>
                    <a:effectLst/>
                    <a:latin typeface="+mn-lt"/>
                    <a:ea typeface="+mn-ea"/>
                    <a:cs typeface="+mn-cs"/>
                  </a:rPr>
                  <a:t> + XNO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mechanism of bromine release in volcanic plumes is similar to bromine explosion. </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Halogens </a:t>
                </a:r>
                <a:r>
                  <a:rPr lang="en-US" sz="1200" kern="1200" dirty="0">
                    <a:solidFill>
                      <a:schemeClr val="tx1"/>
                    </a:solidFill>
                    <a:effectLst/>
                    <a:latin typeface="+mn-lt"/>
                    <a:ea typeface="+mn-ea"/>
                    <a:cs typeface="+mn-cs"/>
                  </a:rPr>
                  <a:t>are mainly emitted as halogen halides (HX, where X = Cl, Br, or I</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in volcanoes. </a:t>
                </a: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first step is the uptake of bromine occurs from gaseous HOBr and HBr into the particles followed by the acid catalyzed reaction in the aqueous phase and then release of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back to the gas </a:t>
                </a:r>
                <a:r>
                  <a:rPr lang="en-US" sz="1200" kern="1200" dirty="0" smtClean="0">
                    <a:solidFill>
                      <a:schemeClr val="tx1"/>
                    </a:solidFill>
                    <a:effectLst/>
                    <a:latin typeface="+mn-lt"/>
                    <a:ea typeface="+mn-ea"/>
                    <a:cs typeface="+mn-cs"/>
                  </a:rPr>
                  <a:t>phase.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 Global </a:t>
                </a:r>
                <a:r>
                  <a:rPr lang="en-US" sz="1200" kern="1200" dirty="0">
                    <a:solidFill>
                      <a:schemeClr val="tx1"/>
                    </a:solidFill>
                    <a:effectLst/>
                    <a:latin typeface="+mn-lt"/>
                    <a:ea typeface="+mn-ea"/>
                    <a:cs typeface="+mn-cs"/>
                  </a:rPr>
                  <a:t>biomass burning accounts for about 20% of CH</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Cl, chlorine content is about 0.1 % weight in coal, emissions from coal combustion and incineration of plants are among the major anthropogenic sources of HCl</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HCl bond strength is similar to that of organic CH bonds, allowing chlorine atoms to react with hydrocarbons including abundant methane, giving it a reactivity similar to or larger than that of OH, but with different patterns of relative reactivity. Therefore, for chlorine, the hydrocarbon path outcompetes the ozone depleting pathway. Bromine is less reactive to hydrocarbons and, most often, reacts with ozone or the less abundant aldehydes (e.g., formaldehyde), increasing its role in tropospheric ozone depletion. Iodine atoms are even less reactive and react primarily with ozone, leading to the formation of higher iodine oxides. Reactions 2 and 3 are both radical propagation reactions, where the number of radical species is unchanged. Tracking halogens, we see that reaction 2 maintains the radical within the halogens and their oxides, while reaction 3 converts the radical to the organic species.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Bromine and iodine, the halogen oxides (XO) photo-dissociate rapidly (typically on the order of minute to second time scale), which recreates X and ozone in a “ null”  cycle. This null cycle has no net effect on ozone destruction or production, but as these are often the fastest loss of XO, they, therefore, strongly affect the partitioning between X and XO. For typical ozone levels in the tens of </a:t>
                </a:r>
                <a:r>
                  <a:rPr lang="en-US" sz="1200" kern="1200" dirty="0" err="1" smtClean="0">
                    <a:solidFill>
                      <a:schemeClr val="tx1"/>
                    </a:solidFill>
                    <a:effectLst/>
                    <a:latin typeface="+mn-lt"/>
                    <a:ea typeface="+mn-ea"/>
                    <a:cs typeface="+mn-cs"/>
                  </a:rPr>
                  <a:t>picomole</a:t>
                </a:r>
                <a:r>
                  <a:rPr lang="en-US" sz="1200" kern="1200" dirty="0" smtClean="0">
                    <a:solidFill>
                      <a:schemeClr val="tx1"/>
                    </a:solidFill>
                    <a:effectLst/>
                    <a:latin typeface="+mn-lt"/>
                    <a:ea typeface="+mn-ea"/>
                    <a:cs typeface="+mn-cs"/>
                  </a:rPr>
                  <a:t> per mole range, the oxides dominate the atomic radical form, an eff </a:t>
                </a:r>
                <a:r>
                  <a:rPr lang="en-US" sz="1200" kern="1200" dirty="0" err="1" smtClean="0">
                    <a:solidFill>
                      <a:schemeClr val="tx1"/>
                    </a:solidFill>
                    <a:effectLst/>
                    <a:latin typeface="+mn-lt"/>
                    <a:ea typeface="+mn-ea"/>
                    <a:cs typeface="+mn-cs"/>
                  </a:rPr>
                  <a:t>ect</a:t>
                </a:r>
                <a:r>
                  <a:rPr lang="en-US" sz="1200" kern="1200" dirty="0" smtClean="0">
                    <a:solidFill>
                      <a:schemeClr val="tx1"/>
                    </a:solidFill>
                    <a:effectLst/>
                    <a:latin typeface="+mn-lt"/>
                    <a:ea typeface="+mn-ea"/>
                    <a:cs typeface="+mn-cs"/>
                  </a:rPr>
                  <a:t> that extends the effective lifetime of the </a:t>
                </a:r>
                <a:r>
                  <a:rPr lang="en-US" sz="1200" kern="1200" dirty="0" err="1" smtClean="0">
                    <a:solidFill>
                      <a:schemeClr val="tx1"/>
                    </a:solidFill>
                    <a:effectLst/>
                    <a:latin typeface="+mn-lt"/>
                    <a:ea typeface="+mn-ea"/>
                    <a:cs typeface="+mn-cs"/>
                  </a:rPr>
                  <a:t>XOx</a:t>
                </a:r>
                <a:r>
                  <a:rPr lang="en-US" sz="1200" kern="1200" dirty="0" smtClean="0">
                    <a:solidFill>
                      <a:schemeClr val="tx1"/>
                    </a:solidFill>
                    <a:effectLst/>
                    <a:latin typeface="+mn-lt"/>
                    <a:ea typeface="+mn-ea"/>
                    <a:cs typeface="+mn-cs"/>
                  </a:rPr>
                  <a:t>  = X + XO family because the oxides are typically less reactive than the atomic form. The low reactivity of I is similar to that of IO, often making their ratio approximately unity. Chlorine monoxide, ClO, has a much longer photolytic lifetime,23  so this “ null cycle”  does not apply to chlorine. The halogen oxides can react with each other with a variety of fates, which generally destroy ozone and either conserve radicals or produce </a:t>
                </a:r>
                <a:r>
                  <a:rPr lang="en-US" sz="1200" kern="1200" dirty="0" err="1" smtClean="0">
                    <a:solidFill>
                      <a:schemeClr val="tx1"/>
                    </a:solidFill>
                    <a:effectLst/>
                    <a:latin typeface="+mn-lt"/>
                    <a:ea typeface="+mn-ea"/>
                    <a:cs typeface="+mn-cs"/>
                  </a:rPr>
                  <a:t>dihalogens</a:t>
                </a:r>
                <a:r>
                  <a:rPr lang="en-US" sz="1200" kern="1200" dirty="0" smtClean="0">
                    <a:solidFill>
                      <a:schemeClr val="tx1"/>
                    </a:solidFill>
                    <a:effectLst/>
                    <a:latin typeface="+mn-lt"/>
                    <a:ea typeface="+mn-ea"/>
                    <a:cs typeface="+mn-cs"/>
                  </a:rPr>
                  <a:t> that then photolyze (in daytime) via reaction 1.</a:t>
                </a:r>
              </a:p>
              <a:p>
                <a:r>
                  <a:rPr lang="en-US" sz="1200" kern="1200" dirty="0" smtClean="0">
                    <a:solidFill>
                      <a:schemeClr val="tx1"/>
                    </a:solidFill>
                    <a:effectLst/>
                    <a:latin typeface="+mn-lt"/>
                    <a:ea typeface="+mn-ea"/>
                    <a:cs typeface="+mn-cs"/>
                  </a:rPr>
                  <a:t>XO + XO → X2 + O2 (4)</a:t>
                </a:r>
              </a:p>
              <a:p>
                <a:r>
                  <a:rPr lang="en-US" sz="1200" kern="1200" dirty="0" smtClean="0">
                    <a:solidFill>
                      <a:schemeClr val="tx1"/>
                    </a:solidFill>
                    <a:effectLst/>
                    <a:latin typeface="+mn-lt"/>
                    <a:ea typeface="+mn-ea"/>
                    <a:cs typeface="+mn-cs"/>
                  </a:rPr>
                  <a:t>XO + XO → X + X + O2 (5)</a:t>
                </a:r>
              </a:p>
              <a:p>
                <a:r>
                  <a:rPr lang="en-US" sz="1200" kern="1200" dirty="0" smtClean="0">
                    <a:solidFill>
                      <a:schemeClr val="tx1"/>
                    </a:solidFill>
                    <a:effectLst/>
                    <a:latin typeface="+mn-lt"/>
                    <a:ea typeface="+mn-ea"/>
                    <a:cs typeface="+mn-cs"/>
                  </a:rPr>
                  <a:t>XO + XO → OXO + X (6)</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Global ocean covers about 2/3 of the earth’s surface and are the important source of halogens particularly those of chloride and bromine ions. Therefore, halogen chemistry plays a major role in the MBL chemistry.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most important sources of chlorine is sea salt spray from interaction of wind at the ocean surface.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Sea spray is produced by bubble burst mechanism producing film and jet drops.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HCl is released from sea salt particles by an acid displacement reaction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SO</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+ 2NaCl</a:t>
                </a:r>
                <a:r>
                  <a:rPr lang="en-US" sz="1200" kern="1200" baseline="-25000" dirty="0">
                    <a:solidFill>
                      <a:schemeClr val="tx1"/>
                    </a:solidFill>
                    <a:effectLst/>
                    <a:latin typeface="+mn-lt"/>
                    <a:ea typeface="+mn-ea"/>
                    <a:cs typeface="+mn-cs"/>
                  </a:rPr>
                  <a:t>aq</a:t>
                </a:r>
                <a:r>
                  <a:rPr lang="en-US" sz="1200" kern="1200" dirty="0">
                    <a:solidFill>
                      <a:schemeClr val="tx1"/>
                    </a:solidFill>
                    <a:effectLst/>
                    <a:latin typeface="+mn-lt"/>
                    <a:ea typeface="+mn-ea"/>
                    <a:cs typeface="+mn-cs"/>
                  </a:rPr>
                  <a:t> -&gt; 2HCl</a:t>
                </a:r>
                <a:r>
                  <a:rPr lang="en-US" sz="1200" kern="1200" baseline="-250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 Na</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SO</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Oxidants (HOx = HO, HO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can convert I</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Cl</a:t>
                </a:r>
                <a:r>
                  <a:rPr lang="en-US" sz="1200" kern="1200" baseline="30000" dirty="0">
                    <a:solidFill>
                      <a:schemeClr val="tx1"/>
                    </a:solidFill>
                    <a:effectLst/>
                    <a:latin typeface="+mn-lt"/>
                    <a:ea typeface="+mn-ea"/>
                    <a:cs typeface="+mn-cs"/>
                  </a:rPr>
                  <a:t>-</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ions to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BrCl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ICl</a:t>
                </a:r>
                <a:r>
                  <a:rPr lang="en-US" sz="1200" kern="1200" dirty="0">
                    <a:solidFill>
                      <a:schemeClr val="tx1"/>
                    </a:solidFill>
                    <a:effectLst/>
                    <a:latin typeface="+mn-lt"/>
                    <a:ea typeface="+mn-ea"/>
                    <a:cs typeface="+mn-cs"/>
                  </a:rPr>
                  <a:t>, or </a:t>
                </a:r>
                <a:r>
                  <a:rPr lang="en-US" sz="1200" kern="1200" dirty="0" err="1">
                    <a:solidFill>
                      <a:schemeClr val="tx1"/>
                    </a:solidFill>
                    <a:effectLst/>
                    <a:latin typeface="+mn-lt"/>
                    <a:ea typeface="+mn-ea"/>
                    <a:cs typeface="+mn-cs"/>
                  </a:rPr>
                  <a:t>IBr</a:t>
                </a:r>
                <a:r>
                  <a:rPr lang="en-US" sz="1200" kern="1200" dirty="0">
                    <a:solidFill>
                      <a:schemeClr val="tx1"/>
                    </a:solidFill>
                    <a:effectLst/>
                    <a:latin typeface="+mn-lt"/>
                    <a:ea typeface="+mn-ea"/>
                    <a:cs typeface="+mn-cs"/>
                  </a:rPr>
                  <a:t> through a gas phase reaction HCl + HO -&gt; Cl +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Oxidized </a:t>
                </a:r>
                <a:r>
                  <a:rPr lang="en-US" sz="1200" kern="1200" dirty="0">
                    <a:solidFill>
                      <a:schemeClr val="tx1"/>
                    </a:solidFill>
                    <a:effectLst/>
                    <a:latin typeface="+mn-lt"/>
                    <a:ea typeface="+mn-ea"/>
                    <a:cs typeface="+mn-cs"/>
                  </a:rPr>
                  <a:t>nitrogen compounds can react with sea halide ions to release HCl, HBr, and other species like ClNO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and BrNO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[N</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a:t>
                </a:r>
                <a:r>
                  <a:rPr lang="en-US" sz="1200" kern="1200" baseline="-25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NaCl</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-&gt; NaNO</a:t>
                </a:r>
                <a:r>
                  <a:rPr lang="en-US" sz="1200" kern="1200" baseline="-25000" dirty="0">
                    <a:solidFill>
                      <a:schemeClr val="tx1"/>
                    </a:solidFill>
                    <a:effectLst/>
                    <a:latin typeface="+mn-lt"/>
                    <a:ea typeface="+mn-ea"/>
                    <a:cs typeface="+mn-cs"/>
                  </a:rPr>
                  <a:t>3, </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 XNO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Autocatalytic mechanism releasing bromine in the gas phase is also known as the bromine explosion [</a:t>
                </a:r>
                <a:r>
                  <a:rPr lang="en-US" sz="1200" kern="1200" dirty="0" err="1">
                    <a:solidFill>
                      <a:schemeClr val="tx1"/>
                    </a:solidFill>
                    <a:effectLst/>
                    <a:latin typeface="+mn-lt"/>
                    <a:ea typeface="+mn-ea"/>
                    <a:cs typeface="+mn-cs"/>
                  </a:rPr>
                  <a:t>HOBr</a:t>
                </a:r>
                <a:r>
                  <a:rPr lang="en-US" sz="1200" kern="1200" dirty="0">
                    <a:solidFill>
                      <a:schemeClr val="tx1"/>
                    </a:solidFill>
                    <a:effectLst/>
                    <a:latin typeface="+mn-lt"/>
                    <a:ea typeface="+mn-ea"/>
                    <a:cs typeface="+mn-cs"/>
                  </a:rPr>
                  <a:t> + Br</a:t>
                </a:r>
                <a:r>
                  <a:rPr lang="en-US" sz="1200" kern="1200" baseline="30000" dirty="0">
                    <a:solidFill>
                      <a:schemeClr val="tx1"/>
                    </a:solidFill>
                    <a:effectLst/>
                    <a:latin typeface="+mn-lt"/>
                    <a:ea typeface="+mn-ea"/>
                    <a:cs typeface="+mn-cs"/>
                  </a:rPr>
                  <a:t>-</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 H</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-&gt;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 h</a:t>
                </a:r>
                <a:r>
                  <a:rPr lang="en-US" sz="1200" i="0" kern="1200">
                    <a:solidFill>
                      <a:schemeClr val="tx1"/>
                    </a:solidFill>
                    <a:effectLst/>
                    <a:latin typeface="+mn-lt"/>
                    <a:ea typeface="+mn-ea"/>
                    <a:cs typeface="+mn-cs"/>
                  </a:rPr>
                  <a:t>𝜈</a:t>
                </a:r>
                <a:r>
                  <a:rPr lang="en-US" sz="1200" kern="1200" dirty="0">
                    <a:solidFill>
                      <a:schemeClr val="tx1"/>
                    </a:solidFill>
                    <a:effectLst/>
                    <a:latin typeface="+mn-lt"/>
                    <a:ea typeface="+mn-ea"/>
                    <a:cs typeface="+mn-cs"/>
                  </a:rPr>
                  <a:t> -&gt; Br + Br (</a:t>
                </a:r>
                <a:r>
                  <a:rPr lang="en-US" sz="1200" i="0" kern="1200">
                    <a:solidFill>
                      <a:schemeClr val="tx1"/>
                    </a:solidFill>
                    <a:effectLst/>
                    <a:latin typeface="+mn-lt"/>
                    <a:ea typeface="+mn-ea"/>
                    <a:cs typeface="+mn-cs"/>
                  </a:rPr>
                  <a:t>𝜆</a:t>
                </a:r>
                <a:r>
                  <a:rPr lang="en-US" sz="1200" kern="1200" dirty="0">
                    <a:solidFill>
                      <a:schemeClr val="tx1"/>
                    </a:solidFill>
                    <a:effectLst/>
                    <a:latin typeface="+mn-lt"/>
                    <a:ea typeface="+mn-ea"/>
                    <a:cs typeface="+mn-cs"/>
                  </a:rPr>
                  <a:t> &lt; 600 nm)]. The mechanism of bromine release in volcanic plumes is similar to bromine explosion.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Halogens </a:t>
                </a:r>
                <a:r>
                  <a:rPr lang="en-US" sz="1200" kern="1200" dirty="0">
                    <a:solidFill>
                      <a:schemeClr val="tx1"/>
                    </a:solidFill>
                    <a:effectLst/>
                    <a:latin typeface="+mn-lt"/>
                    <a:ea typeface="+mn-ea"/>
                    <a:cs typeface="+mn-cs"/>
                  </a:rPr>
                  <a:t>are mainly emitted as halogen halides (HX, where X = Cl, Br, or I</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in volcanoes.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first step is the uptake of bromine occurs from gaseous </a:t>
                </a:r>
                <a:r>
                  <a:rPr lang="en-US" sz="1200" kern="1200" dirty="0" err="1">
                    <a:solidFill>
                      <a:schemeClr val="tx1"/>
                    </a:solidFill>
                    <a:effectLst/>
                    <a:latin typeface="+mn-lt"/>
                    <a:ea typeface="+mn-ea"/>
                    <a:cs typeface="+mn-cs"/>
                  </a:rPr>
                  <a:t>HOBr</a:t>
                </a:r>
                <a:r>
                  <a:rPr lang="en-US" sz="1200" kern="1200" dirty="0">
                    <a:solidFill>
                      <a:schemeClr val="tx1"/>
                    </a:solidFill>
                    <a:effectLst/>
                    <a:latin typeface="+mn-lt"/>
                    <a:ea typeface="+mn-ea"/>
                    <a:cs typeface="+mn-cs"/>
                  </a:rPr>
                  <a:t> and HBr into the particles followed by the acid catalyzed reaction in the aqueous phase and then release of Br</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back to the gas phase [</a:t>
                </a:r>
                <a:r>
                  <a:rPr lang="en-US" sz="1200" kern="1200" dirty="0" err="1">
                    <a:solidFill>
                      <a:schemeClr val="tx1"/>
                    </a:solidFill>
                    <a:effectLst/>
                    <a:latin typeface="+mn-lt"/>
                    <a:ea typeface="+mn-ea"/>
                    <a:cs typeface="+mn-cs"/>
                  </a:rPr>
                  <a:t>HOBr</a:t>
                </a:r>
                <a:r>
                  <a:rPr lang="en-US" sz="1200" kern="1200" baseline="-25000" dirty="0" err="1">
                    <a:solidFill>
                      <a:schemeClr val="tx1"/>
                    </a:solidFill>
                    <a:effectLst/>
                    <a:latin typeface="+mn-lt"/>
                    <a:ea typeface="+mn-ea"/>
                    <a:cs typeface="+mn-cs"/>
                  </a:rPr>
                  <a:t>g</a:t>
                </a:r>
                <a:r>
                  <a:rPr lang="en-US" sz="1200" kern="1200" dirty="0">
                    <a:solidFill>
                      <a:schemeClr val="tx1"/>
                    </a:solidFill>
                    <a:effectLst/>
                    <a:latin typeface="+mn-lt"/>
                    <a:ea typeface="+mn-ea"/>
                    <a:cs typeface="+mn-cs"/>
                  </a:rPr>
                  <a:t> -&gt; </a:t>
                </a:r>
                <a:r>
                  <a:rPr lang="en-US" sz="1200" kern="1200" dirty="0" err="1">
                    <a:solidFill>
                      <a:schemeClr val="tx1"/>
                    </a:solidFill>
                    <a:effectLst/>
                    <a:latin typeface="+mn-lt"/>
                    <a:ea typeface="+mn-ea"/>
                    <a:cs typeface="+mn-cs"/>
                  </a:rPr>
                  <a:t>HOBr</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HBr</a:t>
                </a:r>
                <a:r>
                  <a:rPr lang="en-US" sz="1200" kern="1200" baseline="-25000" dirty="0" err="1">
                    <a:solidFill>
                      <a:schemeClr val="tx1"/>
                    </a:solidFill>
                    <a:effectLst/>
                    <a:latin typeface="+mn-lt"/>
                    <a:ea typeface="+mn-ea"/>
                    <a:cs typeface="+mn-cs"/>
                  </a:rPr>
                  <a:t>g</a:t>
                </a:r>
                <a:r>
                  <a:rPr lang="en-US" sz="1200" kern="1200" dirty="0">
                    <a:solidFill>
                      <a:schemeClr val="tx1"/>
                    </a:solidFill>
                    <a:effectLst/>
                    <a:latin typeface="+mn-lt"/>
                    <a:ea typeface="+mn-ea"/>
                    <a:cs typeface="+mn-cs"/>
                  </a:rPr>
                  <a:t> -&gt; Br</a:t>
                </a:r>
                <a:r>
                  <a:rPr lang="en-US" sz="1200" kern="1200" baseline="30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H</a:t>
                </a:r>
                <a:r>
                  <a:rPr lang="en-US" sz="1200" kern="1200" baseline="30000" dirty="0" err="1">
                    <a:solidFill>
                      <a:schemeClr val="tx1"/>
                    </a:solidFill>
                    <a:effectLst/>
                    <a:latin typeface="+mn-lt"/>
                    <a:ea typeface="+mn-ea"/>
                    <a:cs typeface="+mn-cs"/>
                  </a:rPr>
                  <a:t>+</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HOBr</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 Br</a:t>
                </a:r>
                <a:r>
                  <a:rPr lang="en-US" sz="1200" kern="1200" baseline="30000" dirty="0">
                    <a:solidFill>
                      <a:schemeClr val="tx1"/>
                    </a:solidFill>
                    <a:effectLst/>
                    <a:latin typeface="+mn-lt"/>
                    <a:ea typeface="+mn-ea"/>
                    <a:cs typeface="+mn-cs"/>
                  </a:rPr>
                  <a:t>-</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H</a:t>
                </a:r>
                <a:r>
                  <a:rPr lang="en-US" sz="1200" kern="1200" baseline="30000" dirty="0" err="1">
                    <a:solidFill>
                      <a:schemeClr val="tx1"/>
                    </a:solidFill>
                    <a:effectLst/>
                    <a:latin typeface="+mn-lt"/>
                    <a:ea typeface="+mn-ea"/>
                    <a:cs typeface="+mn-cs"/>
                  </a:rPr>
                  <a:t>+</a:t>
                </a:r>
                <a:r>
                  <a:rPr lang="en-US" sz="1200" kern="1200" baseline="-25000" dirty="0" err="1">
                    <a:solidFill>
                      <a:schemeClr val="tx1"/>
                    </a:solidFill>
                    <a:effectLst/>
                    <a:latin typeface="+mn-lt"/>
                    <a:ea typeface="+mn-ea"/>
                    <a:cs typeface="+mn-cs"/>
                  </a:rPr>
                  <a:t>aq</a:t>
                </a:r>
                <a:r>
                  <a:rPr lang="en-US" sz="1200" kern="1200" dirty="0">
                    <a:solidFill>
                      <a:schemeClr val="tx1"/>
                    </a:solidFill>
                    <a:effectLst/>
                    <a:latin typeface="+mn-lt"/>
                    <a:ea typeface="+mn-ea"/>
                    <a:cs typeface="+mn-cs"/>
                  </a:rPr>
                  <a:t> -&gt; Br</a:t>
                </a:r>
                <a:r>
                  <a:rPr lang="en-US" sz="1200" kern="1200" baseline="-25000" dirty="0">
                    <a:solidFill>
                      <a:schemeClr val="tx1"/>
                    </a:solidFill>
                    <a:effectLst/>
                    <a:latin typeface="+mn-lt"/>
                    <a:ea typeface="+mn-ea"/>
                    <a:cs typeface="+mn-cs"/>
                  </a:rPr>
                  <a:t>2, g</a:t>
                </a:r>
                <a:r>
                  <a:rPr lang="en-US" sz="1200" kern="1200" dirty="0">
                    <a:solidFill>
                      <a:schemeClr val="tx1"/>
                    </a:solidFill>
                    <a:effectLst/>
                    <a:latin typeface="+mn-lt"/>
                    <a:ea typeface="+mn-ea"/>
                    <a:cs typeface="+mn-cs"/>
                  </a:rPr>
                  <a:t> + H</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O]. Global biomass burning accounts for about 20% of CH</a:t>
                </a:r>
                <a:r>
                  <a:rPr lang="en-US" sz="1200" kern="1200" baseline="-25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Cl, chlorine content is about 0.1 % weight in coal, emissions from coal combustion and incineration of plants are among the major anthropogenic sources of HCl</a:t>
                </a:r>
              </a:p>
              <a:p>
                <a:endParaRPr lang="en-US" dirty="0"/>
              </a:p>
            </p:txBody>
          </p:sp>
        </mc:Fallback>
      </mc:AlternateContent>
      <p:sp>
        <p:nvSpPr>
          <p:cNvPr id="4" name="Slide Number Placeholder 3"/>
          <p:cNvSpPr>
            <a:spLocks noGrp="1"/>
          </p:cNvSpPr>
          <p:nvPr>
            <p:ph type="sldNum" sz="quarter" idx="10"/>
          </p:nvPr>
        </p:nvSpPr>
        <p:spPr/>
        <p:txBody>
          <a:bodyPr/>
          <a:lstStyle/>
          <a:p>
            <a:fld id="{5A7A7267-3908-A54A-A2E5-99D8BC7907AB}" type="slidenum">
              <a:rPr lang="en-US" smtClean="0"/>
              <a:t>12</a:t>
            </a:fld>
            <a:endParaRPr lang="en-US" dirty="0"/>
          </a:p>
        </p:txBody>
      </p:sp>
    </p:spTree>
    <p:extLst>
      <p:ext uri="{BB962C8B-B14F-4D97-AF65-F5344CB8AC3E}">
        <p14:creationId xmlns:p14="http://schemas.microsoft.com/office/powerpoint/2010/main" val="167506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t>
            </a:r>
            <a:r>
              <a:rPr lang="en-US" baseline="0" dirty="0" smtClean="0"/>
              <a:t> – Box Model: </a:t>
            </a:r>
            <a:r>
              <a:rPr lang="en-US" sz="1200" kern="1200" dirty="0" smtClean="0">
                <a:solidFill>
                  <a:schemeClr val="tx1"/>
                </a:solidFill>
                <a:effectLst/>
                <a:latin typeface="+mn-lt"/>
                <a:ea typeface="+mn-ea"/>
                <a:cs typeface="+mn-cs"/>
              </a:rPr>
              <a:t>The box model used to run simulations with the regional atmospheric chemistry mechanism is based on the concept behind the Eulerian box model. The Eulerian box encloses on a region in the atmosphere, which is assumed to have a height equal to the mixing layer height. The mixing layer height can vary at times to simulate the atmospheric condition state. The model is based upon the mass conservation of a species inside the Eulerian box of volume. Measures/calculates chemistry at a particular point.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Box Model</a:t>
            </a:r>
            <a:r>
              <a:rPr lang="en-US" sz="1200" kern="1200" baseline="0" dirty="0" smtClean="0">
                <a:solidFill>
                  <a:schemeClr val="tx1"/>
                </a:solidFill>
                <a:effectLst/>
                <a:latin typeface="+mn-lt"/>
                <a:ea typeface="+mn-ea"/>
                <a:cs typeface="+mn-cs"/>
              </a:rPr>
              <a:t> w/ RACM2: The chemical compiler reads the rate constants from the reactions and sets up the differential equations and reads them into Fortran code or any other mathematical language that can read the data output. Basically it creates the subroutines that are called has a numerical solver.</a:t>
            </a:r>
          </a:p>
        </p:txBody>
      </p:sp>
      <p:sp>
        <p:nvSpPr>
          <p:cNvPr id="4" name="Slide Number Placeholder 3"/>
          <p:cNvSpPr>
            <a:spLocks noGrp="1"/>
          </p:cNvSpPr>
          <p:nvPr>
            <p:ph type="sldNum" sz="quarter" idx="10"/>
          </p:nvPr>
        </p:nvSpPr>
        <p:spPr/>
        <p:txBody>
          <a:bodyPr/>
          <a:lstStyle/>
          <a:p>
            <a:fld id="{AA79260C-2E6E-F845-852E-46CF557BC339}" type="slidenum">
              <a:rPr lang="en-US" smtClean="0"/>
              <a:t>14</a:t>
            </a:fld>
            <a:endParaRPr lang="en-US"/>
          </a:p>
        </p:txBody>
      </p:sp>
    </p:spTree>
    <p:extLst>
      <p:ext uri="{BB962C8B-B14F-4D97-AF65-F5344CB8AC3E}">
        <p14:creationId xmlns:p14="http://schemas.microsoft.com/office/powerpoint/2010/main" val="1849071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WRF is a numerical weather prediction system designed to serve both atmospheric research and operational weather predication needs. The WRF modeling system has Eulerian mass dynamic cores with terrain-following hydrostatic-pressure vertical coordinates. </a:t>
            </a:r>
          </a:p>
          <a:p>
            <a:r>
              <a:rPr lang="en-US" sz="1200" b="1" i="0" u="none" strike="noStrike" kern="1200" baseline="0" dirty="0" smtClean="0">
                <a:solidFill>
                  <a:schemeClr val="tx1"/>
                </a:solidFill>
                <a:latin typeface="+mn-lt"/>
                <a:ea typeface="+mn-ea"/>
                <a:cs typeface="+mn-cs"/>
              </a:rPr>
              <a:t>KPP </a:t>
            </a:r>
            <a:r>
              <a:rPr lang="en-US" sz="1200" b="0" i="0" u="none" strike="noStrike" kern="1200" baseline="0" dirty="0" smtClean="0">
                <a:solidFill>
                  <a:schemeClr val="tx1"/>
                </a:solidFill>
                <a:latin typeface="+mn-lt"/>
                <a:ea typeface="+mn-ea"/>
                <a:cs typeface="+mn-cs"/>
              </a:rPr>
              <a:t>software tool used to read the chemical reactions and rate constants from the mechanism (ASCII) input files  and automatically generates code for chemistry integration using the Rosenbrok solver (more efficient, less time consuming, less errors, numerically efficient, and flexibility in updating the mechanism with additional species and equations). </a:t>
            </a:r>
          </a:p>
          <a:p>
            <a:r>
              <a:rPr lang="en-US" sz="1200" b="1" i="0" u="none" strike="noStrike" kern="1200" baseline="0" dirty="0" smtClean="0">
                <a:solidFill>
                  <a:schemeClr val="tx1"/>
                </a:solidFill>
                <a:latin typeface="+mn-lt"/>
                <a:ea typeface="+mn-ea"/>
                <a:cs typeface="+mn-cs"/>
              </a:rPr>
              <a:t>WRF-Chem/KPP Coupler</a:t>
            </a:r>
            <a:r>
              <a:rPr lang="en-US" sz="1200" b="0" i="0" u="none" strike="noStrike" kern="1200" baseline="0" dirty="0" smtClean="0">
                <a:solidFill>
                  <a:schemeClr val="tx1"/>
                </a:solidFill>
                <a:latin typeface="+mn-lt"/>
                <a:ea typeface="+mn-ea"/>
                <a:cs typeface="+mn-cs"/>
              </a:rPr>
              <a:t> writes the f90 interfaces between WRF-Chem and KPP generated code, minimum modifications to WRF-Chem, almost everything in one directory and also minimum changes in KPP, script to automatically compile/run KPP during WRF compile time</a:t>
            </a:r>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Add changes to the registry and KPP input (adding new reactions with rate constants to .eqn file, add new species to the .spc, add new defined functions to the .def file). After add all new species to the registry.chem file (if not already there). Compile new WRF-Chem source code. Update subroutines (i.e. chem_driver.F is adding new emissions. Be sure to add new emissions and chemical  to emission and chem. package. </a:t>
            </a:r>
          </a:p>
          <a:p>
            <a:endParaRPr lang="en-US" sz="1200" b="0" i="0" u="none" strike="noStrike" kern="1200" baseline="0" dirty="0" smtClean="0">
              <a:solidFill>
                <a:schemeClr val="tx1"/>
              </a:solidFill>
              <a:latin typeface="+mn-lt"/>
              <a:ea typeface="+mn-ea"/>
              <a:cs typeface="+mn-cs"/>
            </a:endParaRPr>
          </a:p>
          <a:p>
            <a:r>
              <a:rPr lang="en-US" b="1" dirty="0" smtClean="0"/>
              <a:t>Model</a:t>
            </a:r>
            <a:r>
              <a:rPr lang="en-US" b="1" baseline="0" dirty="0" smtClean="0"/>
              <a:t> Run</a:t>
            </a:r>
            <a:r>
              <a:rPr lang="en-US" b="0" baseline="0" dirty="0" smtClean="0"/>
              <a:t>:</a:t>
            </a:r>
            <a:endParaRPr lang="en-US" b="1" dirty="0" smtClean="0"/>
          </a:p>
          <a:p>
            <a:r>
              <a:rPr lang="en-US" dirty="0" smtClean="0"/>
              <a:t>The purpose of </a:t>
            </a:r>
            <a:r>
              <a:rPr lang="en-US" b="1" dirty="0" smtClean="0"/>
              <a:t>GEOGRID</a:t>
            </a:r>
            <a:r>
              <a:rPr lang="en-US" dirty="0" smtClean="0"/>
              <a:t> is to define the simulation domain(s), and interpolate various terrestrial data sets to the model grids. </a:t>
            </a:r>
          </a:p>
          <a:p>
            <a:r>
              <a:rPr lang="en-US" dirty="0" smtClean="0"/>
              <a:t>The purpose of </a:t>
            </a:r>
            <a:r>
              <a:rPr lang="en-US" b="1" dirty="0" smtClean="0"/>
              <a:t>UNGRIB</a:t>
            </a:r>
            <a:r>
              <a:rPr lang="en-US" dirty="0" smtClean="0"/>
              <a:t> is to unpack </a:t>
            </a:r>
            <a:r>
              <a:rPr lang="en-US" b="1" dirty="0" smtClean="0"/>
              <a:t>GRIB</a:t>
            </a:r>
            <a:r>
              <a:rPr lang="en-US" dirty="0" smtClean="0"/>
              <a:t> </a:t>
            </a:r>
            <a:r>
              <a:rPr lang="en-US" i="1" dirty="0" smtClean="0"/>
              <a:t>(GRIB1 and GRIB2)</a:t>
            </a:r>
            <a:r>
              <a:rPr lang="en-US" dirty="0" smtClean="0"/>
              <a:t> meteorological data and pack it into an </a:t>
            </a:r>
            <a:r>
              <a:rPr lang="en-US" dirty="0" smtClean="0">
                <a:hlinkClick r:id="rId3"/>
              </a:rPr>
              <a:t>intermediate file format</a:t>
            </a:r>
            <a:r>
              <a:rPr lang="en-US" dirty="0" smtClean="0"/>
              <a:t>.</a:t>
            </a:r>
          </a:p>
          <a:p>
            <a:r>
              <a:rPr lang="en-US" dirty="0" smtClean="0"/>
              <a:t>The purpose of </a:t>
            </a:r>
            <a:r>
              <a:rPr lang="en-US" b="1" dirty="0" smtClean="0"/>
              <a:t>METGRID</a:t>
            </a:r>
            <a:r>
              <a:rPr lang="en-US" dirty="0" smtClean="0"/>
              <a:t> is to horizontally interpolate the meteorological data onto your model domain(edit</a:t>
            </a:r>
            <a:r>
              <a:rPr lang="en-US" baseline="0" dirty="0" smtClean="0"/>
              <a:t> </a:t>
            </a:r>
            <a:r>
              <a:rPr lang="en-US" baseline="0" dirty="0" err="1" smtClean="0"/>
              <a:t>namelist.wps</a:t>
            </a:r>
            <a:r>
              <a:rPr lang="en-US" baseline="0" dirty="0" smtClean="0"/>
              <a:t>)</a:t>
            </a:r>
            <a:endParaRPr lang="en-US" dirty="0" smtClean="0"/>
          </a:p>
          <a:p>
            <a:r>
              <a:rPr lang="en-US" b="1" dirty="0" err="1" smtClean="0"/>
              <a:t>real.exe</a:t>
            </a:r>
            <a:r>
              <a:rPr lang="en-US" b="0" dirty="0" smtClean="0"/>
              <a:t>:</a:t>
            </a:r>
            <a:r>
              <a:rPr lang="en-US" b="0" baseline="0" dirty="0" smtClean="0"/>
              <a:t> </a:t>
            </a:r>
            <a:r>
              <a:rPr lang="en-US" dirty="0" smtClean="0"/>
              <a:t>This program vertically interpolates the </a:t>
            </a:r>
            <a:r>
              <a:rPr lang="en-US" b="1" dirty="0" smtClean="0"/>
              <a:t>met_em*</a:t>
            </a:r>
            <a:r>
              <a:rPr lang="en-US" dirty="0" smtClean="0"/>
              <a:t> files </a:t>
            </a:r>
            <a:r>
              <a:rPr lang="en-US" i="1" dirty="0" smtClean="0"/>
              <a:t>(generated by </a:t>
            </a:r>
            <a:r>
              <a:rPr lang="en-US" b="1" i="1" dirty="0" err="1" smtClean="0"/>
              <a:t>metgrid.exe</a:t>
            </a:r>
            <a:r>
              <a:rPr lang="en-US" i="1" dirty="0" smtClean="0"/>
              <a:t>)</a:t>
            </a:r>
            <a:r>
              <a:rPr lang="en-US" dirty="0" smtClean="0"/>
              <a:t>, creates boundary and initial condition files, and does some consistency checks.</a:t>
            </a:r>
            <a:br>
              <a:rPr lang="en-US" dirty="0" smtClean="0"/>
            </a:br>
            <a:r>
              <a:rPr lang="en-US" b="1" dirty="0" err="1" smtClean="0"/>
              <a:t>wrf.exe</a:t>
            </a:r>
            <a:r>
              <a:rPr lang="en-US" b="0" dirty="0" err="1" smtClean="0"/>
              <a:t>:</a:t>
            </a:r>
            <a:r>
              <a:rPr lang="en-US" dirty="0" err="1" smtClean="0"/>
              <a:t>Generates</a:t>
            </a:r>
            <a:r>
              <a:rPr lang="en-US" dirty="0" smtClean="0"/>
              <a:t> the model forecast. (edit namelist.input run real then run </a:t>
            </a:r>
            <a:r>
              <a:rPr lang="en-US" dirty="0" err="1" smtClean="0"/>
              <a:t>wrf</a:t>
            </a:r>
            <a:r>
              <a:rPr lang="en-US" dirty="0" smtClean="0"/>
              <a:t>)</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15</a:t>
            </a:fld>
            <a:endParaRPr lang="en-US" dirty="0"/>
          </a:p>
        </p:txBody>
      </p:sp>
    </p:spTree>
    <p:extLst>
      <p:ext uri="{BB962C8B-B14F-4D97-AF65-F5344CB8AC3E}">
        <p14:creationId xmlns:p14="http://schemas.microsoft.com/office/powerpoint/2010/main" val="153355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86BD963-E69D-5E41-8A9D-0EC06CFA3CC6}" type="slidenum">
              <a:rPr lang="en-US" smtClean="0"/>
              <a:t>16</a:t>
            </a:fld>
            <a:endParaRPr lang="en-US"/>
          </a:p>
        </p:txBody>
      </p:sp>
    </p:spTree>
    <p:extLst>
      <p:ext uri="{BB962C8B-B14F-4D97-AF65-F5344CB8AC3E}">
        <p14:creationId xmlns:p14="http://schemas.microsoft.com/office/powerpoint/2010/main" val="82719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charset="2"/>
              <a:buChar char="v"/>
            </a:pPr>
            <a:r>
              <a:rPr lang="en-US" sz="1200" b="1" i="1" dirty="0" smtClean="0">
                <a:latin typeface="Helvetica" charset="0"/>
                <a:ea typeface="Helvetica" charset="0"/>
                <a:cs typeface="Helvetica" charset="0"/>
              </a:rPr>
              <a:t>The BenMAP-CE program estimates the human health impacts and economic value of air quality changes. </a:t>
            </a:r>
          </a:p>
          <a:p>
            <a:pPr>
              <a:buFont typeface="Wingdings" charset="2"/>
              <a:buChar char="v"/>
            </a:pPr>
            <a:endParaRPr lang="en-US" sz="1200" b="1" i="1" dirty="0" smtClean="0">
              <a:latin typeface="Helvetica" charset="0"/>
              <a:ea typeface="Helvetica" charset="0"/>
              <a:cs typeface="Helvetica" charset="0"/>
            </a:endParaRPr>
          </a:p>
          <a:p>
            <a:pPr>
              <a:buFont typeface="Wingdings" charset="2"/>
              <a:buChar char="v"/>
            </a:pPr>
            <a:r>
              <a:rPr lang="en-US" sz="1200" b="1" i="1" dirty="0" smtClean="0">
                <a:latin typeface="Helvetica" charset="0"/>
                <a:ea typeface="Helvetica" charset="0"/>
                <a:cs typeface="Helvetica" charset="0"/>
              </a:rPr>
              <a:t>First, BenMAP-CE determines the change in ambient air pollution using user-specified air quality data.</a:t>
            </a:r>
          </a:p>
          <a:p>
            <a:pPr>
              <a:buFont typeface="Wingdings" charset="2"/>
              <a:buChar char="v"/>
            </a:pPr>
            <a:endParaRPr lang="en-US" sz="1200" b="1" i="1" dirty="0" smtClean="0">
              <a:latin typeface="Helvetica" charset="0"/>
              <a:ea typeface="Helvetica" charset="0"/>
              <a:cs typeface="Helvetica" charset="0"/>
            </a:endParaRPr>
          </a:p>
          <a:p>
            <a:pPr>
              <a:buFont typeface="Wingdings" charset="2"/>
              <a:buChar char="v"/>
            </a:pPr>
            <a:r>
              <a:rPr lang="en-US" sz="1200" b="1" i="1" dirty="0" smtClean="0">
                <a:latin typeface="Helvetica" charset="0"/>
                <a:ea typeface="Helvetica" charset="0"/>
                <a:cs typeface="Helvetica" charset="0"/>
              </a:rPr>
              <a:t>Next, BenMAP-CE applies the relationship between the pollution and certain health effects.</a:t>
            </a:r>
          </a:p>
          <a:p>
            <a:pPr>
              <a:buFont typeface="Wingdings" charset="2"/>
              <a:buChar char="v"/>
            </a:pPr>
            <a:endParaRPr lang="en-US" sz="1200" b="1" i="1" dirty="0" smtClean="0">
              <a:latin typeface="Helvetica" charset="0"/>
              <a:ea typeface="Helvetica" charset="0"/>
              <a:cs typeface="Helvetica" charset="0"/>
            </a:endParaRPr>
          </a:p>
          <a:p>
            <a:pPr>
              <a:buFont typeface="Wingdings" charset="2"/>
              <a:buChar char="v"/>
            </a:pPr>
            <a:r>
              <a:rPr lang="en-US" sz="1200" b="1" i="1" dirty="0" smtClean="0">
                <a:latin typeface="Helvetica" charset="0"/>
                <a:ea typeface="Helvetica" charset="0"/>
                <a:cs typeface="Helvetica" charset="0"/>
              </a:rPr>
              <a:t>BenMAP-CE applies that relationship to the exposed population to calculate health impacts.  (Health Effect = Air Quality Change * Health Effect Estimate * Exposed Population * Health Baseline Incidence)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1" dirty="0" smtClean="0">
              <a:latin typeface="Helvetica" charset="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dirty="0" smtClean="0">
                <a:latin typeface="Helvetica" charset="0"/>
                <a:ea typeface="Helvetica" charset="0"/>
                <a:cs typeface="Helvetica" charset="0"/>
              </a:rPr>
              <a:t>(This relationship is often referred to as the health impact function or the concentration-response (C-R) function, which is derived from epidemiology studies as shown in image to the right)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C-R function estimates the relationship between adverse health effects and ambient air pollution, and is used to derive health impact functions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Epidemiological</a:t>
            </a:r>
            <a:r>
              <a:rPr lang="en-US" sz="1200" b="1" kern="1200" baseline="0" dirty="0" smtClean="0">
                <a:solidFill>
                  <a:schemeClr val="tx1"/>
                </a:solidFill>
                <a:effectLst/>
                <a:latin typeface="+mn-lt"/>
                <a:ea typeface="+mn-ea"/>
                <a:cs typeface="+mn-cs"/>
              </a:rPr>
              <a:t> Study: </a:t>
            </a:r>
            <a:r>
              <a:rPr lang="en-US" sz="1200" kern="1200" dirty="0" smtClean="0">
                <a:solidFill>
                  <a:schemeClr val="tx1"/>
                </a:solidFill>
                <a:effectLst/>
                <a:latin typeface="+mn-lt"/>
                <a:ea typeface="+mn-ea"/>
                <a:cs typeface="+mn-cs"/>
              </a:rPr>
              <a:t>The study of factors affecting the health and illness of populations. Epidemiological studies cannot prove that a specific risk factor actually causes the disease being studied but can only show that a risk factor is associated (correlated) with a higher incidence of disease in the population exposed to that risk factor.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Health</a:t>
            </a:r>
            <a:r>
              <a:rPr lang="en-US" sz="1200" b="1" kern="1200" baseline="0" dirty="0" smtClean="0">
                <a:solidFill>
                  <a:schemeClr val="tx1"/>
                </a:solidFill>
                <a:effectLst/>
                <a:latin typeface="+mn-lt"/>
                <a:ea typeface="+mn-ea"/>
                <a:cs typeface="+mn-cs"/>
              </a:rPr>
              <a:t> Impact Function: </a:t>
            </a:r>
            <a:r>
              <a:rPr lang="en-US" sz="1200" kern="1200" dirty="0" smtClean="0">
                <a:solidFill>
                  <a:schemeClr val="tx1"/>
                </a:solidFill>
                <a:effectLst/>
                <a:latin typeface="+mn-lt"/>
                <a:ea typeface="+mn-ea"/>
                <a:cs typeface="+mn-cs"/>
              </a:rPr>
              <a:t>A health impact function calculates the change in adverse health effects associated with a change in exposure to air pollution. Based on a C-R function, a typical health impact function has inputs specifying the air quality metric and pollutant; the age, race and ethnicity of the population affected; and the incidence rate of the adverse health effect.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7A7267-3908-A54A-A2E5-99D8BC7907AB}" type="slidenum">
              <a:rPr lang="en-US" smtClean="0"/>
              <a:t>17</a:t>
            </a:fld>
            <a:endParaRPr lang="en-US" dirty="0"/>
          </a:p>
        </p:txBody>
      </p:sp>
    </p:spTree>
    <p:extLst>
      <p:ext uri="{BB962C8B-B14F-4D97-AF65-F5344CB8AC3E}">
        <p14:creationId xmlns:p14="http://schemas.microsoft.com/office/powerpoint/2010/main" val="2086322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Initial concentrations of species used in the box model.</a:t>
            </a:r>
          </a:p>
          <a:p>
            <a:r>
              <a:rPr lang="en-US" sz="1200" kern="1200" dirty="0" smtClean="0">
                <a:solidFill>
                  <a:schemeClr val="tx1"/>
                </a:solidFill>
                <a:effectLst/>
                <a:latin typeface="+mn-lt"/>
                <a:ea typeface="+mn-ea"/>
                <a:cs typeface="+mn-cs"/>
              </a:rPr>
              <a:t>Where: (a) corresponds to typical concentrations in the marine</a:t>
            </a:r>
          </a:p>
          <a:p>
            <a:r>
              <a:rPr lang="en-US" sz="1200" kern="1200" dirty="0" smtClean="0">
                <a:solidFill>
                  <a:schemeClr val="tx1"/>
                </a:solidFill>
                <a:effectLst/>
                <a:latin typeface="+mn-lt"/>
                <a:ea typeface="+mn-ea"/>
                <a:cs typeface="+mn-cs"/>
              </a:rPr>
              <a:t>boundary layer and, (b) to values taken from the 3rd PORG report </a:t>
            </a:r>
          </a:p>
          <a:p>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initialised</a:t>
            </a:r>
            <a:r>
              <a:rPr lang="en-US" sz="1200" kern="1200" dirty="0" smtClean="0">
                <a:solidFill>
                  <a:schemeClr val="tx1"/>
                </a:solidFill>
                <a:effectLst/>
                <a:latin typeface="+mn-lt"/>
                <a:ea typeface="+mn-ea"/>
                <a:cs typeface="+mn-cs"/>
              </a:rPr>
              <a:t> with background organic and inorganic</a:t>
            </a:r>
          </a:p>
          <a:p>
            <a:r>
              <a:rPr lang="en-US" sz="1200" kern="1200" dirty="0" smtClean="0">
                <a:solidFill>
                  <a:schemeClr val="tx1"/>
                </a:solidFill>
                <a:effectLst/>
                <a:latin typeface="+mn-lt"/>
                <a:ea typeface="+mn-ea"/>
                <a:cs typeface="+mn-cs"/>
              </a:rPr>
              <a:t>content representative of fresh emissions leaving a continental</a:t>
            </a:r>
          </a:p>
          <a:p>
            <a:r>
              <a:rPr lang="en-US" sz="1200" kern="1200" dirty="0" smtClean="0">
                <a:solidFill>
                  <a:schemeClr val="tx1"/>
                </a:solidFill>
                <a:effectLst/>
                <a:latin typeface="+mn-lt"/>
                <a:ea typeface="+mn-ea"/>
                <a:cs typeface="+mn-cs"/>
              </a:rPr>
              <a:t>landmass</a:t>
            </a:r>
          </a:p>
          <a:p>
            <a:r>
              <a:rPr lang="en-US" sz="1200" kern="1200" dirty="0" smtClean="0">
                <a:solidFill>
                  <a:schemeClr val="tx1"/>
                </a:solidFill>
                <a:effectLst/>
                <a:latin typeface="+mn-lt"/>
                <a:ea typeface="+mn-ea"/>
                <a:cs typeface="+mn-cs"/>
              </a:rPr>
              <a:t> The model was </a:t>
            </a:r>
            <a:r>
              <a:rPr lang="en-US" sz="1200" kern="1200" dirty="0" err="1" smtClean="0">
                <a:solidFill>
                  <a:schemeClr val="tx1"/>
                </a:solidFill>
                <a:effectLst/>
                <a:latin typeface="+mn-lt"/>
                <a:ea typeface="+mn-ea"/>
                <a:cs typeface="+mn-cs"/>
              </a:rPr>
              <a:t>initialised</a:t>
            </a:r>
            <a:r>
              <a:rPr lang="en-US" sz="1200" kern="1200" dirty="0" smtClean="0">
                <a:solidFill>
                  <a:schemeClr val="tx1"/>
                </a:solidFill>
                <a:effectLst/>
                <a:latin typeface="+mn-lt"/>
                <a:ea typeface="+mn-ea"/>
                <a:cs typeface="+mn-cs"/>
              </a:rPr>
              <a:t> with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background organic and inorganic content representative of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fresh emissions leaving a continental landmass</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18</a:t>
            </a:fld>
            <a:endParaRPr lang="en-US" dirty="0"/>
          </a:p>
        </p:txBody>
      </p:sp>
    </p:spTree>
    <p:extLst>
      <p:ext uri="{BB962C8B-B14F-4D97-AF65-F5344CB8AC3E}">
        <p14:creationId xmlns:p14="http://schemas.microsoft.com/office/powerpoint/2010/main" val="1246827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A7A7267-3908-A54A-A2E5-99D8BC7907AB}" type="slidenum">
              <a:rPr lang="en-US" smtClean="0"/>
              <a:t>19</a:t>
            </a:fld>
            <a:endParaRPr lang="en-US" dirty="0"/>
          </a:p>
        </p:txBody>
      </p:sp>
    </p:spTree>
    <p:extLst>
      <p:ext uri="{BB962C8B-B14F-4D97-AF65-F5344CB8AC3E}">
        <p14:creationId xmlns:p14="http://schemas.microsoft.com/office/powerpoint/2010/main" val="561237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the most direct experimental means of examining the relationship between emissions and air quality is to simulate atmospheric conditions using large chambers. Measured concentrations of the primary pollutants are injected into these environmental (or smog) chambers, as they are called. These are then irradiated with sunlight or lamps used to mimic the sun, and the time-concentration profiles of the primary pollutants as well as the resulting secondary pollutants are measured. The primary pollutant concentrations as well as temperature, relative humidity, and so on can be systematically varied to establish the relationship between emissions and air quality, free from the complexities of continuously injected pollutant emissions and meteorology, both of which complicate the interpretation of ambient air data.</a:t>
            </a:r>
          </a:p>
          <a:p>
            <a:endParaRPr lang="en-US" dirty="0" smtClean="0"/>
          </a:p>
          <a:p>
            <a:r>
              <a:rPr lang="en-US" dirty="0" smtClean="0"/>
              <a:t>Figure</a:t>
            </a:r>
            <a:r>
              <a:rPr lang="en-US" baseline="0" dirty="0" smtClean="0"/>
              <a:t> 16.3 is constructed with an aluminum alloy and the walls are coated with FEP Teflon. The end windows through which the mixture is irradiated are UV grade quartz to allow transmission of the actinic UV. The radiation cutoff and spectral distribution in the 290 to 350 nm region can be varied using filters between the irradiation source and chamber windows. The pumping system used to evacuate the system is hydrocarbon free; back-diffusion of organics from the concentrations that by themselves exceed the VOC air quality standard. The pumping system consists of a liquid ring roughing pump (the fluid is water) with an air injection pump, cryosorption roughing pumps, a diffusion pump, and mechanical pump. (Both the diffusion and mechanical pumps use unreactive perflourinated oils rather than hydrocarbons as the working fluid.) Ports are included in the chamber for the air and pollutant injection, for sampling (e.g. GC or GC-MS analysis), and for </a:t>
            </a:r>
            <a:r>
              <a:rPr lang="en-US" i="1" baseline="0" dirty="0" smtClean="0"/>
              <a:t>in situ</a:t>
            </a:r>
            <a:r>
              <a:rPr lang="en-US" i="0" baseline="0" dirty="0" smtClean="0"/>
              <a:t> analysis using optical absorption spectroscopy. </a:t>
            </a:r>
          </a:p>
          <a:p>
            <a:r>
              <a:rPr lang="en-US" i="0" baseline="0" dirty="0" smtClean="0"/>
              <a:t>This type of chamber satisfies most design criteria in that both pressure and temperature can be varied, the intensity and spectrum of the irradiation can be altered, and the surface can be coated with a relatively inert material to minimize heterogeneous reactions and pollutant adsorption and off gassing.</a:t>
            </a:r>
            <a:endParaRPr lang="en-US" dirty="0" smtClean="0"/>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20</a:t>
            </a:fld>
            <a:endParaRPr lang="en-US" dirty="0"/>
          </a:p>
        </p:txBody>
      </p:sp>
    </p:spTree>
    <p:extLst>
      <p:ext uri="{BB962C8B-B14F-4D97-AF65-F5344CB8AC3E}">
        <p14:creationId xmlns:p14="http://schemas.microsoft.com/office/powerpoint/2010/main" val="86518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Essential tools for evaluating</a:t>
            </a:r>
            <a:r>
              <a:rPr lang="en-US" baseline="0" dirty="0" smtClean="0"/>
              <a:t> control strategies for the reduction of ozone in order to meet air quality goals, many agencies   </a:t>
            </a:r>
            <a:r>
              <a:rPr lang="en-US" sz="1200" kern="1200" dirty="0" smtClean="0">
                <a:solidFill>
                  <a:schemeClr val="tx1"/>
                </a:solidFill>
                <a:latin typeface="+mn-lt"/>
                <a:ea typeface="+mn-ea"/>
                <a:cs typeface="+mn-cs"/>
              </a:rPr>
              <a:t>These models are important to our air quality management system because they are widely used by agencies tasked with controlling air pollution to both identify source contributions to air quality problems and assist in the design of effective strategies to reduce harmful air pollutants. For example, air quality models can be used during the permitting process to verify that a new source will not exceed ambient air quality standards or, if necessary, determine appropriate additional control requirements. In addition, air quality models can also be used to predict future pollutant concentrations from multiple sources after the implementation of a new regulatory program, in order to estimate the effectiveness of the program in reducing harmful exposures to humans and the environment.</a:t>
            </a:r>
            <a:endParaRPr lang="en-US" dirty="0" smtClean="0"/>
          </a:p>
          <a:p>
            <a:endParaRPr lang="en-US" dirty="0" smtClean="0"/>
          </a:p>
          <a:p>
            <a:r>
              <a:rPr lang="en-US" sz="1200" b="1" dirty="0" smtClean="0">
                <a:solidFill>
                  <a:schemeClr val="bg1"/>
                </a:solidFill>
                <a:latin typeface="Helvetica" charset="0"/>
                <a:ea typeface="Helvetica" charset="0"/>
                <a:cs typeface="Helvetica" charset="0"/>
              </a:rPr>
              <a:t>Regional air quality models may use boundary conditions provided from global models, which is essential to the regional model producing reasonable air quality predictions.</a:t>
            </a:r>
          </a:p>
          <a:p>
            <a:endParaRPr lang="en-US" sz="1200" b="1" dirty="0" smtClean="0">
              <a:solidFill>
                <a:schemeClr val="bg1"/>
              </a:solidFill>
              <a:latin typeface="Helvetica" charset="0"/>
              <a:ea typeface="Helvetica" charset="0"/>
              <a:cs typeface="Helvetica" charset="0"/>
            </a:endParaRPr>
          </a:p>
          <a:p>
            <a:r>
              <a:rPr lang="en-US" sz="1200" b="1" dirty="0" smtClean="0">
                <a:solidFill>
                  <a:schemeClr val="bg1"/>
                </a:solidFill>
                <a:latin typeface="Helvetica" charset="0"/>
                <a:ea typeface="Helvetica" charset="0"/>
                <a:cs typeface="Helvetica" charset="0"/>
              </a:rPr>
              <a:t>This observation shows that further improvement in regional model predictions will require efforts to reduce the uncertainty in the global model BCs</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a:t>
            </a:fld>
            <a:endParaRPr lang="en-US" dirty="0"/>
          </a:p>
        </p:txBody>
      </p:sp>
    </p:spTree>
    <p:extLst>
      <p:ext uri="{BB962C8B-B14F-4D97-AF65-F5344CB8AC3E}">
        <p14:creationId xmlns:p14="http://schemas.microsoft.com/office/powerpoint/2010/main" val="1880702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21</a:t>
            </a:fld>
            <a:endParaRPr lang="en-US" dirty="0"/>
          </a:p>
        </p:txBody>
      </p:sp>
    </p:spTree>
    <p:extLst>
      <p:ext uri="{BB962C8B-B14F-4D97-AF65-F5344CB8AC3E}">
        <p14:creationId xmlns:p14="http://schemas.microsoft.com/office/powerpoint/2010/main" val="949945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22</a:t>
            </a:fld>
            <a:endParaRPr lang="en-US" dirty="0"/>
          </a:p>
        </p:txBody>
      </p:sp>
    </p:spTree>
    <p:extLst>
      <p:ext uri="{BB962C8B-B14F-4D97-AF65-F5344CB8AC3E}">
        <p14:creationId xmlns:p14="http://schemas.microsoft.com/office/powerpoint/2010/main" val="822494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25</a:t>
            </a:fld>
            <a:endParaRPr lang="en-US" dirty="0"/>
          </a:p>
        </p:txBody>
      </p:sp>
    </p:spTree>
    <p:extLst>
      <p:ext uri="{BB962C8B-B14F-4D97-AF65-F5344CB8AC3E}">
        <p14:creationId xmlns:p14="http://schemas.microsoft.com/office/powerpoint/2010/main" val="6890514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American Lung Association Fact Sheet, 2004</a:t>
            </a:r>
          </a:p>
          <a:p>
            <a:r>
              <a:rPr lang="en-US" sz="1200" kern="1200" dirty="0" smtClean="0">
                <a:solidFill>
                  <a:schemeClr val="tx1"/>
                </a:solidFill>
                <a:effectLst/>
                <a:latin typeface="+mn-lt"/>
                <a:ea typeface="+mn-ea"/>
                <a:cs typeface="+mn-cs"/>
              </a:rPr>
              <a:t>School Loss Days C  190,000; 600,000 ;1,100,000</a:t>
            </a:r>
          </a:p>
          <a:p>
            <a:r>
              <a:rPr lang="en-US" sz="1200" kern="1200" dirty="0" smtClean="0">
                <a:solidFill>
                  <a:schemeClr val="tx1"/>
                </a:solidFill>
                <a:effectLst/>
                <a:latin typeface="+mn-lt"/>
                <a:ea typeface="+mn-ea"/>
                <a:cs typeface="+mn-cs"/>
              </a:rPr>
              <a:t>Hospital and ER Visits 2,600; 6,700; 11,000</a:t>
            </a:r>
          </a:p>
          <a:p>
            <a:r>
              <a:rPr lang="en-US" sz="1200" kern="1200" dirty="0" smtClean="0">
                <a:solidFill>
                  <a:schemeClr val="tx1"/>
                </a:solidFill>
                <a:effectLst/>
                <a:latin typeface="+mn-lt"/>
                <a:ea typeface="+mn-ea"/>
                <a:cs typeface="+mn-cs"/>
              </a:rPr>
              <a:t>Minor Restricted Activity Days 1,000,000; 2,600,000; 4,500,000</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According to the California Air Resources Board the annual health impacts of exceeding state</a:t>
            </a:r>
          </a:p>
          <a:p>
            <a:r>
              <a:rPr lang="en-US" sz="1200" kern="1200" dirty="0" smtClean="0">
                <a:solidFill>
                  <a:schemeClr val="tx1"/>
                </a:solidFill>
                <a:effectLst/>
                <a:latin typeface="+mn-lt"/>
                <a:ea typeface="+mn-ea"/>
                <a:cs typeface="+mn-cs"/>
              </a:rPr>
              <a:t>health-based standards for ozone and particulate matter include:</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6,500 premature deaths</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4,000 hospital admissions for respiratory disease</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3,000 hospital admissions for cardiovascular disease</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350,000 asthma attacks</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2,000 asthma-related emergency room visits</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Elevated school absences due to respiratory conditions, including asthma</a:t>
            </a:r>
          </a:p>
          <a:p>
            <a:r>
              <a:rPr lang="en-US" sz="1200" kern="1200" dirty="0" smtClean="0">
                <a:solidFill>
                  <a:schemeClr val="tx1"/>
                </a:solidFill>
                <a:effectLst/>
                <a:latin typeface="+mn-lt"/>
                <a:ea typeface="+mn-ea"/>
                <a:cs typeface="+mn-cs"/>
                <a:sym typeface="Symbol" charset="2"/>
              </a:rPr>
              <a:t></a:t>
            </a:r>
            <a:r>
              <a:rPr lang="en-US" sz="1200" kern="1200" dirty="0" smtClean="0">
                <a:solidFill>
                  <a:schemeClr val="tx1"/>
                </a:solidFill>
                <a:effectLst/>
                <a:latin typeface="+mn-lt"/>
                <a:ea typeface="+mn-ea"/>
                <a:cs typeface="+mn-cs"/>
              </a:rPr>
              <a:t> Reduced lung function growth rate in children</a:t>
            </a:r>
          </a:p>
          <a:p>
            <a:r>
              <a:rPr lang="en-US" sz="1200" kern="1200" dirty="0" smtClean="0">
                <a:solidFill>
                  <a:schemeClr val="tx1"/>
                </a:solidFill>
                <a:effectLst/>
                <a:latin typeface="+mn-lt"/>
                <a:ea typeface="+mn-ea"/>
                <a:cs typeface="+mn-cs"/>
              </a:rPr>
              <a:t>Sensitive groups, including seniors, people with heart or lung disease, children and infants are</a:t>
            </a:r>
          </a:p>
          <a:p>
            <a:r>
              <a:rPr lang="en-US" sz="1200" kern="1200" dirty="0" smtClean="0">
                <a:solidFill>
                  <a:schemeClr val="tx1"/>
                </a:solidFill>
                <a:effectLst/>
                <a:latin typeface="+mn-lt"/>
                <a:ea typeface="+mn-ea"/>
                <a:cs typeface="+mn-cs"/>
              </a:rPr>
              <a:t>the most vulnerable to the harmful effects of air pollution. Low-income communities and</a:t>
            </a:r>
          </a:p>
          <a:p>
            <a:r>
              <a:rPr lang="en-US" sz="1200" kern="1200" dirty="0" smtClean="0">
                <a:solidFill>
                  <a:schemeClr val="tx1"/>
                </a:solidFill>
                <a:effectLst/>
                <a:latin typeface="+mn-lt"/>
                <a:ea typeface="+mn-ea"/>
                <a:cs typeface="+mn-cs"/>
              </a:rPr>
              <a:t>communities of color are also especially vulnerable to pollution-related health impacts due to the</a:t>
            </a:r>
          </a:p>
          <a:p>
            <a:r>
              <a:rPr lang="en-US" sz="1200" kern="1200" dirty="0" smtClean="0">
                <a:solidFill>
                  <a:schemeClr val="tx1"/>
                </a:solidFill>
                <a:effectLst/>
                <a:latin typeface="+mn-lt"/>
                <a:ea typeface="+mn-ea"/>
                <a:cs typeface="+mn-cs"/>
              </a:rPr>
              <a:t>multiple pollution sources located in these communities and their often limited access to health</a:t>
            </a:r>
          </a:p>
          <a:p>
            <a:r>
              <a:rPr lang="en-US" sz="1200" kern="1200" dirty="0" smtClean="0">
                <a:solidFill>
                  <a:schemeClr val="tx1"/>
                </a:solidFill>
                <a:effectLst/>
                <a:latin typeface="+mn-lt"/>
                <a:ea typeface="+mn-ea"/>
                <a:cs typeface="+mn-cs"/>
              </a:rPr>
              <a:t>care.</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26</a:t>
            </a:fld>
            <a:endParaRPr lang="en-US" dirty="0"/>
          </a:p>
        </p:txBody>
      </p:sp>
    </p:spTree>
    <p:extLst>
      <p:ext uri="{BB962C8B-B14F-4D97-AF65-F5344CB8AC3E}">
        <p14:creationId xmlns:p14="http://schemas.microsoft.com/office/powerpoint/2010/main" val="757582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 charset="0"/>
                <a:ea typeface="Helvetica" charset="0"/>
                <a:cs typeface="Helvetica" charset="0"/>
              </a:rPr>
              <a:t>compatibility of both mechanisms</a:t>
            </a:r>
            <a:r>
              <a:rPr lang="en-US" sz="1200" baseline="0" dirty="0" smtClean="0">
                <a:latin typeface="Helvetica" charset="0"/>
                <a:ea typeface="Helvetica" charset="0"/>
                <a:cs typeface="Helvetica" charset="0"/>
              </a:rPr>
              <a:t> and how that relates to boundary conditions</a:t>
            </a:r>
            <a:endParaRPr lang="en-US" sz="1200" dirty="0" smtClean="0">
              <a:latin typeface="Helvetica" charset="0"/>
              <a:ea typeface="Helvetica" charset="0"/>
              <a:cs typeface="Helvetica"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Helvetica" charset="0"/>
                <a:ea typeface="Helvetica" charset="0"/>
                <a:cs typeface="Helvetica" charset="0"/>
              </a:rPr>
              <a:t>in the month of July based upon the emission sources and initial/boundary conditions provided by the model.</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30</a:t>
            </a:fld>
            <a:endParaRPr lang="en-US" dirty="0"/>
          </a:p>
        </p:txBody>
      </p:sp>
    </p:spTree>
    <p:extLst>
      <p:ext uri="{BB962C8B-B14F-4D97-AF65-F5344CB8AC3E}">
        <p14:creationId xmlns:p14="http://schemas.microsoft.com/office/powerpoint/2010/main" val="290277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RACM2 and GACM when used in WRF-Chem produced concentrations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that were under predicted by the model (at least a 30% difference from the collected SoCAB site data)</a:t>
            </a:r>
            <a:r>
              <a:rPr lang="en-US" dirty="0" smtClean="0">
                <a:effectLst/>
              </a:rPr>
              <a:t> </a:t>
            </a:r>
          </a:p>
          <a:p>
            <a:r>
              <a:rPr lang="en-US" dirty="0" smtClean="0">
                <a:effectLst/>
              </a:rPr>
              <a:t>Travis et al., study found that the NEI from the US EPA</a:t>
            </a:r>
            <a:r>
              <a:rPr lang="en-US" baseline="0" dirty="0" smtClean="0">
                <a:effectLst/>
              </a:rPr>
              <a:t> is too high by 30-60%, which is why simulated </a:t>
            </a:r>
            <a:r>
              <a:rPr lang="en-US" baseline="0" smtClean="0">
                <a:effectLst/>
              </a:rPr>
              <a:t>O3 </a:t>
            </a:r>
            <a:r>
              <a:rPr lang="en-US" baseline="0" smtClean="0">
                <a:effectLst/>
              </a:rPr>
              <a:t>concentrations </a:t>
            </a:r>
            <a:r>
              <a:rPr lang="en-US" baseline="0" dirty="0" smtClean="0">
                <a:effectLst/>
              </a:rPr>
              <a:t>are under-predicted by models by a 15ppb model bias.</a:t>
            </a:r>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31</a:t>
            </a:fld>
            <a:endParaRPr lang="en-US" dirty="0"/>
          </a:p>
        </p:txBody>
      </p:sp>
    </p:spTree>
    <p:extLst>
      <p:ext uri="{BB962C8B-B14F-4D97-AF65-F5344CB8AC3E}">
        <p14:creationId xmlns:p14="http://schemas.microsoft.com/office/powerpoint/2010/main" val="1516654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71450" indent="-171450">
              <a:buFont typeface="Arial"/>
              <a:buChar char="•"/>
            </a:pPr>
            <a:r>
              <a:rPr lang="en-US" sz="1200" b="0" i="0" u="none" strike="noStrike" kern="1200" baseline="0" dirty="0" smtClean="0">
                <a:solidFill>
                  <a:schemeClr val="tx1"/>
                </a:solidFill>
                <a:latin typeface="+mn-lt"/>
                <a:ea typeface="+mn-ea"/>
                <a:cs typeface="+mn-cs"/>
              </a:rPr>
              <a:t>In the past air quality predictions have had to rely on the use of climatological, and often fixed, BCs. As global model predictions have become available, regional air quality models are beginning to use BCs from the global models.</a:t>
            </a:r>
          </a:p>
          <a:p>
            <a:pPr marL="171450" indent="-171450">
              <a:buFont typeface="Arial"/>
              <a:buChar char="•"/>
            </a:pPr>
            <a:r>
              <a:rPr lang="en-US" sz="1200" b="0" i="0" u="none" strike="noStrike" kern="1200" baseline="0" dirty="0" smtClean="0">
                <a:solidFill>
                  <a:schemeClr val="tx1"/>
                </a:solidFill>
                <a:latin typeface="+mn-lt"/>
                <a:ea typeface="+mn-ea"/>
                <a:cs typeface="+mn-cs"/>
              </a:rPr>
              <a:t>The most important advantage of using global model BCs is that these BCs can bring time-varied external signals to the regional domain, and reflect certain event information, such as biomass burning, stratospheric intrusion, and Asian air mass inflow. These results suggest that the use of global model BCs can improve regional air quality predictions. These results also point out that further improvement in regional model predictions will require efforts to reduce the uncertainty in the global model BCs.</a:t>
            </a:r>
            <a:endParaRPr lang="en-US" dirty="0" smtClean="0"/>
          </a:p>
          <a:p>
            <a:endParaRPr lang="en-US" dirty="0" smtClean="0"/>
          </a:p>
          <a:p>
            <a:endParaRPr lang="en-US" dirty="0" smtClean="0"/>
          </a:p>
          <a:p>
            <a:r>
              <a:rPr lang="en-US" dirty="0" smtClean="0"/>
              <a:t>Air</a:t>
            </a:r>
            <a:r>
              <a:rPr lang="en-US" baseline="0" dirty="0" smtClean="0"/>
              <a:t> Quality Modeling-</a:t>
            </a:r>
            <a:r>
              <a:rPr lang="en-US" dirty="0" smtClean="0"/>
              <a:t>is the mathematical prediction of ambient concentrations of air pollution, based on measured inputs.</a:t>
            </a:r>
          </a:p>
          <a:p>
            <a:r>
              <a:rPr lang="en-US" dirty="0" smtClean="0"/>
              <a:t>The major components</a:t>
            </a:r>
            <a:r>
              <a:rPr lang="en-US" baseline="0" dirty="0" smtClean="0"/>
              <a:t> of the air quality model starts off with the meteorological observations(which means making analysis of past meteorological events) Then the simulations are made by the met. models(i.e. WRF-Chem). The observations that are processed by the meteorological models are used to generate future event. The way to generate the background (i.e. chemical measurements) is to run the met. model for sometime then discard the initial data (which is called a spin up) and keep the rest of the run to generate the chemistry for the model. The chemistry produced is also called chemical climatological data and this produces met. data that is self consistent. Use the air quality initial conditions to produce the air quality forecast. The individual models are used to bring together all of the modules to run air quality simulations. </a:t>
            </a:r>
          </a:p>
          <a:p>
            <a:r>
              <a:rPr lang="en-US" baseline="0" dirty="0" smtClean="0"/>
              <a:t>Data Output- within the modeling system there is a main program that uses all of the separate modules to produce the final result.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Essential tools for evaluating</a:t>
            </a:r>
            <a:r>
              <a:rPr lang="en-US" baseline="0" dirty="0" smtClean="0"/>
              <a:t> control strategies for the reduction of ozone in order to meet air quality goals, many agencies   </a:t>
            </a:r>
            <a:r>
              <a:rPr lang="en-US" sz="1200" kern="1200" dirty="0" smtClean="0">
                <a:solidFill>
                  <a:schemeClr val="tx1"/>
                </a:solidFill>
                <a:latin typeface="+mn-lt"/>
                <a:ea typeface="+mn-ea"/>
                <a:cs typeface="+mn-cs"/>
              </a:rPr>
              <a:t>These models are important to our air quality management system because they are widely used by agencies tasked with controlling air pollution to both identify source contributions to air quality problems and assist in the design of effective strategies to reduce harmful air pollutants. For example, air quality models can be used during the permitting process to verify that a new source will not exceed ambient air quality standards or, if necessary, determine appropriate additional control requirements. In addition, air quality models can also be used to predict future pollutant concentrations from multiple sources after the implementation of a new regulatory program, in order to estimate the effectiveness of the program in reducing harmful exposures to humans and the environment.</a:t>
            </a:r>
            <a:endParaRPr lang="en-US"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AA79260C-2E6E-F845-852E-46CF557BC339}" type="slidenum">
              <a:rPr lang="en-US" smtClean="0"/>
              <a:t>36</a:t>
            </a:fld>
            <a:endParaRPr lang="en-US"/>
          </a:p>
        </p:txBody>
      </p:sp>
    </p:spTree>
    <p:extLst>
      <p:ext uri="{BB962C8B-B14F-4D97-AF65-F5344CB8AC3E}">
        <p14:creationId xmlns:p14="http://schemas.microsoft.com/office/powerpoint/2010/main" val="1361050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The HCl bond strength is similar to that of organic CH bonds, allowing chlorine atoms to react with hydrocarbons including abundant methane, giving it a reactivity similar to or larger than that of OH, but with different patterns of relative reactivity. Therefore, for chlorine, the hydrocarbon path outcompetes the ozone depleting pathway. Bromine is less reactive to hydrocarbons and, most often, reacts with ozone or the less abundant aldehydes (e.g., formaldehyde), increasing its role in tropospheric ozone depletion. Iodine atoms are even less reactive and react primarily with ozone, leading to the formation of higher iodine oxides. Reactions 2 and 3 are both radical propagation reactions, where the number of radical species is unchanged. Tracking halogens, we see that reaction 2 maintains the radical within the halogens and their oxides, while reaction 3 converts the radical to the organic species.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schemeClr val="tx1"/>
                </a:solidFill>
                <a:effectLst/>
                <a:latin typeface="+mn-lt"/>
                <a:ea typeface="+mn-ea"/>
                <a:cs typeface="+mn-cs"/>
              </a:rPr>
              <a:t>Bromine and iodine, the halogen oxides (XO) photo-dissociate rapidly (typically on the order of minute to second time scale), which recreates X and ozone in a “ null”  cycle. This null cycle has no net effect on ozone destruction or production, but as these are often the fastest loss of XO, they, therefore, strongly affect the partitioning between X and XO. For typical ozone levels in the tens of </a:t>
            </a:r>
            <a:r>
              <a:rPr lang="en-US" sz="1200" kern="1200" dirty="0" err="1" smtClean="0">
                <a:solidFill>
                  <a:schemeClr val="tx1"/>
                </a:solidFill>
                <a:effectLst/>
                <a:latin typeface="+mn-lt"/>
                <a:ea typeface="+mn-ea"/>
                <a:cs typeface="+mn-cs"/>
              </a:rPr>
              <a:t>picomole</a:t>
            </a:r>
            <a:r>
              <a:rPr lang="en-US" sz="1200" kern="1200" dirty="0" smtClean="0">
                <a:solidFill>
                  <a:schemeClr val="tx1"/>
                </a:solidFill>
                <a:effectLst/>
                <a:latin typeface="+mn-lt"/>
                <a:ea typeface="+mn-ea"/>
                <a:cs typeface="+mn-cs"/>
              </a:rPr>
              <a:t> per mole range, the oxides dominate the atomic radical form, an eff </a:t>
            </a:r>
            <a:r>
              <a:rPr lang="en-US" sz="1200" kern="1200" dirty="0" err="1" smtClean="0">
                <a:solidFill>
                  <a:schemeClr val="tx1"/>
                </a:solidFill>
                <a:effectLst/>
                <a:latin typeface="+mn-lt"/>
                <a:ea typeface="+mn-ea"/>
                <a:cs typeface="+mn-cs"/>
              </a:rPr>
              <a:t>ect</a:t>
            </a:r>
            <a:r>
              <a:rPr lang="en-US" sz="1200" kern="1200" dirty="0" smtClean="0">
                <a:solidFill>
                  <a:schemeClr val="tx1"/>
                </a:solidFill>
                <a:effectLst/>
                <a:latin typeface="+mn-lt"/>
                <a:ea typeface="+mn-ea"/>
                <a:cs typeface="+mn-cs"/>
              </a:rPr>
              <a:t> that extends the effective lifetime of the </a:t>
            </a:r>
            <a:r>
              <a:rPr lang="en-US" sz="1200" kern="1200" dirty="0" err="1" smtClean="0">
                <a:solidFill>
                  <a:schemeClr val="tx1"/>
                </a:solidFill>
                <a:effectLst/>
                <a:latin typeface="+mn-lt"/>
                <a:ea typeface="+mn-ea"/>
                <a:cs typeface="+mn-cs"/>
              </a:rPr>
              <a:t>XOx</a:t>
            </a:r>
            <a:r>
              <a:rPr lang="en-US" sz="1200" kern="1200" dirty="0" smtClean="0">
                <a:solidFill>
                  <a:schemeClr val="tx1"/>
                </a:solidFill>
                <a:effectLst/>
                <a:latin typeface="+mn-lt"/>
                <a:ea typeface="+mn-ea"/>
                <a:cs typeface="+mn-cs"/>
              </a:rPr>
              <a:t>  = X + XO family because the oxides are typically less reactive than the atomic form. The low reactivity of I is similar to that of IO, often making their ratio approximately unity. Chlorine monoxide, ClO, has a much longer photolytic lifetime,23  so this “ null cycle”  does not apply to chlorine. The halogen oxides can react with each other with a variety of fates, which generally destroy ozone and either conserve radicals or produce </a:t>
            </a:r>
            <a:r>
              <a:rPr lang="en-US" sz="1200" kern="1200" dirty="0" err="1" smtClean="0">
                <a:solidFill>
                  <a:schemeClr val="tx1"/>
                </a:solidFill>
                <a:effectLst/>
                <a:latin typeface="+mn-lt"/>
                <a:ea typeface="+mn-ea"/>
                <a:cs typeface="+mn-cs"/>
              </a:rPr>
              <a:t>dihalogens</a:t>
            </a:r>
            <a:r>
              <a:rPr lang="en-US" sz="1200" kern="1200" dirty="0" smtClean="0">
                <a:solidFill>
                  <a:schemeClr val="tx1"/>
                </a:solidFill>
                <a:effectLst/>
                <a:latin typeface="+mn-lt"/>
                <a:ea typeface="+mn-ea"/>
                <a:cs typeface="+mn-cs"/>
              </a:rPr>
              <a:t> that then photolyze (in daytime) via reaction 1.</a:t>
            </a:r>
          </a:p>
          <a:p>
            <a:r>
              <a:rPr lang="en-US" sz="1200" kern="1200" dirty="0" smtClean="0">
                <a:solidFill>
                  <a:schemeClr val="tx1"/>
                </a:solidFill>
                <a:effectLst/>
                <a:latin typeface="+mn-lt"/>
                <a:ea typeface="+mn-ea"/>
                <a:cs typeface="+mn-cs"/>
              </a:rPr>
              <a:t>XO + XO → X2 + O2 (4)</a:t>
            </a:r>
          </a:p>
          <a:p>
            <a:r>
              <a:rPr lang="en-US" sz="1200" kern="1200" dirty="0" smtClean="0">
                <a:solidFill>
                  <a:schemeClr val="tx1"/>
                </a:solidFill>
                <a:effectLst/>
                <a:latin typeface="+mn-lt"/>
                <a:ea typeface="+mn-ea"/>
                <a:cs typeface="+mn-cs"/>
              </a:rPr>
              <a:t>XO + XO → X + X + O2 (5)</a:t>
            </a:r>
          </a:p>
          <a:p>
            <a:r>
              <a:rPr lang="en-US" sz="1200" kern="1200" dirty="0" smtClean="0">
                <a:solidFill>
                  <a:schemeClr val="tx1"/>
                </a:solidFill>
                <a:effectLst/>
                <a:latin typeface="+mn-lt"/>
                <a:ea typeface="+mn-ea"/>
                <a:cs typeface="+mn-cs"/>
              </a:rPr>
              <a:t>XO + XO → OXO + X (6)</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37</a:t>
            </a:fld>
            <a:endParaRPr lang="en-US" dirty="0"/>
          </a:p>
        </p:txBody>
      </p:sp>
    </p:spTree>
    <p:extLst>
      <p:ext uri="{BB962C8B-B14F-4D97-AF65-F5344CB8AC3E}">
        <p14:creationId xmlns:p14="http://schemas.microsoft.com/office/powerpoint/2010/main" val="716962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Image</a:t>
            </a:r>
            <a:r>
              <a:rPr lang="en-US" b="1" baseline="0" dirty="0" smtClean="0"/>
              <a:t> 1: </a:t>
            </a:r>
            <a:r>
              <a:rPr lang="en-US" dirty="0" smtClean="0"/>
              <a:t>Evidence for airway inflammation following ozone exposure includes visible redness of the airway seen during bronchoscopy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Image</a:t>
            </a:r>
            <a:r>
              <a:rPr lang="en-US" sz="1200" b="1" kern="1200" baseline="0" dirty="0" smtClean="0">
                <a:solidFill>
                  <a:schemeClr val="tx1"/>
                </a:solidFill>
                <a:effectLst/>
                <a:latin typeface="+mn-lt"/>
                <a:ea typeface="+mn-ea"/>
                <a:cs typeface="+mn-cs"/>
              </a:rPr>
              <a:t> 2: </a:t>
            </a:r>
            <a:r>
              <a:rPr lang="en-US" sz="1200" kern="1200" dirty="0" smtClean="0">
                <a:solidFill>
                  <a:schemeClr val="tx1"/>
                </a:solidFill>
                <a:effectLst/>
                <a:latin typeface="+mn-lt"/>
                <a:ea typeface="+mn-ea"/>
                <a:cs typeface="+mn-cs"/>
              </a:rPr>
              <a:t>Microscopic views of human lung tissue (epithelium, or lining) show damage resulting from exposure to relatively low levels of ozone. In the lung exposed to 20 ppb of ozone added to the air for four hours during moderate exercise, many cilia appear missing and others appear misshapen. Arrows point to tiny bodies called neutrophils in the ozone-exposed subject. The presence of neutrophils indicates inflammation. Magnification: x400. (Micrographs courtesy of the American Thoracic Society, from </a:t>
            </a:r>
            <a:r>
              <a:rPr lang="en-US" sz="1200" i="1" kern="1200" dirty="0" smtClean="0">
                <a:solidFill>
                  <a:schemeClr val="tx1"/>
                </a:solidFill>
                <a:effectLst/>
                <a:latin typeface="+mn-lt"/>
                <a:ea typeface="+mn-ea"/>
                <a:cs typeface="+mn-cs"/>
              </a:rPr>
              <a:t>American Review of Respiratory Diseases,</a:t>
            </a:r>
            <a:r>
              <a:rPr lang="en-US" sz="1200" kern="1200" dirty="0" smtClean="0">
                <a:solidFill>
                  <a:schemeClr val="tx1"/>
                </a:solidFill>
                <a:effectLst/>
                <a:latin typeface="+mn-lt"/>
                <a:ea typeface="+mn-ea"/>
                <a:cs typeface="+mn-cs"/>
              </a:rPr>
              <a:t> Vol. 148, 1993, Robert Aris et al., pp. 1368-1369.)</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40</a:t>
            </a:fld>
            <a:endParaRPr lang="en-US" dirty="0"/>
          </a:p>
        </p:txBody>
      </p:sp>
    </p:spTree>
    <p:extLst>
      <p:ext uri="{BB962C8B-B14F-4D97-AF65-F5344CB8AC3E}">
        <p14:creationId xmlns:p14="http://schemas.microsoft.com/office/powerpoint/2010/main" val="872271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NOAA P-3 was instrumented to measure a wide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variety of trace gases; aerosol particle composition; </a:t>
            </a:r>
            <a:r>
              <a:rPr lang="en-US" sz="1200" kern="1200" dirty="0" err="1" smtClean="0">
                <a:solidFill>
                  <a:schemeClr val="tx1"/>
                </a:solidFill>
                <a:effectLst/>
                <a:latin typeface="+mn-lt"/>
                <a:ea typeface="+mn-ea"/>
                <a:cs typeface="+mn-cs"/>
              </a:rPr>
              <a:t>microphysics;cloud</a:t>
            </a:r>
            <a:r>
              <a:rPr lang="en-US" sz="1200" kern="1200" dirty="0" smtClean="0">
                <a:solidFill>
                  <a:schemeClr val="tx1"/>
                </a:solidFill>
                <a:effectLst/>
                <a:latin typeface="+mn-lt"/>
                <a:ea typeface="+mn-ea"/>
                <a:cs typeface="+mn-cs"/>
              </a:rPr>
              <a:t> nucleating and optical properties;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hydrometeor concentration, size, and morphology; solar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actinic fluxes; and solar irradiance</a:t>
            </a:r>
          </a:p>
          <a:p>
            <a:r>
              <a:rPr lang="en-US" sz="1200" kern="1200" dirty="0" smtClean="0">
                <a:solidFill>
                  <a:schemeClr val="tx1"/>
                </a:solidFill>
                <a:effectLst/>
                <a:latin typeface="+mn-lt"/>
                <a:ea typeface="+mn-ea"/>
                <a:cs typeface="+mn-cs"/>
              </a:rPr>
              <a:t> The NOAA Twin Otter was equipped with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TOPAZ differential absorption </a:t>
            </a:r>
            <a:r>
              <a:rPr lang="en-US" sz="1200" kern="1200" dirty="0" err="1" smtClean="0">
                <a:solidFill>
                  <a:schemeClr val="tx1"/>
                </a:solidFill>
                <a:effectLst/>
                <a:latin typeface="+mn-lt"/>
                <a:ea typeface="+mn-ea"/>
                <a:cs typeface="+mn-cs"/>
              </a:rPr>
              <a:t>lidar</a:t>
            </a:r>
            <a:r>
              <a:rPr lang="en-US" sz="1200" kern="1200" dirty="0" smtClean="0">
                <a:solidFill>
                  <a:schemeClr val="tx1"/>
                </a:solidFill>
                <a:effectLst/>
                <a:latin typeface="+mn-lt"/>
                <a:ea typeface="+mn-ea"/>
                <a:cs typeface="+mn-cs"/>
              </a:rPr>
              <a:t> (DIAL) to measure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vertically resolved O3  and aerosol backscatter nadir profiles,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scanning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Doppler </a:t>
            </a:r>
            <a:r>
              <a:rPr lang="en-US" sz="1200" kern="1200" dirty="0" err="1" smtClean="0">
                <a:solidFill>
                  <a:schemeClr val="tx1"/>
                </a:solidFill>
                <a:effectLst/>
                <a:latin typeface="+mn-lt"/>
                <a:ea typeface="+mn-ea"/>
                <a:cs typeface="+mn-cs"/>
              </a:rPr>
              <a:t>lidar</a:t>
            </a:r>
            <a:r>
              <a:rPr lang="en-US" sz="1200" kern="1200" dirty="0" smtClean="0">
                <a:solidFill>
                  <a:schemeClr val="tx1"/>
                </a:solidFill>
                <a:effectLst/>
                <a:latin typeface="+mn-lt"/>
                <a:ea typeface="+mn-ea"/>
                <a:cs typeface="+mn-cs"/>
              </a:rPr>
              <a:t> to measure nadir wind fields, and an airborne multi-axis differential optical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absorption spectrometer (AMAX-DOAS) to measure aerosol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extinction and variety of trace gas column densities,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among them nitrogen dioxide (NO2 ), formaldehyde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(HCHO), </a:t>
            </a:r>
            <a:r>
              <a:rPr lang="en-US" sz="1200" kern="1200" dirty="0" err="1" smtClean="0">
                <a:solidFill>
                  <a:schemeClr val="tx1"/>
                </a:solidFill>
                <a:effectLst/>
                <a:latin typeface="+mn-lt"/>
                <a:ea typeface="+mn-ea"/>
                <a:cs typeface="+mn-cs"/>
              </a:rPr>
              <a:t>glyoxal</a:t>
            </a:r>
            <a:r>
              <a:rPr lang="en-US" sz="1200" kern="1200" dirty="0" smtClean="0">
                <a:solidFill>
                  <a:schemeClr val="tx1"/>
                </a:solidFill>
                <a:effectLst/>
                <a:latin typeface="+mn-lt"/>
                <a:ea typeface="+mn-ea"/>
                <a:cs typeface="+mn-cs"/>
              </a:rPr>
              <a:t> (CHOCHO), and nitrous acid (HONO)</a:t>
            </a:r>
          </a:p>
          <a:p>
            <a:r>
              <a:rPr lang="en-US" sz="1200" kern="1200" dirty="0" smtClean="0">
                <a:solidFill>
                  <a:schemeClr val="tx1"/>
                </a:solidFill>
                <a:effectLst/>
                <a:latin typeface="+mn-lt"/>
                <a:ea typeface="+mn-ea"/>
                <a:cs typeface="+mn-cs"/>
              </a:rPr>
              <a:t> Fifty-one NOAA Twin Otter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research flights during CalNex, totaling 207 h, took place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between 19 May and 19 July 2010. Of these, 33 flights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were based in Ontario, California, and 15 were based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Sacramento, California, in coordination with the DOE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CARES program; three were transit flights to and from California.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These flights were supported by CARB and the NOAA Air</a:t>
            </a:r>
          </a:p>
          <a:p>
            <a:r>
              <a:rPr lang="en-US" sz="1200" kern="1200" dirty="0" smtClean="0">
                <a:solidFill>
                  <a:schemeClr val="tx1"/>
                </a:solidFill>
                <a:effectLst/>
                <a:latin typeface="+mn-lt"/>
                <a:ea typeface="+mn-ea"/>
                <a:cs typeface="+mn-cs"/>
              </a:rPr>
              <a:t>Quality Program. Its deployment and flight plans were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focused on providing data to better understand </a:t>
            </a:r>
            <a:r>
              <a:rPr lang="en-US" sz="1200" kern="1200" smtClean="0">
                <a:solidFill>
                  <a:schemeClr val="tx1"/>
                </a:solidFill>
                <a:effectLst/>
                <a:latin typeface="+mn-lt"/>
                <a:ea typeface="+mn-ea"/>
                <a:cs typeface="+mn-cs"/>
              </a:rPr>
              <a:t>the emissions</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sources </a:t>
            </a:r>
            <a:r>
              <a:rPr lang="en-US" sz="1200" kern="1200" dirty="0" smtClean="0">
                <a:solidFill>
                  <a:schemeClr val="tx1"/>
                </a:solidFill>
                <a:effectLst/>
                <a:latin typeface="+mn-lt"/>
                <a:ea typeface="+mn-ea"/>
                <a:cs typeface="+mn-cs"/>
              </a:rPr>
              <a:t>of NOx  to the atmosphere; </a:t>
            </a:r>
            <a:r>
              <a:rPr lang="en-US" sz="1200" kern="1200" smtClean="0">
                <a:solidFill>
                  <a:schemeClr val="tx1"/>
                </a:solidFill>
                <a:effectLst/>
                <a:latin typeface="+mn-lt"/>
                <a:ea typeface="+mn-ea"/>
                <a:cs typeface="+mn-cs"/>
              </a:rPr>
              <a:t>the three-dimensional</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distribution </a:t>
            </a:r>
            <a:r>
              <a:rPr lang="en-US" sz="1200" kern="1200" dirty="0" smtClean="0">
                <a:solidFill>
                  <a:schemeClr val="tx1"/>
                </a:solidFill>
                <a:effectLst/>
                <a:latin typeface="+mn-lt"/>
                <a:ea typeface="+mn-ea"/>
                <a:cs typeface="+mn-cs"/>
              </a:rPr>
              <a:t>of O3 , NO2 , CHOCHO, and </a:t>
            </a:r>
            <a:r>
              <a:rPr lang="en-US" sz="1200" kern="1200" smtClean="0">
                <a:solidFill>
                  <a:schemeClr val="tx1"/>
                </a:solidFill>
                <a:effectLst/>
                <a:latin typeface="+mn-lt"/>
                <a:ea typeface="+mn-ea"/>
                <a:cs typeface="+mn-cs"/>
              </a:rPr>
              <a:t>particulate matter</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different </a:t>
            </a:r>
            <a:r>
              <a:rPr lang="en-US" sz="1200" kern="1200" smtClean="0">
                <a:solidFill>
                  <a:schemeClr val="tx1"/>
                </a:solidFill>
                <a:effectLst/>
                <a:latin typeface="+mn-lt"/>
                <a:ea typeface="+mn-ea"/>
                <a:cs typeface="+mn-cs"/>
              </a:rPr>
              <a:t>regions of</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California</a:t>
            </a:r>
            <a:r>
              <a:rPr lang="en-US" sz="1200" kern="1200" dirty="0" smtClean="0">
                <a:solidFill>
                  <a:schemeClr val="tx1"/>
                </a:solidFill>
                <a:effectLst/>
                <a:latin typeface="+mn-lt"/>
                <a:ea typeface="+mn-ea"/>
                <a:cs typeface="+mn-cs"/>
              </a:rPr>
              <a:t>; and the </a:t>
            </a:r>
            <a:r>
              <a:rPr lang="en-US" sz="1200" kern="1200" smtClean="0">
                <a:solidFill>
                  <a:schemeClr val="tx1"/>
                </a:solidFill>
                <a:effectLst/>
                <a:latin typeface="+mn-lt"/>
                <a:ea typeface="+mn-ea"/>
                <a:cs typeface="+mn-cs"/>
              </a:rPr>
              <a:t>key transport</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processes </a:t>
            </a:r>
            <a:r>
              <a:rPr lang="en-US" sz="1200" kern="1200" dirty="0" smtClean="0">
                <a:solidFill>
                  <a:schemeClr val="tx1"/>
                </a:solidFill>
                <a:effectLst/>
                <a:latin typeface="+mn-lt"/>
                <a:ea typeface="+mn-ea"/>
                <a:cs typeface="+mn-cs"/>
              </a:rPr>
              <a:t>affecting spatial and temporal distributions </a:t>
            </a:r>
            <a:r>
              <a:rPr lang="en-US" sz="1200" kern="1200" smtClean="0">
                <a:solidFill>
                  <a:schemeClr val="tx1"/>
                </a:solidFill>
                <a:effectLst/>
                <a:latin typeface="+mn-lt"/>
                <a:ea typeface="+mn-ea"/>
                <a:cs typeface="+mn-cs"/>
              </a:rPr>
              <a:t>of these</a:t>
            </a:r>
            <a:r>
              <a:rPr lang="en-US" sz="1200" kern="1200" baseline="0" smtClean="0">
                <a:solidFill>
                  <a:schemeClr val="tx1"/>
                </a:solidFill>
                <a:effectLst/>
                <a:latin typeface="+mn-lt"/>
                <a:ea typeface="+mn-ea"/>
                <a:cs typeface="+mn-cs"/>
              </a:rPr>
              <a:t> </a:t>
            </a:r>
            <a:r>
              <a:rPr lang="en-US" sz="1200" kern="1200" smtClean="0">
                <a:solidFill>
                  <a:schemeClr val="tx1"/>
                </a:solidFill>
                <a:effectLst/>
                <a:latin typeface="+mn-lt"/>
                <a:ea typeface="+mn-ea"/>
                <a:cs typeface="+mn-cs"/>
              </a:rPr>
              <a:t>pollutants.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51</a:t>
            </a:fld>
            <a:endParaRPr lang="en-US" dirty="0"/>
          </a:p>
        </p:txBody>
      </p:sp>
    </p:spTree>
    <p:extLst>
      <p:ext uri="{BB962C8B-B14F-4D97-AF65-F5344CB8AC3E}">
        <p14:creationId xmlns:p14="http://schemas.microsoft.com/office/powerpoint/2010/main" val="11185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 The mechanism must be an accurate representation of particular region of the atmosphere to be modeled (marine, urban, background, stratosphere, etc...) or some combination;</a:t>
            </a:r>
          </a:p>
          <a:p>
            <a:r>
              <a:rPr lang="en-US" sz="1200" b="0" i="0" kern="1200" dirty="0" smtClean="0">
                <a:solidFill>
                  <a:schemeClr val="tx1"/>
                </a:solidFill>
                <a:effectLst/>
                <a:latin typeface="+mn-lt"/>
                <a:ea typeface="+mn-ea"/>
                <a:cs typeface="+mn-cs"/>
              </a:rPr>
              <a:t>B: the mechanism must be compact enough so that it does not require unreasonable computational resources when combines with meteorological, transport, etc. calculations. There are many, many grid cells;</a:t>
            </a:r>
          </a:p>
          <a:p>
            <a:r>
              <a:rPr lang="en-US" sz="1200" b="0" i="0" kern="1200" dirty="0" smtClean="0">
                <a:solidFill>
                  <a:schemeClr val="tx1"/>
                </a:solidFill>
                <a:effectLst/>
                <a:latin typeface="+mn-lt"/>
                <a:ea typeface="+mn-ea"/>
                <a:cs typeface="+mn-cs"/>
              </a:rPr>
              <a:t>C: GACM needs to represent marine (halogens, reduced sulfur compounds, etc.) while not becoming to complex.</a:t>
            </a:r>
          </a:p>
          <a:p>
            <a:r>
              <a:rPr lang="en-US" sz="1200" b="0" i="0" kern="1200" dirty="0" smtClean="0">
                <a:solidFill>
                  <a:schemeClr val="tx1"/>
                </a:solidFill>
                <a:effectLst/>
                <a:latin typeface="+mn-lt"/>
                <a:ea typeface="+mn-ea"/>
                <a:cs typeface="+mn-cs"/>
              </a:rPr>
              <a:t>D: For a modeling system composed of a global air quality model and a regional model it is very desirable that the regional model mechanism (RADM2) and the global mechanism (GACM) be as comparable as possible; therefore if they perform very similarly for the West Coast, such as the SoCAB, then the goal of compatibility has been achieved.</a:t>
            </a:r>
          </a:p>
          <a:p>
            <a:pPr marL="174708" indent="-174708" defTabSz="465887">
              <a:buFont typeface="Arial"/>
              <a:buChar char="•"/>
              <a:defRPr/>
            </a:pPr>
            <a:endParaRPr lang="en-US" dirty="0" smtClean="0"/>
          </a:p>
          <a:p>
            <a:pPr marL="174708" indent="-174708" defTabSz="465887">
              <a:buFont typeface="Arial"/>
              <a:buChar char="•"/>
              <a:defRPr/>
            </a:pPr>
            <a:r>
              <a:rPr lang="en-US" dirty="0" smtClean="0"/>
              <a:t>GACM’s chemistry of volatile organic compounds (VOC) is highly compatible with the VOC chemistry in RACM2. This compatibility in VOC should reduce error when a model with GACM is used to provide boundary conditions for a model with RACM2. The global gas-phase chemical mechanism will help predict the atmospheric oxidants produced within the atmosphere in both a local and global regions. The GACM-RACM2 system of mechanisms will hopefully yield more accurate forecasts over the ocean and land. The implementation of GACM initial conditions into a current regional air quality models will show how global gas phase chemical mechanisms can help produce better air quality model forecasts for the regional scale.   </a:t>
            </a:r>
          </a:p>
          <a:p>
            <a:pPr marL="174708" indent="-174708" defTabSz="465887">
              <a:buFont typeface="Arial"/>
              <a:buChar char="•"/>
              <a:defRPr/>
            </a:pPr>
            <a:r>
              <a:rPr lang="en-US" dirty="0" smtClean="0"/>
              <a:t>Chemistry was removed because the globe covers a much wider area (lower resolution and larger grid slice). The mechanism should have a more simple mechanism, not as detailed as regional model. Added species the were more marine chemistry friendly because RACM2 was created for the highly polluted continental United States.</a:t>
            </a:r>
          </a:p>
          <a:p>
            <a:pPr marL="174708" marR="0" indent="-174708" algn="l" defTabSz="465887" rtl="0" eaLnBrk="1" fontAlgn="auto" latinLnBrk="0" hangingPunct="1">
              <a:lnSpc>
                <a:spcPct val="100000"/>
              </a:lnSpc>
              <a:spcBef>
                <a:spcPts val="0"/>
              </a:spcBef>
              <a:spcAft>
                <a:spcPts val="0"/>
              </a:spcAft>
              <a:buClrTx/>
              <a:buSzTx/>
              <a:buFont typeface="Arial"/>
              <a:buChar char="•"/>
              <a:tabLst/>
              <a:defRPr/>
            </a:pPr>
            <a:r>
              <a:rPr lang="en-US" b="0" i="1" dirty="0" smtClean="0">
                <a:latin typeface="Helvetica"/>
                <a:cs typeface="Helvetica"/>
              </a:rPr>
              <a:t>GACM includes additional chemistry for marine environments  while reducing its treatment of the chemistry needed for highly polluted urban regions. The overall reduction in GACM’s size will allow it to be used efficiently in global models. </a:t>
            </a:r>
          </a:p>
          <a:p>
            <a:pPr marL="174708" indent="-174708" defTabSz="465887">
              <a:buFont typeface="Arial"/>
              <a:buChar char="•"/>
              <a:defRPr/>
            </a:pPr>
            <a:endParaRPr lang="en-US" dirty="0" smtClean="0"/>
          </a:p>
        </p:txBody>
      </p:sp>
      <p:sp>
        <p:nvSpPr>
          <p:cNvPr id="4" name="Slide Number Placeholder 3"/>
          <p:cNvSpPr>
            <a:spLocks noGrp="1"/>
          </p:cNvSpPr>
          <p:nvPr>
            <p:ph type="sldNum" sz="quarter" idx="10"/>
          </p:nvPr>
        </p:nvSpPr>
        <p:spPr/>
        <p:txBody>
          <a:bodyPr/>
          <a:lstStyle/>
          <a:p>
            <a:fld id="{5A7A7267-3908-A54A-A2E5-99D8BC7907AB}" type="slidenum">
              <a:rPr lang="en-US" smtClean="0"/>
              <a:t>3</a:t>
            </a:fld>
            <a:endParaRPr lang="en-US" dirty="0"/>
          </a:p>
        </p:txBody>
      </p:sp>
    </p:spTree>
    <p:extLst>
      <p:ext uri="{BB962C8B-B14F-4D97-AF65-F5344CB8AC3E}">
        <p14:creationId xmlns:p14="http://schemas.microsoft.com/office/powerpoint/2010/main" val="46058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6BD963-E69D-5E41-8A9D-0EC06CFA3CC6}" type="slidenum">
              <a:rPr lang="en-US" smtClean="0"/>
              <a:t>52</a:t>
            </a:fld>
            <a:endParaRPr lang="en-US"/>
          </a:p>
        </p:txBody>
      </p:sp>
    </p:spTree>
    <p:extLst>
      <p:ext uri="{BB962C8B-B14F-4D97-AF65-F5344CB8AC3E}">
        <p14:creationId xmlns:p14="http://schemas.microsoft.com/office/powerpoint/2010/main" val="2001100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Analysts can use BenMAP-CE to: </a:t>
            </a:r>
          </a:p>
          <a:p>
            <a:pPr marL="171450" indent="-171450">
              <a:buFont typeface="Arial"/>
              <a:buChar char="•"/>
            </a:pPr>
            <a:r>
              <a:rPr lang="en-US" sz="1200" b="0" i="0" u="none" strike="noStrike" kern="1200" baseline="0" dirty="0" smtClean="0">
                <a:solidFill>
                  <a:schemeClr val="tx1"/>
                </a:solidFill>
                <a:latin typeface="+mn-lt"/>
                <a:ea typeface="+mn-ea"/>
                <a:cs typeface="+mn-cs"/>
              </a:rPr>
              <a:t>Create maps illustrating the population/community level ambient pollution levels; </a:t>
            </a:r>
          </a:p>
          <a:p>
            <a:pPr marL="171450" indent="-171450">
              <a:buFont typeface="Arial"/>
              <a:buChar char="•"/>
            </a:pPr>
            <a:r>
              <a:rPr lang="en-US" sz="1200" b="0" i="0" u="none" strike="noStrike" kern="1200" baseline="0" dirty="0" smtClean="0">
                <a:solidFill>
                  <a:schemeClr val="tx1"/>
                </a:solidFill>
                <a:latin typeface="+mn-lt"/>
                <a:ea typeface="+mn-ea"/>
                <a:cs typeface="+mn-cs"/>
              </a:rPr>
              <a:t>Compare benefits associated with various regulatory programs; </a:t>
            </a:r>
          </a:p>
          <a:p>
            <a:pPr marL="171450" indent="-171450">
              <a:buFont typeface="Arial"/>
              <a:buChar char="•"/>
            </a:pPr>
            <a:r>
              <a:rPr lang="en-US" sz="1200" b="0" i="0" u="none" strike="noStrike" kern="1200" baseline="0" dirty="0" smtClean="0">
                <a:solidFill>
                  <a:schemeClr val="tx1"/>
                </a:solidFill>
                <a:latin typeface="+mn-lt"/>
                <a:ea typeface="+mn-ea"/>
                <a:cs typeface="+mn-cs"/>
              </a:rPr>
              <a:t>Characterize the distribution of health impacts among population sub-groups;  </a:t>
            </a:r>
          </a:p>
          <a:p>
            <a:pPr marL="171450" indent="-171450">
              <a:buFont typeface="Arial"/>
              <a:buChar char="•"/>
            </a:pPr>
            <a:r>
              <a:rPr lang="en-US" sz="1200" b="0" i="0" u="none" strike="noStrike" kern="1200" baseline="0" dirty="0" smtClean="0">
                <a:solidFill>
                  <a:schemeClr val="tx1"/>
                </a:solidFill>
                <a:latin typeface="+mn-lt"/>
                <a:ea typeface="+mn-ea"/>
                <a:cs typeface="+mn-cs"/>
              </a:rPr>
              <a:t>Estimate health impacts and economic values of existing air pollution concentrations; </a:t>
            </a:r>
          </a:p>
          <a:p>
            <a:pPr marL="171450" indent="-171450">
              <a:buFont typeface="Arial"/>
              <a:buChar char="•"/>
            </a:pPr>
            <a:r>
              <a:rPr lang="en-US" sz="1200" b="0" i="0" u="none" strike="noStrike" kern="1200" baseline="0" dirty="0" smtClean="0">
                <a:solidFill>
                  <a:schemeClr val="tx1"/>
                </a:solidFill>
                <a:latin typeface="+mn-lt"/>
                <a:ea typeface="+mn-ea"/>
                <a:cs typeface="+mn-cs"/>
              </a:rPr>
              <a:t>Estimate the health benefits of alternative ambient air quality standards; and </a:t>
            </a:r>
          </a:p>
          <a:p>
            <a:pPr marL="171450" indent="-171450">
              <a:buFont typeface="Arial"/>
              <a:buChar char="•"/>
            </a:pPr>
            <a:r>
              <a:rPr lang="en-US" sz="1200" b="0" i="0" u="none" strike="noStrike" kern="1200" baseline="0" dirty="0" smtClean="0">
                <a:solidFill>
                  <a:schemeClr val="tx1"/>
                </a:solidFill>
                <a:latin typeface="+mn-lt"/>
                <a:ea typeface="+mn-ea"/>
                <a:cs typeface="+mn-cs"/>
              </a:rPr>
              <a:t>Perform sensitivity analyses of health or valuation functions, or of other inputs. </a:t>
            </a:r>
          </a:p>
          <a:p>
            <a:r>
              <a:rPr lang="en-US" dirty="0" smtClean="0"/>
              <a:t>C-R function </a:t>
            </a:r>
            <a:r>
              <a:rPr lang="en-US" dirty="0" err="1" smtClean="0"/>
              <a:t>Y</a:t>
            </a:r>
            <a:r>
              <a:rPr lang="en-US" baseline="-25000" dirty="0" err="1" smtClean="0"/>
              <a:t>o</a:t>
            </a:r>
            <a:r>
              <a:rPr lang="en-US" baseline="0" dirty="0" smtClean="0"/>
              <a:t>-Baseline Incidence, B-Health effect estimate, PM-Air quality change, Pop-exposed population</a:t>
            </a:r>
          </a:p>
          <a:p>
            <a:r>
              <a:rPr lang="en-US" sz="1200" b="0" i="0" u="none" strike="noStrike" kern="1200" baseline="0" dirty="0" smtClean="0">
                <a:solidFill>
                  <a:schemeClr val="tx1"/>
                </a:solidFill>
                <a:latin typeface="+mn-lt"/>
                <a:ea typeface="+mn-ea"/>
                <a:cs typeface="+mn-cs"/>
              </a:rPr>
              <a:t>Health Effect = Air Quality Change * Health Effect Estimate * Exposed Population * Health Baseline Incidence </a:t>
            </a:r>
          </a:p>
          <a:p>
            <a:pPr marL="171450" indent="-171450">
              <a:buFont typeface="Arial"/>
              <a:buChar char="•"/>
            </a:pPr>
            <a:r>
              <a:rPr lang="en-US" sz="1200" b="1" i="0" u="none" strike="noStrike" kern="1200" baseline="0" dirty="0" smtClean="0">
                <a:solidFill>
                  <a:schemeClr val="tx1"/>
                </a:solidFill>
                <a:latin typeface="+mn-lt"/>
                <a:ea typeface="+mn-ea"/>
                <a:cs typeface="+mn-cs"/>
              </a:rPr>
              <a:t>Air Quality Change</a:t>
            </a:r>
            <a:r>
              <a:rPr lang="en-US" sz="1200" b="0" i="0" u="none" strike="noStrike" kern="1200" baseline="0" dirty="0" smtClean="0">
                <a:solidFill>
                  <a:schemeClr val="tx1"/>
                </a:solidFill>
                <a:latin typeface="+mn-lt"/>
                <a:ea typeface="+mn-ea"/>
                <a:cs typeface="+mn-cs"/>
              </a:rPr>
              <a:t>. The air quality change is the difference between the starting air pollution level (i.e., the baseline) and the air pollution level after some change, such as a new regulation (i.e., the control). </a:t>
            </a:r>
          </a:p>
          <a:p>
            <a:pPr marL="171450" indent="-171450">
              <a:buFont typeface="Arial"/>
              <a:buChar char="•"/>
            </a:pPr>
            <a:r>
              <a:rPr lang="en-US" sz="1200" b="1" i="0" u="none" strike="noStrike" kern="1200" baseline="0" dirty="0" smtClean="0">
                <a:solidFill>
                  <a:schemeClr val="tx1"/>
                </a:solidFill>
                <a:latin typeface="+mn-lt"/>
                <a:ea typeface="+mn-ea"/>
                <a:cs typeface="+mn-cs"/>
              </a:rPr>
              <a:t>Health Effect Estimate</a:t>
            </a:r>
            <a:r>
              <a:rPr lang="en-US" sz="1200" b="0" i="0" u="none" strike="noStrike" kern="1200" baseline="0" dirty="0" smtClean="0">
                <a:solidFill>
                  <a:schemeClr val="tx1"/>
                </a:solidFill>
                <a:latin typeface="+mn-lt"/>
                <a:ea typeface="+mn-ea"/>
                <a:cs typeface="+mn-cs"/>
              </a:rPr>
              <a:t>. The health effect estimate is an estimate of the percentage change in the risk of an adverse health effect due to a one unit change in ambient air pollution. </a:t>
            </a:r>
            <a:endParaRPr lang="en-US" sz="1200" b="0" i="0" u="none" strike="noStrike" kern="1200" baseline="0" dirty="0" smtClean="0">
              <a:solidFill>
                <a:schemeClr val="tx1"/>
              </a:solidFill>
              <a:latin typeface="Wingdings"/>
              <a:ea typeface="+mn-ea"/>
              <a:cs typeface="+mn-cs"/>
            </a:endParaRPr>
          </a:p>
          <a:p>
            <a:pPr marL="171450" indent="-171450">
              <a:buFont typeface="Arial"/>
              <a:buChar char="•"/>
            </a:pPr>
            <a:r>
              <a:rPr lang="en-US" sz="1200" b="1" i="0" u="none" strike="noStrike" kern="1200" baseline="0" dirty="0" smtClean="0">
                <a:solidFill>
                  <a:schemeClr val="tx1"/>
                </a:solidFill>
                <a:latin typeface="+mn-lt"/>
                <a:ea typeface="+mn-ea"/>
                <a:cs typeface="+mn-cs"/>
              </a:rPr>
              <a:t>Exposed Population</a:t>
            </a:r>
            <a:r>
              <a:rPr lang="en-US" sz="1200" b="0" i="0" u="none" strike="noStrike" kern="1200" baseline="0" dirty="0" smtClean="0">
                <a:solidFill>
                  <a:schemeClr val="tx1"/>
                </a:solidFill>
                <a:latin typeface="+mn-lt"/>
                <a:ea typeface="+mn-ea"/>
                <a:cs typeface="+mn-cs"/>
              </a:rPr>
              <a:t>. The exposed population is the number of people affected by the air pollution reduction. The government Census office is a good source for this information.</a:t>
            </a:r>
          </a:p>
          <a:p>
            <a:pPr marL="171450" indent="-171450">
              <a:buFont typeface="Arial"/>
              <a:buChar char="•"/>
            </a:pPr>
            <a:r>
              <a:rPr lang="en-US" sz="1200" b="1" i="0" u="none" strike="noStrike" kern="1200" baseline="0" dirty="0" smtClean="0">
                <a:solidFill>
                  <a:schemeClr val="tx1"/>
                </a:solidFill>
                <a:latin typeface="+mn-lt"/>
                <a:ea typeface="+mn-ea"/>
                <a:cs typeface="+mn-cs"/>
              </a:rPr>
              <a:t>Health Baseline Incidence</a:t>
            </a:r>
            <a:r>
              <a:rPr lang="en-US" sz="1200" b="0" i="0" u="none" strike="noStrike" kern="1200" baseline="0" dirty="0" smtClean="0">
                <a:solidFill>
                  <a:schemeClr val="tx1"/>
                </a:solidFill>
                <a:latin typeface="+mn-lt"/>
                <a:ea typeface="+mn-ea"/>
                <a:cs typeface="+mn-cs"/>
              </a:rPr>
              <a:t>. The health incidence rate is an estimate of the average number of people who die (or suffer from some adverse health effect) in a given population over a given period of time.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BenMAP-CE also calculates the economic value of avoided health effects. After calculating the health changes, you can estimate the economic value by multiplying the reduction of the health effect by an estimate of the economic value per case: </a:t>
            </a:r>
          </a:p>
          <a:p>
            <a:r>
              <a:rPr lang="en-US" sz="1200" b="0" i="0" u="none" strike="noStrike" kern="1200" baseline="0" dirty="0" smtClean="0">
                <a:solidFill>
                  <a:schemeClr val="tx1"/>
                </a:solidFill>
                <a:latin typeface="+mn-lt"/>
                <a:ea typeface="+mn-ea"/>
                <a:cs typeface="+mn-cs"/>
              </a:rPr>
              <a:t>Economic Value = Health Effect * Value of Health Effect </a:t>
            </a:r>
            <a:endParaRPr lang="en-US" dirty="0"/>
          </a:p>
        </p:txBody>
      </p:sp>
      <p:sp>
        <p:nvSpPr>
          <p:cNvPr id="4" name="Slide Number Placeholder 3"/>
          <p:cNvSpPr>
            <a:spLocks noGrp="1"/>
          </p:cNvSpPr>
          <p:nvPr>
            <p:ph type="sldNum" sz="quarter" idx="10"/>
          </p:nvPr>
        </p:nvSpPr>
        <p:spPr/>
        <p:txBody>
          <a:bodyPr/>
          <a:lstStyle/>
          <a:p>
            <a:fld id="{086BD963-E69D-5E41-8A9D-0EC06CFA3CC6}" type="slidenum">
              <a:rPr lang="en-US" smtClean="0"/>
              <a:t>53</a:t>
            </a:fld>
            <a:endParaRPr lang="en-US"/>
          </a:p>
        </p:txBody>
      </p:sp>
    </p:spTree>
    <p:extLst>
      <p:ext uri="{BB962C8B-B14F-4D97-AF65-F5344CB8AC3E}">
        <p14:creationId xmlns:p14="http://schemas.microsoft.com/office/powerpoint/2010/main" val="192209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Pollution in large populations is usually caused by gas exhaust from cars, burning of garbage, and the air pollution emissions from cars. The man-made causes of air pollutants produce volatile species  (i.e. VOCs, NO</a:t>
            </a:r>
            <a:r>
              <a:rPr lang="en-US" sz="1200" kern="1200" baseline="-25000" dirty="0" smtClean="0">
                <a:solidFill>
                  <a:schemeClr val="tx1"/>
                </a:solidFill>
                <a:effectLst/>
                <a:latin typeface="+mn-lt"/>
                <a:ea typeface="+mn-ea"/>
                <a:cs typeface="+mn-cs"/>
              </a:rPr>
              <a:t>x</a:t>
            </a:r>
            <a:r>
              <a:rPr lang="en-US" sz="1200" kern="1200" dirty="0" smtClean="0">
                <a:solidFill>
                  <a:schemeClr val="tx1"/>
                </a:solidFill>
                <a:effectLst/>
                <a:latin typeface="+mn-lt"/>
                <a:ea typeface="+mn-ea"/>
                <a:cs typeface="+mn-cs"/>
              </a:rPr>
              <a:t>, and O</a:t>
            </a:r>
            <a:r>
              <a:rPr lang="en-US" sz="1200" kern="1200" baseline="-25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within the troposphere, which is one of the reasons large populations are more susceptible to being effected by air pollution.</a:t>
            </a: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79260C-2E6E-F845-852E-46CF557BC339}" type="slidenum">
              <a:rPr lang="en-US" smtClean="0"/>
              <a:t>4</a:t>
            </a:fld>
            <a:endParaRPr lang="en-US" dirty="0"/>
          </a:p>
        </p:txBody>
      </p:sp>
    </p:spTree>
    <p:extLst>
      <p:ext uri="{BB962C8B-B14F-4D97-AF65-F5344CB8AC3E}">
        <p14:creationId xmlns:p14="http://schemas.microsoft.com/office/powerpoint/2010/main" val="97101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 is a major primary air pollutant</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1" i="1" dirty="0" smtClean="0">
                <a:latin typeface="Helvetica" charset="0"/>
                <a:ea typeface="Helvetica" charset="0"/>
                <a:cs typeface="Helvetica" charset="0"/>
              </a:rPr>
              <a:t>HO </a:t>
            </a:r>
            <a:r>
              <a:rPr lang="pt-BR" sz="1200" b="1" i="1" dirty="0" err="1" smtClean="0">
                <a:latin typeface="Helvetica" charset="0"/>
                <a:ea typeface="Helvetica" charset="0"/>
                <a:cs typeface="Helvetica" charset="0"/>
              </a:rPr>
              <a:t>radicals</a:t>
            </a:r>
            <a:r>
              <a:rPr lang="pt-BR" sz="1200" b="1" i="1" dirty="0" smtClean="0">
                <a:latin typeface="Helvetica" charset="0"/>
                <a:ea typeface="Helvetica" charset="0"/>
                <a:cs typeface="Helvetica" charset="0"/>
              </a:rPr>
              <a:t> play </a:t>
            </a:r>
            <a:r>
              <a:rPr lang="pt-BR" sz="1200" b="1" i="1" dirty="0" err="1" smtClean="0">
                <a:latin typeface="Helvetica" charset="0"/>
                <a:ea typeface="Helvetica" charset="0"/>
                <a:cs typeface="Helvetica" charset="0"/>
              </a:rPr>
              <a:t>an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enoromously</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important</a:t>
            </a:r>
            <a:r>
              <a:rPr lang="pt-BR" sz="1200" b="1" i="1" dirty="0" smtClean="0">
                <a:latin typeface="Helvetica" charset="0"/>
                <a:ea typeface="Helvetica" charset="0"/>
                <a:cs typeface="Helvetica" charset="0"/>
              </a:rPr>
              <a:t> role in </a:t>
            </a:r>
            <a:r>
              <a:rPr lang="pt-BR" sz="1200" b="1" i="1" dirty="0" err="1" smtClean="0">
                <a:latin typeface="Helvetica" charset="0"/>
                <a:ea typeface="Helvetica" charset="0"/>
                <a:cs typeface="Helvetica" charset="0"/>
              </a:rPr>
              <a:t>initiating</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the</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atmospheric</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oxidation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of</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organic</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and</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inorganic</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air</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pollutants</a:t>
            </a:r>
            <a:r>
              <a:rPr lang="pt-BR" sz="1200" b="1" i="1" dirty="0" smtClean="0">
                <a:latin typeface="Helvetica" charset="0"/>
                <a:ea typeface="Helvetica" charset="0"/>
                <a:cs typeface="Helvetica" charset="0"/>
              </a:rPr>
              <a:t>. These peroxy </a:t>
            </a:r>
            <a:r>
              <a:rPr lang="pt-BR" sz="1200" b="1" i="1" dirty="0" err="1" smtClean="0">
                <a:latin typeface="Helvetica" charset="0"/>
                <a:ea typeface="Helvetica" charset="0"/>
                <a:cs typeface="Helvetica" charset="0"/>
              </a:rPr>
              <a:t>radicals</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can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undergo</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reaction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with</a:t>
            </a:r>
            <a:r>
              <a:rPr lang="pt-BR" sz="1200" b="1" i="1" dirty="0" smtClean="0">
                <a:latin typeface="Helvetica" charset="0"/>
                <a:ea typeface="Helvetica" charset="0"/>
                <a:cs typeface="Helvetica" charset="0"/>
              </a:rPr>
              <a:t> NO </a:t>
            </a:r>
            <a:r>
              <a:rPr lang="pt-BR" sz="1200" b="1" i="1" dirty="0" err="1" smtClean="0">
                <a:latin typeface="Helvetica" charset="0"/>
                <a:ea typeface="Helvetica" charset="0"/>
                <a:cs typeface="Helvetica" charset="0"/>
              </a:rPr>
              <a:t>leading</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to</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the</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formation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of</a:t>
            </a:r>
            <a:r>
              <a:rPr lang="pt-BR" sz="1200" b="1" i="1" dirty="0" smtClean="0">
                <a:latin typeface="Helvetica" charset="0"/>
                <a:ea typeface="Helvetica" charset="0"/>
                <a:cs typeface="Helvetica" charset="0"/>
              </a:rPr>
              <a:t> NO</a:t>
            </a:r>
            <a:r>
              <a:rPr lang="pt-BR" sz="1200" b="1" i="1" baseline="-25000" dirty="0" smtClean="0">
                <a:latin typeface="Helvetica" charset="0"/>
                <a:ea typeface="Helvetica" charset="0"/>
                <a:cs typeface="Helvetica" charset="0"/>
              </a:rPr>
              <a:t>2</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which</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then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can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undergo</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photolysis</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to</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generate</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oxygen</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atoms</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and</a:t>
            </a:r>
            <a:r>
              <a:rPr lang="pt-BR" sz="1200" b="1" i="1" dirty="0" smtClean="0">
                <a:latin typeface="Helvetica" charset="0"/>
                <a:ea typeface="Helvetica" charset="0"/>
                <a:cs typeface="Helvetica" charset="0"/>
              </a:rPr>
              <a:t> </a:t>
            </a:r>
            <a:r>
              <a:rPr lang="pt-BR" sz="1200" b="1" i="1" dirty="0" err="1" smtClean="0">
                <a:latin typeface="Helvetica" charset="0"/>
                <a:ea typeface="Helvetica" charset="0"/>
                <a:cs typeface="Helvetica" charset="0"/>
              </a:rPr>
              <a:t>hence</a:t>
            </a:r>
            <a:r>
              <a:rPr lang="pt-BR" sz="1200" b="1" i="1" dirty="0" smtClean="0">
                <a:latin typeface="Helvetica" charset="0"/>
                <a:ea typeface="Helvetica" charset="0"/>
                <a:cs typeface="Helvetica" charset="0"/>
              </a:rPr>
              <a:t> ozone. (</a:t>
            </a:r>
            <a:r>
              <a:rPr lang="en-US" sz="1200" b="1" dirty="0" smtClean="0">
                <a:latin typeface="Helvetica" charset="0"/>
                <a:ea typeface="Helvetica" charset="0"/>
                <a:cs typeface="Helvetica" charset="0"/>
              </a:rPr>
              <a:t>Calvert et al., 2015)</a:t>
            </a:r>
          </a:p>
          <a:p>
            <a:endParaRPr lang="en-US" dirty="0" smtClean="0"/>
          </a:p>
        </p:txBody>
      </p:sp>
      <p:sp>
        <p:nvSpPr>
          <p:cNvPr id="4" name="Slide Number Placeholder 3"/>
          <p:cNvSpPr>
            <a:spLocks noGrp="1"/>
          </p:cNvSpPr>
          <p:nvPr>
            <p:ph type="sldNum" sz="quarter" idx="10"/>
          </p:nvPr>
        </p:nvSpPr>
        <p:spPr/>
        <p:txBody>
          <a:bodyPr/>
          <a:lstStyle/>
          <a:p>
            <a:fld id="{5A7A7267-3908-A54A-A2E5-99D8BC7907AB}" type="slidenum">
              <a:rPr lang="en-US" smtClean="0"/>
              <a:t>5</a:t>
            </a:fld>
            <a:endParaRPr lang="en-US" dirty="0"/>
          </a:p>
        </p:txBody>
      </p:sp>
    </p:spTree>
    <p:extLst>
      <p:ext uri="{BB962C8B-B14F-4D97-AF65-F5344CB8AC3E}">
        <p14:creationId xmlns:p14="http://schemas.microsoft.com/office/powerpoint/2010/main" val="37388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A79260C-2E6E-F845-852E-46CF557BC339}" type="slidenum">
              <a:rPr lang="en-US" smtClean="0"/>
              <a:t>6</a:t>
            </a:fld>
            <a:endParaRPr lang="en-US"/>
          </a:p>
        </p:txBody>
      </p:sp>
    </p:spTree>
    <p:extLst>
      <p:ext uri="{BB962C8B-B14F-4D97-AF65-F5344CB8AC3E}">
        <p14:creationId xmlns:p14="http://schemas.microsoft.com/office/powerpoint/2010/main" val="74422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8" indent="-171450" algn="l">
              <a:buFont typeface="Arial" charset="0"/>
              <a:buChar char="•"/>
            </a:pPr>
            <a:r>
              <a:rPr lang="en-US" b="1" i="1" dirty="0" smtClean="0">
                <a:latin typeface="Helvetica" charset="0"/>
                <a:ea typeface="Helvetica" charset="0"/>
                <a:cs typeface="Helvetica" charset="0"/>
              </a:rPr>
              <a:t>Tropospheric ozone reaches its highest level during the afternoon and early evening hours.</a:t>
            </a:r>
          </a:p>
          <a:p>
            <a:pPr marL="285750" indent="-285750">
              <a:buFont typeface="Wingdings" charset="2"/>
              <a:buChar char="v"/>
            </a:pPr>
            <a:endParaRPr lang="en-US" b="1" i="1" dirty="0" smtClean="0">
              <a:latin typeface="Helvetica" charset="0"/>
              <a:ea typeface="Helvetica" charset="0"/>
              <a:cs typeface="Helvetica" charset="0"/>
            </a:endParaRPr>
          </a:p>
          <a:p>
            <a:pPr marL="285750" indent="-285750">
              <a:buFont typeface="Wingdings" charset="2"/>
              <a:buChar char="v"/>
            </a:pPr>
            <a:r>
              <a:rPr lang="en-US" b="1" i="1" dirty="0" smtClean="0">
                <a:latin typeface="Helvetica" charset="0"/>
                <a:ea typeface="Helvetica" charset="0"/>
                <a:cs typeface="Helvetica" charset="0"/>
              </a:rPr>
              <a:t>High levels occur most often during the summer months. It is a strong irritant that can cause constriction of the airways, forcing the respiratory system to work harder in order to provide oxygen.</a:t>
            </a:r>
          </a:p>
          <a:p>
            <a:pPr marL="285750" indent="-285750">
              <a:buFont typeface="Wingdings" charset="2"/>
              <a:buChar char="v"/>
            </a:pPr>
            <a:endParaRPr lang="en-US" b="1" i="1" dirty="0" smtClean="0">
              <a:latin typeface="Helvetica" charset="0"/>
              <a:ea typeface="Helvetica" charset="0"/>
              <a:cs typeface="Helvetica" charset="0"/>
            </a:endParaRPr>
          </a:p>
          <a:p>
            <a:pPr marL="285750" indent="-285750">
              <a:buFont typeface="Wingdings" charset="2"/>
              <a:buChar char="v"/>
            </a:pPr>
            <a:r>
              <a:rPr lang="en-US" b="1" i="1" dirty="0" smtClean="0">
                <a:latin typeface="Helvetica" charset="0"/>
                <a:ea typeface="Helvetica" charset="0"/>
                <a:cs typeface="Helvetica" charset="0"/>
              </a:rPr>
              <a:t>It can also cause other health problems: </a:t>
            </a:r>
          </a:p>
          <a:p>
            <a:pPr marL="742950" lvl="1" indent="-285750">
              <a:buFont typeface="Wingdings" charset="2"/>
              <a:buChar char="v"/>
            </a:pPr>
            <a:r>
              <a:rPr lang="en-US" b="1" i="1" dirty="0" smtClean="0">
                <a:latin typeface="Helvetica" charset="0"/>
                <a:ea typeface="Helvetica" charset="0"/>
                <a:cs typeface="Helvetica" charset="0"/>
              </a:rPr>
              <a:t>Reduce lung function</a:t>
            </a:r>
          </a:p>
          <a:p>
            <a:pPr marL="742950" lvl="1" indent="-285750">
              <a:buFont typeface="Wingdings" charset="2"/>
              <a:buChar char="v"/>
            </a:pPr>
            <a:r>
              <a:rPr lang="en-US" b="1" i="1" dirty="0" smtClean="0">
                <a:latin typeface="Helvetica" charset="0"/>
                <a:ea typeface="Helvetica" charset="0"/>
                <a:cs typeface="Helvetica" charset="0"/>
              </a:rPr>
              <a:t>Inflame and damage the lining of the lung</a:t>
            </a:r>
          </a:p>
          <a:p>
            <a:pPr marL="742950" lvl="1" indent="-285750">
              <a:buFont typeface="Wingdings" charset="2"/>
              <a:buChar char="v"/>
            </a:pPr>
            <a:r>
              <a:rPr lang="en-US" b="1" i="1" dirty="0" smtClean="0">
                <a:latin typeface="Helvetica" charset="0"/>
                <a:ea typeface="Helvetica" charset="0"/>
                <a:cs typeface="Helvetica" charset="0"/>
              </a:rPr>
              <a:t>Aggravates respiratory diseases such as emphysema, bronchitis and asthma</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Lung Function: </a:t>
            </a:r>
            <a:r>
              <a:rPr lang="en-US" sz="1200" kern="1200" dirty="0" smtClean="0">
                <a:solidFill>
                  <a:schemeClr val="tx1"/>
                </a:solidFill>
                <a:effectLst/>
                <a:latin typeface="+mn-lt"/>
                <a:ea typeface="+mn-ea"/>
                <a:cs typeface="+mn-cs"/>
              </a:rPr>
              <a:t>When scientists refer to “lung function,” they mean the volume of air that you draw in when you</a:t>
            </a:r>
          </a:p>
          <a:p>
            <a:r>
              <a:rPr lang="en-US" sz="1200" kern="1200" dirty="0" smtClean="0">
                <a:solidFill>
                  <a:schemeClr val="tx1"/>
                </a:solidFill>
                <a:effectLst/>
                <a:latin typeface="+mn-lt"/>
                <a:ea typeface="+mn-ea"/>
                <a:cs typeface="+mn-cs"/>
              </a:rPr>
              <a:t>take a full breath and the speed at which you are able to blow it out.</a:t>
            </a:r>
          </a:p>
          <a:p>
            <a:r>
              <a:rPr lang="en-US" sz="1200" kern="1200" dirty="0" smtClean="0">
                <a:solidFill>
                  <a:schemeClr val="tx1"/>
                </a:solidFill>
                <a:effectLst/>
                <a:latin typeface="+mn-lt"/>
                <a:ea typeface="+mn-ea"/>
                <a:cs typeface="+mn-cs"/>
              </a:rPr>
              <a:t>Ozone may make it more difficult for you to breathe as deeply and vigorously as you normally</a:t>
            </a:r>
          </a:p>
          <a:p>
            <a:r>
              <a:rPr lang="en-US" sz="1200" kern="1200" dirty="0" smtClean="0">
                <a:solidFill>
                  <a:schemeClr val="tx1"/>
                </a:solidFill>
                <a:effectLst/>
                <a:latin typeface="+mn-lt"/>
                <a:ea typeface="+mn-ea"/>
                <a:cs typeface="+mn-cs"/>
              </a:rPr>
              <a:t>would. When this happens, you might notice that breathing starts to feel uncomfortable. If you are</a:t>
            </a:r>
          </a:p>
          <a:p>
            <a:r>
              <a:rPr lang="en-US" sz="1200" kern="1200" dirty="0" smtClean="0">
                <a:solidFill>
                  <a:schemeClr val="tx1"/>
                </a:solidFill>
                <a:effectLst/>
                <a:latin typeface="+mn-lt"/>
                <a:ea typeface="+mn-ea"/>
                <a:cs typeface="+mn-cs"/>
              </a:rPr>
              <a:t>exercising or working outdoors, you may notice that you are taking more rapid and shallow breaths</a:t>
            </a:r>
          </a:p>
          <a:p>
            <a:r>
              <a:rPr lang="en-US" sz="1200" kern="1200" dirty="0" smtClean="0">
                <a:solidFill>
                  <a:schemeClr val="tx1"/>
                </a:solidFill>
                <a:effectLst/>
                <a:latin typeface="+mn-lt"/>
                <a:ea typeface="+mn-ea"/>
                <a:cs typeface="+mn-cs"/>
              </a:rPr>
              <a:t>than normal. Reduced lung function can be a particular problem for outdoor workers, competitive</a:t>
            </a:r>
          </a:p>
          <a:p>
            <a:r>
              <a:rPr lang="en-US" sz="1200" kern="1200" dirty="0" smtClean="0">
                <a:solidFill>
                  <a:schemeClr val="tx1"/>
                </a:solidFill>
                <a:effectLst/>
                <a:latin typeface="+mn-lt"/>
                <a:ea typeface="+mn-ea"/>
                <a:cs typeface="+mn-cs"/>
              </a:rPr>
              <a:t>athletes and others who exercise outdoors</a:t>
            </a:r>
          </a:p>
          <a:p>
            <a:r>
              <a:rPr lang="en-US" sz="1200" b="1" kern="1200" dirty="0" smtClean="0">
                <a:solidFill>
                  <a:schemeClr val="tx1"/>
                </a:solidFill>
                <a:effectLst/>
                <a:latin typeface="+mn-lt"/>
                <a:ea typeface="+mn-ea"/>
                <a:cs typeface="+mn-cs"/>
              </a:rPr>
              <a:t>Damage</a:t>
            </a:r>
            <a:r>
              <a:rPr lang="en-US" sz="1200" b="1" kern="1200" baseline="0" dirty="0" smtClean="0">
                <a:solidFill>
                  <a:schemeClr val="tx1"/>
                </a:solidFill>
                <a:effectLst/>
                <a:latin typeface="+mn-lt"/>
                <a:ea typeface="+mn-ea"/>
                <a:cs typeface="+mn-cs"/>
              </a:rPr>
              <a:t> Lining of Lungs: </a:t>
            </a:r>
            <a:r>
              <a:rPr lang="en-US" sz="1200" kern="1200" dirty="0" smtClean="0">
                <a:solidFill>
                  <a:schemeClr val="tx1"/>
                </a:solidFill>
                <a:effectLst/>
                <a:latin typeface="+mn-lt"/>
                <a:ea typeface="+mn-ea"/>
                <a:cs typeface="+mn-cs"/>
              </a:rPr>
              <a:t>Some scientists have compared ozone-caused lung damage to a sunburn. Ozone damages the cells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line the air spaces in the lung. Within a few days, the damaged cells are replaced and the old</a:t>
            </a:r>
          </a:p>
          <a:p>
            <a:r>
              <a:rPr lang="en-US" sz="1200" kern="1200" dirty="0" smtClean="0">
                <a:solidFill>
                  <a:schemeClr val="tx1"/>
                </a:solidFill>
                <a:effectLst/>
                <a:latin typeface="+mn-lt"/>
                <a:ea typeface="+mn-ea"/>
                <a:cs typeface="+mn-cs"/>
              </a:rPr>
              <a:t>cells are shed – much in the way skin peels after a sunburn. If this kind of damage occurs</a:t>
            </a:r>
          </a:p>
          <a:p>
            <a:r>
              <a:rPr lang="en-US" sz="1200" kern="1200" dirty="0" smtClean="0">
                <a:solidFill>
                  <a:schemeClr val="tx1"/>
                </a:solidFill>
                <a:effectLst/>
                <a:latin typeface="+mn-lt"/>
                <a:ea typeface="+mn-ea"/>
                <a:cs typeface="+mn-cs"/>
              </a:rPr>
              <a:t>repeatedly, it may lead to permanent damage to your lungs that could cause a lower quality of life.</a:t>
            </a:r>
          </a:p>
          <a:p>
            <a:r>
              <a:rPr lang="en-US" sz="1200" b="1" kern="1200" dirty="0" smtClean="0">
                <a:solidFill>
                  <a:schemeClr val="tx1"/>
                </a:solidFill>
                <a:effectLst/>
                <a:latin typeface="+mn-lt"/>
                <a:ea typeface="+mn-ea"/>
                <a:cs typeface="+mn-cs"/>
              </a:rPr>
              <a:t>Cause other problems: </a:t>
            </a:r>
            <a:r>
              <a:rPr lang="en-US" sz="1200" kern="1200" dirty="0" smtClean="0">
                <a:solidFill>
                  <a:schemeClr val="tx1"/>
                </a:solidFill>
                <a:effectLst/>
                <a:latin typeface="+mn-lt"/>
                <a:ea typeface="+mn-ea"/>
                <a:cs typeface="+mn-cs"/>
              </a:rPr>
              <a:t>Ozone may aggravate chronic lung diseases, such as emphysema and bronchitis. Studies in</a:t>
            </a:r>
          </a:p>
          <a:p>
            <a:r>
              <a:rPr lang="en-US" sz="1200" kern="1200" dirty="0" smtClean="0">
                <a:solidFill>
                  <a:schemeClr val="tx1"/>
                </a:solidFill>
                <a:effectLst/>
                <a:latin typeface="+mn-lt"/>
                <a:ea typeface="+mn-ea"/>
                <a:cs typeface="+mn-cs"/>
              </a:rPr>
              <a:t>animals suggest that ozone also may reduce the immune system’s ability to fight off bacterial infections</a:t>
            </a:r>
          </a:p>
          <a:p>
            <a:r>
              <a:rPr lang="en-US" sz="1200" kern="1200" dirty="0" smtClean="0">
                <a:solidFill>
                  <a:schemeClr val="tx1"/>
                </a:solidFill>
                <a:effectLst/>
                <a:latin typeface="+mn-lt"/>
                <a:ea typeface="+mn-ea"/>
                <a:cs typeface="+mn-cs"/>
              </a:rPr>
              <a:t>in the respiratory system.</a:t>
            </a:r>
          </a:p>
          <a:p>
            <a:r>
              <a:rPr lang="en-US" sz="1200" kern="1200" dirty="0" smtClean="0">
                <a:solidFill>
                  <a:schemeClr val="tx1"/>
                </a:solidFill>
                <a:effectLst/>
                <a:latin typeface="+mn-lt"/>
                <a:ea typeface="+mn-ea"/>
                <a:cs typeface="+mn-cs"/>
              </a:rPr>
              <a:t>Scientists are concerned that repeated short-term damage from ozone exposure may permanently injure</a:t>
            </a:r>
          </a:p>
          <a:p>
            <a:r>
              <a:rPr lang="en-US" sz="1200" kern="1200" dirty="0" smtClean="0">
                <a:solidFill>
                  <a:schemeClr val="tx1"/>
                </a:solidFill>
                <a:effectLst/>
                <a:latin typeface="+mn-lt"/>
                <a:ea typeface="+mn-ea"/>
                <a:cs typeface="+mn-cs"/>
              </a:rPr>
              <a:t>the lung. For example, repeated ozone damage to the developing lungs of children may reduce</a:t>
            </a:r>
          </a:p>
          <a:p>
            <a:r>
              <a:rPr lang="en-US" sz="1200" kern="1200" dirty="0" smtClean="0">
                <a:solidFill>
                  <a:schemeClr val="tx1"/>
                </a:solidFill>
                <a:effectLst/>
                <a:latin typeface="+mn-lt"/>
                <a:ea typeface="+mn-ea"/>
                <a:cs typeface="+mn-cs"/>
              </a:rPr>
              <a:t>their lung function when they are adults. In addition, ozone exposure may speed up the decline in</a:t>
            </a:r>
          </a:p>
          <a:p>
            <a:r>
              <a:rPr lang="en-US" sz="1200" kern="1200" dirty="0" smtClean="0">
                <a:solidFill>
                  <a:schemeClr val="tx1"/>
                </a:solidFill>
                <a:effectLst/>
                <a:latin typeface="+mn-lt"/>
                <a:ea typeface="+mn-ea"/>
                <a:cs typeface="+mn-cs"/>
              </a:rPr>
              <a:t>lung function that occurs as a natural result of aging.</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7</a:t>
            </a:fld>
            <a:endParaRPr lang="en-US" dirty="0"/>
          </a:p>
        </p:txBody>
      </p:sp>
    </p:spTree>
    <p:extLst>
      <p:ext uri="{BB962C8B-B14F-4D97-AF65-F5344CB8AC3E}">
        <p14:creationId xmlns:p14="http://schemas.microsoft.com/office/powerpoint/2010/main" val="1578635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latin typeface="Helvetica"/>
                <a:cs typeface="Helvetica"/>
              </a:rPr>
              <a:t>Employers lose every year when asthma keeps adults out of the workplace.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smtClean="0">
                <a:latin typeface="Helvetica"/>
                <a:cs typeface="Helvetica"/>
              </a:rPr>
              <a:t> Respiratory illnesses are also responsible for.</a:t>
            </a:r>
          </a:p>
          <a:p>
            <a:endParaRPr lang="en-US" b="1" i="1" dirty="0" smtClean="0">
              <a:latin typeface="Helvetica"/>
              <a:cs typeface="Helvetica"/>
            </a:endParaRPr>
          </a:p>
          <a:p>
            <a:r>
              <a:rPr lang="en-US" b="1" i="1" dirty="0" smtClean="0">
                <a:latin typeface="Helvetica"/>
                <a:cs typeface="Helvetica"/>
              </a:rPr>
              <a:t>which has sidelined many children from physical activity.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estimate the economic value by multiplying the reduction of the health effect by an estimate of the economic value per case (see Figure 1-2): </a:t>
            </a:r>
          </a:p>
          <a:p>
            <a:r>
              <a:rPr lang="en-US" sz="1200" kern="1200" dirty="0" smtClean="0">
                <a:solidFill>
                  <a:schemeClr val="tx1"/>
                </a:solidFill>
                <a:effectLst/>
                <a:latin typeface="+mn-lt"/>
                <a:ea typeface="+mn-ea"/>
                <a:cs typeface="+mn-cs"/>
              </a:rPr>
              <a:t>Economic Value = Health Effect * Value of Health Effect </a:t>
            </a:r>
          </a:p>
          <a:p>
            <a:r>
              <a:rPr lang="en-US" sz="1200" kern="1200" dirty="0" smtClean="0">
                <a:solidFill>
                  <a:schemeClr val="tx1"/>
                </a:solidFill>
                <a:effectLst/>
                <a:latin typeface="+mn-lt"/>
                <a:ea typeface="+mn-ea"/>
                <a:cs typeface="+mn-cs"/>
              </a:rPr>
              <a:t>There are several different ways of calculating the value of the health effect. For example, the value of an avoided premature mortality is generally calculated using the Value of Statistical Life (VSL). The value of a statistical life is the monetary value that a group of people are willing to pay to slightly reduce the risk of premature death in the population. For other health effects, the medical costs of the illness may be the only valuation data available. The BenMAP-CE database includes several different functions for VSL and valuation functions for other health effects for you to choose, or you can rely on U.S. EPA's preloaded selections. </a:t>
            </a:r>
          </a:p>
          <a:p>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8</a:t>
            </a:fld>
            <a:endParaRPr lang="en-US" dirty="0"/>
          </a:p>
        </p:txBody>
      </p:sp>
    </p:spTree>
    <p:extLst>
      <p:ext uri="{BB962C8B-B14F-4D97-AF65-F5344CB8AC3E}">
        <p14:creationId xmlns:p14="http://schemas.microsoft.com/office/powerpoint/2010/main" val="713269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i="1" dirty="0" smtClean="0">
                <a:latin typeface="Helvetica" charset="0"/>
                <a:ea typeface="Helvetica" charset="0"/>
                <a:cs typeface="Helvetica" charset="0"/>
              </a:rPr>
              <a:t>California’s South Coast Air Basin (SoCAB) has historically experienced the most severe ground-level ozone (O</a:t>
            </a:r>
            <a:r>
              <a:rPr lang="en-US" b="1" i="1" baseline="-25000" dirty="0" smtClean="0">
                <a:latin typeface="Helvetica" charset="0"/>
                <a:ea typeface="Helvetica" charset="0"/>
                <a:cs typeface="Helvetica" charset="0"/>
              </a:rPr>
              <a:t>3</a:t>
            </a:r>
            <a:r>
              <a:rPr lang="en-US" b="1" i="1" dirty="0" smtClean="0">
                <a:latin typeface="Helvetica" charset="0"/>
                <a:ea typeface="Helvetica" charset="0"/>
                <a:cs typeface="Helvetica" charset="0"/>
              </a:rPr>
              <a:t>) pollution in the United States. The basin encompasses 10,743 square miles and is home to over 17.8 million people (2010 U.S. Census).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i="1" dirty="0" smtClean="0">
                <a:latin typeface="Helvetica" charset="0"/>
                <a:ea typeface="Helvetica" charset="0"/>
                <a:cs typeface="Helvetica" charset="0"/>
              </a:rPr>
              <a:t>High concentrations of ozone in the SoCAB result from the combination of high mountains that contain air pollutants (Fujita et al., 2015)</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SoCAB (California’s South</a:t>
            </a:r>
            <a:r>
              <a:rPr lang="en-US" sz="1200" b="1" kern="1200" baseline="0" dirty="0" smtClean="0">
                <a:solidFill>
                  <a:schemeClr val="tx1"/>
                </a:solidFill>
                <a:effectLst/>
                <a:latin typeface="+mn-lt"/>
                <a:ea typeface="+mn-ea"/>
                <a:cs typeface="+mn-cs"/>
              </a:rPr>
              <a:t> Coast Air Basin) </a:t>
            </a:r>
            <a:r>
              <a:rPr lang="en-US" sz="1200" kern="1200" dirty="0" smtClean="0">
                <a:solidFill>
                  <a:schemeClr val="tx1"/>
                </a:solidFill>
                <a:effectLst/>
                <a:latin typeface="+mn-lt"/>
                <a:ea typeface="+mn-ea"/>
                <a:cs typeface="+mn-cs"/>
              </a:rPr>
              <a:t>region has historically experienced the most severe ground level ozone pollution in the United States. </a:t>
            </a:r>
          </a:p>
          <a:p>
            <a:pPr marL="171450" indent="-171450">
              <a:buFont typeface="Arial"/>
              <a:buChar char="•"/>
            </a:pPr>
            <a:r>
              <a:rPr lang="en-US" b="1" dirty="0" smtClean="0"/>
              <a:t>Southern California</a:t>
            </a:r>
            <a:r>
              <a:rPr lang="en-US" dirty="0" smtClean="0"/>
              <a:t>’s air remains home to some of the worst air</a:t>
            </a:r>
            <a:r>
              <a:rPr lang="en-US" baseline="0" dirty="0" smtClean="0"/>
              <a:t> </a:t>
            </a:r>
            <a:r>
              <a:rPr lang="en-US" dirty="0" smtClean="0"/>
              <a:t>in the United States, the American Lung Association said Tuesday in its annual State of the Air report.</a:t>
            </a:r>
          </a:p>
          <a:p>
            <a:pPr marL="171450" indent="-171450">
              <a:buFont typeface="Arial"/>
              <a:buChar char="•"/>
            </a:pPr>
            <a:r>
              <a:rPr lang="en-US" b="1" i="1" dirty="0" smtClean="0">
                <a:latin typeface="Helvetica" charset="0"/>
                <a:ea typeface="Helvetica" charset="0"/>
                <a:cs typeface="Helvetica" charset="0"/>
              </a:rPr>
              <a:t>and adverse meteorology that results in low mixing layers and conditions that limit atmospheric dispersion.</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of California is divided into air basins, which means air pollution tends to stagnate within these air basins due to natural barriers, such as mountains, unless prevailing winds are strong enough to disperse into other areas.</a:t>
            </a:r>
          </a:p>
          <a:p>
            <a:r>
              <a:rPr lang="en-US" dirty="0" smtClean="0"/>
              <a:t>The basin</a:t>
            </a:r>
            <a:r>
              <a:rPr lang="en-US" baseline="0" dirty="0" smtClean="0"/>
              <a:t> includes portions of Los Angeles, Riverside, and San Bernardino counties and all of Orange County.</a:t>
            </a:r>
            <a:endParaRPr lang="en-US" dirty="0"/>
          </a:p>
        </p:txBody>
      </p:sp>
      <p:sp>
        <p:nvSpPr>
          <p:cNvPr id="4" name="Slide Number Placeholder 3"/>
          <p:cNvSpPr>
            <a:spLocks noGrp="1"/>
          </p:cNvSpPr>
          <p:nvPr>
            <p:ph type="sldNum" sz="quarter" idx="10"/>
          </p:nvPr>
        </p:nvSpPr>
        <p:spPr/>
        <p:txBody>
          <a:bodyPr/>
          <a:lstStyle/>
          <a:p>
            <a:fld id="{5A7A7267-3908-A54A-A2E5-99D8BC7907AB}" type="slidenum">
              <a:rPr lang="en-US" smtClean="0"/>
              <a:t>9</a:t>
            </a:fld>
            <a:endParaRPr lang="en-US" dirty="0"/>
          </a:p>
        </p:txBody>
      </p:sp>
    </p:spTree>
    <p:extLst>
      <p:ext uri="{BB962C8B-B14F-4D97-AF65-F5344CB8AC3E}">
        <p14:creationId xmlns:p14="http://schemas.microsoft.com/office/powerpoint/2010/main" val="410382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66B27A-9277-614A-B0B1-92E68B06DB78}"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61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3737A-91DD-9248-A019-FFDB3D5EB91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1595256"/>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3737A-91DD-9248-A019-FFDB3D5EB91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94519295"/>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3737A-91DD-9248-A019-FFDB3D5EB91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9267707"/>
      </p:ext>
    </p:extLst>
  </p:cSld>
  <p:clrMapOvr>
    <a:masterClrMapping/>
  </p:clrMapOvr>
  <p:timing>
    <p:tnLst>
      <p:par>
        <p:cTn id="1" dur="indefinite" restart="never" nodeType="tmRoot"/>
      </p:par>
    </p:tnLst>
  </p:timing>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3737A-91DD-9248-A019-FFDB3D5EB91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61147454"/>
      </p:ext>
    </p:extLst>
  </p:cSld>
  <p:clrMapOvr>
    <a:masterClrMapping/>
  </p:clrMapOvr>
  <p:timing>
    <p:tnLst>
      <p:par>
        <p:cTn id="1" dur="indefinite" restart="never" nodeType="tmRoot"/>
      </p:par>
    </p:tnLst>
  </p:timing>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803737A-91DD-9248-A019-FFDB3D5EB91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41663488"/>
      </p:ext>
    </p:extLst>
  </p:cSld>
  <p:clrMapOvr>
    <a:masterClrMapping/>
  </p:clrMapOvr>
  <p:timing>
    <p:tnLst>
      <p:par>
        <p:cTn id="1" dur="indefinite" restart="never" nodeType="tmRoot"/>
      </p:par>
    </p:tnLst>
  </p:timing>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45DA2F-6357-594A-840F-0CFE642E9DA8}"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3475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7A68D5E-C565-F249-9DCA-E9446F2833B6}"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7670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6CDA1C6-815D-884B-AC93-5925A30A2BE1}"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8059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B7E2B8-F6BD-F549-B2DB-D01D1935713D}" type="datetime1">
              <a:rPr lang="en-US" smtClean="0"/>
              <a:t>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612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0A4C8C-EDA2-8949-86B8-5B3D3F3C0F7C}" type="datetime1">
              <a:rPr lang="en-US" smtClean="0"/>
              <a:t>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1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7A9CC7-93C6-314E-960C-86918A3F25E0}" type="datetime1">
              <a:rPr lang="en-US" smtClean="0"/>
              <a:t>2/1/18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750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C6BB65-E2ED-EC4B-B05B-FC2402090B75}" type="datetime1">
              <a:rPr lang="en-US" smtClean="0"/>
              <a:t>2/1/18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432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D65C77-D234-A54E-BE6C-89FA97C6170D}" type="datetime1">
              <a:rPr lang="en-US" smtClean="0"/>
              <a:t>2/1/18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8827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6CB396-79EC-4E4D-917D-C77A6FE98DB7}" type="datetime1">
              <a:rPr lang="en-US" smtClean="0"/>
              <a:t>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849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5" name="Date Placeholder 4"/>
          <p:cNvSpPr>
            <a:spLocks noGrp="1"/>
          </p:cNvSpPr>
          <p:nvPr>
            <p:ph type="dt" sz="half" idx="10"/>
          </p:nvPr>
        </p:nvSpPr>
        <p:spPr/>
        <p:txBody>
          <a:bodyPr/>
          <a:lstStyle/>
          <a:p>
            <a:fld id="{21210D1C-D7E7-A545-98D8-4F57A778897E}" type="datetime1">
              <a:rPr lang="en-US" smtClean="0"/>
              <a:t>2/1/18</a:t>
            </a:fld>
            <a:endParaRPr lang="en-US" dirty="0"/>
          </a:p>
        </p:txBody>
      </p:sp>
    </p:spTree>
    <p:extLst>
      <p:ext uri="{BB962C8B-B14F-4D97-AF65-F5344CB8AC3E}">
        <p14:creationId xmlns:p14="http://schemas.microsoft.com/office/powerpoint/2010/main" val="1091317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803737A-91DD-9248-A019-FFDB3D5EB91D}" type="datetime1">
              <a:rPr lang="en-US" smtClean="0"/>
              <a:t>2/1/18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5711502"/>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e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emf"/></Relationships>
</file>

<file path=ppt/slides/_rels/slide17.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21.png"/><Relationship Id="rId16" Type="http://schemas.openxmlformats.org/officeDocument/2006/relationships/image" Target="../media/image77.png"/><Relationship Id="rId17" Type="http://schemas.openxmlformats.org/officeDocument/2006/relationships/image" Target="../media/image78.png"/><Relationship Id="rId1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0"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4" Type="http://schemas.openxmlformats.org/officeDocument/2006/relationships/image" Target="../media/image27.gi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70.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51.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8.png"/><Relationship Id="rId6" Type="http://schemas.openxmlformats.org/officeDocument/2006/relationships/image" Target="../media/image9.jpeg"/><Relationship Id="rId1" Type="http://schemas.microsoft.com/office/2007/relationships/media" Target="../media/media1.mp4"/><Relationship Id="rId2" Type="http://schemas.openxmlformats.org/officeDocument/2006/relationships/video" Target="../media/media1.mp4"/></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24000">
              <a:srgbClr val="FF0000"/>
            </a:gs>
            <a:gs pos="54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80460" y="2366682"/>
            <a:ext cx="8144134" cy="1901462"/>
          </a:xfrm>
        </p:spPr>
        <p:txBody>
          <a:bodyPr anchor="ctr">
            <a:noAutofit/>
          </a:bodyPr>
          <a:lstStyle/>
          <a:p>
            <a:pPr algn="ctr"/>
            <a:r>
              <a:rPr lang="en-US" sz="2800" b="1" i="1" dirty="0" smtClean="0">
                <a:solidFill>
                  <a:schemeClr val="tx1"/>
                </a:solidFill>
                <a:latin typeface="Helvetica"/>
                <a:cs typeface="Helvetica"/>
              </a:rPr>
              <a:t/>
            </a:r>
            <a:br>
              <a:rPr lang="en-US" sz="2800" b="1" i="1" dirty="0" smtClean="0">
                <a:solidFill>
                  <a:schemeClr val="tx1"/>
                </a:solidFill>
                <a:latin typeface="Helvetica"/>
                <a:cs typeface="Helvetica"/>
              </a:rPr>
            </a:br>
            <a:r>
              <a:rPr lang="en-US" sz="2800" b="1" i="1" dirty="0">
                <a:solidFill>
                  <a:schemeClr val="tx1"/>
                </a:solidFill>
                <a:latin typeface="Helvetica"/>
                <a:cs typeface="Helvetica"/>
              </a:rPr>
              <a:t/>
            </a:r>
            <a:br>
              <a:rPr lang="en-US" sz="2800" b="1" i="1" dirty="0">
                <a:solidFill>
                  <a:schemeClr val="tx1"/>
                </a:solidFill>
                <a:latin typeface="Helvetica"/>
                <a:cs typeface="Helvetica"/>
              </a:rPr>
            </a:br>
            <a:r>
              <a:rPr lang="en-US" sz="2800" b="1" i="1" dirty="0" smtClean="0">
                <a:solidFill>
                  <a:schemeClr val="tx1"/>
                </a:solidFill>
                <a:latin typeface="Helvetica"/>
                <a:cs typeface="Helvetica"/>
              </a:rPr>
              <a:t>Modeling Regional &amp; Global Tropospheric Ozone: Gas Phase Chemical Mechanisms &amp; Respiratory Health Impacts</a:t>
            </a:r>
            <a:r>
              <a:rPr lang="en-US" sz="6600" b="1" i="1" dirty="0">
                <a:solidFill>
                  <a:schemeClr val="tx1"/>
                </a:solidFill>
                <a:latin typeface="Helvetica"/>
                <a:cs typeface="Helvetica"/>
              </a:rPr>
              <a:t/>
            </a:r>
            <a:br>
              <a:rPr lang="en-US" sz="6600" b="1" i="1" dirty="0">
                <a:solidFill>
                  <a:schemeClr val="tx1"/>
                </a:solidFill>
                <a:latin typeface="Helvetica"/>
                <a:cs typeface="Helvetica"/>
              </a:rPr>
            </a:br>
            <a:endParaRPr lang="en-US" sz="6600" dirty="0">
              <a:solidFill>
                <a:schemeClr val="tx1"/>
              </a:solidFill>
            </a:endParaRPr>
          </a:p>
        </p:txBody>
      </p:sp>
      <p:sp>
        <p:nvSpPr>
          <p:cNvPr id="3" name="Subtitle 2"/>
          <p:cNvSpPr>
            <a:spLocks noGrp="1"/>
          </p:cNvSpPr>
          <p:nvPr>
            <p:ph type="subTitle" idx="1"/>
          </p:nvPr>
        </p:nvSpPr>
        <p:spPr>
          <a:xfrm>
            <a:off x="1756088" y="4428564"/>
            <a:ext cx="8144134" cy="1972235"/>
          </a:xfrm>
        </p:spPr>
        <p:txBody>
          <a:bodyPr>
            <a:noAutofit/>
          </a:bodyPr>
          <a:lstStyle/>
          <a:p>
            <a:pPr algn="ctr"/>
            <a:r>
              <a:rPr lang="en-US" sz="3200" b="1" dirty="0" smtClean="0">
                <a:solidFill>
                  <a:schemeClr val="tx1"/>
                </a:solidFill>
                <a:latin typeface="Helvetica" charset="0"/>
                <a:ea typeface="Helvetica" charset="0"/>
                <a:cs typeface="Helvetica" charset="0"/>
              </a:rPr>
              <a:t>Presented by: Emily Saunders, PhD. </a:t>
            </a:r>
          </a:p>
          <a:p>
            <a:pPr algn="ctr"/>
            <a:r>
              <a:rPr lang="en-US" sz="3200" b="1" dirty="0" smtClean="0">
                <a:solidFill>
                  <a:schemeClr val="tx1"/>
                </a:solidFill>
                <a:latin typeface="Helvetica" charset="0"/>
                <a:ea typeface="Helvetica" charset="0"/>
                <a:cs typeface="Helvetica" charset="0"/>
              </a:rPr>
              <a:t>Date: February 5, 2018</a:t>
            </a:r>
            <a:endParaRPr lang="en-US" sz="3200" b="1" dirty="0">
              <a:solidFill>
                <a:schemeClr val="tx1"/>
              </a:solidFill>
              <a:latin typeface="Helvetica" charset="0"/>
              <a:ea typeface="Helvetica" charset="0"/>
              <a:cs typeface="Helvetica" charset="0"/>
            </a:endParaRPr>
          </a:p>
        </p:txBody>
      </p:sp>
      <p:pic>
        <p:nvPicPr>
          <p:cNvPr id="4" name="Picture 3"/>
          <p:cNvPicPr>
            <a:picLocks noChangeAspect="1"/>
          </p:cNvPicPr>
          <p:nvPr/>
        </p:nvPicPr>
        <p:blipFill>
          <a:blip r:embed="rId3"/>
          <a:stretch>
            <a:fillRect/>
          </a:stretch>
        </p:blipFill>
        <p:spPr>
          <a:xfrm>
            <a:off x="1114580" y="205849"/>
            <a:ext cx="3370420" cy="1880757"/>
          </a:xfrm>
          <a:prstGeom prst="rect">
            <a:avLst/>
          </a:prstGeom>
        </p:spPr>
      </p:pic>
      <p:pic>
        <p:nvPicPr>
          <p:cNvPr id="6" name="Picture 5"/>
          <p:cNvPicPr>
            <a:picLocks noChangeAspect="1"/>
          </p:cNvPicPr>
          <p:nvPr/>
        </p:nvPicPr>
        <p:blipFill>
          <a:blip r:embed="rId4"/>
          <a:stretch>
            <a:fillRect/>
          </a:stretch>
        </p:blipFill>
        <p:spPr>
          <a:xfrm>
            <a:off x="4804787" y="189308"/>
            <a:ext cx="6190937" cy="1880757"/>
          </a:xfrm>
          <a:prstGeom prst="rect">
            <a:avLst/>
          </a:prstGeom>
        </p:spPr>
      </p:pic>
    </p:spTree>
    <p:extLst>
      <p:ext uri="{BB962C8B-B14F-4D97-AF65-F5344CB8AC3E}">
        <p14:creationId xmlns:p14="http://schemas.microsoft.com/office/powerpoint/2010/main" val="1958520192"/>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8944"/>
            <a:ext cx="9183842" cy="1320800"/>
          </a:xfrm>
        </p:spPr>
        <p:txBody>
          <a:bodyPr>
            <a:noAutofit/>
          </a:bodyPr>
          <a:lstStyle/>
          <a:p>
            <a:pPr algn="ctr"/>
            <a:r>
              <a:rPr lang="en-US" sz="4400" b="1" i="1" dirty="0" smtClean="0">
                <a:solidFill>
                  <a:srgbClr val="0070C0"/>
                </a:solidFill>
                <a:latin typeface="Helvetica" charset="0"/>
                <a:ea typeface="Helvetica" charset="0"/>
                <a:cs typeface="Helvetica" charset="0"/>
              </a:rPr>
              <a:t>Gas Phase Chemical Mechanisms (RACM2 &amp; GACM) </a:t>
            </a:r>
            <a:endParaRPr lang="en-US" sz="44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244936" y="2023469"/>
            <a:ext cx="11511642" cy="4572000"/>
          </a:xfrm>
        </p:spPr>
        <p:txBody>
          <a:bodyPr>
            <a:normAutofit/>
          </a:bodyPr>
          <a:lstStyle/>
          <a:p>
            <a:pPr>
              <a:buFont typeface="Wingdings" charset="2"/>
              <a:buChar char="v"/>
            </a:pPr>
            <a:r>
              <a:rPr lang="en-US" sz="2400" b="1" i="1" dirty="0" smtClean="0">
                <a:latin typeface="Helvetica"/>
                <a:cs typeface="Helvetica"/>
              </a:rPr>
              <a:t>The Regional Atmospheric Chemistry Mechanism (RACM2) is a gas-phase chemical mechanism that is widely used for the modeling of regional atmospheric chemistry (Stockwell, et. al., 2013). It is able to simulate chemistry from the earth’s surface to the upper troposphere.</a:t>
            </a:r>
          </a:p>
          <a:p>
            <a:endParaRPr lang="en-US" sz="2400" b="1" i="1" dirty="0" smtClean="0">
              <a:latin typeface="Helvetica"/>
              <a:cs typeface="Helvetica"/>
            </a:endParaRPr>
          </a:p>
          <a:p>
            <a:pPr>
              <a:buFont typeface="Wingdings" charset="2"/>
              <a:buChar char="v"/>
            </a:pPr>
            <a:r>
              <a:rPr lang="en-US" sz="2400" b="1" i="1" dirty="0" smtClean="0">
                <a:latin typeface="Helvetica"/>
                <a:cs typeface="Helvetica"/>
              </a:rPr>
              <a:t>The </a:t>
            </a:r>
            <a:r>
              <a:rPr lang="en-US" sz="2400" b="1" i="1" dirty="0">
                <a:latin typeface="Helvetica"/>
                <a:cs typeface="Helvetica"/>
              </a:rPr>
              <a:t>global atmospheric chemistry mechanism (GACM) is the global version of RACM2 </a:t>
            </a:r>
            <a:r>
              <a:rPr lang="en-US" sz="2400" b="1" i="1" dirty="0" smtClean="0">
                <a:latin typeface="Helvetica"/>
                <a:cs typeface="Helvetica"/>
              </a:rPr>
              <a:t>used to </a:t>
            </a:r>
            <a:r>
              <a:rPr lang="en-US" sz="2400" b="1" i="1" dirty="0">
                <a:latin typeface="Helvetica"/>
                <a:cs typeface="Helvetica"/>
              </a:rPr>
              <a:t>run simulations around the globe </a:t>
            </a:r>
            <a:r>
              <a:rPr lang="en-US" sz="2400" b="1" i="1" dirty="0" smtClean="0">
                <a:latin typeface="Helvetica"/>
                <a:cs typeface="Helvetica"/>
              </a:rPr>
              <a:t>(or wider domain) and </a:t>
            </a:r>
            <a:r>
              <a:rPr lang="en-US" sz="2400" b="1" i="1" dirty="0">
                <a:latin typeface="Helvetica"/>
                <a:cs typeface="Helvetica"/>
              </a:rPr>
              <a:t>produce output of </a:t>
            </a:r>
            <a:r>
              <a:rPr lang="en-US" sz="2400" b="1" i="1" dirty="0" smtClean="0">
                <a:latin typeface="Helvetica"/>
                <a:cs typeface="Helvetica"/>
              </a:rPr>
              <a:t>pollutant species </a:t>
            </a:r>
            <a:r>
              <a:rPr lang="en-US" sz="2400" b="1" i="1" dirty="0">
                <a:latin typeface="Helvetica"/>
                <a:cs typeface="Helvetica"/>
              </a:rPr>
              <a:t>within the atmosphere in regional and global communities</a:t>
            </a:r>
            <a:r>
              <a:rPr lang="en-US" sz="2400" b="1" i="1" dirty="0" smtClean="0">
                <a:latin typeface="Helvetica"/>
                <a:cs typeface="Helvetica"/>
              </a:rPr>
              <a:t>. </a:t>
            </a:r>
            <a:endParaRPr lang="en-US" sz="2400" b="1" i="1" dirty="0">
              <a:latin typeface="Helvetica"/>
              <a:cs typeface="Helvetica"/>
            </a:endParaRPr>
          </a:p>
          <a:p>
            <a:endParaRPr lang="en-US" sz="2400" b="1" dirty="0"/>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10</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36108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933"/>
            <a:ext cx="8596668" cy="968185"/>
          </a:xfrm>
        </p:spPr>
        <p:txBody>
          <a:bodyPr>
            <a:noAutofit/>
          </a:bodyPr>
          <a:lstStyle/>
          <a:p>
            <a:pPr algn="ctr"/>
            <a:r>
              <a:rPr lang="en-US" sz="6000" b="1" i="1" smtClean="0">
                <a:solidFill>
                  <a:srgbClr val="0070C0"/>
                </a:solidFill>
                <a:latin typeface="Helvetica" charset="0"/>
                <a:ea typeface="Helvetica" charset="0"/>
                <a:cs typeface="Helvetica" charset="0"/>
              </a:rPr>
              <a:t>GACM Species List</a:t>
            </a:r>
            <a:endParaRPr lang="en-US" sz="6000" b="1" i="1" dirty="0">
              <a:solidFill>
                <a:srgbClr val="0070C0"/>
              </a:solidFill>
              <a:latin typeface="Helvetica" charset="0"/>
              <a:ea typeface="Helvetica" charset="0"/>
              <a:cs typeface="Helvetica"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32763144"/>
              </p:ext>
            </p:extLst>
          </p:nvPr>
        </p:nvGraphicFramePr>
        <p:xfrm>
          <a:off x="57150" y="1650252"/>
          <a:ext cx="4557712" cy="4911909"/>
        </p:xfrm>
        <a:graphic>
          <a:graphicData uri="http://schemas.openxmlformats.org/drawingml/2006/table">
            <a:tbl>
              <a:tblPr firstRow="1" bandRow="1">
                <a:tableStyleId>{125E5076-3810-47DD-B79F-674D7AD40C01}</a:tableStyleId>
              </a:tblPr>
              <a:tblGrid>
                <a:gridCol w="2278856"/>
                <a:gridCol w="2278856"/>
              </a:tblGrid>
              <a:tr h="758075">
                <a:tc>
                  <a:txBody>
                    <a:bodyPr/>
                    <a:lstStyle/>
                    <a:p>
                      <a:pPr marL="0" marR="0">
                        <a:spcBef>
                          <a:spcPts val="0"/>
                        </a:spcBef>
                        <a:spcAft>
                          <a:spcPts val="0"/>
                        </a:spcAft>
                      </a:pPr>
                      <a:r>
                        <a:rPr lang="en-US" sz="1400" b="1" dirty="0">
                          <a:effectLst/>
                          <a:latin typeface="Helvetica" charset="0"/>
                          <a:ea typeface="Helvetica" charset="0"/>
                          <a:cs typeface="Helvetica" charset="0"/>
                        </a:rPr>
                        <a:t>GACM Species (Abbreviation)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Helvetica" charset="0"/>
                          <a:ea typeface="Helvetica" charset="0"/>
                          <a:cs typeface="Helvetica" charset="0"/>
                        </a:rPr>
                        <a:t>GACM Species (Chemical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8075">
                <a:tc gridSpan="2">
                  <a:txBody>
                    <a:bodyPr/>
                    <a:lstStyle/>
                    <a:p>
                      <a:pPr marL="0" marR="0" algn="ctr">
                        <a:spcBef>
                          <a:spcPts val="0"/>
                        </a:spcBef>
                        <a:spcAft>
                          <a:spcPts val="0"/>
                        </a:spcAft>
                      </a:pPr>
                      <a:r>
                        <a:rPr lang="en-US" sz="2000" b="1" i="1" dirty="0">
                          <a:effectLst/>
                          <a:latin typeface="Helvetica" charset="0"/>
                          <a:ea typeface="Helvetica" charset="0"/>
                          <a:cs typeface="Helvetica" charset="0"/>
                        </a:rPr>
                        <a:t>Lumped Species</a:t>
                      </a:r>
                    </a:p>
                    <a:p>
                      <a:pPr marL="0" marR="0" algn="ctr">
                        <a:spcBef>
                          <a:spcPts val="0"/>
                        </a:spcBef>
                        <a:spcAft>
                          <a:spcPts val="0"/>
                        </a:spcAft>
                      </a:pPr>
                      <a:r>
                        <a:rPr lang="en-US" sz="2000" b="1" dirty="0">
                          <a:effectLst/>
                          <a:latin typeface="Helvetica" charset="0"/>
                          <a:ea typeface="Helvetica" charset="0"/>
                          <a:cs typeface="Helvetica"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200" b="1" dirty="0">
                        <a:effectLst/>
                        <a:latin typeface="Helvetica" charset="0"/>
                        <a:ea typeface="Helvetica" charset="0"/>
                        <a:cs typeface="Helvetica" charset="0"/>
                      </a:endParaRPr>
                    </a:p>
                  </a:txBody>
                  <a:tcPr marL="68580" marR="68580" marT="0" marB="0"/>
                </a:tc>
              </a:tr>
              <a:tr h="758075">
                <a:tc>
                  <a:txBody>
                    <a:bodyPr/>
                    <a:lstStyle/>
                    <a:p>
                      <a:pPr marL="0" marR="0">
                        <a:spcBef>
                          <a:spcPts val="0"/>
                        </a:spcBef>
                        <a:spcAft>
                          <a:spcPts val="0"/>
                        </a:spcAft>
                      </a:pPr>
                      <a:r>
                        <a:rPr lang="en-US" sz="1400" b="1" dirty="0">
                          <a:effectLst/>
                          <a:latin typeface="Helvetica" charset="0"/>
                          <a:ea typeface="Helvetica" charset="0"/>
                          <a:cs typeface="Helvetica" charset="0"/>
                        </a:rPr>
                        <a:t>OLE (OLI + OLT)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Helvetica" charset="0"/>
                          <a:ea typeface="Helvetica" charset="0"/>
                          <a:cs typeface="Helvetica" charset="0"/>
                        </a:rPr>
                        <a:t>Terminal / Internal alkenes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8075">
                <a:tc>
                  <a:txBody>
                    <a:bodyPr/>
                    <a:lstStyle/>
                    <a:p>
                      <a:pPr marL="0" marR="0">
                        <a:spcBef>
                          <a:spcPts val="0"/>
                        </a:spcBef>
                        <a:spcAft>
                          <a:spcPts val="0"/>
                        </a:spcAft>
                      </a:pPr>
                      <a:r>
                        <a:rPr lang="en-US" sz="1400" b="1" dirty="0">
                          <a:effectLst/>
                          <a:latin typeface="Helvetica" charset="0"/>
                          <a:ea typeface="Helvetica" charset="0"/>
                          <a:cs typeface="Helvetica" charset="0"/>
                        </a:rPr>
                        <a:t>OLEP (OLIP + OLTP)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Helvetica" charset="0"/>
                          <a:ea typeface="Helvetica" charset="0"/>
                          <a:cs typeface="Helvetica" charset="0"/>
                        </a:rPr>
                        <a:t>Peroxy radicals formed from OLE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21534">
                <a:tc>
                  <a:txBody>
                    <a:bodyPr/>
                    <a:lstStyle/>
                    <a:p>
                      <a:pPr marL="0" marR="0">
                        <a:spcBef>
                          <a:spcPts val="0"/>
                        </a:spcBef>
                        <a:spcAft>
                          <a:spcPts val="0"/>
                        </a:spcAft>
                      </a:pPr>
                      <a:r>
                        <a:rPr lang="en-US" sz="1400" b="1" dirty="0">
                          <a:effectLst/>
                          <a:latin typeface="Helvetica" charset="0"/>
                          <a:ea typeface="Helvetica" charset="0"/>
                          <a:cs typeface="Helvetica" charset="0"/>
                        </a:rPr>
                        <a:t>TOL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Helvetica" charset="0"/>
                          <a:ea typeface="Helvetica" charset="0"/>
                          <a:cs typeface="Helvetica" charset="0"/>
                        </a:rPr>
                        <a:t>Toluene and less reactive aromatics (represents the majority of aromatic in the mechanism)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8075">
                <a:tc>
                  <a:txBody>
                    <a:bodyPr/>
                    <a:lstStyle/>
                    <a:p>
                      <a:pPr marL="0" marR="0">
                        <a:spcBef>
                          <a:spcPts val="0"/>
                        </a:spcBef>
                        <a:spcAft>
                          <a:spcPts val="0"/>
                        </a:spcAft>
                      </a:pPr>
                      <a:r>
                        <a:rPr lang="en-US" sz="1400" b="1" dirty="0">
                          <a:effectLst/>
                          <a:latin typeface="Helvetica" charset="0"/>
                          <a:ea typeface="Helvetica" charset="0"/>
                          <a:cs typeface="Helvetica" charset="0"/>
                        </a:rPr>
                        <a:t>ACD (ACD + ALD)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400" b="1" dirty="0">
                          <a:effectLst/>
                          <a:latin typeface="Helvetica" charset="0"/>
                          <a:ea typeface="Helvetica" charset="0"/>
                          <a:cs typeface="Helvetica" charset="0"/>
                        </a:rPr>
                        <a:t>Acetaldehyde &amp; </a:t>
                      </a:r>
                      <a:r>
                        <a:rPr lang="en-US" sz="1400" b="1" dirty="0">
                          <a:effectLst/>
                          <a:latin typeface="Helvetica" charset="0"/>
                          <a:ea typeface="Helvetica" charset="0"/>
                          <a:cs typeface="Helvetica" charset="0"/>
                          <a:sym typeface="Symbol" charset="2"/>
                        </a:rPr>
                        <a:t></a:t>
                      </a:r>
                      <a:r>
                        <a:rPr lang="en-US" sz="1400" b="1" dirty="0">
                          <a:effectLst/>
                          <a:latin typeface="Helvetica" charset="0"/>
                          <a:ea typeface="Helvetica" charset="0"/>
                          <a:cs typeface="Helvetica" charset="0"/>
                        </a:rPr>
                        <a:t>C3 aldehydes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11</a:t>
            </a:fld>
            <a:endParaRPr lang="en-US" b="1" dirty="0">
              <a:latin typeface="Helvetica" charset="0"/>
              <a:ea typeface="Helvetica" charset="0"/>
              <a:cs typeface="Helvetica"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825878732"/>
              </p:ext>
            </p:extLst>
          </p:nvPr>
        </p:nvGraphicFramePr>
        <p:xfrm>
          <a:off x="8950261" y="1488893"/>
          <a:ext cx="3048000" cy="4929830"/>
        </p:xfrm>
        <a:graphic>
          <a:graphicData uri="http://schemas.openxmlformats.org/drawingml/2006/table">
            <a:tbl>
              <a:tblPr firstRow="1" bandRow="1">
                <a:tableStyleId>{125E5076-3810-47DD-B79F-674D7AD40C01}</a:tableStyleId>
              </a:tblPr>
              <a:tblGrid>
                <a:gridCol w="1657350"/>
                <a:gridCol w="1390650"/>
              </a:tblGrid>
              <a:tr h="384143">
                <a:tc>
                  <a:txBody>
                    <a:bodyPr/>
                    <a:lstStyle/>
                    <a:p>
                      <a:pPr marL="0" marR="0">
                        <a:spcBef>
                          <a:spcPts val="0"/>
                        </a:spcBef>
                        <a:spcAft>
                          <a:spcPts val="0"/>
                        </a:spcAft>
                      </a:pPr>
                      <a:r>
                        <a:rPr lang="en-US" sz="1200" b="1" dirty="0">
                          <a:effectLst/>
                          <a:latin typeface="Helvetica" charset="0"/>
                          <a:ea typeface="Helvetica" charset="0"/>
                          <a:cs typeface="Helvetica" charset="0"/>
                        </a:rPr>
                        <a:t>GACM Species (Abbreviation)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GACM Species (Chemical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2191">
                <a:tc gridSpan="2">
                  <a:txBody>
                    <a:bodyPr/>
                    <a:lstStyle/>
                    <a:p>
                      <a:pPr marL="0" marR="0" algn="ctr">
                        <a:spcBef>
                          <a:spcPts val="0"/>
                        </a:spcBef>
                        <a:spcAft>
                          <a:spcPts val="0"/>
                        </a:spcAft>
                      </a:pPr>
                      <a:r>
                        <a:rPr lang="en-US" sz="1600" b="1" i="1" dirty="0">
                          <a:effectLst/>
                          <a:latin typeface="Helvetica" charset="0"/>
                          <a:ea typeface="Helvetica" charset="0"/>
                          <a:cs typeface="Helvetica" charset="0"/>
                        </a:rPr>
                        <a:t>Halogen Species</a:t>
                      </a:r>
                    </a:p>
                    <a:p>
                      <a:pPr marL="0" marR="0" algn="ctr">
                        <a:spcBef>
                          <a:spcPts val="0"/>
                        </a:spcBef>
                        <a:spcAft>
                          <a:spcPts val="0"/>
                        </a:spcAft>
                      </a:pPr>
                      <a:r>
                        <a:rPr lang="en-US" sz="1600" b="1" dirty="0">
                          <a:effectLst/>
                          <a:latin typeface="Helvetica" charset="0"/>
                          <a:ea typeface="Helvetica" charset="0"/>
                          <a:cs typeface="Helvetica"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200" b="1" dirty="0">
                        <a:effectLst/>
                        <a:latin typeface="Helvetica" charset="0"/>
                        <a:ea typeface="Helvetica" charset="0"/>
                        <a:cs typeface="Helvetica" charset="0"/>
                      </a:endParaRPr>
                    </a:p>
                  </a:txBody>
                  <a:tcPr marL="68580" marR="68580" marT="0" marB="0"/>
                </a:tc>
              </a:tr>
              <a:tr h="192071">
                <a:tc>
                  <a:txBody>
                    <a:bodyPr/>
                    <a:lstStyle/>
                    <a:p>
                      <a:pPr marL="0" marR="0">
                        <a:spcBef>
                          <a:spcPts val="0"/>
                        </a:spcBef>
                        <a:spcAft>
                          <a:spcPts val="0"/>
                        </a:spcAft>
                      </a:pPr>
                      <a:r>
                        <a:rPr lang="en-US" sz="1200" b="1" dirty="0">
                          <a:effectLst/>
                          <a:latin typeface="Helvetica" charset="0"/>
                          <a:ea typeface="Helvetica" charset="0"/>
                          <a:cs typeface="Helvetica" charset="0"/>
                        </a:rPr>
                        <a:t>CL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Chlorine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CL2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Chlorine (gas)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143">
                <a:tc>
                  <a:txBody>
                    <a:bodyPr/>
                    <a:lstStyle/>
                    <a:p>
                      <a:pPr marL="0" marR="0">
                        <a:spcBef>
                          <a:spcPts val="0"/>
                        </a:spcBef>
                        <a:spcAft>
                          <a:spcPts val="0"/>
                        </a:spcAft>
                      </a:pPr>
                      <a:r>
                        <a:rPr lang="en-US" sz="1200" b="1">
                          <a:effectLst/>
                          <a:latin typeface="Helvetica" charset="0"/>
                          <a:ea typeface="Helvetica" charset="0"/>
                          <a:cs typeface="Helvetica" charset="0"/>
                        </a:rPr>
                        <a:t>CLO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Chlorine monoxide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CLN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143">
                <a:tc>
                  <a:txBody>
                    <a:bodyPr/>
                    <a:lstStyle/>
                    <a:p>
                      <a:pPr marL="0" marR="0">
                        <a:spcBef>
                          <a:spcPts val="0"/>
                        </a:spcBef>
                        <a:spcAft>
                          <a:spcPts val="0"/>
                        </a:spcAft>
                      </a:pPr>
                      <a:r>
                        <a:rPr lang="en-US" sz="1200" b="1">
                          <a:effectLst/>
                          <a:latin typeface="Helvetica" charset="0"/>
                          <a:ea typeface="Helvetica" charset="0"/>
                          <a:cs typeface="Helvetica" charset="0"/>
                        </a:rPr>
                        <a:t>HCL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Hydrochloric acid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143">
                <a:tc>
                  <a:txBody>
                    <a:bodyPr/>
                    <a:lstStyle/>
                    <a:p>
                      <a:pPr marL="0" marR="0">
                        <a:spcBef>
                          <a:spcPts val="0"/>
                        </a:spcBef>
                        <a:spcAft>
                          <a:spcPts val="0"/>
                        </a:spcAft>
                      </a:pPr>
                      <a:r>
                        <a:rPr lang="en-US" sz="1200" b="1">
                          <a:effectLst/>
                          <a:latin typeface="Helvetica" charset="0"/>
                          <a:ea typeface="Helvetica" charset="0"/>
                          <a:cs typeface="Helvetica" charset="0"/>
                        </a:rPr>
                        <a:t>HOCL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Hypochlorous acid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BR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Bromine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BR2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Bromine (gas)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143">
                <a:tc>
                  <a:txBody>
                    <a:bodyPr/>
                    <a:lstStyle/>
                    <a:p>
                      <a:pPr marL="0" marR="0">
                        <a:spcBef>
                          <a:spcPts val="0"/>
                        </a:spcBef>
                        <a:spcAft>
                          <a:spcPts val="0"/>
                        </a:spcAft>
                      </a:pPr>
                      <a:r>
                        <a:rPr lang="en-US" sz="1200" b="1">
                          <a:effectLst/>
                          <a:latin typeface="Helvetica" charset="0"/>
                          <a:ea typeface="Helvetica" charset="0"/>
                          <a:cs typeface="Helvetica" charset="0"/>
                        </a:rPr>
                        <a:t>BRO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Bromine monoxide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Iodine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I2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Iodine (gas)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IO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Iodine oxide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HOI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Hypoiodous acid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143">
                <a:tc gridSpan="2">
                  <a:txBody>
                    <a:bodyPr/>
                    <a:lstStyle/>
                    <a:p>
                      <a:pPr marL="0" marR="0" algn="ctr">
                        <a:spcBef>
                          <a:spcPts val="0"/>
                        </a:spcBef>
                        <a:spcAft>
                          <a:spcPts val="0"/>
                        </a:spcAft>
                      </a:pPr>
                      <a:r>
                        <a:rPr lang="en-US" sz="1200" b="1" i="1" dirty="0">
                          <a:effectLst/>
                          <a:latin typeface="Helvetica" charset="0"/>
                          <a:ea typeface="Helvetica" charset="0"/>
                          <a:cs typeface="Helvetica" charset="0"/>
                        </a:rPr>
                        <a:t>Reduced Sulfur Species</a:t>
                      </a:r>
                    </a:p>
                    <a:p>
                      <a:pPr marL="0" marR="0" algn="ctr">
                        <a:spcBef>
                          <a:spcPts val="0"/>
                        </a:spcBef>
                        <a:spcAft>
                          <a:spcPts val="0"/>
                        </a:spcAft>
                      </a:pPr>
                      <a:r>
                        <a:rPr lang="en-US" sz="1200" b="1" dirty="0">
                          <a:effectLst/>
                          <a:latin typeface="Helvetica" charset="0"/>
                          <a:ea typeface="Helvetica" charset="0"/>
                          <a:cs typeface="Helvetica"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200" b="1" dirty="0">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a:effectLst/>
                          <a:latin typeface="Helvetica" charset="0"/>
                          <a:ea typeface="Helvetica" charset="0"/>
                          <a:cs typeface="Helvetica" charset="0"/>
                        </a:rPr>
                        <a:t>H2S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Hydrogen sulfide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071">
                <a:tc>
                  <a:txBody>
                    <a:bodyPr/>
                    <a:lstStyle/>
                    <a:p>
                      <a:pPr marL="0" marR="0">
                        <a:spcBef>
                          <a:spcPts val="0"/>
                        </a:spcBef>
                        <a:spcAft>
                          <a:spcPts val="0"/>
                        </a:spcAft>
                      </a:pPr>
                      <a:r>
                        <a:rPr lang="en-US" sz="1200" b="1" dirty="0">
                          <a:effectLst/>
                          <a:latin typeface="Helvetica" charset="0"/>
                          <a:ea typeface="Helvetica" charset="0"/>
                          <a:cs typeface="Helvetica" charset="0"/>
                        </a:rPr>
                        <a:t>DMS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Dimethyl Sulfide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745094097"/>
              </p:ext>
            </p:extLst>
          </p:nvPr>
        </p:nvGraphicFramePr>
        <p:xfrm>
          <a:off x="4727175" y="1524752"/>
          <a:ext cx="4121150" cy="5019477"/>
        </p:xfrm>
        <a:graphic>
          <a:graphicData uri="http://schemas.openxmlformats.org/drawingml/2006/table">
            <a:tbl>
              <a:tblPr firstRow="1" bandRow="1">
                <a:tableStyleId>{125E5076-3810-47DD-B79F-674D7AD40C01}</a:tableStyleId>
              </a:tblPr>
              <a:tblGrid>
                <a:gridCol w="1378392"/>
                <a:gridCol w="2742758"/>
              </a:tblGrid>
              <a:tr h="537934">
                <a:tc>
                  <a:txBody>
                    <a:bodyPr/>
                    <a:lstStyle/>
                    <a:p>
                      <a:pPr marL="0" marR="0">
                        <a:spcBef>
                          <a:spcPts val="0"/>
                        </a:spcBef>
                        <a:spcAft>
                          <a:spcPts val="0"/>
                        </a:spcAft>
                      </a:pPr>
                      <a:r>
                        <a:rPr lang="en-US" sz="1200" b="1" dirty="0">
                          <a:effectLst/>
                          <a:latin typeface="Helvetica" charset="0"/>
                          <a:ea typeface="Helvetica" charset="0"/>
                          <a:cs typeface="Helvetica" charset="0"/>
                        </a:rPr>
                        <a:t>GACM Species (Abbreviation)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GACM Species (Chemical Name)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4191">
                <a:tc gridSpan="2">
                  <a:txBody>
                    <a:bodyPr/>
                    <a:lstStyle/>
                    <a:p>
                      <a:pPr marL="0" marR="0" algn="ctr">
                        <a:spcBef>
                          <a:spcPts val="0"/>
                        </a:spcBef>
                        <a:spcAft>
                          <a:spcPts val="0"/>
                        </a:spcAft>
                      </a:pPr>
                      <a:r>
                        <a:rPr lang="en-US" sz="1600" b="1" i="1" dirty="0" smtClean="0">
                          <a:effectLst/>
                          <a:latin typeface="Helvetica" charset="0"/>
                          <a:ea typeface="Helvetica" charset="0"/>
                          <a:cs typeface="Helvetica" charset="0"/>
                        </a:rPr>
                        <a:t>Removed Species</a:t>
                      </a:r>
                      <a:endParaRPr lang="en-US" sz="1600" b="1" i="1" dirty="0">
                        <a:effectLst/>
                        <a:latin typeface="Helvetica" charset="0"/>
                        <a:ea typeface="Helvetica" charset="0"/>
                        <a:cs typeface="Helvetica" charset="0"/>
                      </a:endParaRPr>
                    </a:p>
                    <a:p>
                      <a:pPr marL="0" marR="0" algn="ctr">
                        <a:spcBef>
                          <a:spcPts val="0"/>
                        </a:spcBef>
                        <a:spcAft>
                          <a:spcPts val="0"/>
                        </a:spcAft>
                      </a:pPr>
                      <a:r>
                        <a:rPr lang="en-US" sz="1200" b="1" dirty="0" smtClean="0">
                          <a:effectLst/>
                          <a:latin typeface="Helvetica" charset="0"/>
                          <a:ea typeface="Helvetica" charset="0"/>
                          <a:cs typeface="Helvetica" charset="0"/>
                        </a:rPr>
                        <a:t> </a:t>
                      </a:r>
                      <a:endParaRPr lang="en-US" sz="1200" b="1" dirty="0">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a:spcBef>
                          <a:spcPts val="0"/>
                        </a:spcBef>
                        <a:spcAft>
                          <a:spcPts val="0"/>
                        </a:spcAft>
                      </a:pPr>
                      <a:endParaRPr lang="en-US" sz="1200" b="1" dirty="0">
                        <a:effectLst/>
                        <a:latin typeface="Helvetica" charset="0"/>
                        <a:ea typeface="Helvetica" charset="0"/>
                        <a:cs typeface="Helvetica" charset="0"/>
                      </a:endParaRPr>
                    </a:p>
                  </a:txBody>
                  <a:tcPr marL="68580" marR="68580" marT="0" marB="0"/>
                </a:tc>
              </a:tr>
              <a:tr h="389306">
                <a:tc>
                  <a:txBody>
                    <a:bodyPr/>
                    <a:lstStyle/>
                    <a:p>
                      <a:pPr marL="0" marR="0">
                        <a:spcBef>
                          <a:spcPts val="0"/>
                        </a:spcBef>
                        <a:spcAft>
                          <a:spcPts val="0"/>
                        </a:spcAft>
                      </a:pPr>
                      <a:r>
                        <a:rPr lang="en-US" sz="1200" b="1">
                          <a:effectLst/>
                          <a:latin typeface="Helvetica" charset="0"/>
                          <a:ea typeface="Helvetica" charset="0"/>
                          <a:cs typeface="Helvetica" charset="0"/>
                        </a:rPr>
                        <a:t>PER2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Peroxy intermediate formed from TOL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XYLP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XYL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XYL1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XYL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XY2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XYL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XYO2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XYO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XYOP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XYO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BALP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BALD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BAL1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BALD</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BENP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BEN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306">
                <a:tc>
                  <a:txBody>
                    <a:bodyPr/>
                    <a:lstStyle/>
                    <a:p>
                      <a:pPr marL="0" marR="0">
                        <a:spcBef>
                          <a:spcPts val="0"/>
                        </a:spcBef>
                        <a:spcAft>
                          <a:spcPts val="0"/>
                        </a:spcAft>
                      </a:pPr>
                      <a:r>
                        <a:rPr lang="en-US" sz="1200" b="1">
                          <a:effectLst/>
                          <a:latin typeface="Helvetica" charset="0"/>
                          <a:ea typeface="Helvetica" charset="0"/>
                          <a:cs typeface="Helvetica" charset="0"/>
                        </a:rPr>
                        <a:t>MCTO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Phenoxy radical from Methyl Catechol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306">
                <a:tc>
                  <a:txBody>
                    <a:bodyPr/>
                    <a:lstStyle/>
                    <a:p>
                      <a:pPr marL="0" marR="0">
                        <a:spcBef>
                          <a:spcPts val="0"/>
                        </a:spcBef>
                        <a:spcAft>
                          <a:spcPts val="0"/>
                        </a:spcAft>
                      </a:pPr>
                      <a:r>
                        <a:rPr lang="en-US" sz="1200" b="1">
                          <a:effectLst/>
                          <a:latin typeface="Helvetica" charset="0"/>
                          <a:ea typeface="Helvetica" charset="0"/>
                          <a:cs typeface="Helvetica" charset="0"/>
                        </a:rPr>
                        <a:t>MCTP</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 radicals formed from MCTO + O3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PPN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Peroxypropionyl nitrate and higher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306">
                <a:tc>
                  <a:txBody>
                    <a:bodyPr/>
                    <a:lstStyle/>
                    <a:p>
                      <a:pPr marL="0" marR="0">
                        <a:spcBef>
                          <a:spcPts val="0"/>
                        </a:spcBef>
                        <a:spcAft>
                          <a:spcPts val="0"/>
                        </a:spcAft>
                      </a:pPr>
                      <a:r>
                        <a:rPr lang="en-US" sz="1200" b="1">
                          <a:effectLst/>
                          <a:latin typeface="Helvetica" charset="0"/>
                          <a:ea typeface="Helvetica" charset="0"/>
                          <a:cs typeface="Helvetica" charset="0"/>
                        </a:rPr>
                        <a:t>PAA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Peroxyacetic acid and higher analogs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PHEN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Phenol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MCT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a:effectLst/>
                          <a:latin typeface="Helvetica" charset="0"/>
                          <a:ea typeface="Helvetica" charset="0"/>
                          <a:cs typeface="Helvetica" charset="0"/>
                        </a:rPr>
                        <a:t>Methyl Catechol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5844">
                <a:tc>
                  <a:txBody>
                    <a:bodyPr/>
                    <a:lstStyle/>
                    <a:p>
                      <a:pPr marL="0" marR="0">
                        <a:spcBef>
                          <a:spcPts val="0"/>
                        </a:spcBef>
                        <a:spcAft>
                          <a:spcPts val="0"/>
                        </a:spcAft>
                      </a:pPr>
                      <a:r>
                        <a:rPr lang="en-US" sz="1200" b="1">
                          <a:effectLst/>
                          <a:latin typeface="Helvetica" charset="0"/>
                          <a:ea typeface="Helvetica" charset="0"/>
                          <a:cs typeface="Helvetica" charset="0"/>
                        </a:rPr>
                        <a:t>BEN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b="1" dirty="0">
                          <a:effectLst/>
                          <a:latin typeface="Helvetica" charset="0"/>
                          <a:ea typeface="Helvetica" charset="0"/>
                          <a:cs typeface="Helvetica" charset="0"/>
                        </a:rPr>
                        <a:t>Benzene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99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par>
                                <p:cTn id="11" presetID="17"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ppt_w/2"/>
                                          </p:val>
                                        </p:tav>
                                        <p:tav tm="100000">
                                          <p:val>
                                            <p:strVal val="#ppt_x"/>
                                          </p:val>
                                        </p:tav>
                                      </p:tavLst>
                                    </p:anim>
                                    <p:anim calcmode="lin" valueType="num">
                                      <p:cBhvr>
                                        <p:cTn id="14" dur="500" fill="hold"/>
                                        <p:tgtEl>
                                          <p:spTgt spid="7"/>
                                        </p:tgtEl>
                                        <p:attrNameLst>
                                          <p:attrName>ppt_y</p:attrName>
                                        </p:attrNameLst>
                                      </p:cBhvr>
                                      <p:tavLst>
                                        <p:tav tm="0">
                                          <p:val>
                                            <p:strVal val="#ppt_y"/>
                                          </p:val>
                                        </p:tav>
                                        <p:tav tm="100000">
                                          <p:val>
                                            <p:strVal val="#ppt_y"/>
                                          </p:val>
                                        </p:tav>
                                      </p:tavLst>
                                    </p:anim>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53791"/>
            <a:ext cx="9363137" cy="1320800"/>
          </a:xfrm>
        </p:spPr>
        <p:txBody>
          <a:bodyPr>
            <a:noAutofit/>
          </a:bodyPr>
          <a:lstStyle/>
          <a:p>
            <a:pPr algn="ctr"/>
            <a:r>
              <a:rPr lang="en-US" b="1" i="1" dirty="0">
                <a:solidFill>
                  <a:srgbClr val="0070C0"/>
                </a:solidFill>
                <a:latin typeface="Helvetica" charset="0"/>
                <a:ea typeface="Helvetica" charset="0"/>
                <a:cs typeface="Helvetica" charset="0"/>
              </a:rPr>
              <a:t>Gas Phase Chemical Mechanisms </a:t>
            </a:r>
            <a:r>
              <a:rPr lang="en-US" b="1" i="1" dirty="0" smtClean="0">
                <a:solidFill>
                  <a:srgbClr val="0070C0"/>
                </a:solidFill>
                <a:latin typeface="Helvetica" charset="0"/>
                <a:ea typeface="Helvetica" charset="0"/>
                <a:cs typeface="Helvetica" charset="0"/>
              </a:rPr>
              <a:t>II (GACM</a:t>
            </a:r>
            <a:r>
              <a:rPr lang="en-US" b="1" i="1" dirty="0">
                <a:solidFill>
                  <a:srgbClr val="0070C0"/>
                </a:solidFill>
                <a:latin typeface="Helvetica" charset="0"/>
                <a:ea typeface="Helvetica" charset="0"/>
                <a:cs typeface="Helvetica" charset="0"/>
              </a:rPr>
              <a:t>) : </a:t>
            </a:r>
            <a:r>
              <a:rPr lang="en-US" b="1" i="1" dirty="0" smtClean="0">
                <a:solidFill>
                  <a:srgbClr val="0070C0"/>
                </a:solidFill>
                <a:latin typeface="Helvetica" charset="0"/>
                <a:ea typeface="Helvetica" charset="0"/>
                <a:cs typeface="Helvetica" charset="0"/>
              </a:rPr>
              <a:t>Halogen Chemistry-Importance &amp; Sources</a:t>
            </a:r>
            <a:endParaRPr lang="en-US" b="1" i="1" dirty="0">
              <a:solidFill>
                <a:srgbClr val="0070C0"/>
              </a:solidFill>
              <a:latin typeface="Helvetica" charset="0"/>
              <a:ea typeface="Helvetica" charset="0"/>
              <a:cs typeface="Helvetica" charset="0"/>
            </a:endParaRPr>
          </a:p>
        </p:txBody>
      </p:sp>
      <mc:AlternateContent xmlns:mc="http://schemas.openxmlformats.org/markup-compatibility/2006" xmlns:a14="http://schemas.microsoft.com/office/drawing/2010/main">
        <mc:Choice Requires="a14">
          <p:sp>
            <p:nvSpPr>
              <p:cNvPr id="26" name="Content Placeholder 2"/>
              <p:cNvSpPr>
                <a:spLocks noGrp="1"/>
              </p:cNvSpPr>
              <p:nvPr>
                <p:ph idx="1"/>
              </p:nvPr>
            </p:nvSpPr>
            <p:spPr>
              <a:xfrm>
                <a:off x="-17974" y="2228608"/>
                <a:ext cx="6048473" cy="4423204"/>
              </a:xfrm>
            </p:spPr>
            <p:txBody>
              <a:bodyPr>
                <a:noAutofit/>
              </a:bodyPr>
              <a:lstStyle/>
              <a:p>
                <a:pPr marL="0" indent="0">
                  <a:buNone/>
                </a:pPr>
                <a:r>
                  <a:rPr lang="en-US" sz="2000" b="1" i="1" dirty="0" smtClean="0">
                    <a:solidFill>
                      <a:schemeClr val="tx1"/>
                    </a:solidFill>
                    <a:latin typeface="Helvetica" charset="0"/>
                    <a:ea typeface="Helvetica" charset="0"/>
                    <a:cs typeface="Helvetica" charset="0"/>
                  </a:rPr>
                  <a:t>    X</a:t>
                </a:r>
                <a:r>
                  <a:rPr lang="en-US" sz="2000" b="1" i="1" baseline="-25000" dirty="0" smtClean="0">
                    <a:solidFill>
                      <a:schemeClr val="tx1"/>
                    </a:solidFill>
                    <a:latin typeface="Helvetica" charset="0"/>
                    <a:ea typeface="Helvetica" charset="0"/>
                    <a:cs typeface="Helvetica" charset="0"/>
                  </a:rPr>
                  <a:t>2</a:t>
                </a:r>
                <a:r>
                  <a:rPr lang="en-US" sz="2000" b="1" i="1" dirty="0" smtClean="0">
                    <a:solidFill>
                      <a:schemeClr val="tx1"/>
                    </a:solidFill>
                    <a:latin typeface="Helvetica" charset="0"/>
                    <a:ea typeface="Helvetica" charset="0"/>
                    <a:cs typeface="Helvetica" charset="0"/>
                  </a:rPr>
                  <a:t> </a:t>
                </a:r>
                <a:r>
                  <a:rPr lang="en-US" sz="2000" b="1" i="1" dirty="0">
                    <a:solidFill>
                      <a:schemeClr val="tx1"/>
                    </a:solidFill>
                    <a:latin typeface="Helvetica" charset="0"/>
                    <a:ea typeface="Helvetica" charset="0"/>
                    <a:cs typeface="Helvetica" charset="0"/>
                  </a:rPr>
                  <a:t>+ h</a:t>
                </a:r>
                <a14:m>
                  <m:oMath xmlns:m="http://schemas.openxmlformats.org/officeDocument/2006/math">
                    <m:r>
                      <a:rPr lang="en-US" sz="2000" b="1" i="1">
                        <a:solidFill>
                          <a:schemeClr val="tx1"/>
                        </a:solidFill>
                        <a:latin typeface="Cambria Math" charset="0"/>
                        <a:ea typeface="Helvetica" charset="0"/>
                        <a:cs typeface="Helvetica" charset="0"/>
                      </a:rPr>
                      <m:t>𝝂</m:t>
                    </m:r>
                  </m:oMath>
                </a14:m>
                <a:r>
                  <a:rPr lang="en-US" sz="2000" b="1" i="1" dirty="0" smtClean="0">
                    <a:solidFill>
                      <a:schemeClr val="tx1"/>
                    </a:solidFill>
                    <a:latin typeface="Helvetica" charset="0"/>
                    <a:ea typeface="Helvetica" charset="0"/>
                    <a:cs typeface="Helvetica" charset="0"/>
                  </a:rPr>
                  <a:t>          2X                (1)</a:t>
                </a:r>
              </a:p>
              <a:p>
                <a:pPr>
                  <a:buFont typeface="Wingdings" charset="2"/>
                  <a:buChar char="v"/>
                </a:pPr>
                <a:r>
                  <a:rPr lang="en-US" sz="2000" b="1" i="1" dirty="0" smtClean="0">
                    <a:solidFill>
                      <a:schemeClr val="tx1"/>
                    </a:solidFill>
                    <a:latin typeface="Helvetica" charset="0"/>
                    <a:ea typeface="Helvetica" charset="0"/>
                    <a:cs typeface="Helvetica" charset="0"/>
                  </a:rPr>
                  <a:t>Reaction 1 produces </a:t>
                </a:r>
                <a:r>
                  <a:rPr lang="en-US" sz="2000" b="1" i="1" dirty="0">
                    <a:solidFill>
                      <a:schemeClr val="tx1"/>
                    </a:solidFill>
                    <a:latin typeface="Helvetica" charset="0"/>
                    <a:ea typeface="Helvetica" charset="0"/>
                    <a:cs typeface="Helvetica" charset="0"/>
                  </a:rPr>
                  <a:t>two halogen radicals, X, which are highly reactive and reacts with a number of competing species including ozone</a:t>
                </a:r>
              </a:p>
              <a:p>
                <a:pPr marL="0" indent="0">
                  <a:buNone/>
                </a:pPr>
                <a:r>
                  <a:rPr lang="en-US" sz="2000" b="1" i="1" dirty="0">
                    <a:solidFill>
                      <a:schemeClr val="tx1"/>
                    </a:solidFill>
                    <a:latin typeface="Helvetica" charset="0"/>
                    <a:ea typeface="Helvetica" charset="0"/>
                    <a:cs typeface="Helvetica" charset="0"/>
                  </a:rPr>
                  <a:t> </a:t>
                </a:r>
                <a:r>
                  <a:rPr lang="en-US" sz="2000" b="1" i="1" dirty="0" smtClean="0">
                    <a:solidFill>
                      <a:schemeClr val="tx1"/>
                    </a:solidFill>
                    <a:latin typeface="Helvetica" charset="0"/>
                    <a:ea typeface="Helvetica" charset="0"/>
                    <a:cs typeface="Helvetica" charset="0"/>
                  </a:rPr>
                  <a:t>  X </a:t>
                </a:r>
                <a:r>
                  <a:rPr lang="en-US" sz="2000" b="1" i="1" dirty="0">
                    <a:solidFill>
                      <a:schemeClr val="tx1"/>
                    </a:solidFill>
                    <a:latin typeface="Helvetica" charset="0"/>
                    <a:ea typeface="Helvetica" charset="0"/>
                    <a:cs typeface="Helvetica" charset="0"/>
                  </a:rPr>
                  <a:t>+ O</a:t>
                </a:r>
                <a:r>
                  <a:rPr lang="en-US" sz="2000" b="1" i="1" baseline="-25000" dirty="0">
                    <a:solidFill>
                      <a:schemeClr val="tx1"/>
                    </a:solidFill>
                    <a:latin typeface="Helvetica" charset="0"/>
                    <a:ea typeface="Helvetica" charset="0"/>
                    <a:cs typeface="Helvetica" charset="0"/>
                  </a:rPr>
                  <a:t>3</a:t>
                </a:r>
                <a:r>
                  <a:rPr lang="en-US" sz="2000" b="1" i="1" dirty="0">
                    <a:solidFill>
                      <a:schemeClr val="tx1"/>
                    </a:solidFill>
                    <a:latin typeface="Helvetica" charset="0"/>
                    <a:ea typeface="Helvetica" charset="0"/>
                    <a:cs typeface="Helvetica" charset="0"/>
                  </a:rPr>
                  <a:t> </a:t>
                </a:r>
                <a:r>
                  <a:rPr lang="en-US" sz="2000" b="1" i="1" dirty="0" smtClean="0">
                    <a:solidFill>
                      <a:schemeClr val="tx1"/>
                    </a:solidFill>
                    <a:latin typeface="Helvetica" charset="0"/>
                    <a:ea typeface="Helvetica" charset="0"/>
                    <a:cs typeface="Helvetica" charset="0"/>
                  </a:rPr>
                  <a:t>           XO </a:t>
                </a:r>
                <a:r>
                  <a:rPr lang="en-US" sz="2000" b="1" i="1" dirty="0">
                    <a:solidFill>
                      <a:schemeClr val="tx1"/>
                    </a:solidFill>
                    <a:latin typeface="Helvetica" charset="0"/>
                    <a:ea typeface="Helvetica" charset="0"/>
                    <a:cs typeface="Helvetica" charset="0"/>
                  </a:rPr>
                  <a:t>+ </a:t>
                </a:r>
                <a:r>
                  <a:rPr lang="en-US" sz="2000" b="1" i="1" dirty="0" smtClean="0">
                    <a:solidFill>
                      <a:schemeClr val="tx1"/>
                    </a:solidFill>
                    <a:latin typeface="Helvetica" charset="0"/>
                    <a:ea typeface="Helvetica" charset="0"/>
                    <a:cs typeface="Helvetica" charset="0"/>
                  </a:rPr>
                  <a:t>O</a:t>
                </a:r>
                <a:r>
                  <a:rPr lang="en-US" sz="2000" b="1" i="1" baseline="-25000" dirty="0" smtClean="0">
                    <a:solidFill>
                      <a:schemeClr val="tx1"/>
                    </a:solidFill>
                    <a:latin typeface="Helvetica" charset="0"/>
                    <a:ea typeface="Helvetica" charset="0"/>
                    <a:cs typeface="Helvetica" charset="0"/>
                  </a:rPr>
                  <a:t>2           </a:t>
                </a:r>
                <a:r>
                  <a:rPr lang="en-US" sz="2000" b="1" i="1" dirty="0" smtClean="0">
                    <a:solidFill>
                      <a:schemeClr val="tx1"/>
                    </a:solidFill>
                    <a:latin typeface="Helvetica" charset="0"/>
                    <a:ea typeface="Helvetica" charset="0"/>
                    <a:cs typeface="Helvetica" charset="0"/>
                  </a:rPr>
                  <a:t>(2)</a:t>
                </a:r>
                <a:endParaRPr lang="en-US" sz="2000" b="1" i="1" dirty="0">
                  <a:solidFill>
                    <a:schemeClr val="tx1"/>
                  </a:solidFill>
                  <a:latin typeface="Helvetica" charset="0"/>
                  <a:ea typeface="Helvetica" charset="0"/>
                  <a:cs typeface="Helvetica" charset="0"/>
                </a:endParaRPr>
              </a:p>
              <a:p>
                <a:pPr>
                  <a:buFont typeface="Wingdings" charset="2"/>
                  <a:buChar char="v"/>
                </a:pPr>
                <a:r>
                  <a:rPr lang="en-US" sz="2000" b="1" i="1" dirty="0">
                    <a:solidFill>
                      <a:schemeClr val="tx1"/>
                    </a:solidFill>
                    <a:latin typeface="Helvetica" charset="0"/>
                    <a:ea typeface="Helvetica" charset="0"/>
                    <a:cs typeface="Helvetica" charset="0"/>
                  </a:rPr>
                  <a:t>R</a:t>
                </a:r>
                <a:r>
                  <a:rPr lang="en-US" sz="2000" b="1" i="1" dirty="0" smtClean="0">
                    <a:solidFill>
                      <a:schemeClr val="tx1"/>
                    </a:solidFill>
                    <a:latin typeface="Helvetica" charset="0"/>
                    <a:ea typeface="Helvetica" charset="0"/>
                    <a:cs typeface="Helvetica" charset="0"/>
                  </a:rPr>
                  <a:t>eaction 2 shows </a:t>
                </a:r>
                <a:r>
                  <a:rPr lang="en-US" sz="2000" b="1" i="1" dirty="0">
                    <a:solidFill>
                      <a:schemeClr val="tx1"/>
                    </a:solidFill>
                    <a:latin typeface="Helvetica" charset="0"/>
                    <a:ea typeface="Helvetica" charset="0"/>
                    <a:cs typeface="Helvetica" charset="0"/>
                  </a:rPr>
                  <a:t>the reduction of ozone</a:t>
                </a:r>
              </a:p>
              <a:p>
                <a:pPr marL="0" indent="0">
                  <a:buNone/>
                </a:pPr>
                <a:r>
                  <a:rPr lang="en-US" sz="2000" b="1" i="1" dirty="0">
                    <a:solidFill>
                      <a:schemeClr val="tx1"/>
                    </a:solidFill>
                    <a:latin typeface="Helvetica" charset="0"/>
                    <a:ea typeface="Helvetica" charset="0"/>
                    <a:cs typeface="Helvetica" charset="0"/>
                  </a:rPr>
                  <a:t> </a:t>
                </a:r>
                <a:r>
                  <a:rPr lang="en-US" sz="2000" b="1" i="1" dirty="0" smtClean="0">
                    <a:solidFill>
                      <a:schemeClr val="tx1"/>
                    </a:solidFill>
                    <a:latin typeface="Helvetica" charset="0"/>
                    <a:ea typeface="Helvetica" charset="0"/>
                    <a:cs typeface="Helvetica" charset="0"/>
                  </a:rPr>
                  <a:t>  X </a:t>
                </a:r>
                <a:r>
                  <a:rPr lang="en-US" sz="2000" b="1" i="1" dirty="0">
                    <a:solidFill>
                      <a:schemeClr val="tx1"/>
                    </a:solidFill>
                    <a:latin typeface="Helvetica" charset="0"/>
                    <a:ea typeface="Helvetica" charset="0"/>
                    <a:cs typeface="Helvetica" charset="0"/>
                  </a:rPr>
                  <a:t>+ </a:t>
                </a:r>
                <a:r>
                  <a:rPr lang="en-US" sz="2000" b="1" i="1" dirty="0" smtClean="0">
                    <a:solidFill>
                      <a:schemeClr val="tx1"/>
                    </a:solidFill>
                    <a:latin typeface="Helvetica" charset="0"/>
                    <a:ea typeface="Helvetica" charset="0"/>
                    <a:cs typeface="Helvetica" charset="0"/>
                  </a:rPr>
                  <a:t>RH          R</a:t>
                </a:r>
                <a14:m>
                  <m:oMath xmlns:m="http://schemas.openxmlformats.org/officeDocument/2006/math">
                    <m:r>
                      <a:rPr lang="en-US" sz="2000" b="1" i="1">
                        <a:solidFill>
                          <a:schemeClr val="tx1"/>
                        </a:solidFill>
                        <a:latin typeface="Cambria Math" charset="0"/>
                        <a:ea typeface="Helvetica" charset="0"/>
                        <a:cs typeface="Helvetica" charset="0"/>
                      </a:rPr>
                      <m:t>·</m:t>
                    </m:r>
                  </m:oMath>
                </a14:m>
                <a:r>
                  <a:rPr lang="en-US" sz="2000" b="1" i="1" dirty="0">
                    <a:solidFill>
                      <a:schemeClr val="tx1"/>
                    </a:solidFill>
                    <a:latin typeface="Helvetica" charset="0"/>
                    <a:ea typeface="Helvetica" charset="0"/>
                    <a:cs typeface="Helvetica" charset="0"/>
                  </a:rPr>
                  <a:t> + HX </a:t>
                </a:r>
                <a:r>
                  <a:rPr lang="en-US" sz="2000" b="1" i="1" dirty="0" smtClean="0">
                    <a:solidFill>
                      <a:schemeClr val="tx1"/>
                    </a:solidFill>
                    <a:latin typeface="Helvetica" charset="0"/>
                    <a:ea typeface="Helvetica" charset="0"/>
                    <a:cs typeface="Helvetica" charset="0"/>
                  </a:rPr>
                  <a:t>        (3)</a:t>
                </a:r>
              </a:p>
              <a:p>
                <a:pPr>
                  <a:buFont typeface="Wingdings" charset="2"/>
                  <a:buChar char="v"/>
                </a:pPr>
                <a:r>
                  <a:rPr lang="en-US" sz="2000" b="1" i="1" dirty="0" smtClean="0">
                    <a:solidFill>
                      <a:schemeClr val="tx1"/>
                    </a:solidFill>
                    <a:latin typeface="Helvetica" charset="0"/>
                    <a:ea typeface="Helvetica" charset="0"/>
                    <a:cs typeface="Helvetica" charset="0"/>
                  </a:rPr>
                  <a:t>Reaction 3 shows a </a:t>
                </a:r>
                <a:r>
                  <a:rPr lang="en-US" sz="2000" b="1" i="1" dirty="0">
                    <a:solidFill>
                      <a:schemeClr val="tx1"/>
                    </a:solidFill>
                    <a:latin typeface="Helvetica" charset="0"/>
                    <a:ea typeface="Helvetica" charset="0"/>
                    <a:cs typeface="Helvetica" charset="0"/>
                  </a:rPr>
                  <a:t>halogen atom reacts with hydrocarbons, denoted generically as RH and is listed as the hydrogen abstraction reaction</a:t>
                </a:r>
              </a:p>
              <a:p>
                <a:endParaRPr lang="en-US" sz="2000" b="1" i="1" dirty="0">
                  <a:solidFill>
                    <a:schemeClr val="tx1"/>
                  </a:solidFill>
                  <a:latin typeface="Helvetica" charset="0"/>
                  <a:ea typeface="Helvetica" charset="0"/>
                  <a:cs typeface="Helvetica" charset="0"/>
                </a:endParaRPr>
              </a:p>
            </p:txBody>
          </p:sp>
        </mc:Choice>
        <mc:Fallback xmlns="">
          <p:sp>
            <p:nvSpPr>
              <p:cNvPr id="26" name="Content Placeholder 2"/>
              <p:cNvSpPr>
                <a:spLocks noGrp="1" noRot="1" noChangeAspect="1" noMove="1" noResize="1" noEditPoints="1" noAdjustHandles="1" noChangeArrowheads="1" noChangeShapeType="1" noTextEdit="1"/>
              </p:cNvSpPr>
              <p:nvPr>
                <p:ph idx="1"/>
              </p:nvPr>
            </p:nvSpPr>
            <p:spPr>
              <a:xfrm>
                <a:off x="-17974" y="2228608"/>
                <a:ext cx="6048473" cy="4423204"/>
              </a:xfrm>
              <a:blipFill rotWithShape="0">
                <a:blip r:embed="rId3"/>
                <a:stretch>
                  <a:fillRect l="-403" t="-690" r="-1411" b="-1793"/>
                </a:stretch>
              </a:blipFill>
            </p:spPr>
            <p:txBody>
              <a:bodyPr/>
              <a:lstStyle/>
              <a:p>
                <a:r>
                  <a:rPr lang="en-US">
                    <a:noFill/>
                  </a:rPr>
                  <a:t> </a:t>
                </a:r>
              </a:p>
            </p:txBody>
          </p:sp>
        </mc:Fallback>
      </mc:AlternateContent>
      <p:sp>
        <p:nvSpPr>
          <p:cNvPr id="16" name="Slide Number Placeholder 15"/>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12</a:t>
            </a:fld>
            <a:endParaRPr lang="en-US" b="1" dirty="0">
              <a:latin typeface="Helvetica" charset="0"/>
              <a:ea typeface="Helvetica" charset="0"/>
              <a:cs typeface="Helvetica"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800"/>
          <a:stretch/>
        </p:blipFill>
        <p:spPr>
          <a:xfrm>
            <a:off x="6006354" y="2151529"/>
            <a:ext cx="5934635" cy="4177553"/>
          </a:xfrm>
          <a:prstGeom prst="rect">
            <a:avLst/>
          </a:prstGeom>
        </p:spPr>
      </p:pic>
      <p:sp>
        <p:nvSpPr>
          <p:cNvPr id="3" name="Sun 2"/>
          <p:cNvSpPr/>
          <p:nvPr/>
        </p:nvSpPr>
        <p:spPr>
          <a:xfrm>
            <a:off x="6257365" y="2151529"/>
            <a:ext cx="914400" cy="681322"/>
          </a:xfrm>
          <a:prstGeom prst="sun">
            <a:avLst/>
          </a:prstGeom>
          <a:solidFill>
            <a:srgbClr val="FFFF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4" name="TextBox 3"/>
          <p:cNvSpPr txBox="1"/>
          <p:nvPr/>
        </p:nvSpPr>
        <p:spPr>
          <a:xfrm>
            <a:off x="6095282" y="2841452"/>
            <a:ext cx="1920240" cy="338554"/>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800" b="1" dirty="0" smtClean="0">
                <a:solidFill>
                  <a:schemeClr val="tx1"/>
                </a:solidFill>
                <a:latin typeface="Helvetica" charset="0"/>
                <a:ea typeface="Helvetica" charset="0"/>
                <a:cs typeface="Helvetica" charset="0"/>
              </a:rPr>
              <a:t>Release of halogenated species</a:t>
            </a:r>
          </a:p>
          <a:p>
            <a:r>
              <a:rPr lang="en-US" sz="800" b="1" dirty="0" smtClean="0">
                <a:solidFill>
                  <a:schemeClr val="tx1"/>
                </a:solidFill>
                <a:latin typeface="Helvetica" charset="0"/>
                <a:ea typeface="Helvetica" charset="0"/>
                <a:cs typeface="Helvetica" charset="0"/>
              </a:rPr>
              <a:t>HOX + h𝛎 → X + HO </a:t>
            </a:r>
            <a:endParaRPr lang="en-US" sz="800" b="1" dirty="0">
              <a:solidFill>
                <a:schemeClr val="tx1"/>
              </a:solidFill>
              <a:latin typeface="Helvetica" charset="0"/>
              <a:ea typeface="Helvetica" charset="0"/>
              <a:cs typeface="Helvetica" charset="0"/>
            </a:endParaRPr>
          </a:p>
        </p:txBody>
      </p:sp>
      <p:sp>
        <p:nvSpPr>
          <p:cNvPr id="5" name="TextBox 4"/>
          <p:cNvSpPr txBox="1"/>
          <p:nvPr/>
        </p:nvSpPr>
        <p:spPr>
          <a:xfrm>
            <a:off x="8793325" y="2172261"/>
            <a:ext cx="3063394" cy="600164"/>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100" b="1" dirty="0" smtClean="0">
                <a:solidFill>
                  <a:schemeClr val="tx1"/>
                </a:solidFill>
                <a:latin typeface="Helvetica" charset="0"/>
                <a:ea typeface="Helvetica" charset="0"/>
                <a:cs typeface="Helvetica" charset="0"/>
              </a:rPr>
              <a:t>Tropospheric O</a:t>
            </a:r>
            <a:r>
              <a:rPr lang="en-US" sz="1100" b="1" baseline="-25000" dirty="0" smtClean="0">
                <a:solidFill>
                  <a:schemeClr val="tx1"/>
                </a:solidFill>
                <a:latin typeface="Helvetica" charset="0"/>
                <a:ea typeface="Helvetica" charset="0"/>
                <a:cs typeface="Helvetica" charset="0"/>
              </a:rPr>
              <a:t>3</a:t>
            </a:r>
            <a:r>
              <a:rPr lang="en-US" sz="1100" b="1" dirty="0" smtClean="0">
                <a:solidFill>
                  <a:schemeClr val="tx1"/>
                </a:solidFill>
                <a:latin typeface="Helvetica" charset="0"/>
                <a:ea typeface="Helvetica" charset="0"/>
                <a:cs typeface="Helvetica" charset="0"/>
              </a:rPr>
              <a:t> loss: X + O</a:t>
            </a:r>
            <a:r>
              <a:rPr lang="en-US" sz="1100" b="1" baseline="-25000" dirty="0" smtClean="0">
                <a:solidFill>
                  <a:schemeClr val="tx1"/>
                </a:solidFill>
                <a:latin typeface="Helvetica" charset="0"/>
                <a:ea typeface="Helvetica" charset="0"/>
                <a:cs typeface="Helvetica" charset="0"/>
              </a:rPr>
              <a:t>3</a:t>
            </a:r>
            <a:r>
              <a:rPr lang="en-US" sz="1100" b="1" dirty="0" smtClean="0">
                <a:solidFill>
                  <a:schemeClr val="tx1"/>
                </a:solidFill>
                <a:latin typeface="Helvetica" charset="0"/>
                <a:ea typeface="Helvetica" charset="0"/>
                <a:cs typeface="Helvetica" charset="0"/>
              </a:rPr>
              <a:t> → XO + O</a:t>
            </a:r>
            <a:r>
              <a:rPr lang="en-US" sz="1100" b="1" baseline="-25000" dirty="0" smtClean="0">
                <a:solidFill>
                  <a:schemeClr val="tx1"/>
                </a:solidFill>
                <a:latin typeface="Helvetica" charset="0"/>
                <a:ea typeface="Helvetica" charset="0"/>
                <a:cs typeface="Helvetica" charset="0"/>
              </a:rPr>
              <a:t>2</a:t>
            </a:r>
            <a:endParaRPr lang="en-US" sz="1100" b="1" dirty="0" smtClean="0">
              <a:solidFill>
                <a:schemeClr val="tx1"/>
              </a:solidFill>
              <a:latin typeface="Helvetica" charset="0"/>
              <a:ea typeface="Helvetica" charset="0"/>
              <a:cs typeface="Helvetica" charset="0"/>
            </a:endParaRPr>
          </a:p>
          <a:p>
            <a:r>
              <a:rPr lang="en-US" sz="1100" b="1" dirty="0" smtClean="0">
                <a:solidFill>
                  <a:schemeClr val="tx1"/>
                </a:solidFill>
                <a:latin typeface="Helvetica" charset="0"/>
                <a:ea typeface="Helvetica" charset="0"/>
                <a:cs typeface="Helvetica" charset="0"/>
              </a:rPr>
              <a:t>Oxidation of mercury: X + Hg</a:t>
            </a:r>
            <a:r>
              <a:rPr lang="en-US" sz="1100" b="1" baseline="30000" dirty="0" smtClean="0">
                <a:solidFill>
                  <a:schemeClr val="tx1"/>
                </a:solidFill>
                <a:latin typeface="Helvetica" charset="0"/>
                <a:ea typeface="Helvetica" charset="0"/>
                <a:cs typeface="Helvetica" charset="0"/>
              </a:rPr>
              <a:t>o</a:t>
            </a:r>
            <a:r>
              <a:rPr lang="en-US" sz="1100" b="1" dirty="0" smtClean="0">
                <a:solidFill>
                  <a:schemeClr val="tx1"/>
                </a:solidFill>
                <a:latin typeface="Helvetica" charset="0"/>
                <a:ea typeface="Helvetica" charset="0"/>
                <a:cs typeface="Helvetica" charset="0"/>
              </a:rPr>
              <a:t> → Products</a:t>
            </a:r>
          </a:p>
          <a:p>
            <a:r>
              <a:rPr lang="en-US" sz="1100" b="1" dirty="0">
                <a:solidFill>
                  <a:schemeClr val="tx1"/>
                </a:solidFill>
                <a:latin typeface="Helvetica" charset="0"/>
                <a:ea typeface="Helvetica" charset="0"/>
                <a:cs typeface="Helvetica" charset="0"/>
              </a:rPr>
              <a:t> </a:t>
            </a:r>
            <a:r>
              <a:rPr lang="en-US" sz="1100" b="1" dirty="0" smtClean="0">
                <a:solidFill>
                  <a:schemeClr val="tx1"/>
                </a:solidFill>
                <a:latin typeface="Helvetica" charset="0"/>
                <a:ea typeface="Helvetica" charset="0"/>
                <a:cs typeface="Helvetica" charset="0"/>
              </a:rPr>
              <a:t>                                 XO + Hg</a:t>
            </a:r>
            <a:r>
              <a:rPr lang="en-US" sz="1100" b="1" baseline="30000" dirty="0" smtClean="0">
                <a:solidFill>
                  <a:schemeClr val="tx1"/>
                </a:solidFill>
                <a:latin typeface="Helvetica" charset="0"/>
                <a:ea typeface="Helvetica" charset="0"/>
                <a:cs typeface="Helvetica" charset="0"/>
              </a:rPr>
              <a:t>o</a:t>
            </a:r>
            <a:r>
              <a:rPr lang="en-US" sz="1100" b="1" dirty="0" smtClean="0">
                <a:solidFill>
                  <a:schemeClr val="tx1"/>
                </a:solidFill>
                <a:latin typeface="Helvetica" charset="0"/>
                <a:ea typeface="Helvetica" charset="0"/>
                <a:cs typeface="Helvetica" charset="0"/>
              </a:rPr>
              <a:t> → Products</a:t>
            </a:r>
            <a:endParaRPr lang="en-US" sz="1100" b="1" dirty="0">
              <a:solidFill>
                <a:schemeClr val="tx1"/>
              </a:solidFill>
              <a:latin typeface="Helvetica" charset="0"/>
              <a:ea typeface="Helvetica" charset="0"/>
              <a:cs typeface="Helvetica" charset="0"/>
            </a:endParaRPr>
          </a:p>
        </p:txBody>
      </p:sp>
      <p:sp>
        <p:nvSpPr>
          <p:cNvPr id="7" name="TextBox 6"/>
          <p:cNvSpPr txBox="1"/>
          <p:nvPr/>
        </p:nvSpPr>
        <p:spPr>
          <a:xfrm>
            <a:off x="8804683" y="2732443"/>
            <a:ext cx="2521844" cy="646331"/>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200" b="1" dirty="0" smtClean="0">
                <a:solidFill>
                  <a:schemeClr val="tx1"/>
                </a:solidFill>
                <a:latin typeface="Helvetica" charset="0"/>
                <a:ea typeface="Helvetica" charset="0"/>
                <a:cs typeface="Helvetica" charset="0"/>
              </a:rPr>
              <a:t>New Particles: (</a:t>
            </a:r>
            <a:r>
              <a:rPr lang="en-US" sz="1200" b="1" dirty="0" err="1" smtClean="0">
                <a:solidFill>
                  <a:schemeClr val="tx1"/>
                </a:solidFill>
                <a:latin typeface="Helvetica" charset="0"/>
                <a:ea typeface="Helvetica" charset="0"/>
                <a:cs typeface="Helvetica" charset="0"/>
              </a:rPr>
              <a:t>I</a:t>
            </a:r>
            <a:r>
              <a:rPr lang="en-US" sz="1200" b="1" baseline="-25000" dirty="0" err="1" smtClean="0">
                <a:solidFill>
                  <a:schemeClr val="tx1"/>
                </a:solidFill>
                <a:latin typeface="Helvetica" charset="0"/>
                <a:ea typeface="Helvetica" charset="0"/>
                <a:cs typeface="Helvetica" charset="0"/>
              </a:rPr>
              <a:t>x</a:t>
            </a:r>
            <a:r>
              <a:rPr lang="en-US" sz="1200" b="1" dirty="0" err="1" smtClean="0">
                <a:solidFill>
                  <a:schemeClr val="tx1"/>
                </a:solidFill>
                <a:latin typeface="Helvetica" charset="0"/>
                <a:ea typeface="Helvetica" charset="0"/>
                <a:cs typeface="Helvetica" charset="0"/>
              </a:rPr>
              <a:t>O</a:t>
            </a:r>
            <a:r>
              <a:rPr lang="en-US" sz="1200" b="1" baseline="-25000" dirty="0" err="1" smtClean="0">
                <a:solidFill>
                  <a:schemeClr val="tx1"/>
                </a:solidFill>
                <a:latin typeface="Helvetica" charset="0"/>
                <a:ea typeface="Helvetica" charset="0"/>
                <a:cs typeface="Helvetica" charset="0"/>
              </a:rPr>
              <a:t>y</a:t>
            </a:r>
            <a:r>
              <a:rPr lang="en-US" sz="1200" b="1" dirty="0" smtClean="0">
                <a:solidFill>
                  <a:schemeClr val="tx1"/>
                </a:solidFill>
                <a:latin typeface="Helvetica" charset="0"/>
                <a:ea typeface="Helvetica" charset="0"/>
                <a:cs typeface="Helvetica" charset="0"/>
              </a:rPr>
              <a:t>)</a:t>
            </a:r>
          </a:p>
          <a:p>
            <a:r>
              <a:rPr lang="en-US" sz="1200" b="1" dirty="0" smtClean="0">
                <a:solidFill>
                  <a:schemeClr val="tx1"/>
                </a:solidFill>
                <a:latin typeface="Helvetica" charset="0"/>
                <a:ea typeface="Helvetica" charset="0"/>
                <a:cs typeface="Helvetica" charset="0"/>
              </a:rPr>
              <a:t>Impact on oxidation of DMS</a:t>
            </a:r>
          </a:p>
          <a:p>
            <a:r>
              <a:rPr lang="en-US" sz="1200" b="1" dirty="0" smtClean="0">
                <a:solidFill>
                  <a:schemeClr val="tx1"/>
                </a:solidFill>
                <a:latin typeface="Helvetica" charset="0"/>
                <a:ea typeface="Helvetica" charset="0"/>
                <a:cs typeface="Helvetica" charset="0"/>
              </a:rPr>
              <a:t>Oxidation of hydrocarbons (RH)</a:t>
            </a:r>
            <a:endParaRPr lang="en-US" sz="1200" b="1" dirty="0">
              <a:solidFill>
                <a:schemeClr val="tx1"/>
              </a:solidFill>
              <a:latin typeface="Helvetica" charset="0"/>
              <a:ea typeface="Helvetica" charset="0"/>
              <a:cs typeface="Helvetica" charset="0"/>
            </a:endParaRPr>
          </a:p>
        </p:txBody>
      </p:sp>
      <p:sp>
        <p:nvSpPr>
          <p:cNvPr id="9" name="TextBox 8"/>
          <p:cNvSpPr txBox="1"/>
          <p:nvPr/>
        </p:nvSpPr>
        <p:spPr>
          <a:xfrm>
            <a:off x="7342094" y="3505678"/>
            <a:ext cx="774571" cy="577081"/>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050" b="1" dirty="0" smtClean="0">
                <a:solidFill>
                  <a:schemeClr val="tx1"/>
                </a:solidFill>
                <a:latin typeface="Helvetica" charset="0"/>
                <a:ea typeface="Helvetica" charset="0"/>
                <a:cs typeface="Helvetica" charset="0"/>
              </a:rPr>
              <a:t>HOX, HX </a:t>
            </a:r>
          </a:p>
          <a:p>
            <a:endParaRPr lang="en-US" sz="1050" b="1" dirty="0" smtClean="0">
              <a:solidFill>
                <a:schemeClr val="tx1"/>
              </a:solidFill>
              <a:latin typeface="Helvetica" charset="0"/>
              <a:ea typeface="Helvetica" charset="0"/>
              <a:cs typeface="Helvetica" charset="0"/>
            </a:endParaRPr>
          </a:p>
          <a:p>
            <a:r>
              <a:rPr lang="en-US" sz="1050" b="1" dirty="0" smtClean="0">
                <a:solidFill>
                  <a:schemeClr val="tx1"/>
                </a:solidFill>
                <a:latin typeface="Helvetica" charset="0"/>
                <a:ea typeface="Helvetica" charset="0"/>
                <a:cs typeface="Helvetica" charset="0"/>
              </a:rPr>
              <a:t>X</a:t>
            </a:r>
            <a:r>
              <a:rPr lang="en-US" sz="1050" b="1" baseline="-25000" dirty="0" smtClean="0">
                <a:solidFill>
                  <a:schemeClr val="tx1"/>
                </a:solidFill>
                <a:latin typeface="Helvetica" charset="0"/>
                <a:ea typeface="Helvetica" charset="0"/>
                <a:cs typeface="Helvetica" charset="0"/>
              </a:rPr>
              <a:t>2</a:t>
            </a:r>
            <a:r>
              <a:rPr lang="en-US" sz="1050" b="1" dirty="0" smtClean="0">
                <a:solidFill>
                  <a:schemeClr val="tx1"/>
                </a:solidFill>
                <a:latin typeface="Helvetica" charset="0"/>
                <a:ea typeface="Helvetica" charset="0"/>
                <a:cs typeface="Helvetica" charset="0"/>
              </a:rPr>
              <a:t>, XY</a:t>
            </a:r>
            <a:endParaRPr lang="en-US" sz="1050" b="1" dirty="0">
              <a:solidFill>
                <a:schemeClr val="tx1"/>
              </a:solidFill>
              <a:latin typeface="Helvetica" charset="0"/>
              <a:ea typeface="Helvetica" charset="0"/>
              <a:cs typeface="Helvetica" charset="0"/>
            </a:endParaRPr>
          </a:p>
        </p:txBody>
      </p:sp>
      <p:sp>
        <p:nvSpPr>
          <p:cNvPr id="10" name="TextBox 9"/>
          <p:cNvSpPr txBox="1"/>
          <p:nvPr/>
        </p:nvSpPr>
        <p:spPr>
          <a:xfrm>
            <a:off x="9596084" y="3536938"/>
            <a:ext cx="809837" cy="600164"/>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100" b="1" dirty="0" smtClean="0">
                <a:solidFill>
                  <a:schemeClr val="tx1"/>
                </a:solidFill>
                <a:latin typeface="Helvetica" charset="0"/>
                <a:ea typeface="Helvetica" charset="0"/>
                <a:cs typeface="Helvetica" charset="0"/>
              </a:rPr>
              <a:t>XNO</a:t>
            </a:r>
            <a:r>
              <a:rPr lang="en-US" sz="1100" b="1" baseline="-25000" dirty="0" smtClean="0">
                <a:solidFill>
                  <a:schemeClr val="tx1"/>
                </a:solidFill>
                <a:latin typeface="Helvetica" charset="0"/>
                <a:ea typeface="Helvetica" charset="0"/>
                <a:cs typeface="Helvetica" charset="0"/>
              </a:rPr>
              <a:t>2</a:t>
            </a:r>
            <a:r>
              <a:rPr lang="en-US" sz="1100" b="1" dirty="0" smtClean="0">
                <a:solidFill>
                  <a:schemeClr val="tx1"/>
                </a:solidFill>
                <a:latin typeface="Helvetica" charset="0"/>
                <a:ea typeface="Helvetica" charset="0"/>
                <a:cs typeface="Helvetica" charset="0"/>
              </a:rPr>
              <a:t>, XY</a:t>
            </a:r>
          </a:p>
          <a:p>
            <a:endParaRPr lang="en-US" sz="1100" b="1" dirty="0">
              <a:solidFill>
                <a:schemeClr val="tx1"/>
              </a:solidFill>
              <a:latin typeface="Helvetica" charset="0"/>
              <a:ea typeface="Helvetica" charset="0"/>
              <a:cs typeface="Helvetica" charset="0"/>
            </a:endParaRPr>
          </a:p>
          <a:p>
            <a:r>
              <a:rPr lang="en-US" sz="1100" b="1" dirty="0" smtClean="0">
                <a:solidFill>
                  <a:schemeClr val="tx1"/>
                </a:solidFill>
                <a:latin typeface="Helvetica" charset="0"/>
                <a:ea typeface="Helvetica" charset="0"/>
                <a:cs typeface="Helvetica" charset="0"/>
              </a:rPr>
              <a:t>N</a:t>
            </a:r>
            <a:r>
              <a:rPr lang="en-US" sz="1100" b="1" baseline="-25000" dirty="0" smtClean="0">
                <a:solidFill>
                  <a:schemeClr val="tx1"/>
                </a:solidFill>
                <a:latin typeface="Helvetica" charset="0"/>
                <a:ea typeface="Helvetica" charset="0"/>
                <a:cs typeface="Helvetica" charset="0"/>
              </a:rPr>
              <a:t>2</a:t>
            </a:r>
            <a:r>
              <a:rPr lang="en-US" sz="1100" b="1" dirty="0" smtClean="0">
                <a:solidFill>
                  <a:schemeClr val="tx1"/>
                </a:solidFill>
                <a:latin typeface="Helvetica" charset="0"/>
                <a:ea typeface="Helvetica" charset="0"/>
                <a:cs typeface="Helvetica" charset="0"/>
              </a:rPr>
              <a:t>O</a:t>
            </a:r>
            <a:r>
              <a:rPr lang="en-US" sz="1100" b="1" baseline="-25000" dirty="0" smtClean="0">
                <a:solidFill>
                  <a:schemeClr val="tx1"/>
                </a:solidFill>
                <a:latin typeface="Helvetica" charset="0"/>
                <a:ea typeface="Helvetica" charset="0"/>
                <a:cs typeface="Helvetica" charset="0"/>
              </a:rPr>
              <a:t>5</a:t>
            </a:r>
            <a:r>
              <a:rPr lang="en-US" sz="1100" b="1" dirty="0" smtClean="0">
                <a:solidFill>
                  <a:schemeClr val="tx1"/>
                </a:solidFill>
                <a:latin typeface="Helvetica" charset="0"/>
                <a:ea typeface="Helvetica" charset="0"/>
                <a:cs typeface="Helvetica" charset="0"/>
              </a:rPr>
              <a:t>, HX</a:t>
            </a:r>
            <a:endParaRPr lang="en-US" sz="1100" b="1" dirty="0">
              <a:solidFill>
                <a:schemeClr val="tx1"/>
              </a:solidFill>
              <a:latin typeface="Helvetica" charset="0"/>
              <a:ea typeface="Helvetica" charset="0"/>
              <a:cs typeface="Helvetica" charset="0"/>
            </a:endParaRPr>
          </a:p>
        </p:txBody>
      </p:sp>
      <p:sp>
        <p:nvSpPr>
          <p:cNvPr id="11" name="TextBox 10"/>
          <p:cNvSpPr txBox="1"/>
          <p:nvPr/>
        </p:nvSpPr>
        <p:spPr>
          <a:xfrm>
            <a:off x="6302613" y="4226747"/>
            <a:ext cx="5306261" cy="600164"/>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1200" b="1" dirty="0" smtClean="0">
                <a:solidFill>
                  <a:schemeClr val="tx1"/>
                </a:solidFill>
                <a:latin typeface="Helvetica" charset="0"/>
                <a:ea typeface="Helvetica" charset="0"/>
                <a:cs typeface="Helvetica" charset="0"/>
              </a:rPr>
              <a:t>Heterogeneous processes</a:t>
            </a:r>
          </a:p>
          <a:p>
            <a:pPr algn="ctr"/>
            <a:r>
              <a:rPr lang="en-US" sz="1050" b="1" dirty="0" smtClean="0">
                <a:solidFill>
                  <a:srgbClr val="FF0000"/>
                </a:solidFill>
                <a:latin typeface="Helvetica" charset="0"/>
                <a:ea typeface="Helvetica" charset="0"/>
                <a:cs typeface="Helvetica" charset="0"/>
              </a:rPr>
              <a:t>Heterogeneous species: Sea salt, bromine explosion, anthropogenic processes,</a:t>
            </a:r>
          </a:p>
          <a:p>
            <a:pPr algn="ctr"/>
            <a:r>
              <a:rPr lang="en-US" sz="1050" b="1" dirty="0" smtClean="0">
                <a:solidFill>
                  <a:srgbClr val="FF0000"/>
                </a:solidFill>
                <a:latin typeface="Helvetica" charset="0"/>
                <a:ea typeface="Helvetica" charset="0"/>
                <a:cs typeface="Helvetica" charset="0"/>
              </a:rPr>
              <a:t>Decomposition organics </a:t>
            </a:r>
            <a:endParaRPr lang="en-US" sz="1050" b="1" dirty="0">
              <a:solidFill>
                <a:srgbClr val="FF0000"/>
              </a:solidFill>
              <a:latin typeface="Helvetica" charset="0"/>
              <a:ea typeface="Helvetica" charset="0"/>
              <a:cs typeface="Helvetica" charset="0"/>
            </a:endParaRPr>
          </a:p>
        </p:txBody>
      </p:sp>
      <p:sp>
        <p:nvSpPr>
          <p:cNvPr id="12" name="TextBox 11"/>
          <p:cNvSpPr txBox="1"/>
          <p:nvPr/>
        </p:nvSpPr>
        <p:spPr>
          <a:xfrm>
            <a:off x="6067517" y="4888766"/>
            <a:ext cx="665567" cy="553998"/>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000" b="1" dirty="0" smtClean="0">
                <a:solidFill>
                  <a:schemeClr val="tx1"/>
                </a:solidFill>
                <a:latin typeface="Helvetica" charset="0"/>
                <a:ea typeface="Helvetica" charset="0"/>
                <a:cs typeface="Helvetica" charset="0"/>
              </a:rPr>
              <a:t>Sea salt</a:t>
            </a:r>
          </a:p>
          <a:p>
            <a:endParaRPr lang="en-US" sz="1000" b="1" dirty="0" smtClean="0">
              <a:solidFill>
                <a:schemeClr val="tx1"/>
              </a:solidFill>
              <a:latin typeface="Helvetica" charset="0"/>
              <a:ea typeface="Helvetica" charset="0"/>
              <a:cs typeface="Helvetica" charset="0"/>
            </a:endParaRPr>
          </a:p>
          <a:p>
            <a:r>
              <a:rPr lang="en-US" sz="1000" b="1" dirty="0" smtClean="0">
                <a:solidFill>
                  <a:schemeClr val="tx1"/>
                </a:solidFill>
                <a:latin typeface="Helvetica" charset="0"/>
                <a:ea typeface="Helvetica" charset="0"/>
                <a:cs typeface="Helvetica" charset="0"/>
              </a:rPr>
              <a:t>Algae</a:t>
            </a:r>
            <a:endParaRPr lang="en-US" sz="1000" b="1" dirty="0">
              <a:solidFill>
                <a:schemeClr val="tx1"/>
              </a:solidFill>
              <a:latin typeface="Helvetica" charset="0"/>
              <a:ea typeface="Helvetica" charset="0"/>
              <a:cs typeface="Helvetica" charset="0"/>
            </a:endParaRPr>
          </a:p>
        </p:txBody>
      </p:sp>
      <p:sp>
        <p:nvSpPr>
          <p:cNvPr id="13" name="TextBox 12"/>
          <p:cNvSpPr txBox="1"/>
          <p:nvPr/>
        </p:nvSpPr>
        <p:spPr>
          <a:xfrm>
            <a:off x="10563117" y="5090190"/>
            <a:ext cx="1335622" cy="246221"/>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000" b="1" smtClean="0">
                <a:solidFill>
                  <a:schemeClr val="tx1"/>
                </a:solidFill>
                <a:latin typeface="Helvetica" charset="0"/>
                <a:ea typeface="Helvetica" charset="0"/>
                <a:cs typeface="Helvetica" charset="0"/>
              </a:rPr>
              <a:t>Bromine explosion</a:t>
            </a:r>
            <a:endParaRPr lang="en-US" sz="1000" b="1" dirty="0">
              <a:solidFill>
                <a:schemeClr val="tx1"/>
              </a:solidFill>
              <a:latin typeface="Helvetica" charset="0"/>
              <a:ea typeface="Helvetica" charset="0"/>
              <a:cs typeface="Helvetica" charset="0"/>
            </a:endParaRPr>
          </a:p>
        </p:txBody>
      </p:sp>
      <p:sp>
        <p:nvSpPr>
          <p:cNvPr id="14" name="TextBox 13"/>
          <p:cNvSpPr txBox="1"/>
          <p:nvPr/>
        </p:nvSpPr>
        <p:spPr>
          <a:xfrm>
            <a:off x="6048473" y="5794773"/>
            <a:ext cx="5874587" cy="276999"/>
          </a:xfrm>
          <a:prstGeom prst="rect">
            <a:avLst/>
          </a:prstGeom>
          <a:solidFill>
            <a:schemeClr val="accent1">
              <a:lumMod val="20000"/>
              <a:lumOff val="80000"/>
            </a:schemeClr>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1200" b="1" dirty="0" smtClean="0">
                <a:solidFill>
                  <a:schemeClr val="tx1"/>
                </a:solidFill>
                <a:latin typeface="Helvetica" charset="0"/>
                <a:ea typeface="Helvetica" charset="0"/>
                <a:cs typeface="Helvetica" charset="0"/>
              </a:rPr>
              <a:t>Ocean Volcano  Industry       Vehicle        Dust  Biomass Burning Polar Surface</a:t>
            </a:r>
            <a:endParaRPr lang="en-US" sz="1200" b="1" dirty="0">
              <a:solidFill>
                <a:schemeClr val="tx1"/>
              </a:solidFill>
              <a:latin typeface="Helvetica" charset="0"/>
              <a:ea typeface="Helvetica" charset="0"/>
              <a:cs typeface="Helvetica" charset="0"/>
            </a:endParaRPr>
          </a:p>
        </p:txBody>
      </p:sp>
      <p:sp>
        <p:nvSpPr>
          <p:cNvPr id="15" name="TextBox 14"/>
          <p:cNvSpPr txBox="1"/>
          <p:nvPr/>
        </p:nvSpPr>
        <p:spPr>
          <a:xfrm>
            <a:off x="6095999" y="6072075"/>
            <a:ext cx="5760720" cy="210312"/>
          </a:xfrm>
          <a:prstGeom prst="rect">
            <a:avLst/>
          </a:prstGeom>
          <a:solidFill>
            <a:schemeClr val="tx1"/>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050" b="1" dirty="0" smtClean="0">
                <a:solidFill>
                  <a:srgbClr val="00B050"/>
                </a:solidFill>
                <a:latin typeface="Helvetica" charset="0"/>
                <a:ea typeface="Helvetica" charset="0"/>
                <a:cs typeface="Helvetica" charset="0"/>
              </a:rPr>
              <a:t>Source/Reservoir of Halogens (X = Cl, Br, and I</a:t>
            </a:r>
            <a:endParaRPr lang="en-US" sz="1050" b="1" dirty="0">
              <a:solidFill>
                <a:srgbClr val="00B050"/>
              </a:solidFill>
              <a:latin typeface="Helvetica" charset="0"/>
              <a:ea typeface="Helvetica" charset="0"/>
              <a:cs typeface="Helvetica" charset="0"/>
            </a:endParaRPr>
          </a:p>
        </p:txBody>
      </p:sp>
      <p:sp>
        <p:nvSpPr>
          <p:cNvPr id="18" name="Right Arrow 17"/>
          <p:cNvSpPr/>
          <p:nvPr/>
        </p:nvSpPr>
        <p:spPr>
          <a:xfrm>
            <a:off x="7995265" y="2768301"/>
            <a:ext cx="822960" cy="457200"/>
          </a:xfrm>
          <a:prstGeom prst="right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7" name="Up Arrow 26"/>
          <p:cNvSpPr/>
          <p:nvPr/>
        </p:nvSpPr>
        <p:spPr>
          <a:xfrm rot="17889199">
            <a:off x="8026159" y="2919894"/>
            <a:ext cx="274320" cy="914400"/>
          </a:xfrm>
          <a:prstGeom prst="up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
        <p:nvSpPr>
          <p:cNvPr id="28" name="Right Arrow 27"/>
          <p:cNvSpPr/>
          <p:nvPr/>
        </p:nvSpPr>
        <p:spPr>
          <a:xfrm rot="16200000">
            <a:off x="8673795" y="3959105"/>
            <a:ext cx="274320" cy="274320"/>
          </a:xfrm>
          <a:prstGeom prst="rightArrow">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a:off x="8134594" y="3693164"/>
            <a:ext cx="365760" cy="11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9149929" y="3699673"/>
            <a:ext cx="365760" cy="1162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H="1" flipV="1">
            <a:off x="8156307" y="3882546"/>
            <a:ext cx="393301" cy="3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flipV="1">
            <a:off x="9149929" y="3892132"/>
            <a:ext cx="393301" cy="375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V="1">
            <a:off x="11302645" y="5329484"/>
            <a:ext cx="0" cy="3657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7" name="Straight Arrow Connector 46"/>
          <p:cNvCxnSpPr/>
          <p:nvPr/>
        </p:nvCxnSpPr>
        <p:spPr>
          <a:xfrm flipV="1">
            <a:off x="6237586" y="5493504"/>
            <a:ext cx="0" cy="1828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Right Arrow 28"/>
          <p:cNvSpPr/>
          <p:nvPr/>
        </p:nvSpPr>
        <p:spPr>
          <a:xfrm>
            <a:off x="1288572" y="2292455"/>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1" name="Right Arrow 30"/>
          <p:cNvSpPr/>
          <p:nvPr/>
        </p:nvSpPr>
        <p:spPr>
          <a:xfrm>
            <a:off x="1204306" y="4061243"/>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33" name="Right Arrow 32"/>
          <p:cNvSpPr/>
          <p:nvPr/>
        </p:nvSpPr>
        <p:spPr>
          <a:xfrm>
            <a:off x="1185784" y="4943945"/>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TextBox 7"/>
          <p:cNvSpPr txBox="1"/>
          <p:nvPr/>
        </p:nvSpPr>
        <p:spPr>
          <a:xfrm>
            <a:off x="6095999" y="6382869"/>
            <a:ext cx="2613654" cy="461665"/>
          </a:xfrm>
          <a:prstGeom prst="rect">
            <a:avLst/>
          </a:prstGeom>
          <a:noFill/>
        </p:spPr>
        <p:txBody>
          <a:bodyPr wrap="square" rtlCol="0">
            <a:spAutoFit/>
          </a:bodyPr>
          <a:lstStyle/>
          <a:p>
            <a:r>
              <a:rPr lang="en-US" sz="2400" b="1" dirty="0" err="1" smtClean="0">
                <a:latin typeface="Helvetica" charset="0"/>
                <a:ea typeface="Helvetica" charset="0"/>
                <a:cs typeface="Helvetica" charset="0"/>
              </a:rPr>
              <a:t>Sahu</a:t>
            </a:r>
            <a:r>
              <a:rPr lang="en-US" sz="2400" b="1" dirty="0" smtClean="0">
                <a:latin typeface="Helvetica" charset="0"/>
                <a:ea typeface="Helvetica" charset="0"/>
                <a:cs typeface="Helvetica" charset="0"/>
              </a:rPr>
              <a:t> L. K., 2013</a:t>
            </a:r>
            <a:endParaRPr lang="en-US" sz="2400" b="1" dirty="0">
              <a:latin typeface="Helvetica" charset="0"/>
              <a:ea typeface="Helvetica" charset="0"/>
              <a:cs typeface="Helvetica" charset="0"/>
            </a:endParaRPr>
          </a:p>
        </p:txBody>
      </p:sp>
    </p:spTree>
    <p:extLst>
      <p:ext uri="{BB962C8B-B14F-4D97-AF65-F5344CB8AC3E}">
        <p14:creationId xmlns:p14="http://schemas.microsoft.com/office/powerpoint/2010/main" val="46610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dissolve">
                                      <p:cBhvr>
                                        <p:cTn id="45" dur="500"/>
                                        <p:tgtEl>
                                          <p:spTgt spid="6"/>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dissolve">
                                      <p:cBhvr>
                                        <p:cTn id="48" dur="500"/>
                                        <p:tgtEl>
                                          <p:spTgt spid="3"/>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dissolve">
                                      <p:cBhvr>
                                        <p:cTn id="51" dur="500"/>
                                        <p:tgtEl>
                                          <p:spTgt spid="4"/>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dissolve">
                                      <p:cBhvr>
                                        <p:cTn id="54" dur="500"/>
                                        <p:tgtEl>
                                          <p:spTgt spid="5"/>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dissolve">
                                      <p:cBhvr>
                                        <p:cTn id="60" dur="500"/>
                                        <p:tgtEl>
                                          <p:spTgt spid="1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dissolve">
                                      <p:cBhvr>
                                        <p:cTn id="66" dur="500"/>
                                        <p:tgtEl>
                                          <p:spTgt spid="9"/>
                                        </p:tgtEl>
                                      </p:cBhvr>
                                    </p:animEffect>
                                  </p:childTnLst>
                                </p:cTn>
                              </p:par>
                              <p:par>
                                <p:cTn id="67" presetID="9"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dissolve">
                                      <p:cBhvr>
                                        <p:cTn id="69" dur="500"/>
                                        <p:tgtEl>
                                          <p:spTgt spid="30"/>
                                        </p:tgtEl>
                                      </p:cBhvr>
                                    </p:animEffect>
                                  </p:childTnLst>
                                </p:cTn>
                              </p:par>
                              <p:par>
                                <p:cTn id="70" presetID="9" presetClass="entr" presetSubtype="0" fill="hold"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dissolve">
                                      <p:cBhvr>
                                        <p:cTn id="72" dur="500"/>
                                        <p:tgtEl>
                                          <p:spTgt spid="39"/>
                                        </p:tgtEl>
                                      </p:cBhvr>
                                    </p:animEffect>
                                  </p:childTnLst>
                                </p:cTn>
                              </p:par>
                              <p:par>
                                <p:cTn id="73" presetID="9"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dissolve">
                                      <p:cBhvr>
                                        <p:cTn id="75" dur="500"/>
                                        <p:tgtEl>
                                          <p:spTgt spid="34"/>
                                        </p:tgtEl>
                                      </p:cBhvr>
                                    </p:animEffect>
                                  </p:childTnLst>
                                </p:cTn>
                              </p:par>
                              <p:par>
                                <p:cTn id="76" presetID="9"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dissolve">
                                      <p:cBhvr>
                                        <p:cTn id="78" dur="500"/>
                                        <p:tgtEl>
                                          <p:spTgt spid="32"/>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dissolve">
                                      <p:cBhvr>
                                        <p:cTn id="81" dur="500"/>
                                        <p:tgtEl>
                                          <p:spTgt spid="10"/>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dissolve">
                                      <p:cBhvr>
                                        <p:cTn id="84" dur="500"/>
                                        <p:tgtEl>
                                          <p:spTgt spid="28"/>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dissolve">
                                      <p:cBhvr>
                                        <p:cTn id="87" dur="500"/>
                                        <p:tgtEl>
                                          <p:spTgt spid="11"/>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dissolve">
                                      <p:cBhvr>
                                        <p:cTn id="90" dur="500"/>
                                        <p:tgtEl>
                                          <p:spTgt spid="12"/>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dissolve">
                                      <p:cBhvr>
                                        <p:cTn id="93" dur="500"/>
                                        <p:tgtEl>
                                          <p:spTgt spid="13"/>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ssolve">
                                      <p:cBhvr>
                                        <p:cTn id="96" dur="500"/>
                                        <p:tgtEl>
                                          <p:spTgt spid="14"/>
                                        </p:tgtEl>
                                      </p:cBhvr>
                                    </p:animEffect>
                                  </p:childTnLst>
                                </p:cTn>
                              </p:par>
                              <p:par>
                                <p:cTn id="97" presetID="9"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dissolve">
                                      <p:cBhvr>
                                        <p:cTn id="99" dur="500"/>
                                        <p:tgtEl>
                                          <p:spTgt spid="15"/>
                                        </p:tgtEl>
                                      </p:cBhvr>
                                    </p:animEffect>
                                  </p:childTnLst>
                                </p:cTn>
                              </p:par>
                              <p:par>
                                <p:cTn id="100" presetID="9"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dissolve">
                                      <p:cBhvr>
                                        <p:cTn id="102" dur="500"/>
                                        <p:tgtEl>
                                          <p:spTgt spid="47"/>
                                        </p:tgtEl>
                                      </p:cBhvr>
                                    </p:animEffect>
                                  </p:childTnLst>
                                </p:cTn>
                              </p:par>
                              <p:par>
                                <p:cTn id="103" presetID="9" presetClass="entr" presetSubtype="0" fill="hold" nodeType="with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dissolve">
                                      <p:cBhvr>
                                        <p:cTn id="105" dur="500"/>
                                        <p:tgtEl>
                                          <p:spTgt spid="45"/>
                                        </p:tgtEl>
                                      </p:cBhvr>
                                    </p:animEffect>
                                  </p:childTnLst>
                                </p:cTn>
                              </p:par>
                              <p:par>
                                <p:cTn id="106" presetID="2" presetClass="entr" presetSubtype="4" fill="hold" grpId="0" nodeType="withEffect">
                                  <p:stCondLst>
                                    <p:cond delay="0"/>
                                  </p:stCondLst>
                                  <p:childTnLst>
                                    <p:set>
                                      <p:cBhvr>
                                        <p:cTn id="107" dur="1" fill="hold">
                                          <p:stCondLst>
                                            <p:cond delay="0"/>
                                          </p:stCondLst>
                                        </p:cTn>
                                        <p:tgtEl>
                                          <p:spTgt spid="8"/>
                                        </p:tgtEl>
                                        <p:attrNameLst>
                                          <p:attrName>style.visibility</p:attrName>
                                        </p:attrNameLst>
                                      </p:cBhvr>
                                      <p:to>
                                        <p:strVal val="visible"/>
                                      </p:to>
                                    </p:set>
                                    <p:anim calcmode="lin" valueType="num">
                                      <p:cBhvr additive="base">
                                        <p:cTn id="108" dur="500" fill="hold"/>
                                        <p:tgtEl>
                                          <p:spTgt spid="8"/>
                                        </p:tgtEl>
                                        <p:attrNameLst>
                                          <p:attrName>ppt_x</p:attrName>
                                        </p:attrNameLst>
                                      </p:cBhvr>
                                      <p:tavLst>
                                        <p:tav tm="0">
                                          <p:val>
                                            <p:strVal val="#ppt_x"/>
                                          </p:val>
                                        </p:tav>
                                        <p:tav tm="100000">
                                          <p:val>
                                            <p:strVal val="#ppt_x"/>
                                          </p:val>
                                        </p:tav>
                                      </p:tavLst>
                                    </p:anim>
                                    <p:anim calcmode="lin" valueType="num">
                                      <p:cBhvr additive="base">
                                        <p:cTn id="10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P spid="3" grpId="0" animBg="1"/>
      <p:bldP spid="4" grpId="0" animBg="1"/>
      <p:bldP spid="5" grpId="0" animBg="1"/>
      <p:bldP spid="7" grpId="0" animBg="1"/>
      <p:bldP spid="9" grpId="0" animBg="1"/>
      <p:bldP spid="10" grpId="0" animBg="1"/>
      <p:bldP spid="11" grpId="0" animBg="1"/>
      <p:bldP spid="12" grpId="0" animBg="1"/>
      <p:bldP spid="13" grpId="0" animBg="1"/>
      <p:bldP spid="14" grpId="0" animBg="1"/>
      <p:bldP spid="15" grpId="0" animBg="1"/>
      <p:bldP spid="18" grpId="0" animBg="1"/>
      <p:bldP spid="27" grpId="0" animBg="1"/>
      <p:bldP spid="28" grpId="0" animBg="1"/>
      <p:bldP spid="29" grpId="0" animBg="1"/>
      <p:bldP spid="31" grpId="0" animBg="1"/>
      <p:bldP spid="33"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8941"/>
            <a:ext cx="10169960" cy="1320800"/>
          </a:xfrm>
        </p:spPr>
        <p:txBody>
          <a:bodyPr>
            <a:noAutofit/>
          </a:bodyPr>
          <a:lstStyle/>
          <a:p>
            <a:pPr algn="ctr"/>
            <a:r>
              <a:rPr lang="en-US" sz="6000" b="1" i="1" dirty="0" smtClean="0">
                <a:solidFill>
                  <a:schemeClr val="accent2"/>
                </a:solidFill>
                <a:latin typeface="Helvetica" charset="0"/>
                <a:ea typeface="Helvetica" charset="0"/>
                <a:cs typeface="Helvetica" charset="0"/>
              </a:rPr>
              <a:t>Research Objective &amp; Goal</a:t>
            </a:r>
            <a:endParaRPr lang="en-US" sz="6000" b="1" i="1" dirty="0">
              <a:solidFill>
                <a:schemeClr val="accent2"/>
              </a:solidFill>
              <a:latin typeface="Helvetica" charset="0"/>
              <a:ea typeface="Helvetica" charset="0"/>
              <a:cs typeface="Helvetica" charset="0"/>
            </a:endParaRPr>
          </a:p>
        </p:txBody>
      </p:sp>
      <p:sp>
        <p:nvSpPr>
          <p:cNvPr id="3" name="Content Placeholder 2"/>
          <p:cNvSpPr>
            <a:spLocks noGrp="1"/>
          </p:cNvSpPr>
          <p:nvPr>
            <p:ph idx="1"/>
          </p:nvPr>
        </p:nvSpPr>
        <p:spPr>
          <a:xfrm>
            <a:off x="112699" y="1280035"/>
            <a:ext cx="11674928" cy="5000949"/>
          </a:xfrm>
        </p:spPr>
        <p:txBody>
          <a:bodyPr>
            <a:noAutofit/>
          </a:bodyPr>
          <a:lstStyle/>
          <a:p>
            <a:pPr>
              <a:buFont typeface="Wingdings" charset="2"/>
              <a:buChar char="v"/>
            </a:pPr>
            <a:endParaRPr lang="en-US" sz="2000" b="1" i="1" dirty="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The </a:t>
            </a:r>
            <a:r>
              <a:rPr lang="en-US" sz="2000" b="1" i="1" dirty="0">
                <a:latin typeface="Helvetica" charset="0"/>
                <a:ea typeface="Helvetica" charset="0"/>
                <a:cs typeface="Helvetica" charset="0"/>
              </a:rPr>
              <a:t>main objective of this project </a:t>
            </a:r>
            <a:r>
              <a:rPr lang="en-US" sz="2000" b="1" i="1" dirty="0" smtClean="0">
                <a:latin typeface="Helvetica" charset="0"/>
                <a:ea typeface="Helvetica" charset="0"/>
                <a:cs typeface="Helvetica" charset="0"/>
              </a:rPr>
              <a:t>was to </a:t>
            </a:r>
            <a:r>
              <a:rPr lang="en-US" sz="2000" b="1" i="1" dirty="0">
                <a:latin typeface="Helvetica" charset="0"/>
                <a:ea typeface="Helvetica" charset="0"/>
                <a:cs typeface="Helvetica" charset="0"/>
              </a:rPr>
              <a:t>use both simple and complex air quality models </a:t>
            </a:r>
            <a:r>
              <a:rPr lang="en-US" sz="2000" b="1" i="1" dirty="0" smtClean="0">
                <a:latin typeface="Helvetica" charset="0"/>
                <a:ea typeface="Helvetica" charset="0"/>
                <a:cs typeface="Helvetica" charset="0"/>
              </a:rPr>
              <a:t>coupled with the </a:t>
            </a:r>
            <a:r>
              <a:rPr lang="en-US" sz="2000" b="1" i="1" dirty="0">
                <a:latin typeface="Helvetica" charset="0"/>
                <a:ea typeface="Helvetica" charset="0"/>
                <a:cs typeface="Helvetica" charset="0"/>
              </a:rPr>
              <a:t>regional and global atmospheric chemistry mechanisms (RACM2 &amp; GACM) to </a:t>
            </a:r>
            <a:r>
              <a:rPr lang="en-US" sz="2000" b="1" i="1" dirty="0" smtClean="0">
                <a:latin typeface="Helvetica" charset="0"/>
                <a:ea typeface="Helvetica" charset="0"/>
                <a:cs typeface="Helvetica" charset="0"/>
              </a:rPr>
              <a:t>simulate </a:t>
            </a:r>
            <a:r>
              <a:rPr lang="en-US" sz="2000" b="1" i="1" dirty="0">
                <a:latin typeface="Helvetica" charset="0"/>
                <a:ea typeface="Helvetica" charset="0"/>
                <a:cs typeface="Helvetica" charset="0"/>
              </a:rPr>
              <a:t>the maximum concentrations </a:t>
            </a:r>
            <a:r>
              <a:rPr lang="en-US" sz="2000" b="1" i="1" dirty="0" smtClean="0">
                <a:latin typeface="Helvetica" charset="0"/>
                <a:ea typeface="Helvetica" charset="0"/>
                <a:cs typeface="Helvetica" charset="0"/>
              </a:rPr>
              <a:t>of </a:t>
            </a:r>
            <a:r>
              <a:rPr lang="en-US" sz="2000" b="1" i="1" dirty="0">
                <a:latin typeface="Helvetica" charset="0"/>
                <a:ea typeface="Helvetica" charset="0"/>
                <a:cs typeface="Helvetica" charset="0"/>
              </a:rPr>
              <a:t>tropospheric ozone and its precursors to help estimate the resulting respiratory health impacts and economic value of those health impacts </a:t>
            </a:r>
            <a:r>
              <a:rPr lang="en-US" sz="2000" b="1" i="1" dirty="0" smtClean="0">
                <a:latin typeface="Helvetica" charset="0"/>
                <a:ea typeface="Helvetica" charset="0"/>
                <a:cs typeface="Helvetica" charset="0"/>
              </a:rPr>
              <a:t>formed </a:t>
            </a:r>
            <a:r>
              <a:rPr lang="en-US" sz="2000" b="1" i="1" dirty="0">
                <a:latin typeface="Helvetica" charset="0"/>
                <a:ea typeface="Helvetica" charset="0"/>
                <a:cs typeface="Helvetica" charset="0"/>
              </a:rPr>
              <a:t>in California’s South Coast Air Basin (i.e. the SoCAB region). </a:t>
            </a:r>
            <a:endParaRPr lang="en-US" sz="2000" b="1" i="1" dirty="0" smtClean="0">
              <a:latin typeface="Helvetica" charset="0"/>
              <a:ea typeface="Helvetica" charset="0"/>
              <a:cs typeface="Helvetica" charset="0"/>
            </a:endParaRPr>
          </a:p>
          <a:p>
            <a:pPr>
              <a:buFont typeface="Wingdings" charset="2"/>
              <a:buChar char="v"/>
            </a:pPr>
            <a:endParaRPr lang="en-US" sz="2000" b="1" i="1" dirty="0" smtClean="0">
              <a:latin typeface="Helvetica" charset="0"/>
              <a:ea typeface="Helvetica" charset="0"/>
              <a:cs typeface="Helvetica" charset="0"/>
            </a:endParaRPr>
          </a:p>
          <a:p>
            <a:pPr>
              <a:buFont typeface="Wingdings" charset="2"/>
              <a:buChar char="v"/>
            </a:pPr>
            <a:endParaRPr lang="en-US" sz="2000" b="1" i="1" dirty="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The </a:t>
            </a:r>
            <a:r>
              <a:rPr lang="en-US" sz="2000" b="1" i="1" dirty="0">
                <a:latin typeface="Helvetica" charset="0"/>
                <a:ea typeface="Helvetica" charset="0"/>
                <a:cs typeface="Helvetica" charset="0"/>
              </a:rPr>
              <a:t>main goal of this research project was to create a global </a:t>
            </a:r>
            <a:r>
              <a:rPr lang="en-US" sz="2000" b="1" i="1" dirty="0" smtClean="0">
                <a:latin typeface="Helvetica" charset="0"/>
                <a:ea typeface="Helvetica" charset="0"/>
                <a:cs typeface="Helvetica" charset="0"/>
              </a:rPr>
              <a:t>gas phase mechanism </a:t>
            </a:r>
            <a:r>
              <a:rPr lang="en-US" sz="2000" b="1" i="1" dirty="0">
                <a:latin typeface="Helvetica" charset="0"/>
                <a:ea typeface="Helvetica" charset="0"/>
                <a:cs typeface="Helvetica" charset="0"/>
              </a:rPr>
              <a:t>to help in the improvement of air quality model forecasting by supply </a:t>
            </a:r>
            <a:r>
              <a:rPr lang="en-US" sz="2000" b="1" i="1" dirty="0" smtClean="0">
                <a:latin typeface="Helvetica" charset="0"/>
                <a:ea typeface="Helvetica" charset="0"/>
                <a:cs typeface="Helvetica" charset="0"/>
              </a:rPr>
              <a:t>improved </a:t>
            </a:r>
            <a:r>
              <a:rPr lang="en-US" sz="2000" b="1" i="1" dirty="0">
                <a:latin typeface="Helvetica" charset="0"/>
                <a:ea typeface="Helvetica" charset="0"/>
                <a:cs typeface="Helvetica" charset="0"/>
              </a:rPr>
              <a:t>initial and boundary conditions in a regional air quality </a:t>
            </a:r>
            <a:r>
              <a:rPr lang="en-US" sz="2000" b="1" i="1" dirty="0" smtClean="0">
                <a:latin typeface="Helvetica" charset="0"/>
                <a:ea typeface="Helvetica" charset="0"/>
                <a:cs typeface="Helvetica" charset="0"/>
              </a:rPr>
              <a:t>model, which allows regional mechanism to </a:t>
            </a:r>
            <a:r>
              <a:rPr lang="en-US" sz="2000" b="1" i="1" dirty="0">
                <a:latin typeface="Helvetica" charset="0"/>
                <a:ea typeface="Helvetica" charset="0"/>
                <a:cs typeface="Helvetica" charset="0"/>
              </a:rPr>
              <a:t>simulate maximum concentrations of ozone and its precursors (i.e. nitric </a:t>
            </a:r>
            <a:r>
              <a:rPr lang="en-US" sz="2000" b="1" i="1" dirty="0" smtClean="0">
                <a:latin typeface="Helvetica" charset="0"/>
                <a:ea typeface="Helvetica" charset="0"/>
                <a:cs typeface="Helvetica" charset="0"/>
              </a:rPr>
              <a:t>oxides); </a:t>
            </a:r>
            <a:r>
              <a:rPr lang="en-US" sz="2000" b="1" i="1" dirty="0">
                <a:latin typeface="Helvetica" charset="0"/>
                <a:ea typeface="Helvetica" charset="0"/>
                <a:cs typeface="Helvetica" charset="0"/>
              </a:rPr>
              <a:t>where the model output would be used predict the extent of respiratory health impacts and the </a:t>
            </a:r>
            <a:r>
              <a:rPr lang="en-US" sz="2000" b="1" i="1" dirty="0" smtClean="0">
                <a:latin typeface="Helvetica" charset="0"/>
                <a:ea typeface="Helvetica" charset="0"/>
                <a:cs typeface="Helvetica" charset="0"/>
              </a:rPr>
              <a:t>cost of the resulting health impacts from </a:t>
            </a:r>
            <a:r>
              <a:rPr lang="en-US" sz="2000" b="1" i="1" dirty="0">
                <a:latin typeface="Helvetica" charset="0"/>
                <a:ea typeface="Helvetica" charset="0"/>
                <a:cs typeface="Helvetica" charset="0"/>
              </a:rPr>
              <a:t>changes in air quality in the SoCAB region.</a:t>
            </a:r>
          </a:p>
          <a:p>
            <a:pPr>
              <a:buFont typeface="Wingdings" charset="2"/>
              <a:buChar char="v"/>
            </a:pPr>
            <a:endParaRPr lang="en-US" sz="2000" b="1" i="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13</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42890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5968" y="286871"/>
            <a:ext cx="9901019" cy="1320800"/>
          </a:xfrm>
        </p:spPr>
        <p:txBody>
          <a:bodyPr>
            <a:noAutofit/>
          </a:bodyPr>
          <a:lstStyle/>
          <a:p>
            <a:pPr algn="ctr"/>
            <a:r>
              <a:rPr lang="en-US" sz="4400" b="1" i="1" dirty="0" smtClean="0">
                <a:solidFill>
                  <a:srgbClr val="FF0000"/>
                </a:solidFill>
                <a:latin typeface="Helvetica"/>
                <a:cs typeface="Helvetica"/>
              </a:rPr>
              <a:t>Methods: The S-BOX Model-Model Description</a:t>
            </a:r>
            <a:endParaRPr lang="en-US" sz="4400" b="1" i="1" dirty="0">
              <a:solidFill>
                <a:srgbClr val="FF0000"/>
              </a:solidFill>
              <a:latin typeface="Helvetica"/>
              <a:cs typeface="Helvetica"/>
            </a:endParaRPr>
          </a:p>
        </p:txBody>
      </p:sp>
      <p:pic>
        <p:nvPicPr>
          <p:cNvPr id="4" name="Content Placeholder 3" descr="S-Box Model.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806824" y="1730288"/>
            <a:ext cx="8785411" cy="3881437"/>
          </a:xfrm>
        </p:spPr>
      </p:pic>
      <p:sp>
        <p:nvSpPr>
          <p:cNvPr id="2" name="Slide Number Placeholder 1"/>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14</a:t>
            </a:fld>
            <a:endParaRPr lang="en-US" b="1" dirty="0">
              <a:latin typeface="Helvetica" charset="0"/>
              <a:ea typeface="Helvetica" charset="0"/>
              <a:cs typeface="Helvetica" charset="0"/>
            </a:endParaRPr>
          </a:p>
        </p:txBody>
      </p:sp>
      <p:sp>
        <p:nvSpPr>
          <p:cNvPr id="5" name="TextBox 4"/>
          <p:cNvSpPr txBox="1"/>
          <p:nvPr/>
        </p:nvSpPr>
        <p:spPr>
          <a:xfrm>
            <a:off x="632548" y="5794497"/>
            <a:ext cx="3529584" cy="461665"/>
          </a:xfrm>
          <a:prstGeom prst="rect">
            <a:avLst/>
          </a:prstGeom>
          <a:noFill/>
        </p:spPr>
        <p:txBody>
          <a:bodyPr wrap="square" rtlCol="0">
            <a:spAutoFit/>
          </a:bodyPr>
          <a:lstStyle/>
          <a:p>
            <a:r>
              <a:rPr lang="en-US" sz="2400" b="1" i="1" dirty="0" err="1" smtClean="0">
                <a:latin typeface="Helvetica"/>
                <a:cs typeface="Helvetica"/>
              </a:rPr>
              <a:t>Stockwell</a:t>
            </a:r>
            <a:r>
              <a:rPr lang="en-US" sz="2400" b="1" i="1" dirty="0" smtClean="0">
                <a:latin typeface="Helvetica"/>
                <a:cs typeface="Helvetica"/>
              </a:rPr>
              <a:t> </a:t>
            </a:r>
            <a:r>
              <a:rPr lang="en-US" sz="2400" b="1" i="1" dirty="0">
                <a:latin typeface="Helvetica"/>
                <a:cs typeface="Helvetica"/>
              </a:rPr>
              <a:t>et. al., 2002</a:t>
            </a:r>
          </a:p>
        </p:txBody>
      </p:sp>
    </p:spTree>
    <p:extLst>
      <p:ext uri="{BB962C8B-B14F-4D97-AF65-F5344CB8AC3E}">
        <p14:creationId xmlns:p14="http://schemas.microsoft.com/office/powerpoint/2010/main" val="107084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21" y="125698"/>
            <a:ext cx="10062629" cy="1577595"/>
          </a:xfrm>
        </p:spPr>
        <p:txBody>
          <a:bodyPr>
            <a:noAutofit/>
          </a:bodyPr>
          <a:lstStyle/>
          <a:p>
            <a:pPr algn="ctr"/>
            <a:r>
              <a:rPr lang="en-US" sz="3200" b="1" i="1" dirty="0" smtClean="0">
                <a:solidFill>
                  <a:srgbClr val="FF0000"/>
                </a:solidFill>
                <a:latin typeface="Helvetica"/>
                <a:cs typeface="Helvetica"/>
              </a:rPr>
              <a:t>Methods: WRF-Chem (Weather Research &amp; Forecasting Model coupled </a:t>
            </a:r>
            <a:r>
              <a:rPr lang="en-US" sz="3200" b="1" i="1" smtClean="0">
                <a:solidFill>
                  <a:srgbClr val="FF0000"/>
                </a:solidFill>
                <a:latin typeface="Helvetica"/>
                <a:cs typeface="Helvetica"/>
              </a:rPr>
              <a:t>with Chemistry)</a:t>
            </a:r>
            <a:r>
              <a:rPr lang="en-US" sz="3200" b="1" i="1" smtClean="0">
                <a:solidFill>
                  <a:srgbClr val="FF0000"/>
                </a:solidFill>
                <a:latin typeface="Helvetica" charset="0"/>
                <a:ea typeface="Helvetica" charset="0"/>
                <a:cs typeface="Helvetica" charset="0"/>
              </a:rPr>
              <a:t>-</a:t>
            </a:r>
            <a:r>
              <a:rPr lang="en-US" sz="3200" b="1" i="1" dirty="0" smtClean="0">
                <a:solidFill>
                  <a:srgbClr val="FF0000"/>
                </a:solidFill>
                <a:latin typeface="Helvetica" charset="0"/>
                <a:ea typeface="Helvetica" charset="0"/>
                <a:cs typeface="Helvetica" charset="0"/>
              </a:rPr>
              <a:t>Model Description</a:t>
            </a:r>
            <a:endParaRPr lang="en-US" sz="3200" b="1" i="1" dirty="0">
              <a:solidFill>
                <a:srgbClr val="FF0000"/>
              </a:solidFill>
              <a:latin typeface="Helvetica" charset="0"/>
              <a:ea typeface="Helvetica" charset="0"/>
              <a:cs typeface="Helvetica" charset="0"/>
            </a:endParaRPr>
          </a:p>
        </p:txBody>
      </p:sp>
      <p:pic>
        <p:nvPicPr>
          <p:cNvPr id="7" name="Content Placeholder 1" descr="WRF-Chem.jpg"/>
          <p:cNvPicPr>
            <a:picLocks noGrp="1" noChangeAspect="1"/>
          </p:cNvPicPr>
          <p:nvPr>
            <p:ph idx="1"/>
          </p:nvPr>
        </p:nvPicPr>
        <p:blipFill rotWithShape="1">
          <a:blip r:embed="rId3">
            <a:extLst>
              <a:ext uri="{28A0092B-C50C-407E-A947-70E740481C1C}">
                <a14:useLocalDpi xmlns:a14="http://schemas.microsoft.com/office/drawing/2010/main" val="0"/>
              </a:ext>
            </a:extLst>
          </a:blip>
          <a:srcRect l="609" r="2449" b="4243"/>
          <a:stretch/>
        </p:blipFill>
        <p:spPr>
          <a:xfrm>
            <a:off x="178652" y="1769887"/>
            <a:ext cx="5181601" cy="2233969"/>
          </a:xfrm>
        </p:spPr>
      </p:pic>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15</a:t>
            </a:fld>
            <a:endParaRPr lang="en-US" b="1" dirty="0">
              <a:latin typeface="Helvetica" charset="0"/>
              <a:ea typeface="Helvetica" charset="0"/>
              <a:cs typeface="Helvetica"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423" y="1738017"/>
            <a:ext cx="6149787" cy="4131873"/>
          </a:xfrm>
          <a:prstGeom prst="rect">
            <a:avLst/>
          </a:prstGeom>
        </p:spPr>
      </p:pic>
      <p:sp>
        <p:nvSpPr>
          <p:cNvPr id="8" name="TextBox 7"/>
          <p:cNvSpPr txBox="1"/>
          <p:nvPr/>
        </p:nvSpPr>
        <p:spPr>
          <a:xfrm>
            <a:off x="196579" y="6054647"/>
            <a:ext cx="4370832" cy="338554"/>
          </a:xfrm>
          <a:prstGeom prst="rect">
            <a:avLst/>
          </a:prstGeom>
          <a:noFill/>
        </p:spPr>
        <p:txBody>
          <a:bodyPr wrap="square" rtlCol="0">
            <a:spAutoFit/>
          </a:bodyPr>
          <a:lstStyle/>
          <a:p>
            <a:r>
              <a:rPr lang="en-US" sz="1600" b="1" i="1" smtClean="0">
                <a:latin typeface="Helvetica"/>
                <a:cs typeface="Helvetica"/>
              </a:rPr>
              <a:t>WRF-Chem Version 3.7 User’s Guide, 2015</a:t>
            </a:r>
            <a:endParaRPr lang="en-US" sz="1600" b="1" i="1" dirty="0">
              <a:latin typeface="Helvetica"/>
              <a:cs typeface="Helvetica"/>
            </a:endParaRPr>
          </a:p>
        </p:txBody>
      </p:sp>
      <p:sp>
        <p:nvSpPr>
          <p:cNvPr id="6" name="TextBox 5"/>
          <p:cNvSpPr txBox="1"/>
          <p:nvPr/>
        </p:nvSpPr>
        <p:spPr>
          <a:xfrm>
            <a:off x="6157318" y="5920932"/>
            <a:ext cx="4370832" cy="338554"/>
          </a:xfrm>
          <a:prstGeom prst="rect">
            <a:avLst/>
          </a:prstGeom>
          <a:noFill/>
        </p:spPr>
        <p:txBody>
          <a:bodyPr wrap="square" rtlCol="0">
            <a:spAutoFit/>
          </a:bodyPr>
          <a:lstStyle/>
          <a:p>
            <a:r>
              <a:rPr lang="en-US" sz="1600" b="1" i="1" dirty="0" smtClean="0">
                <a:latin typeface="Helvetica"/>
                <a:cs typeface="Helvetica"/>
              </a:rPr>
              <a:t>WRF-ARW Version 3.7 User’s Guide, 2015</a:t>
            </a:r>
            <a:endParaRPr lang="en-US" sz="1600" b="1" i="1" dirty="0">
              <a:latin typeface="Helvetica"/>
              <a:cs typeface="Helvetica"/>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79" y="4023028"/>
            <a:ext cx="5181601" cy="1897904"/>
          </a:xfrm>
          <a:prstGeom prst="rect">
            <a:avLst/>
          </a:prstGeom>
        </p:spPr>
      </p:pic>
    </p:spTree>
    <p:extLst>
      <p:ext uri="{BB962C8B-B14F-4D97-AF65-F5344CB8AC3E}">
        <p14:creationId xmlns:p14="http://schemas.microsoft.com/office/powerpoint/2010/main" val="142418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675" y="141792"/>
            <a:ext cx="10093014" cy="1540411"/>
          </a:xfrm>
        </p:spPr>
        <p:txBody>
          <a:bodyPr>
            <a:noAutofit/>
          </a:bodyPr>
          <a:lstStyle/>
          <a:p>
            <a:pPr algn="ctr"/>
            <a:r>
              <a:rPr lang="en-US" sz="4400" b="1" i="1" dirty="0" smtClean="0">
                <a:solidFill>
                  <a:srgbClr val="FF0000"/>
                </a:solidFill>
                <a:latin typeface="Helvetica"/>
                <a:cs typeface="Helvetica"/>
              </a:rPr>
              <a:t>Methods: WRF-Chem-Model Domain &amp; Input Options</a:t>
            </a:r>
            <a:endParaRPr lang="en-US" sz="4400" dirty="0">
              <a:solidFill>
                <a:srgbClr val="FF0000"/>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16</a:t>
            </a:fld>
            <a:endParaRPr lang="en-US" b="1" dirty="0">
              <a:latin typeface="Helvetica" charset="0"/>
              <a:ea typeface="Helvetica" charset="0"/>
              <a:cs typeface="Helvetica"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120850369"/>
              </p:ext>
            </p:extLst>
          </p:nvPr>
        </p:nvGraphicFramePr>
        <p:xfrm>
          <a:off x="5963835" y="1597825"/>
          <a:ext cx="6102662" cy="2318829"/>
        </p:xfrm>
        <a:graphic>
          <a:graphicData uri="http://schemas.openxmlformats.org/drawingml/2006/table">
            <a:tbl>
              <a:tblPr firstRow="1" firstCol="1" bandRow="1">
                <a:tableStyleId>{8FD4443E-F989-4FC4-A0C8-D5A2AF1F390B}</a:tableStyleId>
              </a:tblPr>
              <a:tblGrid>
                <a:gridCol w="2911227"/>
                <a:gridCol w="3191435"/>
              </a:tblGrid>
              <a:tr h="407183">
                <a:tc>
                  <a:txBody>
                    <a:bodyPr/>
                    <a:lstStyle/>
                    <a:p>
                      <a:pPr marL="0" marR="0">
                        <a:spcBef>
                          <a:spcPts val="0"/>
                        </a:spcBef>
                        <a:spcAft>
                          <a:spcPts val="0"/>
                        </a:spcAft>
                      </a:pPr>
                      <a:r>
                        <a:rPr lang="en-US" sz="2400" b="1" dirty="0">
                          <a:effectLst/>
                          <a:latin typeface="Helvetica" charset="0"/>
                          <a:ea typeface="Helvetica" charset="0"/>
                          <a:cs typeface="Helvetica" charset="0"/>
                        </a:rPr>
                        <a:t>Domain Options</a:t>
                      </a:r>
                      <a:endParaRPr lang="en-US" sz="24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2400" b="1" dirty="0">
                          <a:effectLst/>
                          <a:latin typeface="Helvetica" charset="0"/>
                          <a:ea typeface="Helvetica" charset="0"/>
                          <a:cs typeface="Helvetica" charset="0"/>
                        </a:rPr>
                        <a:t>Values</a:t>
                      </a:r>
                      <a:endParaRPr lang="en-US" sz="2400" b="1" dirty="0">
                        <a:solidFill>
                          <a:schemeClr val="bg1"/>
                        </a:solidFill>
                        <a:effectLst/>
                        <a:latin typeface="Helvetica" charset="0"/>
                        <a:ea typeface="Helvetica" charset="0"/>
                        <a:cs typeface="Helvetica" charset="0"/>
                      </a:endParaRPr>
                    </a:p>
                  </a:txBody>
                  <a:tcPr marL="68580" marR="68580" marT="0" marB="0">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r>
              <a:tr h="688273">
                <a:tc>
                  <a:txBody>
                    <a:bodyPr/>
                    <a:lstStyle/>
                    <a:p>
                      <a:pPr marL="0" marR="0">
                        <a:spcBef>
                          <a:spcPts val="0"/>
                        </a:spcBef>
                        <a:spcAft>
                          <a:spcPts val="0"/>
                        </a:spcAft>
                      </a:pPr>
                      <a:r>
                        <a:rPr lang="en-US" sz="2400" b="1" dirty="0">
                          <a:effectLst/>
                          <a:latin typeface="Helvetica" charset="0"/>
                          <a:ea typeface="Helvetica" charset="0"/>
                          <a:cs typeface="Helvetica" charset="0"/>
                        </a:rPr>
                        <a:t>dx &amp; dy (resolution of the grid in x/y axis)</a:t>
                      </a:r>
                    </a:p>
                  </a:txBody>
                  <a:tcPr marL="68580" marR="68580" marT="0" marB="0">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2400" b="1" dirty="0" smtClean="0">
                          <a:effectLst/>
                          <a:latin typeface="Helvetica" charset="0"/>
                          <a:ea typeface="Helvetica" charset="0"/>
                          <a:cs typeface="Helvetica" charset="0"/>
                        </a:rPr>
                        <a:t>4000 (m)</a:t>
                      </a:r>
                      <a:endParaRPr lang="en-US" sz="2400" b="1" dirty="0">
                        <a:solidFill>
                          <a:schemeClr val="bg1"/>
                        </a:solidFill>
                        <a:effectLst/>
                        <a:latin typeface="Helvetica" charset="0"/>
                        <a:ea typeface="Helvetica" charset="0"/>
                        <a:cs typeface="Helvetica" charset="0"/>
                      </a:endParaRPr>
                    </a:p>
                  </a:txBody>
                  <a:tcPr marL="68580" marR="68580" marT="0" marB="0">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r>
              <a:tr h="407183">
                <a:tc>
                  <a:txBody>
                    <a:bodyPr/>
                    <a:lstStyle/>
                    <a:p>
                      <a:pPr marL="0" marR="0">
                        <a:spcBef>
                          <a:spcPts val="0"/>
                        </a:spcBef>
                        <a:spcAft>
                          <a:spcPts val="0"/>
                        </a:spcAft>
                      </a:pPr>
                      <a:r>
                        <a:rPr lang="en-US" sz="2400" b="1" dirty="0">
                          <a:effectLst/>
                          <a:latin typeface="Helvetica" charset="0"/>
                          <a:ea typeface="Helvetica" charset="0"/>
                          <a:cs typeface="Helvetica" charset="0"/>
                        </a:rPr>
                        <a:t>Start Date</a:t>
                      </a:r>
                      <a:endParaRPr lang="en-US" sz="24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2400" b="1" dirty="0">
                          <a:effectLst/>
                          <a:latin typeface="Helvetica" charset="0"/>
                          <a:ea typeface="Helvetica" charset="0"/>
                          <a:cs typeface="Helvetica" charset="0"/>
                        </a:rPr>
                        <a:t>2010-07-01_00:00:00</a:t>
                      </a:r>
                      <a:endParaRPr lang="en-US" sz="2400" b="1" dirty="0">
                        <a:solidFill>
                          <a:schemeClr val="bg1"/>
                        </a:solidFill>
                        <a:effectLst/>
                        <a:latin typeface="Helvetica" charset="0"/>
                        <a:ea typeface="Helvetica" charset="0"/>
                        <a:cs typeface="Helvetica" charset="0"/>
                      </a:endParaRPr>
                    </a:p>
                  </a:txBody>
                  <a:tcPr marL="68580" marR="68580" marT="0" marB="0">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accent2"/>
                    </a:solidFill>
                  </a:tcPr>
                </a:tc>
              </a:tr>
              <a:tr h="407183">
                <a:tc>
                  <a:txBody>
                    <a:bodyPr/>
                    <a:lstStyle/>
                    <a:p>
                      <a:pPr marL="0" marR="0">
                        <a:spcBef>
                          <a:spcPts val="0"/>
                        </a:spcBef>
                        <a:spcAft>
                          <a:spcPts val="0"/>
                        </a:spcAft>
                      </a:pPr>
                      <a:r>
                        <a:rPr lang="en-US" sz="2400" b="1" dirty="0">
                          <a:effectLst/>
                          <a:latin typeface="Helvetica" charset="0"/>
                          <a:ea typeface="Helvetica" charset="0"/>
                          <a:cs typeface="Helvetica" charset="0"/>
                        </a:rPr>
                        <a:t>End Date</a:t>
                      </a:r>
                      <a:endParaRPr lang="en-US" sz="24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spcBef>
                          <a:spcPts val="0"/>
                        </a:spcBef>
                        <a:spcAft>
                          <a:spcPts val="0"/>
                        </a:spcAft>
                      </a:pPr>
                      <a:r>
                        <a:rPr lang="en-US" sz="2400" b="1" dirty="0" smtClean="0">
                          <a:effectLst/>
                          <a:latin typeface="Helvetica" charset="0"/>
                          <a:ea typeface="Helvetica" charset="0"/>
                          <a:cs typeface="Helvetica" charset="0"/>
                        </a:rPr>
                        <a:t>2010-07-15_00:00:00</a:t>
                      </a:r>
                      <a:endParaRPr lang="en-US" sz="2400" b="1" dirty="0">
                        <a:solidFill>
                          <a:schemeClr val="bg1"/>
                        </a:solidFill>
                        <a:effectLst/>
                        <a:latin typeface="Helvetica" charset="0"/>
                        <a:ea typeface="Helvetica" charset="0"/>
                        <a:cs typeface="Helvetica" charset="0"/>
                      </a:endParaRPr>
                    </a:p>
                  </a:txBody>
                  <a:tcPr marL="68580" marR="68580" marT="0" marB="0">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bl>
          </a:graphicData>
        </a:graphic>
      </p:graphicFrame>
      <p:pic>
        <p:nvPicPr>
          <p:cNvPr id="9" name="Picture 8"/>
          <p:cNvPicPr/>
          <p:nvPr/>
        </p:nvPicPr>
        <p:blipFill rotWithShape="1">
          <a:blip r:embed="rId3">
            <a:extLst>
              <a:ext uri="{28A0092B-C50C-407E-A947-70E740481C1C}">
                <a14:useLocalDpi xmlns:a14="http://schemas.microsoft.com/office/drawing/2010/main" val="0"/>
              </a:ext>
            </a:extLst>
          </a:blip>
          <a:srcRect l="8333" t="13774" r="8796" b="38646"/>
          <a:stretch/>
        </p:blipFill>
        <p:spPr bwMode="auto">
          <a:xfrm>
            <a:off x="16129" y="1614672"/>
            <a:ext cx="5906776" cy="4499263"/>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922905" y="3996172"/>
            <a:ext cx="6071869" cy="258532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charset="2"/>
              <a:buChar char="v"/>
              <a:tabLst/>
              <a:defRPr/>
            </a:pPr>
            <a:r>
              <a:rPr lang="en-US" b="1" dirty="0" smtClean="0">
                <a:latin typeface="Helvetica" charset="0"/>
                <a:ea typeface="Helvetica" charset="0"/>
                <a:cs typeface="Helvetica" charset="0"/>
              </a:rPr>
              <a:t>WRF-Chem model runs used RACM-based chemistry, Fast TUV photolysis, and included anthropogenic and biogenic emissions</a:t>
            </a:r>
          </a:p>
          <a:p>
            <a:pPr marL="285750" marR="0" lvl="0" indent="-285750" defTabSz="914400" eaLnBrk="1" fontAlgn="auto" latinLnBrk="0" hangingPunct="1">
              <a:lnSpc>
                <a:spcPct val="100000"/>
              </a:lnSpc>
              <a:spcBef>
                <a:spcPts val="0"/>
              </a:spcBef>
              <a:spcAft>
                <a:spcPts val="0"/>
              </a:spcAft>
              <a:buClrTx/>
              <a:buSzTx/>
              <a:buFont typeface="Wingdings" charset="2"/>
              <a:buChar char="v"/>
              <a:tabLst/>
              <a:defRPr/>
            </a:pPr>
            <a:endParaRPr lang="en-US" b="1" dirty="0" smtClean="0">
              <a:latin typeface="Helvetica" charset="0"/>
              <a:ea typeface="Helvetica" charset="0"/>
              <a:cs typeface="Helvetica" charset="0"/>
            </a:endParaRPr>
          </a:p>
          <a:p>
            <a:pPr marL="285750" marR="0" lvl="0" indent="-285750" defTabSz="914400" eaLnBrk="1" fontAlgn="auto" latinLnBrk="0" hangingPunct="1">
              <a:lnSpc>
                <a:spcPct val="100000"/>
              </a:lnSpc>
              <a:spcBef>
                <a:spcPts val="0"/>
              </a:spcBef>
              <a:spcAft>
                <a:spcPts val="0"/>
              </a:spcAft>
              <a:buClrTx/>
              <a:buSzTx/>
              <a:buFont typeface="Wingdings" charset="2"/>
              <a:buChar char="v"/>
              <a:tabLst/>
              <a:defRPr/>
            </a:pPr>
            <a:r>
              <a:rPr lang="en-US" b="1" dirty="0" smtClean="0">
                <a:latin typeface="Helvetica" charset="0"/>
                <a:ea typeface="Helvetica" charset="0"/>
                <a:cs typeface="Helvetica" charset="0"/>
              </a:rPr>
              <a:t>Two WRF-Chem model cases were performed with RACM2 &amp; GACM when the following emission options (biomass burning, dust, sea salt, and DMS (di-methyl sulfide)) were turned on or off during the simulation run </a:t>
            </a:r>
            <a:endParaRPr lang="en-US" b="1" dirty="0">
              <a:latin typeface="Helvetica" charset="0"/>
              <a:ea typeface="Helvetica" charset="0"/>
              <a:cs typeface="Helvetica" charset="0"/>
            </a:endParaRPr>
          </a:p>
        </p:txBody>
      </p:sp>
      <p:sp>
        <p:nvSpPr>
          <p:cNvPr id="4" name="TextBox 3"/>
          <p:cNvSpPr txBox="1"/>
          <p:nvPr/>
        </p:nvSpPr>
        <p:spPr>
          <a:xfrm>
            <a:off x="326675" y="6148711"/>
            <a:ext cx="2390398" cy="369332"/>
          </a:xfrm>
          <a:prstGeom prst="rect">
            <a:avLst/>
          </a:prstGeom>
          <a:noFill/>
        </p:spPr>
        <p:txBody>
          <a:bodyPr wrap="none" rtlCol="0">
            <a:spAutoFit/>
          </a:bodyPr>
          <a:lstStyle/>
          <a:p>
            <a:r>
              <a:rPr lang="en-US" b="1" smtClean="0">
                <a:latin typeface="Helvetica" charset="0"/>
                <a:ea typeface="Helvetica" charset="0"/>
                <a:cs typeface="Helvetica" charset="0"/>
              </a:rPr>
              <a:t>ArcGIS Online, 2016</a:t>
            </a:r>
            <a:endParaRPr lang="en-US" b="1">
              <a:latin typeface="Helvetica" charset="0"/>
              <a:ea typeface="Helvetica" charset="0"/>
              <a:cs typeface="Helvetica" charset="0"/>
            </a:endParaRPr>
          </a:p>
        </p:txBody>
      </p:sp>
    </p:spTree>
    <p:extLst>
      <p:ext uri="{BB962C8B-B14F-4D97-AF65-F5344CB8AC3E}">
        <p14:creationId xmlns:p14="http://schemas.microsoft.com/office/powerpoint/2010/main" val="4715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164" y="-53592"/>
            <a:ext cx="10094975" cy="1523807"/>
          </a:xfrm>
        </p:spPr>
        <p:txBody>
          <a:bodyPr>
            <a:noAutofit/>
          </a:bodyPr>
          <a:lstStyle/>
          <a:p>
            <a:pPr algn="ctr"/>
            <a:r>
              <a:rPr lang="en-US" sz="4400" b="1" i="1" dirty="0" smtClean="0">
                <a:solidFill>
                  <a:srgbClr val="FF0000"/>
                </a:solidFill>
                <a:latin typeface="Helvetica" charset="0"/>
                <a:ea typeface="Helvetica" charset="0"/>
                <a:cs typeface="Helvetica" charset="0"/>
              </a:rPr>
              <a:t>Methods: EPA BenMAP-CE-Program Description</a:t>
            </a:r>
            <a:endParaRPr lang="en-US" sz="4400" b="1" i="1" dirty="0">
              <a:solidFill>
                <a:srgbClr val="FF0000"/>
              </a:solidFill>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17</a:t>
            </a:fld>
            <a:endParaRPr lang="en-US" b="1" dirty="0">
              <a:latin typeface="Helvetica" charset="0"/>
              <a:ea typeface="Helvetica" charset="0"/>
              <a:cs typeface="Helvetica"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214" b="54485"/>
          <a:stretch/>
        </p:blipFill>
        <p:spPr>
          <a:xfrm>
            <a:off x="164234" y="2060718"/>
            <a:ext cx="9109767" cy="2010421"/>
          </a:xfrm>
          <a:prstGeom prst="rect">
            <a:avLst/>
          </a:prstGeom>
        </p:spPr>
      </p:pic>
      <p:sp>
        <p:nvSpPr>
          <p:cNvPr id="6" name="TextBox 5"/>
          <p:cNvSpPr txBox="1"/>
          <p:nvPr/>
        </p:nvSpPr>
        <p:spPr>
          <a:xfrm>
            <a:off x="-17926" y="6634191"/>
            <a:ext cx="2325445" cy="276999"/>
          </a:xfrm>
          <a:prstGeom prst="rect">
            <a:avLst/>
          </a:prstGeom>
          <a:noFill/>
        </p:spPr>
        <p:txBody>
          <a:bodyPr wrap="none" rtlCol="0">
            <a:spAutoFit/>
          </a:bodyPr>
          <a:lstStyle/>
          <a:p>
            <a:r>
              <a:rPr lang="en-US" sz="1200" b="1" dirty="0" smtClean="0">
                <a:latin typeface="Helvetica" charset="0"/>
                <a:ea typeface="Helvetica" charset="0"/>
                <a:cs typeface="Helvetica" charset="0"/>
              </a:rPr>
              <a:t>BenMAP </a:t>
            </a:r>
            <a:r>
              <a:rPr lang="en-US" sz="1200" b="1" smtClean="0">
                <a:latin typeface="Helvetica" charset="0"/>
                <a:ea typeface="Helvetica" charset="0"/>
                <a:cs typeface="Helvetica" charset="0"/>
              </a:rPr>
              <a:t>User’s Manual, 2015</a:t>
            </a:r>
            <a:endParaRPr lang="en-US" sz="1200" b="1">
              <a:latin typeface="Helvetica" charset="0"/>
              <a:ea typeface="Helvetica" charset="0"/>
              <a:cs typeface="Helvetica" charset="0"/>
            </a:endParaRPr>
          </a:p>
        </p:txBody>
      </p:sp>
      <p:sp>
        <p:nvSpPr>
          <p:cNvPr id="5" name="TextBox 4"/>
          <p:cNvSpPr txBox="1"/>
          <p:nvPr/>
        </p:nvSpPr>
        <p:spPr>
          <a:xfrm>
            <a:off x="182164" y="1350438"/>
            <a:ext cx="9574306" cy="584775"/>
          </a:xfrm>
          <a:prstGeom prst="rect">
            <a:avLst/>
          </a:prstGeom>
          <a:solidFill>
            <a:schemeClr val="bg1"/>
          </a:solidFill>
        </p:spPr>
        <p:txBody>
          <a:bodyPr wrap="square" rtlCol="0">
            <a:spAutoFit/>
          </a:bodyPr>
          <a:lstStyle/>
          <a:p>
            <a:r>
              <a:rPr lang="en-US" sz="1600" b="1" dirty="0" smtClean="0">
                <a:latin typeface="Helvetica" charset="0"/>
                <a:ea typeface="Helvetica" charset="0"/>
                <a:cs typeface="Helvetica" charset="0"/>
              </a:rPr>
              <a:t>The air pollution epidemiology literature provides the risk coefficient, or beta, that is an input to </a:t>
            </a:r>
            <a:r>
              <a:rPr lang="en-US" sz="1600" b="1" dirty="0" smtClean="0">
                <a:latin typeface="Helvetica Neue" charset="0"/>
                <a:ea typeface="Helvetica Neue" charset="0"/>
                <a:cs typeface="Helvetica Neue" charset="0"/>
              </a:rPr>
              <a:t>the</a:t>
            </a:r>
            <a:r>
              <a:rPr lang="en-US" sz="1600" b="1" dirty="0" smtClean="0">
                <a:latin typeface="Helvetica" charset="0"/>
                <a:ea typeface="Helvetica" charset="0"/>
                <a:cs typeface="Helvetica" charset="0"/>
              </a:rPr>
              <a:t> health impact function</a:t>
            </a:r>
            <a:r>
              <a:rPr lang="mr-IN" sz="1600" b="1" dirty="0" smtClean="0">
                <a:latin typeface="Helvetica" charset="0"/>
                <a:ea typeface="Helvetica" charset="0"/>
                <a:cs typeface="Helvetica" charset="0"/>
              </a:rPr>
              <a:t>…</a:t>
            </a:r>
            <a:endParaRPr lang="en-US" sz="1600" b="1" dirty="0">
              <a:latin typeface="Helvetica" charset="0"/>
              <a:ea typeface="Helvetica" charset="0"/>
              <a:cs typeface="Helvetica" charset="0"/>
            </a:endParaRPr>
          </a:p>
        </p:txBody>
      </p:sp>
      <p:sp>
        <p:nvSpPr>
          <p:cNvPr id="7" name="TextBox 6"/>
          <p:cNvSpPr txBox="1"/>
          <p:nvPr/>
        </p:nvSpPr>
        <p:spPr>
          <a:xfrm>
            <a:off x="56661" y="3937280"/>
            <a:ext cx="9699810" cy="584775"/>
          </a:xfrm>
          <a:prstGeom prst="rect">
            <a:avLst/>
          </a:prstGeom>
          <a:solidFill>
            <a:schemeClr val="bg1"/>
          </a:solidFill>
        </p:spPr>
        <p:txBody>
          <a:bodyPr wrap="square" rtlCol="0">
            <a:spAutoFit/>
          </a:bodyPr>
          <a:lstStyle/>
          <a:p>
            <a:r>
              <a:rPr lang="mr-IN" sz="1600" b="1" dirty="0" smtClean="0">
                <a:latin typeface="Helvetica Neue" charset="0"/>
                <a:ea typeface="Helvetica Neue" charset="0"/>
                <a:cs typeface="Helvetica Neue" charset="0"/>
              </a:rPr>
              <a:t>…</a:t>
            </a:r>
            <a:r>
              <a:rPr lang="en-US" sz="1600" b="1" dirty="0" smtClean="0">
                <a:latin typeface="Helvetica Neue" charset="0"/>
                <a:ea typeface="Helvetica Neue" charset="0"/>
                <a:cs typeface="Helvetica Neue" charset="0"/>
              </a:rPr>
              <a:t>and BenMAP-CE uses a combination of built-in and user-provided data to calculate this health impact function</a:t>
            </a:r>
            <a:endParaRPr lang="en-US" sz="1600" b="1" dirty="0">
              <a:latin typeface="Helvetica Neue" charset="0"/>
              <a:ea typeface="Helvetica Neue" charset="0"/>
              <a:cs typeface="Helvetica Neue"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87" t="50391" r="-187" b="1205"/>
          <a:stretch/>
        </p:blipFill>
        <p:spPr>
          <a:xfrm>
            <a:off x="251015" y="4620982"/>
            <a:ext cx="8915411" cy="1988938"/>
          </a:xfrm>
          <a:prstGeom prst="rect">
            <a:avLst/>
          </a:prstGeom>
        </p:spPr>
      </p:pic>
      <p:sp>
        <p:nvSpPr>
          <p:cNvPr id="10" name="TextBox 9"/>
          <p:cNvSpPr txBox="1"/>
          <p:nvPr/>
        </p:nvSpPr>
        <p:spPr>
          <a:xfrm>
            <a:off x="478722" y="1905697"/>
            <a:ext cx="2031395" cy="307777"/>
          </a:xfrm>
          <a:prstGeom prst="rect">
            <a:avLst/>
          </a:prstGeom>
          <a:solidFill>
            <a:schemeClr val="bg1"/>
          </a:solidFill>
        </p:spPr>
        <p:txBody>
          <a:bodyPr wrap="square" rtlCol="0">
            <a:spAutoFit/>
          </a:bodyPr>
          <a:lstStyle/>
          <a:p>
            <a:pPr algn="ctr"/>
            <a:r>
              <a:rPr lang="en-US" sz="1400" b="1" smtClean="0">
                <a:latin typeface="Helvetica Neue" charset="0"/>
                <a:ea typeface="Helvetica Neue" charset="0"/>
                <a:cs typeface="Helvetica Neue" charset="0"/>
              </a:rPr>
              <a:t>Epidemiology Study</a:t>
            </a:r>
            <a:endParaRPr lang="en-US" sz="1400" b="1">
              <a:latin typeface="Helvetica Neue" charset="0"/>
              <a:ea typeface="Helvetica Neue" charset="0"/>
              <a:cs typeface="Helvetica Neue" charset="0"/>
            </a:endParaRPr>
          </a:p>
        </p:txBody>
      </p:sp>
      <p:sp>
        <p:nvSpPr>
          <p:cNvPr id="11" name="TextBox 10"/>
          <p:cNvSpPr txBox="1"/>
          <p:nvPr/>
        </p:nvSpPr>
        <p:spPr>
          <a:xfrm>
            <a:off x="469761" y="3101788"/>
            <a:ext cx="2578239" cy="307777"/>
          </a:xfrm>
          <a:prstGeom prst="rect">
            <a:avLst/>
          </a:prstGeom>
          <a:solidFill>
            <a:schemeClr val="bg1"/>
          </a:solidFill>
        </p:spPr>
        <p:txBody>
          <a:bodyPr wrap="square" rtlCol="0">
            <a:spAutoFit/>
          </a:bodyPr>
          <a:lstStyle/>
          <a:p>
            <a:pPr algn="ctr"/>
            <a:r>
              <a:rPr lang="en-US" sz="1400" b="1" dirty="0" smtClean="0">
                <a:latin typeface="Helvetica Neue" charset="0"/>
                <a:ea typeface="Helvetica Neue" charset="0"/>
                <a:cs typeface="Helvetica Neue" charset="0"/>
              </a:rPr>
              <a:t>Health Impact Function</a:t>
            </a:r>
            <a:endParaRPr lang="en-US" sz="1400" b="1" dirty="0">
              <a:latin typeface="Helvetica Neue" charset="0"/>
              <a:ea typeface="Helvetica Neue" charset="0"/>
              <a:cs typeface="Helvetica Neue" charset="0"/>
            </a:endParaRPr>
          </a:p>
        </p:txBody>
      </p:sp>
      <p:sp>
        <p:nvSpPr>
          <p:cNvPr id="12" name="TextBox 11"/>
          <p:cNvSpPr txBox="1"/>
          <p:nvPr/>
        </p:nvSpPr>
        <p:spPr>
          <a:xfrm>
            <a:off x="1079396" y="2223831"/>
            <a:ext cx="842682" cy="338554"/>
          </a:xfrm>
          <a:prstGeom prst="rect">
            <a:avLst/>
          </a:prstGeom>
          <a:solidFill>
            <a:schemeClr val="bg1"/>
          </a:solidFill>
        </p:spPr>
        <p:txBody>
          <a:bodyPr wrap="square" rtlCol="0">
            <a:spAutoFit/>
          </a:bodyPr>
          <a:lstStyle/>
          <a:p>
            <a:pPr algn="ctr"/>
            <a:r>
              <a:rPr lang="en-US" sz="800" b="1" dirty="0" smtClean="0">
                <a:latin typeface="Helvetica Neue" charset="0"/>
                <a:ea typeface="Helvetica Neue" charset="0"/>
                <a:cs typeface="Helvetica Neue" charset="0"/>
              </a:rPr>
              <a:t>Incidence</a:t>
            </a:r>
          </a:p>
          <a:p>
            <a:pPr algn="ctr"/>
            <a:r>
              <a:rPr lang="en-US" sz="800" b="1" dirty="0" smtClean="0">
                <a:latin typeface="Helvetica Neue" charset="0"/>
                <a:ea typeface="Helvetica Neue" charset="0"/>
                <a:cs typeface="Helvetica Neue" charset="0"/>
              </a:rPr>
              <a:t>(log scale)</a:t>
            </a:r>
            <a:endParaRPr lang="en-US" sz="800" b="1" dirty="0">
              <a:latin typeface="Helvetica Neue" charset="0"/>
              <a:ea typeface="Helvetica Neue" charset="0"/>
              <a:cs typeface="Helvetica Neue" charset="0"/>
            </a:endParaRPr>
          </a:p>
        </p:txBody>
      </p:sp>
      <p:sp>
        <p:nvSpPr>
          <p:cNvPr id="13" name="TextBox 12"/>
          <p:cNvSpPr txBox="1"/>
          <p:nvPr/>
        </p:nvSpPr>
        <p:spPr>
          <a:xfrm>
            <a:off x="1990891" y="2763012"/>
            <a:ext cx="1308120" cy="215444"/>
          </a:xfrm>
          <a:prstGeom prst="rect">
            <a:avLst/>
          </a:prstGeom>
          <a:solidFill>
            <a:schemeClr val="bg1"/>
          </a:solidFill>
        </p:spPr>
        <p:txBody>
          <a:bodyPr wrap="square" rtlCol="0">
            <a:spAutoFit/>
          </a:bodyPr>
          <a:lstStyle/>
          <a:p>
            <a:pPr algn="ctr"/>
            <a:r>
              <a:rPr lang="en-US" sz="800" b="1" smtClean="0">
                <a:latin typeface="Helvetica Neue" charset="0"/>
                <a:ea typeface="Helvetica Neue" charset="0"/>
                <a:cs typeface="Helvetica Neue" charset="0"/>
              </a:rPr>
              <a:t>PM  concentration</a:t>
            </a:r>
            <a:endParaRPr lang="en-US" sz="800" b="1" dirty="0">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14" name="TextBox 13"/>
              <p:cNvSpPr txBox="1"/>
              <p:nvPr/>
            </p:nvSpPr>
            <p:spPr>
              <a:xfrm>
                <a:off x="946667" y="2658872"/>
                <a:ext cx="546432" cy="261610"/>
              </a:xfrm>
              <a:prstGeom prst="rect">
                <a:avLst/>
              </a:prstGeom>
              <a:solidFill>
                <a:schemeClr val="bg1"/>
              </a:solidFill>
            </p:spPr>
            <p:txBody>
              <a:bodyPr wrap="none" rtlCol="0">
                <a:spAutoFit/>
              </a:bodyPr>
              <a:lstStyle/>
              <a:p>
                <a:r>
                  <a:rPr lang="en-US" sz="1100" dirty="0" smtClean="0">
                    <a:latin typeface="Cambria Math" charset="0"/>
                    <a:ea typeface="Cambria Math" charset="0"/>
                    <a:cs typeface="Cambria Math" charset="0"/>
                  </a:rPr>
                  <a:t>Ln(</a:t>
                </a:r>
                <a14:m>
                  <m:oMath xmlns:m="http://schemas.openxmlformats.org/officeDocument/2006/math">
                    <m:r>
                      <a:rPr lang="en-US" sz="1100" i="1" smtClean="0">
                        <a:solidFill>
                          <a:srgbClr val="FF0000"/>
                        </a:solidFill>
                        <a:latin typeface="Cambria Math" charset="0"/>
                        <a:ea typeface="Cambria Math" charset="0"/>
                        <a:cs typeface="Cambria Math" charset="0"/>
                      </a:rPr>
                      <m:t>𝛽</m:t>
                    </m:r>
                    <m:r>
                      <a:rPr lang="en-US" sz="1100" b="0" i="1" smtClean="0">
                        <a:latin typeface="Cambria Math" charset="0"/>
                        <a:ea typeface="Cambria Math" charset="0"/>
                        <a:cs typeface="Cambria Math" charset="0"/>
                      </a:rPr>
                      <m:t>)</m:t>
                    </m:r>
                  </m:oMath>
                </a14:m>
                <a:endParaRPr lang="en-US" sz="1100" dirty="0">
                  <a:latin typeface="Cambria Math" charset="0"/>
                  <a:ea typeface="Cambria Math" charset="0"/>
                  <a:cs typeface="Cambria Math"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46667" y="2658872"/>
                <a:ext cx="546432" cy="261610"/>
              </a:xfrm>
              <a:prstGeom prst="rect">
                <a:avLst/>
              </a:prstGeom>
              <a:blipFill rotWithShape="0">
                <a:blip r:embed="rId5"/>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942424" y="2223831"/>
                <a:ext cx="2566536" cy="369332"/>
              </a:xfrm>
              <a:prstGeom prst="rect">
                <a:avLst/>
              </a:prstGeom>
              <a:solidFill>
                <a:schemeClr val="bg1"/>
              </a:solidFill>
            </p:spPr>
            <p:txBody>
              <a:bodyPr wrap="none" rtlCol="0">
                <a:spAutoFit/>
              </a:bodyPr>
              <a:lstStyle/>
              <a:p>
                <a:r>
                  <a:rPr lang="en-US" dirty="0" smtClean="0">
                    <a:latin typeface="Cambria Math" charset="0"/>
                    <a:ea typeface="Cambria Math" charset="0"/>
                    <a:cs typeface="Cambria Math" charset="0"/>
                  </a:rPr>
                  <a:t>Ln(y) = Ln(B) + </a:t>
                </a:r>
                <a14:m>
                  <m:oMath xmlns:m="http://schemas.openxmlformats.org/officeDocument/2006/math">
                    <m:r>
                      <a:rPr lang="en-US" i="1" smtClean="0">
                        <a:solidFill>
                          <a:srgbClr val="FF0000"/>
                        </a:solidFill>
                        <a:latin typeface="Cambria Math" charset="0"/>
                        <a:ea typeface="Cambria Math" charset="0"/>
                        <a:cs typeface="Cambria Math" charset="0"/>
                      </a:rPr>
                      <m:t>𝛽</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𝑃𝑀</m:t>
                    </m:r>
                    <m:r>
                      <a:rPr lang="en-US" b="0" i="1" smtClean="0">
                        <a:latin typeface="Cambria Math" charset="0"/>
                        <a:ea typeface="Cambria Math" charset="0"/>
                        <a:cs typeface="Cambria Math" charset="0"/>
                      </a:rPr>
                      <m:t>)</m:t>
                    </m:r>
                  </m:oMath>
                </a14:m>
                <a:endParaRPr lang="en-US" dirty="0">
                  <a:latin typeface="Cambria Math" charset="0"/>
                  <a:ea typeface="Cambria Math" charset="0"/>
                  <a:cs typeface="Cambria Math"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942424" y="2223831"/>
                <a:ext cx="2566536" cy="369332"/>
              </a:xfrm>
              <a:prstGeom prst="rect">
                <a:avLst/>
              </a:prstGeom>
              <a:blipFill rotWithShape="0">
                <a:blip r:embed="rId10"/>
                <a:stretch>
                  <a:fillRect l="-2138" t="-11667"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4217941" y="3142128"/>
                <a:ext cx="2834879" cy="370294"/>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𝑌</m:t>
                      </m:r>
                      <m:r>
                        <a:rPr lang="en-US" sz="1600" b="0" i="1" smtClean="0">
                          <a:latin typeface="Cambria Math" charset="0"/>
                          <a:ea typeface="Cambria Math" charset="0"/>
                          <a:cs typeface="Cambria Math" charset="0"/>
                        </a:rPr>
                        <m:t>=</m:t>
                      </m:r>
                      <m:sSub>
                        <m:sSubPr>
                          <m:ctrlPr>
                            <a:rPr lang="en-US" sz="1600" b="0" i="1" smtClean="0">
                              <a:latin typeface="Cambria Math" charset="0"/>
                              <a:ea typeface="Cambria Math" charset="0"/>
                              <a:cs typeface="Cambria Math" charset="0"/>
                            </a:rPr>
                          </m:ctrlPr>
                        </m:sSubPr>
                        <m:e>
                          <m:r>
                            <a:rPr lang="en-US" sz="1600" b="0" i="1" smtClean="0">
                              <a:latin typeface="Cambria Math" charset="0"/>
                              <a:ea typeface="Cambria Math" charset="0"/>
                              <a:cs typeface="Cambria Math" charset="0"/>
                            </a:rPr>
                            <m:t>𝑌</m:t>
                          </m:r>
                        </m:e>
                        <m:sub>
                          <m:r>
                            <a:rPr lang="en-US" sz="1600" b="0" i="1" smtClean="0">
                              <a:latin typeface="Cambria Math" charset="0"/>
                              <a:ea typeface="Cambria Math" charset="0"/>
                              <a:cs typeface="Cambria Math" charset="0"/>
                            </a:rPr>
                            <m:t>𝑜</m:t>
                          </m:r>
                        </m:sub>
                      </m:sSub>
                      <m:r>
                        <a:rPr lang="en-US" sz="1600" b="0" i="1" smtClean="0">
                          <a:latin typeface="Cambria Math" charset="0"/>
                          <a:ea typeface="Cambria Math" charset="0"/>
                          <a:cs typeface="Cambria Math" charset="0"/>
                        </a:rPr>
                        <m:t> </m:t>
                      </m:r>
                      <m:d>
                        <m:dPr>
                          <m:ctrlPr>
                            <a:rPr lang="en-US" sz="1600" b="0" i="1" smtClean="0">
                              <a:latin typeface="Cambria Math" charset="0"/>
                              <a:ea typeface="Cambria Math" charset="0"/>
                              <a:cs typeface="Cambria Math" charset="0"/>
                            </a:rPr>
                          </m:ctrlPr>
                        </m:dPr>
                        <m:e>
                          <m:r>
                            <a:rPr lang="en-US" sz="1600" b="0" i="1" smtClean="0">
                              <a:latin typeface="Cambria Math" charset="0"/>
                              <a:ea typeface="Cambria Math" charset="0"/>
                              <a:cs typeface="Cambria Math" charset="0"/>
                            </a:rPr>
                            <m:t>1 − </m:t>
                          </m:r>
                          <m:sSup>
                            <m:sSupPr>
                              <m:ctrlPr>
                                <a:rPr lang="en-US" sz="1600" b="0" i="1" smtClean="0">
                                  <a:latin typeface="Cambria Math" charset="0"/>
                                  <a:ea typeface="Cambria Math" charset="0"/>
                                  <a:cs typeface="Cambria Math" charset="0"/>
                                </a:rPr>
                              </m:ctrlPr>
                            </m:sSupPr>
                            <m:e>
                              <m:r>
                                <a:rPr lang="en-US" sz="1600" b="0" i="1" smtClean="0">
                                  <a:latin typeface="Cambria Math" charset="0"/>
                                  <a:ea typeface="Cambria Math" charset="0"/>
                                  <a:cs typeface="Cambria Math" charset="0"/>
                                </a:rPr>
                                <m:t>𝑒</m:t>
                              </m:r>
                            </m:e>
                            <m:sup>
                              <m:r>
                                <a:rPr lang="en-US" sz="1600" b="0" i="1" smtClean="0">
                                  <a:latin typeface="Cambria Math" charset="0"/>
                                  <a:ea typeface="Cambria Math" charset="0"/>
                                  <a:cs typeface="Cambria Math" charset="0"/>
                                </a:rPr>
                                <m:t>−</m:t>
                              </m:r>
                              <m:r>
                                <a:rPr lang="en-US" sz="1600" b="0" i="1" smtClean="0">
                                  <a:solidFill>
                                    <a:srgbClr val="FF0000"/>
                                  </a:solidFill>
                                  <a:latin typeface="Cambria Math" charset="0"/>
                                  <a:ea typeface="Cambria Math" charset="0"/>
                                  <a:cs typeface="Cambria Math" charset="0"/>
                                </a:rPr>
                                <m:t>𝛽</m:t>
                              </m:r>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𝑃𝑀</m:t>
                              </m:r>
                            </m:sup>
                          </m:sSup>
                        </m:e>
                      </m:d>
                      <m:r>
                        <a:rPr lang="en-US" sz="1600" b="0" i="1" smtClean="0">
                          <a:latin typeface="Cambria Math" charset="0"/>
                          <a:ea typeface="Cambria Math" charset="0"/>
                          <a:cs typeface="Cambria Math" charset="0"/>
                        </a:rPr>
                        <m:t>∗</m:t>
                      </m:r>
                      <m:r>
                        <a:rPr lang="en-US" sz="1600" b="0" i="1" smtClean="0">
                          <a:latin typeface="Cambria Math" charset="0"/>
                          <a:ea typeface="Cambria Math" charset="0"/>
                          <a:cs typeface="Cambria Math" charset="0"/>
                        </a:rPr>
                        <m:t>𝑃𝑜𝑝</m:t>
                      </m:r>
                    </m:oMath>
                  </m:oMathPara>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4217941" y="3142128"/>
                <a:ext cx="2834879" cy="370294"/>
              </a:xfrm>
              <a:prstGeom prst="rect">
                <a:avLst/>
              </a:prstGeom>
              <a:blipFill rotWithShape="0">
                <a:blip r:embed="rId11"/>
                <a:stretch>
                  <a:fillRect t="-73770" b="-10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273670" y="3349964"/>
                <a:ext cx="2062809"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200" b="1" i="1" smtClean="0">
                              <a:latin typeface="Cambria Math" charset="0"/>
                            </a:rPr>
                          </m:ctrlPr>
                        </m:sSubPr>
                        <m:e>
                          <m:r>
                            <a:rPr lang="en-US" sz="1200" b="1" i="1" smtClean="0">
                              <a:latin typeface="Cambria Math" charset="0"/>
                            </a:rPr>
                            <m:t>𝒀</m:t>
                          </m:r>
                        </m:e>
                        <m:sub>
                          <m:r>
                            <a:rPr lang="en-US" sz="1200" b="1" i="1" smtClean="0">
                              <a:latin typeface="Cambria Math" charset="0"/>
                            </a:rPr>
                            <m:t>𝒐</m:t>
                          </m:r>
                        </m:sub>
                      </m:sSub>
                      <m:r>
                        <a:rPr lang="en-US" sz="1200" b="1" i="1" smtClean="0">
                          <a:latin typeface="Cambria Math" charset="0"/>
                        </a:rPr>
                        <m:t> −</m:t>
                      </m:r>
                      <m:r>
                        <a:rPr lang="en-US" sz="1200" b="1" i="1" smtClean="0">
                          <a:latin typeface="Cambria Math" charset="0"/>
                          <a:ea typeface="Helvetica Neue" charset="0"/>
                          <a:cs typeface="Helvetica Neue" charset="0"/>
                        </a:rPr>
                        <m:t>𝑩𝒂𝒔𝒆𝒍𝒊𝒏𝒆</m:t>
                      </m:r>
                      <m:r>
                        <a:rPr lang="en-US" sz="1200" b="1" i="1" smtClean="0">
                          <a:latin typeface="Cambria Math" charset="0"/>
                          <a:ea typeface="Helvetica Neue" charset="0"/>
                          <a:cs typeface="Helvetica Neue" charset="0"/>
                        </a:rPr>
                        <m:t> </m:t>
                      </m:r>
                      <m:r>
                        <a:rPr lang="en-US" sz="1200" b="1" i="1" smtClean="0">
                          <a:latin typeface="Cambria Math" charset="0"/>
                          <a:ea typeface="Helvetica Neue" charset="0"/>
                          <a:cs typeface="Helvetica Neue" charset="0"/>
                        </a:rPr>
                        <m:t>𝑰𝒏𝒄𝒊𝒅𝒆𝒏𝒄𝒆</m:t>
                      </m:r>
                    </m:oMath>
                  </m:oMathPara>
                </a14:m>
                <a:endParaRPr lang="en-US" sz="1200" b="1" dirty="0">
                  <a:latin typeface="Helvetica Neue" charset="0"/>
                  <a:ea typeface="Helvetica Neue" charset="0"/>
                  <a:cs typeface="Helvetica Neue"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273670" y="3349964"/>
                <a:ext cx="2062809" cy="276999"/>
              </a:xfrm>
              <a:prstGeom prst="rect">
                <a:avLst/>
              </a:prstGeom>
              <a:blipFill rotWithShape="0">
                <a:blip r:embed="rId12"/>
                <a:stretch>
                  <a:fillRect t="-80000" b="-10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44120" y="3593492"/>
                <a:ext cx="1721369" cy="276999"/>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smtClean="0">
                          <a:solidFill>
                            <a:srgbClr val="FF0000"/>
                          </a:solidFill>
                          <a:latin typeface="Cambria Math" charset="0"/>
                          <a:ea typeface="Cambria Math" charset="0"/>
                          <a:cs typeface="Cambria Math" charset="0"/>
                        </a:rPr>
                        <m:t>𝜷</m:t>
                      </m:r>
                      <m:r>
                        <a:rPr lang="en-US" sz="1200" b="1" i="1" smtClean="0">
                          <a:latin typeface="Cambria Math" charset="0"/>
                        </a:rPr>
                        <m:t>−</m:t>
                      </m:r>
                      <m:r>
                        <a:rPr lang="en-US" sz="1200" b="1" i="1" smtClean="0">
                          <a:latin typeface="Cambria Math" charset="0"/>
                        </a:rPr>
                        <m:t>𝑬𝒇𝒇𝒆𝒄𝒕</m:t>
                      </m:r>
                      <m:r>
                        <a:rPr lang="en-US" sz="1200" b="1" i="1" smtClean="0">
                          <a:latin typeface="Cambria Math" charset="0"/>
                        </a:rPr>
                        <m:t> </m:t>
                      </m:r>
                      <m:r>
                        <a:rPr lang="en-US" sz="1200" b="1" i="1" smtClean="0">
                          <a:latin typeface="Cambria Math" charset="0"/>
                        </a:rPr>
                        <m:t>𝒆𝒔𝒕𝒊𝒎𝒂𝒕𝒆</m:t>
                      </m:r>
                    </m:oMath>
                  </m:oMathPara>
                </a14:m>
                <a:endParaRPr lang="en-US" sz="1200" b="1" dirty="0">
                  <a:latin typeface="Helvetica Neue" charset="0"/>
                  <a:ea typeface="Helvetica Neue" charset="0"/>
                  <a:cs typeface="Helvetica Neue"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44120" y="3593492"/>
                <a:ext cx="1721369" cy="276999"/>
              </a:xfrm>
              <a:prstGeom prst="rect">
                <a:avLst/>
              </a:prstGeom>
              <a:blipFill rotWithShape="0">
                <a:blip r:embed="rId13"/>
                <a:stretch>
                  <a:fillRect t="-76087" b="-10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983006" y="3783385"/>
                <a:ext cx="229228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latin typeface="Cambria Math" charset="0"/>
                          <a:ea typeface="Cambria Math" charset="0"/>
                          <a:cs typeface="Cambria Math" charset="0"/>
                        </a:rPr>
                        <m:t>∆</m:t>
                      </m:r>
                      <m:r>
                        <a:rPr lang="en-US" sz="1200" b="1" i="1" smtClean="0">
                          <a:latin typeface="Cambria Math" charset="0"/>
                          <a:ea typeface="Cambria Math" charset="0"/>
                          <a:cs typeface="Cambria Math" charset="0"/>
                        </a:rPr>
                        <m:t>𝑷𝑴</m:t>
                      </m:r>
                      <m:r>
                        <a:rPr lang="en-US" sz="1200" b="1" i="1" smtClean="0">
                          <a:latin typeface="Cambria Math" charset="0"/>
                        </a:rPr>
                        <m:t>−</m:t>
                      </m:r>
                      <m:r>
                        <a:rPr lang="en-US" sz="1200" b="1" i="1" smtClean="0">
                          <a:latin typeface="Cambria Math" charset="0"/>
                        </a:rPr>
                        <m:t>𝑨𝒊𝒓</m:t>
                      </m:r>
                      <m:r>
                        <a:rPr lang="en-US" sz="1200" b="1" i="1" smtClean="0">
                          <a:latin typeface="Cambria Math" charset="0"/>
                        </a:rPr>
                        <m:t> </m:t>
                      </m:r>
                      <m:r>
                        <a:rPr lang="en-US" sz="1200" b="1" i="1" smtClean="0">
                          <a:latin typeface="Cambria Math" charset="0"/>
                        </a:rPr>
                        <m:t>𝑸𝒖𝒂𝒍𝒊𝒕𝒚</m:t>
                      </m:r>
                      <m:r>
                        <a:rPr lang="en-US" sz="1200" b="1" i="1" smtClean="0">
                          <a:latin typeface="Cambria Math" charset="0"/>
                        </a:rPr>
                        <m:t> </m:t>
                      </m:r>
                      <m:r>
                        <a:rPr lang="en-US" sz="1200" b="1" i="1" smtClean="0">
                          <a:latin typeface="Cambria Math" charset="0"/>
                        </a:rPr>
                        <m:t>𝑪𝒉𝒂𝒏𝒈𝒆</m:t>
                      </m:r>
                    </m:oMath>
                  </m:oMathPara>
                </a14:m>
                <a:endParaRPr lang="en-US" sz="1200" b="1" dirty="0">
                  <a:latin typeface="Helvetica Neue" charset="0"/>
                  <a:ea typeface="Helvetica Neue" charset="0"/>
                  <a:cs typeface="Helvetica Neue"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983006" y="3783385"/>
                <a:ext cx="2292288" cy="276999"/>
              </a:xfrm>
              <a:prstGeom prst="rect">
                <a:avLst/>
              </a:prstGeom>
              <a:blipFill rotWithShape="0">
                <a:blip r:embed="rId16"/>
                <a:stretch>
                  <a:fillRect t="-80000" b="-10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741452" y="3696177"/>
                <a:ext cx="2292288" cy="276999"/>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200" b="1" i="1" smtClean="0">
                          <a:latin typeface="Cambria Math" charset="0"/>
                          <a:ea typeface="Cambria Math" charset="0"/>
                          <a:cs typeface="Cambria Math" charset="0"/>
                        </a:rPr>
                        <m:t>𝑷𝒐𝒑</m:t>
                      </m:r>
                      <m:r>
                        <a:rPr lang="en-US" sz="1200" b="1" i="1" smtClean="0">
                          <a:latin typeface="Cambria Math" charset="0"/>
                        </a:rPr>
                        <m:t>−</m:t>
                      </m:r>
                      <m:r>
                        <a:rPr lang="en-US" sz="1200" b="1" i="1" smtClean="0">
                          <a:latin typeface="Cambria Math" charset="0"/>
                        </a:rPr>
                        <m:t>𝑬𝒙𝒑𝒐𝒔𝒆𝒅</m:t>
                      </m:r>
                      <m:r>
                        <a:rPr lang="en-US" sz="1200" b="1" i="1" smtClean="0">
                          <a:latin typeface="Cambria Math" charset="0"/>
                        </a:rPr>
                        <m:t> </m:t>
                      </m:r>
                      <m:r>
                        <a:rPr lang="en-US" sz="1200" b="1" i="1" smtClean="0">
                          <a:latin typeface="Cambria Math" charset="0"/>
                        </a:rPr>
                        <m:t>𝒑𝒐𝒑𝒖𝒍𝒂𝒕𝒊𝒐𝒏</m:t>
                      </m:r>
                      <m:r>
                        <a:rPr lang="en-US" sz="1200" b="1" i="1" smtClean="0">
                          <a:latin typeface="Cambria Math" charset="0"/>
                        </a:rPr>
                        <m:t> </m:t>
                      </m:r>
                    </m:oMath>
                  </m:oMathPara>
                </a14:m>
                <a:endParaRPr lang="en-US" sz="1200" b="1" dirty="0">
                  <a:latin typeface="Helvetica Neue" charset="0"/>
                  <a:ea typeface="Helvetica Neue" charset="0"/>
                  <a:cs typeface="Helvetica Neue"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741452" y="3696177"/>
                <a:ext cx="2292288" cy="276999"/>
              </a:xfrm>
              <a:prstGeom prst="rect">
                <a:avLst/>
              </a:prstGeom>
              <a:blipFill rotWithShape="0">
                <a:blip r:embed="rId17"/>
                <a:stretch>
                  <a:fillRect t="-76087" b="-100000"/>
                </a:stretch>
              </a:blipFill>
            </p:spPr>
            <p:txBody>
              <a:bodyPr/>
              <a:lstStyle/>
              <a:p>
                <a:r>
                  <a:rPr lang="en-US">
                    <a:noFill/>
                  </a:rPr>
                  <a:t> </a:t>
                </a:r>
              </a:p>
            </p:txBody>
          </p:sp>
        </mc:Fallback>
      </mc:AlternateContent>
      <p:cxnSp>
        <p:nvCxnSpPr>
          <p:cNvPr id="31" name="Straight Connector 30"/>
          <p:cNvCxnSpPr/>
          <p:nvPr/>
        </p:nvCxnSpPr>
        <p:spPr>
          <a:xfrm>
            <a:off x="5928068" y="2879322"/>
            <a:ext cx="777526"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1201950" y="2629019"/>
            <a:ext cx="64008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rot="5400000">
            <a:off x="6583082" y="2762190"/>
            <a:ext cx="274320" cy="0"/>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p:cNvCxnSpPr/>
          <p:nvPr/>
        </p:nvCxnSpPr>
        <p:spPr>
          <a:xfrm rot="5400000">
            <a:off x="5767296" y="3004235"/>
            <a:ext cx="274320" cy="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p:cNvCxnSpPr>
            <a:endCxn id="18" idx="3"/>
          </p:cNvCxnSpPr>
          <p:nvPr/>
        </p:nvCxnSpPr>
        <p:spPr>
          <a:xfrm flipH="1">
            <a:off x="3336479" y="3409565"/>
            <a:ext cx="881463" cy="78899"/>
          </a:xfrm>
          <a:prstGeom prst="line">
            <a:avLst/>
          </a:prstGeom>
        </p:spPr>
        <p:style>
          <a:lnRef idx="2">
            <a:schemeClr val="dk1"/>
          </a:lnRef>
          <a:fillRef idx="0">
            <a:schemeClr val="dk1"/>
          </a:fillRef>
          <a:effectRef idx="1">
            <a:schemeClr val="dk1"/>
          </a:effectRef>
          <a:fontRef idx="minor">
            <a:schemeClr val="tx1"/>
          </a:fontRef>
        </p:style>
      </p:cxnSp>
      <p:cxnSp>
        <p:nvCxnSpPr>
          <p:cNvPr id="35" name="Straight Connector 34"/>
          <p:cNvCxnSpPr/>
          <p:nvPr/>
        </p:nvCxnSpPr>
        <p:spPr>
          <a:xfrm flipH="1">
            <a:off x="4520271" y="3511165"/>
            <a:ext cx="858569" cy="249859"/>
          </a:xfrm>
          <a:prstGeom prst="line">
            <a:avLst/>
          </a:prstGeom>
        </p:spPr>
        <p:style>
          <a:lnRef idx="2">
            <a:schemeClr val="dk1"/>
          </a:lnRef>
          <a:fillRef idx="0">
            <a:schemeClr val="dk1"/>
          </a:fillRef>
          <a:effectRef idx="1">
            <a:schemeClr val="dk1"/>
          </a:effectRef>
          <a:fontRef idx="minor">
            <a:schemeClr val="tx1"/>
          </a:fontRef>
        </p:style>
      </p:cxnSp>
      <p:cxnSp>
        <p:nvCxnSpPr>
          <p:cNvPr id="40" name="Straight Connector 39"/>
          <p:cNvCxnSpPr/>
          <p:nvPr/>
        </p:nvCxnSpPr>
        <p:spPr>
          <a:xfrm flipH="1" flipV="1">
            <a:off x="6816914" y="3481131"/>
            <a:ext cx="356266" cy="272897"/>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a:xfrm flipV="1">
            <a:off x="4002050" y="3494565"/>
            <a:ext cx="518220" cy="89645"/>
          </a:xfrm>
          <a:prstGeom prst="line">
            <a:avLst/>
          </a:prstGeom>
        </p:spPr>
        <p:style>
          <a:lnRef idx="2">
            <a:schemeClr val="dk1"/>
          </a:lnRef>
          <a:fillRef idx="0">
            <a:schemeClr val="dk1"/>
          </a:fillRef>
          <a:effectRef idx="1">
            <a:schemeClr val="dk1"/>
          </a:effectRef>
          <a:fontRef idx="minor">
            <a:schemeClr val="tx1"/>
          </a:fontRef>
        </p:style>
      </p:cxnSp>
      <p:sp>
        <p:nvSpPr>
          <p:cNvPr id="49" name="TextBox 48"/>
          <p:cNvSpPr txBox="1"/>
          <p:nvPr/>
        </p:nvSpPr>
        <p:spPr>
          <a:xfrm>
            <a:off x="1080205" y="4463570"/>
            <a:ext cx="1429912" cy="253916"/>
          </a:xfrm>
          <a:prstGeom prst="rect">
            <a:avLst/>
          </a:prstGeom>
          <a:solidFill>
            <a:schemeClr val="bg1"/>
          </a:solidFill>
        </p:spPr>
        <p:txBody>
          <a:bodyPr wrap="square" rtlCol="0">
            <a:spAutoFit/>
          </a:bodyPr>
          <a:lstStyle/>
          <a:p>
            <a:r>
              <a:rPr lang="en-US" sz="1050" b="1" dirty="0" smtClean="0">
                <a:latin typeface="Helvetica Neue" charset="0"/>
                <a:ea typeface="Helvetica Neue" charset="0"/>
                <a:cs typeface="Helvetica Neue" charset="0"/>
              </a:rPr>
              <a:t>Baseline Air Quality </a:t>
            </a:r>
            <a:endParaRPr lang="en-US" sz="1050" b="1" dirty="0">
              <a:latin typeface="Helvetica Neue" charset="0"/>
              <a:ea typeface="Helvetica Neue" charset="0"/>
              <a:cs typeface="Helvetica Neue" charset="0"/>
            </a:endParaRPr>
          </a:p>
        </p:txBody>
      </p:sp>
      <p:sp>
        <p:nvSpPr>
          <p:cNvPr id="52" name="TextBox 51"/>
          <p:cNvSpPr txBox="1"/>
          <p:nvPr/>
        </p:nvSpPr>
        <p:spPr>
          <a:xfrm>
            <a:off x="3214961" y="4417574"/>
            <a:ext cx="2301056" cy="253916"/>
          </a:xfrm>
          <a:prstGeom prst="rect">
            <a:avLst/>
          </a:prstGeom>
          <a:solidFill>
            <a:schemeClr val="bg1"/>
          </a:solidFill>
        </p:spPr>
        <p:txBody>
          <a:bodyPr wrap="square" rtlCol="0">
            <a:spAutoFit/>
          </a:bodyPr>
          <a:lstStyle/>
          <a:p>
            <a:r>
              <a:rPr lang="en-US" sz="1050" b="1" dirty="0" smtClean="0">
                <a:latin typeface="Helvetica Neue" charset="0"/>
                <a:ea typeface="Helvetica Neue" charset="0"/>
                <a:cs typeface="Helvetica Neue" charset="0"/>
              </a:rPr>
              <a:t>Post Policy Scenario </a:t>
            </a:r>
            <a:r>
              <a:rPr lang="en-US" sz="1050" b="1" smtClean="0">
                <a:latin typeface="Helvetica Neue" charset="0"/>
                <a:ea typeface="Helvetica Neue" charset="0"/>
                <a:cs typeface="Helvetica Neue" charset="0"/>
              </a:rPr>
              <a:t>Air Quality</a:t>
            </a:r>
            <a:endParaRPr lang="en-US" sz="1050" b="1" dirty="0">
              <a:latin typeface="Helvetica Neue" charset="0"/>
              <a:ea typeface="Helvetica Neue" charset="0"/>
              <a:cs typeface="Helvetica Neue" charset="0"/>
            </a:endParaRPr>
          </a:p>
        </p:txBody>
      </p:sp>
      <p:sp>
        <p:nvSpPr>
          <p:cNvPr id="53" name="TextBox 52"/>
          <p:cNvSpPr txBox="1"/>
          <p:nvPr/>
        </p:nvSpPr>
        <p:spPr>
          <a:xfrm>
            <a:off x="632055" y="5258684"/>
            <a:ext cx="1463040" cy="369332"/>
          </a:xfrm>
          <a:prstGeom prst="rect">
            <a:avLst/>
          </a:prstGeom>
          <a:solidFill>
            <a:schemeClr val="bg1"/>
          </a:solidFill>
        </p:spPr>
        <p:txBody>
          <a:bodyPr wrap="square" rtlCol="0">
            <a:spAutoFit/>
          </a:bodyPr>
          <a:lstStyle/>
          <a:p>
            <a:pPr algn="ctr"/>
            <a:r>
              <a:rPr lang="en-US" sz="900" b="1" dirty="0" smtClean="0">
                <a:latin typeface="Helvetica Neue" charset="0"/>
                <a:ea typeface="Helvetica Neue" charset="0"/>
                <a:cs typeface="Helvetica Neue" charset="0"/>
              </a:rPr>
              <a:t>Incremental Air Quality </a:t>
            </a:r>
          </a:p>
          <a:p>
            <a:pPr algn="ctr"/>
            <a:r>
              <a:rPr lang="en-US" sz="900" b="1" dirty="0" smtClean="0">
                <a:latin typeface="Helvetica Neue" charset="0"/>
                <a:ea typeface="Helvetica Neue" charset="0"/>
                <a:cs typeface="Helvetica Neue" charset="0"/>
              </a:rPr>
              <a:t>Improvements</a:t>
            </a:r>
            <a:endParaRPr lang="en-US" sz="900" b="1" dirty="0">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54" name="TextBox 53"/>
              <p:cNvSpPr txBox="1"/>
              <p:nvPr/>
            </p:nvSpPr>
            <p:spPr>
              <a:xfrm>
                <a:off x="1089257" y="5590375"/>
                <a:ext cx="822960" cy="274320"/>
              </a:xfrm>
              <a:prstGeom prst="rect">
                <a:avLst/>
              </a:prstGeom>
              <a:solidFill>
                <a:schemeClr val="bg1"/>
              </a:solid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800" b="1" i="1" dirty="0" smtClean="0">
                              <a:latin typeface="Cambria Math" charset="0"/>
                              <a:ea typeface="Helvetica Neue" charset="0"/>
                              <a:cs typeface="Helvetica Neue" charset="0"/>
                            </a:rPr>
                          </m:ctrlPr>
                        </m:sSubPr>
                        <m:e>
                          <m:r>
                            <a:rPr lang="en-US" sz="800" b="1" i="1" dirty="0" smtClean="0">
                              <a:latin typeface="Cambria Math" charset="0"/>
                              <a:ea typeface="Helvetica Neue" charset="0"/>
                              <a:cs typeface="Helvetica Neue" charset="0"/>
                            </a:rPr>
                            <m:t>𝑷𝑴</m:t>
                          </m:r>
                        </m:e>
                        <m:sub>
                          <m:r>
                            <a:rPr lang="en-US" sz="800" b="1" i="1" dirty="0" smtClean="0">
                              <a:latin typeface="Cambria Math" charset="0"/>
                              <a:ea typeface="Helvetica Neue" charset="0"/>
                              <a:cs typeface="Helvetica Neue" charset="0"/>
                            </a:rPr>
                            <m:t>𝟐</m:t>
                          </m:r>
                          <m:r>
                            <a:rPr lang="en-US" sz="800" b="1" i="1" dirty="0" smtClean="0">
                              <a:latin typeface="Cambria Math" charset="0"/>
                              <a:ea typeface="Helvetica Neue" charset="0"/>
                              <a:cs typeface="Helvetica Neue" charset="0"/>
                            </a:rPr>
                            <m:t>.</m:t>
                          </m:r>
                          <m:r>
                            <a:rPr lang="en-US" sz="800" b="1" i="1" dirty="0" smtClean="0">
                              <a:latin typeface="Cambria Math" charset="0"/>
                              <a:ea typeface="Helvetica Neue" charset="0"/>
                              <a:cs typeface="Helvetica Neue" charset="0"/>
                            </a:rPr>
                            <m:t>𝟓</m:t>
                          </m:r>
                        </m:sub>
                      </m:sSub>
                    </m:oMath>
                  </m:oMathPara>
                </a14:m>
                <a:endParaRPr lang="en-US" sz="800" b="1" dirty="0" smtClean="0">
                  <a:latin typeface="Helvetica Neue" charset="0"/>
                  <a:ea typeface="Helvetica Neue" charset="0"/>
                  <a:cs typeface="Helvetica Neue" charset="0"/>
                </a:endParaRPr>
              </a:p>
              <a:p>
                <a:pPr algn="ctr"/>
                <a:r>
                  <a:rPr lang="en-US" sz="800" b="1" dirty="0" smtClean="0">
                    <a:latin typeface="Helvetica Neue" charset="0"/>
                    <a:ea typeface="Helvetica Neue" charset="0"/>
                    <a:cs typeface="Helvetica Neue" charset="0"/>
                  </a:rPr>
                  <a:t>Reduction</a:t>
                </a:r>
                <a:endParaRPr lang="en-US" sz="800" b="1" dirty="0">
                  <a:latin typeface="Helvetica Neue" charset="0"/>
                  <a:ea typeface="Helvetica Neue" charset="0"/>
                  <a:cs typeface="Helvetica Neue"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1089257" y="5590375"/>
                <a:ext cx="822960" cy="274320"/>
              </a:xfrm>
              <a:prstGeom prst="rect">
                <a:avLst/>
              </a:prstGeom>
              <a:blipFill rotWithShape="0">
                <a:blip r:embed="rId18"/>
                <a:stretch>
                  <a:fillRect b="-28889"/>
                </a:stretch>
              </a:blipFill>
            </p:spPr>
            <p:txBody>
              <a:bodyPr/>
              <a:lstStyle/>
              <a:p>
                <a:r>
                  <a:rPr lang="en-US">
                    <a:noFill/>
                  </a:rPr>
                  <a:t> </a:t>
                </a:r>
              </a:p>
            </p:txBody>
          </p:sp>
        </mc:Fallback>
      </mc:AlternateContent>
      <p:sp>
        <p:nvSpPr>
          <p:cNvPr id="55" name="TextBox 54"/>
          <p:cNvSpPr txBox="1"/>
          <p:nvPr/>
        </p:nvSpPr>
        <p:spPr>
          <a:xfrm>
            <a:off x="3213889" y="5814491"/>
            <a:ext cx="822960" cy="274320"/>
          </a:xfrm>
          <a:prstGeom prst="rect">
            <a:avLst/>
          </a:prstGeom>
          <a:solidFill>
            <a:schemeClr val="bg1"/>
          </a:solidFill>
        </p:spPr>
        <p:txBody>
          <a:bodyPr wrap="square" rtlCol="0">
            <a:spAutoFit/>
          </a:bodyPr>
          <a:lstStyle/>
          <a:p>
            <a:pPr algn="ctr"/>
            <a:r>
              <a:rPr lang="en-US" sz="800" b="1" dirty="0" smtClean="0">
                <a:latin typeface="Helvetica Neue" charset="0"/>
                <a:ea typeface="Helvetica Neue" charset="0"/>
                <a:cs typeface="Helvetica Neue" charset="0"/>
              </a:rPr>
              <a:t>Population</a:t>
            </a:r>
          </a:p>
          <a:p>
            <a:pPr algn="ctr"/>
            <a:r>
              <a:rPr lang="en-US" sz="800" b="1" dirty="0" smtClean="0">
                <a:latin typeface="Helvetica Neue" charset="0"/>
                <a:ea typeface="Helvetica Neue" charset="0"/>
                <a:cs typeface="Helvetica Neue" charset="0"/>
              </a:rPr>
              <a:t>Ages 18 - 64</a:t>
            </a:r>
            <a:endParaRPr lang="en-US" sz="800" b="1" dirty="0">
              <a:latin typeface="Helvetica Neue" charset="0"/>
              <a:ea typeface="Helvetica Neue" charset="0"/>
              <a:cs typeface="Helvetica Neue" charset="0"/>
            </a:endParaRPr>
          </a:p>
        </p:txBody>
      </p:sp>
      <p:sp>
        <p:nvSpPr>
          <p:cNvPr id="56" name="TextBox 55"/>
          <p:cNvSpPr txBox="1"/>
          <p:nvPr/>
        </p:nvSpPr>
        <p:spPr>
          <a:xfrm>
            <a:off x="6393078" y="5832211"/>
            <a:ext cx="914400" cy="307777"/>
          </a:xfrm>
          <a:prstGeom prst="rect">
            <a:avLst/>
          </a:prstGeom>
          <a:solidFill>
            <a:schemeClr val="bg1"/>
          </a:solidFill>
        </p:spPr>
        <p:txBody>
          <a:bodyPr wrap="square" rtlCol="0">
            <a:spAutoFit/>
          </a:bodyPr>
          <a:lstStyle/>
          <a:p>
            <a:pPr algn="ctr"/>
            <a:r>
              <a:rPr lang="en-US" sz="700" b="1" dirty="0" smtClean="0">
                <a:latin typeface="Helvetica Neue" charset="0"/>
                <a:ea typeface="Helvetica Neue" charset="0"/>
                <a:cs typeface="Helvetica Neue" charset="0"/>
              </a:rPr>
              <a:t>Baseline Incidence Rate</a:t>
            </a:r>
            <a:endParaRPr lang="en-US" sz="700" b="1" dirty="0">
              <a:latin typeface="Helvetica Neue" charset="0"/>
              <a:ea typeface="Helvetica Neue" charset="0"/>
              <a:cs typeface="Helvetica Neue" charset="0"/>
            </a:endParaRPr>
          </a:p>
        </p:txBody>
      </p:sp>
      <p:sp>
        <p:nvSpPr>
          <p:cNvPr id="57" name="TextBox 56"/>
          <p:cNvSpPr txBox="1"/>
          <p:nvPr/>
        </p:nvSpPr>
        <p:spPr>
          <a:xfrm>
            <a:off x="7244896" y="5996554"/>
            <a:ext cx="590258" cy="307777"/>
          </a:xfrm>
          <a:prstGeom prst="rect">
            <a:avLst/>
          </a:prstGeom>
          <a:solidFill>
            <a:schemeClr val="bg1"/>
          </a:solidFill>
        </p:spPr>
        <p:txBody>
          <a:bodyPr wrap="square" rtlCol="0">
            <a:spAutoFit/>
          </a:bodyPr>
          <a:lstStyle/>
          <a:p>
            <a:pPr algn="ctr"/>
            <a:r>
              <a:rPr lang="en-US" sz="700" b="1" dirty="0" smtClean="0">
                <a:latin typeface="Helvetica Neue" charset="0"/>
                <a:ea typeface="Helvetica Neue" charset="0"/>
                <a:cs typeface="Helvetica Neue" charset="0"/>
              </a:rPr>
              <a:t>Effect </a:t>
            </a:r>
          </a:p>
          <a:p>
            <a:pPr algn="ctr"/>
            <a:r>
              <a:rPr lang="en-US" sz="700" b="1" dirty="0" smtClean="0">
                <a:latin typeface="Helvetica Neue" charset="0"/>
                <a:ea typeface="Helvetica Neue" charset="0"/>
                <a:cs typeface="Helvetica Neue" charset="0"/>
              </a:rPr>
              <a:t>Estimate</a:t>
            </a:r>
            <a:endParaRPr lang="en-US" sz="700" b="1" dirty="0">
              <a:latin typeface="Helvetica Neue" charset="0"/>
              <a:ea typeface="Helvetica Neue" charset="0"/>
              <a:cs typeface="Helvetica Neue" charset="0"/>
            </a:endParaRPr>
          </a:p>
        </p:txBody>
      </p:sp>
      <p:sp>
        <p:nvSpPr>
          <p:cNvPr id="58" name="TextBox 57"/>
          <p:cNvSpPr txBox="1"/>
          <p:nvPr/>
        </p:nvSpPr>
        <p:spPr>
          <a:xfrm>
            <a:off x="8149968" y="6022031"/>
            <a:ext cx="1097280" cy="307777"/>
          </a:xfrm>
          <a:prstGeom prst="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b="1" smtClean="0">
                <a:latin typeface="Helvetica Neue" charset="0"/>
                <a:ea typeface="Helvetica Neue" charset="0"/>
                <a:cs typeface="Helvetica Neue" charset="0"/>
              </a:rPr>
              <a:t>Incidence</a:t>
            </a:r>
            <a:endParaRPr lang="en-US" sz="1400" b="1" dirty="0">
              <a:latin typeface="Helvetica Neue" charset="0"/>
              <a:ea typeface="Helvetica Neue" charset="0"/>
              <a:cs typeface="Helvetica Neue" charset="0"/>
            </a:endParaRPr>
          </a:p>
        </p:txBody>
      </p:sp>
    </p:spTree>
    <p:extLst>
      <p:ext uri="{BB962C8B-B14F-4D97-AF65-F5344CB8AC3E}">
        <p14:creationId xmlns:p14="http://schemas.microsoft.com/office/powerpoint/2010/main" val="16583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par>
                                <p:cTn id="23" presetID="9"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ssolve">
                                      <p:cBhvr>
                                        <p:cTn id="40" dur="500"/>
                                        <p:tgtEl>
                                          <p:spTgt spid="29"/>
                                        </p:tgtEl>
                                      </p:cBhvr>
                                    </p:animEffect>
                                  </p:childTnLst>
                                </p:cTn>
                              </p:par>
                              <p:par>
                                <p:cTn id="41" presetID="9"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dissolve">
                                      <p:cBhvr>
                                        <p:cTn id="43" dur="500"/>
                                        <p:tgtEl>
                                          <p:spTgt spid="31"/>
                                        </p:tgtEl>
                                      </p:cBhvr>
                                    </p:animEffect>
                                  </p:childTnLst>
                                </p:cTn>
                              </p:par>
                              <p:par>
                                <p:cTn id="44" presetID="9"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dissolve">
                                      <p:cBhvr>
                                        <p:cTn id="46" dur="500"/>
                                        <p:tgtEl>
                                          <p:spTgt spid="30"/>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dissolve">
                                      <p:cBhvr>
                                        <p:cTn id="49" dur="500"/>
                                        <p:tgtEl>
                                          <p:spTgt spid="16"/>
                                        </p:tgtEl>
                                      </p:cBhvr>
                                    </p:animEffect>
                                  </p:childTnLst>
                                </p:cTn>
                              </p:par>
                              <p:par>
                                <p:cTn id="50" presetID="9"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par>
                                <p:cTn id="56" presetID="9"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dissolve">
                                      <p:cBhvr>
                                        <p:cTn id="61" dur="500"/>
                                        <p:tgtEl>
                                          <p:spTgt spid="19"/>
                                        </p:tgtEl>
                                      </p:cBhvr>
                                    </p:animEffect>
                                  </p:childTnLst>
                                </p:cTn>
                              </p:par>
                              <p:par>
                                <p:cTn id="62" presetID="9"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dissolve">
                                      <p:cBhvr>
                                        <p:cTn id="64" dur="500"/>
                                        <p:tgtEl>
                                          <p:spTgt spid="35"/>
                                        </p:tgtEl>
                                      </p:cBhvr>
                                    </p:animEffect>
                                  </p:childTnLst>
                                </p:cTn>
                              </p:par>
                              <p:par>
                                <p:cTn id="65" presetID="9"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dissolve">
                                      <p:cBhvr>
                                        <p:cTn id="67" dur="500"/>
                                        <p:tgtEl>
                                          <p:spTgt spid="35"/>
                                        </p:tgtEl>
                                      </p:cBhvr>
                                    </p:animEffect>
                                  </p:childTnLst>
                                </p:cTn>
                              </p:par>
                              <p:par>
                                <p:cTn id="68" presetID="9"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dissolve">
                                      <p:cBhvr>
                                        <p:cTn id="70" dur="500"/>
                                        <p:tgtEl>
                                          <p:spTgt spid="40"/>
                                        </p:tgtEl>
                                      </p:cBhvr>
                                    </p:animEffect>
                                  </p:childTnLst>
                                </p:cTn>
                              </p:par>
                              <p:par>
                                <p:cTn id="71" presetID="9"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dissolve">
                                      <p:cBhvr>
                                        <p:cTn id="73" dur="500"/>
                                        <p:tgtEl>
                                          <p:spTgt spid="40"/>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animEffect transition="in" filter="dissolve">
                                      <p:cBhvr>
                                        <p:cTn id="76" dur="500"/>
                                        <p:tgtEl>
                                          <p:spTgt spid="21"/>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dissolve">
                                      <p:cBhvr>
                                        <p:cTn id="79" dur="500"/>
                                        <p:tgtEl>
                                          <p:spTgt spid="49"/>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dissolve">
                                      <p:cBhvr>
                                        <p:cTn id="82" dur="500"/>
                                        <p:tgtEl>
                                          <p:spTgt spid="52"/>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animEffect transition="in" filter="dissolve">
                                      <p:cBhvr>
                                        <p:cTn id="85" dur="500"/>
                                        <p:tgtEl>
                                          <p:spTgt spid="53"/>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dissolve">
                                      <p:cBhvr>
                                        <p:cTn id="88" dur="500"/>
                                        <p:tgtEl>
                                          <p:spTgt spid="54"/>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dissolve">
                                      <p:cBhvr>
                                        <p:cTn id="91" dur="500"/>
                                        <p:tgtEl>
                                          <p:spTgt spid="55"/>
                                        </p:tgtEl>
                                      </p:cBhvr>
                                    </p:animEffect>
                                  </p:childTnLst>
                                </p:cTn>
                              </p:par>
                              <p:par>
                                <p:cTn id="92" presetID="9" presetClass="entr" presetSubtype="0" fill="hold" grpId="0" nodeType="with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dissolve">
                                      <p:cBhvr>
                                        <p:cTn id="94" dur="500"/>
                                        <p:tgtEl>
                                          <p:spTgt spid="56"/>
                                        </p:tgtEl>
                                      </p:cBhvr>
                                    </p:animEffect>
                                  </p:childTnLst>
                                </p:cTn>
                              </p:par>
                              <p:par>
                                <p:cTn id="95" presetID="9" presetClass="entr" presetSubtype="0" fill="hold" grpId="0" nodeType="with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dissolve">
                                      <p:cBhvr>
                                        <p:cTn id="97" dur="500"/>
                                        <p:tgtEl>
                                          <p:spTgt spid="57"/>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58"/>
                                        </p:tgtEl>
                                        <p:attrNameLst>
                                          <p:attrName>style.visibility</p:attrName>
                                        </p:attrNameLst>
                                      </p:cBhvr>
                                      <p:to>
                                        <p:strVal val="visible"/>
                                      </p:to>
                                    </p:set>
                                    <p:animEffect transition="in" filter="dissolve">
                                      <p:cBhvr>
                                        <p:cTn id="100" dur="500"/>
                                        <p:tgtEl>
                                          <p:spTgt spid="58"/>
                                        </p:tgtEl>
                                      </p:cBhvr>
                                    </p:animEffect>
                                  </p:childTnLst>
                                </p:cTn>
                              </p:par>
                              <p:par>
                                <p:cTn id="101" presetID="9" presetClass="entr" presetSubtype="0" fill="hold" nodeType="with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dissolve">
                                      <p:cBhvr>
                                        <p:cTn id="103" dur="500"/>
                                        <p:tgtEl>
                                          <p:spTgt spid="8"/>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20"/>
                                        </p:tgtEl>
                                        <p:attrNameLst>
                                          <p:attrName>style.visibility</p:attrName>
                                        </p:attrNameLst>
                                      </p:cBhvr>
                                      <p:to>
                                        <p:strVal val="visible"/>
                                      </p:to>
                                    </p:set>
                                    <p:animEffect transition="in" filter="dissolve">
                                      <p:cBhvr>
                                        <p:cTn id="10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49" grpId="0" animBg="1"/>
      <p:bldP spid="52" grpId="0" animBg="1"/>
      <p:bldP spid="53" grpId="0" animBg="1"/>
      <p:bldP spid="54" grpId="0" animBg="1"/>
      <p:bldP spid="55" grpId="0" animBg="1"/>
      <p:bldP spid="56" grpId="0" animBg="1"/>
      <p:bldP spid="57"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40768"/>
            <a:ext cx="10294182" cy="10809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b="1" i="1" dirty="0" smtClean="0">
                <a:solidFill>
                  <a:schemeClr val="tx2"/>
                </a:solidFill>
                <a:latin typeface="Helvetica" charset="0"/>
                <a:ea typeface="Helvetica" charset="0"/>
                <a:cs typeface="Helvetica" charset="0"/>
              </a:rPr>
              <a:t>Results &amp; Discussion I (S-Box Model) :RACM2 Vs. GACM [Initial Conditions]</a:t>
            </a:r>
            <a:endParaRPr lang="en-US" b="1" i="1" dirty="0">
              <a:solidFill>
                <a:schemeClr val="tx2"/>
              </a:solidFill>
              <a:latin typeface="Helvetica" charset="0"/>
              <a:ea typeface="Helvetica" charset="0"/>
              <a:cs typeface="Helvetica"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04159323"/>
              </p:ext>
            </p:extLst>
          </p:nvPr>
        </p:nvGraphicFramePr>
        <p:xfrm>
          <a:off x="149412" y="1663133"/>
          <a:ext cx="4530164" cy="5120639"/>
        </p:xfrm>
        <a:graphic>
          <a:graphicData uri="http://schemas.openxmlformats.org/drawingml/2006/table">
            <a:tbl>
              <a:tblPr firstRow="1" bandRow="1">
                <a:tableStyleId>{125E5076-3810-47DD-B79F-674D7AD40C01}</a:tableStyleId>
              </a:tblPr>
              <a:tblGrid>
                <a:gridCol w="3229240"/>
                <a:gridCol w="1300924"/>
              </a:tblGrid>
              <a:tr h="691978">
                <a:tc>
                  <a:txBody>
                    <a:bodyPr/>
                    <a:lstStyle/>
                    <a:p>
                      <a:pPr algn="l"/>
                      <a:r>
                        <a:rPr lang="en-US" sz="2800" b="1" i="1" dirty="0" smtClean="0">
                          <a:latin typeface="Helvetica" charset="0"/>
                          <a:ea typeface="Helvetica" charset="0"/>
                          <a:cs typeface="Helvetica" charset="0"/>
                        </a:rPr>
                        <a:t>Initial Conditions</a:t>
                      </a:r>
                      <a:endParaRPr lang="en-US" sz="2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800" b="1" i="1" dirty="0" smtClean="0">
                          <a:latin typeface="Helvetica" charset="0"/>
                          <a:ea typeface="Helvetica" charset="0"/>
                          <a:cs typeface="Helvetica" charset="0"/>
                        </a:rPr>
                        <a:t>Value</a:t>
                      </a:r>
                      <a:endParaRPr lang="en-US" sz="2800" b="1" i="1" dirty="0">
                        <a:latin typeface="Helvetica" charset="0"/>
                        <a:ea typeface="Helvetica" charset="0"/>
                        <a:cs typeface="Helvetica"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197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Temperature</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290 K </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55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Pressure</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760 mbar</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55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Start Time</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300 mins</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55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End Time</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i="1" dirty="0" smtClean="0">
                          <a:latin typeface="Helvetica" charset="0"/>
                          <a:ea typeface="Helvetica" charset="0"/>
                          <a:cs typeface="Helvetica" charset="0"/>
                        </a:rPr>
                        <a:t>1440 mins</a:t>
                      </a:r>
                      <a:endParaRPr lang="en-US" sz="2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166397819"/>
              </p:ext>
            </p:extLst>
          </p:nvPr>
        </p:nvGraphicFramePr>
        <p:xfrm>
          <a:off x="4912659" y="1663132"/>
          <a:ext cx="7135905" cy="5120640"/>
        </p:xfrm>
        <a:graphic>
          <a:graphicData uri="http://schemas.openxmlformats.org/drawingml/2006/table">
            <a:tbl>
              <a:tblPr firstRow="1" bandRow="1">
                <a:tableStyleId>{125E5076-3810-47DD-B79F-674D7AD40C01}</a:tableStyleId>
              </a:tblPr>
              <a:tblGrid>
                <a:gridCol w="4569447"/>
                <a:gridCol w="2566458"/>
              </a:tblGrid>
              <a:tr h="312663">
                <a:tc>
                  <a:txBody>
                    <a:bodyPr/>
                    <a:lstStyle/>
                    <a:p>
                      <a:pPr algn="l"/>
                      <a:r>
                        <a:rPr lang="en-US" sz="1800" b="1" i="1" dirty="0" smtClean="0">
                          <a:latin typeface="Helvetica" charset="0"/>
                          <a:ea typeface="Helvetica" charset="0"/>
                          <a:cs typeface="Helvetica" charset="0"/>
                        </a:rPr>
                        <a:t>Initial Conditions</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Value</a:t>
                      </a:r>
                      <a:endParaRPr lang="en-US" sz="1800" b="1" i="1" dirty="0">
                        <a:latin typeface="Helvetica" charset="0"/>
                        <a:ea typeface="Helvetica" charset="0"/>
                        <a:cs typeface="Helvetica" charset="0"/>
                      </a:endParaRP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NO </a:t>
                      </a:r>
                      <a:r>
                        <a:rPr lang="mr-IN" sz="1800" b="1" i="1" dirty="0" smtClean="0">
                          <a:latin typeface="Helvetica" charset="0"/>
                          <a:ea typeface="Helvetica" charset="0"/>
                          <a:cs typeface="Helvetica" charset="0"/>
                        </a:rPr>
                        <a:t>–</a:t>
                      </a:r>
                      <a:r>
                        <a:rPr lang="en-US" sz="1800" b="1" i="1" dirty="0" smtClean="0">
                          <a:latin typeface="Helvetica" charset="0"/>
                          <a:ea typeface="Helvetica" charset="0"/>
                          <a:cs typeface="Helvetica" charset="0"/>
                        </a:rPr>
                        <a:t> Nitric</a:t>
                      </a:r>
                      <a:r>
                        <a:rPr lang="en-US" sz="1800" b="1" i="1" baseline="0" dirty="0" smtClean="0">
                          <a:latin typeface="Helvetica" charset="0"/>
                          <a:ea typeface="Helvetica" charset="0"/>
                          <a:cs typeface="Helvetica" charset="0"/>
                        </a:rPr>
                        <a:t> oxide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0.22 ppb</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NO</a:t>
                      </a:r>
                      <a:r>
                        <a:rPr lang="en-US" sz="1800" b="1" i="1" baseline="-25000" dirty="0" smtClean="0">
                          <a:latin typeface="Helvetica" charset="0"/>
                          <a:ea typeface="Helvetica" charset="0"/>
                          <a:cs typeface="Helvetica" charset="0"/>
                        </a:rPr>
                        <a:t>2 </a:t>
                      </a:r>
                      <a:r>
                        <a:rPr lang="en-US" sz="1800" b="1" i="1" baseline="0" dirty="0" smtClean="0">
                          <a:latin typeface="Helvetica" charset="0"/>
                          <a:ea typeface="Helvetica" charset="0"/>
                          <a:cs typeface="Helvetica" charset="0"/>
                        </a:rPr>
                        <a:t> - Nitrogen dioxide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0.78 ppb</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O</a:t>
                      </a:r>
                      <a:r>
                        <a:rPr lang="en-US" sz="1800" b="1" i="1" baseline="-25000" dirty="0" smtClean="0">
                          <a:latin typeface="Helvetica" charset="0"/>
                          <a:ea typeface="Helvetica" charset="0"/>
                          <a:cs typeface="Helvetica" charset="0"/>
                        </a:rPr>
                        <a:t>3 </a:t>
                      </a:r>
                      <a:r>
                        <a:rPr lang="en-US" sz="1800" b="1" i="1" baseline="0" dirty="0" smtClean="0">
                          <a:latin typeface="Helvetica" charset="0"/>
                          <a:ea typeface="Helvetica" charset="0"/>
                          <a:cs typeface="Helvetica" charset="0"/>
                        </a:rPr>
                        <a:t> - Ozone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40.00 ppb</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CO </a:t>
                      </a:r>
                      <a:r>
                        <a:rPr lang="mr-IN" sz="1800" b="1" i="1" dirty="0" smtClean="0">
                          <a:latin typeface="Helvetica" charset="0"/>
                          <a:ea typeface="Helvetica" charset="0"/>
                          <a:cs typeface="Helvetica" charset="0"/>
                        </a:rPr>
                        <a:t>–</a:t>
                      </a:r>
                      <a:r>
                        <a:rPr lang="en-US" sz="1800" b="1" i="1" dirty="0" smtClean="0">
                          <a:latin typeface="Helvetica" charset="0"/>
                          <a:ea typeface="Helvetica" charset="0"/>
                          <a:cs typeface="Helvetica" charset="0"/>
                        </a:rPr>
                        <a:t> Carbon Monoxide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110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TOL </a:t>
                      </a:r>
                      <a:r>
                        <a:rPr lang="mr-IN" sz="1800" b="1" i="1" dirty="0" smtClean="0">
                          <a:latin typeface="Helvetica" charset="0"/>
                          <a:ea typeface="Helvetica" charset="0"/>
                          <a:cs typeface="Helvetica" charset="0"/>
                        </a:rPr>
                        <a:t>–</a:t>
                      </a:r>
                      <a:r>
                        <a:rPr lang="en-US" sz="1800" b="1" i="1" dirty="0" smtClean="0">
                          <a:latin typeface="Helvetica" charset="0"/>
                          <a:ea typeface="Helvetica" charset="0"/>
                          <a:cs typeface="Helvetica" charset="0"/>
                        </a:rPr>
                        <a:t> Toluene</a:t>
                      </a:r>
                      <a:r>
                        <a:rPr lang="en-US" sz="1800" b="1" i="1" baseline="0" dirty="0" smtClean="0">
                          <a:latin typeface="Helvetica" charset="0"/>
                          <a:ea typeface="Helvetica" charset="0"/>
                          <a:cs typeface="Helvetica" charset="0"/>
                        </a:rPr>
                        <a:t> </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2.5859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ACD</a:t>
                      </a:r>
                      <a:r>
                        <a:rPr lang="en-US" sz="1800" b="1" i="1" baseline="0" dirty="0" smtClean="0">
                          <a:latin typeface="Helvetica" charset="0"/>
                          <a:ea typeface="Helvetica" charset="0"/>
                          <a:cs typeface="Helvetica" charset="0"/>
                        </a:rPr>
                        <a:t> - Acetaldehyde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0.500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OLE </a:t>
                      </a:r>
                      <a:r>
                        <a:rPr lang="mr-IN" sz="1800" b="1" i="1" dirty="0" smtClean="0">
                          <a:latin typeface="Helvetica" charset="0"/>
                          <a:ea typeface="Helvetica" charset="0"/>
                          <a:cs typeface="Helvetica" charset="0"/>
                        </a:rPr>
                        <a:t>–</a:t>
                      </a:r>
                      <a:r>
                        <a:rPr lang="en-US" sz="1800" b="1" i="1" dirty="0" smtClean="0">
                          <a:latin typeface="Helvetica" charset="0"/>
                          <a:ea typeface="Helvetica" charset="0"/>
                          <a:cs typeface="Helvetica" charset="0"/>
                        </a:rPr>
                        <a:t> Terminal &amp; Internal</a:t>
                      </a:r>
                      <a:r>
                        <a:rPr lang="en-US" sz="1800" b="1" i="1" baseline="0" dirty="0" smtClean="0">
                          <a:latin typeface="Helvetica" charset="0"/>
                          <a:ea typeface="Helvetica" charset="0"/>
                          <a:cs typeface="Helvetica" charset="0"/>
                        </a:rPr>
                        <a:t> Alkenes</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0.634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Cl</a:t>
                      </a:r>
                      <a:r>
                        <a:rPr lang="en-US" sz="1800" b="1" i="1" baseline="0" dirty="0" smtClean="0">
                          <a:latin typeface="Helvetica" charset="0"/>
                          <a:ea typeface="Helvetica" charset="0"/>
                          <a:cs typeface="Helvetica" charset="0"/>
                        </a:rPr>
                        <a:t>-Chlorine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0.005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Cl</a:t>
                      </a:r>
                      <a:r>
                        <a:rPr lang="en-US" sz="1800" b="1" i="1" baseline="-25000" dirty="0" smtClean="0">
                          <a:latin typeface="Helvetica" charset="0"/>
                          <a:ea typeface="Helvetica" charset="0"/>
                          <a:cs typeface="Helvetica" charset="0"/>
                        </a:rPr>
                        <a:t>2</a:t>
                      </a:r>
                      <a:r>
                        <a:rPr lang="en-US" sz="1800" b="1" i="1" baseline="0" dirty="0" smtClean="0">
                          <a:latin typeface="Helvetica" charset="0"/>
                          <a:ea typeface="Helvetica" charset="0"/>
                          <a:cs typeface="Helvetica" charset="0"/>
                        </a:rPr>
                        <a:t> </a:t>
                      </a:r>
                      <a:r>
                        <a:rPr lang="mr-IN" sz="1800" b="1" i="1" baseline="0" dirty="0" smtClean="0">
                          <a:latin typeface="Helvetica" charset="0"/>
                          <a:ea typeface="Helvetica" charset="0"/>
                          <a:cs typeface="Helvetica" charset="0"/>
                        </a:rPr>
                        <a:t>–</a:t>
                      </a:r>
                      <a:r>
                        <a:rPr lang="en-US" sz="1800" b="1" i="1" baseline="0" dirty="0" smtClean="0">
                          <a:latin typeface="Helvetica" charset="0"/>
                          <a:ea typeface="Helvetica" charset="0"/>
                          <a:cs typeface="Helvetica" charset="0"/>
                        </a:rPr>
                        <a:t> Chlorine gas</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0.002</a:t>
                      </a:r>
                      <a:r>
                        <a:rPr lang="en-US" sz="1800" b="1" i="1" baseline="0" dirty="0" smtClean="0">
                          <a:latin typeface="Helvetica" charset="0"/>
                          <a:ea typeface="Helvetica" charset="0"/>
                          <a:cs typeface="Helvetica" charset="0"/>
                        </a:rPr>
                        <a:t>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Br</a:t>
                      </a:r>
                      <a:r>
                        <a:rPr lang="en-US" sz="1800" b="1" i="1" baseline="0" dirty="0" smtClean="0">
                          <a:latin typeface="Helvetica" charset="0"/>
                          <a:ea typeface="Helvetica" charset="0"/>
                          <a:cs typeface="Helvetica" charset="0"/>
                        </a:rPr>
                        <a:t> - Bromine</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2.46 x 10</a:t>
                      </a:r>
                      <a:r>
                        <a:rPr lang="en-US" sz="1800" b="1" i="1" baseline="30000" dirty="0" smtClean="0">
                          <a:latin typeface="Helvetica" charset="0"/>
                          <a:ea typeface="Helvetica" charset="0"/>
                          <a:cs typeface="Helvetica" charset="0"/>
                        </a:rPr>
                        <a:t>-07</a:t>
                      </a:r>
                      <a:r>
                        <a:rPr lang="en-US" sz="1800" b="1" i="1" baseline="0" dirty="0" smtClean="0">
                          <a:latin typeface="Helvetica" charset="0"/>
                          <a:ea typeface="Helvetica" charset="0"/>
                          <a:cs typeface="Helvetica" charset="0"/>
                        </a:rPr>
                        <a:t>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Br</a:t>
                      </a:r>
                      <a:r>
                        <a:rPr lang="en-US" sz="1800" b="1" i="1" baseline="-25000" dirty="0" smtClean="0">
                          <a:latin typeface="Helvetica" charset="0"/>
                          <a:ea typeface="Helvetica" charset="0"/>
                          <a:cs typeface="Helvetica" charset="0"/>
                        </a:rPr>
                        <a:t>2</a:t>
                      </a:r>
                      <a:r>
                        <a:rPr lang="en-US" sz="1800" b="1" i="1" baseline="0" dirty="0" smtClean="0">
                          <a:latin typeface="Helvetica" charset="0"/>
                          <a:ea typeface="Helvetica" charset="0"/>
                          <a:cs typeface="Helvetica" charset="0"/>
                        </a:rPr>
                        <a:t> </a:t>
                      </a:r>
                      <a:r>
                        <a:rPr lang="mr-IN" sz="1800" b="1" i="1" baseline="0" dirty="0" smtClean="0">
                          <a:latin typeface="Helvetica" charset="0"/>
                          <a:ea typeface="Helvetica" charset="0"/>
                          <a:cs typeface="Helvetica" charset="0"/>
                        </a:rPr>
                        <a:t>–</a:t>
                      </a:r>
                      <a:r>
                        <a:rPr lang="en-US" sz="1800" b="1" i="1" baseline="0" dirty="0" smtClean="0">
                          <a:latin typeface="Helvetica" charset="0"/>
                          <a:ea typeface="Helvetica" charset="0"/>
                          <a:cs typeface="Helvetica" charset="0"/>
                        </a:rPr>
                        <a:t> Bromine gas</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1.480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I</a:t>
                      </a:r>
                      <a:r>
                        <a:rPr lang="en-US" sz="1800" b="1" i="1" baseline="0" dirty="0" smtClean="0">
                          <a:latin typeface="Helvetica" charset="0"/>
                          <a:ea typeface="Helvetica" charset="0"/>
                          <a:cs typeface="Helvetica" charset="0"/>
                        </a:rPr>
                        <a:t> </a:t>
                      </a:r>
                      <a:r>
                        <a:rPr lang="mr-IN" sz="1800" b="1" i="1" baseline="0" dirty="0" smtClean="0">
                          <a:latin typeface="Helvetica" charset="0"/>
                          <a:ea typeface="Helvetica" charset="0"/>
                          <a:cs typeface="Helvetica" charset="0"/>
                        </a:rPr>
                        <a:t>–</a:t>
                      </a:r>
                      <a:r>
                        <a:rPr lang="en-US" sz="1800" b="1" i="1" baseline="0" dirty="0" smtClean="0">
                          <a:latin typeface="Helvetica" charset="0"/>
                          <a:ea typeface="Helvetica" charset="0"/>
                          <a:cs typeface="Helvetica" charset="0"/>
                        </a:rPr>
                        <a:t> Iodine </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4.30 x 10</a:t>
                      </a:r>
                      <a:r>
                        <a:rPr lang="en-US" sz="1800" b="1" i="1" baseline="30000" dirty="0" smtClean="0">
                          <a:latin typeface="Helvetica" charset="0"/>
                          <a:ea typeface="Helvetica" charset="0"/>
                          <a:cs typeface="Helvetica" charset="0"/>
                        </a:rPr>
                        <a:t>-07</a:t>
                      </a:r>
                      <a:r>
                        <a:rPr lang="en-US" sz="1800" b="1" i="1" baseline="0" dirty="0" smtClean="0">
                          <a:latin typeface="Helvetica" charset="0"/>
                          <a:ea typeface="Helvetica" charset="0"/>
                          <a:cs typeface="Helvetica" charset="0"/>
                        </a:rPr>
                        <a:t>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6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i="1" dirty="0" smtClean="0">
                          <a:latin typeface="Helvetica" charset="0"/>
                          <a:ea typeface="Helvetica" charset="0"/>
                          <a:cs typeface="Helvetica" charset="0"/>
                        </a:rPr>
                        <a:t>I</a:t>
                      </a:r>
                      <a:r>
                        <a:rPr lang="en-US" sz="1800" b="1" i="1" baseline="-25000" dirty="0" smtClean="0">
                          <a:latin typeface="Helvetica" charset="0"/>
                          <a:ea typeface="Helvetica" charset="0"/>
                          <a:cs typeface="Helvetica" charset="0"/>
                        </a:rPr>
                        <a:t>2</a:t>
                      </a:r>
                      <a:r>
                        <a:rPr lang="en-US" sz="1800" b="1" i="1" baseline="0" dirty="0" smtClean="0">
                          <a:latin typeface="Helvetica" charset="0"/>
                          <a:ea typeface="Helvetica" charset="0"/>
                          <a:cs typeface="Helvetica" charset="0"/>
                        </a:rPr>
                        <a:t> </a:t>
                      </a:r>
                      <a:r>
                        <a:rPr lang="mr-IN" sz="1800" b="1" i="1" baseline="0" dirty="0" smtClean="0">
                          <a:latin typeface="Helvetica" charset="0"/>
                          <a:ea typeface="Helvetica" charset="0"/>
                          <a:cs typeface="Helvetica" charset="0"/>
                        </a:rPr>
                        <a:t>–</a:t>
                      </a:r>
                      <a:r>
                        <a:rPr lang="en-US" sz="1800" b="1" i="1" baseline="0" dirty="0" smtClean="0">
                          <a:latin typeface="Helvetica" charset="0"/>
                          <a:ea typeface="Helvetica" charset="0"/>
                          <a:cs typeface="Helvetica" charset="0"/>
                        </a:rPr>
                        <a:t> Iodine gas</a:t>
                      </a:r>
                      <a:endParaRPr lang="en-US" sz="1800" b="1" i="1" dirty="0" smtClean="0">
                        <a:solidFill>
                          <a:srgbClr val="FF0000"/>
                        </a:solidFill>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i="1" dirty="0" smtClean="0">
                          <a:latin typeface="Helvetica" charset="0"/>
                          <a:ea typeface="Helvetica" charset="0"/>
                          <a:cs typeface="Helvetica" charset="0"/>
                        </a:rPr>
                        <a:t>1.00 x 10</a:t>
                      </a:r>
                      <a:r>
                        <a:rPr lang="en-US" sz="1800" b="1" i="1" baseline="30000" dirty="0" smtClean="0">
                          <a:latin typeface="Helvetica" charset="0"/>
                          <a:ea typeface="Helvetica" charset="0"/>
                          <a:cs typeface="Helvetica" charset="0"/>
                        </a:rPr>
                        <a:t>-07</a:t>
                      </a:r>
                      <a:r>
                        <a:rPr lang="en-US" sz="1800" b="1" i="1" baseline="0" dirty="0" smtClean="0">
                          <a:latin typeface="Helvetica" charset="0"/>
                          <a:ea typeface="Helvetica" charset="0"/>
                          <a:cs typeface="Helvetica" charset="0"/>
                        </a:rPr>
                        <a:t> ppb</a:t>
                      </a:r>
                      <a:endParaRPr lang="en-US" sz="1800" b="1" i="1" dirty="0">
                        <a:latin typeface="Helvetica" charset="0"/>
                        <a:ea typeface="Helvetica" charset="0"/>
                        <a:cs typeface="Helvetica"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18</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443531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58" y="178631"/>
            <a:ext cx="9901019" cy="1385981"/>
          </a:xfrm>
        </p:spPr>
        <p:txBody>
          <a:bodyPr>
            <a:noAutofit/>
          </a:bodyPr>
          <a:lstStyle/>
          <a:p>
            <a:pPr algn="ctr"/>
            <a:r>
              <a:rPr lang="en-US" sz="4000" b="1" i="1" dirty="0" smtClean="0">
                <a:solidFill>
                  <a:schemeClr val="tx2"/>
                </a:solidFill>
                <a:latin typeface="Helvetica" charset="0"/>
                <a:ea typeface="Helvetica" charset="0"/>
                <a:cs typeface="Helvetica" charset="0"/>
              </a:rPr>
              <a:t>Results &amp; Discussion I (S-Box </a:t>
            </a:r>
            <a:r>
              <a:rPr lang="en-US" sz="4000" b="1" i="1" dirty="0">
                <a:solidFill>
                  <a:schemeClr val="tx2"/>
                </a:solidFill>
                <a:latin typeface="Helvetica" charset="0"/>
                <a:ea typeface="Helvetica" charset="0"/>
                <a:cs typeface="Helvetica" charset="0"/>
              </a:rPr>
              <a:t>Model) :</a:t>
            </a:r>
            <a:r>
              <a:rPr lang="en-US" sz="4000" b="1" i="1" dirty="0" smtClean="0">
                <a:solidFill>
                  <a:schemeClr val="tx2"/>
                </a:solidFill>
                <a:latin typeface="Helvetica" charset="0"/>
                <a:ea typeface="Helvetica" charset="0"/>
                <a:cs typeface="Helvetica" charset="0"/>
              </a:rPr>
              <a:t>RACM2 Vs. GACM [O</a:t>
            </a:r>
            <a:r>
              <a:rPr lang="en-US" sz="4000" b="1" i="1" baseline="-25000" dirty="0" smtClean="0">
                <a:solidFill>
                  <a:schemeClr val="tx2"/>
                </a:solidFill>
                <a:latin typeface="Helvetica" charset="0"/>
                <a:ea typeface="Helvetica" charset="0"/>
                <a:cs typeface="Helvetica" charset="0"/>
              </a:rPr>
              <a:t>3</a:t>
            </a:r>
            <a:r>
              <a:rPr lang="en-US" sz="4000" b="1" i="1" dirty="0" smtClean="0">
                <a:solidFill>
                  <a:schemeClr val="tx2"/>
                </a:solidFill>
                <a:latin typeface="Helvetica" charset="0"/>
                <a:ea typeface="Helvetica" charset="0"/>
                <a:cs typeface="Helvetica" charset="0"/>
              </a:rPr>
              <a:t> &amp; its precursors]</a:t>
            </a:r>
            <a:endParaRPr lang="en-US" sz="4000" b="1" i="1" dirty="0">
              <a:solidFill>
                <a:schemeClr val="tx2"/>
              </a:solidFill>
              <a:latin typeface="Helvetica" charset="0"/>
              <a:ea typeface="Helvetica" charset="0"/>
              <a:cs typeface="Helvetica" charset="0"/>
            </a:endParaRPr>
          </a:p>
        </p:txBody>
      </p:sp>
      <p:pic>
        <p:nvPicPr>
          <p:cNvPr id="4" name="Content Placeholder 3"/>
          <p:cNvPicPr>
            <a:picLocks noGrp="1"/>
          </p:cNvPicPr>
          <p:nvPr>
            <p:ph idx="1"/>
          </p:nvPr>
        </p:nvPicPr>
        <p:blipFill rotWithShape="1">
          <a:blip r:embed="rId3">
            <a:extLst>
              <a:ext uri="{28A0092B-C50C-407E-A947-70E740481C1C}">
                <a14:useLocalDpi xmlns:a14="http://schemas.microsoft.com/office/drawing/2010/main" val="0"/>
              </a:ext>
            </a:extLst>
          </a:blip>
          <a:stretch/>
        </p:blipFill>
        <p:spPr bwMode="auto">
          <a:xfrm>
            <a:off x="390464" y="1929737"/>
            <a:ext cx="9345208" cy="4111625"/>
          </a:xfrm>
          <a:prstGeom prst="rect">
            <a:avLst/>
          </a:prstGeom>
          <a:ln>
            <a:noFill/>
          </a:ln>
          <a:extLst>
            <a:ext uri="{53640926-AAD7-44D8-BBD7-CCE9431645EC}">
              <a14:shadowObscured xmlns:a14="http://schemas.microsoft.com/office/drawing/2010/main"/>
            </a:ext>
          </a:extLst>
        </p:spPr>
      </p:pic>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19</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58101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766" y="251016"/>
            <a:ext cx="8596668" cy="1320800"/>
          </a:xfrm>
        </p:spPr>
        <p:txBody>
          <a:bodyPr>
            <a:normAutofit fontScale="90000"/>
          </a:bodyPr>
          <a:lstStyle/>
          <a:p>
            <a:pPr algn="ctr"/>
            <a:r>
              <a:rPr lang="en-US" b="1" i="1" dirty="0" smtClean="0">
                <a:solidFill>
                  <a:srgbClr val="0070C0"/>
                </a:solidFill>
                <a:latin typeface="Helvetica" charset="0"/>
                <a:ea typeface="Helvetica" charset="0"/>
                <a:cs typeface="Helvetica" charset="0"/>
              </a:rPr>
              <a:t>Air Quality Models are essential to predicting the concentrations </a:t>
            </a:r>
            <a:r>
              <a:rPr lang="en-US" b="1" i="1" smtClean="0">
                <a:solidFill>
                  <a:srgbClr val="0070C0"/>
                </a:solidFill>
                <a:latin typeface="Helvetica" charset="0"/>
                <a:ea typeface="Helvetica" charset="0"/>
                <a:cs typeface="Helvetica" charset="0"/>
              </a:rPr>
              <a:t>of pollutant species</a:t>
            </a:r>
            <a:endParaRPr lang="en-US" b="1" i="1">
              <a:solidFill>
                <a:srgbClr val="0070C0"/>
              </a:solidFill>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a:t>
            </a:fld>
            <a:endParaRPr lang="en-US" b="1" dirty="0">
              <a:latin typeface="Helvetica" charset="0"/>
              <a:ea typeface="Helvetica" charset="0"/>
              <a:cs typeface="Helvetica" charset="0"/>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748" r="1"/>
          <a:stretch/>
        </p:blipFill>
        <p:spPr bwMode="auto">
          <a:xfrm>
            <a:off x="121219" y="1811706"/>
            <a:ext cx="6361044" cy="436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419267" y="6424455"/>
            <a:ext cx="2907113" cy="369332"/>
          </a:xfrm>
          <a:prstGeom prst="rect">
            <a:avLst/>
          </a:prstGeom>
          <a:noFill/>
        </p:spPr>
        <p:txBody>
          <a:bodyPr wrap="square" rtlCol="0">
            <a:spAutoFit/>
          </a:bodyPr>
          <a:lstStyle/>
          <a:p>
            <a:r>
              <a:rPr lang="en-US" b="1" i="1" dirty="0">
                <a:latin typeface="Helvetica"/>
                <a:cs typeface="Helvetica"/>
              </a:rPr>
              <a:t>Stockwell, et. al., 2002</a:t>
            </a: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0826" t="3769" r="11902" b="10144"/>
          <a:stretch/>
        </p:blipFill>
        <p:spPr>
          <a:xfrm>
            <a:off x="6591400" y="1804124"/>
            <a:ext cx="5307496" cy="4313583"/>
          </a:xfrm>
          <a:prstGeom prst="rect">
            <a:avLst/>
          </a:prstGeom>
        </p:spPr>
      </p:pic>
    </p:spTree>
    <p:extLst>
      <p:ext uri="{BB962C8B-B14F-4D97-AF65-F5344CB8AC3E}">
        <p14:creationId xmlns:p14="http://schemas.microsoft.com/office/powerpoint/2010/main" val="181382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377" y="142704"/>
            <a:ext cx="10226199" cy="1094425"/>
          </a:xfrm>
        </p:spPr>
        <p:txBody>
          <a:bodyPr>
            <a:noAutofit/>
          </a:bodyPr>
          <a:lstStyle/>
          <a:p>
            <a:pPr algn="ctr"/>
            <a:r>
              <a:rPr lang="en-US" b="1" i="1" dirty="0">
                <a:solidFill>
                  <a:schemeClr val="tx2"/>
                </a:solidFill>
                <a:latin typeface="Helvetica" charset="0"/>
                <a:ea typeface="Helvetica" charset="0"/>
                <a:cs typeface="Helvetica" charset="0"/>
              </a:rPr>
              <a:t>Results &amp; Discussion </a:t>
            </a:r>
            <a:r>
              <a:rPr lang="en-US" b="1" i="1" dirty="0" smtClean="0">
                <a:solidFill>
                  <a:schemeClr val="tx2"/>
                </a:solidFill>
                <a:latin typeface="Helvetica" charset="0"/>
                <a:ea typeface="Helvetica" charset="0"/>
                <a:cs typeface="Helvetica" charset="0"/>
              </a:rPr>
              <a:t>I (S-Box </a:t>
            </a:r>
            <a:r>
              <a:rPr lang="en-US" b="1" i="1" dirty="0">
                <a:solidFill>
                  <a:schemeClr val="tx2"/>
                </a:solidFill>
                <a:latin typeface="Helvetica" charset="0"/>
                <a:ea typeface="Helvetica" charset="0"/>
                <a:cs typeface="Helvetica" charset="0"/>
              </a:rPr>
              <a:t>Model) :RACM2 Vs. </a:t>
            </a:r>
            <a:r>
              <a:rPr lang="en-US" b="1" i="1" dirty="0" smtClean="0">
                <a:solidFill>
                  <a:schemeClr val="tx2"/>
                </a:solidFill>
                <a:latin typeface="Helvetica" charset="0"/>
                <a:ea typeface="Helvetica" charset="0"/>
                <a:cs typeface="Helvetica" charset="0"/>
              </a:rPr>
              <a:t>GACM [Experimental vs. Chamber]</a:t>
            </a:r>
            <a:endParaRPr lang="en-US" dirty="0">
              <a:solidFill>
                <a:schemeClr val="tx2"/>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1200" y="1703295"/>
            <a:ext cx="6199483" cy="4233920"/>
          </a:xfrm>
        </p:spPr>
      </p:pic>
      <p:sp>
        <p:nvSpPr>
          <p:cNvPr id="7" name="Slide Number Placeholder 6"/>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20</a:t>
            </a:fld>
            <a:endParaRPr lang="en-US" b="1" dirty="0">
              <a:latin typeface="Helvetica" charset="0"/>
              <a:ea typeface="Helvetica" charset="0"/>
              <a:cs typeface="Helvetica"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003"/>
          <a:stretch/>
        </p:blipFill>
        <p:spPr>
          <a:xfrm>
            <a:off x="53787" y="1546069"/>
            <a:ext cx="5930900" cy="4373216"/>
          </a:xfrm>
          <a:prstGeom prst="rect">
            <a:avLst/>
          </a:prstGeom>
        </p:spPr>
      </p:pic>
      <p:sp>
        <p:nvSpPr>
          <p:cNvPr id="6" name="TextBox 5"/>
          <p:cNvSpPr txBox="1"/>
          <p:nvPr/>
        </p:nvSpPr>
        <p:spPr>
          <a:xfrm>
            <a:off x="6229693" y="5937215"/>
            <a:ext cx="568927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i="1" dirty="0" smtClean="0">
                <a:solidFill>
                  <a:sysClr val="windowText" lastClr="000000"/>
                </a:solidFill>
                <a:latin typeface="Helvetica" charset="0"/>
                <a:ea typeface="Helvetica" charset="0"/>
                <a:cs typeface="Helvetica" charset="0"/>
              </a:rPr>
              <a:t>Schematic diagram of the evacuable</a:t>
            </a:r>
            <a:r>
              <a:rPr lang="en-US" sz="1400" b="1" i="1" dirty="0">
                <a:solidFill>
                  <a:sysClr val="windowText" lastClr="000000"/>
                </a:solidFill>
                <a:latin typeface="Helvetica" charset="0"/>
                <a:ea typeface="Helvetica" charset="0"/>
                <a:cs typeface="Helvetica" charset="0"/>
              </a:rPr>
              <a:t> </a:t>
            </a:r>
            <a:r>
              <a:rPr lang="en-US" sz="1400" b="1" i="1" dirty="0" smtClean="0">
                <a:solidFill>
                  <a:sysClr val="windowText" lastClr="000000"/>
                </a:solidFill>
                <a:latin typeface="Helvetica" charset="0"/>
                <a:ea typeface="Helvetica" charset="0"/>
                <a:cs typeface="Helvetica" charset="0"/>
              </a:rPr>
              <a:t>chamber at the Air Pollution Research Center, University of California, Riverside.  </a:t>
            </a:r>
            <a:endParaRPr lang="en-US" sz="1400" b="1" i="1" dirty="0">
              <a:solidFill>
                <a:sysClr val="windowText" lastClr="000000"/>
              </a:solidFill>
              <a:latin typeface="Helvetica" charset="0"/>
              <a:ea typeface="Helvetica" charset="0"/>
              <a:cs typeface="Helvetica" charset="0"/>
            </a:endParaRPr>
          </a:p>
        </p:txBody>
      </p:sp>
      <p:sp>
        <p:nvSpPr>
          <p:cNvPr id="3" name="TextBox 2"/>
          <p:cNvSpPr txBox="1"/>
          <p:nvPr/>
        </p:nvSpPr>
        <p:spPr>
          <a:xfrm>
            <a:off x="6297317" y="6460434"/>
            <a:ext cx="3276989" cy="369332"/>
          </a:xfrm>
          <a:prstGeom prst="rect">
            <a:avLst/>
          </a:prstGeom>
          <a:noFill/>
        </p:spPr>
        <p:txBody>
          <a:bodyPr wrap="square" rtlCol="0">
            <a:spAutoFit/>
          </a:bodyPr>
          <a:lstStyle/>
          <a:p>
            <a:r>
              <a:rPr lang="en-US" b="1" smtClean="0">
                <a:latin typeface="Helvetica" charset="0"/>
                <a:ea typeface="Helvetica" charset="0"/>
                <a:cs typeface="Helvetica" charset="0"/>
              </a:rPr>
              <a:t>Finlayson-Pitts &amp; Pitts, 1999</a:t>
            </a:r>
            <a:endParaRPr lang="en-US" b="1">
              <a:latin typeface="Helvetica" charset="0"/>
              <a:ea typeface="Helvetica" charset="0"/>
              <a:cs typeface="Helvetica" charset="0"/>
            </a:endParaRPr>
          </a:p>
        </p:txBody>
      </p:sp>
    </p:spTree>
    <p:extLst>
      <p:ext uri="{BB962C8B-B14F-4D97-AF65-F5344CB8AC3E}">
        <p14:creationId xmlns:p14="http://schemas.microsoft.com/office/powerpoint/2010/main" val="47800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311152" y="2000602"/>
            <a:ext cx="5659718"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a:solidFill>
                  <a:sysClr val="windowText" lastClr="000000"/>
                </a:solidFill>
                <a:latin typeface="Helvetica" charset="0"/>
                <a:ea typeface="Helvetica" charset="0"/>
                <a:cs typeface="Helvetica" charset="0"/>
              </a:rPr>
              <a:t>G</a:t>
            </a:r>
            <a:r>
              <a:rPr lang="en-US" sz="1400" b="1" dirty="0" smtClean="0">
                <a:solidFill>
                  <a:sysClr val="windowText" lastClr="000000"/>
                </a:solidFill>
                <a:latin typeface="Helvetica" charset="0"/>
                <a:ea typeface="Helvetica" charset="0"/>
                <a:cs typeface="Helvetica" charset="0"/>
              </a:rPr>
              <a:t>ACM</a:t>
            </a:r>
          </a:p>
          <a:p>
            <a:pPr algn="ctr"/>
            <a:r>
              <a:rPr lang="en-US" sz="1400" b="1" dirty="0" smtClean="0">
                <a:solidFill>
                  <a:sysClr val="windowText" lastClr="000000"/>
                </a:solidFill>
                <a:latin typeface="Helvetica" charset="0"/>
                <a:ea typeface="Helvetica" charset="0"/>
                <a:cs typeface="Helvetica" charset="0"/>
              </a:rPr>
              <a:t>Maximum Ozone Production in the SoCAB Region for July 1-July 14 Simulation Run</a:t>
            </a:r>
            <a:endParaRPr lang="en-US" sz="1400" b="1" dirty="0">
              <a:solidFill>
                <a:sysClr val="windowText" lastClr="000000"/>
              </a:solidFill>
              <a:latin typeface="Helvetica" charset="0"/>
              <a:ea typeface="Helvetica" charset="0"/>
              <a:cs typeface="Helvetica" charset="0"/>
            </a:endParaRPr>
          </a:p>
        </p:txBody>
      </p:sp>
      <p:sp>
        <p:nvSpPr>
          <p:cNvPr id="17" name="TextBox 16"/>
          <p:cNvSpPr txBox="1"/>
          <p:nvPr/>
        </p:nvSpPr>
        <p:spPr>
          <a:xfrm>
            <a:off x="197222" y="2000602"/>
            <a:ext cx="5763286"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dirty="0" smtClean="0">
                <a:solidFill>
                  <a:sysClr val="windowText" lastClr="000000"/>
                </a:solidFill>
                <a:latin typeface="Helvetica" charset="0"/>
                <a:ea typeface="Helvetica" charset="0"/>
                <a:cs typeface="Helvetica" charset="0"/>
              </a:rPr>
              <a:t>RACM2</a:t>
            </a:r>
          </a:p>
          <a:p>
            <a:pPr algn="ctr"/>
            <a:r>
              <a:rPr lang="en-US" sz="1400" b="1" dirty="0" smtClean="0">
                <a:solidFill>
                  <a:sysClr val="windowText" lastClr="000000"/>
                </a:solidFill>
                <a:latin typeface="Helvetica" charset="0"/>
                <a:ea typeface="Helvetica" charset="0"/>
                <a:cs typeface="Helvetica" charset="0"/>
              </a:rPr>
              <a:t>Maximum Ozone Production in the SoCAB Region for July 1-July 14 Simulation Run</a:t>
            </a:r>
            <a:endParaRPr lang="en-US" sz="1400" b="1" dirty="0">
              <a:solidFill>
                <a:sysClr val="windowText" lastClr="000000"/>
              </a:solidFill>
              <a:latin typeface="Helvetica" charset="0"/>
              <a:ea typeface="Helvetica" charset="0"/>
              <a:cs typeface="Helvetica" charset="0"/>
            </a:endParaRPr>
          </a:p>
        </p:txBody>
      </p:sp>
      <p:sp>
        <p:nvSpPr>
          <p:cNvPr id="18" name="Title 1"/>
          <p:cNvSpPr txBox="1">
            <a:spLocks/>
          </p:cNvSpPr>
          <p:nvPr/>
        </p:nvSpPr>
        <p:spPr>
          <a:xfrm>
            <a:off x="402415" y="748527"/>
            <a:ext cx="9613861" cy="108093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b="1" i="1" dirty="0" smtClean="0">
                <a:latin typeface="Helvetica" charset="0"/>
                <a:ea typeface="Helvetica" charset="0"/>
                <a:cs typeface="Helvetica" charset="0"/>
              </a:rPr>
              <a:t>Results &amp; Discussion II (WRF-Chem) -RACM2 &amp; GACM Vs. SoCAB Site Data [Fast Tile Plots]</a:t>
            </a:r>
            <a:endParaRPr lang="en-US" b="1" i="1" dirty="0">
              <a:latin typeface="Helvetica" charset="0"/>
              <a:ea typeface="Helvetica" charset="0"/>
              <a:cs typeface="Helvetica"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1" y="2739266"/>
            <a:ext cx="5763286" cy="3891887"/>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015" y="2749042"/>
            <a:ext cx="5623856" cy="3882112"/>
          </a:xfrm>
          <a:prstGeom prst="rect">
            <a:avLst/>
          </a:prstGeom>
        </p:spPr>
      </p:pic>
      <p:sp>
        <p:nvSpPr>
          <p:cNvPr id="2" name="TextBox 1"/>
          <p:cNvSpPr txBox="1"/>
          <p:nvPr/>
        </p:nvSpPr>
        <p:spPr>
          <a:xfrm>
            <a:off x="5427617" y="6568401"/>
            <a:ext cx="1613646" cy="369332"/>
          </a:xfrm>
          <a:prstGeom prst="rect">
            <a:avLst/>
          </a:prstGeom>
          <a:noFill/>
        </p:spPr>
        <p:txBody>
          <a:bodyPr wrap="square" rtlCol="0">
            <a:spAutoFit/>
          </a:bodyPr>
          <a:lstStyle/>
          <a:p>
            <a:r>
              <a:rPr lang="en-US" b="1" smtClean="0">
                <a:latin typeface="Helvetica" charset="0"/>
                <a:ea typeface="Helvetica" charset="0"/>
                <a:cs typeface="Helvetica" charset="0"/>
              </a:rPr>
              <a:t>VERDI, 2014</a:t>
            </a:r>
            <a:endParaRPr lang="en-US" b="1">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21</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9419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outVertical)">
                                      <p:cBhvr>
                                        <p:cTn id="13" dur="500"/>
                                        <p:tgtEl>
                                          <p:spTgt spid="20"/>
                                        </p:tgtEl>
                                      </p:cBhvr>
                                    </p:animEffect>
                                  </p:childTnLst>
                                </p:cTn>
                              </p:par>
                              <p:par>
                                <p:cTn id="14" presetID="16" presetClass="entr" presetSubtype="37"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outVertical)">
                                      <p:cBhvr>
                                        <p:cTn id="16" dur="500"/>
                                        <p:tgtEl>
                                          <p:spTgt spid="2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out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45602"/>
            <a:ext cx="9918948" cy="1320800"/>
          </a:xfrm>
        </p:spPr>
        <p:txBody>
          <a:bodyPr>
            <a:noAutofit/>
          </a:bodyPr>
          <a:lstStyle/>
          <a:p>
            <a:pPr algn="ctr"/>
            <a:r>
              <a:rPr lang="en-US" sz="4000" b="1" i="1" dirty="0">
                <a:solidFill>
                  <a:schemeClr val="tx2"/>
                </a:solidFill>
                <a:latin typeface="Helvetica" charset="0"/>
                <a:ea typeface="Helvetica" charset="0"/>
                <a:cs typeface="Helvetica" charset="0"/>
              </a:rPr>
              <a:t>Results &amp; Discussion </a:t>
            </a:r>
            <a:r>
              <a:rPr lang="en-US" sz="4000" b="1" i="1" dirty="0" smtClean="0">
                <a:solidFill>
                  <a:schemeClr val="tx2"/>
                </a:solidFill>
                <a:latin typeface="Helvetica" charset="0"/>
                <a:ea typeface="Helvetica" charset="0"/>
                <a:cs typeface="Helvetica" charset="0"/>
              </a:rPr>
              <a:t>II </a:t>
            </a:r>
            <a:r>
              <a:rPr lang="en-US" sz="4000" b="1" i="1" dirty="0">
                <a:solidFill>
                  <a:schemeClr val="tx2"/>
                </a:solidFill>
                <a:latin typeface="Helvetica" charset="0"/>
                <a:ea typeface="Helvetica" charset="0"/>
                <a:cs typeface="Helvetica" charset="0"/>
              </a:rPr>
              <a:t>(WRF-Chem) </a:t>
            </a:r>
            <a:r>
              <a:rPr lang="en-US" sz="4000" b="1" i="1" dirty="0" smtClean="0">
                <a:solidFill>
                  <a:schemeClr val="tx2"/>
                </a:solidFill>
                <a:latin typeface="Helvetica" charset="0"/>
                <a:ea typeface="Helvetica" charset="0"/>
                <a:cs typeface="Helvetica" charset="0"/>
              </a:rPr>
              <a:t>-RACM2 Vs. GACM Vs. SoCAB Site Data</a:t>
            </a:r>
            <a:endParaRPr lang="en-US" sz="4000" b="1" i="1" dirty="0">
              <a:solidFill>
                <a:schemeClr val="tx2"/>
              </a:solidFill>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22</a:t>
            </a:fld>
            <a:endParaRPr lang="en-US" b="1" dirty="0">
              <a:latin typeface="Helvetica" charset="0"/>
              <a:ea typeface="Helvetica" charset="0"/>
              <a:cs typeface="Helvetica" charset="0"/>
            </a:endParaRPr>
          </a:p>
        </p:txBody>
      </p:sp>
      <p:sp>
        <p:nvSpPr>
          <p:cNvPr id="3" name="TextBox 2"/>
          <p:cNvSpPr txBox="1"/>
          <p:nvPr/>
        </p:nvSpPr>
        <p:spPr>
          <a:xfrm>
            <a:off x="86285" y="5879878"/>
            <a:ext cx="11768417" cy="461665"/>
          </a:xfrm>
          <a:prstGeom prst="rect">
            <a:avLst/>
          </a:prstGeom>
          <a:noFill/>
        </p:spPr>
        <p:txBody>
          <a:bodyPr wrap="square" rtlCol="0">
            <a:spAutoFit/>
          </a:bodyPr>
          <a:lstStyle/>
          <a:p>
            <a:r>
              <a:rPr lang="en-US" sz="1200" b="1" dirty="0" smtClean="0">
                <a:latin typeface="Helvetica" charset="0"/>
                <a:ea typeface="Helvetica" charset="0"/>
                <a:cs typeface="Helvetica" charset="0"/>
              </a:rPr>
              <a:t>*</a:t>
            </a:r>
            <a:r>
              <a:rPr lang="en-US" sz="1200" b="1" dirty="0">
                <a:latin typeface="Helvetica" charset="0"/>
                <a:ea typeface="Helvetica" charset="0"/>
                <a:cs typeface="Helvetica" charset="0"/>
              </a:rPr>
              <a:t>The Clean Air Act requires the Environmental Protection Agency (EPA) to set national ambient air quality standards for six "criteria" air pollutants, including ground-level ozone (O3</a:t>
            </a:r>
            <a:r>
              <a:rPr lang="en-US" sz="1200" b="1" dirty="0" smtClean="0">
                <a:latin typeface="Helvetica" charset="0"/>
                <a:ea typeface="Helvetica" charset="0"/>
                <a:cs typeface="Helvetica" charset="0"/>
              </a:rPr>
              <a:t>) and O</a:t>
            </a:r>
            <a:r>
              <a:rPr lang="en-US" sz="1200" b="1" baseline="-25000" dirty="0" smtClean="0">
                <a:latin typeface="Helvetica" charset="0"/>
                <a:ea typeface="Helvetica" charset="0"/>
                <a:cs typeface="Helvetica" charset="0"/>
              </a:rPr>
              <a:t>3</a:t>
            </a:r>
            <a:r>
              <a:rPr lang="en-US" sz="1200" b="1" dirty="0" smtClean="0">
                <a:latin typeface="Helvetica" charset="0"/>
                <a:ea typeface="Helvetica" charset="0"/>
                <a:cs typeface="Helvetica" charset="0"/>
              </a:rPr>
              <a:t> </a:t>
            </a:r>
            <a:r>
              <a:rPr lang="en-US" sz="1200" b="1" smtClean="0">
                <a:latin typeface="Helvetica" charset="0"/>
                <a:ea typeface="Helvetica" charset="0"/>
                <a:cs typeface="Helvetica" charset="0"/>
              </a:rPr>
              <a:t>is measured </a:t>
            </a:r>
            <a:r>
              <a:rPr lang="en-US" sz="1200" b="1" dirty="0" smtClean="0">
                <a:latin typeface="Helvetica" charset="0"/>
                <a:ea typeface="Helvetica" charset="0"/>
                <a:cs typeface="Helvetica" charset="0"/>
              </a:rPr>
              <a:t>as the daily 8-hour average.</a:t>
            </a:r>
            <a:endParaRPr lang="en-US" sz="1200" b="1" dirty="0">
              <a:latin typeface="Helvetica" charset="0"/>
              <a:ea typeface="Helvetica" charset="0"/>
              <a:cs typeface="Helvetica"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81" y="1509855"/>
            <a:ext cx="11474824" cy="4201307"/>
          </a:xfrm>
          <a:prstGeom prst="rect">
            <a:avLst/>
          </a:prstGeom>
        </p:spPr>
      </p:pic>
    </p:spTree>
    <p:extLst>
      <p:ext uri="{BB962C8B-B14F-4D97-AF65-F5344CB8AC3E}">
        <p14:creationId xmlns:p14="http://schemas.microsoft.com/office/powerpoint/2010/main" val="163919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615" y="143366"/>
            <a:ext cx="10456832" cy="1093763"/>
          </a:xfrm>
        </p:spPr>
        <p:txBody>
          <a:bodyPr>
            <a:noAutofit/>
          </a:bodyPr>
          <a:lstStyle/>
          <a:p>
            <a:pPr algn="ctr"/>
            <a:r>
              <a:rPr lang="en-US" sz="3200" b="1" i="1" dirty="0">
                <a:solidFill>
                  <a:schemeClr val="tx2"/>
                </a:solidFill>
                <a:latin typeface="Helvetica" charset="0"/>
                <a:ea typeface="Helvetica" charset="0"/>
                <a:cs typeface="Helvetica" charset="0"/>
              </a:rPr>
              <a:t>Results &amp; Discussion </a:t>
            </a:r>
            <a:r>
              <a:rPr lang="en-US" sz="3200" b="1" i="1" dirty="0" smtClean="0">
                <a:solidFill>
                  <a:schemeClr val="tx2"/>
                </a:solidFill>
                <a:latin typeface="Helvetica" charset="0"/>
                <a:ea typeface="Helvetica" charset="0"/>
                <a:cs typeface="Helvetica" charset="0"/>
              </a:rPr>
              <a:t>II </a:t>
            </a:r>
            <a:r>
              <a:rPr lang="en-US" sz="3200" b="1" i="1" dirty="0">
                <a:solidFill>
                  <a:schemeClr val="tx2"/>
                </a:solidFill>
                <a:latin typeface="Helvetica" charset="0"/>
                <a:ea typeface="Helvetica" charset="0"/>
                <a:cs typeface="Helvetica" charset="0"/>
              </a:rPr>
              <a:t>(</a:t>
            </a:r>
            <a:r>
              <a:rPr lang="en-US" sz="3200" b="1" i="1" dirty="0" smtClean="0">
                <a:solidFill>
                  <a:schemeClr val="tx2"/>
                </a:solidFill>
                <a:latin typeface="Helvetica" charset="0"/>
                <a:ea typeface="Helvetica" charset="0"/>
                <a:cs typeface="Helvetica" charset="0"/>
              </a:rPr>
              <a:t>WRF-Chem)-RACM2 </a:t>
            </a:r>
            <a:r>
              <a:rPr lang="en-US" sz="3200" b="1" i="1" dirty="0">
                <a:solidFill>
                  <a:schemeClr val="tx2"/>
                </a:solidFill>
                <a:latin typeface="Helvetica" charset="0"/>
                <a:ea typeface="Helvetica" charset="0"/>
                <a:cs typeface="Helvetica" charset="0"/>
              </a:rPr>
              <a:t>Vs. </a:t>
            </a:r>
            <a:r>
              <a:rPr lang="en-US" sz="3200" b="1" i="1" dirty="0" smtClean="0">
                <a:solidFill>
                  <a:schemeClr val="tx2"/>
                </a:solidFill>
                <a:latin typeface="Helvetica" charset="0"/>
                <a:ea typeface="Helvetica" charset="0"/>
                <a:cs typeface="Helvetica" charset="0"/>
              </a:rPr>
              <a:t>GACM w/ new emission options </a:t>
            </a:r>
            <a:r>
              <a:rPr lang="en-US" sz="3200" b="1" i="1" dirty="0">
                <a:solidFill>
                  <a:schemeClr val="tx2"/>
                </a:solidFill>
                <a:latin typeface="Helvetica" charset="0"/>
                <a:ea typeface="Helvetica" charset="0"/>
                <a:cs typeface="Helvetica" charset="0"/>
              </a:rPr>
              <a:t>Vs. SoCAB Site </a:t>
            </a:r>
            <a:r>
              <a:rPr lang="en-US" sz="3200" b="1" i="1" dirty="0" smtClean="0">
                <a:solidFill>
                  <a:schemeClr val="tx2"/>
                </a:solidFill>
                <a:latin typeface="Helvetica" charset="0"/>
                <a:ea typeface="Helvetica" charset="0"/>
                <a:cs typeface="Helvetica" charset="0"/>
              </a:rPr>
              <a:t>Data</a:t>
            </a:r>
            <a:endParaRPr lang="en-US" sz="3200" dirty="0">
              <a:solidFill>
                <a:schemeClr val="tx2"/>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23</a:t>
            </a:fld>
            <a:endParaRPr lang="en-US" b="1" dirty="0">
              <a:latin typeface="Helvetica" charset="0"/>
              <a:ea typeface="Helvetica" charset="0"/>
              <a:cs typeface="Helvetica" charset="0"/>
            </a:endParaRPr>
          </a:p>
        </p:txBody>
      </p:sp>
      <p:sp>
        <p:nvSpPr>
          <p:cNvPr id="7" name="TextBox 6"/>
          <p:cNvSpPr txBox="1"/>
          <p:nvPr/>
        </p:nvSpPr>
        <p:spPr>
          <a:xfrm>
            <a:off x="89646" y="5658172"/>
            <a:ext cx="12001499" cy="461665"/>
          </a:xfrm>
          <a:prstGeom prst="rect">
            <a:avLst/>
          </a:prstGeom>
          <a:noFill/>
        </p:spPr>
        <p:txBody>
          <a:bodyPr wrap="square" rtlCol="0">
            <a:spAutoFit/>
          </a:bodyPr>
          <a:lstStyle/>
          <a:p>
            <a:r>
              <a:rPr lang="en-US" sz="1200" b="1" dirty="0" smtClean="0">
                <a:latin typeface="Helvetica" charset="0"/>
                <a:ea typeface="Helvetica" charset="0"/>
                <a:cs typeface="Helvetica" charset="0"/>
              </a:rPr>
              <a:t>*</a:t>
            </a:r>
            <a:r>
              <a:rPr lang="en-US" sz="1200" b="1" dirty="0">
                <a:latin typeface="Helvetica" charset="0"/>
                <a:ea typeface="Helvetica" charset="0"/>
                <a:cs typeface="Helvetica" charset="0"/>
              </a:rPr>
              <a:t>The Clean Air Act requires the Environmental Protection Agency (EPA) to set national ambient air quality standards for six "criteria" air pollutants, including ground-level ozone (O3</a:t>
            </a:r>
            <a:r>
              <a:rPr lang="en-US" sz="1200" b="1" dirty="0" smtClean="0">
                <a:latin typeface="Helvetica" charset="0"/>
                <a:ea typeface="Helvetica" charset="0"/>
                <a:cs typeface="Helvetica" charset="0"/>
              </a:rPr>
              <a:t>) and O</a:t>
            </a:r>
            <a:r>
              <a:rPr lang="en-US" sz="1200" b="1" baseline="-25000" dirty="0" smtClean="0">
                <a:latin typeface="Helvetica" charset="0"/>
                <a:ea typeface="Helvetica" charset="0"/>
                <a:cs typeface="Helvetica" charset="0"/>
              </a:rPr>
              <a:t>3</a:t>
            </a:r>
            <a:r>
              <a:rPr lang="en-US" sz="1200" b="1" dirty="0" smtClean="0">
                <a:latin typeface="Helvetica" charset="0"/>
                <a:ea typeface="Helvetica" charset="0"/>
                <a:cs typeface="Helvetica" charset="0"/>
              </a:rPr>
              <a:t> </a:t>
            </a:r>
            <a:r>
              <a:rPr lang="en-US" sz="1200" b="1" smtClean="0">
                <a:latin typeface="Helvetica" charset="0"/>
                <a:ea typeface="Helvetica" charset="0"/>
                <a:cs typeface="Helvetica" charset="0"/>
              </a:rPr>
              <a:t>is measured </a:t>
            </a:r>
            <a:r>
              <a:rPr lang="en-US" sz="1200" b="1" dirty="0" smtClean="0">
                <a:latin typeface="Helvetica" charset="0"/>
                <a:ea typeface="Helvetica" charset="0"/>
                <a:cs typeface="Helvetica" charset="0"/>
              </a:rPr>
              <a:t>as the daily 8-hour average.</a:t>
            </a:r>
            <a:endParaRPr lang="en-US" sz="1200" b="1" dirty="0">
              <a:latin typeface="Helvetica" charset="0"/>
              <a:ea typeface="Helvetica" charset="0"/>
              <a:cs typeface="Helvetica"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94" y="1346997"/>
            <a:ext cx="11822204" cy="4201307"/>
          </a:xfrm>
          <a:prstGeom prst="rect">
            <a:avLst/>
          </a:prstGeom>
        </p:spPr>
      </p:pic>
    </p:spTree>
    <p:extLst>
      <p:ext uri="{BB962C8B-B14F-4D97-AF65-F5344CB8AC3E}">
        <p14:creationId xmlns:p14="http://schemas.microsoft.com/office/powerpoint/2010/main" val="146660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77334" y="125506"/>
            <a:ext cx="9632078" cy="1320800"/>
          </a:xfrm>
        </p:spPr>
        <p:txBody>
          <a:bodyPr>
            <a:normAutofit fontScale="90000"/>
          </a:bodyPr>
          <a:lstStyle/>
          <a:p>
            <a:pPr algn="ctr"/>
            <a:r>
              <a:rPr lang="en-US" b="1" i="1" dirty="0">
                <a:solidFill>
                  <a:schemeClr val="tx2"/>
                </a:solidFill>
                <a:latin typeface="Helvetica" charset="0"/>
                <a:ea typeface="Helvetica" charset="0"/>
                <a:cs typeface="Helvetica" charset="0"/>
              </a:rPr>
              <a:t>Results &amp; Discussion </a:t>
            </a:r>
            <a:r>
              <a:rPr lang="en-US" b="1" i="1" dirty="0" smtClean="0">
                <a:solidFill>
                  <a:schemeClr val="tx2"/>
                </a:solidFill>
                <a:latin typeface="Helvetica" charset="0"/>
                <a:ea typeface="Helvetica" charset="0"/>
                <a:cs typeface="Helvetica" charset="0"/>
              </a:rPr>
              <a:t>II </a:t>
            </a:r>
            <a:r>
              <a:rPr lang="en-US" b="1" i="1" dirty="0">
                <a:solidFill>
                  <a:schemeClr val="tx2"/>
                </a:solidFill>
                <a:latin typeface="Helvetica" charset="0"/>
                <a:ea typeface="Helvetica" charset="0"/>
                <a:cs typeface="Helvetica" charset="0"/>
              </a:rPr>
              <a:t>(WRF-Chem) </a:t>
            </a:r>
            <a:r>
              <a:rPr lang="en-US" b="1" i="1" dirty="0" smtClean="0">
                <a:solidFill>
                  <a:schemeClr val="tx2"/>
                </a:solidFill>
                <a:latin typeface="Helvetica" charset="0"/>
                <a:ea typeface="Helvetica" charset="0"/>
                <a:cs typeface="Helvetica" charset="0"/>
              </a:rPr>
              <a:t>-RACM2 </a:t>
            </a:r>
            <a:r>
              <a:rPr lang="en-US" b="1" i="1" dirty="0">
                <a:solidFill>
                  <a:schemeClr val="tx2"/>
                </a:solidFill>
                <a:latin typeface="Helvetica" charset="0"/>
                <a:ea typeface="Helvetica" charset="0"/>
                <a:cs typeface="Helvetica" charset="0"/>
              </a:rPr>
              <a:t>&amp;</a:t>
            </a:r>
            <a:r>
              <a:rPr lang="en-US" b="1" i="1" dirty="0" smtClean="0">
                <a:solidFill>
                  <a:schemeClr val="tx2"/>
                </a:solidFill>
                <a:latin typeface="Helvetica" charset="0"/>
                <a:ea typeface="Helvetica" charset="0"/>
                <a:cs typeface="Helvetica" charset="0"/>
              </a:rPr>
              <a:t> GACM Vs. SoCAB Site Data [Statistical Values]</a:t>
            </a:r>
            <a:endParaRPr lang="en-US" b="1" i="1" dirty="0">
              <a:solidFill>
                <a:schemeClr val="tx2"/>
              </a:solidFill>
              <a:latin typeface="Helvetica" charset="0"/>
              <a:ea typeface="Helvetica" charset="0"/>
              <a:cs typeface="Helvetica" charset="0"/>
            </a:endParaRP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52667752"/>
              </p:ext>
            </p:extLst>
          </p:nvPr>
        </p:nvGraphicFramePr>
        <p:xfrm>
          <a:off x="145908" y="1326775"/>
          <a:ext cx="11851341" cy="5079713"/>
        </p:xfrm>
        <a:graphic>
          <a:graphicData uri="http://schemas.openxmlformats.org/drawingml/2006/table">
            <a:tbl>
              <a:tblPr firstRow="1" bandRow="1">
                <a:tableStyleId>{37CE84F3-28C3-443E-9E96-99CF82512B78}</a:tableStyleId>
              </a:tblPr>
              <a:tblGrid>
                <a:gridCol w="1954135"/>
                <a:gridCol w="1223092"/>
                <a:gridCol w="1932608"/>
                <a:gridCol w="1671754"/>
                <a:gridCol w="1217714"/>
                <a:gridCol w="1813550"/>
                <a:gridCol w="2038488"/>
              </a:tblGrid>
              <a:tr h="1286767">
                <a:tc>
                  <a:txBody>
                    <a:bodyPr/>
                    <a:lstStyle/>
                    <a:p>
                      <a:pPr algn="l" fontAlgn="b"/>
                      <a:r>
                        <a:rPr lang="en-US" sz="1800" u="none" strike="noStrike" dirty="0" smtClean="0">
                          <a:effectLst/>
                          <a:latin typeface="Helvetica Neue" charset="0"/>
                          <a:ea typeface="Helvetica Neue" charset="0"/>
                          <a:cs typeface="Helvetica Neue" charset="0"/>
                        </a:rPr>
                        <a:t>Mechanism Run (Daily</a:t>
                      </a:r>
                      <a:r>
                        <a:rPr lang="en-US" sz="1800" u="none" strike="noStrike" baseline="0" dirty="0" smtClean="0">
                          <a:effectLst/>
                          <a:latin typeface="Helvetica Neue" charset="0"/>
                          <a:ea typeface="Helvetica Neue" charset="0"/>
                          <a:cs typeface="Helvetica Neue" charset="0"/>
                        </a:rPr>
                        <a:t> Maximum 8-hr Average Values)</a:t>
                      </a:r>
                      <a:endParaRPr lang="en-US" sz="18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Mean Bias (ppb)</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Normalized Mean Bias (%)</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Normalized Mean Error (%)</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Root Mean Square (ppb)</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Pair Mean Normalized Bias (%)</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latin typeface="Helvetica Neue" charset="0"/>
                          <a:ea typeface="Helvetica Neue" charset="0"/>
                          <a:cs typeface="Helvetica Neue" charset="0"/>
                        </a:rPr>
                        <a:t>Pair Mean Normalized Gross Error (%)</a:t>
                      </a:r>
                      <a:endParaRPr lang="en-US" sz="2000" b="1" i="0" u="none" strike="noStrike" dirty="0">
                        <a:solidFill>
                          <a:srgbClr val="FFFFFF"/>
                        </a:solidFill>
                        <a:effectLst/>
                        <a:latin typeface="Helvetica Neue" charset="0"/>
                        <a:ea typeface="Helvetica Neue" charset="0"/>
                        <a:cs typeface="Helvetica Neue" charset="0"/>
                      </a:endParaRPr>
                    </a:p>
                  </a:txBody>
                  <a:tcPr marL="5355" marR="5355" marT="5355" marB="0" anchor="b">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74183">
                <a:tc>
                  <a:txBody>
                    <a:bodyPr/>
                    <a:lstStyle/>
                    <a:p>
                      <a:pPr algn="l" fontAlgn="b"/>
                      <a:r>
                        <a:rPr lang="en-US" sz="1800" b="1" u="none" strike="noStrike" dirty="0">
                          <a:effectLst/>
                          <a:latin typeface="Helvetica Neue" charset="0"/>
                          <a:ea typeface="Helvetica Neue" charset="0"/>
                          <a:cs typeface="Helvetica Neue" charset="0"/>
                        </a:rPr>
                        <a:t>RACM2 (Same Options Model Run)</a:t>
                      </a:r>
                      <a:endParaRPr lang="en-US" sz="1800" b="1" i="0" u="none" strike="noStrike" dirty="0">
                        <a:solidFill>
                          <a:srgbClr val="000000"/>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-8.91</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-10.78</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16.55</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2800" i="1" u="none" strike="noStrike" dirty="0">
                          <a:solidFill>
                            <a:schemeClr val="bg1"/>
                          </a:solidFill>
                          <a:effectLst/>
                          <a:latin typeface="Helvetica Neue" charset="0"/>
                          <a:ea typeface="Helvetica Neue" charset="0"/>
                          <a:cs typeface="Helvetica Neue" charset="0"/>
                        </a:rPr>
                        <a:t>15.63</a:t>
                      </a:r>
                      <a:endParaRPr lang="nb-NO"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a:solidFill>
                            <a:schemeClr val="bg1"/>
                          </a:solidFill>
                          <a:effectLst/>
                          <a:latin typeface="Helvetica Neue" charset="0"/>
                          <a:ea typeface="Helvetica Neue" charset="0"/>
                          <a:cs typeface="Helvetica Neue" charset="0"/>
                        </a:rPr>
                        <a:t>-13.04</a:t>
                      </a:r>
                      <a:endParaRPr lang="mr-IN" sz="2800" b="1" i="1" u="none" strike="noStrike">
                        <a:solidFill>
                          <a:schemeClr val="bg1"/>
                        </a:solidFill>
                        <a:effectLst/>
                        <a:latin typeface="Helvetica Neue" charset="0"/>
                        <a:ea typeface="Helvetica Neue" charset="0"/>
                        <a:cs typeface="Helvetica Neue" charset="0"/>
                      </a:endParaRPr>
                    </a:p>
                  </a:txBody>
                  <a:tcPr marL="5355" marR="5355" marT="5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19.08</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70397">
                <a:tc>
                  <a:txBody>
                    <a:bodyPr/>
                    <a:lstStyle/>
                    <a:p>
                      <a:pPr algn="l" fontAlgn="b"/>
                      <a:r>
                        <a:rPr lang="en-US" sz="1800" b="1" u="none" strike="noStrike" dirty="0">
                          <a:effectLst/>
                          <a:latin typeface="Helvetica Neue" charset="0"/>
                          <a:ea typeface="Helvetica Neue" charset="0"/>
                          <a:cs typeface="Helvetica Neue" charset="0"/>
                        </a:rPr>
                        <a:t>GACM (Same Options Model Run)</a:t>
                      </a:r>
                      <a:endParaRPr lang="en-US" sz="1800" b="1" i="0" u="none" strike="noStrike" dirty="0">
                        <a:solidFill>
                          <a:srgbClr val="000000"/>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-10.39</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-12.58</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18.34</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2800" i="1" u="none" strike="noStrike" dirty="0">
                          <a:solidFill>
                            <a:schemeClr val="bg1"/>
                          </a:solidFill>
                          <a:effectLst/>
                          <a:latin typeface="Helvetica Neue" charset="0"/>
                          <a:ea typeface="Helvetica Neue" charset="0"/>
                          <a:cs typeface="Helvetica Neue" charset="0"/>
                        </a:rPr>
                        <a:t>17.01</a:t>
                      </a:r>
                      <a:endParaRPr lang="nb-NO"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-16.18</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a:solidFill>
                            <a:schemeClr val="bg1"/>
                          </a:solidFill>
                          <a:effectLst/>
                          <a:latin typeface="Helvetica Neue" charset="0"/>
                          <a:ea typeface="Helvetica Neue" charset="0"/>
                          <a:cs typeface="Helvetica Neue" charset="0"/>
                        </a:rPr>
                        <a:t>22.22</a:t>
                      </a:r>
                      <a:endParaRPr lang="hr-HR"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74183">
                <a:tc>
                  <a:txBody>
                    <a:bodyPr/>
                    <a:lstStyle/>
                    <a:p>
                      <a:pPr algn="l" fontAlgn="b"/>
                      <a:r>
                        <a:rPr lang="en-US" sz="1800" b="1" u="none" strike="noStrike" dirty="0">
                          <a:effectLst/>
                          <a:latin typeface="Helvetica Neue" charset="0"/>
                          <a:ea typeface="Helvetica Neue" charset="0"/>
                          <a:cs typeface="Helvetica Neue" charset="0"/>
                        </a:rPr>
                        <a:t>RACM2 (New Emission Options Model Run)</a:t>
                      </a:r>
                      <a:endParaRPr lang="en-US" sz="1800" b="1" i="0" u="none" strike="noStrike" dirty="0">
                        <a:solidFill>
                          <a:srgbClr val="000000"/>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a:solidFill>
                            <a:schemeClr val="bg1"/>
                          </a:solidFill>
                          <a:effectLst/>
                          <a:latin typeface="Helvetica Neue" charset="0"/>
                          <a:ea typeface="Helvetica Neue" charset="0"/>
                          <a:cs typeface="Helvetica Neue" charset="0"/>
                        </a:rPr>
                        <a:t>-10.46</a:t>
                      </a:r>
                      <a:endParaRPr lang="mr-IN"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a:solidFill>
                            <a:schemeClr val="bg1"/>
                          </a:solidFill>
                          <a:effectLst/>
                          <a:latin typeface="Helvetica Neue" charset="0"/>
                          <a:ea typeface="Helvetica Neue" charset="0"/>
                          <a:cs typeface="Helvetica Neue" charset="0"/>
                        </a:rPr>
                        <a:t>-12.66</a:t>
                      </a:r>
                      <a:endParaRPr lang="mr-IN"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18.21</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16.55</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-15.84</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2800" i="1" u="none" strike="noStrike" dirty="0">
                          <a:solidFill>
                            <a:schemeClr val="bg1"/>
                          </a:solidFill>
                          <a:effectLst/>
                          <a:latin typeface="Helvetica Neue" charset="0"/>
                          <a:ea typeface="Helvetica Neue" charset="0"/>
                          <a:cs typeface="Helvetica Neue" charset="0"/>
                        </a:rPr>
                        <a:t>21.64</a:t>
                      </a:r>
                      <a:endParaRPr lang="nb-NO"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74183">
                <a:tc>
                  <a:txBody>
                    <a:bodyPr/>
                    <a:lstStyle/>
                    <a:p>
                      <a:pPr algn="l" fontAlgn="b"/>
                      <a:r>
                        <a:rPr lang="en-US" sz="1800" b="1" u="none" strike="noStrike" dirty="0">
                          <a:effectLst/>
                          <a:latin typeface="Helvetica Neue" charset="0"/>
                          <a:ea typeface="Helvetica Neue" charset="0"/>
                          <a:cs typeface="Helvetica Neue" charset="0"/>
                        </a:rPr>
                        <a:t>GACM (New Emission Options Model Run)</a:t>
                      </a:r>
                      <a:endParaRPr lang="en-US" sz="1800" b="1" i="0" u="none" strike="noStrike" dirty="0">
                        <a:solidFill>
                          <a:srgbClr val="000000"/>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a:solidFill>
                            <a:schemeClr val="bg1"/>
                          </a:solidFill>
                          <a:effectLst/>
                          <a:latin typeface="Helvetica Neue" charset="0"/>
                          <a:ea typeface="Helvetica Neue" charset="0"/>
                          <a:cs typeface="Helvetica Neue" charset="0"/>
                        </a:rPr>
                        <a:t>-8.91</a:t>
                      </a:r>
                      <a:endParaRPr lang="mr-IN"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a:solidFill>
                            <a:schemeClr val="bg1"/>
                          </a:solidFill>
                          <a:effectLst/>
                          <a:latin typeface="Helvetica Neue" charset="0"/>
                          <a:ea typeface="Helvetica Neue" charset="0"/>
                          <a:cs typeface="Helvetica Neue" charset="0"/>
                        </a:rPr>
                        <a:t>-10.79</a:t>
                      </a:r>
                      <a:endParaRPr lang="mr-IN"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a:solidFill>
                            <a:schemeClr val="bg1"/>
                          </a:solidFill>
                          <a:effectLst/>
                          <a:latin typeface="Helvetica Neue" charset="0"/>
                          <a:ea typeface="Helvetica Neue" charset="0"/>
                          <a:cs typeface="Helvetica Neue" charset="0"/>
                        </a:rPr>
                        <a:t>16.55</a:t>
                      </a:r>
                      <a:endParaRPr lang="hr-HR"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nb-NO" sz="2800" i="1" u="none" strike="noStrike">
                          <a:solidFill>
                            <a:schemeClr val="bg1"/>
                          </a:solidFill>
                          <a:effectLst/>
                          <a:latin typeface="Helvetica Neue" charset="0"/>
                          <a:ea typeface="Helvetica Neue" charset="0"/>
                          <a:cs typeface="Helvetica Neue" charset="0"/>
                        </a:rPr>
                        <a:t>15.63</a:t>
                      </a:r>
                      <a:endParaRPr lang="nb-NO" sz="2800" b="1" i="1" u="none" strike="noStrike">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mr-IN" sz="2800" i="1" u="none" strike="noStrike" dirty="0">
                          <a:solidFill>
                            <a:schemeClr val="bg1"/>
                          </a:solidFill>
                          <a:effectLst/>
                          <a:latin typeface="Helvetica Neue" charset="0"/>
                          <a:ea typeface="Helvetica Neue" charset="0"/>
                          <a:cs typeface="Helvetica Neue" charset="0"/>
                        </a:rPr>
                        <a:t>-13.05</a:t>
                      </a:r>
                      <a:endParaRPr lang="mr-IN"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hr-HR" sz="2800" i="1" u="none" strike="noStrike" dirty="0">
                          <a:solidFill>
                            <a:schemeClr val="bg1"/>
                          </a:solidFill>
                          <a:effectLst/>
                          <a:latin typeface="Helvetica Neue" charset="0"/>
                          <a:ea typeface="Helvetica Neue" charset="0"/>
                          <a:cs typeface="Helvetica Neue" charset="0"/>
                        </a:rPr>
                        <a:t>19.09</a:t>
                      </a:r>
                      <a:endParaRPr lang="hr-HR" sz="2800" b="1" i="1" u="none" strike="noStrike" dirty="0">
                        <a:solidFill>
                          <a:schemeClr val="bg1"/>
                        </a:solidFill>
                        <a:effectLst/>
                        <a:latin typeface="Helvetica Neue" charset="0"/>
                        <a:ea typeface="Helvetica Neue" charset="0"/>
                        <a:cs typeface="Helvetica Neue" charset="0"/>
                      </a:endParaRPr>
                    </a:p>
                  </a:txBody>
                  <a:tcPr marL="5355" marR="5355" marT="535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24</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42168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77333" y="215153"/>
            <a:ext cx="10313396" cy="1320800"/>
          </a:xfrm>
        </p:spPr>
        <p:txBody>
          <a:bodyPr>
            <a:noAutofit/>
          </a:bodyPr>
          <a:lstStyle/>
          <a:p>
            <a:pPr algn="ctr"/>
            <a:r>
              <a:rPr lang="en-US" b="1" i="1" dirty="0">
                <a:solidFill>
                  <a:schemeClr val="tx2"/>
                </a:solidFill>
                <a:latin typeface="Helvetica" charset="0"/>
                <a:ea typeface="Helvetica" charset="0"/>
                <a:cs typeface="Helvetica" charset="0"/>
              </a:rPr>
              <a:t>Results &amp; Discussion </a:t>
            </a:r>
            <a:r>
              <a:rPr lang="en-US" b="1" i="1" dirty="0" smtClean="0">
                <a:solidFill>
                  <a:schemeClr val="tx2"/>
                </a:solidFill>
                <a:latin typeface="Helvetica" charset="0"/>
                <a:ea typeface="Helvetica" charset="0"/>
                <a:cs typeface="Helvetica" charset="0"/>
              </a:rPr>
              <a:t>III </a:t>
            </a:r>
            <a:r>
              <a:rPr lang="en-US" b="1" i="1" dirty="0">
                <a:solidFill>
                  <a:schemeClr val="tx2"/>
                </a:solidFill>
                <a:latin typeface="Helvetica" charset="0"/>
                <a:ea typeface="Helvetica" charset="0"/>
                <a:cs typeface="Helvetica" charset="0"/>
              </a:rPr>
              <a:t>(EPA BenMAP-CE) </a:t>
            </a:r>
            <a:r>
              <a:rPr lang="en-US" b="1" i="1" dirty="0" smtClean="0">
                <a:solidFill>
                  <a:schemeClr val="tx2"/>
                </a:solidFill>
                <a:latin typeface="Helvetica" charset="0"/>
                <a:ea typeface="Helvetica" charset="0"/>
                <a:cs typeface="Helvetica" charset="0"/>
              </a:rPr>
              <a:t>-RACM2 &amp; GACM Health Impact Results: Chart</a:t>
            </a:r>
            <a:endParaRPr lang="en-US" b="1" i="1" dirty="0">
              <a:solidFill>
                <a:schemeClr val="tx2"/>
              </a:solidFill>
              <a:latin typeface="Helvetica" charset="0"/>
              <a:ea typeface="Helvetica" charset="0"/>
              <a:cs typeface="Helvetica"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89978503"/>
              </p:ext>
            </p:extLst>
          </p:nvPr>
        </p:nvGraphicFramePr>
        <p:xfrm>
          <a:off x="97836" y="1484006"/>
          <a:ext cx="11986590" cy="4922480"/>
        </p:xfrm>
        <a:graphic>
          <a:graphicData uri="http://schemas.openxmlformats.org/drawingml/2006/table">
            <a:tbl>
              <a:tblPr firstRow="1" bandRow="1">
                <a:tableStyleId>{37CE84F3-28C3-443E-9E96-99CF82512B78}</a:tableStyleId>
              </a:tblPr>
              <a:tblGrid>
                <a:gridCol w="3805140"/>
                <a:gridCol w="868825"/>
                <a:gridCol w="1359553"/>
                <a:gridCol w="1263016"/>
                <a:gridCol w="1826146"/>
                <a:gridCol w="2863910"/>
              </a:tblGrid>
              <a:tr h="492248">
                <a:tc>
                  <a:txBody>
                    <a:bodyPr/>
                    <a:lstStyle/>
                    <a:p>
                      <a:pPr algn="ctr" fontAlgn="b"/>
                      <a:r>
                        <a:rPr lang="en-US" sz="1400" u="none" strike="noStrike" dirty="0">
                          <a:effectLst/>
                          <a:latin typeface="Helvetica Neue" charset="0"/>
                          <a:ea typeface="Helvetica Neue" charset="0"/>
                          <a:cs typeface="Helvetica Neue" charset="0"/>
                        </a:rPr>
                        <a:t>Health Endpoint</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Helvetica Neue" charset="0"/>
                          <a:ea typeface="Helvetica Neue" charset="0"/>
                          <a:cs typeface="Helvetica Neue" charset="0"/>
                        </a:rPr>
                        <a:t>Metric</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Helvetica Neue" charset="0"/>
                          <a:ea typeface="Helvetica Neue" charset="0"/>
                          <a:cs typeface="Helvetica Neue" charset="0"/>
                        </a:rPr>
                        <a:t>Age Range (years)</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Helvetica Neue" charset="0"/>
                          <a:ea typeface="Helvetica Neue" charset="0"/>
                          <a:cs typeface="Helvetica Neue" charset="0"/>
                        </a:rPr>
                        <a:t>Location </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Helvetica Neue" charset="0"/>
                          <a:ea typeface="Helvetica Neue" charset="0"/>
                          <a:cs typeface="Helvetica Neue" charset="0"/>
                        </a:rPr>
                        <a:t>Reference</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latin typeface="Helvetica Neue" charset="0"/>
                          <a:ea typeface="Helvetica Neue" charset="0"/>
                          <a:cs typeface="Helvetica Neue" charset="0"/>
                        </a:rPr>
                        <a:t>Notes</a:t>
                      </a:r>
                      <a:endParaRPr lang="en-US" sz="1400" b="1" i="0" u="none" strike="noStrike" dirty="0">
                        <a:solidFill>
                          <a:srgbClr val="FFFFFF"/>
                        </a:solidFill>
                        <a:effectLst/>
                        <a:latin typeface="Helvetica Neue" charset="0"/>
                        <a:ea typeface="Helvetica Neue" charset="0"/>
                        <a:cs typeface="Helvetica Neue" charset="0"/>
                      </a:endParaRPr>
                    </a:p>
                  </a:txBody>
                  <a:tcPr marL="4300" marR="4300" marT="4300" marB="0" anchor="b">
                    <a:lnL w="28575"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Acute Respiratory Symptoms-Minor Restricitve Acttvity Days</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18 to 64</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Nationwide</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Ostro </a:t>
                      </a:r>
                      <a:r>
                        <a:rPr lang="en-US" sz="1400" u="none" strike="noStrike" dirty="0">
                          <a:effectLst/>
                          <a:latin typeface="Helvetica Neue" charset="0"/>
                          <a:ea typeface="Helvetica Neue" charset="0"/>
                          <a:cs typeface="Helvetica Neue" charset="0"/>
                        </a:rPr>
                        <a:t>and Rothschild, </a:t>
                      </a:r>
                      <a:r>
                        <a:rPr lang="en-US" sz="1400" u="none" strike="noStrike" dirty="0" smtClean="0">
                          <a:effectLst/>
                          <a:latin typeface="Helvetica Neue" charset="0"/>
                          <a:ea typeface="Helvetica Neue" charset="0"/>
                          <a:cs typeface="Helvetica Neue" charset="0"/>
                        </a:rPr>
                        <a:t>1989</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All year,</a:t>
                      </a:r>
                      <a:r>
                        <a:rPr lang="en-US" sz="1400" u="none" strike="noStrike" baseline="0" dirty="0" smtClean="0">
                          <a:effectLst/>
                          <a:latin typeface="Helvetica Neue" charset="0"/>
                          <a:ea typeface="Helvetica Neue" charset="0"/>
                          <a:cs typeface="Helvetica Neue" charset="0"/>
                        </a:rPr>
                        <a:t> </a:t>
                      </a:r>
                      <a:r>
                        <a:rPr lang="en-US" sz="1400" u="none" strike="noStrike" dirty="0" smtClean="0">
                          <a:effectLst/>
                          <a:latin typeface="Helvetica Neue" charset="0"/>
                          <a:ea typeface="Helvetica Neue" charset="0"/>
                          <a:cs typeface="Helvetica Neue" charset="0"/>
                        </a:rPr>
                        <a:t>8-hour </a:t>
                      </a:r>
                      <a:r>
                        <a:rPr lang="en-US" sz="1400" u="none" strike="noStrike" dirty="0">
                          <a:effectLst/>
                          <a:latin typeface="Helvetica Neue" charset="0"/>
                          <a:ea typeface="Helvetica Neue" charset="0"/>
                          <a:cs typeface="Helvetica Neue" charset="0"/>
                        </a:rPr>
                        <a:t>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Emergency Room Visits, Asthma</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0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Atlanta, GA</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nl-NL" sz="1400" u="none" strike="noStrike" dirty="0" smtClean="0">
                          <a:effectLst/>
                          <a:latin typeface="Helvetica Neue" charset="0"/>
                          <a:ea typeface="Helvetica Neue" charset="0"/>
                          <a:cs typeface="Helvetica Neue" charset="0"/>
                        </a:rPr>
                        <a:t>Peel </a:t>
                      </a:r>
                      <a:r>
                        <a:rPr lang="nl-NL" sz="1400" u="none" strike="noStrike" dirty="0">
                          <a:effectLst/>
                          <a:latin typeface="Helvetica Neue" charset="0"/>
                          <a:ea typeface="Helvetica Neue" charset="0"/>
                          <a:cs typeface="Helvetica Neue" charset="0"/>
                        </a:rPr>
                        <a:t>et al., </a:t>
                      </a:r>
                      <a:r>
                        <a:rPr lang="nl-NL" sz="1400" u="none" strike="noStrike" dirty="0" smtClean="0">
                          <a:effectLst/>
                          <a:latin typeface="Helvetica Neue" charset="0"/>
                          <a:ea typeface="Helvetica Neue" charset="0"/>
                          <a:cs typeface="Helvetica Neue" charset="0"/>
                        </a:rPr>
                        <a:t>2005</a:t>
                      </a:r>
                      <a:endParaRPr lang="nl-NL"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All year,</a:t>
                      </a:r>
                      <a:r>
                        <a:rPr lang="en-US" sz="1400" u="none" strike="noStrike" baseline="0" dirty="0" smtClean="0">
                          <a:effectLst/>
                          <a:latin typeface="Helvetica Neue" charset="0"/>
                          <a:ea typeface="Helvetica Neue" charset="0"/>
                          <a:cs typeface="Helvetica Neue" charset="0"/>
                        </a:rPr>
                        <a:t> </a:t>
                      </a:r>
                      <a:r>
                        <a:rPr lang="en-US" sz="1400" u="none" strike="noStrike" dirty="0" smtClean="0">
                          <a:effectLst/>
                          <a:latin typeface="Helvetica Neue" charset="0"/>
                          <a:ea typeface="Helvetica Neue" charset="0"/>
                          <a:cs typeface="Helvetica Neue" charset="0"/>
                        </a:rPr>
                        <a:t>8-hour 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Emergency Room Visits, Asthma</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0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Portland, ME</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fr-FR" sz="1400" u="none" strike="noStrike" dirty="0" smtClean="0">
                          <a:effectLst/>
                          <a:latin typeface="Helvetica Neue" charset="0"/>
                          <a:ea typeface="Helvetica Neue" charset="0"/>
                          <a:cs typeface="Helvetica Neue" charset="0"/>
                        </a:rPr>
                        <a:t>Wilson </a:t>
                      </a:r>
                      <a:r>
                        <a:rPr lang="fr-FR" sz="1400" u="none" strike="noStrike" dirty="0">
                          <a:effectLst/>
                          <a:latin typeface="Helvetica Neue" charset="0"/>
                          <a:ea typeface="Helvetica Neue" charset="0"/>
                          <a:cs typeface="Helvetica Neue" charset="0"/>
                        </a:rPr>
                        <a:t>et al., </a:t>
                      </a:r>
                      <a:r>
                        <a:rPr lang="fr-FR" sz="1400" u="none" strike="noStrike" dirty="0" smtClean="0">
                          <a:effectLst/>
                          <a:latin typeface="Helvetica Neue" charset="0"/>
                          <a:ea typeface="Helvetica Neue" charset="0"/>
                          <a:cs typeface="Helvetica Neue" charset="0"/>
                        </a:rPr>
                        <a:t>2005</a:t>
                      </a:r>
                      <a:endParaRPr lang="fr-FR"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All year,</a:t>
                      </a:r>
                      <a:r>
                        <a:rPr lang="en-US" sz="1400" u="none" strike="noStrike" baseline="0" dirty="0" smtClean="0">
                          <a:effectLst/>
                          <a:latin typeface="Helvetica Neue" charset="0"/>
                          <a:ea typeface="Helvetica Neue" charset="0"/>
                          <a:cs typeface="Helvetica Neue" charset="0"/>
                        </a:rPr>
                        <a:t> </a:t>
                      </a:r>
                      <a:r>
                        <a:rPr lang="en-US" sz="1400" u="none" strike="noStrike" dirty="0" smtClean="0">
                          <a:effectLst/>
                          <a:latin typeface="Helvetica Neue" charset="0"/>
                          <a:ea typeface="Helvetica Neue" charset="0"/>
                          <a:cs typeface="Helvetica Neue" charset="0"/>
                        </a:rPr>
                        <a:t>8-hour 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Hospital Admissions, All Respiratory</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65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New Haven, CT</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de-DE" sz="1400" u="none" strike="noStrike" dirty="0" smtClean="0">
                          <a:effectLst/>
                          <a:latin typeface="Helvetica Neue" charset="0"/>
                          <a:ea typeface="Helvetica Neue" charset="0"/>
                          <a:cs typeface="Helvetica Neue" charset="0"/>
                        </a:rPr>
                        <a:t>Schwartz</a:t>
                      </a:r>
                      <a:r>
                        <a:rPr lang="de-DE" sz="1400" u="none" strike="noStrike" dirty="0">
                          <a:effectLst/>
                          <a:latin typeface="Helvetica Neue" charset="0"/>
                          <a:ea typeface="Helvetica Neue" charset="0"/>
                          <a:cs typeface="Helvetica Neue" charset="0"/>
                        </a:rPr>
                        <a:t>, </a:t>
                      </a:r>
                      <a:r>
                        <a:rPr lang="de-DE" sz="1400" u="none" strike="noStrike" dirty="0" smtClean="0">
                          <a:effectLst/>
                          <a:latin typeface="Helvetica Neue" charset="0"/>
                          <a:ea typeface="Helvetica Neue" charset="0"/>
                          <a:cs typeface="Helvetica Neue" charset="0"/>
                        </a:rPr>
                        <a:t>1995</a:t>
                      </a:r>
                      <a:endParaRPr lang="de-DE"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Warm season. 8-hour max from 24-hour mean</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Hospital Admissions, Chronic Lung Disease (less Asthma)</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65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Detroit, MI</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de-DE" sz="1400" u="none" strike="noStrike" dirty="0" smtClean="0">
                          <a:effectLst/>
                          <a:latin typeface="Helvetica Neue" charset="0"/>
                          <a:ea typeface="Helvetica Neue" charset="0"/>
                          <a:cs typeface="Helvetica Neue" charset="0"/>
                        </a:rPr>
                        <a:t>Schwartz</a:t>
                      </a:r>
                      <a:r>
                        <a:rPr lang="de-DE" sz="1400" u="none" strike="noStrike" dirty="0">
                          <a:effectLst/>
                          <a:latin typeface="Helvetica Neue" charset="0"/>
                          <a:ea typeface="Helvetica Neue" charset="0"/>
                          <a:cs typeface="Helvetica Neue" charset="0"/>
                        </a:rPr>
                        <a:t>, </a:t>
                      </a:r>
                      <a:r>
                        <a:rPr lang="de-DE" sz="1400" u="none" strike="noStrike" dirty="0" smtClean="0">
                          <a:effectLst/>
                          <a:latin typeface="Helvetica Neue" charset="0"/>
                          <a:ea typeface="Helvetica Neue" charset="0"/>
                          <a:cs typeface="Helvetica Neue" charset="0"/>
                        </a:rPr>
                        <a:t>1995</a:t>
                      </a:r>
                      <a:endParaRPr lang="de-DE"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All year, 8-hour max from 1-hour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Hospital Admissions, Chronic Lung Disease </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65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Minneapolis, MN</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Moolgavkar </a:t>
                      </a:r>
                      <a:r>
                        <a:rPr lang="en-US" sz="1400" u="none" strike="noStrike" dirty="0">
                          <a:effectLst/>
                          <a:latin typeface="Helvetica Neue" charset="0"/>
                          <a:ea typeface="Helvetica Neue" charset="0"/>
                          <a:cs typeface="Helvetica Neue" charset="0"/>
                        </a:rPr>
                        <a:t>et al., </a:t>
                      </a:r>
                      <a:r>
                        <a:rPr lang="en-US" sz="1400" u="none" strike="noStrike" dirty="0" smtClean="0">
                          <a:effectLst/>
                          <a:latin typeface="Helvetica Neue" charset="0"/>
                          <a:ea typeface="Helvetica Neue" charset="0"/>
                          <a:cs typeface="Helvetica Neue" charset="0"/>
                        </a:rPr>
                        <a:t>1997</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All year, 8-hour max from 1-hour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dirty="0" smtClean="0">
                          <a:effectLst/>
                          <a:latin typeface="Helvetica Neue" charset="0"/>
                          <a:ea typeface="Helvetica Neue" charset="0"/>
                          <a:cs typeface="Helvetica Neue" charset="0"/>
                        </a:rPr>
                        <a:t>Mortality,</a:t>
                      </a:r>
                      <a:r>
                        <a:rPr lang="en-US" sz="1400" b="1" u="none" strike="noStrike" baseline="0" dirty="0" smtClean="0">
                          <a:effectLst/>
                          <a:latin typeface="Helvetica Neue" charset="0"/>
                          <a:ea typeface="Helvetica Neue" charset="0"/>
                          <a:cs typeface="Helvetica Neue" charset="0"/>
                        </a:rPr>
                        <a:t> </a:t>
                      </a:r>
                      <a:r>
                        <a:rPr lang="en-US" sz="1400" b="1" u="none" strike="noStrike" dirty="0" smtClean="0">
                          <a:effectLst/>
                          <a:latin typeface="Helvetica Neue" charset="0"/>
                          <a:ea typeface="Helvetica Neue" charset="0"/>
                          <a:cs typeface="Helvetica Neue" charset="0"/>
                        </a:rPr>
                        <a:t>Respiratory</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Annual</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30 to 99</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Southern California</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nb-NO" sz="1400" u="none" strike="noStrike" dirty="0" smtClean="0">
                          <a:effectLst/>
                          <a:latin typeface="Helvetica Neue" charset="0"/>
                          <a:ea typeface="Helvetica Neue" charset="0"/>
                          <a:cs typeface="Helvetica Neue" charset="0"/>
                        </a:rPr>
                        <a:t>Jerrett </a:t>
                      </a:r>
                      <a:r>
                        <a:rPr lang="nb-NO" sz="1400" u="none" strike="noStrike" dirty="0">
                          <a:effectLst/>
                          <a:latin typeface="Helvetica Neue" charset="0"/>
                          <a:ea typeface="Helvetica Neue" charset="0"/>
                          <a:cs typeface="Helvetica Neue" charset="0"/>
                        </a:rPr>
                        <a:t>et al., </a:t>
                      </a:r>
                      <a:r>
                        <a:rPr lang="nb-NO" sz="1400" u="none" strike="noStrike" dirty="0" smtClean="0">
                          <a:effectLst/>
                          <a:latin typeface="Helvetica Neue" charset="0"/>
                          <a:ea typeface="Helvetica Neue" charset="0"/>
                          <a:cs typeface="Helvetica Neue" charset="0"/>
                        </a:rPr>
                        <a:t>2009</a:t>
                      </a:r>
                      <a:endParaRPr lang="nb-NO"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All year,</a:t>
                      </a:r>
                      <a:r>
                        <a:rPr lang="en-US" sz="1400" u="none" strike="noStrike" baseline="0" dirty="0" smtClean="0">
                          <a:effectLst/>
                          <a:latin typeface="Helvetica Neue" charset="0"/>
                          <a:ea typeface="Helvetica Neue" charset="0"/>
                          <a:cs typeface="Helvetica Neue" charset="0"/>
                        </a:rPr>
                        <a:t> </a:t>
                      </a:r>
                      <a:r>
                        <a:rPr lang="en-US" sz="1400" u="none" strike="noStrike" dirty="0" smtClean="0">
                          <a:effectLst/>
                          <a:latin typeface="Helvetica Neue" charset="0"/>
                          <a:ea typeface="Helvetica Neue" charset="0"/>
                          <a:cs typeface="Helvetica Neue" charset="0"/>
                        </a:rPr>
                        <a:t>8-hour 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a:effectLst/>
                          <a:latin typeface="Helvetica Neue" charset="0"/>
                          <a:ea typeface="Helvetica Neue" charset="0"/>
                          <a:cs typeface="Helvetica Neue" charset="0"/>
                        </a:rPr>
                        <a:t>School Loss Days, All Cause</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D-8 Hour Max</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5 to 17</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a:effectLst/>
                          <a:latin typeface="Helvetica Neue" charset="0"/>
                          <a:ea typeface="Helvetica Neue" charset="0"/>
                          <a:cs typeface="Helvetica Neue" charset="0"/>
                        </a:rPr>
                        <a:t>Washoe Co, NV</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nb-NO" sz="1400" u="none" strike="noStrike" dirty="0" smtClean="0">
                          <a:effectLst/>
                          <a:latin typeface="Helvetica Neue" charset="0"/>
                          <a:ea typeface="Helvetica Neue" charset="0"/>
                          <a:cs typeface="Helvetica Neue" charset="0"/>
                        </a:rPr>
                        <a:t>Chen </a:t>
                      </a:r>
                      <a:r>
                        <a:rPr lang="nb-NO" sz="1400" u="none" strike="noStrike" dirty="0">
                          <a:effectLst/>
                          <a:latin typeface="Helvetica Neue" charset="0"/>
                          <a:ea typeface="Helvetica Neue" charset="0"/>
                          <a:cs typeface="Helvetica Neue" charset="0"/>
                        </a:rPr>
                        <a:t>et al., </a:t>
                      </a:r>
                      <a:r>
                        <a:rPr lang="nb-NO" sz="1400" u="none" strike="noStrike" dirty="0" smtClean="0">
                          <a:effectLst/>
                          <a:latin typeface="Helvetica Neue" charset="0"/>
                          <a:ea typeface="Helvetica Neue" charset="0"/>
                          <a:cs typeface="Helvetica Neue" charset="0"/>
                        </a:rPr>
                        <a:t>2000</a:t>
                      </a:r>
                      <a:endParaRPr lang="nb-NO"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All year,</a:t>
                      </a:r>
                      <a:r>
                        <a:rPr lang="en-US" sz="1400" u="none" strike="noStrike" baseline="0" dirty="0" smtClean="0">
                          <a:effectLst/>
                          <a:latin typeface="Helvetica Neue" charset="0"/>
                          <a:ea typeface="Helvetica Neue" charset="0"/>
                          <a:cs typeface="Helvetica Neue" charset="0"/>
                        </a:rPr>
                        <a:t> </a:t>
                      </a:r>
                      <a:r>
                        <a:rPr lang="en-US" sz="1400" u="none" strike="noStrike" dirty="0" smtClean="0">
                          <a:effectLst/>
                          <a:latin typeface="Helvetica Neue" charset="0"/>
                          <a:ea typeface="Helvetica Neue" charset="0"/>
                          <a:cs typeface="Helvetica Neue" charset="0"/>
                        </a:rPr>
                        <a:t>8-hour 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492248">
                <a:tc>
                  <a:txBody>
                    <a:bodyPr/>
                    <a:lstStyle/>
                    <a:p>
                      <a:pPr algn="l" fontAlgn="b"/>
                      <a:r>
                        <a:rPr lang="en-US" sz="1400" b="1" u="none" strike="noStrike" dirty="0">
                          <a:effectLst/>
                          <a:latin typeface="Helvetica Neue" charset="0"/>
                          <a:ea typeface="Helvetica Neue" charset="0"/>
                          <a:cs typeface="Helvetica Neue" charset="0"/>
                        </a:rPr>
                        <a:t>School Loss Days, All Cause</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D-8 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u="none" strike="noStrike">
                          <a:effectLst/>
                          <a:latin typeface="Helvetica Neue" charset="0"/>
                          <a:ea typeface="Helvetica Neue" charset="0"/>
                          <a:cs typeface="Helvetica Neue" charset="0"/>
                        </a:rPr>
                        <a:t>5 to 17</a:t>
                      </a:r>
                      <a:endParaRPr lang="en-US" sz="1400" b="1" i="0" u="none" strike="noStrike">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Southern California</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smtClean="0">
                          <a:effectLst/>
                          <a:latin typeface="Helvetica Neue" charset="0"/>
                          <a:ea typeface="Helvetica Neue" charset="0"/>
                          <a:cs typeface="Helvetica Neue" charset="0"/>
                        </a:rPr>
                        <a:t>Gilliland </a:t>
                      </a:r>
                      <a:r>
                        <a:rPr lang="en-US" sz="1400" u="none" strike="noStrike" dirty="0">
                          <a:effectLst/>
                          <a:latin typeface="Helvetica Neue" charset="0"/>
                          <a:ea typeface="Helvetica Neue" charset="0"/>
                          <a:cs typeface="Helvetica Neue" charset="0"/>
                        </a:rPr>
                        <a:t>et al., </a:t>
                      </a:r>
                      <a:r>
                        <a:rPr lang="en-US" sz="1400" u="none" strike="noStrike" dirty="0" smtClean="0">
                          <a:effectLst/>
                          <a:latin typeface="Helvetica Neue" charset="0"/>
                          <a:ea typeface="Helvetica Neue" charset="0"/>
                          <a:cs typeface="Helvetica Neue" charset="0"/>
                        </a:rPr>
                        <a:t>2001</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All year, 8-hour max from 1-hour max</a:t>
                      </a:r>
                      <a:endParaRPr lang="en-US" sz="1400" b="1" i="0" u="none" strike="noStrike" dirty="0">
                        <a:solidFill>
                          <a:srgbClr val="000000"/>
                        </a:solidFill>
                        <a:effectLst/>
                        <a:latin typeface="Helvetica Neue" charset="0"/>
                        <a:ea typeface="Helvetica Neue" charset="0"/>
                        <a:cs typeface="Helvetica Neue" charset="0"/>
                      </a:endParaRPr>
                    </a:p>
                  </a:txBody>
                  <a:tcPr marL="4300" marR="4300" marT="430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2" name="Slide Number Placeholder 1"/>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25</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6663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62" y="233081"/>
            <a:ext cx="10507632" cy="1063201"/>
          </a:xfrm>
        </p:spPr>
        <p:txBody>
          <a:bodyPr>
            <a:noAutofit/>
          </a:bodyPr>
          <a:lstStyle/>
          <a:p>
            <a:pPr algn="ctr"/>
            <a:r>
              <a:rPr lang="en-US" b="1" i="1" dirty="0">
                <a:solidFill>
                  <a:schemeClr val="tx2"/>
                </a:solidFill>
                <a:latin typeface="Helvetica" charset="0"/>
                <a:ea typeface="Helvetica" charset="0"/>
                <a:cs typeface="Helvetica" charset="0"/>
              </a:rPr>
              <a:t>Results &amp; Discussion </a:t>
            </a:r>
            <a:r>
              <a:rPr lang="en-US" b="1" i="1" dirty="0" smtClean="0">
                <a:solidFill>
                  <a:schemeClr val="tx2"/>
                </a:solidFill>
                <a:latin typeface="Helvetica" charset="0"/>
                <a:ea typeface="Helvetica" charset="0"/>
                <a:cs typeface="Helvetica" charset="0"/>
              </a:rPr>
              <a:t>III </a:t>
            </a:r>
            <a:r>
              <a:rPr lang="en-US" b="1" i="1" dirty="0">
                <a:solidFill>
                  <a:schemeClr val="tx2"/>
                </a:solidFill>
                <a:latin typeface="Helvetica" charset="0"/>
                <a:ea typeface="Helvetica" charset="0"/>
                <a:cs typeface="Helvetica" charset="0"/>
              </a:rPr>
              <a:t>(EPA </a:t>
            </a:r>
            <a:r>
              <a:rPr lang="en-US" b="1" i="1" dirty="0" smtClean="0">
                <a:solidFill>
                  <a:schemeClr val="tx2"/>
                </a:solidFill>
                <a:latin typeface="Helvetica" charset="0"/>
                <a:ea typeface="Helvetica" charset="0"/>
                <a:cs typeface="Helvetica" charset="0"/>
              </a:rPr>
              <a:t>BenMAP-CE)-RACM2 &amp; GACM Health Impact Results: Chart</a:t>
            </a:r>
            <a:endParaRPr lang="en-US" b="1" i="1" dirty="0">
              <a:solidFill>
                <a:schemeClr val="tx2"/>
              </a:solidFill>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26</a:t>
            </a:fld>
            <a:endParaRPr lang="en-US" b="1" dirty="0">
              <a:latin typeface="Helvetica" charset="0"/>
              <a:ea typeface="Helvetica" charset="0"/>
              <a:cs typeface="Helvetica"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02011256"/>
              </p:ext>
            </p:extLst>
          </p:nvPr>
        </p:nvGraphicFramePr>
        <p:xfrm>
          <a:off x="95492" y="1398498"/>
          <a:ext cx="12006469" cy="5087275"/>
        </p:xfrm>
        <a:graphic>
          <a:graphicData uri="http://schemas.openxmlformats.org/drawingml/2006/table">
            <a:tbl>
              <a:tblPr firstRow="1" bandRow="1">
                <a:tableStyleId>{37CE84F3-28C3-443E-9E96-99CF82512B78}</a:tableStyleId>
              </a:tblPr>
              <a:tblGrid>
                <a:gridCol w="5670729"/>
                <a:gridCol w="3276690"/>
                <a:gridCol w="3059050"/>
              </a:tblGrid>
              <a:tr h="1061089">
                <a:tc>
                  <a:txBody>
                    <a:bodyPr/>
                    <a:lstStyle/>
                    <a:p>
                      <a:pPr algn="l" fontAlgn="b"/>
                      <a:r>
                        <a:rPr lang="en-US" sz="2000" u="none" strike="noStrike" dirty="0">
                          <a:effectLst/>
                          <a:latin typeface="Helvetica Neue" charset="0"/>
                          <a:ea typeface="Helvetica Neue" charset="0"/>
                          <a:cs typeface="Helvetica Neue" charset="0"/>
                        </a:rPr>
                        <a:t>Ozone Incidence</a:t>
                      </a:r>
                      <a:endParaRPr lang="en-US" sz="20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latin typeface="Helvetica Neue" charset="0"/>
                          <a:ea typeface="Helvetica Neue" charset="0"/>
                          <a:cs typeface="Helvetica Neue" charset="0"/>
                        </a:rPr>
                        <a:t>RACM2 Health Impact Point </a:t>
                      </a:r>
                      <a:r>
                        <a:rPr lang="en-US" sz="2000" u="none" strike="noStrike" dirty="0" smtClean="0">
                          <a:effectLst/>
                          <a:latin typeface="Helvetica Neue" charset="0"/>
                          <a:ea typeface="Helvetica Neue" charset="0"/>
                          <a:cs typeface="Helvetica Neue" charset="0"/>
                        </a:rPr>
                        <a:t>Estimates </a:t>
                      </a:r>
                      <a:r>
                        <a:rPr lang="en-US" sz="2000" u="none" strike="noStrike" dirty="0">
                          <a:effectLst/>
                          <a:latin typeface="Helvetica Neue" charset="0"/>
                          <a:ea typeface="Helvetica Neue" charset="0"/>
                          <a:cs typeface="Helvetica Neue" charset="0"/>
                        </a:rPr>
                        <a:t>(95% CI)</a:t>
                      </a:r>
                      <a:endParaRPr lang="en-US" sz="20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u="none" strike="noStrike" dirty="0">
                          <a:effectLst/>
                          <a:latin typeface="Helvetica Neue" charset="0"/>
                          <a:ea typeface="Helvetica Neue" charset="0"/>
                          <a:cs typeface="Helvetica Neue" charset="0"/>
                        </a:rPr>
                        <a:t>GACM Health Impact Point </a:t>
                      </a:r>
                      <a:r>
                        <a:rPr lang="en-US" sz="2000" u="none" strike="noStrike" dirty="0" smtClean="0">
                          <a:effectLst/>
                          <a:latin typeface="Helvetica Neue" charset="0"/>
                          <a:ea typeface="Helvetica Neue" charset="0"/>
                          <a:cs typeface="Helvetica Neue" charset="0"/>
                        </a:rPr>
                        <a:t>Estimates </a:t>
                      </a:r>
                      <a:r>
                        <a:rPr lang="en-US" sz="2000" u="none" strike="noStrike" dirty="0">
                          <a:effectLst/>
                          <a:latin typeface="Helvetica Neue" charset="0"/>
                          <a:ea typeface="Helvetica Neue" charset="0"/>
                          <a:cs typeface="Helvetica Neue" charset="0"/>
                        </a:rPr>
                        <a:t>(95% CI)</a:t>
                      </a:r>
                      <a:endParaRPr lang="en-US" sz="20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1061089">
                <a:tc>
                  <a:txBody>
                    <a:bodyPr/>
                    <a:lstStyle/>
                    <a:p>
                      <a:pPr algn="l" fontAlgn="b"/>
                      <a:r>
                        <a:rPr lang="en-US" sz="2000" b="1" u="none" strike="noStrike" dirty="0">
                          <a:effectLst/>
                          <a:latin typeface="Helvetica Neue" charset="0"/>
                          <a:ea typeface="Helvetica Neue" charset="0"/>
                          <a:cs typeface="Helvetica Neue" charset="0"/>
                        </a:rPr>
                        <a:t>Acute Respiratory Symptoms-Minor Restricted Activity </a:t>
                      </a:r>
                      <a:r>
                        <a:rPr lang="en-US" sz="2000" b="1" u="none" strike="noStrike" dirty="0" smtClean="0">
                          <a:effectLst/>
                          <a:latin typeface="Helvetica Neue" charset="0"/>
                          <a:ea typeface="Helvetica Neue" charset="0"/>
                          <a:cs typeface="Helvetica Neue" charset="0"/>
                        </a:rPr>
                        <a:t>Days (Ostro &amp; Rothschild, 1989)</a:t>
                      </a:r>
                      <a:endParaRPr lang="en-US" sz="20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6,600,600 </a:t>
                      </a:r>
                      <a:r>
                        <a:rPr lang="en-US" sz="2000" i="1" u="none" strike="noStrike" dirty="0">
                          <a:solidFill>
                            <a:schemeClr val="bg1"/>
                          </a:solidFill>
                          <a:effectLst/>
                          <a:latin typeface="Helvetica Neue" charset="0"/>
                          <a:ea typeface="Helvetica Neue" charset="0"/>
                          <a:cs typeface="Helvetica Neue" charset="0"/>
                        </a:rPr>
                        <a:t>(2,800,000, 10,000,000)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6,600,100 </a:t>
                      </a:r>
                      <a:r>
                        <a:rPr lang="en-US" sz="2000" i="1" u="none" strike="noStrike" dirty="0">
                          <a:solidFill>
                            <a:schemeClr val="bg1"/>
                          </a:solidFill>
                          <a:effectLst/>
                          <a:latin typeface="Helvetica Neue" charset="0"/>
                          <a:ea typeface="Helvetica Neue" charset="0"/>
                          <a:cs typeface="Helvetica Neue" charset="0"/>
                        </a:rPr>
                        <a:t>(2,800,600, 10,000,300)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51993">
                <a:tc>
                  <a:txBody>
                    <a:bodyPr/>
                    <a:lstStyle/>
                    <a:p>
                      <a:pPr algn="l" fontAlgn="b"/>
                      <a:r>
                        <a:rPr lang="en-US" sz="2000" b="1" u="none" strike="noStrike" dirty="0">
                          <a:effectLst/>
                          <a:latin typeface="Helvetica Neue" charset="0"/>
                          <a:ea typeface="Helvetica Neue" charset="0"/>
                          <a:cs typeface="Helvetica Neue" charset="0"/>
                        </a:rPr>
                        <a:t>School Loss Days, All Cause </a:t>
                      </a:r>
                      <a:r>
                        <a:rPr lang="en-US" sz="2000" b="1" u="none" strike="noStrike" dirty="0" smtClean="0">
                          <a:effectLst/>
                          <a:latin typeface="Helvetica Neue" charset="0"/>
                          <a:ea typeface="Helvetica Neue" charset="0"/>
                          <a:cs typeface="Helvetica Neue" charset="0"/>
                        </a:rPr>
                        <a:t>(Chen</a:t>
                      </a:r>
                      <a:r>
                        <a:rPr lang="en-US" sz="2000" b="1" u="none" strike="noStrike" baseline="0" dirty="0" smtClean="0">
                          <a:effectLst/>
                          <a:latin typeface="Helvetica Neue" charset="0"/>
                          <a:ea typeface="Helvetica Neue" charset="0"/>
                          <a:cs typeface="Helvetica Neue" charset="0"/>
                        </a:rPr>
                        <a:t> et al., 2000)</a:t>
                      </a:r>
                      <a:endParaRPr lang="en-US" sz="20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4,400,100 </a:t>
                      </a:r>
                      <a:r>
                        <a:rPr lang="mr-IN" sz="2000" i="1" u="none" strike="noStrike" dirty="0">
                          <a:solidFill>
                            <a:schemeClr val="bg1"/>
                          </a:solidFill>
                          <a:effectLst/>
                          <a:latin typeface="Helvetica Neue" charset="0"/>
                          <a:ea typeface="Helvetica Neue" charset="0"/>
                          <a:cs typeface="Helvetica Neue" charset="0"/>
                        </a:rPr>
                        <a:t>(-700,700, 7,400,100)</a:t>
                      </a:r>
                      <a:endParaRPr lang="mr-IN"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4,400,</a:t>
                      </a:r>
                      <a:r>
                        <a:rPr lang="en-US" sz="2000" i="1" u="none" strike="noStrike" dirty="0" smtClean="0">
                          <a:solidFill>
                            <a:schemeClr val="bg1"/>
                          </a:solidFill>
                          <a:effectLst/>
                          <a:latin typeface="Helvetica Neue" charset="0"/>
                          <a:ea typeface="Helvetica Neue" charset="0"/>
                          <a:cs typeface="Helvetica Neue" charset="0"/>
                        </a:rPr>
                        <a:t>9</a:t>
                      </a:r>
                      <a:r>
                        <a:rPr lang="mr-IN" sz="2000" i="1" u="none" strike="noStrike" dirty="0" smtClean="0">
                          <a:solidFill>
                            <a:schemeClr val="bg1"/>
                          </a:solidFill>
                          <a:effectLst/>
                          <a:latin typeface="Helvetica Neue" charset="0"/>
                          <a:ea typeface="Helvetica Neue" charset="0"/>
                          <a:cs typeface="Helvetica Neue" charset="0"/>
                        </a:rPr>
                        <a:t>00 </a:t>
                      </a:r>
                      <a:r>
                        <a:rPr lang="mr-IN" sz="2000" i="1" u="none" strike="noStrike" dirty="0">
                          <a:solidFill>
                            <a:schemeClr val="bg1"/>
                          </a:solidFill>
                          <a:effectLst/>
                          <a:latin typeface="Helvetica Neue" charset="0"/>
                          <a:ea typeface="Helvetica Neue" charset="0"/>
                          <a:cs typeface="Helvetica Neue" charset="0"/>
                        </a:rPr>
                        <a:t>(-700,100</a:t>
                      </a:r>
                      <a:r>
                        <a:rPr lang="mr-IN" sz="2000" i="1" u="none" strike="noStrike" dirty="0" smtClean="0">
                          <a:solidFill>
                            <a:schemeClr val="bg1"/>
                          </a:solidFill>
                          <a:effectLst/>
                          <a:latin typeface="Helvetica Neue" charset="0"/>
                          <a:ea typeface="Helvetica Neue" charset="0"/>
                          <a:cs typeface="Helvetica Neue" charset="0"/>
                        </a:rPr>
                        <a:t>,</a:t>
                      </a:r>
                      <a:r>
                        <a:rPr lang="en-US" sz="2000" i="1" u="none" strike="noStrike"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 </a:t>
                      </a:r>
                      <a:r>
                        <a:rPr lang="en-US" sz="2000" i="1" u="none" strike="noStrike" baseline="0"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7,400,100</a:t>
                      </a:r>
                      <a:r>
                        <a:rPr lang="mr-IN" sz="2000" i="1" u="none" strike="noStrike" dirty="0">
                          <a:solidFill>
                            <a:schemeClr val="bg1"/>
                          </a:solidFill>
                          <a:effectLst/>
                          <a:latin typeface="Helvetica Neue" charset="0"/>
                          <a:ea typeface="Helvetica Neue" charset="0"/>
                          <a:cs typeface="Helvetica Neue" charset="0"/>
                        </a:rPr>
                        <a:t>)</a:t>
                      </a:r>
                      <a:endParaRPr lang="mr-IN"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51993">
                <a:tc>
                  <a:txBody>
                    <a:bodyPr/>
                    <a:lstStyle/>
                    <a:p>
                      <a:pPr algn="l" fontAlgn="b"/>
                      <a:r>
                        <a:rPr lang="en-US" sz="2000" b="1" u="none" strike="noStrike" dirty="0">
                          <a:effectLst/>
                          <a:latin typeface="Helvetica Neue" charset="0"/>
                          <a:ea typeface="Helvetica Neue" charset="0"/>
                          <a:cs typeface="Helvetica Neue" charset="0"/>
                        </a:rPr>
                        <a:t>Emergency Room Visits, Asthma </a:t>
                      </a:r>
                      <a:r>
                        <a:rPr lang="en-US" sz="2000" b="1" u="none" strike="noStrike" dirty="0" smtClean="0">
                          <a:effectLst/>
                          <a:latin typeface="Helvetica Neue" charset="0"/>
                          <a:ea typeface="Helvetica Neue" charset="0"/>
                          <a:cs typeface="Helvetica Neue" charset="0"/>
                        </a:rPr>
                        <a:t>(Wilson et al. 2005)</a:t>
                      </a:r>
                      <a:endParaRPr lang="en-US" sz="20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6,400 </a:t>
                      </a:r>
                      <a:r>
                        <a:rPr lang="en-US" sz="2000" i="1" u="none" strike="noStrike" dirty="0">
                          <a:solidFill>
                            <a:schemeClr val="bg1"/>
                          </a:solidFill>
                          <a:effectLst/>
                          <a:latin typeface="Helvetica Neue" charset="0"/>
                          <a:ea typeface="Helvetica Neue" charset="0"/>
                          <a:cs typeface="Helvetica Neue" charset="0"/>
                        </a:rPr>
                        <a:t>(2,300, 10,000)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6,300 </a:t>
                      </a:r>
                      <a:r>
                        <a:rPr lang="en-US" sz="2000" i="1" u="none" strike="noStrike" dirty="0">
                          <a:solidFill>
                            <a:schemeClr val="bg1"/>
                          </a:solidFill>
                          <a:effectLst/>
                          <a:latin typeface="Helvetica Neue" charset="0"/>
                          <a:ea typeface="Helvetica Neue" charset="0"/>
                          <a:cs typeface="Helvetica Neue" charset="0"/>
                        </a:rPr>
                        <a:t>(2,300, 10,000)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51993">
                <a:tc>
                  <a:txBody>
                    <a:bodyPr/>
                    <a:lstStyle/>
                    <a:p>
                      <a:pPr algn="l" fontAlgn="b"/>
                      <a:r>
                        <a:rPr lang="en-US" sz="2000" b="1" u="none" strike="noStrike" dirty="0">
                          <a:effectLst/>
                          <a:latin typeface="Helvetica Neue" charset="0"/>
                          <a:ea typeface="Helvetica Neue" charset="0"/>
                          <a:cs typeface="Helvetica Neue" charset="0"/>
                        </a:rPr>
                        <a:t>Hospital Admissions, All </a:t>
                      </a:r>
                      <a:r>
                        <a:rPr lang="en-US" sz="2000" b="1" u="none" strike="noStrike" dirty="0" smtClean="0">
                          <a:effectLst/>
                          <a:latin typeface="Helvetica Neue" charset="0"/>
                          <a:ea typeface="Helvetica Neue" charset="0"/>
                          <a:cs typeface="Helvetica Neue" charset="0"/>
                        </a:rPr>
                        <a:t>Respiratory (Schwartz, 1995)</a:t>
                      </a:r>
                      <a:endParaRPr lang="en-US" sz="20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3,</a:t>
                      </a:r>
                      <a:r>
                        <a:rPr lang="en-US" sz="2000" i="1" u="none" strike="noStrike" dirty="0" smtClean="0">
                          <a:solidFill>
                            <a:schemeClr val="bg1"/>
                          </a:solidFill>
                          <a:effectLst/>
                          <a:latin typeface="Helvetica Neue" charset="0"/>
                          <a:ea typeface="Helvetica Neue" charset="0"/>
                          <a:cs typeface="Helvetica Neue" charset="0"/>
                        </a:rPr>
                        <a:t>8</a:t>
                      </a:r>
                      <a:r>
                        <a:rPr lang="mr-IN" sz="2000" i="1" u="none" strike="noStrike" dirty="0" smtClean="0">
                          <a:solidFill>
                            <a:schemeClr val="bg1"/>
                          </a:solidFill>
                          <a:effectLst/>
                          <a:latin typeface="Helvetica Neue" charset="0"/>
                          <a:ea typeface="Helvetica Neue" charset="0"/>
                          <a:cs typeface="Helvetica Neue" charset="0"/>
                        </a:rPr>
                        <a:t>00 </a:t>
                      </a:r>
                      <a:r>
                        <a:rPr lang="mr-IN" sz="2000" i="1" u="none" strike="noStrike" dirty="0">
                          <a:solidFill>
                            <a:schemeClr val="bg1"/>
                          </a:solidFill>
                          <a:effectLst/>
                          <a:latin typeface="Helvetica Neue" charset="0"/>
                          <a:ea typeface="Helvetica Neue" charset="0"/>
                          <a:cs typeface="Helvetica Neue" charset="0"/>
                        </a:rPr>
                        <a:t>(-100, 7,200)</a:t>
                      </a:r>
                      <a:endParaRPr lang="mr-IN"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a:t>
                      </a:r>
                      <a:r>
                        <a:rPr lang="mr-IN" sz="2000" i="1" u="none" strike="noStrike" dirty="0" smtClean="0">
                          <a:solidFill>
                            <a:schemeClr val="bg1"/>
                          </a:solidFill>
                          <a:effectLst/>
                          <a:latin typeface="Helvetica Neue" charset="0"/>
                          <a:ea typeface="Helvetica Neue" charset="0"/>
                          <a:cs typeface="Helvetica Neue" charset="0"/>
                        </a:rPr>
                        <a:t>3,700 </a:t>
                      </a:r>
                      <a:r>
                        <a:rPr lang="mr-IN" sz="2000" i="1" u="none" strike="noStrike" dirty="0">
                          <a:solidFill>
                            <a:schemeClr val="bg1"/>
                          </a:solidFill>
                          <a:effectLst/>
                          <a:latin typeface="Helvetica Neue" charset="0"/>
                          <a:ea typeface="Helvetica Neue" charset="0"/>
                          <a:cs typeface="Helvetica Neue" charset="0"/>
                        </a:rPr>
                        <a:t>(-100, 7,200)</a:t>
                      </a:r>
                      <a:endParaRPr lang="mr-IN"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09118">
                <a:tc>
                  <a:txBody>
                    <a:bodyPr/>
                    <a:lstStyle/>
                    <a:p>
                      <a:pPr algn="l" fontAlgn="b"/>
                      <a:r>
                        <a:rPr lang="en-US" sz="2000" b="1" u="none" strike="noStrike" dirty="0">
                          <a:effectLst/>
                          <a:latin typeface="Helvetica Neue" charset="0"/>
                          <a:ea typeface="Helvetica Neue" charset="0"/>
                          <a:cs typeface="Helvetica Neue" charset="0"/>
                        </a:rPr>
                        <a:t>Mortality, </a:t>
                      </a:r>
                      <a:r>
                        <a:rPr lang="en-US" sz="2000" b="1" u="none" strike="noStrike" dirty="0" smtClean="0">
                          <a:effectLst/>
                          <a:latin typeface="Helvetica Neue" charset="0"/>
                          <a:ea typeface="Helvetica Neue" charset="0"/>
                          <a:cs typeface="Helvetica Neue" charset="0"/>
                        </a:rPr>
                        <a:t>Respiratory (Jerrett et al., 2009)</a:t>
                      </a:r>
                      <a:endParaRPr lang="en-US" sz="20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3,300 </a:t>
                      </a:r>
                      <a:r>
                        <a:rPr lang="en-US" sz="2000" i="1" u="none" strike="noStrike" dirty="0">
                          <a:solidFill>
                            <a:schemeClr val="bg1"/>
                          </a:solidFill>
                          <a:effectLst/>
                          <a:latin typeface="Helvetica Neue" charset="0"/>
                          <a:ea typeface="Helvetica Neue" charset="0"/>
                          <a:cs typeface="Helvetica Neue" charset="0"/>
                        </a:rPr>
                        <a:t>(1,200, 5,000)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2000" i="1" u="none" strike="noStrike" dirty="0" smtClean="0">
                          <a:solidFill>
                            <a:schemeClr val="bg1"/>
                          </a:solidFill>
                          <a:effectLst/>
                          <a:latin typeface="Helvetica Neue" charset="0"/>
                          <a:ea typeface="Helvetica Neue" charset="0"/>
                          <a:cs typeface="Helvetica Neue" charset="0"/>
                        </a:rPr>
                        <a:t> 3,200 </a:t>
                      </a:r>
                      <a:r>
                        <a:rPr lang="en-US" sz="2000" i="1" u="none" strike="noStrike" dirty="0">
                          <a:solidFill>
                            <a:schemeClr val="bg1"/>
                          </a:solidFill>
                          <a:effectLst/>
                          <a:latin typeface="Helvetica Neue" charset="0"/>
                          <a:ea typeface="Helvetica Neue" charset="0"/>
                          <a:cs typeface="Helvetica Neue" charset="0"/>
                        </a:rPr>
                        <a:t>(1,200, 5,000)</a:t>
                      </a:r>
                      <a:endParaRPr lang="en-US" sz="20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6890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827" y="59684"/>
            <a:ext cx="10080314" cy="1320800"/>
          </a:xfrm>
        </p:spPr>
        <p:txBody>
          <a:bodyPr>
            <a:noAutofit/>
          </a:bodyPr>
          <a:lstStyle/>
          <a:p>
            <a:pPr algn="ctr"/>
            <a:r>
              <a:rPr lang="en-US" b="1" i="1" dirty="0">
                <a:solidFill>
                  <a:schemeClr val="tx1"/>
                </a:solidFill>
                <a:latin typeface="Helvetica" charset="0"/>
                <a:ea typeface="Helvetica" charset="0"/>
                <a:cs typeface="Helvetica" charset="0"/>
              </a:rPr>
              <a:t>Results &amp; Discussion III (EPA </a:t>
            </a:r>
            <a:r>
              <a:rPr lang="en-US" b="1" i="1" dirty="0" smtClean="0">
                <a:solidFill>
                  <a:schemeClr val="tx1"/>
                </a:solidFill>
                <a:latin typeface="Helvetica" charset="0"/>
                <a:ea typeface="Helvetica" charset="0"/>
                <a:cs typeface="Helvetica" charset="0"/>
              </a:rPr>
              <a:t>BenMAP-CE)-RACM2 </a:t>
            </a:r>
            <a:r>
              <a:rPr lang="en-US" b="1" i="1" dirty="0">
                <a:solidFill>
                  <a:schemeClr val="tx1"/>
                </a:solidFill>
                <a:latin typeface="Helvetica" charset="0"/>
                <a:ea typeface="Helvetica" charset="0"/>
                <a:cs typeface="Helvetica" charset="0"/>
              </a:rPr>
              <a:t>&amp; GACM </a:t>
            </a:r>
            <a:r>
              <a:rPr lang="en-US" b="1" i="1" dirty="0" smtClean="0">
                <a:solidFill>
                  <a:schemeClr val="tx1"/>
                </a:solidFill>
                <a:latin typeface="Helvetica" charset="0"/>
                <a:ea typeface="Helvetica" charset="0"/>
                <a:cs typeface="Helvetica" charset="0"/>
              </a:rPr>
              <a:t>Valuation Results: Chart</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04418646"/>
              </p:ext>
            </p:extLst>
          </p:nvPr>
        </p:nvGraphicFramePr>
        <p:xfrm>
          <a:off x="103514" y="1254981"/>
          <a:ext cx="11980912" cy="4828782"/>
        </p:xfrm>
        <a:graphic>
          <a:graphicData uri="http://schemas.openxmlformats.org/drawingml/2006/table">
            <a:tbl>
              <a:tblPr firstRow="1" bandRow="1">
                <a:tableStyleId>{37CE84F3-28C3-443E-9E96-99CF82512B78}</a:tableStyleId>
              </a:tblPr>
              <a:tblGrid>
                <a:gridCol w="4855009"/>
                <a:gridCol w="3685342"/>
                <a:gridCol w="3440561"/>
              </a:tblGrid>
              <a:tr h="645090">
                <a:tc>
                  <a:txBody>
                    <a:bodyPr/>
                    <a:lstStyle/>
                    <a:p>
                      <a:pPr algn="l" fontAlgn="b"/>
                      <a:r>
                        <a:rPr lang="en-US" sz="1800" u="none" strike="noStrike" dirty="0">
                          <a:effectLst/>
                          <a:latin typeface="Helvetica Neue" charset="0"/>
                          <a:ea typeface="Helvetica Neue" charset="0"/>
                          <a:cs typeface="Helvetica Neue" charset="0"/>
                        </a:rPr>
                        <a:t>Ozone Incidence</a:t>
                      </a:r>
                      <a:endParaRPr lang="en-US" sz="18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Helvetica Neue" charset="0"/>
                          <a:ea typeface="Helvetica Neue" charset="0"/>
                          <a:cs typeface="Helvetica Neue" charset="0"/>
                        </a:rPr>
                        <a:t>RACM2 Valuation Point </a:t>
                      </a:r>
                      <a:r>
                        <a:rPr lang="en-US" sz="1800" u="none" strike="noStrike" dirty="0" smtClean="0">
                          <a:effectLst/>
                          <a:latin typeface="Helvetica Neue" charset="0"/>
                          <a:ea typeface="Helvetica Neue" charset="0"/>
                          <a:cs typeface="Helvetica Neue" charset="0"/>
                        </a:rPr>
                        <a:t>Estimates </a:t>
                      </a:r>
                      <a:r>
                        <a:rPr lang="en-US" sz="1800" u="none" strike="noStrike" dirty="0">
                          <a:effectLst/>
                          <a:latin typeface="Helvetica Neue" charset="0"/>
                          <a:ea typeface="Helvetica Neue" charset="0"/>
                          <a:cs typeface="Helvetica Neue" charset="0"/>
                        </a:rPr>
                        <a:t>(95% CI)</a:t>
                      </a:r>
                      <a:endParaRPr lang="en-US" sz="18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u="none" strike="noStrike" dirty="0">
                          <a:effectLst/>
                          <a:latin typeface="Helvetica Neue" charset="0"/>
                          <a:ea typeface="Helvetica Neue" charset="0"/>
                          <a:cs typeface="Helvetica Neue" charset="0"/>
                        </a:rPr>
                        <a:t>GACM Valuation Point </a:t>
                      </a:r>
                      <a:r>
                        <a:rPr lang="en-US" sz="1800" u="none" strike="noStrike" dirty="0" smtClean="0">
                          <a:effectLst/>
                          <a:latin typeface="Helvetica Neue" charset="0"/>
                          <a:ea typeface="Helvetica Neue" charset="0"/>
                          <a:cs typeface="Helvetica Neue" charset="0"/>
                        </a:rPr>
                        <a:t>Estimates </a:t>
                      </a:r>
                      <a:r>
                        <a:rPr lang="en-US" sz="1800" u="none" strike="noStrike" dirty="0">
                          <a:effectLst/>
                          <a:latin typeface="Helvetica Neue" charset="0"/>
                          <a:ea typeface="Helvetica Neue" charset="0"/>
                          <a:cs typeface="Helvetica Neue" charset="0"/>
                        </a:rPr>
                        <a:t>(95% CI)</a:t>
                      </a:r>
                      <a:endParaRPr lang="en-US" sz="1800" b="1" i="1" u="none" strike="noStrike" dirty="0">
                        <a:solidFill>
                          <a:srgbClr val="FFFFFF"/>
                        </a:solidFill>
                        <a:effectLst/>
                        <a:latin typeface="Helvetica Neue" charset="0"/>
                        <a:ea typeface="Helvetica Neue" charset="0"/>
                        <a:cs typeface="Helvetica Neue" charset="0"/>
                      </a:endParaRPr>
                    </a:p>
                  </a:txBody>
                  <a:tcPr marL="5377" marR="5377" marT="5377" marB="0" anchor="b">
                    <a:lnL w="28575"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64504">
                <a:tc>
                  <a:txBody>
                    <a:bodyPr/>
                    <a:lstStyle/>
                    <a:p>
                      <a:pPr algn="l" fontAlgn="b"/>
                      <a:r>
                        <a:rPr lang="en-US" sz="1800" b="1" u="none" strike="noStrike" dirty="0">
                          <a:effectLst/>
                          <a:latin typeface="Helvetica Neue" charset="0"/>
                          <a:ea typeface="Helvetica Neue" charset="0"/>
                          <a:cs typeface="Helvetica Neue" charset="0"/>
                        </a:rPr>
                        <a:t>Acute Respiratory Symptoms-Minor Restricted Activity </a:t>
                      </a:r>
                      <a:r>
                        <a:rPr lang="en-US" sz="1800" b="1" u="none" strike="noStrike" dirty="0" smtClean="0">
                          <a:effectLst/>
                          <a:latin typeface="Helvetica Neue" charset="0"/>
                          <a:ea typeface="Helvetica Neue" charset="0"/>
                          <a:cs typeface="Helvetica Neue" charset="0"/>
                        </a:rPr>
                        <a:t>Days (Ostro &amp; Rothschild, 1989)</a:t>
                      </a:r>
                      <a:endParaRPr lang="en-US" sz="18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$400,900,800.90 ($200,400,400.80, $800,900,900.10)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$400,500,600.40 ($200,200,400.20, $800,300,600.30)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64504">
                <a:tc>
                  <a:txBody>
                    <a:bodyPr/>
                    <a:lstStyle/>
                    <a:p>
                      <a:pPr algn="l" fontAlgn="b"/>
                      <a:r>
                        <a:rPr lang="en-US" sz="1800" b="1" u="none" strike="noStrike" dirty="0">
                          <a:effectLst/>
                          <a:latin typeface="Helvetica Neue" charset="0"/>
                          <a:ea typeface="Helvetica Neue" charset="0"/>
                          <a:cs typeface="Helvetica Neue" charset="0"/>
                        </a:rPr>
                        <a:t>School Loss Days, All Cause </a:t>
                      </a:r>
                      <a:r>
                        <a:rPr lang="en-US" sz="1800" b="1" u="none" strike="noStrike" dirty="0" smtClean="0">
                          <a:effectLst/>
                          <a:latin typeface="Helvetica Neue" charset="0"/>
                          <a:ea typeface="Helvetica Neue" charset="0"/>
                          <a:cs typeface="Helvetica Neue" charset="0"/>
                        </a:rPr>
                        <a:t>(Chen</a:t>
                      </a:r>
                      <a:r>
                        <a:rPr lang="en-US" sz="1800" b="1" u="none" strike="noStrike" baseline="0" dirty="0" smtClean="0">
                          <a:effectLst/>
                          <a:latin typeface="Helvetica Neue" charset="0"/>
                          <a:ea typeface="Helvetica Neue" charset="0"/>
                          <a:cs typeface="Helvetica Neue" charset="0"/>
                        </a:rPr>
                        <a:t> et al., 2000)</a:t>
                      </a:r>
                      <a:endParaRPr lang="en-US" sz="18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$200,400,000.80 ($90,000,500.60, $400,300,200.10)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a:solidFill>
                            <a:schemeClr val="bg1"/>
                          </a:solidFill>
                          <a:effectLst/>
                          <a:latin typeface="Helvetica Neue" charset="0"/>
                          <a:ea typeface="Helvetica Neue" charset="0"/>
                          <a:cs typeface="Helvetica Neue" charset="0"/>
                        </a:rPr>
                        <a:t>$200,300,200.10 ($80,900,700.30, $400,000,900.20)</a:t>
                      </a:r>
                      <a:endParaRPr lang="en-US" sz="1800" b="1" i="1" u="none" strike="noStrike">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5090">
                <a:tc>
                  <a:txBody>
                    <a:bodyPr/>
                    <a:lstStyle/>
                    <a:p>
                      <a:pPr algn="l" fontAlgn="b"/>
                      <a:r>
                        <a:rPr lang="en-US" sz="1800" b="1" u="none" strike="noStrike" dirty="0">
                          <a:effectLst/>
                          <a:latin typeface="Helvetica Neue" charset="0"/>
                          <a:ea typeface="Helvetica Neue" charset="0"/>
                          <a:cs typeface="Helvetica Neue" charset="0"/>
                        </a:rPr>
                        <a:t>Emergency Room Visits, Asthma </a:t>
                      </a:r>
                      <a:r>
                        <a:rPr lang="en-US" sz="1800" b="1" u="none" strike="noStrike" dirty="0" smtClean="0">
                          <a:effectLst/>
                          <a:latin typeface="Helvetica Neue" charset="0"/>
                          <a:ea typeface="Helvetica Neue" charset="0"/>
                          <a:cs typeface="Helvetica Neue" charset="0"/>
                        </a:rPr>
                        <a:t>(Wilson et al. 2005)</a:t>
                      </a:r>
                      <a:endParaRPr lang="en-US" sz="18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$2,500,700.90 ($900,400.20, $3,800,500.70)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$2,500,500.70 ($900,600.40, $3,800,300.00)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645090">
                <a:tc>
                  <a:txBody>
                    <a:bodyPr/>
                    <a:lstStyle/>
                    <a:p>
                      <a:pPr algn="l" fontAlgn="b"/>
                      <a:r>
                        <a:rPr lang="en-US" sz="1800" b="1" u="none" strike="noStrike" dirty="0">
                          <a:effectLst/>
                          <a:latin typeface="Helvetica Neue" charset="0"/>
                          <a:ea typeface="Helvetica Neue" charset="0"/>
                          <a:cs typeface="Helvetica Neue" charset="0"/>
                        </a:rPr>
                        <a:t>Hospital Admissions, All </a:t>
                      </a:r>
                      <a:r>
                        <a:rPr lang="en-US" sz="1800" b="1" u="none" strike="noStrike" dirty="0" smtClean="0">
                          <a:effectLst/>
                          <a:latin typeface="Helvetica Neue" charset="0"/>
                          <a:ea typeface="Helvetica Neue" charset="0"/>
                          <a:cs typeface="Helvetica Neue" charset="0"/>
                        </a:rPr>
                        <a:t>Respiratory (Schwartz, 1995)</a:t>
                      </a:r>
                      <a:endParaRPr lang="en-US" sz="18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$40,900,700.40 ($11,900,500.60, $70,500,200.40)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$100,700,400.90 (-$4,400,800.90, $200,800,600.30)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964504">
                <a:tc>
                  <a:txBody>
                    <a:bodyPr/>
                    <a:lstStyle/>
                    <a:p>
                      <a:pPr algn="l" fontAlgn="b"/>
                      <a:r>
                        <a:rPr lang="en-US" sz="1800" b="1" u="none" strike="noStrike" dirty="0">
                          <a:effectLst/>
                          <a:latin typeface="Helvetica Neue" charset="0"/>
                          <a:ea typeface="Helvetica Neue" charset="0"/>
                          <a:cs typeface="Helvetica Neue" charset="0"/>
                        </a:rPr>
                        <a:t>Mortality, </a:t>
                      </a:r>
                      <a:r>
                        <a:rPr lang="en-US" sz="1800" b="1" u="none" strike="noStrike" dirty="0" smtClean="0">
                          <a:effectLst/>
                          <a:latin typeface="Helvetica Neue" charset="0"/>
                          <a:ea typeface="Helvetica Neue" charset="0"/>
                          <a:cs typeface="Helvetica Neue" charset="0"/>
                        </a:rPr>
                        <a:t>Respiratory (Jerrett et al., 2009)</a:t>
                      </a:r>
                      <a:endParaRPr lang="en-US" sz="1800" b="1" i="1" u="none" strike="noStrike" dirty="0">
                        <a:solidFill>
                          <a:srgbClr val="000000"/>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$30,300,900,100.00 ($2,200,300,900.50, $80,800,800,700.50)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800" i="1" u="none" strike="noStrike" dirty="0">
                          <a:solidFill>
                            <a:schemeClr val="bg1"/>
                          </a:solidFill>
                          <a:effectLst/>
                          <a:latin typeface="Helvetica Neue" charset="0"/>
                          <a:ea typeface="Helvetica Neue" charset="0"/>
                          <a:cs typeface="Helvetica Neue" charset="0"/>
                        </a:rPr>
                        <a:t>$30,300,900,100.00 ($2,200,600,200.20, $80,800,300,500.30)</a:t>
                      </a:r>
                      <a:endParaRPr lang="en-US" sz="1800" b="1" i="1" u="none" strike="noStrike" dirty="0">
                        <a:solidFill>
                          <a:schemeClr val="bg1"/>
                        </a:solidFill>
                        <a:effectLst/>
                        <a:latin typeface="Helvetica Neue" charset="0"/>
                        <a:ea typeface="Helvetica Neue" charset="0"/>
                        <a:cs typeface="Helvetica Neue" charset="0"/>
                      </a:endParaRPr>
                    </a:p>
                  </a:txBody>
                  <a:tcPr marL="5377" marR="5377" marT="5377"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27</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03890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060" y="0"/>
            <a:ext cx="10441246" cy="1320800"/>
          </a:xfrm>
        </p:spPr>
        <p:txBody>
          <a:bodyPr>
            <a:noAutofit/>
          </a:bodyPr>
          <a:lstStyle/>
          <a:p>
            <a:pPr algn="ctr"/>
            <a:r>
              <a:rPr lang="en-US" b="1" i="1" dirty="0">
                <a:solidFill>
                  <a:schemeClr val="tx1"/>
                </a:solidFill>
                <a:latin typeface="Helvetica" charset="0"/>
                <a:ea typeface="Helvetica" charset="0"/>
                <a:cs typeface="Helvetica" charset="0"/>
              </a:rPr>
              <a:t>Results &amp; Discussion </a:t>
            </a:r>
            <a:r>
              <a:rPr lang="en-US" b="1" i="1" dirty="0" smtClean="0">
                <a:solidFill>
                  <a:schemeClr val="tx1"/>
                </a:solidFill>
                <a:latin typeface="Helvetica" charset="0"/>
                <a:ea typeface="Helvetica" charset="0"/>
                <a:cs typeface="Helvetica" charset="0"/>
              </a:rPr>
              <a:t>III </a:t>
            </a:r>
            <a:r>
              <a:rPr lang="en-US" b="1" i="1" dirty="0">
                <a:solidFill>
                  <a:schemeClr val="tx1"/>
                </a:solidFill>
                <a:latin typeface="Helvetica" charset="0"/>
                <a:ea typeface="Helvetica" charset="0"/>
                <a:cs typeface="Helvetica" charset="0"/>
              </a:rPr>
              <a:t>(EPA </a:t>
            </a:r>
            <a:r>
              <a:rPr lang="en-US" b="1" i="1" dirty="0" smtClean="0">
                <a:solidFill>
                  <a:schemeClr val="tx1"/>
                </a:solidFill>
                <a:latin typeface="Helvetica" charset="0"/>
                <a:ea typeface="Helvetica" charset="0"/>
                <a:cs typeface="Helvetica" charset="0"/>
              </a:rPr>
              <a:t>BenMAP-CE)-RACM2 </a:t>
            </a:r>
            <a:r>
              <a:rPr lang="en-US" b="1" i="1" dirty="0">
                <a:solidFill>
                  <a:schemeClr val="tx1"/>
                </a:solidFill>
                <a:latin typeface="Helvetica" charset="0"/>
                <a:ea typeface="Helvetica" charset="0"/>
                <a:cs typeface="Helvetica" charset="0"/>
              </a:rPr>
              <a:t>&amp; GACM Health Impact and Valuation </a:t>
            </a:r>
            <a:r>
              <a:rPr lang="en-US" b="1" i="1" dirty="0" smtClean="0">
                <a:solidFill>
                  <a:schemeClr val="tx1"/>
                </a:solidFill>
                <a:latin typeface="Helvetica" charset="0"/>
                <a:ea typeface="Helvetica" charset="0"/>
                <a:cs typeface="Helvetica" charset="0"/>
              </a:rPr>
              <a:t>Graphs</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28</a:t>
            </a:fld>
            <a:endParaRPr lang="en-US" b="1" dirty="0">
              <a:latin typeface="Helvetica" charset="0"/>
              <a:ea typeface="Helvetica" charset="0"/>
              <a:cs typeface="Helvetica" charset="0"/>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l="1052" t="2347" r="51857" b="3315"/>
          <a:stretch/>
        </p:blipFill>
        <p:spPr bwMode="auto">
          <a:xfrm>
            <a:off x="103058" y="1853187"/>
            <a:ext cx="6115939" cy="4407408"/>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621" t="3230" r="50686" b="4828"/>
          <a:stretch/>
        </p:blipFill>
        <p:spPr>
          <a:xfrm>
            <a:off x="6492240" y="1942833"/>
            <a:ext cx="5522976" cy="4407408"/>
          </a:xfrm>
          <a:prstGeom prst="rect">
            <a:avLst/>
          </a:prstGeom>
        </p:spPr>
      </p:pic>
    </p:spTree>
    <p:extLst>
      <p:ext uri="{BB962C8B-B14F-4D97-AF65-F5344CB8AC3E}">
        <p14:creationId xmlns:p14="http://schemas.microsoft.com/office/powerpoint/2010/main" val="141247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8" y="86538"/>
            <a:ext cx="11431416" cy="1780477"/>
          </a:xfrm>
        </p:spPr>
        <p:txBody>
          <a:bodyPr>
            <a:noAutofit/>
          </a:bodyPr>
          <a:lstStyle/>
          <a:p>
            <a:pPr algn="ctr"/>
            <a:r>
              <a:rPr lang="en-US" b="1" i="1" dirty="0">
                <a:solidFill>
                  <a:schemeClr val="tx1"/>
                </a:solidFill>
                <a:latin typeface="Helvetica" charset="0"/>
                <a:ea typeface="Helvetica" charset="0"/>
                <a:cs typeface="Helvetica" charset="0"/>
              </a:rPr>
              <a:t>Results &amp; Discussion </a:t>
            </a:r>
            <a:r>
              <a:rPr lang="en-US" b="1" i="1" dirty="0" smtClean="0">
                <a:solidFill>
                  <a:schemeClr val="tx1"/>
                </a:solidFill>
                <a:latin typeface="Helvetica" charset="0"/>
                <a:ea typeface="Helvetica" charset="0"/>
                <a:cs typeface="Helvetica" charset="0"/>
              </a:rPr>
              <a:t>III </a:t>
            </a:r>
            <a:r>
              <a:rPr lang="en-US" b="1" i="1" dirty="0">
                <a:solidFill>
                  <a:schemeClr val="tx1"/>
                </a:solidFill>
                <a:latin typeface="Helvetica" charset="0"/>
                <a:ea typeface="Helvetica" charset="0"/>
                <a:cs typeface="Helvetica" charset="0"/>
              </a:rPr>
              <a:t>(EPA </a:t>
            </a:r>
            <a:r>
              <a:rPr lang="en-US" b="1" i="1" dirty="0" smtClean="0">
                <a:solidFill>
                  <a:schemeClr val="tx1"/>
                </a:solidFill>
                <a:latin typeface="Helvetica" charset="0"/>
                <a:ea typeface="Helvetica" charset="0"/>
                <a:cs typeface="Helvetica" charset="0"/>
              </a:rPr>
              <a:t>BenMAP-CE)-RACM2 </a:t>
            </a:r>
            <a:r>
              <a:rPr lang="en-US" b="1" i="1" dirty="0">
                <a:solidFill>
                  <a:schemeClr val="tx1"/>
                </a:solidFill>
                <a:latin typeface="Helvetica" charset="0"/>
                <a:ea typeface="Helvetica" charset="0"/>
                <a:cs typeface="Helvetica" charset="0"/>
              </a:rPr>
              <a:t>&amp; GACM Health Impact and Valuation </a:t>
            </a:r>
            <a:r>
              <a:rPr lang="en-US" b="1" i="1" dirty="0" smtClean="0">
                <a:solidFill>
                  <a:schemeClr val="tx1"/>
                </a:solidFill>
                <a:latin typeface="Helvetica" charset="0"/>
                <a:ea typeface="Helvetica" charset="0"/>
                <a:cs typeface="Helvetica" charset="0"/>
              </a:rPr>
              <a:t>Graphs: Pooled Counties</a:t>
            </a:r>
            <a:endParaRPr lang="en-US"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7409476"/>
              </p:ext>
            </p:extLst>
          </p:nvPr>
        </p:nvGraphicFramePr>
        <p:xfrm>
          <a:off x="43408" y="1884944"/>
          <a:ext cx="6794746" cy="4811693"/>
        </p:xfrm>
        <a:graphic>
          <a:graphicData uri="http://schemas.openxmlformats.org/drawingml/2006/table">
            <a:tbl>
              <a:tblPr firstRow="1" bandRow="1">
                <a:tableStyleId>{37CE84F3-28C3-443E-9E96-99CF82512B78}</a:tableStyleId>
              </a:tblPr>
              <a:tblGrid>
                <a:gridCol w="1027111"/>
                <a:gridCol w="1328949"/>
                <a:gridCol w="1224517"/>
                <a:gridCol w="992611"/>
                <a:gridCol w="1197437"/>
                <a:gridCol w="1024121"/>
              </a:tblGrid>
              <a:tr h="1310773">
                <a:tc>
                  <a:txBody>
                    <a:bodyPr/>
                    <a:lstStyle/>
                    <a:p>
                      <a:pPr algn="l" fontAlgn="b"/>
                      <a:r>
                        <a:rPr lang="en-US" sz="1400" u="none" strike="noStrike" dirty="0">
                          <a:effectLst/>
                          <a:latin typeface="Helvetica Neue" charset="0"/>
                          <a:ea typeface="Helvetica Neue" charset="0"/>
                          <a:cs typeface="Helvetica Neue" charset="0"/>
                        </a:rPr>
                        <a:t>Region Name</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Endpoint</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RACM2 Point Estimate (Health Impact </a:t>
                      </a:r>
                      <a:r>
                        <a:rPr lang="en-US" sz="1400" u="none" strike="noStrike" dirty="0" smtClean="0">
                          <a:effectLst/>
                          <a:latin typeface="Helvetica Neue" charset="0"/>
                          <a:ea typeface="Helvetica Neue" charset="0"/>
                          <a:cs typeface="Helvetica Neue" charset="0"/>
                        </a:rPr>
                        <a:t>Results)</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GACM Point Estimate (Health Impact </a:t>
                      </a:r>
                      <a:r>
                        <a:rPr lang="en-US" sz="1400" u="none" strike="noStrike" dirty="0" smtClean="0">
                          <a:effectLst/>
                          <a:latin typeface="Helvetica Neue" charset="0"/>
                          <a:ea typeface="Helvetica Neue" charset="0"/>
                          <a:cs typeface="Helvetica Neue" charset="0"/>
                        </a:rPr>
                        <a:t>Results)</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RACM2 Point Estimate (Valuation Results)</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400" u="none" strike="noStrike" dirty="0">
                          <a:effectLst/>
                          <a:latin typeface="Helvetica Neue" charset="0"/>
                          <a:ea typeface="Helvetica Neue" charset="0"/>
                          <a:cs typeface="Helvetica Neue" charset="0"/>
                        </a:rPr>
                        <a:t>GACM Point Estimate (Valuation Results)</a:t>
                      </a:r>
                      <a:endParaRPr lang="en-US" sz="1400" b="1" i="0" u="none" strike="noStrike" dirty="0">
                        <a:solidFill>
                          <a:srgbClr val="0D0D0D"/>
                        </a:solidFill>
                        <a:effectLst/>
                        <a:latin typeface="Helvetica Neue" charset="0"/>
                        <a:ea typeface="Helvetica Neue" charset="0"/>
                        <a:cs typeface="Helvetica Neue" charset="0"/>
                      </a:endParaRPr>
                    </a:p>
                  </a:txBody>
                  <a:tcPr marL="4640" marR="4640" marT="4640" marB="0" anchor="b">
                    <a:lnL w="28575"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75230">
                <a:tc>
                  <a:txBody>
                    <a:bodyPr/>
                    <a:lstStyle/>
                    <a:p>
                      <a:pPr algn="l" fontAlgn="b"/>
                      <a:r>
                        <a:rPr lang="en-US" sz="1600" b="1" u="none" strike="noStrike" dirty="0">
                          <a:effectLst/>
                          <a:latin typeface="Helvetica Neue" charset="0"/>
                          <a:ea typeface="Helvetica Neue" charset="0"/>
                          <a:cs typeface="Helvetica Neue" charset="0"/>
                        </a:rPr>
                        <a:t>Los Angeles</a:t>
                      </a:r>
                      <a:endParaRPr lang="en-US" sz="16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200" b="1" u="none" strike="noStrike" dirty="0">
                          <a:effectLst/>
                          <a:latin typeface="Helvetica Neue" charset="0"/>
                          <a:ea typeface="Helvetica Neue" charset="0"/>
                          <a:cs typeface="Helvetica Neue" charset="0"/>
                        </a:rPr>
                        <a:t>School Loss Days, All Cause (Gilliland et al., 2001)</a:t>
                      </a:r>
                      <a:endParaRPr lang="en-US" sz="12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is-IS" sz="1600" i="1" u="none" strike="noStrike" dirty="0" smtClean="0">
                          <a:solidFill>
                            <a:schemeClr val="bg1"/>
                          </a:solidFill>
                          <a:effectLst/>
                          <a:latin typeface="Helvetica Neue" charset="0"/>
                          <a:ea typeface="Helvetica Neue" charset="0"/>
                          <a:cs typeface="Helvetica Neue" charset="0"/>
                        </a:rPr>
                        <a:t>1,687,683</a:t>
                      </a:r>
                      <a:endParaRPr lang="is-I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is-IS" sz="1600" i="1" u="none" strike="noStrike" dirty="0" smtClean="0">
                          <a:solidFill>
                            <a:schemeClr val="bg1"/>
                          </a:solidFill>
                          <a:effectLst/>
                          <a:latin typeface="Helvetica Neue" charset="0"/>
                          <a:ea typeface="Helvetica Neue" charset="0"/>
                          <a:cs typeface="Helvetica Neue" charset="0"/>
                        </a:rPr>
                        <a:t>1,685,303</a:t>
                      </a:r>
                      <a:endParaRPr lang="is-I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a:solidFill>
                            <a:schemeClr val="bg1"/>
                          </a:solidFill>
                          <a:effectLst/>
                          <a:latin typeface="Helvetica Neue" charset="0"/>
                          <a:ea typeface="Helvetica Neue" charset="0"/>
                          <a:cs typeface="Helvetica Neue" charset="0"/>
                        </a:rPr>
                        <a:t>$165,713,872.00</a:t>
                      </a:r>
                      <a:endParaRPr lang="en-US" sz="1600" b="1" i="1" u="none" strike="noStrike">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$165,480,240.00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75230">
                <a:tc>
                  <a:txBody>
                    <a:bodyPr/>
                    <a:lstStyle/>
                    <a:p>
                      <a:pPr algn="l" fontAlgn="b"/>
                      <a:r>
                        <a:rPr lang="en-US" sz="1600" b="1" u="none" strike="noStrike" dirty="0">
                          <a:effectLst/>
                          <a:latin typeface="Helvetica Neue" charset="0"/>
                          <a:ea typeface="Helvetica Neue" charset="0"/>
                          <a:cs typeface="Helvetica Neue" charset="0"/>
                        </a:rPr>
                        <a:t>Orange County</a:t>
                      </a:r>
                      <a:endParaRPr lang="en-US" sz="16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200" b="1" u="none" strike="noStrike" dirty="0">
                          <a:effectLst/>
                          <a:latin typeface="Helvetica Neue" charset="0"/>
                          <a:ea typeface="Helvetica Neue" charset="0"/>
                          <a:cs typeface="Helvetica Neue" charset="0"/>
                        </a:rPr>
                        <a:t>School Loss Days, All Cause (Gilliland et al., 2001)</a:t>
                      </a:r>
                      <a:endParaRPr lang="en-US" sz="12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hr-HR" sz="1600" i="1" u="none" strike="noStrike" dirty="0" smtClean="0">
                          <a:solidFill>
                            <a:schemeClr val="bg1"/>
                          </a:solidFill>
                          <a:effectLst/>
                          <a:latin typeface="Helvetica Neue" charset="0"/>
                          <a:ea typeface="Helvetica Neue" charset="0"/>
                          <a:cs typeface="Helvetica Neue" charset="0"/>
                        </a:rPr>
                        <a:t>486,803</a:t>
                      </a:r>
                      <a:endParaRPr lang="hr-HR"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is-IS" sz="1600" i="1" u="none" strike="noStrike" dirty="0" smtClean="0">
                          <a:solidFill>
                            <a:schemeClr val="bg1"/>
                          </a:solidFill>
                          <a:effectLst/>
                          <a:latin typeface="Helvetica Neue" charset="0"/>
                          <a:ea typeface="Helvetica Neue" charset="0"/>
                          <a:cs typeface="Helvetica Neue" charset="0"/>
                        </a:rPr>
                        <a:t>486,701</a:t>
                      </a:r>
                      <a:endParaRPr lang="is-I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$47,799,280.00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a:solidFill>
                            <a:schemeClr val="bg1"/>
                          </a:solidFill>
                          <a:effectLst/>
                          <a:latin typeface="Helvetica Neue" charset="0"/>
                          <a:ea typeface="Helvetica Neue" charset="0"/>
                          <a:cs typeface="Helvetica Neue" charset="0"/>
                        </a:rPr>
                        <a:t>$47,789,256.00</a:t>
                      </a:r>
                      <a:endParaRPr lang="en-US" sz="1600" b="1" i="1" u="none" strike="noStrike">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75230">
                <a:tc>
                  <a:txBody>
                    <a:bodyPr/>
                    <a:lstStyle/>
                    <a:p>
                      <a:pPr algn="l" fontAlgn="b"/>
                      <a:r>
                        <a:rPr lang="en-US" sz="1600" b="1" u="none" strike="noStrike" dirty="0">
                          <a:effectLst/>
                          <a:latin typeface="Helvetica Neue" charset="0"/>
                          <a:ea typeface="Helvetica Neue" charset="0"/>
                          <a:cs typeface="Helvetica Neue" charset="0"/>
                        </a:rPr>
                        <a:t>Riverside</a:t>
                      </a:r>
                      <a:endParaRPr lang="en-US" sz="16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200" b="1" u="none" strike="noStrike" dirty="0">
                          <a:effectLst/>
                          <a:latin typeface="Helvetica Neue" charset="0"/>
                          <a:ea typeface="Helvetica Neue" charset="0"/>
                          <a:cs typeface="Helvetica Neue" charset="0"/>
                        </a:rPr>
                        <a:t>School Loss Days, All Cause (Gilliland et al., 2001)</a:t>
                      </a:r>
                      <a:endParaRPr lang="en-US" sz="12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hr-HR" sz="1600" i="1" u="none" strike="noStrike" dirty="0" smtClean="0">
                          <a:solidFill>
                            <a:schemeClr val="bg1"/>
                          </a:solidFill>
                          <a:effectLst/>
                          <a:latin typeface="Helvetica Neue" charset="0"/>
                          <a:ea typeface="Helvetica Neue" charset="0"/>
                          <a:cs typeface="Helvetica Neue" charset="0"/>
                        </a:rPr>
                        <a:t>593,572</a:t>
                      </a:r>
                      <a:endParaRPr lang="hr-HR"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fi-FI" sz="1600" i="1" u="none" strike="noStrike" dirty="0" smtClean="0">
                          <a:solidFill>
                            <a:schemeClr val="bg1"/>
                          </a:solidFill>
                          <a:effectLst/>
                          <a:latin typeface="Helvetica Neue" charset="0"/>
                          <a:ea typeface="Helvetica Neue" charset="0"/>
                          <a:cs typeface="Helvetica Neue" charset="0"/>
                        </a:rPr>
                        <a:t>593,387</a:t>
                      </a:r>
                      <a:endParaRPr lang="fi-FI"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$58,282,984.00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$58,264,792.00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875230">
                <a:tc>
                  <a:txBody>
                    <a:bodyPr/>
                    <a:lstStyle/>
                    <a:p>
                      <a:pPr algn="l" fontAlgn="b"/>
                      <a:r>
                        <a:rPr lang="en-US" sz="1400" b="1" u="none" strike="noStrike" dirty="0">
                          <a:effectLst/>
                          <a:latin typeface="Helvetica Neue" charset="0"/>
                          <a:ea typeface="Helvetica Neue" charset="0"/>
                          <a:cs typeface="Helvetica Neue" charset="0"/>
                        </a:rPr>
                        <a:t>San </a:t>
                      </a:r>
                      <a:r>
                        <a:rPr lang="en-US" sz="1400" b="1" u="none" strike="noStrike" dirty="0" smtClean="0">
                          <a:effectLst/>
                          <a:latin typeface="Helvetica Neue" charset="0"/>
                          <a:ea typeface="Helvetica Neue" charset="0"/>
                          <a:cs typeface="Helvetica Neue" charset="0"/>
                        </a:rPr>
                        <a:t>Bernardino</a:t>
                      </a:r>
                      <a:endParaRPr lang="en-US" sz="14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fontAlgn="b"/>
                      <a:r>
                        <a:rPr lang="en-US" sz="1200" b="1" u="none" strike="noStrike" dirty="0">
                          <a:effectLst/>
                          <a:latin typeface="Helvetica Neue" charset="0"/>
                          <a:ea typeface="Helvetica Neue" charset="0"/>
                          <a:cs typeface="Helvetica Neue" charset="0"/>
                        </a:rPr>
                        <a:t>School Loss Days, All Cause (Gilliland et al., 2001)</a:t>
                      </a:r>
                      <a:endParaRPr lang="en-US" sz="1200" b="1" i="0" u="none" strike="noStrike" dirty="0">
                        <a:solidFill>
                          <a:srgbClr val="000000"/>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fi-FI" sz="1600" i="1" u="none" strike="noStrike" dirty="0" smtClean="0">
                          <a:solidFill>
                            <a:schemeClr val="bg1"/>
                          </a:solidFill>
                          <a:effectLst/>
                          <a:latin typeface="Helvetica Neue" charset="0"/>
                          <a:ea typeface="Helvetica Neue" charset="0"/>
                          <a:cs typeface="Helvetica Neue" charset="0"/>
                        </a:rPr>
                        <a:t>478,705</a:t>
                      </a:r>
                      <a:endParaRPr lang="fi-FI"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nb-NO" sz="1600" i="1" u="none" strike="noStrike" dirty="0" smtClean="0">
                          <a:solidFill>
                            <a:schemeClr val="bg1"/>
                          </a:solidFill>
                          <a:effectLst/>
                          <a:latin typeface="Helvetica Neue" charset="0"/>
                          <a:ea typeface="Helvetica Neue" charset="0"/>
                          <a:cs typeface="Helvetica Neue" charset="0"/>
                        </a:rPr>
                        <a:t>478,486</a:t>
                      </a:r>
                      <a:endParaRPr lang="nb-NO"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$47,004,160.00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r" fontAlgn="b"/>
                      <a:r>
                        <a:rPr lang="en-US" sz="1600" i="1" u="none" strike="noStrike" dirty="0">
                          <a:solidFill>
                            <a:schemeClr val="bg1"/>
                          </a:solidFill>
                          <a:effectLst/>
                          <a:latin typeface="Helvetica Neue" charset="0"/>
                          <a:ea typeface="Helvetica Neue" charset="0"/>
                          <a:cs typeface="Helvetica Neue" charset="0"/>
                        </a:rPr>
                        <a:t>$46,982,680.00</a:t>
                      </a:r>
                      <a:endParaRPr lang="en-US" sz="1600" b="1" i="1" u="none" strike="noStrike" dirty="0">
                        <a:solidFill>
                          <a:schemeClr val="bg1"/>
                        </a:solidFill>
                        <a:effectLst/>
                        <a:latin typeface="Helvetica Neue" charset="0"/>
                        <a:ea typeface="Helvetica Neue" charset="0"/>
                        <a:cs typeface="Helvetica Neue" charset="0"/>
                      </a:endParaRPr>
                    </a:p>
                  </a:txBody>
                  <a:tcPr marL="4640" marR="4640" marT="4640"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29</a:t>
            </a:fld>
            <a:endParaRPr lang="en-US" b="1" dirty="0">
              <a:latin typeface="Helvetica" charset="0"/>
              <a:ea typeface="Helvetica" charset="0"/>
              <a:cs typeface="Helvetica" charset="0"/>
            </a:endParaRPr>
          </a:p>
        </p:txBody>
      </p:sp>
      <p:pic>
        <p:nvPicPr>
          <p:cNvPr id="5" name="Picture 4"/>
          <p:cNvPicPr/>
          <p:nvPr/>
        </p:nvPicPr>
        <p:blipFill rotWithShape="1">
          <a:blip r:embed="rId2">
            <a:extLst>
              <a:ext uri="{28A0092B-C50C-407E-A947-70E740481C1C}">
                <a14:useLocalDpi xmlns:a14="http://schemas.microsoft.com/office/drawing/2010/main" val="0"/>
              </a:ext>
            </a:extLst>
          </a:blip>
          <a:srcRect l="1636" t="4589" r="3277" b="3182"/>
          <a:stretch/>
        </p:blipFill>
        <p:spPr bwMode="auto">
          <a:xfrm>
            <a:off x="6956191" y="1856208"/>
            <a:ext cx="5132535" cy="251714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extLst>
              <a:ext uri="{28A0092B-C50C-407E-A947-70E740481C1C}">
                <a14:useLocalDpi xmlns:a14="http://schemas.microsoft.com/office/drawing/2010/main" val="0"/>
              </a:ext>
            </a:extLst>
          </a:blip>
          <a:srcRect l="1635" t="2740" r="2460" b="2718"/>
          <a:stretch/>
        </p:blipFill>
        <p:spPr bwMode="auto">
          <a:xfrm>
            <a:off x="6937544" y="4427135"/>
            <a:ext cx="5132535" cy="22336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838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60" y="179294"/>
            <a:ext cx="10721787" cy="1385936"/>
          </a:xfrm>
        </p:spPr>
        <p:txBody>
          <a:bodyPr>
            <a:noAutofit/>
          </a:bodyPr>
          <a:lstStyle/>
          <a:p>
            <a:pPr algn="ctr"/>
            <a:r>
              <a:rPr lang="en-US" sz="4000" b="1" i="1" dirty="0" smtClean="0">
                <a:solidFill>
                  <a:srgbClr val="0070C0"/>
                </a:solidFill>
                <a:latin typeface="Helvetica" charset="0"/>
                <a:ea typeface="Helvetica" charset="0"/>
                <a:cs typeface="Helvetica" charset="0"/>
              </a:rPr>
              <a:t>Significance of the Global Atmospheric </a:t>
            </a:r>
            <a:r>
              <a:rPr lang="en-US" sz="4000" b="1" i="1" smtClean="0">
                <a:solidFill>
                  <a:srgbClr val="0070C0"/>
                </a:solidFill>
                <a:latin typeface="Helvetica" charset="0"/>
                <a:ea typeface="Helvetica" charset="0"/>
                <a:cs typeface="Helvetica" charset="0"/>
              </a:rPr>
              <a:t>Chemistry Mechanism (GACM)</a:t>
            </a:r>
            <a:endParaRPr lang="en-US" sz="40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337930" y="2115670"/>
            <a:ext cx="11211339" cy="4464423"/>
          </a:xfrm>
        </p:spPr>
        <p:txBody>
          <a:bodyPr>
            <a:noAutofit/>
          </a:bodyPr>
          <a:lstStyle/>
          <a:p>
            <a:pPr>
              <a:lnSpc>
                <a:spcPct val="150000"/>
              </a:lnSpc>
            </a:pPr>
            <a:r>
              <a:rPr lang="en-US" sz="3200" b="1" i="1" dirty="0">
                <a:latin typeface="Helvetica"/>
                <a:cs typeface="Helvetica"/>
              </a:rPr>
              <a:t>Initial and Boundary Conditions on a Global Scale</a:t>
            </a:r>
          </a:p>
          <a:p>
            <a:pPr>
              <a:lnSpc>
                <a:spcPct val="150000"/>
              </a:lnSpc>
            </a:pPr>
            <a:r>
              <a:rPr lang="en-US" sz="3200" b="1" i="1" dirty="0" smtClean="0">
                <a:latin typeface="Helvetica"/>
                <a:cs typeface="Helvetica"/>
              </a:rPr>
              <a:t>Additional </a:t>
            </a:r>
            <a:r>
              <a:rPr lang="en-US" sz="3200" b="1" i="1" dirty="0">
                <a:latin typeface="Helvetica"/>
                <a:cs typeface="Helvetica"/>
              </a:rPr>
              <a:t>chemistry for marine environments</a:t>
            </a:r>
          </a:p>
          <a:p>
            <a:pPr>
              <a:lnSpc>
                <a:spcPct val="100000"/>
              </a:lnSpc>
            </a:pPr>
            <a:r>
              <a:rPr lang="en-US" sz="3200" b="1" i="1" dirty="0" smtClean="0">
                <a:latin typeface="Helvetica"/>
                <a:cs typeface="Helvetica"/>
              </a:rPr>
              <a:t>Maintain computational efficiency (Reduced VOC (volatile organic compounds) Chemistry)</a:t>
            </a:r>
          </a:p>
          <a:p>
            <a:pPr>
              <a:lnSpc>
                <a:spcPct val="100000"/>
              </a:lnSpc>
            </a:pPr>
            <a:r>
              <a:rPr lang="en-US" sz="3200" b="1" i="1" dirty="0" smtClean="0">
                <a:latin typeface="Helvetica"/>
                <a:cs typeface="Helvetica"/>
              </a:rPr>
              <a:t>VOC </a:t>
            </a:r>
            <a:r>
              <a:rPr lang="en-US" sz="3200" b="1" i="1" dirty="0">
                <a:latin typeface="Helvetica"/>
                <a:cs typeface="Helvetica"/>
              </a:rPr>
              <a:t>chemistry compatibility to </a:t>
            </a:r>
            <a:r>
              <a:rPr lang="en-US" sz="3200" b="1" i="1" dirty="0" smtClean="0">
                <a:latin typeface="Helvetica"/>
                <a:cs typeface="Helvetica"/>
              </a:rPr>
              <a:t>RACM2 (Regional Atmospheric Chemistry Mechanism, Version 2)</a:t>
            </a:r>
            <a:endParaRPr lang="en-US" sz="3200" b="1" i="1" dirty="0">
              <a:latin typeface="Helvetica"/>
              <a:cs typeface="Helvetica"/>
            </a:endParaRPr>
          </a:p>
          <a:p>
            <a:endParaRPr lang="en-US" sz="3200" b="1" i="1" dirty="0" smtClean="0">
              <a:latin typeface="Helvetica"/>
              <a:cs typeface="Helvetica"/>
            </a:endParaRPr>
          </a:p>
          <a:p>
            <a:endParaRPr lang="en-US" sz="3200" b="1" i="1" dirty="0" smtClean="0">
              <a:latin typeface="Helvetica"/>
              <a:cs typeface="Helvetica"/>
            </a:endParaRPr>
          </a:p>
          <a:p>
            <a:pPr marL="174708" indent="-174708" defTabSz="465887">
              <a:buFont typeface="Arial"/>
              <a:buChar char="•"/>
              <a:defRPr/>
            </a:pPr>
            <a:endParaRPr lang="en-US" sz="3200" dirty="0" smtClean="0"/>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3</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48325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992" y="179294"/>
            <a:ext cx="9147983" cy="1320800"/>
          </a:xfrm>
        </p:spPr>
        <p:txBody>
          <a:bodyPr>
            <a:noAutofit/>
          </a:bodyPr>
          <a:lstStyle/>
          <a:p>
            <a:pPr algn="ctr"/>
            <a:r>
              <a:rPr lang="en-US" sz="8800" b="1" i="1" dirty="0" smtClean="0">
                <a:solidFill>
                  <a:srgbClr val="0070C0"/>
                </a:solidFill>
                <a:latin typeface="Helvetica" charset="0"/>
                <a:ea typeface="Helvetica" charset="0"/>
                <a:cs typeface="Helvetica" charset="0"/>
              </a:rPr>
              <a:t>Conclusions</a:t>
            </a:r>
            <a:endParaRPr lang="en-US" sz="88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0" y="1664021"/>
            <a:ext cx="12192000" cy="4213413"/>
          </a:xfrm>
        </p:spPr>
        <p:txBody>
          <a:bodyPr>
            <a:noAutofit/>
          </a:bodyPr>
          <a:lstStyle/>
          <a:p>
            <a:pPr>
              <a:lnSpc>
                <a:spcPct val="100000"/>
              </a:lnSpc>
              <a:spcBef>
                <a:spcPts val="0"/>
              </a:spcBef>
              <a:buFont typeface="Wingdings" charset="2"/>
              <a:buChar char="v"/>
            </a:pPr>
            <a:endParaRPr lang="en-US" sz="1800" b="1" i="1" dirty="0" smtClean="0">
              <a:latin typeface="Helvetica" charset="0"/>
              <a:ea typeface="Helvetica" charset="0"/>
              <a:cs typeface="Helvetica" charset="0"/>
            </a:endParaRPr>
          </a:p>
          <a:p>
            <a:pPr>
              <a:lnSpc>
                <a:spcPct val="100000"/>
              </a:lnSpc>
              <a:spcBef>
                <a:spcPts val="0"/>
              </a:spcBef>
              <a:buFont typeface="Wingdings" charset="2"/>
              <a:buChar char="v"/>
            </a:pPr>
            <a:r>
              <a:rPr lang="en-US" sz="1800" b="1" i="1" dirty="0" smtClean="0">
                <a:latin typeface="Helvetica" charset="0"/>
                <a:ea typeface="Helvetica" charset="0"/>
                <a:cs typeface="Helvetica" charset="0"/>
              </a:rPr>
              <a:t>GACM and RACM2 O</a:t>
            </a:r>
            <a:r>
              <a:rPr lang="en-US" sz="1800" b="1" i="1" baseline="-25000" dirty="0" smtClean="0">
                <a:latin typeface="Helvetica" charset="0"/>
                <a:ea typeface="Helvetica" charset="0"/>
                <a:cs typeface="Helvetica" charset="0"/>
              </a:rPr>
              <a:t>3</a:t>
            </a:r>
            <a:r>
              <a:rPr lang="en-US" sz="1800" b="1" i="1" dirty="0" smtClean="0">
                <a:latin typeface="Helvetica" charset="0"/>
                <a:ea typeface="Helvetica" charset="0"/>
                <a:cs typeface="Helvetica" charset="0"/>
              </a:rPr>
              <a:t> concentrations from the S-Box model runs showed the compatibility of the VOC chemistry within both mechanisms.</a:t>
            </a:r>
            <a:endParaRPr lang="en-US" sz="1800" b="1" i="1" dirty="0">
              <a:latin typeface="Helvetica" charset="0"/>
              <a:ea typeface="Helvetica" charset="0"/>
              <a:cs typeface="Helvetica" charset="0"/>
            </a:endParaRPr>
          </a:p>
          <a:p>
            <a:pPr>
              <a:lnSpc>
                <a:spcPct val="100000"/>
              </a:lnSpc>
              <a:spcBef>
                <a:spcPts val="0"/>
              </a:spcBef>
              <a:buFont typeface="Wingdings" charset="2"/>
              <a:buChar char="v"/>
            </a:pPr>
            <a:endParaRPr lang="en-US" sz="1800" b="1" i="1" dirty="0" smtClean="0">
              <a:latin typeface="Helvetica" charset="0"/>
              <a:ea typeface="Helvetica" charset="0"/>
              <a:cs typeface="Helvetica" charset="0"/>
            </a:endParaRPr>
          </a:p>
          <a:p>
            <a:pPr>
              <a:lnSpc>
                <a:spcPct val="100000"/>
              </a:lnSpc>
              <a:spcBef>
                <a:spcPts val="0"/>
              </a:spcBef>
              <a:buFont typeface="Wingdings" charset="2"/>
              <a:buChar char="v"/>
            </a:pPr>
            <a:r>
              <a:rPr lang="en-US" sz="1800" b="1" i="1" dirty="0" smtClean="0">
                <a:latin typeface="Helvetica" charset="0"/>
                <a:ea typeface="Helvetica" charset="0"/>
                <a:cs typeface="Helvetica" charset="0"/>
              </a:rPr>
              <a:t>The successful testing </a:t>
            </a:r>
            <a:r>
              <a:rPr lang="en-US" sz="1800" b="1" i="1" dirty="0">
                <a:latin typeface="Helvetica" charset="0"/>
                <a:ea typeface="Helvetica" charset="0"/>
                <a:cs typeface="Helvetica" charset="0"/>
              </a:rPr>
              <a:t>of </a:t>
            </a:r>
            <a:r>
              <a:rPr lang="en-US" sz="1800" b="1" i="1" dirty="0" smtClean="0">
                <a:latin typeface="Helvetica" charset="0"/>
                <a:ea typeface="Helvetica" charset="0"/>
                <a:cs typeface="Helvetica" charset="0"/>
              </a:rPr>
              <a:t>GACM against the environmental chamber data</a:t>
            </a:r>
            <a:r>
              <a:rPr lang="en-US" sz="1800" b="1" i="1" dirty="0">
                <a:latin typeface="Helvetica" charset="0"/>
                <a:ea typeface="Helvetica" charset="0"/>
                <a:cs typeface="Helvetica" charset="0"/>
              </a:rPr>
              <a:t> </a:t>
            </a:r>
            <a:r>
              <a:rPr lang="en-US" sz="1800" b="1" i="1" dirty="0" smtClean="0">
                <a:latin typeface="Helvetica" charset="0"/>
                <a:ea typeface="Helvetica" charset="0"/>
                <a:cs typeface="Helvetica" charset="0"/>
              </a:rPr>
              <a:t>revealed how well GACM chemistry compares against actual </a:t>
            </a:r>
            <a:r>
              <a:rPr lang="en-US" sz="1800" b="1" i="1" dirty="0">
                <a:latin typeface="Helvetica" charset="0"/>
                <a:ea typeface="Helvetica" charset="0"/>
                <a:cs typeface="Helvetica" charset="0"/>
              </a:rPr>
              <a:t>concentrations </a:t>
            </a:r>
            <a:r>
              <a:rPr lang="en-US" sz="1800" b="1" i="1" dirty="0" smtClean="0">
                <a:latin typeface="Helvetica" charset="0"/>
                <a:ea typeface="Helvetica" charset="0"/>
                <a:cs typeface="Helvetica" charset="0"/>
              </a:rPr>
              <a:t>of chemical species found in the troposphere.</a:t>
            </a:r>
          </a:p>
          <a:p>
            <a:pPr>
              <a:lnSpc>
                <a:spcPct val="100000"/>
              </a:lnSpc>
              <a:spcBef>
                <a:spcPts val="0"/>
              </a:spcBef>
              <a:buFont typeface="Wingdings" charset="2"/>
              <a:buChar char="v"/>
            </a:pPr>
            <a:endParaRPr lang="en-US" sz="1800" b="1" i="1" dirty="0" smtClean="0">
              <a:latin typeface="Helvetica" charset="0"/>
              <a:ea typeface="Helvetica" charset="0"/>
              <a:cs typeface="Helvetica" charset="0"/>
            </a:endParaRPr>
          </a:p>
          <a:p>
            <a:pPr>
              <a:lnSpc>
                <a:spcPct val="100000"/>
              </a:lnSpc>
              <a:spcBef>
                <a:spcPts val="0"/>
              </a:spcBef>
              <a:buFont typeface="Wingdings" charset="2"/>
              <a:buChar char="v"/>
            </a:pPr>
            <a:r>
              <a:rPr lang="en-US" sz="1800" b="1" i="1" dirty="0" smtClean="0">
                <a:latin typeface="Helvetica" charset="0"/>
                <a:ea typeface="Helvetica" charset="0"/>
                <a:cs typeface="Helvetica" charset="0"/>
              </a:rPr>
              <a:t>WRF-Chem GACM and RACM2 results showed how well both mechanisms simulate O</a:t>
            </a:r>
            <a:r>
              <a:rPr lang="en-US" sz="1800" b="1" i="1" baseline="-25000" dirty="0" smtClean="0">
                <a:latin typeface="Helvetica" charset="0"/>
                <a:ea typeface="Helvetica" charset="0"/>
                <a:cs typeface="Helvetica" charset="0"/>
              </a:rPr>
              <a:t>3</a:t>
            </a:r>
            <a:r>
              <a:rPr lang="en-US" sz="1800" b="1" i="1" dirty="0" smtClean="0">
                <a:latin typeface="Helvetica" charset="0"/>
                <a:ea typeface="Helvetica" charset="0"/>
                <a:cs typeface="Helvetica" charset="0"/>
              </a:rPr>
              <a:t>  under real-world conditions.</a:t>
            </a:r>
          </a:p>
          <a:p>
            <a:pPr>
              <a:lnSpc>
                <a:spcPct val="100000"/>
              </a:lnSpc>
              <a:spcBef>
                <a:spcPts val="0"/>
              </a:spcBef>
              <a:buFont typeface="Wingdings" charset="2"/>
              <a:buChar char="v"/>
            </a:pPr>
            <a:endParaRPr lang="en-US" sz="1800" b="1" i="1" dirty="0" smtClean="0">
              <a:latin typeface="Helvetica" charset="0"/>
              <a:ea typeface="Helvetica" charset="0"/>
              <a:cs typeface="Helvetica" charset="0"/>
            </a:endParaRPr>
          </a:p>
          <a:p>
            <a:pPr>
              <a:lnSpc>
                <a:spcPct val="100000"/>
              </a:lnSpc>
              <a:spcBef>
                <a:spcPts val="0"/>
              </a:spcBef>
              <a:buFont typeface="Wingdings" charset="2"/>
              <a:buChar char="v"/>
            </a:pPr>
            <a:r>
              <a:rPr lang="en-US" sz="1800" b="1" i="1" dirty="0" smtClean="0">
                <a:latin typeface="Helvetica" charset="0"/>
                <a:ea typeface="Helvetica" charset="0"/>
                <a:cs typeface="Helvetica" charset="0"/>
              </a:rPr>
              <a:t>The amount of tropospheric O</a:t>
            </a:r>
            <a:r>
              <a:rPr lang="en-US" sz="1800" b="1" i="1" baseline="-25000" dirty="0" smtClean="0">
                <a:latin typeface="Helvetica" charset="0"/>
                <a:ea typeface="Helvetica" charset="0"/>
                <a:cs typeface="Helvetica" charset="0"/>
              </a:rPr>
              <a:t>3</a:t>
            </a:r>
            <a:r>
              <a:rPr lang="en-US" sz="1800" b="1" i="1" dirty="0" smtClean="0">
                <a:latin typeface="Helvetica" charset="0"/>
                <a:ea typeface="Helvetica" charset="0"/>
                <a:cs typeface="Helvetica" charset="0"/>
              </a:rPr>
              <a:t> in the SoCAB area leads to an increased amount of respiratory-related health impact and cost incurred from those results.</a:t>
            </a:r>
          </a:p>
          <a:p>
            <a:pPr>
              <a:lnSpc>
                <a:spcPct val="100000"/>
              </a:lnSpc>
              <a:spcBef>
                <a:spcPts val="0"/>
              </a:spcBef>
              <a:buFont typeface="Wingdings" charset="2"/>
              <a:buChar char="v"/>
            </a:pPr>
            <a:endParaRPr lang="en-US" sz="1800" b="1" i="1" dirty="0" smtClean="0">
              <a:latin typeface="Helvetica" charset="0"/>
              <a:ea typeface="Helvetica" charset="0"/>
              <a:cs typeface="Helvetica" charset="0"/>
            </a:endParaRPr>
          </a:p>
          <a:p>
            <a:pPr>
              <a:lnSpc>
                <a:spcPct val="100000"/>
              </a:lnSpc>
              <a:spcBef>
                <a:spcPts val="0"/>
              </a:spcBef>
              <a:buFont typeface="Wingdings" charset="2"/>
              <a:buChar char="v"/>
            </a:pPr>
            <a:r>
              <a:rPr lang="en-US" sz="1800" b="1" i="1" dirty="0" smtClean="0">
                <a:latin typeface="Helvetica" charset="0"/>
                <a:ea typeface="Helvetica" charset="0"/>
                <a:cs typeface="Helvetica" charset="0"/>
              </a:rPr>
              <a:t>GACM &amp; RACM2 will work well in global-regional modeling system based upon the compatibility from model results.</a:t>
            </a: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30</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81957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normAutofit/>
          </a:bodyPr>
          <a:lstStyle/>
          <a:p>
            <a:pPr algn="ctr"/>
            <a:r>
              <a:rPr lang="en-US" sz="7200" b="1" i="1" dirty="0" smtClean="0">
                <a:solidFill>
                  <a:srgbClr val="0070C0"/>
                </a:solidFill>
                <a:latin typeface="Helvetica" charset="0"/>
                <a:ea typeface="Helvetica" charset="0"/>
                <a:cs typeface="Helvetica" charset="0"/>
              </a:rPr>
              <a:t>Future Studies</a:t>
            </a:r>
            <a:endParaRPr lang="en-US" sz="72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0" y="888712"/>
            <a:ext cx="12192000" cy="5517775"/>
          </a:xfrm>
        </p:spPr>
        <p:txBody>
          <a:bodyPr>
            <a:noAutofit/>
          </a:bodyPr>
          <a:lstStyle/>
          <a:p>
            <a:pPr>
              <a:buFont typeface="Wingdings" charset="2"/>
              <a:buChar char="v"/>
            </a:pPr>
            <a:endParaRPr lang="en-US" sz="2000" b="1" i="1" dirty="0" smtClean="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Implement GACM into a current global model (i.e. GEOS-Chem or MOZART) to see how those boundary conditions work in a regional model.</a:t>
            </a:r>
          </a:p>
          <a:p>
            <a:pPr>
              <a:buFont typeface="Wingdings" charset="2"/>
              <a:buChar char="v"/>
            </a:pPr>
            <a:endParaRPr lang="en-US" sz="2000" b="1" i="1" dirty="0" smtClean="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Explore the model discrepancies between the WRF-Chem model and observed data when using RACM2 &amp; GACM. </a:t>
            </a:r>
          </a:p>
          <a:p>
            <a:pPr>
              <a:buFont typeface="Wingdings" charset="2"/>
              <a:buChar char="v"/>
            </a:pPr>
            <a:endParaRPr lang="en-US" sz="2000" b="1" i="1" dirty="0" smtClean="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Research </a:t>
            </a:r>
            <a:r>
              <a:rPr lang="en-US" sz="2000" b="1" i="1" dirty="0">
                <a:latin typeface="Helvetica" charset="0"/>
                <a:ea typeface="Helvetica" charset="0"/>
                <a:cs typeface="Helvetica" charset="0"/>
              </a:rPr>
              <a:t>into the use of different emission </a:t>
            </a:r>
            <a:r>
              <a:rPr lang="en-US" sz="2000" b="1" i="1" dirty="0" smtClean="0">
                <a:latin typeface="Helvetica" charset="0"/>
                <a:ea typeface="Helvetica" charset="0"/>
                <a:cs typeface="Helvetica" charset="0"/>
              </a:rPr>
              <a:t>inventories used </a:t>
            </a:r>
            <a:r>
              <a:rPr lang="en-US" sz="2000" b="1" i="1" dirty="0">
                <a:latin typeface="Helvetica" charset="0"/>
                <a:ea typeface="Helvetica" charset="0"/>
                <a:cs typeface="Helvetica" charset="0"/>
              </a:rPr>
              <a:t>to create the emissions of all species for a model run, so the O</a:t>
            </a:r>
            <a:r>
              <a:rPr lang="en-US" sz="2000" b="1" i="1" baseline="-25000" dirty="0">
                <a:latin typeface="Helvetica" charset="0"/>
                <a:ea typeface="Helvetica" charset="0"/>
                <a:cs typeface="Helvetica" charset="0"/>
              </a:rPr>
              <a:t>3</a:t>
            </a:r>
            <a:r>
              <a:rPr lang="en-US" sz="2000" b="1" i="1" dirty="0">
                <a:latin typeface="Helvetica" charset="0"/>
                <a:ea typeface="Helvetica" charset="0"/>
                <a:cs typeface="Helvetica" charset="0"/>
              </a:rPr>
              <a:t> </a:t>
            </a:r>
            <a:r>
              <a:rPr lang="en-US" sz="2000" b="1" i="1" dirty="0" smtClean="0">
                <a:latin typeface="Helvetica" charset="0"/>
                <a:ea typeface="Helvetica" charset="0"/>
                <a:cs typeface="Helvetica" charset="0"/>
              </a:rPr>
              <a:t>results </a:t>
            </a:r>
            <a:r>
              <a:rPr lang="en-US" sz="2000" b="1" i="1" dirty="0">
                <a:latin typeface="Helvetica" charset="0"/>
                <a:ea typeface="Helvetica" charset="0"/>
                <a:cs typeface="Helvetica" charset="0"/>
              </a:rPr>
              <a:t>are not under predicted by the model due to the high NO</a:t>
            </a:r>
            <a:r>
              <a:rPr lang="en-US" sz="2000" b="1" i="1" baseline="-25000" dirty="0">
                <a:latin typeface="Helvetica" charset="0"/>
                <a:ea typeface="Helvetica" charset="0"/>
                <a:cs typeface="Helvetica" charset="0"/>
              </a:rPr>
              <a:t>x</a:t>
            </a:r>
            <a:r>
              <a:rPr lang="en-US" sz="2000" b="1" i="1" dirty="0">
                <a:latin typeface="Helvetica" charset="0"/>
                <a:ea typeface="Helvetica" charset="0"/>
                <a:cs typeface="Helvetica" charset="0"/>
              </a:rPr>
              <a:t> emissions (Travis et al., 2016) </a:t>
            </a:r>
            <a:r>
              <a:rPr lang="en-US" sz="2000" b="1" i="1" dirty="0" smtClean="0">
                <a:latin typeface="Helvetica" charset="0"/>
                <a:ea typeface="Helvetica" charset="0"/>
                <a:cs typeface="Helvetica" charset="0"/>
              </a:rPr>
              <a:t>.</a:t>
            </a:r>
          </a:p>
          <a:p>
            <a:pPr>
              <a:buFont typeface="Wingdings" charset="2"/>
              <a:buChar char="v"/>
            </a:pPr>
            <a:endParaRPr lang="en-US" sz="2000" b="1" i="1" dirty="0" smtClean="0">
              <a:latin typeface="Helvetica" charset="0"/>
              <a:ea typeface="Helvetica" charset="0"/>
              <a:cs typeface="Helvetica" charset="0"/>
            </a:endParaRPr>
          </a:p>
          <a:p>
            <a:pPr>
              <a:buFont typeface="Wingdings" charset="2"/>
              <a:buChar char="v"/>
            </a:pPr>
            <a:r>
              <a:rPr lang="en-US" sz="2000" b="1" i="1" dirty="0" smtClean="0">
                <a:latin typeface="Helvetica" charset="0"/>
                <a:ea typeface="Helvetica" charset="0"/>
                <a:cs typeface="Helvetica" charset="0"/>
              </a:rPr>
              <a:t>Implementation of reactive halogen species (i.e. Br, Cl, &amp; I) into </a:t>
            </a:r>
            <a:r>
              <a:rPr lang="en-US" sz="2000" b="1" i="1" dirty="0">
                <a:latin typeface="Helvetica" charset="0"/>
                <a:ea typeface="Helvetica" charset="0"/>
                <a:cs typeface="Helvetica" charset="0"/>
              </a:rPr>
              <a:t>WRF-Chem should be done to analyze how </a:t>
            </a:r>
            <a:r>
              <a:rPr lang="en-US" sz="2000" b="1" i="1" dirty="0" smtClean="0">
                <a:latin typeface="Helvetica" charset="0"/>
                <a:ea typeface="Helvetica" charset="0"/>
                <a:cs typeface="Helvetica" charset="0"/>
              </a:rPr>
              <a:t>O</a:t>
            </a:r>
            <a:r>
              <a:rPr lang="en-US" sz="2000" b="1" i="1" baseline="-25000" dirty="0" smtClean="0">
                <a:latin typeface="Helvetica" charset="0"/>
                <a:ea typeface="Helvetica" charset="0"/>
                <a:cs typeface="Helvetica" charset="0"/>
              </a:rPr>
              <a:t>3</a:t>
            </a:r>
            <a:r>
              <a:rPr lang="en-US" sz="2000" b="1" i="1" dirty="0" smtClean="0">
                <a:latin typeface="Helvetica" charset="0"/>
                <a:ea typeface="Helvetica" charset="0"/>
                <a:cs typeface="Helvetica" charset="0"/>
              </a:rPr>
              <a:t> concentrations </a:t>
            </a:r>
            <a:r>
              <a:rPr lang="en-US" sz="2000" b="1" i="1" dirty="0">
                <a:latin typeface="Helvetica" charset="0"/>
                <a:ea typeface="Helvetica" charset="0"/>
                <a:cs typeface="Helvetica" charset="0"/>
              </a:rPr>
              <a:t>change for a GACM model run and to understand how various halogen processes in the troposphere impacts the </a:t>
            </a:r>
            <a:r>
              <a:rPr lang="en-US" sz="2000" b="1" i="1" dirty="0" smtClean="0">
                <a:latin typeface="Helvetica" charset="0"/>
                <a:ea typeface="Helvetica" charset="0"/>
                <a:cs typeface="Helvetica" charset="0"/>
              </a:rPr>
              <a:t>destruction/production </a:t>
            </a:r>
            <a:r>
              <a:rPr lang="en-US" sz="2000" b="1" i="1" dirty="0">
                <a:latin typeface="Helvetica" charset="0"/>
                <a:ea typeface="Helvetica" charset="0"/>
                <a:cs typeface="Helvetica" charset="0"/>
              </a:rPr>
              <a:t>of O</a:t>
            </a:r>
            <a:r>
              <a:rPr lang="en-US" sz="2000" b="1" i="1" baseline="-25000" dirty="0">
                <a:latin typeface="Helvetica" charset="0"/>
                <a:ea typeface="Helvetica" charset="0"/>
                <a:cs typeface="Helvetica" charset="0"/>
              </a:rPr>
              <a:t>3</a:t>
            </a:r>
            <a:r>
              <a:rPr lang="en-US" sz="2000" b="1" i="1" dirty="0">
                <a:latin typeface="Helvetica" charset="0"/>
                <a:ea typeface="Helvetica" charset="0"/>
                <a:cs typeface="Helvetica" charset="0"/>
              </a:rPr>
              <a:t> </a:t>
            </a:r>
            <a:r>
              <a:rPr lang="en-US" sz="2000" b="1" i="1" dirty="0" smtClean="0">
                <a:latin typeface="Helvetica" charset="0"/>
                <a:ea typeface="Helvetica" charset="0"/>
                <a:cs typeface="Helvetica" charset="0"/>
              </a:rPr>
              <a:t>in the atmosphere.</a:t>
            </a:r>
            <a:endParaRPr lang="en-US" sz="2000" b="1" i="1" dirty="0">
              <a:latin typeface="Helvetica" charset="0"/>
              <a:ea typeface="Helvetica" charset="0"/>
              <a:cs typeface="Helvetica" charset="0"/>
            </a:endParaRPr>
          </a:p>
          <a:p>
            <a:endParaRPr lang="en-US" sz="2000" b="1" i="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31</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64702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275" y="415130"/>
            <a:ext cx="8596668" cy="1320800"/>
          </a:xfrm>
        </p:spPr>
        <p:txBody>
          <a:bodyPr>
            <a:normAutofit/>
          </a:bodyPr>
          <a:lstStyle/>
          <a:p>
            <a:pPr algn="ctr"/>
            <a:r>
              <a:rPr lang="en-US" sz="6600" b="1" i="1" dirty="0" smtClean="0">
                <a:solidFill>
                  <a:srgbClr val="0070C0"/>
                </a:solidFill>
                <a:latin typeface="Helvetica" charset="0"/>
                <a:ea typeface="Helvetica" charset="0"/>
                <a:cs typeface="Helvetica" charset="0"/>
              </a:rPr>
              <a:t>Acknowledgments</a:t>
            </a:r>
            <a:endParaRPr lang="en-US" sz="66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179295" y="1735930"/>
            <a:ext cx="11528612" cy="4464424"/>
          </a:xfrm>
        </p:spPr>
        <p:txBody>
          <a:bodyPr>
            <a:noAutofit/>
          </a:bodyPr>
          <a:lstStyle/>
          <a:p>
            <a:pPr>
              <a:buFont typeface="Wingdings" charset="2"/>
              <a:buChar char="v"/>
            </a:pPr>
            <a:endParaRPr lang="en-US" sz="2000" b="1" i="1" dirty="0" smtClean="0">
              <a:latin typeface="Helvetica"/>
              <a:cs typeface="Helvetica"/>
            </a:endParaRPr>
          </a:p>
          <a:p>
            <a:pPr>
              <a:buFont typeface="Wingdings" charset="2"/>
              <a:buChar char="v"/>
            </a:pPr>
            <a:r>
              <a:rPr lang="en-US" sz="2000" b="1" i="1" dirty="0" smtClean="0">
                <a:latin typeface="Helvetica"/>
                <a:cs typeface="Helvetica"/>
              </a:rPr>
              <a:t>I </a:t>
            </a:r>
            <a:r>
              <a:rPr lang="en-US" sz="2000" b="1" i="1" dirty="0">
                <a:latin typeface="Helvetica"/>
                <a:cs typeface="Helvetica"/>
              </a:rPr>
              <a:t>would like to </a:t>
            </a:r>
            <a:r>
              <a:rPr lang="en-US" sz="2000" b="1" i="1" dirty="0" smtClean="0">
                <a:latin typeface="Helvetica"/>
                <a:cs typeface="Helvetica"/>
              </a:rPr>
              <a:t>acknowledge all </a:t>
            </a:r>
            <a:r>
              <a:rPr lang="en-US" sz="2000" b="1" i="1" dirty="0">
                <a:latin typeface="Helvetica"/>
                <a:cs typeface="Helvetica"/>
              </a:rPr>
              <a:t>of my collaborators on this project Alma Hodzic, Ph.D, John Orlando, Ph.D, and Sasha Madronich, Ph.D at NCAR </a:t>
            </a:r>
            <a:r>
              <a:rPr lang="en-US" sz="2000" b="1" i="1" dirty="0" smtClean="0">
                <a:latin typeface="Helvetica"/>
                <a:cs typeface="Helvetica"/>
              </a:rPr>
              <a:t>(National Center of Atmospheric Research), Wendy </a:t>
            </a:r>
            <a:r>
              <a:rPr lang="en-US" sz="2000" b="1" i="1" dirty="0">
                <a:latin typeface="Helvetica"/>
                <a:cs typeface="Helvetica"/>
              </a:rPr>
              <a:t>Goliff, PhD. </a:t>
            </a:r>
            <a:r>
              <a:rPr lang="en-US" sz="2000" b="1" i="1" dirty="0" smtClean="0">
                <a:latin typeface="Helvetica"/>
                <a:cs typeface="Helvetica"/>
              </a:rPr>
              <a:t>at </a:t>
            </a:r>
            <a:r>
              <a:rPr lang="en-US" sz="2000" b="1" i="1" dirty="0">
                <a:latin typeface="Helvetica"/>
                <a:cs typeface="Helvetica"/>
              </a:rPr>
              <a:t>U.C. </a:t>
            </a:r>
            <a:r>
              <a:rPr lang="en-US" sz="2000" b="1" i="1" dirty="0" smtClean="0">
                <a:latin typeface="Helvetica"/>
                <a:cs typeface="Helvetica"/>
              </a:rPr>
              <a:t>Riverside (University of California at Riverside), and Dr. Vernon Morris at Howard University</a:t>
            </a:r>
          </a:p>
          <a:p>
            <a:pPr>
              <a:buFont typeface="Wingdings" charset="2"/>
              <a:buChar char="v"/>
            </a:pPr>
            <a:r>
              <a:rPr lang="en-US" sz="2000" b="1" i="1" dirty="0" smtClean="0">
                <a:latin typeface="Helvetica"/>
                <a:cs typeface="Helvetica"/>
              </a:rPr>
              <a:t>Thank </a:t>
            </a:r>
            <a:r>
              <a:rPr lang="en-US" sz="2000" b="1" i="1" dirty="0">
                <a:latin typeface="Helvetica"/>
                <a:cs typeface="Helvetica"/>
              </a:rPr>
              <a:t>you to </a:t>
            </a:r>
            <a:r>
              <a:rPr lang="en-US" sz="2000" b="1" i="1" dirty="0" smtClean="0">
                <a:latin typeface="Helvetica"/>
                <a:cs typeface="Helvetica"/>
              </a:rPr>
              <a:t>the Department of Chemistry and NCAS </a:t>
            </a:r>
            <a:r>
              <a:rPr lang="en-US" sz="2000" b="1" i="1" dirty="0">
                <a:latin typeface="Helvetica"/>
                <a:cs typeface="Helvetica"/>
              </a:rPr>
              <a:t>(NOAA Center for Atmospheric Research at Howard University), for there continued professional and financial support throughout my graduate career. </a:t>
            </a:r>
            <a:endParaRPr lang="en-US" sz="2000" b="1" i="1" dirty="0" smtClean="0">
              <a:latin typeface="Helvetica"/>
              <a:cs typeface="Helvetica"/>
            </a:endParaRPr>
          </a:p>
          <a:p>
            <a:pPr>
              <a:buFont typeface="Wingdings" charset="2"/>
              <a:buChar char="v"/>
            </a:pPr>
            <a:r>
              <a:rPr lang="en-US" sz="2000" b="1" i="1" dirty="0" smtClean="0">
                <a:latin typeface="Helvetica"/>
                <a:cs typeface="Helvetica"/>
              </a:rPr>
              <a:t>Lastly</a:t>
            </a:r>
            <a:r>
              <a:rPr lang="en-US" sz="2000" b="1" i="1" dirty="0">
                <a:latin typeface="Helvetica"/>
                <a:cs typeface="Helvetica"/>
              </a:rPr>
              <a:t>, I would like to especially </a:t>
            </a:r>
            <a:r>
              <a:rPr lang="en-US" sz="2000" b="1" i="1" dirty="0" smtClean="0">
                <a:latin typeface="Helvetica"/>
                <a:cs typeface="Helvetica"/>
              </a:rPr>
              <a:t>acknowledge </a:t>
            </a:r>
            <a:r>
              <a:rPr lang="en-US" sz="2000" b="1" i="1" dirty="0">
                <a:latin typeface="Helvetica"/>
                <a:cs typeface="Helvetica"/>
              </a:rPr>
              <a:t>my PhD. Dissertation advisor Dr. William </a:t>
            </a:r>
            <a:r>
              <a:rPr lang="en-US" sz="2000" b="1" i="1" dirty="0" smtClean="0">
                <a:latin typeface="Helvetica"/>
                <a:cs typeface="Helvetica"/>
              </a:rPr>
              <a:t>Stockwell without whose constant support and </a:t>
            </a:r>
            <a:r>
              <a:rPr lang="en-US" sz="2000" b="1" i="1" dirty="0">
                <a:latin typeface="Helvetica"/>
                <a:cs typeface="Helvetica"/>
              </a:rPr>
              <a:t>advocacy on my behalf has helped me become the research scientist I am today.  </a:t>
            </a:r>
          </a:p>
          <a:p>
            <a:endParaRPr lang="en-US" sz="2000" b="1" i="1" dirty="0"/>
          </a:p>
        </p:txBody>
      </p:sp>
      <p:sp>
        <p:nvSpPr>
          <p:cNvPr id="4" name="Slide Number Placeholder 3"/>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32</a:t>
            </a:fld>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84336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33</a:t>
            </a:fld>
            <a:endParaRPr lang="en-US" b="1" dirty="0">
              <a:latin typeface="Helvetica" charset="0"/>
              <a:ea typeface="Helvetica" charset="0"/>
              <a:cs typeface="Helvetica" charset="0"/>
            </a:endParaRPr>
          </a:p>
        </p:txBody>
      </p:sp>
      <p:pic>
        <p:nvPicPr>
          <p:cNvPr id="4" name="Content Placeholder 5" descr="sojourner-truth-pp-6-638.jpg"/>
          <p:cNvPicPr>
            <a:picLocks noChangeAspect="1"/>
          </p:cNvPicPr>
          <p:nvPr/>
        </p:nvPicPr>
        <p:blipFill rotWithShape="1">
          <a:blip r:embed="rId2">
            <a:extLst>
              <a:ext uri="{28A0092B-C50C-407E-A947-70E740481C1C}">
                <a14:useLocalDpi xmlns:a14="http://schemas.microsoft.com/office/drawing/2010/main" val="0"/>
              </a:ext>
            </a:extLst>
          </a:blip>
          <a:srcRect l="3196" t="23267" r="4146" b="7296"/>
          <a:stretch/>
        </p:blipFill>
        <p:spPr>
          <a:xfrm>
            <a:off x="519952" y="327711"/>
            <a:ext cx="9628094" cy="3562973"/>
          </a:xfrm>
          <a:prstGeom prst="rect">
            <a:avLst/>
          </a:prstGeom>
        </p:spPr>
      </p:pic>
      <p:pic>
        <p:nvPicPr>
          <p:cNvPr id="6" name="Content Placeholder 3" descr="funny-question-mark-clip-art-confused-face.jpg"/>
          <p:cNvPicPr>
            <a:picLocks noChangeAspect="1"/>
          </p:cNvPicPr>
          <p:nvPr/>
        </p:nvPicPr>
        <p:blipFill rotWithShape="1">
          <a:blip r:embed="rId3">
            <a:extLst>
              <a:ext uri="{28A0092B-C50C-407E-A947-70E740481C1C}">
                <a14:useLocalDpi xmlns:a14="http://schemas.microsoft.com/office/drawing/2010/main" val="0"/>
              </a:ext>
            </a:extLst>
          </a:blip>
          <a:srcRect l="-611" r="-613"/>
          <a:stretch/>
        </p:blipFill>
        <p:spPr>
          <a:xfrm>
            <a:off x="2385549" y="4558057"/>
            <a:ext cx="6435717" cy="2246156"/>
          </a:xfrm>
          <a:prstGeom prst="rect">
            <a:avLst/>
          </a:prstGeom>
        </p:spPr>
      </p:pic>
      <p:sp>
        <p:nvSpPr>
          <p:cNvPr id="7" name="Title 1"/>
          <p:cNvSpPr>
            <a:spLocks noGrp="1"/>
          </p:cNvSpPr>
          <p:nvPr>
            <p:ph type="title"/>
          </p:nvPr>
        </p:nvSpPr>
        <p:spPr>
          <a:xfrm>
            <a:off x="1515520" y="3735585"/>
            <a:ext cx="8596668" cy="1320800"/>
          </a:xfrm>
        </p:spPr>
        <p:txBody>
          <a:bodyPr>
            <a:normAutofit/>
          </a:bodyPr>
          <a:lstStyle/>
          <a:p>
            <a:pPr algn="ctr"/>
            <a:r>
              <a:rPr lang="en-US" sz="5400" b="1" dirty="0" smtClean="0">
                <a:solidFill>
                  <a:schemeClr val="tx1"/>
                </a:solidFill>
                <a:latin typeface="Helvetica"/>
                <a:cs typeface="Helvetica"/>
              </a:rPr>
              <a:t>Any Questions </a:t>
            </a:r>
            <a:r>
              <a:rPr lang="en-US" sz="5400" b="1" dirty="0">
                <a:solidFill>
                  <a:schemeClr val="tx1"/>
                </a:solidFill>
                <a:latin typeface="Helvetica"/>
                <a:cs typeface="Helvetica"/>
              </a:rPr>
              <a:t>?????</a:t>
            </a:r>
          </a:p>
        </p:txBody>
      </p:sp>
    </p:spTree>
    <p:extLst>
      <p:ext uri="{BB962C8B-B14F-4D97-AF65-F5344CB8AC3E}">
        <p14:creationId xmlns:p14="http://schemas.microsoft.com/office/powerpoint/2010/main" val="877128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9569" y="2551906"/>
            <a:ext cx="6692900" cy="3098800"/>
          </a:xfrm>
        </p:spPr>
      </p:pic>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sp>
        <p:nvSpPr>
          <p:cNvPr id="5" name="Title 1"/>
          <p:cNvSpPr txBox="1">
            <a:spLocks/>
          </p:cNvSpPr>
          <p:nvPr/>
        </p:nvSpPr>
        <p:spPr>
          <a:xfrm>
            <a:off x="438274" y="763078"/>
            <a:ext cx="9613861" cy="10809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b="1" i="1" smtClean="0">
                <a:latin typeface="Helvetica" charset="0"/>
                <a:ea typeface="Helvetica" charset="0"/>
                <a:cs typeface="Helvetica" charset="0"/>
              </a:rPr>
              <a:t>Results &amp; Discussion II (WRF-Chem) -RACM2 Vs. </a:t>
            </a:r>
            <a:r>
              <a:rPr lang="en-US" b="1" i="1" dirty="0" smtClean="0">
                <a:latin typeface="Helvetica" charset="0"/>
                <a:ea typeface="Helvetica" charset="0"/>
                <a:cs typeface="Helvetica" charset="0"/>
              </a:rPr>
              <a:t>GACM Vs. SoCAB Site Data</a:t>
            </a:r>
            <a:endParaRPr lang="en-US" b="1" i="1" dirty="0">
              <a:latin typeface="Helvetica" charset="0"/>
              <a:ea typeface="Helvetica" charset="0"/>
              <a:cs typeface="Helvetica" charset="0"/>
            </a:endParaRPr>
          </a:p>
        </p:txBody>
      </p:sp>
    </p:spTree>
    <p:extLst>
      <p:ext uri="{BB962C8B-B14F-4D97-AF65-F5344CB8AC3E}">
        <p14:creationId xmlns:p14="http://schemas.microsoft.com/office/powerpoint/2010/main" val="90787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ctr"/>
            <a:r>
              <a:rPr lang="en-US" sz="2800" b="1" i="1" dirty="0">
                <a:latin typeface="Helvetica" charset="0"/>
                <a:ea typeface="Helvetica" charset="0"/>
                <a:cs typeface="Helvetica" charset="0"/>
              </a:rPr>
              <a:t>Results &amp; Discussion </a:t>
            </a:r>
            <a:r>
              <a:rPr lang="en-US" sz="2800" b="1" i="1" dirty="0" smtClean="0">
                <a:latin typeface="Helvetica" charset="0"/>
                <a:ea typeface="Helvetica" charset="0"/>
                <a:cs typeface="Helvetica" charset="0"/>
              </a:rPr>
              <a:t>II </a:t>
            </a:r>
            <a:r>
              <a:rPr lang="en-US" sz="2800" b="1" i="1" dirty="0">
                <a:latin typeface="Helvetica" charset="0"/>
                <a:ea typeface="Helvetica" charset="0"/>
                <a:cs typeface="Helvetica" charset="0"/>
              </a:rPr>
              <a:t>(</a:t>
            </a:r>
            <a:r>
              <a:rPr lang="en-US" sz="2800" b="1" i="1" dirty="0" smtClean="0">
                <a:latin typeface="Helvetica" charset="0"/>
                <a:ea typeface="Helvetica" charset="0"/>
                <a:cs typeface="Helvetica" charset="0"/>
              </a:rPr>
              <a:t>WRF-Chem)-RACM2 </a:t>
            </a:r>
            <a:r>
              <a:rPr lang="en-US" sz="2800" b="1" i="1" dirty="0">
                <a:latin typeface="Helvetica" charset="0"/>
                <a:ea typeface="Helvetica" charset="0"/>
                <a:cs typeface="Helvetica" charset="0"/>
              </a:rPr>
              <a:t>Vs. </a:t>
            </a:r>
            <a:r>
              <a:rPr lang="en-US" sz="2800" b="1" i="1" dirty="0" smtClean="0">
                <a:latin typeface="Helvetica" charset="0"/>
                <a:ea typeface="Helvetica" charset="0"/>
                <a:cs typeface="Helvetica" charset="0"/>
              </a:rPr>
              <a:t>GACM w/ new emission options </a:t>
            </a:r>
            <a:r>
              <a:rPr lang="en-US" sz="2800" b="1" i="1" dirty="0">
                <a:latin typeface="Helvetica" charset="0"/>
                <a:ea typeface="Helvetica" charset="0"/>
                <a:cs typeface="Helvetica" charset="0"/>
              </a:rPr>
              <a:t>Vs. SoCAB Site </a:t>
            </a:r>
            <a:r>
              <a:rPr lang="en-US" sz="2800" b="1" i="1" dirty="0" smtClean="0">
                <a:latin typeface="Helvetica" charset="0"/>
                <a:ea typeface="Helvetica" charset="0"/>
                <a:cs typeface="Helvetica" charset="0"/>
              </a:rPr>
              <a:t>Data</a:t>
            </a:r>
            <a:endParaRPr lang="en-US" sz="28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3219" y="2291556"/>
            <a:ext cx="6705600" cy="3619500"/>
          </a:xfrm>
        </p:spPr>
      </p:pic>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142465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4800" b="1" i="1" dirty="0" smtClean="0">
                <a:latin typeface="Helvetica"/>
                <a:cs typeface="Helvetica"/>
              </a:rPr>
              <a:t>Air Quality Models</a:t>
            </a:r>
            <a:endParaRPr lang="en-US" sz="4800" b="1" i="1" dirty="0">
              <a:latin typeface="Helvetica"/>
              <a:cs typeface="Helvetica"/>
            </a:endParaRPr>
          </a:p>
        </p:txBody>
      </p:sp>
      <p:pic>
        <p:nvPicPr>
          <p:cNvPr id="5" name="Content Placeholder 4" descr="Air Quality Models.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1801387" y="2160588"/>
            <a:ext cx="6349264" cy="3881437"/>
          </a:xfrm>
        </p:spPr>
      </p:pic>
      <p:sp>
        <p:nvSpPr>
          <p:cNvPr id="2" name="Slide Number Placeholder 1"/>
          <p:cNvSpPr>
            <a:spLocks noGrp="1"/>
          </p:cNvSpPr>
          <p:nvPr>
            <p:ph type="sldNum" sz="quarter" idx="12"/>
          </p:nvPr>
        </p:nvSpPr>
        <p:spPr/>
        <p:txBody>
          <a:bodyPr/>
          <a:lstStyle/>
          <a:p>
            <a:fld id="{6D22F896-40B5-4ADD-8801-0D06FADFA095}" type="slidenum">
              <a:rPr lang="en-US" smtClean="0"/>
              <a:t>36</a:t>
            </a:fld>
            <a:endParaRPr lang="en-US" dirty="0"/>
          </a:p>
        </p:txBody>
      </p:sp>
      <p:sp>
        <p:nvSpPr>
          <p:cNvPr id="6" name="TextBox 5"/>
          <p:cNvSpPr txBox="1"/>
          <p:nvPr/>
        </p:nvSpPr>
        <p:spPr>
          <a:xfrm>
            <a:off x="4615570" y="6484866"/>
            <a:ext cx="2907113" cy="369332"/>
          </a:xfrm>
          <a:prstGeom prst="rect">
            <a:avLst/>
          </a:prstGeom>
          <a:noFill/>
        </p:spPr>
        <p:txBody>
          <a:bodyPr wrap="square" rtlCol="0">
            <a:spAutoFit/>
          </a:bodyPr>
          <a:lstStyle/>
          <a:p>
            <a:r>
              <a:rPr lang="en-US" b="1" i="1" dirty="0">
                <a:latin typeface="Helvetica"/>
                <a:cs typeface="Helvetica"/>
              </a:rPr>
              <a:t>Stockwell, et. al., 2002</a:t>
            </a:r>
          </a:p>
        </p:txBody>
      </p:sp>
    </p:spTree>
    <p:extLst>
      <p:ext uri="{BB962C8B-B14F-4D97-AF65-F5344CB8AC3E}">
        <p14:creationId xmlns:p14="http://schemas.microsoft.com/office/powerpoint/2010/main" val="75943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latin typeface="Helvetica" charset="0"/>
                <a:ea typeface="Helvetica" charset="0"/>
                <a:cs typeface="Helvetica" charset="0"/>
              </a:rPr>
              <a:t>Gas Phase Chemical Mechanisms </a:t>
            </a:r>
            <a:r>
              <a:rPr lang="en-US" b="1" i="1" dirty="0" smtClean="0">
                <a:latin typeface="Helvetica" charset="0"/>
                <a:ea typeface="Helvetica" charset="0"/>
                <a:cs typeface="Helvetica" charset="0"/>
              </a:rPr>
              <a:t>II (GACM</a:t>
            </a:r>
            <a:r>
              <a:rPr lang="en-US" b="1" i="1" dirty="0">
                <a:latin typeface="Helvetica" charset="0"/>
                <a:ea typeface="Helvetica" charset="0"/>
                <a:cs typeface="Helvetica" charset="0"/>
              </a:rPr>
              <a:t>) : Halogen </a:t>
            </a:r>
            <a:r>
              <a:rPr lang="en-US" b="1" i="1" dirty="0" smtClean="0">
                <a:latin typeface="Helvetica" charset="0"/>
                <a:ea typeface="Helvetica" charset="0"/>
                <a:cs typeface="Helvetica" charset="0"/>
              </a:rPr>
              <a:t>Chemistry (Importance)</a:t>
            </a:r>
            <a:endParaRPr lang="en-US" i="1"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2139650"/>
                <a:ext cx="5451538" cy="3599316"/>
              </a:xfrm>
            </p:spPr>
            <p:txBody>
              <a:bodyPr>
                <a:normAutofit fontScale="92500"/>
              </a:bodyPr>
              <a:lstStyle/>
              <a:p>
                <a:pPr marL="0" indent="0">
                  <a:buNone/>
                </a:pPr>
                <a:r>
                  <a:rPr lang="en-US" b="1" i="1" dirty="0" smtClean="0">
                    <a:solidFill>
                      <a:srgbClr val="FF0000"/>
                    </a:solidFill>
                    <a:latin typeface="Helvetica" charset="0"/>
                    <a:ea typeface="Helvetica" charset="0"/>
                    <a:cs typeface="Helvetica" charset="0"/>
                  </a:rPr>
                  <a:t>    X</a:t>
                </a:r>
                <a:r>
                  <a:rPr lang="en-US" b="1" i="1" baseline="-25000" dirty="0" smtClean="0">
                    <a:solidFill>
                      <a:srgbClr val="FF0000"/>
                    </a:solidFill>
                    <a:latin typeface="Helvetica" charset="0"/>
                    <a:ea typeface="Helvetica" charset="0"/>
                    <a:cs typeface="Helvetica" charset="0"/>
                  </a:rPr>
                  <a:t>2</a:t>
                </a:r>
                <a:r>
                  <a:rPr lang="en-US" b="1" i="1" dirty="0" smtClean="0">
                    <a:solidFill>
                      <a:srgbClr val="FF0000"/>
                    </a:solidFill>
                    <a:latin typeface="Helvetica" charset="0"/>
                    <a:ea typeface="Helvetica" charset="0"/>
                    <a:cs typeface="Helvetica" charset="0"/>
                  </a:rPr>
                  <a:t> </a:t>
                </a:r>
                <a:r>
                  <a:rPr lang="en-US" b="1" i="1" dirty="0">
                    <a:solidFill>
                      <a:srgbClr val="FF0000"/>
                    </a:solidFill>
                    <a:latin typeface="Helvetica" charset="0"/>
                    <a:ea typeface="Helvetica" charset="0"/>
                    <a:cs typeface="Helvetica" charset="0"/>
                  </a:rPr>
                  <a:t>+ h</a:t>
                </a:r>
                <a14:m>
                  <m:oMath xmlns:m="http://schemas.openxmlformats.org/officeDocument/2006/math">
                    <m:r>
                      <a:rPr lang="en-US" b="1" i="1">
                        <a:solidFill>
                          <a:srgbClr val="FF0000"/>
                        </a:solidFill>
                        <a:latin typeface="Cambria Math" charset="0"/>
                        <a:ea typeface="Helvetica" charset="0"/>
                        <a:cs typeface="Helvetica" charset="0"/>
                      </a:rPr>
                      <m:t>𝝂</m:t>
                    </m:r>
                  </m:oMath>
                </a14:m>
                <a:r>
                  <a:rPr lang="en-US" b="1" i="1" dirty="0" smtClean="0">
                    <a:solidFill>
                      <a:srgbClr val="FF0000"/>
                    </a:solidFill>
                    <a:latin typeface="Helvetica" charset="0"/>
                    <a:ea typeface="Helvetica" charset="0"/>
                    <a:cs typeface="Helvetica" charset="0"/>
                  </a:rPr>
                  <a:t>          2X                (1)</a:t>
                </a:r>
              </a:p>
              <a:p>
                <a:pPr>
                  <a:buFont typeface="Wingdings" charset="2"/>
                  <a:buChar char="v"/>
                </a:pPr>
                <a:r>
                  <a:rPr lang="en-US" b="1" i="1" dirty="0" smtClean="0">
                    <a:latin typeface="Helvetica" charset="0"/>
                    <a:ea typeface="Helvetica" charset="0"/>
                    <a:cs typeface="Helvetica" charset="0"/>
                  </a:rPr>
                  <a:t>Reaction 1 produces </a:t>
                </a:r>
                <a:r>
                  <a:rPr lang="en-US" b="1" i="1" dirty="0">
                    <a:latin typeface="Helvetica" charset="0"/>
                    <a:ea typeface="Helvetica" charset="0"/>
                    <a:cs typeface="Helvetica" charset="0"/>
                  </a:rPr>
                  <a:t>two halogen radicals, X, which are highly reactive and reacts with a number of competing species including ozone</a:t>
                </a:r>
              </a:p>
              <a:p>
                <a:pPr marL="0" indent="0">
                  <a:buNone/>
                </a:pPr>
                <a:r>
                  <a:rPr lang="en-US" b="1" i="1" dirty="0">
                    <a:latin typeface="Helvetica" charset="0"/>
                    <a:ea typeface="Helvetica" charset="0"/>
                    <a:cs typeface="Helvetica" charset="0"/>
                  </a:rPr>
                  <a:t> </a:t>
                </a:r>
                <a:r>
                  <a:rPr lang="en-US" b="1" i="1" dirty="0" smtClean="0">
                    <a:latin typeface="Helvetica" charset="0"/>
                    <a:ea typeface="Helvetica" charset="0"/>
                    <a:cs typeface="Helvetica" charset="0"/>
                  </a:rPr>
                  <a:t>  </a:t>
                </a:r>
                <a:r>
                  <a:rPr lang="en-US" b="1" i="1" dirty="0" smtClean="0">
                    <a:solidFill>
                      <a:srgbClr val="FF0000"/>
                    </a:solidFill>
                    <a:latin typeface="Helvetica" charset="0"/>
                    <a:ea typeface="Helvetica" charset="0"/>
                    <a:cs typeface="Helvetica" charset="0"/>
                  </a:rPr>
                  <a:t>X </a:t>
                </a:r>
                <a:r>
                  <a:rPr lang="en-US" b="1" i="1" dirty="0">
                    <a:solidFill>
                      <a:srgbClr val="FF0000"/>
                    </a:solidFill>
                    <a:latin typeface="Helvetica" charset="0"/>
                    <a:ea typeface="Helvetica" charset="0"/>
                    <a:cs typeface="Helvetica" charset="0"/>
                  </a:rPr>
                  <a:t>+ O</a:t>
                </a:r>
                <a:r>
                  <a:rPr lang="en-US" b="1" i="1" baseline="-25000" dirty="0">
                    <a:solidFill>
                      <a:srgbClr val="FF0000"/>
                    </a:solidFill>
                    <a:latin typeface="Helvetica" charset="0"/>
                    <a:ea typeface="Helvetica" charset="0"/>
                    <a:cs typeface="Helvetica" charset="0"/>
                  </a:rPr>
                  <a:t>3</a:t>
                </a:r>
                <a:r>
                  <a:rPr lang="en-US" b="1" i="1" dirty="0">
                    <a:solidFill>
                      <a:srgbClr val="FF0000"/>
                    </a:solidFill>
                    <a:latin typeface="Helvetica" charset="0"/>
                    <a:ea typeface="Helvetica" charset="0"/>
                    <a:cs typeface="Helvetica" charset="0"/>
                  </a:rPr>
                  <a:t> </a:t>
                </a:r>
                <a:r>
                  <a:rPr lang="en-US" b="1" i="1" dirty="0" smtClean="0">
                    <a:solidFill>
                      <a:srgbClr val="FF0000"/>
                    </a:solidFill>
                    <a:latin typeface="Helvetica" charset="0"/>
                    <a:ea typeface="Helvetica" charset="0"/>
                    <a:cs typeface="Helvetica" charset="0"/>
                  </a:rPr>
                  <a:t>           XO </a:t>
                </a:r>
                <a:r>
                  <a:rPr lang="en-US" b="1" i="1" dirty="0">
                    <a:solidFill>
                      <a:srgbClr val="FF0000"/>
                    </a:solidFill>
                    <a:latin typeface="Helvetica" charset="0"/>
                    <a:ea typeface="Helvetica" charset="0"/>
                    <a:cs typeface="Helvetica" charset="0"/>
                  </a:rPr>
                  <a:t>+ </a:t>
                </a:r>
                <a:r>
                  <a:rPr lang="en-US" b="1" i="1" dirty="0" smtClean="0">
                    <a:solidFill>
                      <a:srgbClr val="FF0000"/>
                    </a:solidFill>
                    <a:latin typeface="Helvetica" charset="0"/>
                    <a:ea typeface="Helvetica" charset="0"/>
                    <a:cs typeface="Helvetica" charset="0"/>
                  </a:rPr>
                  <a:t>O</a:t>
                </a:r>
                <a:r>
                  <a:rPr lang="en-US" b="1" i="1" baseline="-25000" dirty="0" smtClean="0">
                    <a:solidFill>
                      <a:srgbClr val="FF0000"/>
                    </a:solidFill>
                    <a:latin typeface="Helvetica" charset="0"/>
                    <a:ea typeface="Helvetica" charset="0"/>
                    <a:cs typeface="Helvetica" charset="0"/>
                  </a:rPr>
                  <a:t>2           </a:t>
                </a:r>
                <a:r>
                  <a:rPr lang="en-US" b="1" i="1" dirty="0" smtClean="0">
                    <a:solidFill>
                      <a:srgbClr val="FF0000"/>
                    </a:solidFill>
                    <a:latin typeface="Helvetica" charset="0"/>
                    <a:ea typeface="Helvetica" charset="0"/>
                    <a:cs typeface="Helvetica" charset="0"/>
                  </a:rPr>
                  <a:t>(2)</a:t>
                </a:r>
                <a:endParaRPr lang="en-US" b="1" i="1" dirty="0">
                  <a:solidFill>
                    <a:srgbClr val="FF0000"/>
                  </a:solidFill>
                  <a:latin typeface="Helvetica" charset="0"/>
                  <a:ea typeface="Helvetica" charset="0"/>
                  <a:cs typeface="Helvetica" charset="0"/>
                </a:endParaRPr>
              </a:p>
              <a:p>
                <a:pPr>
                  <a:buFont typeface="Wingdings" charset="2"/>
                  <a:buChar char="v"/>
                </a:pPr>
                <a:r>
                  <a:rPr lang="en-US" b="1" i="1" dirty="0">
                    <a:latin typeface="Helvetica" charset="0"/>
                    <a:ea typeface="Helvetica" charset="0"/>
                    <a:cs typeface="Helvetica" charset="0"/>
                  </a:rPr>
                  <a:t>R</a:t>
                </a:r>
                <a:r>
                  <a:rPr lang="en-US" b="1" i="1" dirty="0" smtClean="0">
                    <a:latin typeface="Helvetica" charset="0"/>
                    <a:ea typeface="Helvetica" charset="0"/>
                    <a:cs typeface="Helvetica" charset="0"/>
                  </a:rPr>
                  <a:t>eaction 2 shows </a:t>
                </a:r>
                <a:r>
                  <a:rPr lang="en-US" b="1" i="1" dirty="0">
                    <a:latin typeface="Helvetica" charset="0"/>
                    <a:ea typeface="Helvetica" charset="0"/>
                    <a:cs typeface="Helvetica" charset="0"/>
                  </a:rPr>
                  <a:t>the reduction of ozone</a:t>
                </a:r>
              </a:p>
              <a:p>
                <a:pPr marL="0" indent="0">
                  <a:buNone/>
                </a:pPr>
                <a:r>
                  <a:rPr lang="en-US" b="1" i="1" dirty="0">
                    <a:latin typeface="Helvetica" charset="0"/>
                    <a:ea typeface="Helvetica" charset="0"/>
                    <a:cs typeface="Helvetica" charset="0"/>
                  </a:rPr>
                  <a:t> </a:t>
                </a:r>
                <a:r>
                  <a:rPr lang="en-US" b="1" i="1" dirty="0" smtClean="0">
                    <a:latin typeface="Helvetica" charset="0"/>
                    <a:ea typeface="Helvetica" charset="0"/>
                    <a:cs typeface="Helvetica" charset="0"/>
                  </a:rPr>
                  <a:t>  </a:t>
                </a:r>
                <a:r>
                  <a:rPr lang="en-US" b="1" i="1" dirty="0" smtClean="0">
                    <a:solidFill>
                      <a:srgbClr val="FF0000"/>
                    </a:solidFill>
                    <a:latin typeface="Helvetica" charset="0"/>
                    <a:ea typeface="Helvetica" charset="0"/>
                    <a:cs typeface="Helvetica" charset="0"/>
                  </a:rPr>
                  <a:t>X </a:t>
                </a:r>
                <a:r>
                  <a:rPr lang="en-US" b="1" i="1" dirty="0">
                    <a:solidFill>
                      <a:srgbClr val="FF0000"/>
                    </a:solidFill>
                    <a:latin typeface="Helvetica" charset="0"/>
                    <a:ea typeface="Helvetica" charset="0"/>
                    <a:cs typeface="Helvetica" charset="0"/>
                  </a:rPr>
                  <a:t>+ </a:t>
                </a:r>
                <a:r>
                  <a:rPr lang="en-US" b="1" i="1" dirty="0" smtClean="0">
                    <a:solidFill>
                      <a:srgbClr val="FF0000"/>
                    </a:solidFill>
                    <a:latin typeface="Helvetica" charset="0"/>
                    <a:ea typeface="Helvetica" charset="0"/>
                    <a:cs typeface="Helvetica" charset="0"/>
                  </a:rPr>
                  <a:t>RH          R</a:t>
                </a:r>
                <a14:m>
                  <m:oMath xmlns:m="http://schemas.openxmlformats.org/officeDocument/2006/math">
                    <m:r>
                      <a:rPr lang="en-US" b="1" i="1">
                        <a:solidFill>
                          <a:srgbClr val="FF0000"/>
                        </a:solidFill>
                        <a:latin typeface="Cambria Math" charset="0"/>
                        <a:ea typeface="Helvetica" charset="0"/>
                        <a:cs typeface="Helvetica" charset="0"/>
                      </a:rPr>
                      <m:t>·</m:t>
                    </m:r>
                  </m:oMath>
                </a14:m>
                <a:r>
                  <a:rPr lang="en-US" b="1" i="1" dirty="0">
                    <a:solidFill>
                      <a:srgbClr val="FF0000"/>
                    </a:solidFill>
                    <a:latin typeface="Helvetica" charset="0"/>
                    <a:ea typeface="Helvetica" charset="0"/>
                    <a:cs typeface="Helvetica" charset="0"/>
                  </a:rPr>
                  <a:t> + HX </a:t>
                </a:r>
                <a:r>
                  <a:rPr lang="en-US" b="1" i="1" dirty="0" smtClean="0">
                    <a:solidFill>
                      <a:srgbClr val="FF0000"/>
                    </a:solidFill>
                    <a:latin typeface="Helvetica" charset="0"/>
                    <a:ea typeface="Helvetica" charset="0"/>
                    <a:cs typeface="Helvetica" charset="0"/>
                  </a:rPr>
                  <a:t>        (3)</a:t>
                </a:r>
                <a:endParaRPr lang="en-US" b="1" i="1" dirty="0" smtClean="0">
                  <a:latin typeface="Helvetica" charset="0"/>
                  <a:ea typeface="Helvetica" charset="0"/>
                  <a:cs typeface="Helvetica" charset="0"/>
                </a:endParaRPr>
              </a:p>
              <a:p>
                <a:pPr>
                  <a:buFont typeface="Wingdings" charset="2"/>
                  <a:buChar char="v"/>
                </a:pPr>
                <a:r>
                  <a:rPr lang="en-US" b="1" i="1" dirty="0" smtClean="0">
                    <a:latin typeface="Helvetica" charset="0"/>
                    <a:ea typeface="Helvetica" charset="0"/>
                    <a:cs typeface="Helvetica" charset="0"/>
                  </a:rPr>
                  <a:t>Reaction 3 shows a </a:t>
                </a:r>
                <a:r>
                  <a:rPr lang="en-US" b="1" i="1" dirty="0">
                    <a:latin typeface="Helvetica" charset="0"/>
                    <a:ea typeface="Helvetica" charset="0"/>
                    <a:cs typeface="Helvetica" charset="0"/>
                  </a:rPr>
                  <a:t>halogen atom reacts with hydrocarbons, denoted generically as RH and is listed as the hydrogen abstraction reaction</a:t>
                </a:r>
              </a:p>
              <a:p>
                <a:endParaRPr lang="en-US" b="1" i="1" dirty="0">
                  <a:latin typeface="Helvetica" charset="0"/>
                  <a:ea typeface="Helvetica" charset="0"/>
                  <a:cs typeface="Helvetica"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2139650"/>
                <a:ext cx="5451538" cy="3599316"/>
              </a:xfrm>
              <a:blipFill rotWithShape="0">
                <a:blip r:embed="rId3"/>
                <a:stretch>
                  <a:fillRect l="-112" t="-508"/>
                </a:stretch>
              </a:blipFill>
            </p:spPr>
            <p:txBody>
              <a:bodyPr/>
              <a:lstStyle/>
              <a:p>
                <a:r>
                  <a:rPr lang="en-US">
                    <a:noFill/>
                  </a:rPr>
                  <a:t> </a:t>
                </a:r>
              </a:p>
            </p:txBody>
          </p:sp>
        </mc:Fallback>
      </mc:AlternateContent>
      <p:sp>
        <p:nvSpPr>
          <p:cNvPr id="10" name="Slide Number Placeholder 9"/>
          <p:cNvSpPr>
            <a:spLocks noGrp="1"/>
          </p:cNvSpPr>
          <p:nvPr>
            <p:ph type="sldNum" sz="quarter" idx="12"/>
          </p:nvPr>
        </p:nvSpPr>
        <p:spPr/>
        <p:txBody>
          <a:bodyPr/>
          <a:lstStyle/>
          <a:p>
            <a:fld id="{6D22F896-40B5-4ADD-8801-0D06FADFA095}" type="slidenum">
              <a:rPr lang="en-US" smtClean="0"/>
              <a:t>37</a:t>
            </a:fld>
            <a:endParaRPr lang="en-US" dirty="0"/>
          </a:p>
        </p:txBody>
      </p:sp>
      <p:sp>
        <p:nvSpPr>
          <p:cNvPr id="4" name="TextBox 3"/>
          <p:cNvSpPr txBox="1"/>
          <p:nvPr/>
        </p:nvSpPr>
        <p:spPr>
          <a:xfrm>
            <a:off x="5343960" y="2279994"/>
            <a:ext cx="6740462" cy="1569660"/>
          </a:xfrm>
          <a:prstGeom prst="rect">
            <a:avLst/>
          </a:prstGeom>
          <a:noFill/>
        </p:spPr>
        <p:txBody>
          <a:bodyPr wrap="square" rtlCol="0">
            <a:spAutoFit/>
          </a:bodyPr>
          <a:lstStyle/>
          <a:p>
            <a:r>
              <a:rPr lang="en-US" sz="1600" b="1" i="1" dirty="0" smtClean="0">
                <a:latin typeface="Helvetica" charset="0"/>
                <a:ea typeface="Helvetica" charset="0"/>
                <a:cs typeface="Helvetica" charset="0"/>
              </a:rPr>
              <a:t>Halogen </a:t>
            </a:r>
            <a:r>
              <a:rPr lang="en-US" sz="1600" b="1" i="1" dirty="0">
                <a:latin typeface="Helvetica" charset="0"/>
                <a:ea typeface="Helvetica" charset="0"/>
                <a:cs typeface="Helvetica" charset="0"/>
              </a:rPr>
              <a:t>radicals take part in complex chemical cycles involving gas phase reactions in the troposphere. One of the most important roles of halogen chemistry is the catalytic destruction of ozone in the lower troposphere. Halogen radicals formed by the photo-dissociation of X</a:t>
            </a:r>
            <a:r>
              <a:rPr lang="en-US" sz="1600" b="1" i="1" baseline="-25000" dirty="0">
                <a:latin typeface="Helvetica" charset="0"/>
                <a:ea typeface="Helvetica" charset="0"/>
                <a:cs typeface="Helvetica" charset="0"/>
              </a:rPr>
              <a:t>2</a:t>
            </a:r>
            <a:r>
              <a:rPr lang="en-US" sz="1600" b="1" i="1" dirty="0">
                <a:latin typeface="Helvetica" charset="0"/>
                <a:ea typeface="Helvetica" charset="0"/>
                <a:cs typeface="Helvetica" charset="0"/>
              </a:rPr>
              <a:t>, XY, HOX, etc., where X represents Cl, Br, and I, react with ozone.</a:t>
            </a:r>
            <a:endParaRPr lang="en-US" sz="1600" b="1" i="1"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839" b="2496"/>
          <a:stretch/>
        </p:blipFill>
        <p:spPr>
          <a:xfrm>
            <a:off x="5434854" y="3885521"/>
            <a:ext cx="6219264" cy="2671483"/>
          </a:xfrm>
          <a:prstGeom prst="rect">
            <a:avLst/>
          </a:prstGeom>
        </p:spPr>
      </p:pic>
      <p:sp>
        <p:nvSpPr>
          <p:cNvPr id="6" name="TextBox 5"/>
          <p:cNvSpPr txBox="1"/>
          <p:nvPr/>
        </p:nvSpPr>
        <p:spPr>
          <a:xfrm>
            <a:off x="9315825" y="6551420"/>
            <a:ext cx="2390398" cy="369332"/>
          </a:xfrm>
          <a:prstGeom prst="rect">
            <a:avLst/>
          </a:prstGeom>
          <a:noFill/>
        </p:spPr>
        <p:txBody>
          <a:bodyPr wrap="none" rtlCol="0">
            <a:spAutoFit/>
          </a:bodyPr>
          <a:lstStyle/>
          <a:p>
            <a:r>
              <a:rPr lang="en-US" b="1" dirty="0" smtClean="0">
                <a:latin typeface="Helvetica" charset="0"/>
                <a:ea typeface="Helvetica" charset="0"/>
                <a:cs typeface="Helvetica" charset="0"/>
              </a:rPr>
              <a:t>Simpson et al., 2015</a:t>
            </a:r>
            <a:endParaRPr lang="en-US" b="1" dirty="0">
              <a:latin typeface="Helvetica" charset="0"/>
              <a:ea typeface="Helvetica" charset="0"/>
              <a:cs typeface="Helvetica" charset="0"/>
            </a:endParaRPr>
          </a:p>
        </p:txBody>
      </p:sp>
      <p:sp>
        <p:nvSpPr>
          <p:cNvPr id="7" name="Right Arrow 6"/>
          <p:cNvSpPr/>
          <p:nvPr/>
        </p:nvSpPr>
        <p:spPr>
          <a:xfrm>
            <a:off x="1272987" y="2192421"/>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ight Arrow 7"/>
          <p:cNvSpPr/>
          <p:nvPr/>
        </p:nvSpPr>
        <p:spPr>
          <a:xfrm>
            <a:off x="1216856" y="4173621"/>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9" name="Right Arrow 8"/>
          <p:cNvSpPr/>
          <p:nvPr/>
        </p:nvSpPr>
        <p:spPr>
          <a:xfrm>
            <a:off x="1206098" y="3487310"/>
            <a:ext cx="548640" cy="182880"/>
          </a:xfrm>
          <a:prstGeom prst="righ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62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latin typeface="Helvetica" charset="0"/>
                <a:ea typeface="Helvetica" charset="0"/>
                <a:cs typeface="Helvetica" charset="0"/>
              </a:rPr>
              <a:t>Results &amp; Discussion </a:t>
            </a:r>
            <a:r>
              <a:rPr lang="en-US" b="1" i="1" dirty="0" smtClean="0">
                <a:latin typeface="Helvetica" charset="0"/>
                <a:ea typeface="Helvetica" charset="0"/>
                <a:cs typeface="Helvetica" charset="0"/>
              </a:rPr>
              <a:t>I (S-Box </a:t>
            </a:r>
            <a:r>
              <a:rPr lang="en-US" b="1" i="1" dirty="0">
                <a:latin typeface="Helvetica" charset="0"/>
                <a:ea typeface="Helvetica" charset="0"/>
                <a:cs typeface="Helvetica" charset="0"/>
              </a:rPr>
              <a:t>Model) </a:t>
            </a:r>
            <a:r>
              <a:rPr lang="en-US" b="1" i="1" dirty="0" smtClean="0">
                <a:latin typeface="Helvetica" charset="0"/>
                <a:ea typeface="Helvetica" charset="0"/>
                <a:cs typeface="Helvetica" charset="0"/>
              </a:rPr>
              <a:t>:GACM [Halogen Chemistry </a:t>
            </a:r>
            <a:r>
              <a:rPr lang="en-US" b="1" i="1" dirty="0">
                <a:latin typeface="Helvetica" charset="0"/>
                <a:ea typeface="Helvetica" charset="0"/>
                <a:cs typeface="Helvetica" charset="0"/>
              </a:rPr>
              <a:t>I</a:t>
            </a:r>
            <a:r>
              <a:rPr lang="en-US" b="1" i="1" dirty="0" smtClean="0">
                <a:latin typeface="Helvetica" charset="0"/>
                <a:ea typeface="Helvetica" charset="0"/>
                <a:cs typeface="Helvetica" charset="0"/>
              </a:rPr>
              <a:t>]</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38</a:t>
            </a:fld>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1159" t="1158" r="926" b="2355"/>
          <a:stretch/>
        </p:blipFill>
        <p:spPr bwMode="auto">
          <a:xfrm>
            <a:off x="197279" y="2028489"/>
            <a:ext cx="5880735" cy="4701540"/>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3">
            <a:extLst>
              <a:ext uri="{28A0092B-C50C-407E-A947-70E740481C1C}">
                <a14:useLocalDpi xmlns:a14="http://schemas.microsoft.com/office/drawing/2010/main" val="0"/>
              </a:ext>
            </a:extLst>
          </a:blip>
          <a:srcRect l="927" t="2661" r="927" b="1957"/>
          <a:stretch/>
        </p:blipFill>
        <p:spPr bwMode="auto">
          <a:xfrm>
            <a:off x="6389649" y="2028489"/>
            <a:ext cx="5652135" cy="47015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171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latin typeface="Helvetica" charset="0"/>
                <a:ea typeface="Helvetica" charset="0"/>
                <a:cs typeface="Helvetica" charset="0"/>
              </a:rPr>
              <a:t>Results &amp; Discussion </a:t>
            </a:r>
            <a:r>
              <a:rPr lang="en-US" b="1" i="1" dirty="0" smtClean="0">
                <a:latin typeface="Helvetica" charset="0"/>
                <a:ea typeface="Helvetica" charset="0"/>
                <a:cs typeface="Helvetica" charset="0"/>
              </a:rPr>
              <a:t>I (S-Box </a:t>
            </a:r>
            <a:r>
              <a:rPr lang="en-US" b="1" i="1" dirty="0">
                <a:latin typeface="Helvetica" charset="0"/>
                <a:ea typeface="Helvetica" charset="0"/>
                <a:cs typeface="Helvetica" charset="0"/>
              </a:rPr>
              <a:t>Model) </a:t>
            </a:r>
            <a:r>
              <a:rPr lang="en-US" b="1" i="1" dirty="0" smtClean="0">
                <a:latin typeface="Helvetica" charset="0"/>
                <a:ea typeface="Helvetica" charset="0"/>
                <a:cs typeface="Helvetica" charset="0"/>
              </a:rPr>
              <a:t>:GACM </a:t>
            </a:r>
            <a:r>
              <a:rPr lang="en-US" b="1" i="1" dirty="0">
                <a:latin typeface="Helvetica" charset="0"/>
                <a:ea typeface="Helvetica" charset="0"/>
                <a:cs typeface="Helvetica" charset="0"/>
              </a:rPr>
              <a:t>[Halogen </a:t>
            </a:r>
            <a:r>
              <a:rPr lang="en-US" b="1" i="1" dirty="0" smtClean="0">
                <a:latin typeface="Helvetica" charset="0"/>
                <a:ea typeface="Helvetica" charset="0"/>
                <a:cs typeface="Helvetica" charset="0"/>
              </a:rPr>
              <a:t>Chemistry II]</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39</a:t>
            </a:fld>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1158" t="1926" r="1158" b="2194"/>
          <a:stretch/>
        </p:blipFill>
        <p:spPr bwMode="auto">
          <a:xfrm>
            <a:off x="168145" y="2231474"/>
            <a:ext cx="5652135" cy="377444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extLst>
              <a:ext uri="{28A0092B-C50C-407E-A947-70E740481C1C}">
                <a14:useLocalDpi xmlns:a14="http://schemas.microsoft.com/office/drawing/2010/main" val="0"/>
              </a:ext>
            </a:extLst>
          </a:blip>
          <a:srcRect l="1157" t="3759" r="1389" b="2405"/>
          <a:stretch/>
        </p:blipFill>
        <p:spPr bwMode="auto">
          <a:xfrm>
            <a:off x="6096055" y="2240686"/>
            <a:ext cx="5880735" cy="37652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3560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4" y="53791"/>
            <a:ext cx="8596668" cy="1320800"/>
          </a:xfrm>
        </p:spPr>
        <p:txBody>
          <a:bodyPr>
            <a:noAutofit/>
          </a:bodyPr>
          <a:lstStyle/>
          <a:p>
            <a:pPr algn="ctr"/>
            <a:r>
              <a:rPr lang="en-US" sz="5400" b="1" i="1" dirty="0" smtClean="0">
                <a:solidFill>
                  <a:srgbClr val="0070C0"/>
                </a:solidFill>
                <a:latin typeface="Helvetica"/>
                <a:cs typeface="Helvetica"/>
              </a:rPr>
              <a:t>Air Quality &amp; </a:t>
            </a:r>
            <a:r>
              <a:rPr lang="en-US" sz="5400" b="1" i="1" smtClean="0">
                <a:solidFill>
                  <a:srgbClr val="0070C0"/>
                </a:solidFill>
                <a:latin typeface="Helvetica"/>
                <a:cs typeface="Helvetica"/>
              </a:rPr>
              <a:t>Air Pollution</a:t>
            </a:r>
            <a:endParaRPr lang="en-US" sz="5400" b="1" i="1" dirty="0">
              <a:solidFill>
                <a:srgbClr val="0070C0"/>
              </a:solidFill>
              <a:latin typeface="Helvetica"/>
              <a:cs typeface="Helvetica"/>
            </a:endParaRPr>
          </a:p>
        </p:txBody>
      </p:sp>
      <p:pic>
        <p:nvPicPr>
          <p:cNvPr id="4" name="Content Placeholder 3" descr="Air Pollutants Image 2.jpg"/>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a:off x="5704132" y="1621261"/>
            <a:ext cx="6104323" cy="3881437"/>
          </a:xfrm>
        </p:spPr>
      </p:pic>
      <p:sp>
        <p:nvSpPr>
          <p:cNvPr id="9" name="Slide Number Placeholder 8"/>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4</a:t>
            </a:fld>
            <a:endParaRPr lang="en-US" b="1" dirty="0">
              <a:latin typeface="Helvetica" charset="0"/>
              <a:ea typeface="Helvetica" charset="0"/>
              <a:cs typeface="Helvetica" charset="0"/>
            </a:endParaRPr>
          </a:p>
        </p:txBody>
      </p:sp>
      <p:sp>
        <p:nvSpPr>
          <p:cNvPr id="5" name="TextBox 4"/>
          <p:cNvSpPr txBox="1"/>
          <p:nvPr/>
        </p:nvSpPr>
        <p:spPr>
          <a:xfrm>
            <a:off x="2250716" y="5716500"/>
            <a:ext cx="6185520" cy="369332"/>
          </a:xfrm>
          <a:prstGeom prst="rect">
            <a:avLst/>
          </a:prstGeom>
          <a:noFill/>
        </p:spPr>
        <p:txBody>
          <a:bodyPr wrap="none" rtlCol="0">
            <a:spAutoFit/>
          </a:bodyPr>
          <a:lstStyle/>
          <a:p>
            <a:r>
              <a:rPr lang="en-US" b="1" i="1" dirty="0">
                <a:latin typeface="Helvetica"/>
                <a:cs typeface="Helvetica"/>
              </a:rPr>
              <a:t>Scottish Environment Protection Agency (SEPA), 2014</a:t>
            </a:r>
          </a:p>
        </p:txBody>
      </p:sp>
      <p:sp>
        <p:nvSpPr>
          <p:cNvPr id="2" name="TextBox 1"/>
          <p:cNvSpPr txBox="1"/>
          <p:nvPr/>
        </p:nvSpPr>
        <p:spPr>
          <a:xfrm>
            <a:off x="7283263" y="1624722"/>
            <a:ext cx="3015973" cy="307777"/>
          </a:xfrm>
          <a:prstGeom prst="rect">
            <a:avLst/>
          </a:prstGeom>
          <a:solidFill>
            <a:srgbClr val="2B52FF"/>
          </a:solidFill>
          <a:ln>
            <a:solidFill>
              <a:srgbClr val="000000"/>
            </a:solidFill>
          </a:ln>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400" i="1" dirty="0">
                <a:latin typeface="Helvetica"/>
                <a:cs typeface="Helvetica"/>
              </a:rPr>
              <a:t>Air pollutants can be classified as:</a:t>
            </a:r>
          </a:p>
        </p:txBody>
      </p:sp>
      <p:sp>
        <p:nvSpPr>
          <p:cNvPr id="6" name="TextBox 5"/>
          <p:cNvSpPr txBox="1"/>
          <p:nvPr/>
        </p:nvSpPr>
        <p:spPr>
          <a:xfrm>
            <a:off x="5688800" y="1939087"/>
            <a:ext cx="3188926" cy="400110"/>
          </a:xfrm>
          <a:prstGeom prst="rect">
            <a:avLst/>
          </a:prstGeom>
          <a:solidFill>
            <a:srgbClr val="204D95"/>
          </a:solidFill>
          <a:ln>
            <a:solidFill>
              <a:srgbClr val="0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000" i="1" dirty="0">
                <a:latin typeface="Helvetica"/>
                <a:cs typeface="Helvetica"/>
              </a:rPr>
              <a:t>A </a:t>
            </a:r>
            <a:r>
              <a:rPr lang="en-US" sz="1000" b="1" i="1" dirty="0">
                <a:latin typeface="Helvetica"/>
                <a:cs typeface="Helvetica"/>
              </a:rPr>
              <a:t>primary pollutant </a:t>
            </a:r>
            <a:r>
              <a:rPr lang="en-US" sz="1000" i="1" dirty="0">
                <a:latin typeface="Helvetica"/>
                <a:cs typeface="Helvetica"/>
              </a:rPr>
              <a:t>is one that is emitted directly from a</a:t>
            </a:r>
          </a:p>
        </p:txBody>
      </p:sp>
      <p:sp>
        <p:nvSpPr>
          <p:cNvPr id="7" name="TextBox 6"/>
          <p:cNvSpPr txBox="1"/>
          <p:nvPr/>
        </p:nvSpPr>
        <p:spPr>
          <a:xfrm>
            <a:off x="8882376" y="1902170"/>
            <a:ext cx="2926080" cy="553998"/>
          </a:xfrm>
          <a:prstGeom prst="rect">
            <a:avLst/>
          </a:prstGeom>
          <a:solidFill>
            <a:srgbClr val="2FB9FF"/>
          </a:solidFill>
          <a:ln>
            <a:solidFill>
              <a:srgbClr val="000000"/>
            </a:solidFill>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1000" b="1" i="1" dirty="0">
                <a:latin typeface="Helvetica"/>
                <a:cs typeface="Helvetica"/>
              </a:rPr>
              <a:t>Secondary</a:t>
            </a:r>
            <a:r>
              <a:rPr lang="en-US" sz="1000" i="1" dirty="0">
                <a:latin typeface="Helvetica"/>
                <a:cs typeface="Helvetica"/>
              </a:rPr>
              <a:t> </a:t>
            </a:r>
            <a:r>
              <a:rPr lang="en-US" sz="1000" b="1" i="1" dirty="0">
                <a:latin typeface="Helvetica"/>
                <a:cs typeface="Helvetica"/>
              </a:rPr>
              <a:t>pollutants</a:t>
            </a:r>
            <a:r>
              <a:rPr lang="en-US" sz="1000" i="1" dirty="0">
                <a:latin typeface="Helvetica"/>
                <a:cs typeface="Helvetica"/>
              </a:rPr>
              <a:t> are formed when primary</a:t>
            </a:r>
          </a:p>
          <a:p>
            <a:r>
              <a:rPr lang="en-US" sz="1000" i="1" dirty="0">
                <a:latin typeface="Helvetica"/>
                <a:cs typeface="Helvetica"/>
              </a:rPr>
              <a:t>pollutants interact with each other in the atmosphere. </a:t>
            </a:r>
          </a:p>
        </p:txBody>
      </p:sp>
      <p:sp>
        <p:nvSpPr>
          <p:cNvPr id="8" name="TextBox 7"/>
          <p:cNvSpPr txBox="1"/>
          <p:nvPr/>
        </p:nvSpPr>
        <p:spPr>
          <a:xfrm>
            <a:off x="7426697" y="2417867"/>
            <a:ext cx="1461063" cy="261610"/>
          </a:xfrm>
          <a:prstGeom prst="rect">
            <a:avLst/>
          </a:prstGeom>
          <a:solidFill>
            <a:srgbClr val="AEC9DB"/>
          </a:solidFill>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1100" b="1" i="1" dirty="0">
                <a:solidFill>
                  <a:srgbClr val="0070C0"/>
                </a:solidFill>
                <a:latin typeface="Helvetica"/>
                <a:cs typeface="Helvetica"/>
              </a:rPr>
              <a:t>Primary Pollutants</a:t>
            </a:r>
          </a:p>
        </p:txBody>
      </p:sp>
      <p:sp>
        <p:nvSpPr>
          <p:cNvPr id="17" name="TextBox 16"/>
          <p:cNvSpPr txBox="1"/>
          <p:nvPr/>
        </p:nvSpPr>
        <p:spPr>
          <a:xfrm>
            <a:off x="10032856" y="2501435"/>
            <a:ext cx="1656955" cy="261610"/>
          </a:xfrm>
          <a:prstGeom prst="rect">
            <a:avLst/>
          </a:prstGeom>
          <a:solidFill>
            <a:srgbClr val="AEC9DB"/>
          </a:solidFill>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1100" b="1" i="1" dirty="0">
                <a:solidFill>
                  <a:srgbClr val="0070C0"/>
                </a:solidFill>
                <a:latin typeface="Helvetica"/>
                <a:cs typeface="Helvetica"/>
              </a:rPr>
              <a:t>Secondary Pollutants</a:t>
            </a:r>
          </a:p>
        </p:txBody>
      </p:sp>
      <p:sp>
        <p:nvSpPr>
          <p:cNvPr id="24" name="TextBox 23"/>
          <p:cNvSpPr txBox="1"/>
          <p:nvPr/>
        </p:nvSpPr>
        <p:spPr>
          <a:xfrm>
            <a:off x="10471354" y="3363272"/>
            <a:ext cx="644882" cy="430887"/>
          </a:xfrm>
          <a:prstGeom prst="rect">
            <a:avLst/>
          </a:prstGeom>
          <a:solidFill>
            <a:srgbClr val="AEC9DB"/>
          </a:solidFill>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100" b="1" i="1" dirty="0">
                <a:solidFill>
                  <a:srgbClr val="FF0000"/>
                </a:solidFill>
                <a:latin typeface="Helvetica"/>
                <a:cs typeface="Helvetica"/>
              </a:rPr>
              <a:t>Ozone</a:t>
            </a:r>
          </a:p>
          <a:p>
            <a:r>
              <a:rPr lang="en-US" sz="1100" b="1" i="1" dirty="0">
                <a:solidFill>
                  <a:srgbClr val="FF0000"/>
                </a:solidFill>
                <a:latin typeface="Helvetica"/>
                <a:cs typeface="Helvetica"/>
              </a:rPr>
              <a:t>    O</a:t>
            </a:r>
            <a:r>
              <a:rPr lang="en-US" sz="1100" b="1" i="1" baseline="-25000" dirty="0">
                <a:solidFill>
                  <a:srgbClr val="FF0000"/>
                </a:solidFill>
                <a:latin typeface="Helvetica"/>
                <a:cs typeface="Helvetica"/>
              </a:rPr>
              <a:t>3</a:t>
            </a:r>
            <a:endParaRPr lang="en-US" sz="1100" b="1" i="1" dirty="0">
              <a:solidFill>
                <a:srgbClr val="FF0000"/>
              </a:solidFill>
              <a:latin typeface="Helvetica"/>
              <a:cs typeface="Helvetica"/>
            </a:endParaRPr>
          </a:p>
        </p:txBody>
      </p:sp>
      <p:pic>
        <p:nvPicPr>
          <p:cNvPr id="38" name="Content Placeholder 3" descr="Air Pollutants Image 1.jpg"/>
          <p:cNvPicPr>
            <a:picLocks noChangeAspect="1"/>
          </p:cNvPicPr>
          <p:nvPr/>
        </p:nvPicPr>
        <p:blipFill rotWithShape="1">
          <a:blip r:embed="rId4">
            <a:extLst>
              <a:ext uri="{28A0092B-C50C-407E-A947-70E740481C1C}">
                <a14:useLocalDpi xmlns:a14="http://schemas.microsoft.com/office/drawing/2010/main" val="0"/>
              </a:ext>
            </a:extLst>
          </a:blip>
          <a:srcRect l="-400" r="-481"/>
          <a:stretch/>
        </p:blipFill>
        <p:spPr>
          <a:xfrm>
            <a:off x="160258" y="1374591"/>
            <a:ext cx="5480047" cy="4152666"/>
          </a:xfrm>
          <a:prstGeom prst="rect">
            <a:avLst/>
          </a:prstGeom>
        </p:spPr>
      </p:pic>
      <p:sp>
        <p:nvSpPr>
          <p:cNvPr id="44" name="TextBox 43"/>
          <p:cNvSpPr txBox="1"/>
          <p:nvPr/>
        </p:nvSpPr>
        <p:spPr>
          <a:xfrm>
            <a:off x="139949" y="3579911"/>
            <a:ext cx="1632103" cy="369332"/>
          </a:xfrm>
          <a:prstGeom prst="rect">
            <a:avLst/>
          </a:prstGeom>
          <a:solidFill>
            <a:srgbClr val="71A021"/>
          </a:solidFill>
        </p:spPr>
        <p:style>
          <a:lnRef idx="3">
            <a:schemeClr val="lt1"/>
          </a:lnRef>
          <a:fillRef idx="1">
            <a:schemeClr val="accent5"/>
          </a:fillRef>
          <a:effectRef idx="1">
            <a:schemeClr val="accent5"/>
          </a:effectRef>
          <a:fontRef idx="minor">
            <a:schemeClr val="lt1"/>
          </a:fontRef>
        </p:style>
        <p:txBody>
          <a:bodyPr wrap="none" rtlCol="0">
            <a:spAutoFit/>
          </a:bodyPr>
          <a:lstStyle/>
          <a:p>
            <a:r>
              <a:rPr lang="en-US" i="1" dirty="0">
                <a:latin typeface="Helvetica"/>
                <a:cs typeface="Helvetica"/>
              </a:rPr>
              <a:t>solid particles</a:t>
            </a:r>
          </a:p>
        </p:txBody>
      </p:sp>
      <p:sp>
        <p:nvSpPr>
          <p:cNvPr id="45" name="TextBox 44"/>
          <p:cNvSpPr txBox="1"/>
          <p:nvPr/>
        </p:nvSpPr>
        <p:spPr>
          <a:xfrm>
            <a:off x="2109248" y="3594105"/>
            <a:ext cx="1658026" cy="369332"/>
          </a:xfrm>
          <a:prstGeom prst="rect">
            <a:avLst/>
          </a:prstGeom>
          <a:solidFill>
            <a:srgbClr val="A01933"/>
          </a:solidFill>
        </p:spPr>
        <p:style>
          <a:lnRef idx="3">
            <a:schemeClr val="lt1"/>
          </a:lnRef>
          <a:fillRef idx="1">
            <a:schemeClr val="accent5"/>
          </a:fillRef>
          <a:effectRef idx="1">
            <a:schemeClr val="accent5"/>
          </a:effectRef>
          <a:fontRef idx="minor">
            <a:schemeClr val="lt1"/>
          </a:fontRef>
        </p:style>
        <p:txBody>
          <a:bodyPr wrap="none" rtlCol="0">
            <a:spAutoFit/>
          </a:bodyPr>
          <a:lstStyle/>
          <a:p>
            <a:r>
              <a:rPr lang="en-US" i="1" dirty="0">
                <a:latin typeface="Helvetica"/>
                <a:cs typeface="Helvetica"/>
              </a:rPr>
              <a:t>liquid droplets</a:t>
            </a:r>
          </a:p>
        </p:txBody>
      </p:sp>
      <p:sp>
        <p:nvSpPr>
          <p:cNvPr id="46" name="TextBox 45"/>
          <p:cNvSpPr txBox="1"/>
          <p:nvPr/>
        </p:nvSpPr>
        <p:spPr>
          <a:xfrm>
            <a:off x="3997276" y="3561980"/>
            <a:ext cx="1346200" cy="369332"/>
          </a:xfrm>
          <a:prstGeom prst="rect">
            <a:avLst/>
          </a:prstGeom>
          <a:solidFill>
            <a:srgbClr val="79471F"/>
          </a:solidFill>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i="1" dirty="0">
                <a:latin typeface="Helvetica"/>
                <a:cs typeface="Helvetica"/>
              </a:rPr>
              <a:t>gases</a:t>
            </a:r>
          </a:p>
        </p:txBody>
      </p:sp>
    </p:spTree>
    <p:extLst>
      <p:ext uri="{BB962C8B-B14F-4D97-AF65-F5344CB8AC3E}">
        <p14:creationId xmlns:p14="http://schemas.microsoft.com/office/powerpoint/2010/main" val="16156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blinds(horizontal)">
                                      <p:cBhvr>
                                        <p:cTn id="13" dur="500"/>
                                        <p:tgtEl>
                                          <p:spTgt spid="4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blinds(horizontal)">
                                      <p:cBhvr>
                                        <p:cTn id="16" dur="500"/>
                                        <p:tgtEl>
                                          <p:spTgt spid="4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ssolve">
                                      <p:cBhvr>
                                        <p:cTn id="30" dur="500"/>
                                        <p:tgtEl>
                                          <p:spTgt spid="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6" grpId="0" animBg="1"/>
      <p:bldP spid="7" grpId="0" animBg="1"/>
      <p:bldP spid="8" grpId="0" animBg="1"/>
      <p:bldP spid="17" grpId="0" animBg="1"/>
      <p:bldP spid="24" grpId="0" animBg="1"/>
      <p:bldP spid="44" grpId="0" animBg="1"/>
      <p:bldP spid="45" grpId="0" animBg="1"/>
      <p:bldP spid="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i="1" dirty="0">
                <a:latin typeface="Helvetica" charset="0"/>
                <a:ea typeface="Helvetica" charset="0"/>
                <a:cs typeface="Helvetica" charset="0"/>
              </a:rPr>
              <a:t>Respiratory Health </a:t>
            </a:r>
            <a:r>
              <a:rPr lang="en-US" sz="4000" b="1" i="1" dirty="0" smtClean="0">
                <a:latin typeface="Helvetica" charset="0"/>
                <a:ea typeface="Helvetica" charset="0"/>
                <a:cs typeface="Helvetica" charset="0"/>
              </a:rPr>
              <a:t>Effects (Images)</a:t>
            </a:r>
            <a:endParaRPr lang="en-US" sz="4000" i="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 y="2066130"/>
            <a:ext cx="5301379" cy="2315369"/>
          </a:xfrm>
        </p:spPr>
      </p:pic>
      <p:sp>
        <p:nvSpPr>
          <p:cNvPr id="9" name="Slide Number Placeholder 8"/>
          <p:cNvSpPr>
            <a:spLocks noGrp="1"/>
          </p:cNvSpPr>
          <p:nvPr>
            <p:ph type="sldNum" sz="quarter" idx="12"/>
          </p:nvPr>
        </p:nvSpPr>
        <p:spPr/>
        <p:txBody>
          <a:bodyPr/>
          <a:lstStyle/>
          <a:p>
            <a:fld id="{6D22F896-40B5-4ADD-8801-0D06FADFA095}" type="slidenum">
              <a:rPr lang="en-US" smtClean="0"/>
              <a:t>40</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7251" y="1989930"/>
            <a:ext cx="6464300" cy="4239420"/>
          </a:xfrm>
          <a:prstGeom prst="rect">
            <a:avLst/>
          </a:prstGeom>
        </p:spPr>
      </p:pic>
      <p:sp>
        <p:nvSpPr>
          <p:cNvPr id="3" name="TextBox 2"/>
          <p:cNvSpPr txBox="1"/>
          <p:nvPr/>
        </p:nvSpPr>
        <p:spPr>
          <a:xfrm>
            <a:off x="76199" y="4476749"/>
            <a:ext cx="5411051" cy="923330"/>
          </a:xfrm>
          <a:prstGeom prst="rect">
            <a:avLst/>
          </a:prstGeom>
          <a:noFill/>
        </p:spPr>
        <p:txBody>
          <a:bodyPr wrap="square" rtlCol="0">
            <a:spAutoFit/>
          </a:bodyPr>
          <a:lstStyle/>
          <a:p>
            <a:r>
              <a:rPr lang="en-US" b="1" i="1" dirty="0" smtClean="0">
                <a:latin typeface="Helvetica" charset="0"/>
                <a:ea typeface="Helvetica" charset="0"/>
                <a:cs typeface="Helvetica" charset="0"/>
              </a:rPr>
              <a:t>These </a:t>
            </a:r>
            <a:r>
              <a:rPr lang="en-US" b="1" i="1" dirty="0">
                <a:latin typeface="Helvetica" charset="0"/>
                <a:ea typeface="Helvetica" charset="0"/>
                <a:cs typeface="Helvetica" charset="0"/>
              </a:rPr>
              <a:t>photos show a </a:t>
            </a:r>
            <a:r>
              <a:rPr lang="en-US" b="1" i="1" dirty="0">
                <a:solidFill>
                  <a:srgbClr val="FF0000"/>
                </a:solidFill>
                <a:latin typeface="Helvetica" charset="0"/>
                <a:ea typeface="Helvetica" charset="0"/>
                <a:cs typeface="Helvetica" charset="0"/>
              </a:rPr>
              <a:t>healthy lung airway (left) </a:t>
            </a:r>
            <a:r>
              <a:rPr lang="en-US" b="1" i="1" dirty="0">
                <a:latin typeface="Helvetica" charset="0"/>
                <a:ea typeface="Helvetica" charset="0"/>
                <a:cs typeface="Helvetica" charset="0"/>
              </a:rPr>
              <a:t>and an </a:t>
            </a:r>
            <a:r>
              <a:rPr lang="en-US" b="1" i="1" dirty="0">
                <a:solidFill>
                  <a:srgbClr val="FF0000"/>
                </a:solidFill>
                <a:latin typeface="Helvetica" charset="0"/>
                <a:ea typeface="Helvetica" charset="0"/>
                <a:cs typeface="Helvetica" charset="0"/>
              </a:rPr>
              <a:t>inflamed lung airway (right)</a:t>
            </a:r>
            <a:r>
              <a:rPr lang="en-US" b="1" i="1" dirty="0">
                <a:latin typeface="Helvetica" charset="0"/>
                <a:ea typeface="Helvetica" charset="0"/>
                <a:cs typeface="Helvetica" charset="0"/>
              </a:rPr>
              <a:t>.Photos courtesy of PENTAX Medical Company</a:t>
            </a:r>
          </a:p>
        </p:txBody>
      </p:sp>
      <p:sp>
        <p:nvSpPr>
          <p:cNvPr id="6" name="TextBox 5"/>
          <p:cNvSpPr txBox="1"/>
          <p:nvPr/>
        </p:nvSpPr>
        <p:spPr>
          <a:xfrm rot="10800000" flipV="1">
            <a:off x="2581835" y="6298913"/>
            <a:ext cx="9610164" cy="584775"/>
          </a:xfrm>
          <a:prstGeom prst="rect">
            <a:avLst/>
          </a:prstGeom>
          <a:noFill/>
        </p:spPr>
        <p:txBody>
          <a:bodyPr wrap="square" rtlCol="0">
            <a:spAutoFit/>
          </a:bodyPr>
          <a:lstStyle/>
          <a:p>
            <a:r>
              <a:rPr lang="en-US" sz="1600" b="1" i="1" dirty="0" smtClean="0">
                <a:latin typeface="Helvetica" charset="0"/>
                <a:ea typeface="Helvetica" charset="0"/>
                <a:cs typeface="Helvetica" charset="0"/>
              </a:rPr>
              <a:t>In </a:t>
            </a:r>
            <a:r>
              <a:rPr lang="en-US" sz="1600" b="1" i="1" dirty="0">
                <a:latin typeface="Helvetica" charset="0"/>
                <a:ea typeface="Helvetica" charset="0"/>
                <a:cs typeface="Helvetica" charset="0"/>
              </a:rPr>
              <a:t>the control image (upper) from the lung of a person exposed only to air, the tiny cilia that clear the lungs of mucus appear along the top of the image in a neat and regular row</a:t>
            </a:r>
            <a:r>
              <a:rPr lang="en-US" sz="1600" b="1" i="1" dirty="0" smtClean="0">
                <a:latin typeface="Helvetica" charset="0"/>
                <a:ea typeface="Helvetica" charset="0"/>
                <a:cs typeface="Helvetica" charset="0"/>
              </a:rPr>
              <a:t>. (Allen, 2002)</a:t>
            </a:r>
            <a:endParaRPr lang="en-US" sz="1600" b="1" i="1" dirty="0">
              <a:latin typeface="Helvetica" charset="0"/>
              <a:ea typeface="Helvetica" charset="0"/>
              <a:cs typeface="Helvetica" charset="0"/>
            </a:endParaRPr>
          </a:p>
        </p:txBody>
      </p:sp>
      <p:sp>
        <p:nvSpPr>
          <p:cNvPr id="7" name="TextBox 6"/>
          <p:cNvSpPr txBox="1"/>
          <p:nvPr/>
        </p:nvSpPr>
        <p:spPr>
          <a:xfrm>
            <a:off x="5487251" y="3926541"/>
            <a:ext cx="2096891" cy="276999"/>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sz="1200" b="1" i="1" smtClean="0">
                <a:solidFill>
                  <a:srgbClr val="FF0000"/>
                </a:solidFill>
                <a:latin typeface="Helvetica" charset="0"/>
                <a:ea typeface="Helvetica" charset="0"/>
                <a:cs typeface="Helvetica" charset="0"/>
              </a:rPr>
              <a:t>Healthy Lung Tissue</a:t>
            </a:r>
            <a:endParaRPr lang="en-US" sz="1200" b="1" i="1">
              <a:solidFill>
                <a:srgbClr val="FF0000"/>
              </a:solidFill>
              <a:latin typeface="Helvetica" charset="0"/>
              <a:ea typeface="Helvetica" charset="0"/>
              <a:cs typeface="Helvetica" charset="0"/>
            </a:endParaRPr>
          </a:p>
        </p:txBody>
      </p:sp>
      <p:sp>
        <p:nvSpPr>
          <p:cNvPr id="8" name="TextBox 7"/>
          <p:cNvSpPr txBox="1"/>
          <p:nvPr/>
        </p:nvSpPr>
        <p:spPr>
          <a:xfrm>
            <a:off x="5487250" y="6090189"/>
            <a:ext cx="3108960" cy="182880"/>
          </a:xfrm>
          <a:prstGeom prst="rect">
            <a:avLst/>
          </a:prstGeom>
          <a:solidFill>
            <a:schemeClr val="tx1"/>
          </a:solidFill>
        </p:spPr>
        <p:style>
          <a:lnRef idx="0">
            <a:schemeClr val="dk1"/>
          </a:lnRef>
          <a:fillRef idx="3">
            <a:schemeClr val="dk1"/>
          </a:fillRef>
          <a:effectRef idx="3">
            <a:schemeClr val="dk1"/>
          </a:effectRef>
          <a:fontRef idx="minor">
            <a:schemeClr val="lt1"/>
          </a:fontRef>
        </p:style>
        <p:txBody>
          <a:bodyPr wrap="square" rtlCol="0">
            <a:spAutoFit/>
          </a:bodyPr>
          <a:lstStyle/>
          <a:p>
            <a:r>
              <a:rPr lang="en-US" sz="1050" b="1" i="1" smtClean="0">
                <a:solidFill>
                  <a:srgbClr val="FF0000"/>
                </a:solidFill>
                <a:latin typeface="Helvetica" charset="0"/>
                <a:ea typeface="Helvetica" charset="0"/>
                <a:cs typeface="Helvetica" charset="0"/>
              </a:rPr>
              <a:t>Ozone Damaged Lung </a:t>
            </a:r>
            <a:r>
              <a:rPr lang="en-US" sz="1050" b="1" i="1" dirty="0" smtClean="0">
                <a:solidFill>
                  <a:srgbClr val="FF0000"/>
                </a:solidFill>
                <a:latin typeface="Helvetica" charset="0"/>
                <a:ea typeface="Helvetica" charset="0"/>
                <a:cs typeface="Helvetica" charset="0"/>
              </a:rPr>
              <a:t>Tissue</a:t>
            </a:r>
            <a:endParaRPr lang="en-US" sz="1050" b="1" i="1" dirty="0">
              <a:solidFill>
                <a:srgbClr val="FF0000"/>
              </a:solidFill>
              <a:latin typeface="Helvetica" charset="0"/>
              <a:ea typeface="Helvetica" charset="0"/>
              <a:cs typeface="Helvetica" charset="0"/>
            </a:endParaRPr>
          </a:p>
        </p:txBody>
      </p:sp>
    </p:spTree>
    <p:extLst>
      <p:ext uri="{BB962C8B-B14F-4D97-AF65-F5344CB8AC3E}">
        <p14:creationId xmlns:p14="http://schemas.microsoft.com/office/powerpoint/2010/main" val="209780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ppt_y</p:attrName>
                                        </p:attrNameLst>
                                      </p:cBhvr>
                                      <p:tavLst>
                                        <p:tav tm="0">
                                          <p:val>
                                            <p:strVal val="#ppt_y+#ppt_h*1.125000"/>
                                          </p:val>
                                        </p:tav>
                                        <p:tav tm="100000">
                                          <p:val>
                                            <p:strVal val="#ppt_y"/>
                                          </p:val>
                                        </p:tav>
                                      </p:tavLst>
                                    </p:anim>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left)">
                                      <p:cBhvr>
                                        <p:cTn id="18" dur="500"/>
                                        <p:tgtEl>
                                          <p:spTgt spid="5"/>
                                        </p:tgtEl>
                                      </p:cBhvr>
                                    </p:animEffect>
                                  </p:childTnLst>
                                </p:cTn>
                              </p:par>
                              <p:par>
                                <p:cTn id="19" presetID="1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left)">
                                      <p:cBhvr>
                                        <p:cTn id="22" dur="500"/>
                                        <p:tgtEl>
                                          <p:spTgt spid="7"/>
                                        </p:tgtEl>
                                      </p:cBhvr>
                                    </p:animEffect>
                                  </p:childTnLst>
                                </p:cTn>
                              </p:par>
                              <p:par>
                                <p:cTn id="23" presetID="12" presetClass="entr" presetSubtype="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ppt_x</p:attrName>
                                        </p:attrNameLst>
                                      </p:cBhvr>
                                      <p:tavLst>
                                        <p:tav tm="0">
                                          <p:val>
                                            <p:strVal val="#ppt_x+#ppt_w*1.125000"/>
                                          </p:val>
                                        </p:tav>
                                        <p:tav tm="100000">
                                          <p:val>
                                            <p:strVal val="#ppt_x"/>
                                          </p:val>
                                        </p:tav>
                                      </p:tavLst>
                                    </p:anim>
                                    <p:animEffect transition="in" filter="wipe(left)">
                                      <p:cBhvr>
                                        <p:cTn id="26" dur="500"/>
                                        <p:tgtEl>
                                          <p:spTgt spid="8"/>
                                        </p:tgtEl>
                                      </p:cBhvr>
                                    </p:animEffect>
                                  </p:childTnLst>
                                </p:cTn>
                              </p:par>
                              <p:par>
                                <p:cTn id="27" presetID="12" presetClass="entr" presetSubtype="2"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left)">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 Results</a:t>
            </a:r>
            <a:endParaRPr lang="en-US" dirty="0"/>
          </a:p>
        </p:txBody>
      </p:sp>
      <p:sp>
        <p:nvSpPr>
          <p:cNvPr id="3" name="Slide Number Placeholder 2"/>
          <p:cNvSpPr>
            <a:spLocks noGrp="1"/>
          </p:cNvSpPr>
          <p:nvPr>
            <p:ph type="sldNum" sz="quarter" idx="12"/>
          </p:nvPr>
        </p:nvSpPr>
        <p:spPr/>
        <p:txBody>
          <a:bodyPr/>
          <a:lstStyle/>
          <a:p>
            <a:fld id="{6D22F896-40B5-4ADD-8801-0D06FADFA095}" type="slidenum">
              <a:rPr lang="en-US" smtClean="0"/>
              <a:t>41</a:t>
            </a:fld>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1928" t="3211" r="2754" b="4128"/>
          <a:stretch/>
        </p:blipFill>
        <p:spPr bwMode="auto">
          <a:xfrm>
            <a:off x="1524850" y="2189182"/>
            <a:ext cx="8039773" cy="43209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511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i="1" dirty="0">
                <a:latin typeface="Helvetica" charset="0"/>
                <a:ea typeface="Helvetica" charset="0"/>
                <a:cs typeface="Helvetica" charset="0"/>
              </a:rPr>
              <a:t>Results &amp; Discussion III (EPA BenMAP-CE) (RACM2 &amp; GACM Health Impact and Valuation </a:t>
            </a:r>
            <a:r>
              <a:rPr lang="en-US" sz="2800" b="1" i="1" dirty="0" smtClean="0">
                <a:latin typeface="Helvetica" charset="0"/>
                <a:ea typeface="Helvetica" charset="0"/>
                <a:cs typeface="Helvetica" charset="0"/>
              </a:rPr>
              <a:t>Results: Map)</a:t>
            </a:r>
            <a:endParaRPr lang="en-US" sz="2800" dirty="0"/>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965" t="5056" r="3424" b="4771"/>
          <a:stretch/>
        </p:blipFill>
        <p:spPr>
          <a:xfrm>
            <a:off x="161365" y="2202690"/>
            <a:ext cx="5916706" cy="3839522"/>
          </a:xfrm>
        </p:spPr>
      </p:pic>
      <p:sp>
        <p:nvSpPr>
          <p:cNvPr id="3" name="Slide Number Placeholder 2"/>
          <p:cNvSpPr>
            <a:spLocks noGrp="1"/>
          </p:cNvSpPr>
          <p:nvPr>
            <p:ph type="sldNum" sz="quarter" idx="12"/>
          </p:nvPr>
        </p:nvSpPr>
        <p:spPr/>
        <p:txBody>
          <a:bodyPr/>
          <a:lstStyle/>
          <a:p>
            <a:fld id="{6D22F896-40B5-4ADD-8801-0D06FADFA095}" type="slidenum">
              <a:rPr lang="en-US" smtClean="0"/>
              <a:t>42</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014" t="5751" r="2612" b="4575"/>
          <a:stretch/>
        </p:blipFill>
        <p:spPr>
          <a:xfrm>
            <a:off x="6293224" y="2202690"/>
            <a:ext cx="5729236" cy="3839522"/>
          </a:xfrm>
          <a:prstGeom prst="rect">
            <a:avLst/>
          </a:prstGeom>
        </p:spPr>
      </p:pic>
    </p:spTree>
    <p:extLst>
      <p:ext uri="{BB962C8B-B14F-4D97-AF65-F5344CB8AC3E}">
        <p14:creationId xmlns:p14="http://schemas.microsoft.com/office/powerpoint/2010/main" val="1609552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48673" y="690193"/>
            <a:ext cx="9613861" cy="108093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b="1" i="1" smtClean="0">
                <a:latin typeface="Helvetica" charset="0"/>
                <a:ea typeface="Helvetica" charset="0"/>
                <a:cs typeface="Helvetica" charset="0"/>
              </a:rPr>
              <a:t>Results &amp; Discussion III (EPA BenMAP-CE) (RACM2 &amp; GACM Health Impact and Valuation Graphs)</a:t>
            </a:r>
            <a:endParaRPr lang="en-US"/>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677863" y="2718647"/>
            <a:ext cx="8596312" cy="2765319"/>
          </a:xfrm>
        </p:spPr>
      </p:pic>
      <p:sp>
        <p:nvSpPr>
          <p:cNvPr id="2" name="Slide Number Placeholder 1"/>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189862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a:latin typeface="Helvetica" charset="0"/>
                <a:ea typeface="Helvetica" charset="0"/>
                <a:cs typeface="Helvetica" charset="0"/>
              </a:rPr>
              <a:t>Results &amp; Discussion III (EPA BenMAP-CE) (RACM2 &amp; GACM Health Impact and Valuation Graphs)</a:t>
            </a:r>
            <a:endParaRPr lang="en-US"/>
          </a:p>
        </p:txBody>
      </p:sp>
      <p:sp>
        <p:nvSpPr>
          <p:cNvPr id="3" name="Slide Number Placeholder 2"/>
          <p:cNvSpPr>
            <a:spLocks noGrp="1"/>
          </p:cNvSpPr>
          <p:nvPr>
            <p:ph type="sldNum" sz="quarter" idx="12"/>
          </p:nvPr>
        </p:nvSpPr>
        <p:spPr/>
        <p:txBody>
          <a:bodyPr/>
          <a:lstStyle/>
          <a:p>
            <a:fld id="{6D22F896-40B5-4ADD-8801-0D06FADFA095}" type="slidenum">
              <a:rPr lang="en-US" smtClean="0"/>
              <a:t>44</a:t>
            </a:fld>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50921"/>
          <a:stretch/>
        </p:blipFill>
        <p:spPr>
          <a:xfrm>
            <a:off x="219456" y="2166729"/>
            <a:ext cx="5984120" cy="4515231"/>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6322845" y="2166730"/>
            <a:ext cx="5679178" cy="4515231"/>
          </a:xfrm>
          <a:prstGeom prst="rect">
            <a:avLst/>
          </a:prstGeom>
        </p:spPr>
      </p:pic>
    </p:spTree>
    <p:extLst>
      <p:ext uri="{BB962C8B-B14F-4D97-AF65-F5344CB8AC3E}">
        <p14:creationId xmlns:p14="http://schemas.microsoft.com/office/powerpoint/2010/main" val="543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fontScale="90000"/>
          </a:bodyPr>
          <a:lstStyle/>
          <a:p>
            <a:pPr algn="ctr"/>
            <a:r>
              <a:rPr lang="en-US" b="1" i="1" dirty="0">
                <a:latin typeface="Helvetica" charset="0"/>
                <a:ea typeface="Helvetica" charset="0"/>
                <a:cs typeface="Helvetica" charset="0"/>
              </a:rPr>
              <a:t>Results &amp; Discussion </a:t>
            </a:r>
            <a:r>
              <a:rPr lang="en-US" b="1" i="1" dirty="0" smtClean="0">
                <a:latin typeface="Helvetica" charset="0"/>
                <a:ea typeface="Helvetica" charset="0"/>
                <a:cs typeface="Helvetica" charset="0"/>
              </a:rPr>
              <a:t>I (S-Box </a:t>
            </a:r>
            <a:r>
              <a:rPr lang="en-US" b="1" i="1" dirty="0">
                <a:latin typeface="Helvetica" charset="0"/>
                <a:ea typeface="Helvetica" charset="0"/>
                <a:cs typeface="Helvetica" charset="0"/>
              </a:rPr>
              <a:t>Model) :RACM2 Vs. </a:t>
            </a:r>
            <a:r>
              <a:rPr lang="en-US" b="1" i="1" dirty="0" smtClean="0">
                <a:latin typeface="Helvetica" charset="0"/>
                <a:ea typeface="Helvetica" charset="0"/>
                <a:cs typeface="Helvetica" charset="0"/>
              </a:rPr>
              <a:t>GACM [Experimental vs. Chamber]</a:t>
            </a:r>
            <a:endParaRPr lang="en-US" dirty="0"/>
          </a:p>
        </p:txBody>
      </p:sp>
      <p:sp>
        <p:nvSpPr>
          <p:cNvPr id="3" name="Content Placeholder 2"/>
          <p:cNvSpPr>
            <a:spLocks noGrp="1"/>
          </p:cNvSpPr>
          <p:nvPr>
            <p:ph idx="1"/>
          </p:nvPr>
        </p:nvSpPr>
        <p:spPr/>
        <p:txBody>
          <a:bodyPr/>
          <a:lstStyle/>
          <a:p>
            <a:endParaRPr lang="en-US"/>
          </a:p>
        </p:txBody>
      </p:sp>
      <p:sp>
        <p:nvSpPr>
          <p:cNvPr id="2" name="Slide Number Placeholder 1"/>
          <p:cNvSpPr>
            <a:spLocks noGrp="1"/>
          </p:cNvSpPr>
          <p:nvPr>
            <p:ph type="sldNum" sz="quarter" idx="12"/>
          </p:nvPr>
        </p:nvSpPr>
        <p:spPr/>
        <p:txBody>
          <a:bodyPr/>
          <a:lstStyle/>
          <a:p>
            <a:fld id="{6D22F896-40B5-4ADD-8801-0D06FADFA095}" type="slidenum">
              <a:rPr lang="en-US" smtClean="0"/>
              <a:t>45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89730235"/>
              </p:ext>
            </p:extLst>
          </p:nvPr>
        </p:nvGraphicFramePr>
        <p:xfrm>
          <a:off x="261527" y="2045464"/>
          <a:ext cx="10830542" cy="4653515"/>
        </p:xfrm>
        <a:graphic>
          <a:graphicData uri="http://schemas.openxmlformats.org/drawingml/2006/table">
            <a:tbl>
              <a:tblPr firstRow="1" bandRow="1">
                <a:tableStyleId>{125E5076-3810-47DD-B79F-674D7AD40C01}</a:tableStyleId>
              </a:tblPr>
              <a:tblGrid>
                <a:gridCol w="1274181"/>
                <a:gridCol w="1054954"/>
                <a:gridCol w="778602"/>
                <a:gridCol w="595758"/>
                <a:gridCol w="535606"/>
                <a:gridCol w="775944"/>
                <a:gridCol w="1380364"/>
                <a:gridCol w="1176167"/>
                <a:gridCol w="710600"/>
                <a:gridCol w="1404866"/>
                <a:gridCol w="1143500"/>
              </a:tblGrid>
              <a:tr h="1556463">
                <a:tc>
                  <a:txBody>
                    <a:bodyPr/>
                    <a:lstStyle/>
                    <a:p>
                      <a:pPr algn="l" fontAlgn="ctr"/>
                      <a:r>
                        <a:rPr lang="en-US" sz="1200" b="1" u="none" strike="noStrike">
                          <a:effectLst/>
                          <a:latin typeface="Helvetica" charset="0"/>
                          <a:ea typeface="Helvetica" charset="0"/>
                          <a:cs typeface="Helvetica" charset="0"/>
                        </a:rPr>
                        <a:t>Chamber Reactions</a:t>
                      </a:r>
                      <a:endParaRPr lang="en-US" sz="1200" b="1" i="0" u="none" strike="noStrike">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Principal Organic Compounds</a:t>
                      </a:r>
                      <a:endParaRPr lang="en-US" sz="1200" b="1" i="0" u="none" strike="noStrike">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VOC/NOx Ratio</a:t>
                      </a:r>
                      <a:endParaRPr lang="en-US" sz="1200" b="1" i="0" u="none" strike="noStrike">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u="none" strike="noStrike" dirty="0">
                          <a:effectLst/>
                          <a:latin typeface="Helvetica" charset="0"/>
                          <a:ea typeface="Helvetica" charset="0"/>
                          <a:cs typeface="Helvetica" charset="0"/>
                        </a:rPr>
                        <a:t>O3 </a:t>
                      </a:r>
                      <a:r>
                        <a:rPr lang="en-US" sz="1400" b="1" u="none" strike="noStrike" dirty="0" smtClean="0">
                          <a:effectLst/>
                          <a:latin typeface="Helvetica" charset="0"/>
                          <a:ea typeface="Helvetica" charset="0"/>
                          <a:cs typeface="Helvetica" charset="0"/>
                        </a:rPr>
                        <a:t>(ppm</a:t>
                      </a:r>
                      <a:r>
                        <a:rPr lang="en-US" sz="1400" b="1" u="none" strike="noStrike" dirty="0">
                          <a:effectLst/>
                          <a:latin typeface="Helvetica" charset="0"/>
                          <a:ea typeface="Helvetica" charset="0"/>
                          <a:cs typeface="Helvetica" charset="0"/>
                        </a:rPr>
                        <a:t>)</a:t>
                      </a:r>
                      <a:endParaRPr lang="en-US" sz="14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GACM </a:t>
                      </a:r>
                      <a:r>
                        <a:rPr lang="en-US" sz="1200" b="1" u="none" strike="noStrike" dirty="0" smtClean="0">
                          <a:effectLst/>
                          <a:latin typeface="Helvetica" charset="0"/>
                          <a:ea typeface="Helvetica" charset="0"/>
                          <a:cs typeface="Helvetica" charset="0"/>
                        </a:rPr>
                        <a:t>(NH) </a:t>
                      </a:r>
                      <a:r>
                        <a:rPr lang="en-US" sz="1200" b="1" u="none" strike="noStrike" dirty="0">
                          <a:effectLst/>
                          <a:latin typeface="Helvetica" charset="0"/>
                          <a:ea typeface="Helvetica" charset="0"/>
                          <a:cs typeface="Helvetica" charset="0"/>
                        </a:rPr>
                        <a:t>[ppm]</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GACM </a:t>
                      </a:r>
                      <a:r>
                        <a:rPr lang="en-US" sz="1200" b="1" u="none" strike="noStrike" dirty="0" smtClean="0">
                          <a:effectLst/>
                          <a:latin typeface="Helvetica" charset="0"/>
                          <a:ea typeface="Helvetica" charset="0"/>
                          <a:cs typeface="Helvetica" charset="0"/>
                        </a:rPr>
                        <a:t>(H) </a:t>
                      </a:r>
                      <a:r>
                        <a:rPr lang="en-US" sz="1200" b="1" u="none" strike="noStrike" dirty="0">
                          <a:effectLst/>
                          <a:latin typeface="Helvetica" charset="0"/>
                          <a:ea typeface="Helvetica" charset="0"/>
                          <a:cs typeface="Helvetica" charset="0"/>
                        </a:rPr>
                        <a:t>[ppm]</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 Difference (</a:t>
                      </a:r>
                      <a:r>
                        <a:rPr lang="en-US" sz="1200" b="1" u="none" strike="noStrike" dirty="0" smtClean="0">
                          <a:effectLst/>
                          <a:latin typeface="Helvetica" charset="0"/>
                          <a:ea typeface="Helvetica" charset="0"/>
                          <a:cs typeface="Helvetica" charset="0"/>
                        </a:rPr>
                        <a:t>GACM</a:t>
                      </a:r>
                      <a:r>
                        <a:rPr lang="en-US" sz="1200" b="1" u="none" strike="noStrike" baseline="0" dirty="0" smtClean="0">
                          <a:effectLst/>
                          <a:latin typeface="Helvetica" charset="0"/>
                          <a:ea typeface="Helvetica" charset="0"/>
                          <a:cs typeface="Helvetica" charset="0"/>
                        </a:rPr>
                        <a:t> (NH)</a:t>
                      </a:r>
                      <a:r>
                        <a:rPr lang="en-US" sz="1200" b="1" u="none" strike="noStrike" dirty="0" smtClean="0">
                          <a:effectLst/>
                          <a:latin typeface="Helvetica" charset="0"/>
                          <a:ea typeface="Helvetica" charset="0"/>
                          <a:cs typeface="Helvetica" charset="0"/>
                        </a:rPr>
                        <a:t> </a:t>
                      </a:r>
                      <a:r>
                        <a:rPr lang="en-US" sz="1200" b="1" u="none" strike="noStrike" dirty="0">
                          <a:effectLst/>
                          <a:latin typeface="Helvetica" charset="0"/>
                          <a:ea typeface="Helvetica" charset="0"/>
                          <a:cs typeface="Helvetica" charset="0"/>
                        </a:rPr>
                        <a:t>Vs. Chamber O3)</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 Difference (</a:t>
                      </a:r>
                      <a:r>
                        <a:rPr lang="en-US" sz="1200" b="1" u="none" strike="noStrike" dirty="0" smtClean="0">
                          <a:effectLst/>
                          <a:latin typeface="Helvetica" charset="0"/>
                          <a:ea typeface="Helvetica" charset="0"/>
                          <a:cs typeface="Helvetica" charset="0"/>
                        </a:rPr>
                        <a:t>GACM</a:t>
                      </a:r>
                      <a:r>
                        <a:rPr lang="en-US" sz="1200" b="1" u="none" strike="noStrike" baseline="0" dirty="0" smtClean="0">
                          <a:effectLst/>
                          <a:latin typeface="Helvetica" charset="0"/>
                          <a:ea typeface="Helvetica" charset="0"/>
                          <a:cs typeface="Helvetica" charset="0"/>
                        </a:rPr>
                        <a:t> (H)</a:t>
                      </a:r>
                      <a:r>
                        <a:rPr lang="en-US" sz="1200" b="1" u="none" strike="noStrike" dirty="0" smtClean="0">
                          <a:effectLst/>
                          <a:latin typeface="Helvetica" charset="0"/>
                          <a:ea typeface="Helvetica" charset="0"/>
                          <a:cs typeface="Helvetica" charset="0"/>
                        </a:rPr>
                        <a:t> </a:t>
                      </a:r>
                      <a:r>
                        <a:rPr lang="en-US" sz="1200" b="1" u="none" strike="noStrike" dirty="0">
                          <a:effectLst/>
                          <a:latin typeface="Helvetica" charset="0"/>
                          <a:ea typeface="Helvetica" charset="0"/>
                          <a:cs typeface="Helvetica" charset="0"/>
                        </a:rPr>
                        <a:t>Vs. Chamber O3)</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RACM2 (ppm)</a:t>
                      </a:r>
                      <a:endParaRPr lang="en-US" sz="1200" b="1" i="0" u="none" strike="noStrike">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 Difference (</a:t>
                      </a:r>
                      <a:r>
                        <a:rPr lang="en-US" sz="1200" b="1" u="none" strike="noStrike" dirty="0" smtClean="0">
                          <a:effectLst/>
                          <a:latin typeface="Helvetica" charset="0"/>
                          <a:ea typeface="Helvetica" charset="0"/>
                          <a:cs typeface="Helvetica" charset="0"/>
                        </a:rPr>
                        <a:t>GACM</a:t>
                      </a:r>
                      <a:r>
                        <a:rPr lang="en-US" sz="1200" b="1" u="none" strike="noStrike" baseline="0" dirty="0" smtClean="0">
                          <a:effectLst/>
                          <a:latin typeface="Helvetica" charset="0"/>
                          <a:ea typeface="Helvetica" charset="0"/>
                          <a:cs typeface="Helvetica" charset="0"/>
                        </a:rPr>
                        <a:t> (NH) </a:t>
                      </a:r>
                      <a:r>
                        <a:rPr lang="en-US" sz="1200" b="1" u="none" strike="noStrike" dirty="0" smtClean="0">
                          <a:effectLst/>
                          <a:latin typeface="Helvetica" charset="0"/>
                          <a:ea typeface="Helvetica" charset="0"/>
                          <a:cs typeface="Helvetica" charset="0"/>
                        </a:rPr>
                        <a:t>Vs</a:t>
                      </a:r>
                      <a:r>
                        <a:rPr lang="en-US" sz="1200" b="1" u="none" strike="noStrike" dirty="0">
                          <a:effectLst/>
                          <a:latin typeface="Helvetica" charset="0"/>
                          <a:ea typeface="Helvetica" charset="0"/>
                          <a:cs typeface="Helvetica" charset="0"/>
                        </a:rPr>
                        <a:t>. RACM2)</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 Difference (</a:t>
                      </a:r>
                      <a:r>
                        <a:rPr lang="en-US" sz="1200" b="1" u="none" strike="noStrike" dirty="0" smtClean="0">
                          <a:effectLst/>
                          <a:latin typeface="Helvetica" charset="0"/>
                          <a:ea typeface="Helvetica" charset="0"/>
                          <a:cs typeface="Helvetica" charset="0"/>
                        </a:rPr>
                        <a:t>GACM</a:t>
                      </a:r>
                      <a:r>
                        <a:rPr lang="en-US" sz="1200" b="1" u="none" strike="noStrike" baseline="0" dirty="0" smtClean="0">
                          <a:effectLst/>
                          <a:latin typeface="Helvetica" charset="0"/>
                          <a:ea typeface="Helvetica" charset="0"/>
                          <a:cs typeface="Helvetica" charset="0"/>
                        </a:rPr>
                        <a:t> (H)</a:t>
                      </a:r>
                      <a:r>
                        <a:rPr lang="en-US" sz="1200" b="1" u="none" strike="noStrike" dirty="0" smtClean="0">
                          <a:effectLst/>
                          <a:latin typeface="Helvetica" charset="0"/>
                          <a:ea typeface="Helvetica" charset="0"/>
                          <a:cs typeface="Helvetica" charset="0"/>
                        </a:rPr>
                        <a:t>Vs</a:t>
                      </a:r>
                      <a:r>
                        <a:rPr lang="en-US" sz="1200" b="1" u="none" strike="noStrike" dirty="0">
                          <a:effectLst/>
                          <a:latin typeface="Helvetica" charset="0"/>
                          <a:ea typeface="Helvetica" charset="0"/>
                          <a:cs typeface="Helvetica" charset="0"/>
                        </a:rPr>
                        <a:t>. RACM2)</a:t>
                      </a:r>
                      <a:endParaRPr lang="en-US" sz="1200" b="1" i="0" u="none" strike="noStrike" dirty="0">
                        <a:solidFill>
                          <a:srgbClr val="FFFFFF"/>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is-IS" sz="1200" b="1" u="none" strike="noStrike" dirty="0">
                          <a:effectLst/>
                          <a:latin typeface="Helvetica" charset="0"/>
                          <a:ea typeface="Helvetica" charset="0"/>
                          <a:cs typeface="Helvetica" charset="0"/>
                        </a:rPr>
                        <a:t>ec231</a:t>
                      </a:r>
                      <a:endParaRPr lang="is-IS" sz="1200" b="1" i="1" u="none" strike="noStrike" dirty="0">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Mixture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27.9</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0.62</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0.38</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fi-FI" sz="1200" b="1" u="none" strike="noStrike">
                          <a:effectLst/>
                          <a:latin typeface="Helvetica" charset="0"/>
                          <a:ea typeface="Helvetica" charset="0"/>
                          <a:cs typeface="Helvetica" charset="0"/>
                        </a:rPr>
                        <a:t>0.79</a:t>
                      </a:r>
                      <a:endParaRPr lang="fi-FI"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48.80%</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-23.96%</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0.75</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66.25%</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-5.04%</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is-IS" sz="1200" b="1" u="none" strike="noStrike">
                          <a:effectLst/>
                          <a:latin typeface="Helvetica" charset="0"/>
                          <a:ea typeface="Helvetica" charset="0"/>
                          <a:cs typeface="Helvetica" charset="0"/>
                        </a:rPr>
                        <a:t>ec233</a:t>
                      </a:r>
                      <a:endParaRPr lang="is-I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Mixture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hr-HR" sz="1200" b="1" u="none" strike="noStrike">
                          <a:effectLst/>
                          <a:latin typeface="Helvetica" charset="0"/>
                          <a:ea typeface="Helvetica" charset="0"/>
                          <a:cs typeface="Helvetica" charset="0"/>
                        </a:rPr>
                        <a:t>96.8</a:t>
                      </a:r>
                      <a:endParaRPr lang="hr-HR"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0.33</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hr-HR" sz="1200" b="1" u="none" strike="noStrike">
                          <a:effectLst/>
                          <a:latin typeface="Helvetica" charset="0"/>
                          <a:ea typeface="Helvetica" charset="0"/>
                          <a:cs typeface="Helvetica" charset="0"/>
                        </a:rPr>
                        <a:t>0.24</a:t>
                      </a:r>
                      <a:endParaRPr lang="hr-HR"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0.49</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dirty="0">
                          <a:effectLst/>
                          <a:latin typeface="Helvetica" charset="0"/>
                          <a:ea typeface="Helvetica" charset="0"/>
                          <a:cs typeface="Helvetica" charset="0"/>
                        </a:rPr>
                        <a:t>30.67%</a:t>
                      </a:r>
                      <a:endParaRPr lang="mr-IN" sz="1200" b="1" i="0" u="none" strike="noStrike" dirty="0">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-38.41%</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0.41</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51.44%</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-17.14%</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is-IS" sz="1200" b="1" u="none" strike="noStrike">
                          <a:effectLst/>
                          <a:latin typeface="Helvetica" charset="0"/>
                          <a:ea typeface="Helvetica" charset="0"/>
                          <a:cs typeface="Helvetica" charset="0"/>
                        </a:rPr>
                        <a:t>ec237</a:t>
                      </a:r>
                      <a:endParaRPr lang="is-I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Mixture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hr-HR" sz="1200" b="1" u="none" strike="noStrike">
                          <a:effectLst/>
                          <a:latin typeface="Helvetica" charset="0"/>
                          <a:ea typeface="Helvetica" charset="0"/>
                          <a:cs typeface="Helvetica" charset="0"/>
                        </a:rPr>
                        <a:t>22.5</a:t>
                      </a:r>
                      <a:endParaRPr lang="hr-HR"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0.65</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0.40</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0.72</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47.92%</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-10.68%</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0.72</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57.44%</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-0.47%</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is-IS" sz="1200" b="1" u="none" strike="noStrike">
                          <a:effectLst/>
                          <a:latin typeface="Helvetica" charset="0"/>
                          <a:ea typeface="Helvetica" charset="0"/>
                          <a:cs typeface="Helvetica" charset="0"/>
                        </a:rPr>
                        <a:t>ec238</a:t>
                      </a:r>
                      <a:endParaRPr lang="is-I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Mixture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cs-CZ" sz="1200" b="1" u="none" strike="noStrike">
                          <a:effectLst/>
                          <a:latin typeface="Helvetica" charset="0"/>
                          <a:ea typeface="Helvetica" charset="0"/>
                          <a:cs typeface="Helvetica" charset="0"/>
                        </a:rPr>
                        <a:t>11</a:t>
                      </a:r>
                      <a:endParaRPr lang="cs-CZ"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0.67</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0.43</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0.90</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43.19%</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-29.40%</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0.81</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60.87%</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-10.63%</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is-IS" sz="1200" b="1" u="none" strike="noStrike" dirty="0">
                          <a:effectLst/>
                          <a:latin typeface="Helvetica" charset="0"/>
                          <a:ea typeface="Helvetica" charset="0"/>
                          <a:cs typeface="Helvetica" charset="0"/>
                        </a:rPr>
                        <a:t>ec246</a:t>
                      </a:r>
                      <a:endParaRPr lang="is-IS" sz="1200" b="1" i="1" u="none" strike="noStrike" dirty="0">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Mixture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17.6</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0.57</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0.42</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0.72</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29.52%</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-22.63%</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uk-UA" sz="1200" b="1" u="none" strike="noStrike">
                          <a:effectLst/>
                          <a:latin typeface="Helvetica" charset="0"/>
                          <a:ea typeface="Helvetica" charset="0"/>
                          <a:cs typeface="Helvetica" charset="0"/>
                        </a:rPr>
                        <a:t>0.39</a:t>
                      </a:r>
                      <a:endParaRPr lang="uk-UA"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-8.21%</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-58.88%</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7606">
                <a:tc>
                  <a:txBody>
                    <a:bodyPr/>
                    <a:lstStyle/>
                    <a:p>
                      <a:pPr algn="l" fontAlgn="ctr"/>
                      <a:r>
                        <a:rPr lang="en-US" sz="1200" b="1" u="none" strike="noStrike" dirty="0">
                          <a:effectLst/>
                          <a:latin typeface="Helvetica" charset="0"/>
                          <a:ea typeface="Helvetica" charset="0"/>
                          <a:cs typeface="Helvetica" charset="0"/>
                        </a:rPr>
                        <a:t>ec331</a:t>
                      </a:r>
                      <a:endParaRPr lang="en-US" sz="1200" b="1" i="1" u="none" strike="noStrike" dirty="0">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a:effectLst/>
                          <a:latin typeface="Helvetica" charset="0"/>
                          <a:ea typeface="Helvetica" charset="0"/>
                          <a:cs typeface="Helvetica" charset="0"/>
                        </a:rPr>
                        <a:t>Toluene + n-butane</a:t>
                      </a:r>
                      <a:endParaRPr lang="en-US" sz="1200" b="1" i="1"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47.4</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0.51</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0.44</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0.74</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13.84%</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-36.45%</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0.63</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34.65%</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-15.70%</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41">
                <a:tc>
                  <a:txBody>
                    <a:bodyPr/>
                    <a:lstStyle/>
                    <a:p>
                      <a:pPr algn="l" fontAlgn="ctr"/>
                      <a:r>
                        <a:rPr lang="ru-RU" sz="1200" b="1" u="none" strike="noStrike" dirty="0">
                          <a:effectLst/>
                          <a:latin typeface="Helvetica" charset="0"/>
                          <a:ea typeface="Helvetica" charset="0"/>
                          <a:cs typeface="Helvetica" charset="0"/>
                        </a:rPr>
                        <a:t>ec340</a:t>
                      </a:r>
                      <a:endParaRPr lang="ru-RU" sz="1200" b="1" i="1" u="none" strike="noStrike" dirty="0">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200" b="1" u="none" strike="noStrike" dirty="0">
                          <a:effectLst/>
                          <a:latin typeface="Helvetica" charset="0"/>
                          <a:ea typeface="Helvetica" charset="0"/>
                          <a:cs typeface="Helvetica" charset="0"/>
                        </a:rPr>
                        <a:t>Toluene</a:t>
                      </a:r>
                      <a:endParaRPr lang="en-US" sz="1200" b="1" i="1" u="none" strike="noStrike" dirty="0">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hr-HR" sz="1200" b="1" u="none" strike="noStrike">
                          <a:effectLst/>
                          <a:latin typeface="Helvetica" charset="0"/>
                          <a:ea typeface="Helvetica" charset="0"/>
                          <a:cs typeface="Helvetica" charset="0"/>
                        </a:rPr>
                        <a:t>9.2</a:t>
                      </a:r>
                      <a:endParaRPr lang="hr-HR"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0.34</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0.40</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nb-NO" sz="1200" b="1" u="none" strike="noStrike">
                          <a:effectLst/>
                          <a:latin typeface="Helvetica" charset="0"/>
                          <a:ea typeface="Helvetica" charset="0"/>
                          <a:cs typeface="Helvetica" charset="0"/>
                        </a:rPr>
                        <a:t>0.38</a:t>
                      </a:r>
                      <a:endParaRPr lang="nb-NO"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-15.58%</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-11.12%</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nb-NO" sz="1200" b="1" u="none" strike="noStrike">
                          <a:effectLst/>
                          <a:latin typeface="Helvetica" charset="0"/>
                          <a:ea typeface="Helvetica" charset="0"/>
                          <a:cs typeface="Helvetica" charset="0"/>
                        </a:rPr>
                        <a:t>0.41</a:t>
                      </a:r>
                      <a:endParaRPr lang="nb-NO" sz="1200" b="1" i="0" u="none" strike="noStrike">
                        <a:solidFill>
                          <a:srgbClr val="000000"/>
                        </a:solidFill>
                        <a:effectLst/>
                        <a:latin typeface="Helvetica" charset="0"/>
                        <a:ea typeface="Helvetica" charset="0"/>
                        <a:cs typeface="Helvetica" charset="0"/>
                      </a:endParaRPr>
                    </a:p>
                  </a:txBody>
                  <a:tcPr marL="4711" marR="4711" marT="471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a:effectLst/>
                          <a:latin typeface="Helvetica" charset="0"/>
                          <a:ea typeface="Helvetica" charset="0"/>
                          <a:cs typeface="Helvetica" charset="0"/>
                        </a:rPr>
                        <a:t>3.11%</a:t>
                      </a:r>
                      <a:endParaRPr lang="mr-IN" sz="1200" b="1" i="0" u="none" strike="noStrike">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mr-IN" sz="1200" b="1" u="none" strike="noStrike" dirty="0">
                          <a:effectLst/>
                          <a:latin typeface="Helvetica" charset="0"/>
                          <a:ea typeface="Helvetica" charset="0"/>
                          <a:cs typeface="Helvetica" charset="0"/>
                        </a:rPr>
                        <a:t>7.58%</a:t>
                      </a:r>
                      <a:endParaRPr lang="mr-IN" sz="1200" b="1" i="0" u="none" strike="noStrike" dirty="0">
                        <a:solidFill>
                          <a:srgbClr val="000000"/>
                        </a:solidFill>
                        <a:effectLst/>
                        <a:latin typeface="Helvetica" charset="0"/>
                        <a:ea typeface="Helvetica" charset="0"/>
                        <a:cs typeface="Helvetica" charset="0"/>
                      </a:endParaRPr>
                    </a:p>
                  </a:txBody>
                  <a:tcPr marL="4711" marR="4711" marT="4711"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432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b="1" i="1" smtClean="0">
                <a:latin typeface="Helvetica" charset="0"/>
                <a:ea typeface="Helvetica" charset="0"/>
                <a:cs typeface="Helvetica" charset="0"/>
              </a:rPr>
              <a:t>WRF-Chem Chemistry Options</a:t>
            </a:r>
            <a:endParaRPr lang="en-US" sz="4800" b="1" i="1">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fld id="{6D22F896-40B5-4ADD-8801-0D06FADFA095}" type="slidenum">
              <a:rPr lang="en-US" smtClean="0"/>
              <a:t>46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11722083"/>
              </p:ext>
            </p:extLst>
          </p:nvPr>
        </p:nvGraphicFramePr>
        <p:xfrm>
          <a:off x="143435" y="1990164"/>
          <a:ext cx="11814486" cy="4882404"/>
        </p:xfrm>
        <a:graphic>
          <a:graphicData uri="http://schemas.openxmlformats.org/drawingml/2006/table">
            <a:tbl>
              <a:tblPr firstRow="1" firstCol="1" bandRow="1">
                <a:tableStyleId>{8FD4443E-F989-4FC4-A0C8-D5A2AF1F390B}</a:tableStyleId>
              </a:tblPr>
              <a:tblGrid>
                <a:gridCol w="3937320"/>
                <a:gridCol w="1391895"/>
                <a:gridCol w="6485271"/>
              </a:tblGrid>
              <a:tr h="272751">
                <a:tc>
                  <a:txBody>
                    <a:bodyPr/>
                    <a:lstStyle/>
                    <a:p>
                      <a:pPr marL="0" marR="0">
                        <a:spcBef>
                          <a:spcPts val="0"/>
                        </a:spcBef>
                        <a:spcAft>
                          <a:spcPts val="0"/>
                        </a:spcAft>
                      </a:pPr>
                      <a:r>
                        <a:rPr lang="en-US" sz="1800" b="1">
                          <a:effectLst/>
                          <a:latin typeface="Helvetica" charset="0"/>
                          <a:ea typeface="Helvetica" charset="0"/>
                          <a:cs typeface="Helvetica" charset="0"/>
                        </a:rPr>
                        <a:t>Chemistry options</a:t>
                      </a:r>
                      <a:endParaRPr lang="en-US" sz="1800" b="1">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Value</a:t>
                      </a:r>
                      <a:endParaRPr lang="en-US" sz="18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Description</a:t>
                      </a:r>
                      <a:endParaRPr lang="en-US" sz="18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18254">
                <a:tc>
                  <a:txBody>
                    <a:bodyPr/>
                    <a:lstStyle/>
                    <a:p>
                      <a:pPr marL="0" marR="0">
                        <a:spcBef>
                          <a:spcPts val="0"/>
                        </a:spcBef>
                        <a:spcAft>
                          <a:spcPts val="0"/>
                        </a:spcAft>
                      </a:pPr>
                      <a:r>
                        <a:rPr lang="en-US" sz="1800" b="1" kern="1200" dirty="0" smtClean="0">
                          <a:solidFill>
                            <a:schemeClr val="lt1"/>
                          </a:solidFill>
                          <a:effectLst/>
                          <a:latin typeface="Helvetica" charset="0"/>
                          <a:ea typeface="Helvetica" charset="0"/>
                          <a:cs typeface="Helvetica" charset="0"/>
                        </a:rPr>
                        <a:t>chem_opt (chemistry option)</a:t>
                      </a:r>
                      <a:r>
                        <a:rPr lang="en-US" sz="1800" b="1" dirty="0" smtClean="0">
                          <a:effectLst/>
                          <a:latin typeface="Helvetica" charset="0"/>
                          <a:ea typeface="Helvetica" charset="0"/>
                          <a:cs typeface="Helvetica" charset="0"/>
                        </a:rPr>
                        <a:t> </a:t>
                      </a:r>
                      <a:endParaRPr lang="en-US" sz="18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108</a:t>
                      </a:r>
                      <a:endParaRPr lang="en-US" sz="1800" b="1" dirty="0">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racm_soa_vbs_kpp (NOAA/ESRL RACM Chemistry and MADE/VBS (volatility basis set) aerosols using KPP library. VBS is used for SOA’s)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802">
                <a:tc>
                  <a:txBody>
                    <a:bodyPr/>
                    <a:lstStyle/>
                    <a:p>
                      <a:pPr marL="0" marR="0">
                        <a:spcBef>
                          <a:spcPts val="0"/>
                        </a:spcBef>
                        <a:spcAft>
                          <a:spcPts val="0"/>
                        </a:spcAft>
                      </a:pPr>
                      <a:r>
                        <a:rPr lang="en-US" sz="1800" b="1">
                          <a:effectLst/>
                          <a:latin typeface="Helvetica" charset="0"/>
                          <a:ea typeface="Helvetica" charset="0"/>
                          <a:cs typeface="Helvetica" charset="0"/>
                        </a:rPr>
                        <a:t>photo_opt (photolysis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a:effectLst/>
                          <a:latin typeface="Helvetica" charset="0"/>
                          <a:ea typeface="Helvetica" charset="0"/>
                          <a:cs typeface="Helvetica" charset="0"/>
                        </a:rPr>
                        <a:t>3</a:t>
                      </a:r>
                      <a:endParaRPr lang="en-US" sz="1800" b="1">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Madronich F-TUV photolysis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3802">
                <a:tc>
                  <a:txBody>
                    <a:bodyPr/>
                    <a:lstStyle/>
                    <a:p>
                      <a:pPr marL="0" marR="0">
                        <a:spcBef>
                          <a:spcPts val="0"/>
                        </a:spcBef>
                        <a:spcAft>
                          <a:spcPts val="0"/>
                        </a:spcAft>
                      </a:pPr>
                      <a:r>
                        <a:rPr lang="en-US" sz="1800" b="1" dirty="0">
                          <a:effectLst/>
                          <a:latin typeface="Helvetica" charset="0"/>
                          <a:ea typeface="Helvetica" charset="0"/>
                          <a:cs typeface="Helvetica" charset="0"/>
                        </a:rPr>
                        <a:t>emis_opt (emission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a:effectLst/>
                          <a:latin typeface="Helvetica" charset="0"/>
                          <a:ea typeface="Helvetica" charset="0"/>
                          <a:cs typeface="Helvetica" charset="0"/>
                        </a:rPr>
                        <a:t>3</a:t>
                      </a:r>
                      <a:endParaRPr lang="en-US" sz="1800" b="1">
                        <a:solidFill>
                          <a:schemeClr val="bg1"/>
                        </a:solidFill>
                        <a:effectLst/>
                        <a:latin typeface="Helvetica" charset="0"/>
                        <a:ea typeface="Helvetica" charset="0"/>
                        <a:cs typeface="Helvetica"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smtClean="0">
                          <a:effectLst/>
                          <a:latin typeface="Helvetica" charset="0"/>
                          <a:ea typeface="Helvetica" charset="0"/>
                          <a:cs typeface="Helvetica" charset="0"/>
                        </a:rPr>
                        <a:t>RADM2/MADE/SORGAM </a:t>
                      </a:r>
                      <a:r>
                        <a:rPr lang="en-US" sz="1800" b="1" dirty="0">
                          <a:effectLst/>
                          <a:latin typeface="Helvetica" charset="0"/>
                          <a:ea typeface="Helvetica" charset="0"/>
                          <a:cs typeface="Helvetica" charset="0"/>
                        </a:rPr>
                        <a:t>anthropogenic emissions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503">
                <a:tc>
                  <a:txBody>
                    <a:bodyPr/>
                    <a:lstStyle/>
                    <a:p>
                      <a:pPr marL="0" marR="0">
                        <a:spcBef>
                          <a:spcPts val="0"/>
                        </a:spcBef>
                        <a:spcAft>
                          <a:spcPts val="0"/>
                        </a:spcAft>
                      </a:pPr>
                      <a:r>
                        <a:rPr lang="en-US" sz="1800" b="1" dirty="0">
                          <a:effectLst/>
                          <a:latin typeface="Helvetica" charset="0"/>
                          <a:ea typeface="Helvetica" charset="0"/>
                          <a:cs typeface="Helvetica" charset="0"/>
                        </a:rPr>
                        <a:t>bio_emiss_opt (biogenic emissions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a:effectLst/>
                          <a:latin typeface="Helvetica" charset="0"/>
                          <a:ea typeface="Helvetica" charset="0"/>
                          <a:cs typeface="Helvetica" charset="0"/>
                        </a:rPr>
                        <a:t>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Includes MEGAN biogenic emissions online based upon the weather, land use data.</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503">
                <a:tc>
                  <a:txBody>
                    <a:bodyPr/>
                    <a:lstStyle/>
                    <a:p>
                      <a:pPr marL="0" marR="0">
                        <a:spcBef>
                          <a:spcPts val="0"/>
                        </a:spcBef>
                        <a:spcAft>
                          <a:spcPts val="0"/>
                        </a:spcAft>
                      </a:pPr>
                      <a:r>
                        <a:rPr lang="en-US" sz="1800" b="1" dirty="0">
                          <a:effectLst/>
                          <a:latin typeface="Helvetica" charset="0"/>
                          <a:ea typeface="Helvetica" charset="0"/>
                          <a:cs typeface="Helvetica" charset="0"/>
                        </a:rPr>
                        <a:t>biomass_burn_opt (biomass burning emissions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0; 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no biomass burning emissions; includes biomass burning emissions and plume rise calculation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503">
                <a:tc>
                  <a:txBody>
                    <a:bodyPr/>
                    <a:lstStyle/>
                    <a:p>
                      <a:pPr marL="0" marR="0">
                        <a:spcBef>
                          <a:spcPts val="0"/>
                        </a:spcBef>
                        <a:spcAft>
                          <a:spcPts val="0"/>
                        </a:spcAft>
                      </a:pPr>
                      <a:r>
                        <a:rPr lang="en-US" sz="1800" b="1">
                          <a:effectLst/>
                          <a:latin typeface="Helvetica" charset="0"/>
                          <a:ea typeface="Helvetica" charset="0"/>
                          <a:cs typeface="Helvetica" charset="0"/>
                        </a:rPr>
                        <a:t>dust_opt (dust emissions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0;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no GOCART dust emissions included; MOSAIC and MADE/SOGRAM dust emissions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5503">
                <a:tc>
                  <a:txBody>
                    <a:bodyPr/>
                    <a:lstStyle/>
                    <a:p>
                      <a:pPr marL="0" marR="0">
                        <a:spcBef>
                          <a:spcPts val="0"/>
                        </a:spcBef>
                        <a:spcAft>
                          <a:spcPts val="0"/>
                        </a:spcAft>
                      </a:pPr>
                      <a:r>
                        <a:rPr lang="en-US" sz="1800" b="1">
                          <a:effectLst/>
                          <a:latin typeface="Helvetica" charset="0"/>
                          <a:ea typeface="Helvetica" charset="0"/>
                          <a:cs typeface="Helvetica" charset="0"/>
                        </a:rPr>
                        <a:t>seas_opt (sea salt emissions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a:effectLst/>
                          <a:latin typeface="Helvetica" charset="0"/>
                          <a:ea typeface="Helvetica" charset="0"/>
                          <a:cs typeface="Helvetica" charset="0"/>
                        </a:rPr>
                        <a:t>0; 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no GOCART sea salt emissions included; MOSAIC or MADE/SOGRAM sea salt emissions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5168">
                <a:tc>
                  <a:txBody>
                    <a:bodyPr/>
                    <a:lstStyle/>
                    <a:p>
                      <a:pPr marL="0" marR="0">
                        <a:spcBef>
                          <a:spcPts val="0"/>
                        </a:spcBef>
                        <a:spcAft>
                          <a:spcPts val="0"/>
                        </a:spcAft>
                      </a:pPr>
                      <a:r>
                        <a:rPr lang="en-US" sz="1800" b="1" dirty="0">
                          <a:effectLst/>
                          <a:latin typeface="Helvetica" charset="0"/>
                          <a:ea typeface="Helvetica" charset="0"/>
                          <a:cs typeface="Helvetica" charset="0"/>
                        </a:rPr>
                        <a:t>dmsemis_opt (dms emissions option)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a:effectLst/>
                          <a:latin typeface="Helvetica" charset="0"/>
                          <a:ea typeface="Helvetica" charset="0"/>
                          <a:cs typeface="Helvetica" charset="0"/>
                        </a:rPr>
                        <a:t>0; 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1" dirty="0">
                          <a:effectLst/>
                          <a:latin typeface="Helvetica" charset="0"/>
                          <a:ea typeface="Helvetica" charset="0"/>
                          <a:cs typeface="Helvetica" charset="0"/>
                        </a:rPr>
                        <a:t>no GOCART dms (di-methyl sulfide) from sea surface; includes GOCART dms (di-methyl sulfide) from sea surface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4108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smtClean="0">
                <a:latin typeface="Helvetica" charset="0"/>
                <a:ea typeface="Helvetica" charset="0"/>
                <a:cs typeface="Helvetica" charset="0"/>
              </a:rPr>
              <a:t>WRF-Chem Results- Bar Graphs</a:t>
            </a:r>
            <a:endParaRPr lang="en-US" b="1" i="1">
              <a:latin typeface="Helvetica" charset="0"/>
              <a:ea typeface="Helvetica" charset="0"/>
              <a:cs typeface="Helvetica"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443" y="2315741"/>
            <a:ext cx="5562827" cy="4031271"/>
          </a:xfrm>
        </p:spPr>
      </p:pic>
      <p:sp>
        <p:nvSpPr>
          <p:cNvPr id="3" name="Slide Number Placeholder 2"/>
          <p:cNvSpPr>
            <a:spLocks noGrp="1"/>
          </p:cNvSpPr>
          <p:nvPr>
            <p:ph type="sldNum" sz="quarter" idx="12"/>
          </p:nvPr>
        </p:nvSpPr>
        <p:spPr/>
        <p:txBody>
          <a:bodyPr/>
          <a:lstStyle/>
          <a:p>
            <a:fld id="{6D22F896-40B5-4ADD-8801-0D06FADFA095}" type="slidenum">
              <a:rPr lang="en-US" smtClean="0"/>
              <a:t>47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2283010"/>
            <a:ext cx="5844240" cy="4064002"/>
          </a:xfrm>
          <a:prstGeom prst="rect">
            <a:avLst/>
          </a:prstGeom>
        </p:spPr>
      </p:pic>
    </p:spTree>
    <p:extLst>
      <p:ext uri="{BB962C8B-B14F-4D97-AF65-F5344CB8AC3E}">
        <p14:creationId xmlns:p14="http://schemas.microsoft.com/office/powerpoint/2010/main" val="210747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smtClean="0">
                <a:latin typeface="Helvetica" charset="0"/>
                <a:ea typeface="Helvetica" charset="0"/>
                <a:cs typeface="Helvetica" charset="0"/>
              </a:rPr>
              <a:t>NOx WRF-Chem Results</a:t>
            </a:r>
            <a:endParaRPr lang="en-US" b="1" i="1">
              <a:latin typeface="Helvetica" charset="0"/>
              <a:ea typeface="Helvetica" charset="0"/>
              <a:cs typeface="Helvetica" charset="0"/>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r="863"/>
          <a:stretch/>
        </p:blipFill>
        <p:spPr>
          <a:xfrm>
            <a:off x="191146" y="2304288"/>
            <a:ext cx="5862182" cy="4151059"/>
          </a:xfrm>
        </p:spPr>
      </p:pic>
      <p:sp>
        <p:nvSpPr>
          <p:cNvPr id="3" name="Slide Number Placeholder 2"/>
          <p:cNvSpPr>
            <a:spLocks noGrp="1"/>
          </p:cNvSpPr>
          <p:nvPr>
            <p:ph type="sldNum" sz="quarter" idx="12"/>
          </p:nvPr>
        </p:nvSpPr>
        <p:spPr/>
        <p:txBody>
          <a:bodyPr/>
          <a:lstStyle/>
          <a:p>
            <a:fld id="{6D22F896-40B5-4ADD-8801-0D06FADFA095}" type="slidenum">
              <a:rPr lang="en-US" smtClean="0"/>
              <a:t>48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512" y="2304289"/>
            <a:ext cx="5577840" cy="4151058"/>
          </a:xfrm>
          <a:prstGeom prst="rect">
            <a:avLst/>
          </a:prstGeom>
        </p:spPr>
      </p:pic>
    </p:spTree>
    <p:extLst>
      <p:ext uri="{BB962C8B-B14F-4D97-AF65-F5344CB8AC3E}">
        <p14:creationId xmlns:p14="http://schemas.microsoft.com/office/powerpoint/2010/main" val="558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Helvetica" charset="0"/>
                <a:ea typeface="Helvetica" charset="0"/>
                <a:cs typeface="Helvetica" charset="0"/>
              </a:rPr>
              <a:t>CalNex Study</a:t>
            </a:r>
            <a:endParaRPr lang="en-US" b="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893" y="2103717"/>
            <a:ext cx="4787153" cy="453912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17" y="2323841"/>
            <a:ext cx="3460376" cy="409887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95" y="1996139"/>
            <a:ext cx="3388660" cy="4754283"/>
          </a:xfrm>
          <a:prstGeom prst="rect">
            <a:avLst/>
          </a:prstGeom>
        </p:spPr>
      </p:pic>
    </p:spTree>
    <p:extLst>
      <p:ext uri="{BB962C8B-B14F-4D97-AF65-F5344CB8AC3E}">
        <p14:creationId xmlns:p14="http://schemas.microsoft.com/office/powerpoint/2010/main" val="213174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89655"/>
            <a:ext cx="8596668" cy="1320800"/>
          </a:xfrm>
        </p:spPr>
        <p:txBody>
          <a:bodyPr>
            <a:normAutofit/>
          </a:bodyPr>
          <a:lstStyle/>
          <a:p>
            <a:pPr algn="ctr"/>
            <a:r>
              <a:rPr lang="en-US" sz="4400" b="1" i="1" dirty="0" smtClean="0">
                <a:solidFill>
                  <a:srgbClr val="0070C0"/>
                </a:solidFill>
                <a:latin typeface="Helvetica" charset="0"/>
                <a:ea typeface="Helvetica" charset="0"/>
                <a:cs typeface="Helvetica" charset="0"/>
              </a:rPr>
              <a:t>Tropospheric Ozone Chemistry</a:t>
            </a:r>
            <a:endParaRPr lang="en-US" sz="4400" b="1" i="1" dirty="0">
              <a:solidFill>
                <a:srgbClr val="0070C0"/>
              </a:solidFill>
              <a:latin typeface="Helvetica" charset="0"/>
              <a:ea typeface="Helvetica" charset="0"/>
              <a:cs typeface="Helvetica" charset="0"/>
            </a:endParaRPr>
          </a:p>
        </p:txBody>
      </p:sp>
      <p:sp>
        <p:nvSpPr>
          <p:cNvPr id="3" name="Slide Number Placeholder 2"/>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5</a:t>
            </a:fld>
            <a:endParaRPr lang="en-US" b="1" dirty="0">
              <a:latin typeface="Helvetica" charset="0"/>
              <a:ea typeface="Helvetica" charset="0"/>
              <a:cs typeface="Helvetica" charset="0"/>
            </a:endParaRPr>
          </a:p>
        </p:txBody>
      </p:sp>
      <p:sp>
        <p:nvSpPr>
          <p:cNvPr id="5" name="TextBox 4"/>
          <p:cNvSpPr txBox="1"/>
          <p:nvPr/>
        </p:nvSpPr>
        <p:spPr>
          <a:xfrm>
            <a:off x="2420469" y="2601305"/>
            <a:ext cx="10148046" cy="3323987"/>
          </a:xfrm>
          <a:prstGeom prst="rect">
            <a:avLst/>
          </a:prstGeom>
          <a:noFill/>
        </p:spPr>
        <p:txBody>
          <a:bodyPr wrap="square" rtlCol="0">
            <a:spAutoFit/>
          </a:bodyPr>
          <a:lstStyle/>
          <a:p>
            <a:pPr>
              <a:lnSpc>
                <a:spcPct val="150000"/>
              </a:lnSpc>
            </a:pPr>
            <a:r>
              <a:rPr lang="en-US" sz="2800" b="1" dirty="0" smtClean="0">
                <a:latin typeface="Helvetica" charset="0"/>
                <a:ea typeface="Helvetica" charset="0"/>
                <a:cs typeface="Helvetica" charset="0"/>
              </a:rPr>
              <a:t>HO</a:t>
            </a:r>
            <a:r>
              <a:rPr lang="en-US" sz="2800" b="1" baseline="30000" dirty="0" smtClean="0">
                <a:latin typeface="Helvetica" charset="0"/>
                <a:ea typeface="Helvetica" charset="0"/>
                <a:cs typeface="Helvetica" charset="0"/>
              </a:rPr>
              <a:t>.</a:t>
            </a:r>
            <a:r>
              <a:rPr lang="en-US" sz="2800" b="1" dirty="0">
                <a:latin typeface="Helvetica" charset="0"/>
                <a:ea typeface="Helvetica" charset="0"/>
                <a:cs typeface="Helvetica" charset="0"/>
              </a:rPr>
              <a:t> </a:t>
            </a:r>
            <a:r>
              <a:rPr lang="en-US" sz="2800" b="1" dirty="0" smtClean="0">
                <a:latin typeface="Helvetica" charset="0"/>
                <a:ea typeface="Helvetica" charset="0"/>
                <a:cs typeface="Helvetica" charset="0"/>
              </a:rPr>
              <a:t> +  CO              HO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  +  CO</a:t>
            </a:r>
            <a:r>
              <a:rPr lang="en-US" sz="2800" b="1" baseline="-25000" dirty="0" smtClean="0">
                <a:latin typeface="Helvetica" charset="0"/>
                <a:ea typeface="Helvetica" charset="0"/>
                <a:cs typeface="Helvetica" charset="0"/>
              </a:rPr>
              <a:t>2  </a:t>
            </a:r>
            <a:r>
              <a:rPr lang="en-US" sz="2800" b="1" dirty="0" smtClean="0">
                <a:latin typeface="Helvetica" charset="0"/>
                <a:ea typeface="Helvetica" charset="0"/>
                <a:cs typeface="Helvetica" charset="0"/>
              </a:rPr>
              <a:t> (+ 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a:t>
            </a:r>
            <a:r>
              <a:rPr lang="en-US" sz="2800" b="1" baseline="-25000" dirty="0" smtClean="0">
                <a:latin typeface="Helvetica" charset="0"/>
                <a:ea typeface="Helvetica" charset="0"/>
                <a:cs typeface="Helvetica" charset="0"/>
              </a:rPr>
              <a:t>   </a:t>
            </a:r>
            <a:r>
              <a:rPr lang="en-US" sz="2800" b="1" dirty="0" smtClean="0">
                <a:latin typeface="Helvetica" charset="0"/>
                <a:ea typeface="Helvetica" charset="0"/>
                <a:cs typeface="Helvetica" charset="0"/>
              </a:rPr>
              <a:t>         (1)</a:t>
            </a:r>
            <a:endParaRPr lang="en-US" sz="2800" b="1" dirty="0">
              <a:latin typeface="Helvetica" charset="0"/>
              <a:ea typeface="Helvetica" charset="0"/>
              <a:cs typeface="Helvetica" charset="0"/>
            </a:endParaRPr>
          </a:p>
          <a:p>
            <a:pPr>
              <a:lnSpc>
                <a:spcPct val="150000"/>
              </a:lnSpc>
            </a:pPr>
            <a:r>
              <a:rPr lang="en-US" sz="2800" b="1" dirty="0" smtClean="0">
                <a:latin typeface="Helvetica" charset="0"/>
                <a:ea typeface="Helvetica" charset="0"/>
                <a:cs typeface="Helvetica" charset="0"/>
              </a:rPr>
              <a:t>HO</a:t>
            </a:r>
            <a:r>
              <a:rPr lang="en-US" sz="2800" b="1" baseline="-25000" dirty="0" smtClean="0">
                <a:latin typeface="Helvetica" charset="0"/>
                <a:ea typeface="Helvetica" charset="0"/>
                <a:cs typeface="Helvetica" charset="0"/>
              </a:rPr>
              <a:t>2</a:t>
            </a:r>
            <a:r>
              <a:rPr lang="en-US" sz="2800" b="1" baseline="30000" dirty="0" smtClean="0">
                <a:latin typeface="Helvetica" charset="0"/>
                <a:ea typeface="Helvetica" charset="0"/>
                <a:cs typeface="Helvetica" charset="0"/>
              </a:rPr>
              <a:t>.</a:t>
            </a:r>
            <a:r>
              <a:rPr lang="en-US" sz="2800" b="1" dirty="0" smtClean="0">
                <a:latin typeface="Helvetica" charset="0"/>
                <a:ea typeface="Helvetica" charset="0"/>
                <a:cs typeface="Helvetica" charset="0"/>
              </a:rPr>
              <a:t>  +  NO             HO</a:t>
            </a:r>
            <a:r>
              <a:rPr lang="en-US" sz="2800" b="1" baseline="30000" dirty="0" smtClean="0">
                <a:latin typeface="Helvetica" charset="0"/>
                <a:ea typeface="Helvetica" charset="0"/>
                <a:cs typeface="Helvetica" charset="0"/>
              </a:rPr>
              <a:t>.</a:t>
            </a:r>
            <a:r>
              <a:rPr lang="en-US" sz="2800" b="1" dirty="0">
                <a:latin typeface="Helvetica" charset="0"/>
                <a:ea typeface="Helvetica" charset="0"/>
                <a:cs typeface="Helvetica" charset="0"/>
              </a:rPr>
              <a:t> </a:t>
            </a:r>
            <a:r>
              <a:rPr lang="en-US" sz="2800" b="1" dirty="0" smtClean="0">
                <a:latin typeface="Helvetica" charset="0"/>
                <a:ea typeface="Helvetica" charset="0"/>
                <a:cs typeface="Helvetica" charset="0"/>
              </a:rPr>
              <a:t> +  NO</a:t>
            </a:r>
            <a:r>
              <a:rPr lang="en-US" sz="2800" b="1" baseline="-25000" dirty="0" smtClean="0">
                <a:latin typeface="Helvetica" charset="0"/>
                <a:ea typeface="Helvetica" charset="0"/>
                <a:cs typeface="Helvetica" charset="0"/>
              </a:rPr>
              <a:t>2          </a:t>
            </a:r>
            <a:r>
              <a:rPr lang="en-US" sz="2800" b="1" dirty="0" smtClean="0">
                <a:latin typeface="Helvetica" charset="0"/>
                <a:ea typeface="Helvetica" charset="0"/>
                <a:cs typeface="Helvetica" charset="0"/>
              </a:rPr>
              <a:t>                 (2)          </a:t>
            </a:r>
          </a:p>
          <a:p>
            <a:pPr>
              <a:lnSpc>
                <a:spcPct val="150000"/>
              </a:lnSpc>
            </a:pPr>
            <a:r>
              <a:rPr lang="en-US" sz="2800" b="1" dirty="0" smtClean="0">
                <a:latin typeface="Helvetica" charset="0"/>
                <a:ea typeface="Helvetica" charset="0"/>
                <a:cs typeface="Helvetica" charset="0"/>
              </a:rPr>
              <a:t>NO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  +  h𝛎 (𝛌 &lt; 420 nm)           NO  +  O(</a:t>
            </a:r>
            <a:r>
              <a:rPr lang="en-US" sz="2800" b="1" baseline="30000" dirty="0" smtClean="0">
                <a:latin typeface="Helvetica" charset="0"/>
                <a:ea typeface="Helvetica" charset="0"/>
                <a:cs typeface="Helvetica" charset="0"/>
              </a:rPr>
              <a:t>3</a:t>
            </a:r>
            <a:r>
              <a:rPr lang="en-US" sz="2800" b="1" dirty="0" smtClean="0">
                <a:latin typeface="Helvetica" charset="0"/>
                <a:ea typeface="Helvetica" charset="0"/>
                <a:cs typeface="Helvetica" charset="0"/>
              </a:rPr>
              <a:t>P)    (3)</a:t>
            </a:r>
          </a:p>
          <a:p>
            <a:pPr>
              <a:lnSpc>
                <a:spcPct val="150000"/>
              </a:lnSpc>
            </a:pPr>
            <a:r>
              <a:rPr lang="en-US" sz="2800" b="1" dirty="0" smtClean="0">
                <a:latin typeface="Helvetica" charset="0"/>
                <a:ea typeface="Helvetica" charset="0"/>
                <a:cs typeface="Helvetica" charset="0"/>
              </a:rPr>
              <a:t>O(</a:t>
            </a:r>
            <a:r>
              <a:rPr lang="en-US" sz="2800" b="1" baseline="30000" dirty="0" smtClean="0">
                <a:latin typeface="Helvetica" charset="0"/>
                <a:ea typeface="Helvetica" charset="0"/>
                <a:cs typeface="Helvetica" charset="0"/>
              </a:rPr>
              <a:t>3</a:t>
            </a:r>
            <a:r>
              <a:rPr lang="en-US" sz="2800" b="1" dirty="0" smtClean="0">
                <a:latin typeface="Helvetica" charset="0"/>
                <a:ea typeface="Helvetica" charset="0"/>
                <a:cs typeface="Helvetica" charset="0"/>
              </a:rPr>
              <a:t>P)  +  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  +  M            O</a:t>
            </a:r>
            <a:r>
              <a:rPr lang="en-US" sz="2800" b="1" baseline="-25000" dirty="0" smtClean="0">
                <a:latin typeface="Helvetica" charset="0"/>
                <a:ea typeface="Helvetica" charset="0"/>
                <a:cs typeface="Helvetica" charset="0"/>
              </a:rPr>
              <a:t>3  </a:t>
            </a:r>
            <a:r>
              <a:rPr lang="en-US" sz="2800" b="1" dirty="0" smtClean="0">
                <a:latin typeface="Helvetica" charset="0"/>
                <a:ea typeface="Helvetica" charset="0"/>
                <a:cs typeface="Helvetica" charset="0"/>
              </a:rPr>
              <a:t> +  M                     (4)</a:t>
            </a:r>
          </a:p>
          <a:p>
            <a:pPr>
              <a:lnSpc>
                <a:spcPct val="150000"/>
              </a:lnSpc>
            </a:pPr>
            <a:r>
              <a:rPr lang="en-US" sz="2800" b="1" dirty="0" smtClean="0">
                <a:latin typeface="Helvetica" charset="0"/>
                <a:ea typeface="Helvetica" charset="0"/>
                <a:cs typeface="Helvetica" charset="0"/>
              </a:rPr>
              <a:t>Net: CO  +  2O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            CO</a:t>
            </a:r>
            <a:r>
              <a:rPr lang="en-US" sz="2800" b="1" baseline="-25000" dirty="0" smtClean="0">
                <a:latin typeface="Helvetica" charset="0"/>
                <a:ea typeface="Helvetica" charset="0"/>
                <a:cs typeface="Helvetica" charset="0"/>
              </a:rPr>
              <a:t>2</a:t>
            </a:r>
            <a:r>
              <a:rPr lang="en-US" sz="2800" b="1" dirty="0" smtClean="0">
                <a:latin typeface="Helvetica" charset="0"/>
                <a:ea typeface="Helvetica" charset="0"/>
                <a:cs typeface="Helvetica" charset="0"/>
              </a:rPr>
              <a:t>  +  O</a:t>
            </a:r>
            <a:r>
              <a:rPr lang="en-US" sz="2800" b="1" baseline="-25000" dirty="0" smtClean="0">
                <a:latin typeface="Helvetica" charset="0"/>
                <a:ea typeface="Helvetica" charset="0"/>
                <a:cs typeface="Helvetica" charset="0"/>
              </a:rPr>
              <a:t>3    </a:t>
            </a:r>
            <a:r>
              <a:rPr lang="en-US" sz="2800" b="1" dirty="0" smtClean="0">
                <a:latin typeface="Helvetica" charset="0"/>
                <a:ea typeface="Helvetica" charset="0"/>
                <a:cs typeface="Helvetica" charset="0"/>
              </a:rPr>
              <a:t>                  (5)</a:t>
            </a:r>
            <a:endParaRPr lang="en-US" sz="2800" b="1" dirty="0">
              <a:latin typeface="Helvetica" charset="0"/>
              <a:ea typeface="Helvetica" charset="0"/>
              <a:cs typeface="Helvetica" charset="0"/>
            </a:endParaRPr>
          </a:p>
        </p:txBody>
      </p:sp>
      <p:sp>
        <p:nvSpPr>
          <p:cNvPr id="7" name="TextBox 6"/>
          <p:cNvSpPr txBox="1"/>
          <p:nvPr/>
        </p:nvSpPr>
        <p:spPr>
          <a:xfrm>
            <a:off x="22794" y="1389191"/>
            <a:ext cx="12161719" cy="1200329"/>
          </a:xfrm>
          <a:prstGeom prst="rect">
            <a:avLst/>
          </a:prstGeom>
          <a:noFill/>
        </p:spPr>
        <p:txBody>
          <a:bodyPr wrap="square" rtlCol="0">
            <a:spAutoFit/>
          </a:bodyPr>
          <a:lstStyle/>
          <a:p>
            <a:r>
              <a:rPr lang="en-US" sz="2400" b="1" i="1" dirty="0" smtClean="0">
                <a:latin typeface="Helvetica" charset="0"/>
                <a:ea typeface="Helvetica" charset="0"/>
                <a:cs typeface="Helvetica" charset="0"/>
              </a:rPr>
              <a:t>Tropospheric ozone formation occurs when nitrogen oxides (NOx), carbon monoxide (CO) and volatile organic compounds (VOC), react in the  atmosphere in the presence of sunlight. NOx, CO, and VOCs are referred to ozone precursors.</a:t>
            </a:r>
          </a:p>
        </p:txBody>
      </p:sp>
      <p:sp>
        <p:nvSpPr>
          <p:cNvPr id="9" name="TextBox 8"/>
          <p:cNvSpPr txBox="1"/>
          <p:nvPr/>
        </p:nvSpPr>
        <p:spPr>
          <a:xfrm>
            <a:off x="40722" y="2713246"/>
            <a:ext cx="2379747" cy="4154984"/>
          </a:xfrm>
          <a:prstGeom prst="rect">
            <a:avLst/>
          </a:prstGeom>
          <a:noFill/>
        </p:spPr>
        <p:txBody>
          <a:bodyPr wrap="square" rtlCol="0">
            <a:spAutoFit/>
          </a:bodyPr>
          <a:lstStyle/>
          <a:p>
            <a:r>
              <a:rPr lang="pt-BR" sz="2400" b="1" i="1" dirty="0" smtClean="0">
                <a:latin typeface="Helvetica" charset="0"/>
                <a:ea typeface="Helvetica" charset="0"/>
                <a:cs typeface="Helvetica" charset="0"/>
              </a:rPr>
              <a:t>Hydroxyl radical (HO) </a:t>
            </a:r>
            <a:r>
              <a:rPr lang="pt-BR" sz="2400" b="1" i="1" dirty="0">
                <a:latin typeface="Helvetica" charset="0"/>
                <a:ea typeface="Helvetica" charset="0"/>
                <a:cs typeface="Helvetica" charset="0"/>
              </a:rPr>
              <a:t>initiated oxidation of CO is represented by  </a:t>
            </a:r>
            <a:endParaRPr lang="en-US" sz="2400" b="1" i="1" dirty="0">
              <a:latin typeface="Helvetica" charset="0"/>
              <a:ea typeface="Helvetica" charset="0"/>
              <a:cs typeface="Helvetica" charset="0"/>
            </a:endParaRPr>
          </a:p>
          <a:p>
            <a:r>
              <a:rPr lang="en-US" sz="2400" b="1" i="1" dirty="0">
                <a:latin typeface="Helvetica" charset="0"/>
                <a:ea typeface="Helvetica" charset="0"/>
                <a:cs typeface="Helvetica" charset="0"/>
              </a:rPr>
              <a:t>Equations 1 </a:t>
            </a:r>
            <a:r>
              <a:rPr lang="mr-IN" sz="2400" b="1" i="1" dirty="0" smtClean="0">
                <a:latin typeface="Helvetica" charset="0"/>
                <a:ea typeface="Helvetica" charset="0"/>
                <a:cs typeface="Helvetica" charset="0"/>
              </a:rPr>
              <a:t>–</a:t>
            </a:r>
            <a:r>
              <a:rPr lang="en-US" sz="2400" b="1" i="1" dirty="0" smtClean="0">
                <a:latin typeface="Helvetica" charset="0"/>
                <a:ea typeface="Helvetica" charset="0"/>
                <a:cs typeface="Helvetica" charset="0"/>
              </a:rPr>
              <a:t> 5  </a:t>
            </a:r>
          </a:p>
          <a:p>
            <a:r>
              <a:rPr lang="pt-BR" sz="2400" b="1" i="1" dirty="0" smtClean="0">
                <a:latin typeface="Helvetica" charset="0"/>
                <a:ea typeface="Helvetica" charset="0"/>
                <a:cs typeface="Helvetica" charset="0"/>
              </a:rPr>
              <a:t>(</a:t>
            </a:r>
            <a:r>
              <a:rPr lang="en-US" sz="2400" b="1" dirty="0">
                <a:latin typeface="Helvetica" charset="0"/>
                <a:ea typeface="Helvetica" charset="0"/>
                <a:cs typeface="Helvetica" charset="0"/>
              </a:rPr>
              <a:t>Calvert et al., 2015)</a:t>
            </a:r>
          </a:p>
          <a:p>
            <a:endParaRPr lang="en-US" sz="2400" b="1" i="1" dirty="0">
              <a:latin typeface="Helvetica" charset="0"/>
              <a:ea typeface="Helvetica" charset="0"/>
              <a:cs typeface="Helvetica" charset="0"/>
            </a:endParaRPr>
          </a:p>
        </p:txBody>
      </p:sp>
      <p:sp>
        <p:nvSpPr>
          <p:cNvPr id="14" name="Right Arrow 13"/>
          <p:cNvSpPr/>
          <p:nvPr/>
        </p:nvSpPr>
        <p:spPr>
          <a:xfrm>
            <a:off x="5142584" y="5381072"/>
            <a:ext cx="1005840" cy="36576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6" name="Right Arrow 15"/>
          <p:cNvSpPr/>
          <p:nvPr/>
        </p:nvSpPr>
        <p:spPr>
          <a:xfrm>
            <a:off x="5404047" y="4734783"/>
            <a:ext cx="1005840" cy="36576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7" name="Right Arrow 16"/>
          <p:cNvSpPr/>
          <p:nvPr/>
        </p:nvSpPr>
        <p:spPr>
          <a:xfrm>
            <a:off x="6409888" y="4111316"/>
            <a:ext cx="1005840" cy="36576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8" name="Right Arrow 17"/>
          <p:cNvSpPr/>
          <p:nvPr/>
        </p:nvSpPr>
        <p:spPr>
          <a:xfrm>
            <a:off x="4476549" y="3463633"/>
            <a:ext cx="1005840" cy="36576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19" name="Right Arrow 18"/>
          <p:cNvSpPr/>
          <p:nvPr/>
        </p:nvSpPr>
        <p:spPr>
          <a:xfrm>
            <a:off x="4416701" y="2828520"/>
            <a:ext cx="1005840" cy="36576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91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ppt_x</p:attrName>
                                        </p:attrNameLst>
                                      </p:cBhvr>
                                      <p:tavLst>
                                        <p:tav tm="0">
                                          <p:val>
                                            <p:strVal val="#ppt_x-#ppt_w*1.125000"/>
                                          </p:val>
                                        </p:tav>
                                        <p:tav tm="100000">
                                          <p:val>
                                            <p:strVal val="#ppt_x"/>
                                          </p:val>
                                        </p:tav>
                                      </p:tavLst>
                                    </p:anim>
                                    <p:animEffect transition="in" filter="wipe(right)">
                                      <p:cBhvr>
                                        <p:cTn id="18" dur="500"/>
                                        <p:tgtEl>
                                          <p:spTgt spid="5"/>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p:tgtEl>
                                          <p:spTgt spid="19"/>
                                        </p:tgtEl>
                                        <p:attrNameLst>
                                          <p:attrName>ppt_x</p:attrName>
                                        </p:attrNameLst>
                                      </p:cBhvr>
                                      <p:tavLst>
                                        <p:tav tm="0">
                                          <p:val>
                                            <p:strVal val="#ppt_x-#ppt_w*1.125000"/>
                                          </p:val>
                                        </p:tav>
                                        <p:tav tm="100000">
                                          <p:val>
                                            <p:strVal val="#ppt_x"/>
                                          </p:val>
                                        </p:tav>
                                      </p:tavLst>
                                    </p:anim>
                                    <p:animEffect transition="in" filter="wipe(right)">
                                      <p:cBhvr>
                                        <p:cTn id="22" dur="500"/>
                                        <p:tgtEl>
                                          <p:spTgt spid="19"/>
                                        </p:tgtEl>
                                      </p:cBhvr>
                                    </p:animEffect>
                                  </p:childTnLst>
                                </p:cTn>
                              </p:par>
                              <p:par>
                                <p:cTn id="23" presetID="12" presetClass="entr" presetSubtype="8"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ppt_x</p:attrName>
                                        </p:attrNameLst>
                                      </p:cBhvr>
                                      <p:tavLst>
                                        <p:tav tm="0">
                                          <p:val>
                                            <p:strVal val="#ppt_x-#ppt_w*1.125000"/>
                                          </p:val>
                                        </p:tav>
                                        <p:tav tm="100000">
                                          <p:val>
                                            <p:strVal val="#ppt_x"/>
                                          </p:val>
                                        </p:tav>
                                      </p:tavLst>
                                    </p:anim>
                                    <p:animEffect transition="in" filter="wipe(right)">
                                      <p:cBhvr>
                                        <p:cTn id="26" dur="500"/>
                                        <p:tgtEl>
                                          <p:spTgt spid="18"/>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p:tgtEl>
                                          <p:spTgt spid="16"/>
                                        </p:tgtEl>
                                        <p:attrNameLst>
                                          <p:attrName>ppt_y</p:attrName>
                                        </p:attrNameLst>
                                      </p:cBhvr>
                                      <p:tavLst>
                                        <p:tav tm="0">
                                          <p:val>
                                            <p:strVal val="#ppt_y+#ppt_h*1.125000"/>
                                          </p:val>
                                        </p:tav>
                                        <p:tav tm="100000">
                                          <p:val>
                                            <p:strVal val="#ppt_y"/>
                                          </p:val>
                                        </p:tav>
                                      </p:tavLst>
                                    </p:anim>
                                    <p:animEffect transition="in" filter="wipe(up)">
                                      <p:cBhvr>
                                        <p:cTn id="34" dur="500"/>
                                        <p:tgtEl>
                                          <p:spTgt spid="1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p:tgtEl>
                                          <p:spTgt spid="14"/>
                                        </p:tgtEl>
                                        <p:attrNameLst>
                                          <p:attrName>ppt_x</p:attrName>
                                        </p:attrNameLst>
                                      </p:cBhvr>
                                      <p:tavLst>
                                        <p:tav tm="0">
                                          <p:val>
                                            <p:strVal val="#ppt_x-#ppt_w*1.125000"/>
                                          </p:val>
                                        </p:tav>
                                        <p:tav tm="100000">
                                          <p:val>
                                            <p:strVal val="#ppt_x"/>
                                          </p:val>
                                        </p:tav>
                                      </p:tavLst>
                                    </p:anim>
                                    <p:animEffect transition="in" filter="wipe(right)">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4" grpId="0" animBg="1"/>
      <p:bldP spid="16" grpId="0" animBg="1"/>
      <p:bldP spid="17" grpId="0" animBg="1"/>
      <p:bldP spid="18" grpId="0" animBg="1"/>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smtClean="0">
                <a:latin typeface="Helvetica" charset="0"/>
                <a:ea typeface="Helvetica" charset="0"/>
                <a:cs typeface="Helvetica" charset="0"/>
              </a:rPr>
              <a:t>CalNex 2010 Study</a:t>
            </a:r>
            <a:endParaRPr lang="en-US" sz="4400" b="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50</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435" y="2103717"/>
            <a:ext cx="3836894" cy="47542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879" y="2103717"/>
            <a:ext cx="5450541" cy="37229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970" y="2103717"/>
            <a:ext cx="2940424" cy="4270606"/>
          </a:xfrm>
          <a:prstGeom prst="rect">
            <a:avLst/>
          </a:prstGeom>
        </p:spPr>
      </p:pic>
    </p:spTree>
    <p:extLst>
      <p:ext uri="{BB962C8B-B14F-4D97-AF65-F5344CB8AC3E}">
        <p14:creationId xmlns:p14="http://schemas.microsoft.com/office/powerpoint/2010/main" val="211190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smtClean="0">
                <a:latin typeface="Helvetica" charset="0"/>
                <a:ea typeface="Helvetica" charset="0"/>
                <a:cs typeface="Helvetica" charset="0"/>
              </a:rPr>
              <a:t>CalNex Study-Instruments</a:t>
            </a:r>
            <a:endParaRPr lang="en-US" b="1">
              <a:latin typeface="Helvetica" charset="0"/>
              <a:ea typeface="Helvetica" charset="0"/>
              <a:cs typeface="Helvetica" charset="0"/>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16" y="2026022"/>
            <a:ext cx="3423574" cy="3598863"/>
          </a:xfrm>
        </p:spPr>
      </p:pic>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7348" y="2402539"/>
            <a:ext cx="4069976" cy="398929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9040" y="2250140"/>
            <a:ext cx="4475576" cy="4186518"/>
          </a:xfrm>
          <a:prstGeom prst="rect">
            <a:avLst/>
          </a:prstGeom>
        </p:spPr>
      </p:pic>
    </p:spTree>
    <p:extLst>
      <p:ext uri="{BB962C8B-B14F-4D97-AF65-F5344CB8AC3E}">
        <p14:creationId xmlns:p14="http://schemas.microsoft.com/office/powerpoint/2010/main" val="12407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Helvetica"/>
                <a:cs typeface="Helvetica"/>
              </a:rPr>
              <a:t>GACM-RACM2 System</a:t>
            </a:r>
            <a:endParaRPr lang="en-US" b="1" dirty="0">
              <a:latin typeface="Helvetica"/>
              <a:cs typeface="Helvetica"/>
            </a:endParaRP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750001873"/>
              </p:ext>
            </p:extLst>
          </p:nvPr>
        </p:nvGraphicFramePr>
        <p:xfrm>
          <a:off x="2102296" y="2103120"/>
          <a:ext cx="7583487" cy="1872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D22F896-40B5-4ADD-8801-0D06FADFA095}" type="slidenum">
              <a:rPr lang="en-US" smtClean="0"/>
              <a:t>52</a:t>
            </a:fld>
            <a:endParaRPr lang="en-US" dirty="0"/>
          </a:p>
        </p:txBody>
      </p:sp>
      <p:sp>
        <p:nvSpPr>
          <p:cNvPr id="6" name="TextBox 5"/>
          <p:cNvSpPr txBox="1"/>
          <p:nvPr/>
        </p:nvSpPr>
        <p:spPr>
          <a:xfrm>
            <a:off x="1398110" y="3336173"/>
            <a:ext cx="8637883" cy="3139321"/>
          </a:xfrm>
          <a:prstGeom prst="rect">
            <a:avLst/>
          </a:prstGeom>
          <a:noFill/>
        </p:spPr>
        <p:txBody>
          <a:bodyPr wrap="square" rtlCol="0">
            <a:spAutoFit/>
          </a:bodyPr>
          <a:lstStyle/>
          <a:p>
            <a:pPr marL="285750" indent="-285750">
              <a:buFont typeface="Arial"/>
              <a:buChar char="•"/>
            </a:pPr>
            <a:r>
              <a:rPr lang="en-US" i="1" dirty="0">
                <a:solidFill>
                  <a:srgbClr val="FFFFFF"/>
                </a:solidFill>
                <a:latin typeface="Helvetica"/>
                <a:cs typeface="Helvetica"/>
              </a:rPr>
              <a:t>GACM is intended for use in global scale atmospheric chemistry models to provide chemical boundary conditions for regional scale simulations by models such as CMAQ.</a:t>
            </a:r>
          </a:p>
          <a:p>
            <a:endParaRPr lang="en-US" i="1" dirty="0">
              <a:solidFill>
                <a:srgbClr val="FFFFFF"/>
              </a:solidFill>
              <a:latin typeface="Helvetica"/>
              <a:cs typeface="Helvetica"/>
            </a:endParaRPr>
          </a:p>
          <a:p>
            <a:pPr marL="285750" indent="-285750">
              <a:buFont typeface="Arial"/>
              <a:buChar char="•"/>
            </a:pPr>
            <a:r>
              <a:rPr lang="en-US" i="1" dirty="0">
                <a:solidFill>
                  <a:srgbClr val="FFFFFF"/>
                </a:solidFill>
                <a:latin typeface="Helvetica"/>
                <a:cs typeface="Helvetica"/>
              </a:rPr>
              <a:t>The GACM-RACM2 system of mechanisms should yield more accurate forecasts by regional air quality models such as CMAQ.</a:t>
            </a:r>
          </a:p>
          <a:p>
            <a:pPr marL="285750" indent="-285750">
              <a:buFont typeface="Arial"/>
              <a:buChar char="•"/>
            </a:pPr>
            <a:endParaRPr lang="en-US" i="1" dirty="0">
              <a:solidFill>
                <a:srgbClr val="FFFFFF"/>
              </a:solidFill>
              <a:latin typeface="Helvetica"/>
              <a:cs typeface="Helvetica"/>
            </a:endParaRPr>
          </a:p>
          <a:p>
            <a:pPr marL="285750" indent="-285750">
              <a:buFont typeface="Arial"/>
              <a:buChar char="•"/>
            </a:pPr>
            <a:r>
              <a:rPr lang="en-US" i="1" dirty="0">
                <a:solidFill>
                  <a:srgbClr val="FFFFFF"/>
                </a:solidFill>
                <a:latin typeface="Helvetica"/>
                <a:cs typeface="Helvetica"/>
              </a:rPr>
              <a:t>The implementation of GACM initial conditions into a current regional air quality models will show how global gas phase chemical mechanisms can help produce better air quality model forecasts for the regional scale. </a:t>
            </a:r>
          </a:p>
          <a:p>
            <a:r>
              <a:rPr lang="en-US" i="1" dirty="0">
                <a:solidFill>
                  <a:srgbClr val="FFFFFF"/>
                </a:solidFill>
                <a:latin typeface="Helvetica"/>
                <a:cs typeface="Helvetica"/>
              </a:rPr>
              <a:t>  </a:t>
            </a:r>
          </a:p>
        </p:txBody>
      </p:sp>
    </p:spTree>
    <p:extLst>
      <p:ext uri="{BB962C8B-B14F-4D97-AF65-F5344CB8AC3E}">
        <p14:creationId xmlns:p14="http://schemas.microsoft.com/office/powerpoint/2010/main" val="94551273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dirty="0">
                <a:latin typeface="Helvetica"/>
                <a:cs typeface="Helvetica"/>
              </a:rPr>
              <a:t>BenMAP Analysis</a:t>
            </a:r>
          </a:p>
        </p:txBody>
      </p:sp>
      <p:sp>
        <p:nvSpPr>
          <p:cNvPr id="3" name="Slide Number Placeholder 2"/>
          <p:cNvSpPr>
            <a:spLocks noGrp="1"/>
          </p:cNvSpPr>
          <p:nvPr>
            <p:ph type="sldNum" sz="quarter" idx="12"/>
          </p:nvPr>
        </p:nvSpPr>
        <p:spPr/>
        <p:txBody>
          <a:bodyPr/>
          <a:lstStyle/>
          <a:p>
            <a:fld id="{6D22F896-40B5-4ADD-8801-0D06FADFA095}" type="slidenum">
              <a:rPr lang="en-US" smtClean="0"/>
              <a:t>53</a:t>
            </a:fld>
            <a:endParaRPr lang="en-US" dirty="0"/>
          </a:p>
        </p:txBody>
      </p:sp>
      <p:pic>
        <p:nvPicPr>
          <p:cNvPr id="4" name="Content Placeholder 3" descr="BenMAP-CE diagram.jpg"/>
          <p:cNvPicPr>
            <a:picLocks noChangeAspect="1"/>
          </p:cNvPicPr>
          <p:nvPr/>
        </p:nvPicPr>
        <p:blipFill rotWithShape="1">
          <a:blip r:embed="rId3">
            <a:extLst>
              <a:ext uri="{28A0092B-C50C-407E-A947-70E740481C1C}">
                <a14:useLocalDpi xmlns:a14="http://schemas.microsoft.com/office/drawing/2010/main" val="0"/>
              </a:ext>
            </a:extLst>
          </a:blip>
          <a:srcRect l="-642" r="-642"/>
          <a:stretch/>
        </p:blipFill>
        <p:spPr>
          <a:xfrm>
            <a:off x="929347" y="2203712"/>
            <a:ext cx="7968671" cy="4184550"/>
          </a:xfrm>
          <a:prstGeom prst="rect">
            <a:avLst/>
          </a:prstGeom>
        </p:spPr>
      </p:pic>
      <p:sp>
        <p:nvSpPr>
          <p:cNvPr id="5" name="TextBox 4"/>
          <p:cNvSpPr txBox="1"/>
          <p:nvPr/>
        </p:nvSpPr>
        <p:spPr>
          <a:xfrm>
            <a:off x="1230021" y="6488668"/>
            <a:ext cx="4257230" cy="369332"/>
          </a:xfrm>
          <a:prstGeom prst="rect">
            <a:avLst/>
          </a:prstGeom>
          <a:noFill/>
        </p:spPr>
        <p:txBody>
          <a:bodyPr wrap="square" rtlCol="0">
            <a:spAutoFit/>
          </a:bodyPr>
          <a:lstStyle/>
          <a:p>
            <a:r>
              <a:rPr lang="en-US" b="1" i="1">
                <a:solidFill>
                  <a:srgbClr val="FFFFFF"/>
                </a:solidFill>
                <a:latin typeface="Helvetica"/>
                <a:cs typeface="Helvetica"/>
              </a:rPr>
              <a:t>EPA BenMAP-CE User Manual , </a:t>
            </a:r>
            <a:r>
              <a:rPr lang="en-US" b="1" i="1" dirty="0">
                <a:solidFill>
                  <a:srgbClr val="FFFFFF"/>
                </a:solidFill>
                <a:latin typeface="Helvetica"/>
                <a:cs typeface="Helvetica"/>
              </a:rPr>
              <a:t>2015</a:t>
            </a:r>
          </a:p>
        </p:txBody>
      </p:sp>
    </p:spTree>
    <p:extLst>
      <p:ext uri="{BB962C8B-B14F-4D97-AF65-F5344CB8AC3E}">
        <p14:creationId xmlns:p14="http://schemas.microsoft.com/office/powerpoint/2010/main" val="102574958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latin typeface="Helvetica" charset="0"/>
                <a:ea typeface="Helvetica" charset="0"/>
                <a:cs typeface="Helvetica" charset="0"/>
              </a:rPr>
              <a:t>Halogen Chemistry</a:t>
            </a:r>
            <a:endParaRPr lang="en-US" sz="4800" b="1" dirty="0">
              <a:latin typeface="Helvetica" charset="0"/>
              <a:ea typeface="Helvetica" charset="0"/>
              <a:cs typeface="Helvetica" charset="0"/>
            </a:endParaRPr>
          </a:p>
        </p:txBody>
      </p:sp>
      <p:sp>
        <p:nvSpPr>
          <p:cNvPr id="3" name="Content Placeholder 2"/>
          <p:cNvSpPr>
            <a:spLocks noGrp="1"/>
          </p:cNvSpPr>
          <p:nvPr>
            <p:ph idx="1"/>
          </p:nvPr>
        </p:nvSpPr>
        <p:spPr>
          <a:xfrm>
            <a:off x="680321" y="2336872"/>
            <a:ext cx="10049134" cy="4189433"/>
          </a:xfrm>
        </p:spPr>
        <p:txBody>
          <a:bodyPr>
            <a:noAutofit/>
          </a:bodyPr>
          <a:lstStyle/>
          <a:p>
            <a:pPr algn="ctr"/>
            <a:r>
              <a:rPr lang="en-US" altLang="x-none" sz="1400" b="1" smtClean="0">
                <a:solidFill>
                  <a:srgbClr val="000000"/>
                </a:solidFill>
                <a:latin typeface="Helvetica" charset="0"/>
                <a:ea typeface="Helvetica" charset="0"/>
                <a:cs typeface="Helvetica" charset="0"/>
              </a:rPr>
              <a:t>Halogen Chemistry Importance</a:t>
            </a:r>
          </a:p>
          <a:p>
            <a:r>
              <a:rPr lang="en-US" altLang="x-none" sz="1400" b="1" dirty="0" smtClean="0">
                <a:solidFill>
                  <a:srgbClr val="000000"/>
                </a:solidFill>
                <a:latin typeface="Helvetica" charset="0"/>
                <a:ea typeface="Helvetica" charset="0"/>
                <a:cs typeface="Helvetica" charset="0"/>
              </a:rPr>
              <a:t>Ozone </a:t>
            </a:r>
            <a:r>
              <a:rPr lang="en-US" altLang="x-none" sz="1400" b="1" dirty="0">
                <a:solidFill>
                  <a:srgbClr val="000000"/>
                </a:solidFill>
                <a:latin typeface="Helvetica" charset="0"/>
                <a:ea typeface="Helvetica" charset="0"/>
                <a:cs typeface="Helvetica" charset="0"/>
              </a:rPr>
              <a:t>destruction at polar sunrise</a:t>
            </a:r>
          </a:p>
          <a:p>
            <a:r>
              <a:rPr lang="en-US" altLang="x-none" sz="1400" b="1" dirty="0">
                <a:solidFill>
                  <a:srgbClr val="000000"/>
                </a:solidFill>
                <a:latin typeface="Helvetica" charset="0"/>
                <a:ea typeface="Helvetica" charset="0"/>
                <a:cs typeface="Helvetica" charset="0"/>
              </a:rPr>
              <a:t>Ozone destruction in the marine boundary layer</a:t>
            </a:r>
          </a:p>
          <a:p>
            <a:r>
              <a:rPr lang="en-US" altLang="x-none" sz="1400" b="1" dirty="0">
                <a:solidFill>
                  <a:srgbClr val="000000"/>
                </a:solidFill>
                <a:latin typeface="Helvetica" charset="0"/>
                <a:ea typeface="Helvetica" charset="0"/>
                <a:cs typeface="Helvetica" charset="0"/>
              </a:rPr>
              <a:t>Ozone production in polluted atmospheres</a:t>
            </a:r>
          </a:p>
          <a:p>
            <a:r>
              <a:rPr lang="en-US" altLang="x-none" sz="1400" b="1" dirty="0">
                <a:solidFill>
                  <a:srgbClr val="000000"/>
                </a:solidFill>
                <a:latin typeface="Helvetica" charset="0"/>
                <a:ea typeface="Helvetica" charset="0"/>
                <a:cs typeface="Helvetica" charset="0"/>
              </a:rPr>
              <a:t>Conversion of elemental mercury to reactive mercury.</a:t>
            </a:r>
          </a:p>
          <a:p>
            <a:r>
              <a:rPr lang="en-US" altLang="x-none" sz="1400" b="1" dirty="0">
                <a:solidFill>
                  <a:srgbClr val="000000"/>
                </a:solidFill>
                <a:latin typeface="Helvetica" charset="0"/>
                <a:ea typeface="Helvetica" charset="0"/>
                <a:cs typeface="Helvetica" charset="0"/>
              </a:rPr>
              <a:t>Removal of Methane.</a:t>
            </a:r>
          </a:p>
          <a:p>
            <a:pPr algn="ctr"/>
            <a:r>
              <a:rPr lang="en-US" altLang="x-none" sz="1400" b="1" dirty="0" smtClean="0">
                <a:solidFill>
                  <a:srgbClr val="000000"/>
                </a:solidFill>
                <a:latin typeface="Helvetica" charset="0"/>
                <a:ea typeface="Helvetica" charset="0"/>
                <a:cs typeface="Helvetica" charset="0"/>
              </a:rPr>
              <a:t>Detection Techniques</a:t>
            </a:r>
          </a:p>
          <a:p>
            <a:r>
              <a:rPr lang="en-US" altLang="x-none" sz="1400" b="1" dirty="0" smtClean="0">
                <a:solidFill>
                  <a:srgbClr val="000000"/>
                </a:solidFill>
                <a:latin typeface="Helvetica" charset="0"/>
                <a:ea typeface="Helvetica" charset="0"/>
                <a:cs typeface="Helvetica" charset="0"/>
              </a:rPr>
              <a:t>Tandem </a:t>
            </a:r>
            <a:r>
              <a:rPr lang="en-US" altLang="x-none" sz="1400" b="1" dirty="0">
                <a:solidFill>
                  <a:srgbClr val="000000"/>
                </a:solidFill>
                <a:latin typeface="Helvetica" charset="0"/>
                <a:ea typeface="Helvetica" charset="0"/>
                <a:cs typeface="Helvetica" charset="0"/>
              </a:rPr>
              <a:t>mass spectroscopy (e.g., Spicer et al. 1998).</a:t>
            </a:r>
          </a:p>
          <a:p>
            <a:pPr lvl="1"/>
            <a:r>
              <a:rPr lang="en-US" altLang="x-none" sz="1400" b="1" dirty="0">
                <a:solidFill>
                  <a:srgbClr val="000000"/>
                </a:solidFill>
                <a:latin typeface="Helvetica" charset="0"/>
                <a:ea typeface="Helvetica" charset="0"/>
                <a:cs typeface="Helvetica" charset="0"/>
              </a:rPr>
              <a:t>H</a:t>
            </a:r>
            <a:r>
              <a:rPr lang="en-US" altLang="x-none" sz="1400" b="1" baseline="-25000" dirty="0">
                <a:solidFill>
                  <a:srgbClr val="000000"/>
                </a:solidFill>
                <a:latin typeface="Helvetica" charset="0"/>
                <a:ea typeface="Helvetica" charset="0"/>
                <a:cs typeface="Helvetica" charset="0"/>
              </a:rPr>
              <a:t>3</a:t>
            </a:r>
            <a:r>
              <a:rPr lang="en-US" altLang="x-none" sz="1400" b="1" dirty="0">
                <a:solidFill>
                  <a:srgbClr val="000000"/>
                </a:solidFill>
                <a:latin typeface="Helvetica" charset="0"/>
                <a:ea typeface="Helvetica" charset="0"/>
                <a:cs typeface="Helvetica" charset="0"/>
              </a:rPr>
              <a:t>O</a:t>
            </a:r>
            <a:r>
              <a:rPr lang="en-US" altLang="x-none" sz="1400" b="1" baseline="30000" dirty="0">
                <a:solidFill>
                  <a:srgbClr val="000000"/>
                </a:solidFill>
                <a:latin typeface="Helvetica" charset="0"/>
                <a:ea typeface="Helvetica" charset="0"/>
                <a:cs typeface="Helvetica" charset="0"/>
              </a:rPr>
              <a:t>+</a:t>
            </a:r>
            <a:r>
              <a:rPr lang="en-US" altLang="x-none" sz="1400" b="1" dirty="0">
                <a:solidFill>
                  <a:srgbClr val="000000"/>
                </a:solidFill>
                <a:latin typeface="Helvetica" charset="0"/>
                <a:ea typeface="Helvetica" charset="0"/>
                <a:cs typeface="Helvetica" charset="0"/>
              </a:rPr>
              <a:t> generated and it reacts with Cl</a:t>
            </a:r>
            <a:r>
              <a:rPr lang="en-US" altLang="x-none" sz="1400" b="1" baseline="-25000" dirty="0">
                <a:solidFill>
                  <a:srgbClr val="000000"/>
                </a:solidFill>
                <a:latin typeface="Helvetica" charset="0"/>
                <a:ea typeface="Helvetica" charset="0"/>
                <a:cs typeface="Helvetica" charset="0"/>
              </a:rPr>
              <a:t>2</a:t>
            </a:r>
          </a:p>
          <a:p>
            <a:r>
              <a:rPr lang="en-US" altLang="x-none" sz="1400" b="1" dirty="0">
                <a:solidFill>
                  <a:srgbClr val="000000"/>
                </a:solidFill>
                <a:latin typeface="Helvetica" charset="0"/>
                <a:ea typeface="Helvetica" charset="0"/>
                <a:cs typeface="Helvetica" charset="0"/>
              </a:rPr>
              <a:t>Chemical ionization Mass Spec (CIMS)</a:t>
            </a:r>
          </a:p>
          <a:p>
            <a:r>
              <a:rPr lang="en-US" altLang="x-none" sz="1400" b="1" dirty="0">
                <a:solidFill>
                  <a:srgbClr val="000000"/>
                </a:solidFill>
                <a:latin typeface="Helvetica" charset="0"/>
                <a:ea typeface="Helvetica" charset="0"/>
                <a:cs typeface="Helvetica" charset="0"/>
              </a:rPr>
              <a:t>Mist chamber</a:t>
            </a:r>
          </a:p>
          <a:p>
            <a:r>
              <a:rPr lang="en-US" altLang="x-none" sz="1400" b="1" dirty="0">
                <a:solidFill>
                  <a:srgbClr val="000000"/>
                </a:solidFill>
                <a:latin typeface="Helvetica" charset="0"/>
                <a:ea typeface="Helvetica" charset="0"/>
                <a:cs typeface="Helvetica" charset="0"/>
              </a:rPr>
              <a:t>DOAS</a:t>
            </a:r>
          </a:p>
          <a:p>
            <a:r>
              <a:rPr lang="en-US" altLang="x-none" sz="1400" b="1" dirty="0">
                <a:solidFill>
                  <a:srgbClr val="000000"/>
                </a:solidFill>
                <a:latin typeface="Helvetica" charset="0"/>
                <a:ea typeface="Helvetica" charset="0"/>
                <a:cs typeface="Helvetica" charset="0"/>
              </a:rPr>
              <a:t>Resonance fluorescence</a:t>
            </a:r>
          </a:p>
          <a:p>
            <a:endParaRPr lang="en-US" sz="1400" b="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Tree>
    <p:extLst>
      <p:ext uri="{BB962C8B-B14F-4D97-AF65-F5344CB8AC3E}">
        <p14:creationId xmlns:p14="http://schemas.microsoft.com/office/powerpoint/2010/main" val="2857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a:latin typeface="Helvetica" charset="0"/>
                <a:ea typeface="Helvetica" charset="0"/>
                <a:cs typeface="Helvetica" charset="0"/>
              </a:rPr>
              <a:t>Halogen Chemistry</a:t>
            </a:r>
            <a:endParaRPr lang="en-US" sz="4800"/>
          </a:p>
        </p:txBody>
      </p:sp>
      <p:sp>
        <p:nvSpPr>
          <p:cNvPr id="3" name="Content Placeholder 2"/>
          <p:cNvSpPr>
            <a:spLocks noGrp="1"/>
          </p:cNvSpPr>
          <p:nvPr>
            <p:ph idx="1"/>
          </p:nvPr>
        </p:nvSpPr>
        <p:spPr>
          <a:xfrm>
            <a:off x="178297" y="2193437"/>
            <a:ext cx="5953562" cy="3599316"/>
          </a:xfrm>
        </p:spPr>
        <p:txBody>
          <a:bodyPr>
            <a:noAutofit/>
          </a:bodyPr>
          <a:lstStyle/>
          <a:p>
            <a:r>
              <a:rPr lang="en-US" altLang="x-none" sz="1400" b="1" dirty="0" smtClean="0">
                <a:latin typeface="Helvetica" charset="0"/>
                <a:ea typeface="Helvetica" charset="0"/>
                <a:cs typeface="Helvetica" charset="0"/>
              </a:rPr>
              <a:t>Halogen atoms can destroy ozone in the unpolluted trop. </a:t>
            </a:r>
          </a:p>
          <a:p>
            <a:pPr algn="ctr"/>
            <a:r>
              <a:rPr lang="en-US" altLang="x-none" sz="1400" b="1" dirty="0">
                <a:latin typeface="Helvetica" charset="0"/>
                <a:ea typeface="Helvetica" charset="0"/>
                <a:cs typeface="Helvetica" charset="0"/>
              </a:rPr>
              <a:t>X + </a:t>
            </a:r>
            <a:r>
              <a:rPr lang="en-US" altLang="x-none" sz="1400" b="1" dirty="0">
                <a:latin typeface="Helvetica" charset="0"/>
                <a:ea typeface="Helvetica" charset="0"/>
                <a:cs typeface="Helvetica" charset="0"/>
                <a:sym typeface="Symbol" charset="2"/>
              </a:rPr>
              <a:t>O</a:t>
            </a:r>
            <a:r>
              <a:rPr lang="en-US" altLang="x-none" sz="1400" b="1" baseline="-25000" dirty="0">
                <a:latin typeface="Helvetica" charset="0"/>
                <a:ea typeface="Helvetica" charset="0"/>
                <a:cs typeface="Helvetica" charset="0"/>
                <a:sym typeface="Symbol" charset="2"/>
              </a:rPr>
              <a:t>3</a:t>
            </a:r>
            <a:r>
              <a:rPr lang="en-US" altLang="x-none" sz="1400" b="1" dirty="0">
                <a:latin typeface="Helvetica" charset="0"/>
                <a:ea typeface="Helvetica" charset="0"/>
                <a:cs typeface="Helvetica" charset="0"/>
              </a:rPr>
              <a:t> </a:t>
            </a:r>
            <a:r>
              <a:rPr lang="en-US" altLang="x-none" sz="1400" b="1" dirty="0">
                <a:latin typeface="Helvetica" charset="0"/>
                <a:ea typeface="Helvetica" charset="0"/>
                <a:cs typeface="Helvetica" charset="0"/>
                <a:sym typeface="Symbol" charset="2"/>
              </a:rPr>
              <a:t> XO + </a:t>
            </a:r>
            <a:r>
              <a:rPr lang="en-US" altLang="x-none" sz="1400" b="1" dirty="0">
                <a:solidFill>
                  <a:srgbClr val="000000"/>
                </a:solidFill>
                <a:latin typeface="Helvetica" charset="0"/>
                <a:ea typeface="Helvetica" charset="0"/>
                <a:cs typeface="Helvetica" charset="0"/>
                <a:sym typeface="Symbol" charset="2"/>
              </a:rPr>
              <a:t>O</a:t>
            </a:r>
            <a:r>
              <a:rPr lang="en-US" altLang="x-none" sz="1400" b="1" baseline="-25000" dirty="0">
                <a:solidFill>
                  <a:srgbClr val="000000"/>
                </a:solidFill>
                <a:latin typeface="Helvetica" charset="0"/>
                <a:ea typeface="Helvetica" charset="0"/>
                <a:cs typeface="Helvetica" charset="0"/>
                <a:sym typeface="Symbol" charset="2"/>
              </a:rPr>
              <a:t>2</a:t>
            </a:r>
          </a:p>
          <a:p>
            <a:pPr algn="ctr"/>
            <a:r>
              <a:rPr lang="en-US" altLang="x-none" sz="1400" b="1" dirty="0">
                <a:latin typeface="Helvetica" charset="0"/>
                <a:ea typeface="Helvetica" charset="0"/>
                <a:cs typeface="Helvetica" charset="0"/>
                <a:sym typeface="Symbol" charset="2"/>
              </a:rPr>
              <a:t>XO + </a:t>
            </a:r>
            <a:r>
              <a:rPr lang="en-US" altLang="x-none" sz="1400" b="1" dirty="0" err="1">
                <a:latin typeface="Helvetica" charset="0"/>
                <a:ea typeface="Helvetica" charset="0"/>
                <a:cs typeface="Helvetica" charset="0"/>
                <a:sym typeface="Symbol" charset="2"/>
              </a:rPr>
              <a:t>hv</a:t>
            </a:r>
            <a:r>
              <a:rPr lang="en-US" altLang="x-none" sz="1400" b="1" dirty="0">
                <a:latin typeface="Helvetica" charset="0"/>
                <a:ea typeface="Helvetica" charset="0"/>
                <a:cs typeface="Helvetica" charset="0"/>
                <a:sym typeface="Symbol" charset="2"/>
              </a:rPr>
              <a:t> +</a:t>
            </a:r>
            <a:r>
              <a:rPr lang="en-US" altLang="x-none" sz="1400" b="1" dirty="0">
                <a:solidFill>
                  <a:srgbClr val="000000"/>
                </a:solidFill>
                <a:latin typeface="Helvetica" charset="0"/>
                <a:ea typeface="Helvetica" charset="0"/>
                <a:cs typeface="Helvetica" charset="0"/>
                <a:sym typeface="Symbol" charset="2"/>
              </a:rPr>
              <a:t> (O</a:t>
            </a:r>
            <a:r>
              <a:rPr lang="en-US" altLang="x-none" sz="1400" b="1" baseline="-25000" dirty="0">
                <a:solidFill>
                  <a:srgbClr val="000000"/>
                </a:solidFill>
                <a:latin typeface="Helvetica" charset="0"/>
                <a:ea typeface="Helvetica" charset="0"/>
                <a:cs typeface="Helvetica" charset="0"/>
                <a:sym typeface="Symbol" charset="2"/>
              </a:rPr>
              <a:t>2</a:t>
            </a:r>
            <a:r>
              <a:rPr lang="en-US" altLang="x-none" sz="1400" b="1" dirty="0">
                <a:solidFill>
                  <a:srgbClr val="000000"/>
                </a:solidFill>
                <a:latin typeface="Helvetica" charset="0"/>
                <a:ea typeface="Helvetica" charset="0"/>
                <a:cs typeface="Helvetica" charset="0"/>
                <a:sym typeface="Symbol" charset="2"/>
              </a:rPr>
              <a:t>)</a:t>
            </a:r>
            <a:r>
              <a:rPr lang="en-US" altLang="x-none" sz="1400" b="1" baseline="-25000" dirty="0">
                <a:solidFill>
                  <a:srgbClr val="000000"/>
                </a:solidFill>
                <a:latin typeface="Helvetica" charset="0"/>
                <a:ea typeface="Helvetica" charset="0"/>
                <a:cs typeface="Helvetica" charset="0"/>
                <a:sym typeface="Symbol" charset="2"/>
              </a:rPr>
              <a:t> </a:t>
            </a:r>
            <a:r>
              <a:rPr lang="en-US" altLang="x-none" sz="1400" b="1" dirty="0">
                <a:solidFill>
                  <a:srgbClr val="000000"/>
                </a:solidFill>
                <a:latin typeface="Helvetica" charset="0"/>
                <a:ea typeface="Helvetica" charset="0"/>
                <a:cs typeface="Helvetica" charset="0"/>
                <a:sym typeface="Symbol" charset="2"/>
              </a:rPr>
              <a:t> </a:t>
            </a:r>
            <a:r>
              <a:rPr lang="en-US" altLang="x-none" sz="1400" b="1" dirty="0">
                <a:latin typeface="Helvetica" charset="0"/>
                <a:ea typeface="Helvetica" charset="0"/>
                <a:cs typeface="Helvetica" charset="0"/>
                <a:sym typeface="Symbol" charset="2"/>
              </a:rPr>
              <a:t> X + O</a:t>
            </a:r>
            <a:r>
              <a:rPr lang="en-US" altLang="x-none" sz="1400" b="1" baseline="-25000" dirty="0">
                <a:latin typeface="Helvetica" charset="0"/>
                <a:ea typeface="Helvetica" charset="0"/>
                <a:cs typeface="Helvetica" charset="0"/>
                <a:sym typeface="Symbol" charset="2"/>
              </a:rPr>
              <a:t>3</a:t>
            </a:r>
          </a:p>
          <a:p>
            <a:pPr algn="ctr"/>
            <a:r>
              <a:rPr lang="en-US" altLang="x-none" sz="1400" b="1" baseline="30000" dirty="0">
                <a:latin typeface="Helvetica" charset="0"/>
                <a:ea typeface="Helvetica" charset="0"/>
                <a:cs typeface="Helvetica" charset="0"/>
                <a:sym typeface="Symbol" charset="2"/>
              </a:rPr>
              <a:t>-----------------------------------------------------</a:t>
            </a:r>
          </a:p>
          <a:p>
            <a:pPr algn="ctr"/>
            <a:r>
              <a:rPr lang="en-US" altLang="x-none" sz="1400" b="1" dirty="0">
                <a:latin typeface="Helvetica" charset="0"/>
                <a:ea typeface="Helvetica" charset="0"/>
                <a:cs typeface="Helvetica" charset="0"/>
                <a:sym typeface="Symbol" charset="2"/>
              </a:rPr>
              <a:t>Do nothing</a:t>
            </a:r>
          </a:p>
          <a:p>
            <a:pPr algn="ctr"/>
            <a:endParaRPr lang="en-US" altLang="x-none" sz="1400" b="1" dirty="0">
              <a:latin typeface="Helvetica" charset="0"/>
              <a:ea typeface="Helvetica" charset="0"/>
              <a:cs typeface="Helvetica" charset="0"/>
              <a:sym typeface="Symbol" charset="2"/>
            </a:endParaRPr>
          </a:p>
          <a:p>
            <a:pPr algn="ctr"/>
            <a:r>
              <a:rPr lang="en-US" altLang="x-none" sz="1400" b="1" dirty="0">
                <a:latin typeface="Helvetica" charset="0"/>
                <a:ea typeface="Helvetica" charset="0"/>
                <a:cs typeface="Helvetica" charset="0"/>
              </a:rPr>
              <a:t>X + </a:t>
            </a:r>
            <a:r>
              <a:rPr lang="en-US" altLang="x-none" sz="1400" b="1" dirty="0">
                <a:latin typeface="Helvetica" charset="0"/>
                <a:ea typeface="Helvetica" charset="0"/>
                <a:cs typeface="Helvetica" charset="0"/>
                <a:sym typeface="Symbol" charset="2"/>
              </a:rPr>
              <a:t>O</a:t>
            </a:r>
            <a:r>
              <a:rPr lang="en-US" altLang="x-none" sz="1400" b="1" baseline="-25000" dirty="0">
                <a:latin typeface="Helvetica" charset="0"/>
                <a:ea typeface="Helvetica" charset="0"/>
                <a:cs typeface="Helvetica" charset="0"/>
                <a:sym typeface="Symbol" charset="2"/>
              </a:rPr>
              <a:t>3</a:t>
            </a:r>
            <a:r>
              <a:rPr lang="en-US" altLang="x-none" sz="1400" b="1" dirty="0">
                <a:latin typeface="Helvetica" charset="0"/>
                <a:ea typeface="Helvetica" charset="0"/>
                <a:cs typeface="Helvetica" charset="0"/>
              </a:rPr>
              <a:t> </a:t>
            </a:r>
            <a:r>
              <a:rPr lang="en-US" altLang="x-none" sz="1400" b="1" dirty="0">
                <a:latin typeface="Helvetica" charset="0"/>
                <a:ea typeface="Helvetica" charset="0"/>
                <a:cs typeface="Helvetica" charset="0"/>
                <a:sym typeface="Symbol" charset="2"/>
              </a:rPr>
              <a:t> XO + </a:t>
            </a:r>
            <a:r>
              <a:rPr lang="en-US" altLang="x-none" sz="1400" b="1" dirty="0">
                <a:solidFill>
                  <a:srgbClr val="000000"/>
                </a:solidFill>
                <a:latin typeface="Helvetica" charset="0"/>
                <a:ea typeface="Helvetica" charset="0"/>
                <a:cs typeface="Helvetica" charset="0"/>
                <a:sym typeface="Symbol" charset="2"/>
              </a:rPr>
              <a:t>O</a:t>
            </a:r>
            <a:r>
              <a:rPr lang="en-US" altLang="x-none" sz="1400" b="1" baseline="-25000" dirty="0">
                <a:solidFill>
                  <a:srgbClr val="000000"/>
                </a:solidFill>
                <a:latin typeface="Helvetica" charset="0"/>
                <a:ea typeface="Helvetica" charset="0"/>
                <a:cs typeface="Helvetica" charset="0"/>
                <a:sym typeface="Symbol" charset="2"/>
              </a:rPr>
              <a:t>2</a:t>
            </a:r>
          </a:p>
          <a:p>
            <a:pPr algn="ctr"/>
            <a:r>
              <a:rPr lang="en-US" altLang="x-none" sz="1400" b="1" dirty="0">
                <a:latin typeface="Helvetica" charset="0"/>
                <a:ea typeface="Helvetica" charset="0"/>
                <a:cs typeface="Helvetica" charset="0"/>
                <a:sym typeface="Symbol" charset="2"/>
              </a:rPr>
              <a:t>XO + HO</a:t>
            </a:r>
            <a:r>
              <a:rPr lang="en-US" altLang="x-none" sz="1400" b="1" baseline="-25000" dirty="0">
                <a:latin typeface="Helvetica" charset="0"/>
                <a:ea typeface="Helvetica" charset="0"/>
                <a:cs typeface="Helvetica" charset="0"/>
                <a:sym typeface="Symbol" charset="2"/>
              </a:rPr>
              <a:t>2</a:t>
            </a:r>
            <a:r>
              <a:rPr lang="en-US" altLang="x-none" sz="1400" b="1" dirty="0">
                <a:latin typeface="Helvetica" charset="0"/>
                <a:ea typeface="Helvetica" charset="0"/>
                <a:cs typeface="Helvetica" charset="0"/>
                <a:sym typeface="Symbol" charset="2"/>
              </a:rPr>
              <a:t>  HOX + O</a:t>
            </a:r>
            <a:r>
              <a:rPr lang="en-US" altLang="x-none" sz="1400" b="1" baseline="-25000" dirty="0">
                <a:latin typeface="Helvetica" charset="0"/>
                <a:ea typeface="Helvetica" charset="0"/>
                <a:cs typeface="Helvetica" charset="0"/>
                <a:sym typeface="Symbol" charset="2"/>
              </a:rPr>
              <a:t>2</a:t>
            </a:r>
            <a:endParaRPr lang="en-US" altLang="x-none" sz="1400" b="1" dirty="0">
              <a:latin typeface="Helvetica" charset="0"/>
              <a:ea typeface="Helvetica" charset="0"/>
              <a:cs typeface="Helvetica" charset="0"/>
              <a:sym typeface="Symbol" charset="2"/>
            </a:endParaRPr>
          </a:p>
          <a:p>
            <a:pPr algn="ctr"/>
            <a:r>
              <a:rPr lang="en-US" altLang="x-none" sz="1400" b="1" dirty="0">
                <a:latin typeface="Helvetica" charset="0"/>
                <a:ea typeface="Helvetica" charset="0"/>
                <a:cs typeface="Helvetica" charset="0"/>
                <a:sym typeface="Symbol" charset="2"/>
              </a:rPr>
              <a:t>HOX + </a:t>
            </a:r>
            <a:r>
              <a:rPr lang="en-US" altLang="x-none" sz="1400" b="1" dirty="0" err="1">
                <a:latin typeface="Helvetica" charset="0"/>
                <a:ea typeface="Helvetica" charset="0"/>
                <a:cs typeface="Helvetica" charset="0"/>
                <a:sym typeface="Symbol" charset="2"/>
              </a:rPr>
              <a:t>hv</a:t>
            </a:r>
            <a:r>
              <a:rPr lang="en-US" altLang="x-none" sz="1400" b="1" dirty="0">
                <a:latin typeface="Helvetica" charset="0"/>
                <a:ea typeface="Helvetica" charset="0"/>
                <a:cs typeface="Helvetica" charset="0"/>
                <a:sym typeface="Symbol" charset="2"/>
              </a:rPr>
              <a:t>  X + OH</a:t>
            </a:r>
          </a:p>
          <a:p>
            <a:pPr algn="ctr"/>
            <a:r>
              <a:rPr lang="en-US" altLang="x-none" sz="1400" b="1" dirty="0">
                <a:latin typeface="Helvetica" charset="0"/>
                <a:ea typeface="Helvetica" charset="0"/>
                <a:cs typeface="Helvetica" charset="0"/>
                <a:sym typeface="Symbol" charset="2"/>
              </a:rPr>
              <a:t>OH + CO (+O</a:t>
            </a:r>
            <a:r>
              <a:rPr lang="en-US" altLang="x-none" sz="1400" b="1" baseline="-25000" dirty="0">
                <a:latin typeface="Helvetica" charset="0"/>
                <a:ea typeface="Helvetica" charset="0"/>
                <a:cs typeface="Helvetica" charset="0"/>
                <a:sym typeface="Symbol" charset="2"/>
              </a:rPr>
              <a:t>2</a:t>
            </a:r>
            <a:r>
              <a:rPr lang="en-US" altLang="x-none" sz="1400" b="1" dirty="0">
                <a:latin typeface="Helvetica" charset="0"/>
                <a:ea typeface="Helvetica" charset="0"/>
                <a:cs typeface="Helvetica" charset="0"/>
                <a:sym typeface="Symbol" charset="2"/>
              </a:rPr>
              <a:t>)  CO</a:t>
            </a:r>
            <a:r>
              <a:rPr lang="en-US" altLang="x-none" sz="1400" b="1" baseline="-25000" dirty="0">
                <a:latin typeface="Helvetica" charset="0"/>
                <a:ea typeface="Helvetica" charset="0"/>
                <a:cs typeface="Helvetica" charset="0"/>
                <a:sym typeface="Symbol" charset="2"/>
              </a:rPr>
              <a:t>2</a:t>
            </a:r>
            <a:r>
              <a:rPr lang="en-US" altLang="x-none" sz="1400" b="1" dirty="0">
                <a:latin typeface="Helvetica" charset="0"/>
                <a:ea typeface="Helvetica" charset="0"/>
                <a:cs typeface="Helvetica" charset="0"/>
                <a:sym typeface="Symbol" charset="2"/>
              </a:rPr>
              <a:t> + OH</a:t>
            </a:r>
          </a:p>
          <a:p>
            <a:pPr algn="ctr"/>
            <a:r>
              <a:rPr lang="en-US" altLang="x-none" sz="1400" b="1" baseline="30000" dirty="0">
                <a:latin typeface="Helvetica" charset="0"/>
                <a:ea typeface="Helvetica" charset="0"/>
                <a:cs typeface="Helvetica" charset="0"/>
                <a:sym typeface="Symbol" charset="2"/>
              </a:rPr>
              <a:t>----------------------------------------------------------</a:t>
            </a:r>
          </a:p>
          <a:p>
            <a:pPr algn="ctr"/>
            <a:r>
              <a:rPr lang="en-US" altLang="x-none" sz="1400" b="1" dirty="0">
                <a:latin typeface="Helvetica" charset="0"/>
                <a:ea typeface="Helvetica" charset="0"/>
                <a:cs typeface="Helvetica" charset="0"/>
                <a:sym typeface="Symbol" charset="2"/>
              </a:rPr>
              <a:t>O</a:t>
            </a:r>
            <a:r>
              <a:rPr lang="en-US" altLang="x-none" sz="1400" b="1" baseline="-25000" dirty="0">
                <a:latin typeface="Helvetica" charset="0"/>
                <a:ea typeface="Helvetica" charset="0"/>
                <a:cs typeface="Helvetica" charset="0"/>
                <a:sym typeface="Symbol" charset="2"/>
              </a:rPr>
              <a:t>3</a:t>
            </a:r>
            <a:r>
              <a:rPr lang="en-US" altLang="x-none" sz="1400" b="1" dirty="0">
                <a:latin typeface="Helvetica" charset="0"/>
                <a:ea typeface="Helvetica" charset="0"/>
                <a:cs typeface="Helvetica" charset="0"/>
                <a:sym typeface="Symbol" charset="2"/>
              </a:rPr>
              <a:t> + CO  CO</a:t>
            </a:r>
            <a:r>
              <a:rPr lang="en-US" altLang="x-none" sz="1400" b="1" baseline="-25000" dirty="0">
                <a:latin typeface="Helvetica" charset="0"/>
                <a:ea typeface="Helvetica" charset="0"/>
                <a:cs typeface="Helvetica" charset="0"/>
                <a:sym typeface="Symbol" charset="2"/>
              </a:rPr>
              <a:t>2</a:t>
            </a:r>
            <a:r>
              <a:rPr lang="en-US" altLang="x-none" sz="1400" b="1" dirty="0">
                <a:latin typeface="Helvetica" charset="0"/>
                <a:ea typeface="Helvetica" charset="0"/>
                <a:cs typeface="Helvetica" charset="0"/>
                <a:sym typeface="Symbol" charset="2"/>
              </a:rPr>
              <a:t> + O</a:t>
            </a:r>
            <a:r>
              <a:rPr lang="en-US" altLang="x-none" sz="1400" b="1" baseline="-25000" dirty="0">
                <a:latin typeface="Helvetica" charset="0"/>
                <a:ea typeface="Helvetica" charset="0"/>
                <a:cs typeface="Helvetica" charset="0"/>
                <a:sym typeface="Symbol" charset="2"/>
              </a:rPr>
              <a:t>2 </a:t>
            </a:r>
            <a:r>
              <a:rPr lang="en-US" altLang="x-none" sz="1400" b="1" dirty="0" smtClean="0">
                <a:latin typeface="Helvetica" charset="0"/>
                <a:ea typeface="Helvetica" charset="0"/>
                <a:cs typeface="Helvetica" charset="0"/>
                <a:sym typeface="Symbol" charset="2"/>
              </a:rPr>
              <a:t>net</a:t>
            </a:r>
          </a:p>
          <a:p>
            <a:r>
              <a:rPr lang="en-US" altLang="x-none" sz="1400" b="1" dirty="0">
                <a:latin typeface="Helvetica" charset="0"/>
                <a:ea typeface="Helvetica" charset="0"/>
                <a:cs typeface="Helvetica" charset="0"/>
              </a:rPr>
              <a:t>Where X represents Cl, Br, or I, but not F.</a:t>
            </a:r>
          </a:p>
          <a:p>
            <a:pPr algn="ctr"/>
            <a:r>
              <a:rPr lang="en-US" altLang="x-none" sz="1400" b="1" dirty="0">
                <a:latin typeface="Helvetica" charset="0"/>
                <a:ea typeface="Helvetica" charset="0"/>
                <a:cs typeface="Helvetica" charset="0"/>
              </a:rPr>
              <a:t>F + </a:t>
            </a:r>
            <a:r>
              <a:rPr lang="en-US" altLang="x-none" sz="1400" b="1" dirty="0">
                <a:latin typeface="Helvetica" charset="0"/>
                <a:ea typeface="Helvetica" charset="0"/>
                <a:cs typeface="Helvetica" charset="0"/>
                <a:sym typeface="Symbol" charset="2"/>
              </a:rPr>
              <a:t>H</a:t>
            </a:r>
            <a:r>
              <a:rPr lang="en-US" altLang="x-none" sz="1400" b="1" baseline="-25000" dirty="0">
                <a:latin typeface="Helvetica" charset="0"/>
                <a:ea typeface="Helvetica" charset="0"/>
                <a:cs typeface="Helvetica" charset="0"/>
                <a:sym typeface="Symbol" charset="2"/>
              </a:rPr>
              <a:t>2</a:t>
            </a:r>
            <a:r>
              <a:rPr lang="en-US" altLang="x-none" sz="1400" b="1" dirty="0">
                <a:latin typeface="Helvetica" charset="0"/>
                <a:ea typeface="Helvetica" charset="0"/>
                <a:cs typeface="Helvetica" charset="0"/>
                <a:sym typeface="Symbol" charset="2"/>
              </a:rPr>
              <a:t>O</a:t>
            </a:r>
            <a:r>
              <a:rPr lang="en-US" altLang="x-none" sz="1400" b="1" baseline="-25000" dirty="0">
                <a:latin typeface="Helvetica" charset="0"/>
                <a:ea typeface="Helvetica" charset="0"/>
                <a:cs typeface="Helvetica" charset="0"/>
                <a:sym typeface="Symbol" charset="2"/>
              </a:rPr>
              <a:t> </a:t>
            </a:r>
            <a:r>
              <a:rPr lang="en-US" altLang="x-none" sz="1400" b="1" dirty="0">
                <a:latin typeface="Helvetica" charset="0"/>
                <a:ea typeface="Helvetica" charset="0"/>
                <a:cs typeface="Helvetica" charset="0"/>
                <a:sym typeface="Symbol" charset="2"/>
              </a:rPr>
              <a:t> HF + OH</a:t>
            </a:r>
          </a:p>
          <a:p>
            <a:r>
              <a:rPr lang="en-US" altLang="x-none" sz="1400" b="1" dirty="0">
                <a:latin typeface="Helvetica" charset="0"/>
                <a:ea typeface="Helvetica" charset="0"/>
                <a:cs typeface="Helvetica" charset="0"/>
                <a:sym typeface="Symbol" charset="2"/>
              </a:rPr>
              <a:t>And </a:t>
            </a:r>
            <a:r>
              <a:rPr lang="en-US" altLang="x-none" sz="1400" b="1" dirty="0">
                <a:latin typeface="Helvetica" charset="0"/>
                <a:ea typeface="Helvetica" charset="0"/>
                <a:cs typeface="Helvetica" charset="0"/>
              </a:rPr>
              <a:t>HF is stable.</a:t>
            </a:r>
          </a:p>
          <a:p>
            <a:pPr algn="ctr"/>
            <a:endParaRPr lang="en-US" altLang="x-none" sz="1400" b="1" dirty="0">
              <a:latin typeface="Helvetica" charset="0"/>
              <a:ea typeface="Helvetica" charset="0"/>
              <a:cs typeface="Helvetica" charset="0"/>
            </a:endParaRPr>
          </a:p>
          <a:p>
            <a:endParaRPr lang="en-US" sz="1400" b="1" dirty="0">
              <a:latin typeface="Helvetica" charset="0"/>
              <a:ea typeface="Helvetica" charset="0"/>
              <a:cs typeface="Helvetica"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55</a:t>
            </a:fld>
            <a:endParaRPr lang="en-US" dirty="0"/>
          </a:p>
        </p:txBody>
      </p:sp>
      <p:sp>
        <p:nvSpPr>
          <p:cNvPr id="5" name="Rectangle 4"/>
          <p:cNvSpPr/>
          <p:nvPr/>
        </p:nvSpPr>
        <p:spPr>
          <a:xfrm>
            <a:off x="6347011" y="2179886"/>
            <a:ext cx="5683624" cy="3323987"/>
          </a:xfrm>
          <a:prstGeom prst="rect">
            <a:avLst/>
          </a:prstGeom>
        </p:spPr>
        <p:txBody>
          <a:bodyPr wrap="square">
            <a:spAutoFit/>
          </a:bodyPr>
          <a:lstStyle/>
          <a:p>
            <a:r>
              <a:rPr lang="en-US" altLang="x-none" b="1" dirty="0">
                <a:latin typeface="Helvetica" charset="0"/>
                <a:ea typeface="Helvetica" charset="0"/>
                <a:cs typeface="Helvetica" charset="0"/>
              </a:rPr>
              <a:t>Destruction can also proceed through a halogen dimer. </a:t>
            </a:r>
            <a:endParaRPr lang="en-US" altLang="x-none" b="1" dirty="0" smtClean="0">
              <a:latin typeface="Helvetica" charset="0"/>
              <a:ea typeface="Helvetica" charset="0"/>
              <a:cs typeface="Helvetica" charset="0"/>
            </a:endParaRPr>
          </a:p>
          <a:p>
            <a:pPr algn="ctr"/>
            <a:r>
              <a:rPr lang="en-US" altLang="x-none" b="1" dirty="0">
                <a:latin typeface="Helvetica" charset="0"/>
                <a:ea typeface="Helvetica" charset="0"/>
                <a:cs typeface="Helvetica" charset="0"/>
              </a:rPr>
              <a:t>2(X + </a:t>
            </a:r>
            <a:r>
              <a:rPr lang="en-US" altLang="x-none" b="1" dirty="0">
                <a:latin typeface="Helvetica" charset="0"/>
                <a:ea typeface="Helvetica" charset="0"/>
                <a:cs typeface="Helvetica" charset="0"/>
                <a:sym typeface="Symbol" charset="2"/>
              </a:rPr>
              <a:t>O</a:t>
            </a:r>
            <a:r>
              <a:rPr lang="en-US" altLang="x-none" b="1" baseline="-25000" dirty="0">
                <a:latin typeface="Helvetica" charset="0"/>
                <a:ea typeface="Helvetica" charset="0"/>
                <a:cs typeface="Helvetica" charset="0"/>
                <a:sym typeface="Symbol" charset="2"/>
              </a:rPr>
              <a:t>3</a:t>
            </a:r>
            <a:r>
              <a:rPr lang="en-US" altLang="x-none" b="1" dirty="0">
                <a:latin typeface="Helvetica" charset="0"/>
                <a:ea typeface="Helvetica" charset="0"/>
                <a:cs typeface="Helvetica" charset="0"/>
              </a:rPr>
              <a:t> </a:t>
            </a:r>
            <a:r>
              <a:rPr lang="en-US" altLang="x-none" b="1" dirty="0">
                <a:latin typeface="Helvetica" charset="0"/>
                <a:ea typeface="Helvetica" charset="0"/>
                <a:cs typeface="Helvetica" charset="0"/>
                <a:sym typeface="Symbol" charset="2"/>
              </a:rPr>
              <a:t> XO + </a:t>
            </a:r>
            <a:r>
              <a:rPr lang="en-US" altLang="x-none" b="1" dirty="0">
                <a:solidFill>
                  <a:srgbClr val="000000"/>
                </a:solidFill>
                <a:latin typeface="Helvetica" charset="0"/>
                <a:ea typeface="Helvetica" charset="0"/>
                <a:cs typeface="Helvetica" charset="0"/>
                <a:sym typeface="Symbol" charset="2"/>
              </a:rPr>
              <a:t>O</a:t>
            </a:r>
            <a:r>
              <a:rPr lang="en-US" altLang="x-none" b="1" baseline="-25000" dirty="0">
                <a:solidFill>
                  <a:srgbClr val="000000"/>
                </a:solidFill>
                <a:latin typeface="Helvetica" charset="0"/>
                <a:ea typeface="Helvetica" charset="0"/>
                <a:cs typeface="Helvetica" charset="0"/>
                <a:sym typeface="Symbol" charset="2"/>
              </a:rPr>
              <a:t>2</a:t>
            </a:r>
            <a:r>
              <a:rPr lang="en-US" altLang="x-none" b="1" dirty="0">
                <a:solidFill>
                  <a:srgbClr val="000000"/>
                </a:solidFill>
                <a:latin typeface="Helvetica" charset="0"/>
                <a:ea typeface="Helvetica" charset="0"/>
                <a:cs typeface="Helvetica" charset="0"/>
                <a:sym typeface="Symbol" charset="2"/>
              </a:rPr>
              <a:t>)</a:t>
            </a:r>
            <a:endParaRPr lang="en-US" altLang="x-none" b="1" baseline="-25000" dirty="0">
              <a:solidFill>
                <a:srgbClr val="000000"/>
              </a:solidFill>
              <a:latin typeface="Helvetica" charset="0"/>
              <a:ea typeface="Helvetica" charset="0"/>
              <a:cs typeface="Helvetica" charset="0"/>
              <a:sym typeface="Symbol" charset="2"/>
            </a:endParaRPr>
          </a:p>
          <a:p>
            <a:pPr algn="ctr"/>
            <a:r>
              <a:rPr lang="en-US" altLang="x-none" b="1" dirty="0">
                <a:latin typeface="Helvetica" charset="0"/>
                <a:ea typeface="Helvetica" charset="0"/>
                <a:cs typeface="Helvetica" charset="0"/>
                <a:sym typeface="Symbol" charset="2"/>
              </a:rPr>
              <a:t>XO + XO  2X + O</a:t>
            </a:r>
            <a:r>
              <a:rPr lang="en-US" altLang="x-none" b="1" baseline="-25000" dirty="0">
                <a:latin typeface="Helvetica" charset="0"/>
                <a:ea typeface="Helvetica" charset="0"/>
                <a:cs typeface="Helvetica" charset="0"/>
                <a:sym typeface="Symbol" charset="2"/>
              </a:rPr>
              <a:t>2</a:t>
            </a:r>
            <a:endParaRPr lang="en-US" altLang="x-none" b="1" dirty="0">
              <a:latin typeface="Helvetica" charset="0"/>
              <a:ea typeface="Helvetica" charset="0"/>
              <a:cs typeface="Helvetica" charset="0"/>
              <a:sym typeface="Symbol" charset="2"/>
            </a:endParaRPr>
          </a:p>
          <a:p>
            <a:pPr algn="ctr"/>
            <a:r>
              <a:rPr lang="en-US" altLang="x-none" b="1" dirty="0">
                <a:latin typeface="Helvetica" charset="0"/>
                <a:ea typeface="Helvetica" charset="0"/>
                <a:cs typeface="Helvetica" charset="0"/>
                <a:sym typeface="Symbol" charset="2"/>
              </a:rPr>
              <a:t>                X</a:t>
            </a:r>
            <a:r>
              <a:rPr lang="en-US" altLang="x-none" b="1" baseline="-25000" dirty="0">
                <a:latin typeface="Helvetica" charset="0"/>
                <a:ea typeface="Helvetica" charset="0"/>
                <a:cs typeface="Helvetica" charset="0"/>
                <a:sym typeface="Symbol" charset="2"/>
              </a:rPr>
              <a:t>2</a:t>
            </a:r>
            <a:r>
              <a:rPr lang="en-US" altLang="x-none" b="1" dirty="0">
                <a:latin typeface="Helvetica" charset="0"/>
                <a:ea typeface="Helvetica" charset="0"/>
                <a:cs typeface="Helvetica" charset="0"/>
                <a:sym typeface="Symbol" charset="2"/>
              </a:rPr>
              <a:t> + O</a:t>
            </a:r>
            <a:r>
              <a:rPr lang="en-US" altLang="x-none" b="1" baseline="-25000" dirty="0">
                <a:latin typeface="Helvetica" charset="0"/>
                <a:ea typeface="Helvetica" charset="0"/>
                <a:cs typeface="Helvetica" charset="0"/>
                <a:sym typeface="Symbol" charset="2"/>
              </a:rPr>
              <a:t>2</a:t>
            </a:r>
          </a:p>
          <a:p>
            <a:pPr algn="ctr"/>
            <a:r>
              <a:rPr lang="en-US" altLang="x-none" b="1" dirty="0">
                <a:latin typeface="Helvetica" charset="0"/>
                <a:ea typeface="Helvetica" charset="0"/>
                <a:cs typeface="Helvetica" charset="0"/>
                <a:sym typeface="Symbol" charset="2"/>
              </a:rPr>
              <a:t>X</a:t>
            </a:r>
            <a:r>
              <a:rPr lang="en-US" altLang="x-none" b="1" baseline="-25000" dirty="0">
                <a:latin typeface="Helvetica" charset="0"/>
                <a:ea typeface="Helvetica" charset="0"/>
                <a:cs typeface="Helvetica" charset="0"/>
                <a:sym typeface="Symbol" charset="2"/>
              </a:rPr>
              <a:t>2</a:t>
            </a:r>
            <a:r>
              <a:rPr lang="en-US" altLang="x-none" b="1" dirty="0">
                <a:latin typeface="Helvetica" charset="0"/>
                <a:ea typeface="Helvetica" charset="0"/>
                <a:cs typeface="Helvetica" charset="0"/>
                <a:sym typeface="Symbol" charset="2"/>
              </a:rPr>
              <a:t> + </a:t>
            </a:r>
            <a:r>
              <a:rPr lang="en-US" altLang="x-none" b="1" dirty="0" err="1">
                <a:latin typeface="Helvetica" charset="0"/>
                <a:ea typeface="Helvetica" charset="0"/>
                <a:cs typeface="Helvetica" charset="0"/>
                <a:sym typeface="Symbol" charset="2"/>
              </a:rPr>
              <a:t>hv</a:t>
            </a:r>
            <a:r>
              <a:rPr lang="en-US" altLang="x-none" b="1" dirty="0">
                <a:latin typeface="Helvetica" charset="0"/>
                <a:ea typeface="Helvetica" charset="0"/>
                <a:cs typeface="Helvetica" charset="0"/>
                <a:sym typeface="Symbol" charset="2"/>
              </a:rPr>
              <a:t>  2X </a:t>
            </a:r>
          </a:p>
          <a:p>
            <a:pPr algn="ctr"/>
            <a:r>
              <a:rPr lang="en-US" altLang="x-none" b="1" baseline="30000" dirty="0">
                <a:latin typeface="Helvetica" charset="0"/>
                <a:ea typeface="Helvetica" charset="0"/>
                <a:cs typeface="Helvetica" charset="0"/>
                <a:sym typeface="Symbol" charset="2"/>
              </a:rPr>
              <a:t>----------------------------------------------------------</a:t>
            </a:r>
          </a:p>
          <a:p>
            <a:pPr algn="ctr"/>
            <a:r>
              <a:rPr lang="en-US" altLang="x-none" b="1" dirty="0">
                <a:latin typeface="Helvetica" charset="0"/>
                <a:ea typeface="Helvetica" charset="0"/>
                <a:cs typeface="Helvetica" charset="0"/>
                <a:sym typeface="Symbol" charset="2"/>
              </a:rPr>
              <a:t>2O</a:t>
            </a:r>
            <a:r>
              <a:rPr lang="en-US" altLang="x-none" b="1" baseline="-25000" dirty="0">
                <a:latin typeface="Helvetica" charset="0"/>
                <a:ea typeface="Helvetica" charset="0"/>
                <a:cs typeface="Helvetica" charset="0"/>
                <a:sym typeface="Symbol" charset="2"/>
              </a:rPr>
              <a:t>3</a:t>
            </a:r>
            <a:r>
              <a:rPr lang="en-US" altLang="x-none" b="1" dirty="0">
                <a:latin typeface="Helvetica" charset="0"/>
                <a:ea typeface="Helvetica" charset="0"/>
                <a:cs typeface="Helvetica" charset="0"/>
                <a:sym typeface="Symbol" charset="2"/>
              </a:rPr>
              <a:t>  3O</a:t>
            </a:r>
            <a:r>
              <a:rPr lang="en-US" altLang="x-none" b="1" baseline="-25000" dirty="0">
                <a:latin typeface="Helvetica" charset="0"/>
                <a:ea typeface="Helvetica" charset="0"/>
                <a:cs typeface="Helvetica" charset="0"/>
                <a:sym typeface="Symbol" charset="2"/>
              </a:rPr>
              <a:t>2 </a:t>
            </a:r>
            <a:r>
              <a:rPr lang="en-US" altLang="x-none" b="1" dirty="0">
                <a:latin typeface="Helvetica" charset="0"/>
                <a:ea typeface="Helvetica" charset="0"/>
                <a:cs typeface="Helvetica" charset="0"/>
                <a:sym typeface="Symbol" charset="2"/>
              </a:rPr>
              <a:t>net</a:t>
            </a:r>
            <a:endParaRPr lang="en-US" altLang="x-none" b="1" dirty="0">
              <a:latin typeface="Helvetica" charset="0"/>
              <a:ea typeface="Helvetica" charset="0"/>
              <a:cs typeface="Helvetica" charset="0"/>
            </a:endParaRPr>
          </a:p>
          <a:p>
            <a:r>
              <a:rPr lang="en-US" altLang="x-none" b="1" dirty="0">
                <a:latin typeface="Helvetica" charset="0"/>
                <a:ea typeface="Helvetica" charset="0"/>
                <a:cs typeface="Helvetica" charset="0"/>
              </a:rPr>
              <a:t>This cycle proceeds in the Arctic where X represents Br, and BrO concentrations are high. </a:t>
            </a:r>
          </a:p>
          <a:p>
            <a:r>
              <a:rPr lang="en-US" altLang="x-none" b="1" dirty="0">
                <a:latin typeface="Helvetica" charset="0"/>
                <a:ea typeface="Helvetica" charset="0"/>
                <a:cs typeface="Helvetica" charset="0"/>
              </a:rPr>
              <a:t>It can also proceed with one Br and one Cl.</a:t>
            </a:r>
          </a:p>
          <a:p>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9111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a:latin typeface="Helvetica" charset="0"/>
                <a:ea typeface="Helvetica" charset="0"/>
                <a:cs typeface="Helvetica" charset="0"/>
              </a:rPr>
              <a:t>Halogen Chemistry</a:t>
            </a:r>
            <a:endParaRPr lang="en-US" sz="4800"/>
          </a:p>
        </p:txBody>
      </p:sp>
      <p:sp>
        <p:nvSpPr>
          <p:cNvPr id="4" name="Slide Number Placeholder 3"/>
          <p:cNvSpPr>
            <a:spLocks noGrp="1"/>
          </p:cNvSpPr>
          <p:nvPr>
            <p:ph type="sldNum" sz="quarter" idx="12"/>
          </p:nvPr>
        </p:nvSpPr>
        <p:spPr/>
        <p:txBody>
          <a:bodyPr/>
          <a:lstStyle/>
          <a:p>
            <a:fld id="{6D22F896-40B5-4ADD-8801-0D06FADFA095}" type="slidenum">
              <a:rPr lang="en-US" smtClean="0"/>
              <a:t>56</a:t>
            </a:fld>
            <a:endParaRPr lang="en-US" dirty="0"/>
          </a:p>
        </p:txBody>
      </p:sp>
      <p:sp>
        <p:nvSpPr>
          <p:cNvPr id="5" name="Rectangle 4"/>
          <p:cNvSpPr/>
          <p:nvPr/>
        </p:nvSpPr>
        <p:spPr>
          <a:xfrm>
            <a:off x="143435" y="2065929"/>
            <a:ext cx="4697506" cy="4247317"/>
          </a:xfrm>
          <a:prstGeom prst="rect">
            <a:avLst/>
          </a:prstGeom>
        </p:spPr>
        <p:txBody>
          <a:bodyPr wrap="square">
            <a:spAutoFit/>
          </a:bodyPr>
          <a:lstStyle/>
          <a:p>
            <a:r>
              <a:rPr lang="en-US" altLang="x-none" b="1" dirty="0" smtClean="0">
                <a:latin typeface="Helvetica" charset="0"/>
                <a:ea typeface="Helvetica" charset="0"/>
                <a:cs typeface="Helvetica" charset="0"/>
              </a:rPr>
              <a:t>Chlorine atoms can initiate ozone production in the polluted trop. as OH does.</a:t>
            </a:r>
          </a:p>
          <a:p>
            <a:pPr algn="ctr"/>
            <a:r>
              <a:rPr lang="en-US" altLang="x-none" b="1" dirty="0" smtClean="0">
                <a:latin typeface="Helvetica" charset="0"/>
                <a:ea typeface="Helvetica" charset="0"/>
                <a:cs typeface="Helvetica" charset="0"/>
              </a:rPr>
              <a:t>R-H + Cl </a:t>
            </a:r>
            <a:r>
              <a:rPr lang="en-US" altLang="x-none" b="1" dirty="0" smtClean="0">
                <a:latin typeface="Helvetica" charset="0"/>
                <a:ea typeface="Helvetica" charset="0"/>
                <a:cs typeface="Helvetica" charset="0"/>
                <a:sym typeface="Symbol" charset="2"/>
              </a:rPr>
              <a:t> HCl + R</a:t>
            </a:r>
            <a:r>
              <a:rPr lang="en-US" altLang="x-none" sz="1400" b="1" baseline="30000" dirty="0" smtClean="0">
                <a:latin typeface="Helvetica" charset="0"/>
                <a:ea typeface="Helvetica" charset="0"/>
                <a:cs typeface="Helvetica" charset="0"/>
                <a:sym typeface="Symbol" charset="2"/>
              </a:rPr>
              <a:t>●</a:t>
            </a:r>
          </a:p>
          <a:p>
            <a:pPr algn="ctr"/>
            <a:r>
              <a:rPr lang="en-US" altLang="x-none" b="1" dirty="0" smtClean="0">
                <a:latin typeface="Helvetica" charset="0"/>
                <a:ea typeface="Helvetica" charset="0"/>
                <a:cs typeface="Helvetica" charset="0"/>
                <a:sym typeface="Symbol" charset="2"/>
              </a:rPr>
              <a:t>R</a:t>
            </a:r>
            <a:r>
              <a:rPr lang="en-US" altLang="x-none" sz="1400" b="1" baseline="30000" dirty="0" smtClean="0">
                <a:latin typeface="Helvetica" charset="0"/>
                <a:ea typeface="Helvetica" charset="0"/>
                <a:cs typeface="Helvetica" charset="0"/>
                <a:sym typeface="Symbol" charset="2"/>
              </a:rPr>
              <a:t>● </a:t>
            </a:r>
            <a:r>
              <a:rPr lang="en-US" altLang="x-none" b="1" dirty="0" smtClean="0">
                <a:latin typeface="Helvetica" charset="0"/>
                <a:ea typeface="Helvetica" charset="0"/>
                <a:cs typeface="Helvetica" charset="0"/>
                <a:sym typeface="Symbol" charset="2"/>
              </a:rPr>
              <a:t>+ O</a:t>
            </a:r>
            <a:r>
              <a:rPr lang="en-US" altLang="x-none" b="1" baseline="-25000" dirty="0" smtClean="0">
                <a:latin typeface="Helvetica" charset="0"/>
                <a:ea typeface="Helvetica" charset="0"/>
                <a:cs typeface="Helvetica" charset="0"/>
                <a:sym typeface="Symbol" charset="2"/>
              </a:rPr>
              <a:t>2</a:t>
            </a:r>
            <a:r>
              <a:rPr lang="en-US" altLang="x-none" b="1" dirty="0" smtClean="0">
                <a:latin typeface="Helvetica" charset="0"/>
                <a:ea typeface="Helvetica" charset="0"/>
                <a:cs typeface="Helvetica" charset="0"/>
                <a:sym typeface="Symbol" charset="2"/>
              </a:rPr>
              <a:t> + M  RO</a:t>
            </a:r>
            <a:r>
              <a:rPr lang="en-US" altLang="x-none" b="1" baseline="-25000" dirty="0" smtClean="0">
                <a:latin typeface="Helvetica" charset="0"/>
                <a:ea typeface="Helvetica" charset="0"/>
                <a:cs typeface="Helvetica" charset="0"/>
                <a:sym typeface="Symbol" charset="2"/>
              </a:rPr>
              <a:t>2</a:t>
            </a:r>
            <a:r>
              <a:rPr lang="en-US" altLang="x-none" b="1" dirty="0" smtClean="0">
                <a:latin typeface="Helvetica" charset="0"/>
                <a:ea typeface="Helvetica" charset="0"/>
                <a:cs typeface="Helvetica" charset="0"/>
                <a:sym typeface="Symbol" charset="2"/>
              </a:rPr>
              <a:t> + M</a:t>
            </a:r>
          </a:p>
          <a:p>
            <a:pPr algn="ctr"/>
            <a:r>
              <a:rPr lang="en-US" altLang="x-none" b="1" dirty="0" smtClean="0">
                <a:latin typeface="Helvetica" charset="0"/>
                <a:ea typeface="Helvetica" charset="0"/>
                <a:cs typeface="Helvetica" charset="0"/>
                <a:sym typeface="Symbol" charset="2"/>
              </a:rPr>
              <a:t>RO</a:t>
            </a:r>
            <a:r>
              <a:rPr lang="en-US" altLang="x-none" b="1" baseline="-25000" dirty="0" smtClean="0">
                <a:latin typeface="Helvetica" charset="0"/>
                <a:ea typeface="Helvetica" charset="0"/>
                <a:cs typeface="Helvetica" charset="0"/>
                <a:sym typeface="Symbol" charset="2"/>
              </a:rPr>
              <a:t>2</a:t>
            </a:r>
            <a:r>
              <a:rPr lang="en-US" altLang="x-none" b="1" dirty="0" smtClean="0">
                <a:latin typeface="Helvetica" charset="0"/>
                <a:ea typeface="Helvetica" charset="0"/>
                <a:cs typeface="Helvetica" charset="0"/>
                <a:sym typeface="Symbol" charset="2"/>
              </a:rPr>
              <a:t> + NO  NO</a:t>
            </a:r>
            <a:r>
              <a:rPr lang="en-US" altLang="x-none" b="1" baseline="-25000" dirty="0" smtClean="0">
                <a:latin typeface="Helvetica" charset="0"/>
                <a:ea typeface="Helvetica" charset="0"/>
                <a:cs typeface="Helvetica" charset="0"/>
                <a:sym typeface="Symbol" charset="2"/>
              </a:rPr>
              <a:t>2</a:t>
            </a:r>
          </a:p>
          <a:p>
            <a:pPr algn="ctr"/>
            <a:r>
              <a:rPr lang="en-US" altLang="x-none" b="1" dirty="0" smtClean="0">
                <a:latin typeface="Helvetica" charset="0"/>
                <a:ea typeface="Helvetica" charset="0"/>
                <a:cs typeface="Helvetica" charset="0"/>
                <a:sym typeface="Symbol" charset="2"/>
              </a:rPr>
              <a:t>Etc.</a:t>
            </a:r>
          </a:p>
          <a:p>
            <a:r>
              <a:rPr lang="en-US" altLang="x-none" b="1" dirty="0" smtClean="0">
                <a:latin typeface="Helvetica" charset="0"/>
                <a:ea typeface="Helvetica" charset="0"/>
                <a:cs typeface="Helvetica" charset="0"/>
              </a:rPr>
              <a:t>HCl is pretty much dead in the troposphere.  It is lost by dry &amp; wet deposition.</a:t>
            </a:r>
          </a:p>
          <a:p>
            <a:endParaRPr lang="en-US" altLang="x-none" b="1" dirty="0" smtClean="0">
              <a:latin typeface="Helvetica" charset="0"/>
              <a:ea typeface="Helvetica" charset="0"/>
              <a:cs typeface="Helvetica" charset="0"/>
            </a:endParaRPr>
          </a:p>
          <a:p>
            <a:r>
              <a:rPr lang="en-US" altLang="x-none" b="1" dirty="0" smtClean="0">
                <a:latin typeface="Helvetica" charset="0"/>
                <a:ea typeface="Helvetica" charset="0"/>
                <a:cs typeface="Helvetica" charset="0"/>
              </a:rPr>
              <a:t>Bromine atoms, in contrast, do not react with hydrocarbons.  They do react with aldehydes though.</a:t>
            </a:r>
          </a:p>
          <a:p>
            <a:endParaRPr lang="en-US" b="1" dirty="0">
              <a:latin typeface="Helvetica" charset="0"/>
              <a:ea typeface="Helvetica" charset="0"/>
              <a:cs typeface="Helvetica" charset="0"/>
            </a:endParaRPr>
          </a:p>
        </p:txBody>
      </p:sp>
      <p:sp>
        <p:nvSpPr>
          <p:cNvPr id="6" name="Rectangle 5"/>
          <p:cNvSpPr/>
          <p:nvPr/>
        </p:nvSpPr>
        <p:spPr>
          <a:xfrm>
            <a:off x="4840941" y="2075779"/>
            <a:ext cx="6096000" cy="646331"/>
          </a:xfrm>
          <a:prstGeom prst="rect">
            <a:avLst/>
          </a:prstGeom>
        </p:spPr>
        <p:txBody>
          <a:bodyPr>
            <a:spAutoFit/>
          </a:bodyPr>
          <a:lstStyle/>
          <a:p>
            <a:r>
              <a:rPr lang="en-US" altLang="x-none" b="1" dirty="0">
                <a:latin typeface="Helvetica" charset="0"/>
                <a:ea typeface="Helvetica" charset="0"/>
                <a:cs typeface="Helvetica" charset="0"/>
              </a:rPr>
              <a:t>Bromine atoms destroy ozone</a:t>
            </a:r>
            <a:br>
              <a:rPr lang="en-US" altLang="x-none" b="1" dirty="0">
                <a:latin typeface="Helvetica" charset="0"/>
                <a:ea typeface="Helvetica" charset="0"/>
                <a:cs typeface="Helvetica" charset="0"/>
              </a:rPr>
            </a:br>
            <a:r>
              <a:rPr lang="en-US" altLang="x-none" b="1" dirty="0">
                <a:latin typeface="Helvetica" charset="0"/>
                <a:ea typeface="Helvetica" charset="0"/>
                <a:cs typeface="Helvetica" charset="0"/>
              </a:rPr>
              <a:t>in the absence of NOx</a:t>
            </a:r>
            <a:endParaRPr lang="en-US" b="1" dirty="0">
              <a:latin typeface="Helvetica" charset="0"/>
              <a:ea typeface="Helvetica" charset="0"/>
              <a:cs typeface="Helvetica"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0941" y="2741527"/>
            <a:ext cx="584517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002306" y="4810943"/>
            <a:ext cx="6096000" cy="1754326"/>
          </a:xfrm>
          <a:prstGeom prst="rect">
            <a:avLst/>
          </a:prstGeom>
        </p:spPr>
        <p:txBody>
          <a:bodyPr>
            <a:spAutoFit/>
          </a:bodyPr>
          <a:lstStyle/>
          <a:p>
            <a:r>
              <a:rPr lang="en-US" altLang="x-none" b="1" dirty="0">
                <a:latin typeface="Helvetica" charset="0"/>
                <a:ea typeface="Helvetica" charset="0"/>
                <a:cs typeface="Helvetica" charset="0"/>
              </a:rPr>
              <a:t>Barrie et al. (1988) Used these reactions to explain rap[id ozone loss in the Arctic spring (polar sunrise).</a:t>
            </a:r>
          </a:p>
          <a:p>
            <a:endParaRPr lang="en-US" altLang="x-none" b="1" dirty="0">
              <a:latin typeface="Helvetica" charset="0"/>
              <a:ea typeface="Helvetica" charset="0"/>
              <a:cs typeface="Helvetica" charset="0"/>
            </a:endParaRPr>
          </a:p>
          <a:p>
            <a:r>
              <a:rPr lang="en-US" altLang="x-none" b="1" dirty="0">
                <a:latin typeface="Helvetica" charset="0"/>
                <a:ea typeface="Helvetica" charset="0"/>
                <a:cs typeface="Helvetica" charset="0"/>
              </a:rPr>
              <a:t>Keene et al. (1990) and Vogt et al. (1996) proposed this mechanism as a path to ozone destruction in the marine boundary layer</a:t>
            </a:r>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174793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normAutofit/>
          </a:bodyPr>
          <a:lstStyle/>
          <a:p>
            <a:pPr algn="ctr" eaLnBrk="1" hangingPunct="1"/>
            <a:r>
              <a:rPr lang="en-US" altLang="x-none" sz="4400" b="1">
                <a:latin typeface="Helvetica" charset="0"/>
                <a:ea typeface="Helvetica" charset="0"/>
                <a:cs typeface="Helvetica" charset="0"/>
              </a:rPr>
              <a:t>Sea salt aerosol production.</a:t>
            </a:r>
          </a:p>
        </p:txBody>
      </p:sp>
      <p:pic>
        <p:nvPicPr>
          <p:cNvPr id="3379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677863" y="2240419"/>
            <a:ext cx="8596312" cy="3721774"/>
          </a:xfrm>
        </p:spPr>
      </p:pic>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CE71E32-7569-1848-91D2-1BC5BB30C945}" type="slidenum">
              <a:rPr lang="en-US" altLang="x-none" sz="1400"/>
              <a:pPr eaLnBrk="1" hangingPunct="1"/>
              <a:t>57</a:t>
            </a:fld>
            <a:endParaRPr lang="en-US" altLang="x-none" sz="1400"/>
          </a:p>
        </p:txBody>
      </p:sp>
    </p:spTree>
    <p:extLst>
      <p:ext uri="{BB962C8B-B14F-4D97-AF65-F5344CB8AC3E}">
        <p14:creationId xmlns:p14="http://schemas.microsoft.com/office/powerpoint/2010/main" val="16317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49681"/>
            <a:ext cx="10309412" cy="1054250"/>
          </a:xfrm>
        </p:spPr>
        <p:txBody>
          <a:bodyPr>
            <a:noAutofit/>
          </a:bodyPr>
          <a:lstStyle/>
          <a:p>
            <a:pPr algn="ctr"/>
            <a:r>
              <a:rPr lang="en-US" sz="4800" b="1" i="1" dirty="0" smtClean="0">
                <a:solidFill>
                  <a:srgbClr val="0070C0"/>
                </a:solidFill>
                <a:latin typeface="Helvetica"/>
                <a:cs typeface="Helvetica"/>
              </a:rPr>
              <a:t>Tropospheric O</a:t>
            </a:r>
            <a:r>
              <a:rPr lang="en-US" sz="4800" b="1" i="1" baseline="-25000" dirty="0" smtClean="0">
                <a:solidFill>
                  <a:srgbClr val="0070C0"/>
                </a:solidFill>
                <a:latin typeface="Helvetica"/>
                <a:cs typeface="Helvetica"/>
              </a:rPr>
              <a:t>3 </a:t>
            </a:r>
            <a:r>
              <a:rPr lang="en-US" sz="4800" b="1" i="1" dirty="0" smtClean="0">
                <a:solidFill>
                  <a:srgbClr val="0070C0"/>
                </a:solidFill>
                <a:latin typeface="Helvetica"/>
                <a:cs typeface="Helvetica"/>
              </a:rPr>
              <a:t> (Sources </a:t>
            </a:r>
            <a:r>
              <a:rPr lang="en-US" sz="4800" b="1" i="1" smtClean="0">
                <a:solidFill>
                  <a:srgbClr val="0070C0"/>
                </a:solidFill>
                <a:latin typeface="Helvetica"/>
                <a:cs typeface="Helvetica"/>
              </a:rPr>
              <a:t>and Impacts)</a:t>
            </a:r>
            <a:endParaRPr lang="en-US" sz="4800" b="1" i="1" dirty="0">
              <a:solidFill>
                <a:srgbClr val="0070C0"/>
              </a:solidFill>
              <a:latin typeface="Helvetica"/>
              <a:cs typeface="Helvetica"/>
            </a:endParaRPr>
          </a:p>
        </p:txBody>
      </p:sp>
      <p:pic>
        <p:nvPicPr>
          <p:cNvPr id="5" name="Content Placeholder 4" descr="tropospheric-ozone-o3_402d.jpg.pdf"/>
          <p:cNvPicPr>
            <a:picLocks noGrp="1" noChangeAspect="1"/>
          </p:cNvPicPr>
          <p:nvPr>
            <p:ph idx="1"/>
          </p:nvPr>
        </p:nvPicPr>
        <p:blipFill rotWithShape="1">
          <a:blip r:embed="rId3">
            <a:extLst>
              <a:ext uri="{28A0092B-C50C-407E-A947-70E740481C1C}">
                <a14:useLocalDpi xmlns:a14="http://schemas.microsoft.com/office/drawing/2010/main" val="0"/>
              </a:ext>
            </a:extLst>
          </a:blip>
          <a:stretch/>
        </p:blipFill>
        <p:spPr>
          <a:xfrm rot="5400000">
            <a:off x="3647378" y="-1244838"/>
            <a:ext cx="4879314" cy="10668003"/>
          </a:xfrm>
        </p:spPr>
      </p:pic>
      <p:sp>
        <p:nvSpPr>
          <p:cNvPr id="11" name="Slide Number Placeholder 10"/>
          <p:cNvSpPr>
            <a:spLocks noGrp="1"/>
          </p:cNvSpPr>
          <p:nvPr>
            <p:ph type="sldNum" sz="quarter" idx="12"/>
          </p:nvPr>
        </p:nvSpPr>
        <p:spPr/>
        <p:txBody>
          <a:bodyPr/>
          <a:lstStyle/>
          <a:p>
            <a:fld id="{6D22F896-40B5-4ADD-8801-0D06FADFA095}" type="slidenum">
              <a:rPr lang="en-US" smtClean="0"/>
              <a:t>6</a:t>
            </a:fld>
            <a:endParaRPr lang="en-US" dirty="0"/>
          </a:p>
        </p:txBody>
      </p:sp>
      <p:sp>
        <p:nvSpPr>
          <p:cNvPr id="7" name="TextBox 6"/>
          <p:cNvSpPr txBox="1"/>
          <p:nvPr/>
        </p:nvSpPr>
        <p:spPr>
          <a:xfrm>
            <a:off x="1558288" y="6528819"/>
            <a:ext cx="2466638" cy="369332"/>
          </a:xfrm>
          <a:prstGeom prst="rect">
            <a:avLst/>
          </a:prstGeom>
          <a:noFill/>
        </p:spPr>
        <p:txBody>
          <a:bodyPr wrap="square" rtlCol="0">
            <a:spAutoFit/>
          </a:bodyPr>
          <a:lstStyle/>
          <a:p>
            <a:r>
              <a:rPr lang="en-US" b="1" i="1" dirty="0">
                <a:latin typeface="Helvetica"/>
                <a:cs typeface="Helvetica"/>
              </a:rPr>
              <a:t>GRID-Arendal, 2014</a:t>
            </a:r>
          </a:p>
        </p:txBody>
      </p:sp>
      <p:sp>
        <p:nvSpPr>
          <p:cNvPr id="2" name="TextBox 1"/>
          <p:cNvSpPr txBox="1"/>
          <p:nvPr/>
        </p:nvSpPr>
        <p:spPr>
          <a:xfrm>
            <a:off x="1061795" y="2534479"/>
            <a:ext cx="7214131" cy="553998"/>
          </a:xfrm>
          <a:prstGeom prst="rect">
            <a:avLst/>
          </a:prstGeom>
          <a:solidFill>
            <a:srgbClr val="4C70B1"/>
          </a:solidFill>
          <a:ln>
            <a:solidFill>
              <a:srgbClr val="000000"/>
            </a:solid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000" b="1" i="1" dirty="0">
                <a:latin typeface="Helvetica"/>
                <a:cs typeface="Helvetica"/>
              </a:rPr>
              <a:t>Tropospheric Ozone (O</a:t>
            </a:r>
            <a:r>
              <a:rPr lang="en-US" sz="1000" b="1" i="1" baseline="-25000" dirty="0">
                <a:latin typeface="Helvetica"/>
                <a:cs typeface="Helvetica"/>
              </a:rPr>
              <a:t>3</a:t>
            </a:r>
            <a:r>
              <a:rPr lang="en-US" sz="1000" b="1" i="1" dirty="0">
                <a:latin typeface="Helvetica"/>
                <a:cs typeface="Helvetica"/>
              </a:rPr>
              <a:t>) is a major air and climate pollutant. It causes warming and is a highly reactive oxidant,</a:t>
            </a:r>
          </a:p>
          <a:p>
            <a:r>
              <a:rPr lang="en-US" sz="1000" b="1" i="1" dirty="0">
                <a:latin typeface="Helvetica"/>
                <a:cs typeface="Helvetica"/>
              </a:rPr>
              <a:t>harmful to crop production and human health. O</a:t>
            </a:r>
            <a:r>
              <a:rPr lang="en-US" sz="1000" b="1" i="1" baseline="-25000" dirty="0">
                <a:latin typeface="Helvetica"/>
                <a:cs typeface="Helvetica"/>
              </a:rPr>
              <a:t>3</a:t>
            </a:r>
            <a:r>
              <a:rPr lang="en-US" sz="1000" b="1" i="1" dirty="0">
                <a:latin typeface="Helvetica"/>
                <a:cs typeface="Helvetica"/>
              </a:rPr>
              <a:t> is known as a ‘secondary’ pollutant because it is not emitted directly, </a:t>
            </a:r>
            <a:r>
              <a:rPr lang="en-US" sz="1000" b="1" i="1" dirty="0" smtClean="0">
                <a:latin typeface="Helvetica"/>
                <a:cs typeface="Helvetica"/>
              </a:rPr>
              <a:t>but </a:t>
            </a:r>
            <a:r>
              <a:rPr lang="en-US" sz="1000" b="1" i="1" dirty="0">
                <a:latin typeface="Helvetica"/>
                <a:cs typeface="Helvetica"/>
              </a:rPr>
              <a:t>instead forms when precursor gases react in the presence of sunlight. </a:t>
            </a:r>
          </a:p>
        </p:txBody>
      </p:sp>
      <p:sp>
        <p:nvSpPr>
          <p:cNvPr id="4" name="TextBox 3"/>
          <p:cNvSpPr txBox="1"/>
          <p:nvPr/>
        </p:nvSpPr>
        <p:spPr>
          <a:xfrm>
            <a:off x="1404898" y="2088305"/>
            <a:ext cx="5361957" cy="457200"/>
          </a:xfrm>
          <a:prstGeom prst="rect">
            <a:avLst/>
          </a:prstGeom>
          <a:solidFill>
            <a:srgbClr val="4C70B1"/>
          </a:solidFill>
          <a:ln>
            <a:solidFill>
              <a:srgbClr val="000000"/>
            </a:solidFill>
          </a:ln>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800" b="1" i="1" dirty="0">
                <a:solidFill>
                  <a:srgbClr val="292934"/>
                </a:solidFill>
                <a:latin typeface="Helvetica"/>
                <a:cs typeface="Helvetica"/>
              </a:rPr>
              <a:t>Tropospheric Ozone </a:t>
            </a:r>
            <a:r>
              <a:rPr lang="en-US" sz="2800" b="1" i="1" dirty="0">
                <a:solidFill>
                  <a:srgbClr val="B20BFF"/>
                </a:solidFill>
                <a:latin typeface="Helvetica"/>
                <a:cs typeface="Helvetica"/>
              </a:rPr>
              <a:t>(O</a:t>
            </a:r>
            <a:r>
              <a:rPr lang="en-US" sz="2800" b="1" i="1" baseline="-25000" dirty="0">
                <a:solidFill>
                  <a:srgbClr val="B20BFF"/>
                </a:solidFill>
                <a:latin typeface="Helvetica"/>
                <a:cs typeface="Helvetica"/>
              </a:rPr>
              <a:t>3</a:t>
            </a:r>
            <a:r>
              <a:rPr lang="en-US" sz="2800" b="1" i="1" dirty="0">
                <a:solidFill>
                  <a:srgbClr val="B20BFF"/>
                </a:solidFill>
                <a:latin typeface="Helvetica"/>
                <a:cs typeface="Helvetica"/>
              </a:rPr>
              <a:t>)</a:t>
            </a:r>
          </a:p>
        </p:txBody>
      </p:sp>
      <p:sp>
        <p:nvSpPr>
          <p:cNvPr id="6" name="TextBox 5"/>
          <p:cNvSpPr txBox="1"/>
          <p:nvPr/>
        </p:nvSpPr>
        <p:spPr>
          <a:xfrm>
            <a:off x="8680603" y="3444176"/>
            <a:ext cx="2673554" cy="577081"/>
          </a:xfrm>
          <a:prstGeom prst="rect">
            <a:avLst/>
          </a:prstGeom>
          <a:solidFill>
            <a:srgbClr val="4C70B1"/>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050" b="1" i="1" dirty="0">
                <a:latin typeface="Helvetica"/>
                <a:cs typeface="Helvetica"/>
              </a:rPr>
              <a:t>O</a:t>
            </a:r>
            <a:r>
              <a:rPr lang="en-US" sz="1050" b="1" i="1" baseline="-25000" dirty="0">
                <a:latin typeface="Helvetica"/>
                <a:cs typeface="Helvetica"/>
              </a:rPr>
              <a:t>3</a:t>
            </a:r>
            <a:r>
              <a:rPr lang="en-US" sz="1050" b="1" i="1" dirty="0">
                <a:latin typeface="Helvetica"/>
                <a:cs typeface="Helvetica"/>
              </a:rPr>
              <a:t> precursors can be carried</a:t>
            </a:r>
          </a:p>
          <a:p>
            <a:r>
              <a:rPr lang="en-US" sz="1050" b="1" i="1" dirty="0">
                <a:latin typeface="Helvetica"/>
                <a:cs typeface="Helvetica"/>
              </a:rPr>
              <a:t>around the globe, making it a</a:t>
            </a:r>
          </a:p>
          <a:p>
            <a:r>
              <a:rPr lang="en-US" sz="1050" b="1" i="1" dirty="0">
                <a:latin typeface="Helvetica"/>
                <a:cs typeface="Helvetica"/>
              </a:rPr>
              <a:t>trans-boundary pollution problem</a:t>
            </a:r>
          </a:p>
        </p:txBody>
      </p:sp>
      <p:sp>
        <p:nvSpPr>
          <p:cNvPr id="8" name="TextBox 7"/>
          <p:cNvSpPr txBox="1"/>
          <p:nvPr/>
        </p:nvSpPr>
        <p:spPr>
          <a:xfrm>
            <a:off x="8319798" y="3985769"/>
            <a:ext cx="3034360" cy="261610"/>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100" b="1" i="1" dirty="0">
                <a:latin typeface="Helvetica"/>
                <a:cs typeface="Helvetica"/>
              </a:rPr>
              <a:t>Tropospheric O</a:t>
            </a:r>
            <a:r>
              <a:rPr lang="en-US" sz="1100" b="1" i="1" baseline="-25000" dirty="0">
                <a:latin typeface="Helvetica"/>
                <a:cs typeface="Helvetica"/>
              </a:rPr>
              <a:t>3</a:t>
            </a:r>
            <a:r>
              <a:rPr lang="en-US" sz="1100" b="1" i="1" dirty="0">
                <a:latin typeface="Helvetica"/>
                <a:cs typeface="Helvetica"/>
              </a:rPr>
              <a:t> warms the atmosphere</a:t>
            </a:r>
          </a:p>
        </p:txBody>
      </p:sp>
      <p:sp>
        <p:nvSpPr>
          <p:cNvPr id="9" name="TextBox 8"/>
          <p:cNvSpPr txBox="1"/>
          <p:nvPr/>
        </p:nvSpPr>
        <p:spPr>
          <a:xfrm>
            <a:off x="7917347" y="4224665"/>
            <a:ext cx="2306469" cy="954107"/>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800" b="1" i="1" dirty="0">
                <a:latin typeface="Helvetica"/>
                <a:cs typeface="Helvetica"/>
              </a:rPr>
              <a:t>O</a:t>
            </a:r>
            <a:r>
              <a:rPr lang="en-US" sz="800" b="1" i="1" baseline="-25000" dirty="0">
                <a:latin typeface="Helvetica"/>
                <a:cs typeface="Helvetica"/>
              </a:rPr>
              <a:t>3</a:t>
            </a:r>
            <a:r>
              <a:rPr lang="en-US" sz="800" b="1" i="1" dirty="0">
                <a:latin typeface="Helvetica"/>
                <a:cs typeface="Helvetica"/>
              </a:rPr>
              <a:t> damages plants and affects </a:t>
            </a:r>
          </a:p>
          <a:p>
            <a:r>
              <a:rPr lang="en-US" sz="800" b="1" i="1" dirty="0">
                <a:latin typeface="Helvetica"/>
                <a:cs typeface="Helvetica"/>
              </a:rPr>
              <a:t>agricultural production:</a:t>
            </a:r>
          </a:p>
          <a:p>
            <a:pPr marL="285750" indent="-285750">
              <a:buFont typeface="Arial"/>
              <a:buChar char="•"/>
            </a:pPr>
            <a:r>
              <a:rPr lang="en-US" sz="800" b="1" i="1" dirty="0">
                <a:latin typeface="Helvetica"/>
                <a:cs typeface="Helvetica"/>
              </a:rPr>
              <a:t>Reducing photosynthesis</a:t>
            </a:r>
          </a:p>
          <a:p>
            <a:pPr marL="285750" indent="-285750">
              <a:buFont typeface="Arial"/>
              <a:buChar char="•"/>
            </a:pPr>
            <a:r>
              <a:rPr lang="en-US" sz="800" b="1" i="1" dirty="0">
                <a:latin typeface="Helvetica"/>
                <a:cs typeface="Helvetica"/>
              </a:rPr>
              <a:t>Reducing the plants ability to sequester carbon</a:t>
            </a:r>
          </a:p>
          <a:p>
            <a:pPr marL="285750" indent="-285750">
              <a:buFont typeface="Arial"/>
              <a:buChar char="•"/>
            </a:pPr>
            <a:r>
              <a:rPr lang="en-US" sz="800" b="1" i="1" dirty="0">
                <a:latin typeface="Helvetica"/>
                <a:cs typeface="Helvetica"/>
              </a:rPr>
              <a:t>Reducing health and productivity of crops</a:t>
            </a:r>
          </a:p>
        </p:txBody>
      </p:sp>
      <p:sp>
        <p:nvSpPr>
          <p:cNvPr id="10" name="TextBox 9"/>
          <p:cNvSpPr txBox="1"/>
          <p:nvPr/>
        </p:nvSpPr>
        <p:spPr>
          <a:xfrm>
            <a:off x="9013471" y="5122721"/>
            <a:ext cx="1905544" cy="1169551"/>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000" b="1" i="1" dirty="0">
                <a:latin typeface="Helvetica"/>
                <a:cs typeface="Helvetica"/>
              </a:rPr>
              <a:t>O</a:t>
            </a:r>
            <a:r>
              <a:rPr lang="en-US" sz="1000" b="1" i="1" baseline="-25000" dirty="0">
                <a:latin typeface="Helvetica"/>
                <a:cs typeface="Helvetica"/>
              </a:rPr>
              <a:t>3</a:t>
            </a:r>
            <a:r>
              <a:rPr lang="en-US" sz="1000" b="1" i="1" dirty="0">
                <a:latin typeface="Helvetica"/>
                <a:cs typeface="Helvetica"/>
              </a:rPr>
              <a:t> air pollution causes</a:t>
            </a:r>
          </a:p>
          <a:p>
            <a:r>
              <a:rPr lang="en-US" sz="1000" b="1" i="1" dirty="0">
                <a:latin typeface="Helvetica"/>
                <a:cs typeface="Helvetica"/>
              </a:rPr>
              <a:t>over 150 thousand </a:t>
            </a:r>
          </a:p>
          <a:p>
            <a:r>
              <a:rPr lang="en-US" sz="1000" b="1" i="1" dirty="0">
                <a:latin typeface="Helvetica"/>
                <a:cs typeface="Helvetica"/>
              </a:rPr>
              <a:t>Premature deaths </a:t>
            </a:r>
          </a:p>
          <a:p>
            <a:r>
              <a:rPr lang="en-US" sz="1000" b="1" i="1" dirty="0">
                <a:latin typeface="Helvetica"/>
                <a:cs typeface="Helvetica"/>
              </a:rPr>
              <a:t>every year, and millions</a:t>
            </a:r>
          </a:p>
          <a:p>
            <a:r>
              <a:rPr lang="en-US" sz="1000" b="1" i="1" dirty="0">
                <a:latin typeface="Helvetica"/>
                <a:cs typeface="Helvetica"/>
              </a:rPr>
              <a:t>more chronic diseases,</a:t>
            </a:r>
          </a:p>
          <a:p>
            <a:r>
              <a:rPr lang="en-US" sz="1000" b="1" i="1" dirty="0">
                <a:latin typeface="Helvetica"/>
                <a:cs typeface="Helvetica"/>
              </a:rPr>
              <a:t>particularly in children</a:t>
            </a:r>
          </a:p>
          <a:p>
            <a:r>
              <a:rPr lang="en-US" sz="1000" b="1" i="1" dirty="0">
                <a:latin typeface="Helvetica"/>
                <a:cs typeface="Helvetica"/>
              </a:rPr>
              <a:t>and the elderly</a:t>
            </a:r>
          </a:p>
        </p:txBody>
      </p:sp>
      <p:sp>
        <p:nvSpPr>
          <p:cNvPr id="15" name="TextBox 14"/>
          <p:cNvSpPr txBox="1"/>
          <p:nvPr/>
        </p:nvSpPr>
        <p:spPr>
          <a:xfrm>
            <a:off x="2731769" y="3442155"/>
            <a:ext cx="851274" cy="369332"/>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i="1" dirty="0">
                <a:latin typeface="Helvetica"/>
                <a:cs typeface="Helvetica"/>
              </a:rPr>
              <a:t>  CH</a:t>
            </a:r>
            <a:r>
              <a:rPr lang="en-US" b="1" i="1" baseline="-25000" dirty="0">
                <a:latin typeface="Helvetica"/>
                <a:cs typeface="Helvetica"/>
              </a:rPr>
              <a:t>4</a:t>
            </a:r>
            <a:r>
              <a:rPr lang="en-US" b="1" i="1" dirty="0">
                <a:latin typeface="Helvetica"/>
                <a:cs typeface="Helvetica"/>
              </a:rPr>
              <a:t>   </a:t>
            </a:r>
          </a:p>
        </p:txBody>
      </p:sp>
      <p:sp>
        <p:nvSpPr>
          <p:cNvPr id="16" name="TextBox 15"/>
          <p:cNvSpPr txBox="1"/>
          <p:nvPr/>
        </p:nvSpPr>
        <p:spPr>
          <a:xfrm>
            <a:off x="3607697" y="3433782"/>
            <a:ext cx="654945" cy="369332"/>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b="1" i="1" dirty="0">
                <a:latin typeface="Helvetica"/>
                <a:cs typeface="Helvetica"/>
              </a:rPr>
              <a:t>CO</a:t>
            </a:r>
          </a:p>
        </p:txBody>
      </p:sp>
      <p:sp>
        <p:nvSpPr>
          <p:cNvPr id="17" name="TextBox 16"/>
          <p:cNvSpPr txBox="1"/>
          <p:nvPr/>
        </p:nvSpPr>
        <p:spPr>
          <a:xfrm>
            <a:off x="4204302" y="3349326"/>
            <a:ext cx="1180213" cy="523220"/>
          </a:xfrm>
          <a:prstGeom prst="rect">
            <a:avLst/>
          </a:prstGeom>
          <a:solidFill>
            <a:srgbClr val="4C70B1"/>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2800" b="1" i="1" dirty="0">
                <a:latin typeface="Helvetica"/>
                <a:cs typeface="Helvetica"/>
              </a:rPr>
              <a:t>VOCs</a:t>
            </a:r>
          </a:p>
        </p:txBody>
      </p:sp>
      <p:sp>
        <p:nvSpPr>
          <p:cNvPr id="18" name="TextBox 17"/>
          <p:cNvSpPr txBox="1"/>
          <p:nvPr/>
        </p:nvSpPr>
        <p:spPr>
          <a:xfrm>
            <a:off x="5835650" y="3378206"/>
            <a:ext cx="769482" cy="400110"/>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2000" b="1" i="1" dirty="0">
                <a:latin typeface="Helvetica"/>
                <a:cs typeface="Helvetica"/>
              </a:rPr>
              <a:t>NO</a:t>
            </a:r>
            <a:r>
              <a:rPr lang="en-US" sz="2000" b="1" i="1" baseline="-25000" dirty="0">
                <a:latin typeface="Helvetica"/>
                <a:cs typeface="Helvetica"/>
              </a:rPr>
              <a:t>x</a:t>
            </a:r>
            <a:endParaRPr lang="en-US" sz="2000" b="1" i="1" dirty="0">
              <a:latin typeface="Helvetica"/>
              <a:cs typeface="Helvetica"/>
            </a:endParaRPr>
          </a:p>
        </p:txBody>
      </p:sp>
      <p:sp>
        <p:nvSpPr>
          <p:cNvPr id="19" name="TextBox 18"/>
          <p:cNvSpPr txBox="1"/>
          <p:nvPr/>
        </p:nvSpPr>
        <p:spPr>
          <a:xfrm>
            <a:off x="1338413" y="3685981"/>
            <a:ext cx="956552" cy="307777"/>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400" b="1" i="1" dirty="0">
                <a:latin typeface="Helvetica"/>
                <a:cs typeface="Helvetica"/>
              </a:rPr>
              <a:t>Sunlight</a:t>
            </a:r>
          </a:p>
        </p:txBody>
      </p:sp>
      <p:sp>
        <p:nvSpPr>
          <p:cNvPr id="20" name="TextBox 19"/>
          <p:cNvSpPr txBox="1"/>
          <p:nvPr/>
        </p:nvSpPr>
        <p:spPr>
          <a:xfrm>
            <a:off x="1440761" y="5146581"/>
            <a:ext cx="1153011" cy="738664"/>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400" b="1" i="1" dirty="0">
                <a:solidFill>
                  <a:schemeClr val="tx1"/>
                </a:solidFill>
                <a:latin typeface="Helvetica"/>
                <a:cs typeface="Helvetica"/>
              </a:rPr>
              <a:t>Precursor gas</a:t>
            </a:r>
          </a:p>
          <a:p>
            <a:pPr algn="ctr"/>
            <a:r>
              <a:rPr lang="en-US" sz="1400" b="1" i="1" dirty="0">
                <a:solidFill>
                  <a:schemeClr val="tx1"/>
                </a:solidFill>
                <a:latin typeface="Helvetica"/>
                <a:cs typeface="Helvetica"/>
              </a:rPr>
              <a:t>SOURCES</a:t>
            </a:r>
          </a:p>
        </p:txBody>
      </p:sp>
      <p:sp>
        <p:nvSpPr>
          <p:cNvPr id="21" name="TextBox 20"/>
          <p:cNvSpPr txBox="1"/>
          <p:nvPr/>
        </p:nvSpPr>
        <p:spPr>
          <a:xfrm>
            <a:off x="9763364" y="2673380"/>
            <a:ext cx="869292" cy="200055"/>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700" b="1" i="1" dirty="0">
                <a:latin typeface="Helvetica"/>
                <a:cs typeface="Helvetica"/>
              </a:rPr>
              <a:t>Stratosphere</a:t>
            </a:r>
          </a:p>
        </p:txBody>
      </p:sp>
      <p:sp>
        <p:nvSpPr>
          <p:cNvPr id="22" name="TextBox 21"/>
          <p:cNvSpPr txBox="1"/>
          <p:nvPr/>
        </p:nvSpPr>
        <p:spPr>
          <a:xfrm>
            <a:off x="9843245" y="3029412"/>
            <a:ext cx="807337" cy="200055"/>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700" b="1" i="1" dirty="0">
                <a:latin typeface="Helvetica"/>
                <a:cs typeface="Helvetica"/>
              </a:rPr>
              <a:t>Troposphere</a:t>
            </a:r>
          </a:p>
        </p:txBody>
      </p:sp>
      <p:sp>
        <p:nvSpPr>
          <p:cNvPr id="23" name="TextBox 22"/>
          <p:cNvSpPr txBox="1"/>
          <p:nvPr/>
        </p:nvSpPr>
        <p:spPr>
          <a:xfrm>
            <a:off x="10667418" y="2660056"/>
            <a:ext cx="548640" cy="261610"/>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100" b="1" i="1" dirty="0">
                <a:latin typeface="Helvetica"/>
                <a:cs typeface="Helvetica"/>
              </a:rPr>
              <a:t>50km</a:t>
            </a:r>
          </a:p>
        </p:txBody>
      </p:sp>
      <p:sp>
        <p:nvSpPr>
          <p:cNvPr id="24" name="TextBox 23"/>
          <p:cNvSpPr txBox="1"/>
          <p:nvPr/>
        </p:nvSpPr>
        <p:spPr>
          <a:xfrm flipH="1">
            <a:off x="10640423" y="2996142"/>
            <a:ext cx="640080" cy="276999"/>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200" b="1" i="1" dirty="0">
                <a:latin typeface="Helvetica"/>
                <a:cs typeface="Helvetica"/>
              </a:rPr>
              <a:t>10km</a:t>
            </a:r>
          </a:p>
        </p:txBody>
      </p:sp>
      <p:sp>
        <p:nvSpPr>
          <p:cNvPr id="25" name="TextBox 24"/>
          <p:cNvSpPr txBox="1"/>
          <p:nvPr/>
        </p:nvSpPr>
        <p:spPr>
          <a:xfrm>
            <a:off x="8751123" y="2027969"/>
            <a:ext cx="1060428" cy="338554"/>
          </a:xfrm>
          <a:prstGeom prst="rect">
            <a:avLst/>
          </a:prstGeom>
          <a:solidFill>
            <a:srgbClr val="4C70B1"/>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800" b="1" i="1" dirty="0">
                <a:latin typeface="Helvetica"/>
                <a:cs typeface="Helvetica"/>
              </a:rPr>
              <a:t>LIFETIME IN ATMOSPHERE</a:t>
            </a:r>
          </a:p>
        </p:txBody>
      </p:sp>
      <p:sp>
        <p:nvSpPr>
          <p:cNvPr id="26" name="TextBox 25"/>
          <p:cNvSpPr txBox="1"/>
          <p:nvPr/>
        </p:nvSpPr>
        <p:spPr>
          <a:xfrm>
            <a:off x="8723266" y="2341045"/>
            <a:ext cx="998638" cy="276999"/>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1200" b="1" i="1" dirty="0">
                <a:solidFill>
                  <a:srgbClr val="660066"/>
                </a:solidFill>
                <a:latin typeface="Helvetica"/>
                <a:cs typeface="Helvetica"/>
              </a:rPr>
              <a:t>Weeks</a:t>
            </a:r>
          </a:p>
        </p:txBody>
      </p:sp>
      <p:sp>
        <p:nvSpPr>
          <p:cNvPr id="27" name="TextBox 26"/>
          <p:cNvSpPr txBox="1"/>
          <p:nvPr/>
        </p:nvSpPr>
        <p:spPr>
          <a:xfrm>
            <a:off x="7218916" y="3413312"/>
            <a:ext cx="668320" cy="461665"/>
          </a:xfrm>
          <a:prstGeom prst="rect">
            <a:avLst/>
          </a:prstGeom>
          <a:solidFill>
            <a:srgbClr val="4C70B1"/>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i="1" dirty="0">
                <a:solidFill>
                  <a:srgbClr val="660066"/>
                </a:solidFill>
                <a:latin typeface="Helvetica"/>
                <a:cs typeface="Helvetica"/>
              </a:rPr>
              <a:t>O</a:t>
            </a:r>
            <a:r>
              <a:rPr lang="en-US" sz="2400" b="1" i="1" baseline="-25000" dirty="0">
                <a:solidFill>
                  <a:srgbClr val="660066"/>
                </a:solidFill>
                <a:latin typeface="Helvetica"/>
                <a:cs typeface="Helvetica"/>
              </a:rPr>
              <a:t>3</a:t>
            </a:r>
            <a:endParaRPr lang="en-US" sz="2400" b="1" i="1" dirty="0">
              <a:solidFill>
                <a:srgbClr val="660066"/>
              </a:solidFill>
              <a:latin typeface="Helvetica"/>
              <a:cs typeface="Helvetica"/>
            </a:endParaRPr>
          </a:p>
        </p:txBody>
      </p:sp>
    </p:spTree>
    <p:extLst>
      <p:ext uri="{BB962C8B-B14F-4D97-AF65-F5344CB8AC3E}">
        <p14:creationId xmlns:p14="http://schemas.microsoft.com/office/powerpoint/2010/main" val="4578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dissolve">
                                      <p:cBhvr>
                                        <p:cTn id="46" dur="500"/>
                                        <p:tgtEl>
                                          <p:spTgt spid="25"/>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dissolve">
                                      <p:cBhvr>
                                        <p:cTn id="49" dur="500"/>
                                        <p:tgtEl>
                                          <p:spTgt spid="26"/>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dissolve">
                                      <p:cBhvr>
                                        <p:cTn id="52" dur="500"/>
                                        <p:tgtEl>
                                          <p:spTgt spid="21"/>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dissolve">
                                      <p:cBhvr>
                                        <p:cTn id="55" dur="500"/>
                                        <p:tgtEl>
                                          <p:spTgt spid="23"/>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dissolve">
                                      <p:cBhvr>
                                        <p:cTn id="58" dur="500"/>
                                        <p:tgtEl>
                                          <p:spTgt spid="2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dissolve">
                                      <p:cBhvr>
                                        <p:cTn id="61" dur="500"/>
                                        <p:tgtEl>
                                          <p:spTgt spid="24"/>
                                        </p:tgtEl>
                                      </p:cBhvr>
                                    </p:animEffect>
                                  </p:childTnLst>
                                </p:cTn>
                              </p:par>
                              <p:par>
                                <p:cTn id="62" presetID="9" presetClass="entr" presetSubtype="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dissolve">
                                      <p:cBhvr>
                                        <p:cTn id="64" dur="500"/>
                                        <p:tgtEl>
                                          <p:spTgt spid="5"/>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dissolve">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4" grpId="0" animBg="1"/>
      <p:bldP spid="6" grpId="0" animBg="1"/>
      <p:bldP spid="8" grpId="0" animBg="1"/>
      <p:bldP spid="9" grpId="0" animBg="1"/>
      <p:bldP spid="10"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405" y="183492"/>
            <a:ext cx="9560360" cy="1320800"/>
          </a:xfrm>
        </p:spPr>
        <p:txBody>
          <a:bodyPr>
            <a:noAutofit/>
          </a:bodyPr>
          <a:lstStyle/>
          <a:p>
            <a:pPr algn="ctr"/>
            <a:r>
              <a:rPr lang="en-US" sz="5400" b="1" i="1" dirty="0" smtClean="0">
                <a:solidFill>
                  <a:srgbClr val="0070C0"/>
                </a:solidFill>
                <a:latin typeface="Helvetica" charset="0"/>
                <a:ea typeface="Helvetica" charset="0"/>
                <a:cs typeface="Helvetica" charset="0"/>
              </a:rPr>
              <a:t>Respiratory Health Effects</a:t>
            </a:r>
            <a:endParaRPr lang="en-US" sz="5400" b="1" i="1" dirty="0">
              <a:solidFill>
                <a:srgbClr val="0070C0"/>
              </a:solidFill>
              <a:latin typeface="Helvetica" charset="0"/>
              <a:ea typeface="Helvetica" charset="0"/>
              <a:cs typeface="Helvetica" charset="0"/>
            </a:endParaRPr>
          </a:p>
        </p:txBody>
      </p:sp>
      <p:pic>
        <p:nvPicPr>
          <p:cNvPr id="4" name="Ozone_Pollu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630021" y="2155718"/>
            <a:ext cx="5287962" cy="3881437"/>
          </a:xfrm>
        </p:spPr>
      </p:pic>
      <p:sp>
        <p:nvSpPr>
          <p:cNvPr id="5" name="Slide Number Placeholder 4"/>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7</a:t>
            </a:fld>
            <a:endParaRPr lang="en-US" b="1" dirty="0">
              <a:latin typeface="Helvetica" charset="0"/>
              <a:ea typeface="Helvetica" charset="0"/>
              <a:cs typeface="Helvetica" charset="0"/>
            </a:endParaRPr>
          </a:p>
        </p:txBody>
      </p:sp>
      <p:sp>
        <p:nvSpPr>
          <p:cNvPr id="6" name="TextBox 5"/>
          <p:cNvSpPr txBox="1"/>
          <p:nvPr/>
        </p:nvSpPr>
        <p:spPr>
          <a:xfrm>
            <a:off x="7029450" y="6278493"/>
            <a:ext cx="3869649" cy="369332"/>
          </a:xfrm>
          <a:prstGeom prst="rect">
            <a:avLst/>
          </a:prstGeom>
          <a:noFill/>
        </p:spPr>
        <p:txBody>
          <a:bodyPr wrap="none" rtlCol="0">
            <a:spAutoFit/>
          </a:bodyPr>
          <a:lstStyle/>
          <a:p>
            <a:r>
              <a:rPr lang="en-US" b="1" dirty="0" smtClean="0">
                <a:latin typeface="Helvetica" charset="0"/>
                <a:ea typeface="Helvetica" charset="0"/>
                <a:cs typeface="Helvetica" charset="0"/>
              </a:rPr>
              <a:t>American Lung Association, 2016</a:t>
            </a:r>
            <a:endParaRPr lang="en-US" b="1" dirty="0">
              <a:latin typeface="Helvetica" charset="0"/>
              <a:ea typeface="Helvetica" charset="0"/>
              <a:cs typeface="Helvetica"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875" y="1934597"/>
            <a:ext cx="6214783" cy="4424579"/>
          </a:xfrm>
          <a:prstGeom prst="rect">
            <a:avLst/>
          </a:prstGeom>
        </p:spPr>
      </p:pic>
      <p:sp>
        <p:nvSpPr>
          <p:cNvPr id="7" name="TextBox 6"/>
          <p:cNvSpPr txBox="1"/>
          <p:nvPr/>
        </p:nvSpPr>
        <p:spPr>
          <a:xfrm>
            <a:off x="239276" y="1976205"/>
            <a:ext cx="6197382" cy="369332"/>
          </a:xfrm>
          <a:prstGeom prst="rect">
            <a:avLst/>
          </a:prstGeom>
          <a:solidFill>
            <a:srgbClr val="00B0F0"/>
          </a:solidFill>
        </p:spPr>
        <p:txBody>
          <a:bodyPr wrap="square" rtlCol="0">
            <a:spAutoFit/>
          </a:bodyPr>
          <a:lstStyle/>
          <a:p>
            <a:r>
              <a:rPr lang="en-US" b="1" dirty="0" smtClean="0">
                <a:latin typeface="Helvetica" charset="0"/>
                <a:ea typeface="Helvetica" charset="0"/>
                <a:cs typeface="Helvetica" charset="0"/>
              </a:rPr>
              <a:t>Warmer Temperatures Mean Higher Ozone Levels</a:t>
            </a:r>
            <a:endParaRPr lang="en-US" b="1" dirty="0">
              <a:latin typeface="Helvetica" charset="0"/>
              <a:ea typeface="Helvetica" charset="0"/>
              <a:cs typeface="Helvetica" charset="0"/>
            </a:endParaRPr>
          </a:p>
        </p:txBody>
      </p:sp>
      <p:sp>
        <p:nvSpPr>
          <p:cNvPr id="9" name="TextBox 8"/>
          <p:cNvSpPr txBox="1"/>
          <p:nvPr/>
        </p:nvSpPr>
        <p:spPr>
          <a:xfrm>
            <a:off x="365309" y="6386268"/>
            <a:ext cx="3749744" cy="369332"/>
          </a:xfrm>
          <a:prstGeom prst="rect">
            <a:avLst/>
          </a:prstGeom>
          <a:noFill/>
        </p:spPr>
        <p:txBody>
          <a:bodyPr wrap="none" rtlCol="0">
            <a:spAutoFit/>
          </a:bodyPr>
          <a:lstStyle/>
          <a:p>
            <a:r>
              <a:rPr lang="en-US" b="1" dirty="0" smtClean="0">
                <a:latin typeface="Helvetica" charset="0"/>
                <a:ea typeface="Helvetica" charset="0"/>
                <a:cs typeface="Helvetica" charset="0"/>
              </a:rPr>
              <a:t>Center for Disease Control, 2016</a:t>
            </a:r>
            <a:endParaRPr lang="en-US" b="1" dirty="0">
              <a:latin typeface="Helvetica" charset="0"/>
              <a:ea typeface="Helvetica" charset="0"/>
              <a:cs typeface="Helvetica" charset="0"/>
            </a:endParaRPr>
          </a:p>
        </p:txBody>
      </p:sp>
      <p:sp>
        <p:nvSpPr>
          <p:cNvPr id="8" name="TextBox 7"/>
          <p:cNvSpPr txBox="1"/>
          <p:nvPr/>
        </p:nvSpPr>
        <p:spPr>
          <a:xfrm>
            <a:off x="1308849" y="2814922"/>
            <a:ext cx="900952" cy="369332"/>
          </a:xfrm>
          <a:prstGeom prst="rect">
            <a:avLst/>
          </a:prstGeom>
          <a:solidFill>
            <a:srgbClr val="0070C0"/>
          </a:solidFill>
        </p:spPr>
        <p:txBody>
          <a:bodyPr wrap="none" rtlCol="0">
            <a:spAutoFit/>
          </a:bodyPr>
          <a:lstStyle/>
          <a:p>
            <a:r>
              <a:rPr lang="en-US" b="1" smtClean="0">
                <a:latin typeface="Helvetica" charset="0"/>
                <a:ea typeface="Helvetica" charset="0"/>
                <a:cs typeface="Helvetica" charset="0"/>
              </a:rPr>
              <a:t>Winter</a:t>
            </a:r>
            <a:endParaRPr lang="en-US" b="1">
              <a:latin typeface="Helvetica" charset="0"/>
              <a:ea typeface="Helvetica" charset="0"/>
              <a:cs typeface="Helvetica" charset="0"/>
            </a:endParaRPr>
          </a:p>
        </p:txBody>
      </p:sp>
      <p:sp>
        <p:nvSpPr>
          <p:cNvPr id="10" name="TextBox 9"/>
          <p:cNvSpPr txBox="1"/>
          <p:nvPr/>
        </p:nvSpPr>
        <p:spPr>
          <a:xfrm>
            <a:off x="4429205" y="2832850"/>
            <a:ext cx="1107996" cy="369332"/>
          </a:xfrm>
          <a:prstGeom prst="rect">
            <a:avLst/>
          </a:prstGeom>
          <a:solidFill>
            <a:srgbClr val="FF0000"/>
          </a:solidFill>
        </p:spPr>
        <p:txBody>
          <a:bodyPr wrap="none" rtlCol="0">
            <a:spAutoFit/>
          </a:bodyPr>
          <a:lstStyle/>
          <a:p>
            <a:r>
              <a:rPr lang="en-US" b="1" smtClean="0">
                <a:latin typeface="Helvetica" charset="0"/>
                <a:ea typeface="Helvetica" charset="0"/>
                <a:cs typeface="Helvetica" charset="0"/>
              </a:rPr>
              <a:t>Summer</a:t>
            </a:r>
            <a:endParaRPr lang="en-US" b="1">
              <a:latin typeface="Helvetica" charset="0"/>
              <a:ea typeface="Helvetica" charset="0"/>
              <a:cs typeface="Helvetica" charset="0"/>
            </a:endParaRPr>
          </a:p>
        </p:txBody>
      </p:sp>
      <p:sp>
        <p:nvSpPr>
          <p:cNvPr id="11" name="TextBox 10"/>
          <p:cNvSpPr txBox="1"/>
          <p:nvPr/>
        </p:nvSpPr>
        <p:spPr>
          <a:xfrm>
            <a:off x="2586294" y="4821031"/>
            <a:ext cx="1672253" cy="369332"/>
          </a:xfrm>
          <a:prstGeom prst="rect">
            <a:avLst/>
          </a:prstGeom>
          <a:solidFill>
            <a:srgbClr val="0070C0"/>
          </a:solidFill>
        </p:spPr>
        <p:txBody>
          <a:bodyPr wrap="none" rtlCol="0">
            <a:spAutoFit/>
          </a:bodyPr>
          <a:lstStyle/>
          <a:p>
            <a:r>
              <a:rPr lang="en-US" b="1" smtClean="0">
                <a:latin typeface="Helvetica" charset="0"/>
                <a:ea typeface="Helvetica" charset="0"/>
                <a:cs typeface="Helvetica" charset="0"/>
              </a:rPr>
              <a:t>Ozone Levels</a:t>
            </a:r>
            <a:endParaRPr lang="en-US" b="1">
              <a:latin typeface="Helvetica" charset="0"/>
              <a:ea typeface="Helvetica" charset="0"/>
              <a:cs typeface="Helvetica" charset="0"/>
            </a:endParaRPr>
          </a:p>
        </p:txBody>
      </p:sp>
      <p:sp>
        <p:nvSpPr>
          <p:cNvPr id="12" name="TextBox 11"/>
          <p:cNvSpPr txBox="1"/>
          <p:nvPr/>
        </p:nvSpPr>
        <p:spPr>
          <a:xfrm>
            <a:off x="4911487" y="5127818"/>
            <a:ext cx="697627" cy="369332"/>
          </a:xfrm>
          <a:prstGeom prst="rect">
            <a:avLst/>
          </a:prstGeom>
          <a:solidFill>
            <a:srgbClr val="FF0000"/>
          </a:solidFill>
        </p:spPr>
        <p:txBody>
          <a:bodyPr wrap="none" rtlCol="0">
            <a:spAutoFit/>
          </a:bodyPr>
          <a:lstStyle/>
          <a:p>
            <a:r>
              <a:rPr lang="en-US" b="1" smtClean="0">
                <a:latin typeface="Helvetica" charset="0"/>
                <a:ea typeface="Helvetica" charset="0"/>
                <a:cs typeface="Helvetica" charset="0"/>
              </a:rPr>
              <a:t>High</a:t>
            </a:r>
            <a:endParaRPr lang="en-US" b="1">
              <a:latin typeface="Helvetica" charset="0"/>
              <a:ea typeface="Helvetica" charset="0"/>
              <a:cs typeface="Helvetica" charset="0"/>
            </a:endParaRPr>
          </a:p>
        </p:txBody>
      </p:sp>
      <p:sp>
        <p:nvSpPr>
          <p:cNvPr id="13" name="TextBox 12"/>
          <p:cNvSpPr txBox="1"/>
          <p:nvPr/>
        </p:nvSpPr>
        <p:spPr>
          <a:xfrm>
            <a:off x="1121568" y="5163676"/>
            <a:ext cx="646331" cy="369332"/>
          </a:xfrm>
          <a:prstGeom prst="rect">
            <a:avLst/>
          </a:prstGeom>
          <a:solidFill>
            <a:schemeClr val="accent2">
              <a:lumMod val="50000"/>
            </a:schemeClr>
          </a:solidFill>
        </p:spPr>
        <p:txBody>
          <a:bodyPr wrap="none" rtlCol="0">
            <a:spAutoFit/>
          </a:bodyPr>
          <a:lstStyle/>
          <a:p>
            <a:r>
              <a:rPr lang="en-US" b="1" smtClean="0">
                <a:latin typeface="Helvetica" charset="0"/>
                <a:ea typeface="Helvetica" charset="0"/>
                <a:cs typeface="Helvetica" charset="0"/>
              </a:rPr>
              <a:t>Low</a:t>
            </a:r>
            <a:endParaRPr lang="en-US" b="1">
              <a:latin typeface="Helvetica" charset="0"/>
              <a:ea typeface="Helvetica" charset="0"/>
              <a:cs typeface="Helvetica" charset="0"/>
            </a:endParaRPr>
          </a:p>
        </p:txBody>
      </p:sp>
      <p:sp>
        <p:nvSpPr>
          <p:cNvPr id="14" name="TextBox 13"/>
          <p:cNvSpPr txBox="1"/>
          <p:nvPr/>
        </p:nvSpPr>
        <p:spPr>
          <a:xfrm>
            <a:off x="215151" y="5977092"/>
            <a:ext cx="6217920" cy="307777"/>
          </a:xfrm>
          <a:prstGeom prst="rect">
            <a:avLst/>
          </a:prstGeom>
          <a:solidFill>
            <a:srgbClr val="00B0F0"/>
          </a:solidFill>
        </p:spPr>
        <p:txBody>
          <a:bodyPr wrap="none" rtlCol="0">
            <a:spAutoFit/>
          </a:bodyPr>
          <a:lstStyle/>
          <a:p>
            <a:r>
              <a:rPr lang="en-US" sz="1400" b="1" dirty="0" smtClean="0">
                <a:latin typeface="Helvetica" charset="0"/>
                <a:ea typeface="Helvetica" charset="0"/>
                <a:cs typeface="Helvetica" charset="0"/>
              </a:rPr>
              <a:t>That’s why ozone is more likely to affect your health during </a:t>
            </a:r>
            <a:r>
              <a:rPr lang="en-US" sz="1400" b="1" smtClean="0">
                <a:latin typeface="Helvetica" charset="0"/>
                <a:ea typeface="Helvetica" charset="0"/>
                <a:cs typeface="Helvetica" charset="0"/>
              </a:rPr>
              <a:t>the summer.</a:t>
            </a:r>
            <a:endParaRPr lang="en-US" sz="1400" b="1">
              <a:latin typeface="Helvetica" charset="0"/>
              <a:ea typeface="Helvetica" charset="0"/>
              <a:cs typeface="Helvetica" charset="0"/>
            </a:endParaRPr>
          </a:p>
        </p:txBody>
      </p:sp>
    </p:spTree>
    <p:extLst>
      <p:ext uri="{BB962C8B-B14F-4D97-AF65-F5344CB8AC3E}">
        <p14:creationId xmlns:p14="http://schemas.microsoft.com/office/powerpoint/2010/main" val="3699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0-#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0-#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par>
                                <p:cTn id="47" presetID="1" presetClass="mediacall" presetSubtype="0" fill="hold" nodeType="withEffect">
                                  <p:stCondLst>
                                    <p:cond delay="0"/>
                                  </p:stCondLst>
                                  <p:childTnLst>
                                    <p:cmd type="call" cmd="playFrom(0.0)">
                                      <p:cBhvr>
                                        <p:cTn id="48" dur="1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49" repeatCount="indefinite" fill="remove" display="0">
                  <p:stCondLst>
                    <p:cond delay="indefinite"/>
                  </p:stCondLst>
                </p:cTn>
                <p:tgtEl>
                  <p:spTgt spid="4"/>
                </p:tgtEl>
              </p:cMediaNode>
            </p:video>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p:bldP spid="7" grpId="0" animBg="1"/>
      <p:bldP spid="9" grpId="0"/>
      <p:bldP spid="8"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61" y="62111"/>
            <a:ext cx="8596668" cy="1320800"/>
          </a:xfrm>
        </p:spPr>
        <p:txBody>
          <a:bodyPr>
            <a:normAutofit fontScale="90000"/>
          </a:bodyPr>
          <a:lstStyle/>
          <a:p>
            <a:pPr algn="ctr"/>
            <a:r>
              <a:rPr lang="en-US" sz="4400" b="1" i="1" dirty="0" smtClean="0">
                <a:solidFill>
                  <a:srgbClr val="0070C0"/>
                </a:solidFill>
                <a:latin typeface="Helvetica" charset="0"/>
                <a:ea typeface="Helvetica" charset="0"/>
                <a:cs typeface="Helvetica" charset="0"/>
              </a:rPr>
              <a:t>Economic Impacts from Ozone Air Pollution</a:t>
            </a:r>
            <a:endParaRPr lang="en-US" sz="4400" b="1" i="1" dirty="0">
              <a:solidFill>
                <a:srgbClr val="0070C0"/>
              </a:solidFill>
              <a:latin typeface="Helvetica" charset="0"/>
              <a:ea typeface="Helvetica" charset="0"/>
              <a:cs typeface="Helvetica" charset="0"/>
            </a:endParaRPr>
          </a:p>
        </p:txBody>
      </p:sp>
      <p:sp>
        <p:nvSpPr>
          <p:cNvPr id="3" name="Content Placeholder 2"/>
          <p:cNvSpPr>
            <a:spLocks noGrp="1"/>
          </p:cNvSpPr>
          <p:nvPr>
            <p:ph idx="1"/>
          </p:nvPr>
        </p:nvSpPr>
        <p:spPr>
          <a:xfrm>
            <a:off x="-89051" y="1371418"/>
            <a:ext cx="11852338" cy="1464162"/>
          </a:xfrm>
        </p:spPr>
        <p:txBody>
          <a:bodyPr>
            <a:normAutofit/>
          </a:bodyPr>
          <a:lstStyle/>
          <a:p>
            <a:pPr lvl="0">
              <a:buFont typeface="Wingdings" charset="2"/>
              <a:buChar char="v"/>
            </a:pPr>
            <a:r>
              <a:rPr lang="en-US" sz="2800" b="1" i="1" dirty="0">
                <a:latin typeface="Helvetica"/>
                <a:cs typeface="Helvetica"/>
              </a:rPr>
              <a:t>According to the CDC there have been more than 10 million lost </a:t>
            </a:r>
            <a:r>
              <a:rPr lang="en-US" sz="2800" b="1" i="1">
                <a:latin typeface="Helvetica"/>
                <a:cs typeface="Helvetica"/>
              </a:rPr>
              <a:t>school </a:t>
            </a:r>
            <a:r>
              <a:rPr lang="en-US" sz="2800" b="1" i="1" smtClean="0">
                <a:latin typeface="Helvetica"/>
                <a:cs typeface="Helvetica"/>
              </a:rPr>
              <a:t>days, </a:t>
            </a:r>
            <a:r>
              <a:rPr lang="en-US" sz="2800" b="1" i="1" dirty="0">
                <a:latin typeface="Helvetica"/>
                <a:cs typeface="Helvetica"/>
              </a:rPr>
              <a:t>14 million work days </a:t>
            </a:r>
            <a:r>
              <a:rPr lang="en-US" sz="2800" b="1" i="1" dirty="0" smtClean="0">
                <a:latin typeface="Helvetica"/>
                <a:cs typeface="Helvetica"/>
              </a:rPr>
              <a:t>loss, and </a:t>
            </a:r>
            <a:r>
              <a:rPr lang="en-US" sz="2800" b="1" i="1" dirty="0">
                <a:latin typeface="Helvetica"/>
                <a:cs typeface="Helvetica"/>
              </a:rPr>
              <a:t>nearly 2 million emergency room visits a </a:t>
            </a:r>
            <a:r>
              <a:rPr lang="en-US" sz="2800" b="1" i="1" dirty="0" smtClean="0">
                <a:latin typeface="Helvetica"/>
                <a:cs typeface="Helvetica"/>
              </a:rPr>
              <a:t>year</a:t>
            </a:r>
            <a:r>
              <a:rPr lang="en-US" sz="2800" b="1" i="1" dirty="0">
                <a:latin typeface="Helvetica"/>
                <a:cs typeface="Helvetica"/>
              </a:rPr>
              <a:t>.</a:t>
            </a:r>
            <a:endParaRPr lang="en-US" sz="2800" b="1" i="1" dirty="0" smtClean="0">
              <a:latin typeface="Helvetica"/>
              <a:cs typeface="Helvetica"/>
            </a:endParaRPr>
          </a:p>
        </p:txBody>
      </p:sp>
      <p:sp>
        <p:nvSpPr>
          <p:cNvPr id="5" name="Slide Number Placeholder 4"/>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8</a:t>
            </a:fld>
            <a:endParaRPr lang="en-US" b="1" dirty="0">
              <a:latin typeface="Helvetica" charset="0"/>
              <a:ea typeface="Helvetica" charset="0"/>
              <a:cs typeface="Helvetic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457" y="2733842"/>
            <a:ext cx="11600333" cy="3409259"/>
          </a:xfrm>
          <a:prstGeom prst="rect">
            <a:avLst/>
          </a:prstGeom>
        </p:spPr>
      </p:pic>
      <p:sp>
        <p:nvSpPr>
          <p:cNvPr id="6" name="TextBox 5"/>
          <p:cNvSpPr txBox="1"/>
          <p:nvPr/>
        </p:nvSpPr>
        <p:spPr>
          <a:xfrm>
            <a:off x="400761" y="6345234"/>
            <a:ext cx="3399777" cy="369332"/>
          </a:xfrm>
          <a:prstGeom prst="rect">
            <a:avLst/>
          </a:prstGeom>
          <a:noFill/>
        </p:spPr>
        <p:txBody>
          <a:bodyPr wrap="none" rtlCol="0">
            <a:spAutoFit/>
          </a:bodyPr>
          <a:lstStyle/>
          <a:p>
            <a:r>
              <a:rPr lang="en-US" b="1" dirty="0" smtClean="0">
                <a:latin typeface="Helvetica" charset="0"/>
                <a:ea typeface="Helvetica" charset="0"/>
                <a:cs typeface="Helvetica" charset="0"/>
              </a:rPr>
              <a:t>BenMAP </a:t>
            </a:r>
            <a:r>
              <a:rPr lang="en-US" b="1" smtClean="0">
                <a:latin typeface="Helvetica" charset="0"/>
                <a:ea typeface="Helvetica" charset="0"/>
                <a:cs typeface="Helvetica" charset="0"/>
              </a:rPr>
              <a:t>User’s Manual, 2015</a:t>
            </a:r>
            <a:endParaRPr lang="en-US" b="1">
              <a:latin typeface="Helvetica" charset="0"/>
              <a:ea typeface="Helvetica" charset="0"/>
              <a:cs typeface="Helvetica" charset="0"/>
            </a:endParaRPr>
          </a:p>
        </p:txBody>
      </p:sp>
    </p:spTree>
    <p:extLst>
      <p:ext uri="{BB962C8B-B14F-4D97-AF65-F5344CB8AC3E}">
        <p14:creationId xmlns:p14="http://schemas.microsoft.com/office/powerpoint/2010/main" val="21233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25506"/>
            <a:ext cx="8596668" cy="1320800"/>
          </a:xfrm>
        </p:spPr>
        <p:txBody>
          <a:bodyPr>
            <a:noAutofit/>
          </a:bodyPr>
          <a:lstStyle/>
          <a:p>
            <a:pPr algn="ctr"/>
            <a:r>
              <a:rPr lang="en-US" sz="4400" b="1" i="1" dirty="0" smtClean="0">
                <a:solidFill>
                  <a:srgbClr val="0070C0"/>
                </a:solidFill>
                <a:latin typeface="Helvetica" charset="0"/>
                <a:ea typeface="Helvetica" charset="0"/>
                <a:cs typeface="Helvetica" charset="0"/>
              </a:rPr>
              <a:t>California’s South Coast Air Basin</a:t>
            </a:r>
            <a:endParaRPr lang="en-US" sz="4400" b="1" i="1" dirty="0">
              <a:solidFill>
                <a:srgbClr val="0070C0"/>
              </a:solidFill>
              <a:latin typeface="Helvetica" charset="0"/>
              <a:ea typeface="Helvetica" charset="0"/>
              <a:cs typeface="Helvetica" charset="0"/>
            </a:endParaRPr>
          </a:p>
        </p:txBody>
      </p:sp>
      <p:sp>
        <p:nvSpPr>
          <p:cNvPr id="5" name="Slide Number Placeholder 4"/>
          <p:cNvSpPr>
            <a:spLocks noGrp="1"/>
          </p:cNvSpPr>
          <p:nvPr>
            <p:ph type="sldNum" sz="quarter" idx="12"/>
          </p:nvPr>
        </p:nvSpPr>
        <p:spPr/>
        <p:txBody>
          <a:bodyPr/>
          <a:lstStyle/>
          <a:p>
            <a:fld id="{6D22F896-40B5-4ADD-8801-0D06FADFA095}" type="slidenum">
              <a:rPr lang="en-US" b="1" smtClean="0">
                <a:latin typeface="Helvetica" charset="0"/>
                <a:ea typeface="Helvetica" charset="0"/>
                <a:cs typeface="Helvetica" charset="0"/>
              </a:rPr>
              <a:t>9</a:t>
            </a:fld>
            <a:endParaRPr lang="en-US" b="1" dirty="0">
              <a:latin typeface="Helvetica" charset="0"/>
              <a:ea typeface="Helvetica" charset="0"/>
              <a:cs typeface="Helvetica" charset="0"/>
            </a:endParaRPr>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 t="28340" r="-1660"/>
          <a:stretch/>
        </p:blipFill>
        <p:spPr>
          <a:xfrm>
            <a:off x="139021" y="1446306"/>
            <a:ext cx="12030636" cy="4649321"/>
          </a:xfrm>
          <a:prstGeom prst="rect">
            <a:avLst/>
          </a:prstGeom>
        </p:spPr>
      </p:pic>
      <p:sp>
        <p:nvSpPr>
          <p:cNvPr id="3" name="TextBox 2"/>
          <p:cNvSpPr txBox="1"/>
          <p:nvPr/>
        </p:nvSpPr>
        <p:spPr>
          <a:xfrm>
            <a:off x="412383" y="6187654"/>
            <a:ext cx="5741956" cy="369332"/>
          </a:xfrm>
          <a:prstGeom prst="rect">
            <a:avLst/>
          </a:prstGeom>
          <a:noFill/>
        </p:spPr>
        <p:txBody>
          <a:bodyPr wrap="none" rtlCol="0">
            <a:spAutoFit/>
          </a:bodyPr>
          <a:lstStyle/>
          <a:p>
            <a:r>
              <a:rPr lang="en-US" b="1" dirty="0" smtClean="0">
                <a:latin typeface="Helvetica" charset="0"/>
                <a:ea typeface="Helvetica" charset="0"/>
                <a:cs typeface="Helvetica" charset="0"/>
              </a:rPr>
              <a:t>South Coast Air Quality </a:t>
            </a:r>
            <a:r>
              <a:rPr lang="en-US" b="1" smtClean="0">
                <a:latin typeface="Helvetica" charset="0"/>
                <a:ea typeface="Helvetica" charset="0"/>
                <a:cs typeface="Helvetica" charset="0"/>
              </a:rPr>
              <a:t>Management District, 2016</a:t>
            </a:r>
            <a:endParaRPr lang="en-US" b="1" dirty="0">
              <a:latin typeface="Helvetica" charset="0"/>
              <a:ea typeface="Helvetica" charset="0"/>
              <a:cs typeface="Helvetica" charset="0"/>
            </a:endParaRPr>
          </a:p>
        </p:txBody>
      </p:sp>
    </p:spTree>
    <p:extLst>
      <p:ext uri="{BB962C8B-B14F-4D97-AF65-F5344CB8AC3E}">
        <p14:creationId xmlns:p14="http://schemas.microsoft.com/office/powerpoint/2010/main" val="93038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12917</TotalTime>
  <Words>8659</Words>
  <Application>Microsoft Macintosh PowerPoint</Application>
  <PresentationFormat>Widescreen</PresentationFormat>
  <Paragraphs>996</Paragraphs>
  <Slides>57</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Calibri</vt:lpstr>
      <vt:lpstr>Cambria Math</vt:lpstr>
      <vt:lpstr>Helvetica</vt:lpstr>
      <vt:lpstr>Helvetica Neue</vt:lpstr>
      <vt:lpstr>ＭＳ Ｐゴシック</vt:lpstr>
      <vt:lpstr>Symbol</vt:lpstr>
      <vt:lpstr>Trebuchet MS</vt:lpstr>
      <vt:lpstr>Wingdings</vt:lpstr>
      <vt:lpstr>Wingdings 3</vt:lpstr>
      <vt:lpstr>Arial</vt:lpstr>
      <vt:lpstr>Facet</vt:lpstr>
      <vt:lpstr>  Modeling Regional &amp; Global Tropospheric Ozone: Gas Phase Chemical Mechanisms &amp; Respiratory Health Impacts </vt:lpstr>
      <vt:lpstr>Air Quality Models are essential to predicting the concentrations of pollutant species</vt:lpstr>
      <vt:lpstr>Significance of the Global Atmospheric Chemistry Mechanism (GACM)</vt:lpstr>
      <vt:lpstr>Air Quality &amp; Air Pollution</vt:lpstr>
      <vt:lpstr>Tropospheric Ozone Chemistry</vt:lpstr>
      <vt:lpstr>Tropospheric O3  (Sources and Impacts)</vt:lpstr>
      <vt:lpstr>Respiratory Health Effects</vt:lpstr>
      <vt:lpstr>Economic Impacts from Ozone Air Pollution</vt:lpstr>
      <vt:lpstr>California’s South Coast Air Basin</vt:lpstr>
      <vt:lpstr>Gas Phase Chemical Mechanisms (RACM2 &amp; GACM) </vt:lpstr>
      <vt:lpstr>GACM Species List</vt:lpstr>
      <vt:lpstr>Gas Phase Chemical Mechanisms II (GACM) : Halogen Chemistry-Importance &amp; Sources</vt:lpstr>
      <vt:lpstr>Research Objective &amp; Goal</vt:lpstr>
      <vt:lpstr>Methods: The S-BOX Model-Model Description</vt:lpstr>
      <vt:lpstr>Methods: WRF-Chem (Weather Research &amp; Forecasting Model coupled with Chemistry)-Model Description</vt:lpstr>
      <vt:lpstr>Methods: WRF-Chem-Model Domain &amp; Input Options</vt:lpstr>
      <vt:lpstr>Methods: EPA BenMAP-CE-Program Description</vt:lpstr>
      <vt:lpstr>PowerPoint Presentation</vt:lpstr>
      <vt:lpstr>Results &amp; Discussion I (S-Box Model) :RACM2 Vs. GACM [O3 &amp; its precursors]</vt:lpstr>
      <vt:lpstr>Results &amp; Discussion I (S-Box Model) :RACM2 Vs. GACM [Experimental vs. Chamber]</vt:lpstr>
      <vt:lpstr>PowerPoint Presentation</vt:lpstr>
      <vt:lpstr>Results &amp; Discussion II (WRF-Chem) -RACM2 Vs. GACM Vs. SoCAB Site Data</vt:lpstr>
      <vt:lpstr>Results &amp; Discussion II (WRF-Chem)-RACM2 Vs. GACM w/ new emission options Vs. SoCAB Site Data</vt:lpstr>
      <vt:lpstr>Results &amp; Discussion II (WRF-Chem) -RACM2 &amp; GACM Vs. SoCAB Site Data [Statistical Values]</vt:lpstr>
      <vt:lpstr>Results &amp; Discussion III (EPA BenMAP-CE) -RACM2 &amp; GACM Health Impact Results: Chart</vt:lpstr>
      <vt:lpstr>Results &amp; Discussion III (EPA BenMAP-CE)-RACM2 &amp; GACM Health Impact Results: Chart</vt:lpstr>
      <vt:lpstr>Results &amp; Discussion III (EPA BenMAP-CE)-RACM2 &amp; GACM Valuation Results: Chart</vt:lpstr>
      <vt:lpstr>Results &amp; Discussion III (EPA BenMAP-CE)-RACM2 &amp; GACM Health Impact and Valuation Graphs</vt:lpstr>
      <vt:lpstr>Results &amp; Discussion III (EPA BenMAP-CE)-RACM2 &amp; GACM Health Impact and Valuation Graphs: Pooled Counties</vt:lpstr>
      <vt:lpstr>Conclusions</vt:lpstr>
      <vt:lpstr>Future Studies</vt:lpstr>
      <vt:lpstr>Acknowledgments</vt:lpstr>
      <vt:lpstr>Any Questions ?????</vt:lpstr>
      <vt:lpstr>PowerPoint Presentation</vt:lpstr>
      <vt:lpstr>Results &amp; Discussion II (WRF-Chem)-RACM2 Vs. GACM w/ new emission options Vs. SoCAB Site Data</vt:lpstr>
      <vt:lpstr>Air Quality Models</vt:lpstr>
      <vt:lpstr>Gas Phase Chemical Mechanisms II (GACM) : Halogen Chemistry (Importance)</vt:lpstr>
      <vt:lpstr>Results &amp; Discussion I (S-Box Model) :GACM [Halogen Chemistry I]</vt:lpstr>
      <vt:lpstr>Results &amp; Discussion I (S-Box Model) :GACM [Halogen Chemistry II]</vt:lpstr>
      <vt:lpstr>Respiratory Health Effects (Images)</vt:lpstr>
      <vt:lpstr>PAN Results</vt:lpstr>
      <vt:lpstr>Results &amp; Discussion III (EPA BenMAP-CE) (RACM2 &amp; GACM Health Impact and Valuation Results: Map)</vt:lpstr>
      <vt:lpstr>PowerPoint Presentation</vt:lpstr>
      <vt:lpstr>Results &amp; Discussion III (EPA BenMAP-CE) (RACM2 &amp; GACM Health Impact and Valuation Graphs)</vt:lpstr>
      <vt:lpstr>Results &amp; Discussion I (S-Box Model) :RACM2 Vs. GACM [Experimental vs. Chamber]</vt:lpstr>
      <vt:lpstr>WRF-Chem Chemistry Options</vt:lpstr>
      <vt:lpstr>WRF-Chem Results- Bar Graphs</vt:lpstr>
      <vt:lpstr>NOx WRF-Chem Results</vt:lpstr>
      <vt:lpstr>CalNex Study</vt:lpstr>
      <vt:lpstr>CalNex 2010 Study</vt:lpstr>
      <vt:lpstr>CalNex Study-Instruments</vt:lpstr>
      <vt:lpstr>GACM-RACM2 System</vt:lpstr>
      <vt:lpstr>BenMAP Analysis</vt:lpstr>
      <vt:lpstr>Halogen Chemistry</vt:lpstr>
      <vt:lpstr>Halogen Chemistry</vt:lpstr>
      <vt:lpstr>Halogen Chemistry</vt:lpstr>
      <vt:lpstr>Sea salt aerosol production.</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Modeling Regional &amp; Global Tropospheric Ozone: Gas Phase Chemical Mechanisms &amp; Respiratory Health Effects </dc:title>
  <dc:creator>Saunders, Emily Marissa</dc:creator>
  <cp:lastModifiedBy>Microsoft Office User</cp:lastModifiedBy>
  <cp:revision>276</cp:revision>
  <dcterms:created xsi:type="dcterms:W3CDTF">2017-03-03T14:28:39Z</dcterms:created>
  <dcterms:modified xsi:type="dcterms:W3CDTF">2018-02-01T19:13:43Z</dcterms:modified>
</cp:coreProperties>
</file>