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20" r:id="rId4"/>
    <p:sldId id="299" r:id="rId5"/>
    <p:sldId id="296" r:id="rId6"/>
    <p:sldId id="325" r:id="rId7"/>
    <p:sldId id="295" r:id="rId8"/>
    <p:sldId id="327" r:id="rId9"/>
    <p:sldId id="321" r:id="rId10"/>
    <p:sldId id="301" r:id="rId11"/>
    <p:sldId id="278" r:id="rId12"/>
    <p:sldId id="326" r:id="rId13"/>
    <p:sldId id="283" r:id="rId14"/>
    <p:sldId id="284" r:id="rId15"/>
    <p:sldId id="285" r:id="rId16"/>
    <p:sldId id="318" r:id="rId17"/>
    <p:sldId id="328" r:id="rId18"/>
    <p:sldId id="329" r:id="rId19"/>
    <p:sldId id="315" r:id="rId20"/>
    <p:sldId id="316" r:id="rId21"/>
    <p:sldId id="322" r:id="rId22"/>
    <p:sldId id="324" r:id="rId23"/>
    <p:sldId id="314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84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F8463-9B4F-450F-B658-23AC467C2FE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D1269-1678-45BF-BE47-3DA5F141E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734C-8C08-4A3F-92E3-47FFA60042B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812-E37E-4383-B7D3-D0A963AA28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8" descr="http://www.nmfs.noaa.gov/aquaculture/images/notices_support/agency_logos/noaa_logo_transparent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466" y="23813"/>
            <a:ext cx="920534" cy="914869"/>
          </a:xfrm>
          <a:prstGeom prst="rect">
            <a:avLst/>
          </a:prstGeom>
          <a:noFill/>
        </p:spPr>
      </p:pic>
      <p:pic>
        <p:nvPicPr>
          <p:cNvPr id="8" name="Picture 4" descr="Image result for nesdis sta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0630" y="23814"/>
            <a:ext cx="926969" cy="926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725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734C-8C08-4A3F-92E3-47FFA60042B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812-E37E-4383-B7D3-D0A963AA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5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734C-8C08-4A3F-92E3-47FFA60042B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812-E37E-4383-B7D3-D0A963AA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4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734C-8C08-4A3F-92E3-47FFA60042B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812-E37E-4383-B7D3-D0A963AA28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8" descr="http://www.nmfs.noaa.gov/aquaculture/images/notices_support/agency_logos/noaa_logo_transparent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466" y="0"/>
            <a:ext cx="920534" cy="914869"/>
          </a:xfrm>
          <a:prstGeom prst="rect">
            <a:avLst/>
          </a:prstGeom>
          <a:noFill/>
        </p:spPr>
      </p:pic>
      <p:pic>
        <p:nvPicPr>
          <p:cNvPr id="8" name="Picture 4" descr="Image result for nesdis sta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0058" y="0"/>
            <a:ext cx="917542" cy="917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970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734C-8C08-4A3F-92E3-47FFA60042B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812-E37E-4383-B7D3-D0A963AA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0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734C-8C08-4A3F-92E3-47FFA60042B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812-E37E-4383-B7D3-D0A963AA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7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734C-8C08-4A3F-92E3-47FFA60042B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812-E37E-4383-B7D3-D0A963AA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0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734C-8C08-4A3F-92E3-47FFA60042B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812-E37E-4383-B7D3-D0A963AA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734C-8C08-4A3F-92E3-47FFA60042B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812-E37E-4383-B7D3-D0A963AA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7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734C-8C08-4A3F-92E3-47FFA60042B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812-E37E-4383-B7D3-D0A963AA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2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734C-8C08-4A3F-92E3-47FFA60042B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812-E37E-4383-B7D3-D0A963AA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9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5734C-8C08-4A3F-92E3-47FFA60042B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2B812-E37E-4383-B7D3-D0A963AA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644" y="801105"/>
            <a:ext cx="10451412" cy="238266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Exploring Using Artificial Intelligence (AI) for </a:t>
            </a:r>
            <a:r>
              <a:rPr lang="en-US" sz="3200" b="1" dirty="0" err="1" smtClean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NowCasting</a:t>
            </a:r>
            <a:r>
              <a:rPr lang="en-US" sz="3200" b="1" dirty="0" smtClean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NWP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6631" y="4298622"/>
            <a:ext cx="9926425" cy="1253765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S. Boukabara*, E. </a:t>
            </a:r>
            <a:r>
              <a:rPr lang="en-US" sz="2000" b="1" dirty="0" err="1" smtClean="0">
                <a:solidFill>
                  <a:srgbClr val="FF0000"/>
                </a:solidFill>
              </a:rPr>
              <a:t>Maddy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2000" b="1" dirty="0" smtClean="0">
                <a:solidFill>
                  <a:srgbClr val="FF0000"/>
                </a:solidFill>
              </a:rPr>
              <a:t>, A. </a:t>
            </a:r>
            <a:r>
              <a:rPr lang="en-US" sz="2000" b="1" dirty="0" err="1" smtClean="0">
                <a:solidFill>
                  <a:srgbClr val="FF0000"/>
                </a:solidFill>
              </a:rPr>
              <a:t>Neiss</a:t>
            </a:r>
            <a:r>
              <a:rPr lang="en-US" sz="2000" b="1" baseline="30000" dirty="0">
                <a:solidFill>
                  <a:srgbClr val="FF0000"/>
                </a:solidFill>
              </a:rPr>
              <a:t>+</a:t>
            </a:r>
            <a:r>
              <a:rPr lang="en-US" sz="2000" b="1" dirty="0" smtClean="0">
                <a:solidFill>
                  <a:srgbClr val="FF0000"/>
                </a:solidFill>
              </a:rPr>
              <a:t>, K. Garrett</a:t>
            </a:r>
            <a:r>
              <a:rPr lang="en-US" sz="2000" b="1" baseline="30000" dirty="0">
                <a:solidFill>
                  <a:srgbClr val="FF0000"/>
                </a:solidFill>
              </a:rPr>
              <a:t>*</a:t>
            </a:r>
            <a:r>
              <a:rPr lang="en-US" sz="2000" b="1" dirty="0" smtClean="0">
                <a:solidFill>
                  <a:srgbClr val="FF0000"/>
                </a:solidFill>
              </a:rPr>
              <a:t>, E. Jones</a:t>
            </a:r>
            <a:r>
              <a:rPr lang="en-US" sz="2000" b="1" baseline="30000" dirty="0">
                <a:solidFill>
                  <a:srgbClr val="FF0000"/>
                </a:solidFill>
              </a:rPr>
              <a:t>+</a:t>
            </a:r>
            <a:r>
              <a:rPr lang="en-US" sz="2000" b="1" dirty="0" smtClean="0">
                <a:solidFill>
                  <a:srgbClr val="FF0000"/>
                </a:solidFill>
              </a:rPr>
              <a:t>, K. Ide</a:t>
            </a:r>
            <a:r>
              <a:rPr lang="en-US" sz="2200" b="1" dirty="0" smtClean="0">
                <a:solidFill>
                  <a:srgbClr val="FF0000"/>
                </a:solidFill>
              </a:rPr>
              <a:t>~</a:t>
            </a:r>
            <a:r>
              <a:rPr lang="en-US" sz="2000" b="1" dirty="0" smtClean="0">
                <a:solidFill>
                  <a:srgbClr val="FF0000"/>
                </a:solidFill>
              </a:rPr>
              <a:t>, N. </a:t>
            </a:r>
            <a:r>
              <a:rPr lang="en-US" sz="2000" b="1" dirty="0" err="1" smtClean="0">
                <a:solidFill>
                  <a:srgbClr val="FF0000"/>
                </a:solidFill>
              </a:rPr>
              <a:t>Shahroudi</a:t>
            </a:r>
            <a:r>
              <a:rPr lang="en-US" sz="1600" b="1" baseline="30000" dirty="0">
                <a:solidFill>
                  <a:srgbClr val="FF0000"/>
                </a:solidFill>
              </a:rPr>
              <a:t> </a:t>
            </a:r>
            <a:r>
              <a:rPr lang="en-US" sz="2200" b="1" baseline="30000" dirty="0">
                <a:solidFill>
                  <a:srgbClr val="FF0000"/>
                </a:solidFill>
              </a:rPr>
              <a:t>+</a:t>
            </a:r>
            <a:r>
              <a:rPr lang="en-US" sz="2000" b="1" dirty="0" smtClean="0">
                <a:solidFill>
                  <a:srgbClr val="FF0000"/>
                </a:solidFill>
              </a:rPr>
              <a:t> and K. Kumar</a:t>
            </a:r>
            <a:r>
              <a:rPr lang="en-US" sz="2000" b="1" baseline="30000" dirty="0">
                <a:solidFill>
                  <a:srgbClr val="FF0000"/>
                </a:solidFill>
              </a:rPr>
              <a:t>+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1400" b="1" dirty="0" smtClean="0"/>
              <a:t>*NOAA/NESDIS Center for Satellite Applications and Research (STAR</a:t>
            </a:r>
            <a:r>
              <a:rPr lang="en-US" sz="1400" b="1" dirty="0"/>
              <a:t>) , College park, MD, USA</a:t>
            </a:r>
            <a:endParaRPr lang="en-US" sz="1400" b="1" dirty="0" smtClean="0"/>
          </a:p>
          <a:p>
            <a:r>
              <a:rPr lang="en-US" sz="1400" b="1" baseline="30000" dirty="0" smtClean="0"/>
              <a:t>+</a:t>
            </a:r>
            <a:r>
              <a:rPr lang="en-US" sz="1400" b="1" dirty="0" smtClean="0"/>
              <a:t> Riverside Technology Inc</a:t>
            </a:r>
            <a:r>
              <a:rPr lang="en-US" sz="1400" b="1" dirty="0"/>
              <a:t>. (RTI</a:t>
            </a:r>
            <a:r>
              <a:rPr lang="en-US" sz="1400" b="1" dirty="0" smtClean="0"/>
              <a:t>) @ NOAA/STAR, College park, MD, USA </a:t>
            </a:r>
          </a:p>
          <a:p>
            <a:r>
              <a:rPr lang="en-US" sz="1400" b="1" baseline="30000" dirty="0" smtClean="0"/>
              <a:t>~</a:t>
            </a:r>
            <a:r>
              <a:rPr lang="en-US" sz="1400" b="1" dirty="0" smtClean="0"/>
              <a:t> University of Maryland (UMD), College Park, MD, USA </a:t>
            </a:r>
            <a:endParaRPr lang="en-US" sz="1400" b="1" dirty="0"/>
          </a:p>
          <a:p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05773" y="6548438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NOAA/NWS/NCEP?EMC Seminar, College Park, MD, April 24</a:t>
            </a:r>
            <a:r>
              <a:rPr lang="en-US" sz="1000" i="1" baseline="30000" dirty="0" smtClean="0"/>
              <a:t>th</a:t>
            </a:r>
            <a:r>
              <a:rPr lang="en-US" sz="1000" i="1" dirty="0" smtClean="0"/>
              <a:t> 2018  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62844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52658" y="452663"/>
            <a:ext cx="82677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Pilot Project: MIIDAPS-AI: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Multi-Instrument Inversion and Data Assimilation Preprocessing System</a:t>
            </a:r>
            <a:endParaRPr lang="en-US" sz="2000" dirty="0" smtClean="0"/>
          </a:p>
          <a:p>
            <a:r>
              <a:rPr lang="en-US" sz="1200" dirty="0" smtClean="0"/>
              <a:t>Exploring </a:t>
            </a:r>
            <a:r>
              <a:rPr lang="en-US" sz="1200" dirty="0"/>
              <a:t>Artificial Intelligence for Remote Sensing/Data Assimilation/Fusion Applications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396289" y="6629400"/>
            <a:ext cx="182403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" t="9728" r="1846" b="4528"/>
          <a:stretch/>
        </p:blipFill>
        <p:spPr>
          <a:xfrm>
            <a:off x="7724435" y="2570458"/>
            <a:ext cx="4479547" cy="3039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 t="9674" r="1021" b="5636"/>
          <a:stretch/>
        </p:blipFill>
        <p:spPr>
          <a:xfrm>
            <a:off x="3115399" y="2570457"/>
            <a:ext cx="4495800" cy="297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55257" y="2447347"/>
            <a:ext cx="3574473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Reference source of TPW: ECMWF Analysis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086165"/>
              </p:ext>
            </p:extLst>
          </p:nvPr>
        </p:nvGraphicFramePr>
        <p:xfrm>
          <a:off x="5363299" y="5673568"/>
          <a:ext cx="4448724" cy="1200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519"/>
                <a:gridCol w="1119896"/>
                <a:gridCol w="1508309"/>
              </a:tblGrid>
              <a:tr h="50027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MIIDAPS-AI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MIIDAPS</a:t>
                      </a:r>
                    </a:p>
                  </a:txBody>
                  <a:tcPr/>
                </a:tc>
              </a:tr>
              <a:tr h="7002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Processing Time for a full day data.</a:t>
                      </a:r>
                      <a:r>
                        <a:rPr lang="en-US" sz="1200" b="1" baseline="0" dirty="0" smtClean="0"/>
                        <a:t> A s</a:t>
                      </a:r>
                      <a:r>
                        <a:rPr lang="en-US" sz="1200" b="1" dirty="0" smtClean="0"/>
                        <a:t>ingle sensor (ATMS). Excluding I/O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~5 seconds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~ 2 hours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833127" y="4536893"/>
            <a:ext cx="93307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ECMWF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81684" y="4536893"/>
            <a:ext cx="129176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MIIDAPS-AI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5399" y="2439146"/>
            <a:ext cx="4419600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MIIDAPS-AI outputs (TPW) Using SNPP/ATMS Real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8397" y="1838890"/>
            <a:ext cx="471371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Google </a:t>
            </a:r>
            <a:r>
              <a:rPr lang="en-US" dirty="0" err="1" smtClean="0"/>
              <a:t>TensorFlow</a:t>
            </a:r>
            <a:r>
              <a:rPr lang="en-US" dirty="0" smtClean="0"/>
              <a:t> Tool used for MIIDAPS-AI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36" y="-14068"/>
            <a:ext cx="3784210" cy="2942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558" y="3121543"/>
            <a:ext cx="2895605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How to assess that AI-based output (Satellite Analysis) is valid</a:t>
            </a:r>
            <a:r>
              <a:rPr lang="en-US" b="1" dirty="0" smtClean="0">
                <a:solidFill>
                  <a:srgbClr val="008000"/>
                </a:solidFill>
              </a:rPr>
              <a:t>?</a:t>
            </a:r>
          </a:p>
          <a:p>
            <a:pPr marL="342900" indent="-342900">
              <a:buAutoNum type="arabicParenBoth"/>
            </a:pPr>
            <a:r>
              <a:rPr lang="en-US" dirty="0" smtClean="0"/>
              <a:t>Assessing quality </a:t>
            </a:r>
            <a:r>
              <a:rPr lang="en-US" dirty="0"/>
              <a:t>by comparing </a:t>
            </a:r>
            <a:r>
              <a:rPr lang="en-US" dirty="0" smtClean="0"/>
              <a:t>against </a:t>
            </a:r>
            <a:r>
              <a:rPr lang="en-US" dirty="0"/>
              <a:t>independent </a:t>
            </a:r>
            <a:r>
              <a:rPr lang="en-US" dirty="0" smtClean="0"/>
              <a:t>analyses</a:t>
            </a:r>
          </a:p>
          <a:p>
            <a:pPr marL="342900" indent="-342900">
              <a:buAutoNum type="arabicParenBoth"/>
            </a:pPr>
            <a:r>
              <a:rPr lang="en-US" dirty="0" smtClean="0"/>
              <a:t>Assessing </a:t>
            </a:r>
            <a:r>
              <a:rPr lang="en-US" dirty="0"/>
              <a:t>Radiometric </a:t>
            </a:r>
            <a:r>
              <a:rPr lang="en-US" dirty="0" smtClean="0"/>
              <a:t>Fitting of Analysis</a:t>
            </a:r>
          </a:p>
          <a:p>
            <a:pPr marL="342900" indent="-342900">
              <a:buAutoNum type="arabicParenBoth"/>
            </a:pPr>
            <a:r>
              <a:rPr lang="en-US" dirty="0" smtClean="0"/>
              <a:t>Assessing analysis spatial coherence</a:t>
            </a:r>
          </a:p>
          <a:p>
            <a:pPr marL="342900" indent="-342900">
              <a:buAutoNum type="arabicParenBoth"/>
            </a:pPr>
            <a:r>
              <a:rPr lang="en-US" dirty="0" smtClean="0"/>
              <a:t>Assessing </a:t>
            </a:r>
            <a:r>
              <a:rPr lang="en-US" dirty="0"/>
              <a:t>inter-parameters </a:t>
            </a:r>
            <a:r>
              <a:rPr lang="en-US" dirty="0" smtClean="0"/>
              <a:t>correlations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07" y="-99574"/>
            <a:ext cx="10515600" cy="992510"/>
          </a:xfrm>
        </p:spPr>
        <p:txBody>
          <a:bodyPr/>
          <a:lstStyle/>
          <a:p>
            <a:pPr algn="ctr"/>
            <a:r>
              <a:rPr lang="en-US" b="1" dirty="0" smtClean="0"/>
              <a:t>(1) Performance Assessment (T, Q)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058" y="892935"/>
            <a:ext cx="6539823" cy="44261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" y="892936"/>
            <a:ext cx="5901599" cy="44261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2372" y="6142367"/>
            <a:ext cx="624269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ECMWF used as independent reference set. Clear and cloudy points. All surfaces included.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861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5" y="1358366"/>
            <a:ext cx="3609633" cy="2707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14" y="4122766"/>
            <a:ext cx="3428621" cy="2571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03" y="1354166"/>
            <a:ext cx="3669883" cy="2752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710" y="4047563"/>
            <a:ext cx="3629161" cy="27218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1102" y="1313179"/>
            <a:ext cx="3790501" cy="369332"/>
          </a:xfrm>
          <a:prstGeom prst="rect">
            <a:avLst/>
          </a:prstGeom>
          <a:solidFill>
            <a:srgbClr val="F7964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Analytic Emissivity (ATMS Channel #1)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56485" y="1354166"/>
            <a:ext cx="2833386" cy="369332"/>
          </a:xfrm>
          <a:prstGeom prst="rect">
            <a:avLst/>
          </a:prstGeom>
          <a:solidFill>
            <a:srgbClr val="F7964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AI Based on real ATMS Data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892603" y="2352597"/>
            <a:ext cx="2305236" cy="369332"/>
          </a:xfrm>
          <a:prstGeom prst="rect">
            <a:avLst/>
          </a:prstGeom>
          <a:solidFill>
            <a:srgbClr val="F7964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Channel 1 emissivity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905946" y="5223833"/>
            <a:ext cx="2286398" cy="369332"/>
          </a:xfrm>
          <a:prstGeom prst="rect">
            <a:avLst/>
          </a:prstGeom>
          <a:solidFill>
            <a:srgbClr val="F7964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Skin Temperature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53" y="4047564"/>
            <a:ext cx="3747247" cy="28104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994" y="1006002"/>
            <a:ext cx="4083364" cy="30625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44754" y="907791"/>
            <a:ext cx="3520022" cy="307777"/>
          </a:xfrm>
          <a:prstGeom prst="rect">
            <a:avLst/>
          </a:prstGeom>
          <a:solidFill>
            <a:srgbClr val="F7964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DNN and Analytic-Emissivity Histograms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686167" y="4013999"/>
            <a:ext cx="2610506" cy="307777"/>
          </a:xfrm>
          <a:prstGeom prst="rect">
            <a:avLst/>
          </a:prstGeom>
          <a:solidFill>
            <a:srgbClr val="F7964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DNN and G5NR </a:t>
            </a:r>
            <a:r>
              <a:rPr lang="en-US" sz="1400" b="1" dirty="0" err="1" smtClean="0"/>
              <a:t>Tskin</a:t>
            </a:r>
            <a:endParaRPr lang="en-US" sz="14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34207" y="-99574"/>
            <a:ext cx="10515600" cy="992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(1bis) Performance Assessment (</a:t>
            </a:r>
            <a:r>
              <a:rPr lang="en-US" b="1" dirty="0" err="1" smtClean="0"/>
              <a:t>Tskin</a:t>
            </a:r>
            <a:r>
              <a:rPr lang="en-US" b="1" dirty="0" smtClean="0"/>
              <a:t>, </a:t>
            </a:r>
            <a:r>
              <a:rPr lang="en-US" b="1" dirty="0" err="1" smtClean="0"/>
              <a:t>Emiss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05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892" y="1069016"/>
            <a:ext cx="5409216" cy="4299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7" y="1536639"/>
            <a:ext cx="6295685" cy="425777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24722" y="5970495"/>
            <a:ext cx="7778675" cy="753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AI-based analysis is fed to CRTM and then simulation is compared to </a:t>
            </a:r>
            <a:r>
              <a:rPr lang="en-US" dirty="0" err="1" smtClean="0"/>
              <a:t>CrIS</a:t>
            </a:r>
            <a:r>
              <a:rPr lang="en-US" dirty="0" smtClean="0"/>
              <a:t> radiances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4207" y="-99574"/>
            <a:ext cx="10515600" cy="992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(2) Convergence Assessment (</a:t>
            </a:r>
            <a:r>
              <a:rPr lang="en-US" b="1" dirty="0" err="1" smtClean="0"/>
              <a:t>CrIS</a:t>
            </a:r>
            <a:r>
              <a:rPr lang="en-US" b="1" dirty="0" smtClean="0"/>
              <a:t> Case)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88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364145"/>
            <a:ext cx="12113111" cy="493855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1800" b="1" dirty="0" smtClean="0"/>
              <a:t>Spatial coherence – Global Temperature and Water Vapor 1D power spectrum from ATMS and ECMWF</a:t>
            </a:r>
            <a:endParaRPr lang="en-US" sz="1800" b="1" dirty="0"/>
          </a:p>
        </p:txBody>
      </p:sp>
      <p:pic>
        <p:nvPicPr>
          <p:cNvPr id="4" name="Picture 3" descr="miidapsai_snpp_atms_ecm_temp_all_psd_glb_all_20170826_atmv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738"/>
            <a:ext cx="5596569" cy="4197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49" y="1260860"/>
            <a:ext cx="5668243" cy="42511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0695" y="964373"/>
            <a:ext cx="1471248" cy="369332"/>
          </a:xfrm>
          <a:prstGeom prst="rect">
            <a:avLst/>
          </a:prstGeom>
          <a:solidFill>
            <a:srgbClr val="F7964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Temperature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13503" y="964373"/>
            <a:ext cx="1801774" cy="369332"/>
          </a:xfrm>
          <a:prstGeom prst="rect">
            <a:avLst/>
          </a:prstGeom>
          <a:solidFill>
            <a:srgbClr val="F7964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Water Vapor</a:t>
            </a:r>
            <a:endParaRPr lang="en-US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4207" y="-99574"/>
            <a:ext cx="10515600" cy="992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(3) Spatial Coherence Assessment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76731" y="5717814"/>
            <a:ext cx="883967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Water vapor fields and Temperature fields generated by AI (and satellite data) are consistent with those from ECMWF, except for high variability scales (as expected)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07"/>
          <a:stretch/>
        </p:blipFill>
        <p:spPr>
          <a:xfrm>
            <a:off x="-295423" y="1008738"/>
            <a:ext cx="9059595" cy="5686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9943" y="902169"/>
            <a:ext cx="6567500" cy="923330"/>
          </a:xfrm>
          <a:prstGeom prst="rect">
            <a:avLst/>
          </a:prstGeom>
          <a:solidFill>
            <a:srgbClr val="F7964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AI-Based Algorithm vs ECMWF – ocean</a:t>
            </a:r>
          </a:p>
          <a:p>
            <a:pPr algn="ctr"/>
            <a:endParaRPr lang="en-US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600" y="-89591"/>
            <a:ext cx="10515600" cy="992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(4) Inter-Parameters Correlation Assessment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665147" y="3113400"/>
            <a:ext cx="3259567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Water vapor, temperature and Skin temperature generated by AI applied to ATMS are correlated with each other in a similar way than those same parameters obtained from an NWP analysis, 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" y="13485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Timing Profile (1/2)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41" r="182"/>
          <a:stretch/>
        </p:blipFill>
        <p:spPr>
          <a:xfrm>
            <a:off x="4975" y="1343891"/>
            <a:ext cx="12199615" cy="43087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4655" y="5753531"/>
            <a:ext cx="666793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between MIIDAPS-AI timing and Regular 1DVAR-based MIRS system. For preprocessing, product generation, and post-processing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" y="13485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Timing Profile (2/2)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72" r="1285"/>
          <a:stretch/>
        </p:blipFill>
        <p:spPr>
          <a:xfrm>
            <a:off x="128588" y="1460418"/>
            <a:ext cx="11415711" cy="4110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4655" y="6053568"/>
            <a:ext cx="666793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of timings using MIIDAPS-AI for multiple sensors (ATMS, </a:t>
            </a:r>
            <a:r>
              <a:rPr lang="en-US" dirty="0" err="1" smtClean="0"/>
              <a:t>CrIS</a:t>
            </a:r>
            <a:r>
              <a:rPr lang="en-US" dirty="0" smtClean="0"/>
              <a:t>, AMSU/MHS,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48"/>
            <a:ext cx="11190026" cy="79493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8000"/>
                </a:solidFill>
              </a:rPr>
              <a:t>Can AI Be Used as Forward Operator?</a:t>
            </a:r>
            <a:endParaRPr lang="en-US" sz="5400" b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1589" y="5652577"/>
            <a:ext cx="884396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 an alternative to using AI for Inversion, DA, etc. What about if we simply change the forward operator using the AI tool (and keep the </a:t>
            </a:r>
            <a:r>
              <a:rPr lang="en-US" dirty="0" err="1" smtClean="0">
                <a:solidFill>
                  <a:srgbClr val="FF0000"/>
                </a:solidFill>
              </a:rPr>
              <a:t>variational</a:t>
            </a:r>
            <a:r>
              <a:rPr lang="en-US" dirty="0" smtClean="0">
                <a:solidFill>
                  <a:srgbClr val="FF0000"/>
                </a:solidFill>
              </a:rPr>
              <a:t> approach the same it is now)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81" y="2139474"/>
            <a:ext cx="2730711" cy="20480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80" y="2631254"/>
            <a:ext cx="2615474" cy="19616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62526" y="2007124"/>
            <a:ext cx="12557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AI vs CRTM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1633" y="3604921"/>
            <a:ext cx="9012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Chan21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8536" y="4002841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Chan6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2009775" y="964921"/>
            <a:ext cx="7315200" cy="3962400"/>
            <a:chOff x="480" y="1008"/>
            <a:chExt cx="4608" cy="2496"/>
          </a:xfrm>
        </p:grpSpPr>
        <p:sp>
          <p:nvSpPr>
            <p:cNvPr id="50" name="Rectangle 23"/>
            <p:cNvSpPr>
              <a:spLocks noChangeArrowheads="1"/>
            </p:cNvSpPr>
            <p:nvPr/>
          </p:nvSpPr>
          <p:spPr bwMode="auto">
            <a:xfrm>
              <a:off x="864" y="1440"/>
              <a:ext cx="3072" cy="1920"/>
            </a:xfrm>
            <a:prstGeom prst="rect">
              <a:avLst/>
            </a:prstGeom>
            <a:solidFill>
              <a:srgbClr val="FFCC00">
                <a:alpha val="1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1" name="AutoShape 4"/>
            <p:cNvCxnSpPr>
              <a:cxnSpLocks noChangeShapeType="1"/>
              <a:stCxn id="56" idx="2"/>
              <a:endCxn id="62" idx="0"/>
            </p:cNvCxnSpPr>
            <p:nvPr/>
          </p:nvCxnSpPr>
          <p:spPr bwMode="auto">
            <a:xfrm rot="5400000">
              <a:off x="2980" y="1469"/>
              <a:ext cx="13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2" name="AutoShape 5"/>
            <p:cNvCxnSpPr>
              <a:cxnSpLocks noChangeShapeType="1"/>
              <a:stCxn id="61" idx="3"/>
              <a:endCxn id="62" idx="1"/>
            </p:cNvCxnSpPr>
            <p:nvPr/>
          </p:nvCxnSpPr>
          <p:spPr bwMode="auto">
            <a:xfrm>
              <a:off x="2208" y="1776"/>
              <a:ext cx="28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3" name="AutoShape 6"/>
            <p:cNvCxnSpPr>
              <a:cxnSpLocks noChangeShapeType="1"/>
              <a:stCxn id="62" idx="2"/>
              <a:endCxn id="65" idx="1"/>
            </p:cNvCxnSpPr>
            <p:nvPr/>
          </p:nvCxnSpPr>
          <p:spPr bwMode="auto">
            <a:xfrm>
              <a:off x="3048" y="2016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480" y="1008"/>
              <a:ext cx="4608" cy="2496"/>
            </a:xfrm>
            <a:prstGeom prst="flowChartProcess">
              <a:avLst/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491" y="1008"/>
              <a:ext cx="127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 err="1" smtClean="0"/>
                <a:t>Variational</a:t>
              </a:r>
              <a:r>
                <a:rPr lang="en-US" sz="1800" b="1" dirty="0" smtClean="0"/>
                <a:t> N-</a:t>
              </a:r>
              <a:r>
                <a:rPr lang="en-US" sz="1800" b="1" dirty="0" err="1" smtClean="0"/>
                <a:t>dVAR</a:t>
              </a:r>
              <a:endParaRPr lang="en-US" sz="1800" b="1" dirty="0"/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2352" y="1104"/>
              <a:ext cx="1392" cy="288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Measured Radiances</a:t>
              </a:r>
            </a:p>
          </p:txBody>
        </p:sp>
        <p:sp>
          <p:nvSpPr>
            <p:cNvPr id="57" name="AutoShape 10"/>
            <p:cNvSpPr>
              <a:spLocks noChangeArrowheads="1"/>
            </p:cNvSpPr>
            <p:nvPr/>
          </p:nvSpPr>
          <p:spPr bwMode="auto">
            <a:xfrm>
              <a:off x="1152" y="2688"/>
              <a:ext cx="768" cy="48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 smtClean="0"/>
                <a:t>AI-Based </a:t>
              </a:r>
            </a:p>
            <a:p>
              <a:pPr algn="ctr"/>
              <a:r>
                <a:rPr lang="en-US" sz="1200" b="1" dirty="0" err="1" smtClean="0"/>
                <a:t>ForWard</a:t>
              </a:r>
              <a:r>
                <a:rPr lang="en-US" sz="1200" b="1" dirty="0" smtClean="0"/>
                <a:t> </a:t>
              </a:r>
            </a:p>
            <a:p>
              <a:pPr algn="ctr"/>
              <a:r>
                <a:rPr lang="en-US" sz="1200" b="1" dirty="0" smtClean="0"/>
                <a:t>Operator</a:t>
              </a:r>
              <a:endParaRPr lang="en-US" sz="1200" b="1" dirty="0"/>
            </a:p>
          </p:txBody>
        </p:sp>
        <p:sp>
          <p:nvSpPr>
            <p:cNvPr id="58" name="Rectangle 11"/>
            <p:cNvSpPr>
              <a:spLocks noChangeArrowheads="1"/>
            </p:cNvSpPr>
            <p:nvPr/>
          </p:nvSpPr>
          <p:spPr bwMode="auto">
            <a:xfrm rot="16200000">
              <a:off x="144" y="2784"/>
              <a:ext cx="105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Initial State Vector</a:t>
              </a:r>
            </a:p>
          </p:txBody>
        </p:sp>
        <p:sp>
          <p:nvSpPr>
            <p:cNvPr id="59" name="AutoShape 12"/>
            <p:cNvSpPr>
              <a:spLocks noChangeArrowheads="1"/>
            </p:cNvSpPr>
            <p:nvPr/>
          </p:nvSpPr>
          <p:spPr bwMode="auto">
            <a:xfrm>
              <a:off x="816" y="2928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AutoShape 13"/>
            <p:cNvSpPr>
              <a:spLocks noChangeArrowheads="1"/>
            </p:cNvSpPr>
            <p:nvPr/>
          </p:nvSpPr>
          <p:spPr bwMode="auto">
            <a:xfrm>
              <a:off x="1488" y="2160"/>
              <a:ext cx="144" cy="432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1" name="Rectangle 14"/>
            <p:cNvSpPr>
              <a:spLocks noChangeArrowheads="1"/>
            </p:cNvSpPr>
            <p:nvPr/>
          </p:nvSpPr>
          <p:spPr bwMode="auto">
            <a:xfrm>
              <a:off x="1008" y="1632"/>
              <a:ext cx="1200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Simulated Radiances</a:t>
              </a:r>
            </a:p>
          </p:txBody>
        </p:sp>
        <p:sp>
          <p:nvSpPr>
            <p:cNvPr id="62" name="AutoShape 15"/>
            <p:cNvSpPr>
              <a:spLocks noChangeArrowheads="1"/>
            </p:cNvSpPr>
            <p:nvPr/>
          </p:nvSpPr>
          <p:spPr bwMode="auto">
            <a:xfrm>
              <a:off x="2496" y="1536"/>
              <a:ext cx="1104" cy="480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800" b="1" i="1"/>
                <a:t>Comparison: Fit </a:t>
              </a:r>
            </a:p>
            <a:p>
              <a:pPr algn="ctr"/>
              <a:r>
                <a:rPr lang="en-US" sz="800" b="1" i="1"/>
                <a:t>Within Noise Level ?</a:t>
              </a:r>
              <a:r>
                <a:rPr lang="en-US" sz="1800"/>
                <a:t> </a:t>
              </a:r>
            </a:p>
          </p:txBody>
        </p:sp>
        <p:sp>
          <p:nvSpPr>
            <p:cNvPr id="63" name="AutoShape 16"/>
            <p:cNvSpPr>
              <a:spLocks noChangeArrowheads="1"/>
            </p:cNvSpPr>
            <p:nvPr/>
          </p:nvSpPr>
          <p:spPr bwMode="auto">
            <a:xfrm rot="10800000">
              <a:off x="2064" y="2928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17"/>
            <p:cNvSpPr txBox="1">
              <a:spLocks noChangeArrowheads="1"/>
            </p:cNvSpPr>
            <p:nvPr/>
          </p:nvSpPr>
          <p:spPr bwMode="auto">
            <a:xfrm>
              <a:off x="2736" y="1968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/>
                <a:t>No</a:t>
              </a:r>
            </a:p>
          </p:txBody>
        </p:sp>
        <p:sp>
          <p:nvSpPr>
            <p:cNvPr id="65" name="AutoShape 18"/>
            <p:cNvSpPr>
              <a:spLocks noChangeArrowheads="1"/>
            </p:cNvSpPr>
            <p:nvPr/>
          </p:nvSpPr>
          <p:spPr bwMode="auto">
            <a:xfrm>
              <a:off x="2544" y="2208"/>
              <a:ext cx="1008" cy="336"/>
            </a:xfrm>
            <a:prstGeom prst="flowChartInputOutpu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Update </a:t>
              </a:r>
            </a:p>
            <a:p>
              <a:pPr algn="ctr"/>
              <a:r>
                <a:rPr lang="en-US" sz="1400"/>
                <a:t>State Vector</a:t>
              </a:r>
            </a:p>
          </p:txBody>
        </p:sp>
        <p:sp>
          <p:nvSpPr>
            <p:cNvPr id="66" name="AutoShape 19"/>
            <p:cNvSpPr>
              <a:spLocks noChangeArrowheads="1"/>
            </p:cNvSpPr>
            <p:nvPr/>
          </p:nvSpPr>
          <p:spPr bwMode="auto">
            <a:xfrm rot="5400000">
              <a:off x="2928" y="2640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20"/>
            <p:cNvSpPr>
              <a:spLocks noChangeArrowheads="1"/>
            </p:cNvSpPr>
            <p:nvPr/>
          </p:nvSpPr>
          <p:spPr bwMode="auto">
            <a:xfrm>
              <a:off x="2448" y="2880"/>
              <a:ext cx="1200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New State Vector</a:t>
              </a:r>
            </a:p>
          </p:txBody>
        </p:sp>
        <p:sp>
          <p:nvSpPr>
            <p:cNvPr id="68" name="AutoShape 21"/>
            <p:cNvSpPr>
              <a:spLocks noChangeArrowheads="1"/>
            </p:cNvSpPr>
            <p:nvPr/>
          </p:nvSpPr>
          <p:spPr bwMode="auto">
            <a:xfrm>
              <a:off x="4080" y="1488"/>
              <a:ext cx="816" cy="576"/>
            </a:xfrm>
            <a:prstGeom prst="flowChartAlternateProcess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/>
                <a:t>Solution </a:t>
              </a:r>
            </a:p>
            <a:p>
              <a:pPr algn="ctr"/>
              <a:r>
                <a:rPr lang="en-US" sz="1800"/>
                <a:t>Reached</a:t>
              </a:r>
            </a:p>
          </p:txBody>
        </p:sp>
        <p:cxnSp>
          <p:nvCxnSpPr>
            <p:cNvPr id="69" name="AutoShape 22"/>
            <p:cNvCxnSpPr>
              <a:cxnSpLocks noChangeShapeType="1"/>
              <a:stCxn id="62" idx="3"/>
              <a:endCxn id="68" idx="1"/>
            </p:cNvCxnSpPr>
            <p:nvPr/>
          </p:nvCxnSpPr>
          <p:spPr bwMode="auto">
            <a:xfrm>
              <a:off x="3600" y="1776"/>
              <a:ext cx="48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Text Box 24"/>
            <p:cNvSpPr txBox="1">
              <a:spLocks noChangeArrowheads="1"/>
            </p:cNvSpPr>
            <p:nvPr/>
          </p:nvSpPr>
          <p:spPr bwMode="auto">
            <a:xfrm>
              <a:off x="3552" y="1536"/>
              <a:ext cx="3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/>
                <a:t>Yes</a:t>
              </a:r>
            </a:p>
          </p:txBody>
        </p:sp>
        <p:sp>
          <p:nvSpPr>
            <p:cNvPr id="71" name="Line 25"/>
            <p:cNvSpPr>
              <a:spLocks noChangeShapeType="1"/>
            </p:cNvSpPr>
            <p:nvPr/>
          </p:nvSpPr>
          <p:spPr bwMode="gray">
            <a:xfrm>
              <a:off x="2208" y="17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" name="AutoShape 26"/>
            <p:cNvCxnSpPr>
              <a:cxnSpLocks noChangeShapeType="1"/>
              <a:stCxn id="62" idx="2"/>
              <a:endCxn id="65" idx="1"/>
            </p:cNvCxnSpPr>
            <p:nvPr/>
          </p:nvCxnSpPr>
          <p:spPr bwMode="gray">
            <a:xfrm>
              <a:off x="3048" y="2016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3" name="AutoShape 27"/>
            <p:cNvCxnSpPr>
              <a:cxnSpLocks noChangeShapeType="1"/>
              <a:stCxn id="56" idx="2"/>
              <a:endCxn id="62" idx="0"/>
            </p:cNvCxnSpPr>
            <p:nvPr/>
          </p:nvCxnSpPr>
          <p:spPr bwMode="gray">
            <a:xfrm>
              <a:off x="3048" y="1401"/>
              <a:ext cx="0" cy="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74" name="Oval 73"/>
          <p:cNvSpPr/>
          <p:nvPr/>
        </p:nvSpPr>
        <p:spPr>
          <a:xfrm>
            <a:off x="2737656" y="3346455"/>
            <a:ext cx="2006220" cy="13374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4042870" y="2869263"/>
            <a:ext cx="92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~1000 faster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6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48"/>
            <a:ext cx="11190026" cy="79493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8000"/>
                </a:solidFill>
              </a:rPr>
              <a:t>Can AI Be Used as Forward Operator?</a:t>
            </a:r>
            <a:endParaRPr lang="en-US" sz="5400" b="1" dirty="0">
              <a:solidFill>
                <a:srgbClr val="008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292720"/>
              </p:ext>
            </p:extLst>
          </p:nvPr>
        </p:nvGraphicFramePr>
        <p:xfrm>
          <a:off x="4394578" y="5906803"/>
          <a:ext cx="7540654" cy="889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807"/>
                <a:gridCol w="1898240"/>
                <a:gridCol w="2556607"/>
              </a:tblGrid>
              <a:tr h="32757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CRTM-AI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CRTM</a:t>
                      </a:r>
                    </a:p>
                  </a:txBody>
                  <a:tcPr/>
                </a:tc>
              </a:tr>
              <a:tr h="561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Processing Time for a full day data.</a:t>
                      </a:r>
                      <a:r>
                        <a:rPr lang="en-US" sz="1200" b="1" baseline="0" dirty="0" smtClean="0"/>
                        <a:t> A s</a:t>
                      </a:r>
                      <a:r>
                        <a:rPr lang="en-US" sz="1200" b="1" dirty="0" smtClean="0"/>
                        <a:t>ingle sensor channel(ATMS). Excluding I/O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&lt;1 second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~ 1.3 hours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31" y="964921"/>
            <a:ext cx="4056784" cy="59093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Status: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EOF of </a:t>
            </a:r>
            <a:r>
              <a:rPr lang="en-US" dirty="0" err="1" smtClean="0"/>
              <a:t>Geoph</a:t>
            </a:r>
            <a:r>
              <a:rPr lang="en-US" dirty="0" smtClean="0"/>
              <a:t> Data Used as Inputs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Only clear sky was tested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Only surface-blind channel tested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ATMS tested. All channels together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~million points used: training/testing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Jacobians need to be trained (TBD)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Quick test: CRTM used as training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Potential Advantages: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Multiple Orders of magnitude faster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Allows using this in a </a:t>
            </a:r>
            <a:r>
              <a:rPr lang="en-US" dirty="0" err="1" smtClean="0"/>
              <a:t>Variational</a:t>
            </a:r>
            <a:r>
              <a:rPr lang="en-US" dirty="0" smtClean="0"/>
              <a:t> setting (inversion, DA/DF)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Is just an extension of the faster implementation of true RT models (Line-By-Line Models)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Does not Replace LBL: Uses them for training just like CRTM, RTTOV, </a:t>
            </a:r>
            <a:r>
              <a:rPr lang="en-US" dirty="0" err="1" smtClean="0"/>
              <a:t>etc</a:t>
            </a:r>
            <a:endParaRPr lang="en-US" dirty="0"/>
          </a:p>
          <a:p>
            <a:r>
              <a:rPr lang="en-US" b="1" u="sng" dirty="0" smtClean="0">
                <a:solidFill>
                  <a:srgbClr val="FF0000"/>
                </a:solidFill>
              </a:rPr>
              <a:t>Next Steps: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Use LBL as training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Assess in </a:t>
            </a:r>
            <a:r>
              <a:rPr lang="en-US" dirty="0" err="1" smtClean="0"/>
              <a:t>variational</a:t>
            </a:r>
            <a:r>
              <a:rPr lang="en-US" dirty="0" smtClean="0"/>
              <a:t> setting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Extend (cloudy, surface, IR, Jacob.,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t="9795"/>
          <a:stretch/>
        </p:blipFill>
        <p:spPr>
          <a:xfrm>
            <a:off x="4422906" y="861221"/>
            <a:ext cx="3365881" cy="2397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06" y="3460553"/>
            <a:ext cx="2730711" cy="2048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t="12941" b="5211"/>
          <a:stretch/>
        </p:blipFill>
        <p:spPr>
          <a:xfrm>
            <a:off x="6892119" y="1241947"/>
            <a:ext cx="3365711" cy="2183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" b="4131"/>
          <a:stretch/>
        </p:blipFill>
        <p:spPr>
          <a:xfrm>
            <a:off x="8634020" y="2190414"/>
            <a:ext cx="3557980" cy="23610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95450" y="780255"/>
            <a:ext cx="18265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CRTM/AI-Chan21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4905" y="978197"/>
            <a:ext cx="15898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CRTM- Chan21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6256" y="2077738"/>
            <a:ext cx="25152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CRTM-CRTM/AI-Chan 21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5" y="3952333"/>
            <a:ext cx="2615474" cy="19616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91151" y="3328203"/>
            <a:ext cx="12557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AI vs CRTM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0258" y="4926000"/>
            <a:ext cx="9012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Chan21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7161" y="5323920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Chan6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44958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23B"/>
                </a:solidFill>
              </a:rPr>
              <a:t>Agenda</a:t>
            </a:r>
            <a:endParaRPr lang="en-US" dirty="0">
              <a:solidFill>
                <a:srgbClr val="00823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995" y="2406969"/>
            <a:ext cx="8229600" cy="335280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3318" y="673816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1404595" y="2102169"/>
            <a:ext cx="762000" cy="609600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8994" y="2102169"/>
            <a:ext cx="8672659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Why Artificial Intelligence (AI) ? Background and Motivations</a:t>
            </a:r>
            <a:r>
              <a:rPr lang="en-US" sz="2400" b="1" dirty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8995" y="2864170"/>
            <a:ext cx="7772400" cy="473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Methodology &amp; Description 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18994" y="3626170"/>
            <a:ext cx="8955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AI for Remote Sensing and Data Assimilation/Fusion/</a:t>
            </a:r>
            <a:r>
              <a:rPr lang="en-US" sz="2400" b="1" dirty="0" err="1" smtClean="0"/>
              <a:t>NowCasting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18995" y="4417340"/>
            <a:ext cx="169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Conclusions</a:t>
            </a:r>
            <a:endParaRPr lang="en-US" sz="2400" b="1" dirty="0"/>
          </a:p>
        </p:txBody>
      </p:sp>
      <p:sp>
        <p:nvSpPr>
          <p:cNvPr id="20" name="Hexagon 19"/>
          <p:cNvSpPr/>
          <p:nvPr/>
        </p:nvSpPr>
        <p:spPr>
          <a:xfrm>
            <a:off x="1404595" y="2864169"/>
            <a:ext cx="762000" cy="609600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Hexagon 20"/>
          <p:cNvSpPr/>
          <p:nvPr/>
        </p:nvSpPr>
        <p:spPr>
          <a:xfrm>
            <a:off x="1404595" y="3626169"/>
            <a:ext cx="762000" cy="609600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Hexagon 22"/>
          <p:cNvSpPr/>
          <p:nvPr/>
        </p:nvSpPr>
        <p:spPr>
          <a:xfrm>
            <a:off x="1404595" y="4421804"/>
            <a:ext cx="762000" cy="609600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4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14858" y="1552468"/>
            <a:ext cx="2126708" cy="2133427"/>
            <a:chOff x="1302715" y="1885991"/>
            <a:chExt cx="2472561" cy="270918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309085" y="3065421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200719" y="3065421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309085" y="2461746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630020" y="1885991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46155" y="2461746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537789" y="2461746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108488" y="2489666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429423" y="1913911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38658" y="1901671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845970" y="1901671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309085" y="3065421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309085" y="3814617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302715" y="4563813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94349" y="4563813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085983" y="3065421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085983" y="3814617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108488" y="4019418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429423" y="3443663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775276" y="1913911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775276" y="2663107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302715" y="3814617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194349" y="3814617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162928" y="2489666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483863" y="1913911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194349" y="3069065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194349" y="3818261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445558" y="2489666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45558" y="3238862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108488" y="3238862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429423" y="2663107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595318" y="1523817"/>
            <a:ext cx="2126708" cy="2133427"/>
            <a:chOff x="1302715" y="1885991"/>
            <a:chExt cx="2472561" cy="2709182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309085" y="3065421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200719" y="3065421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309085" y="2461746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630020" y="1885991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646155" y="2461746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537789" y="2461746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108488" y="2489666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429423" y="1913911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938658" y="1901671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845970" y="1901671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309085" y="3065421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09085" y="3814617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302715" y="4563813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194349" y="4563813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085983" y="3065421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085983" y="3814617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3108488" y="4019418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3429423" y="3443663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775276" y="1913911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775276" y="2663107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302715" y="3814617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194349" y="3814617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2162928" y="2489666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483863" y="1913911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194349" y="3069065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194349" y="3818261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445558" y="2489666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445558" y="3238862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3108488" y="3238862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3429423" y="2663107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707304" y="4704757"/>
            <a:ext cx="2126708" cy="2133427"/>
            <a:chOff x="1302715" y="1885991"/>
            <a:chExt cx="2472561" cy="2709182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1309085" y="3065421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200719" y="3065421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309085" y="2461746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1630020" y="1885991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646155" y="2461746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537789" y="2461746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3108488" y="2489666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3429423" y="1913911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938658" y="1901671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845970" y="1901671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309085" y="3065421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309085" y="3814617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302715" y="4563813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194349" y="4563813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085983" y="3065421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085983" y="3814617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3108488" y="4019418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3429423" y="3443663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775276" y="1913911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775276" y="2663107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302715" y="3814617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194349" y="3814617"/>
              <a:ext cx="891634" cy="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2162928" y="2489666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2483863" y="1913911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194349" y="3069065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194349" y="3818261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445558" y="2489666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445558" y="3238862"/>
              <a:ext cx="0" cy="74919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3108488" y="3238862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3429423" y="2663107"/>
              <a:ext cx="337070" cy="57575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2826457" y="6241633"/>
            <a:ext cx="545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3x3x3x2xN </a:t>
            </a:r>
            <a:r>
              <a:rPr lang="en-US" dirty="0"/>
              <a:t>box of </a:t>
            </a:r>
            <a:r>
              <a:rPr lang="en-US" dirty="0" smtClean="0"/>
              <a:t>parameters: </a:t>
            </a:r>
          </a:p>
          <a:p>
            <a:pPr algn="ctr"/>
            <a:r>
              <a:rPr lang="en-US" dirty="0" smtClean="0"/>
              <a:t>Vertical x Spatial x Temporal dimensions x </a:t>
            </a:r>
            <a:r>
              <a:rPr lang="en-US" dirty="0" err="1" smtClean="0"/>
              <a:t>Nparameters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4341350" y="1924587"/>
            <a:ext cx="7761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0" dirty="0" smtClean="0">
                <a:solidFill>
                  <a:srgbClr val="008000"/>
                </a:solidFill>
              </a:rPr>
              <a:t> </a:t>
            </a:r>
            <a:endParaRPr lang="en-US" sz="8000" dirty="0">
              <a:solidFill>
                <a:srgbClr val="008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383275" y="1955283"/>
            <a:ext cx="7761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rgbClr val="008000"/>
                </a:solidFill>
              </a:rPr>
              <a:t> </a:t>
            </a:r>
          </a:p>
        </p:txBody>
      </p:sp>
      <p:cxnSp>
        <p:nvCxnSpPr>
          <p:cNvPr id="106" name="Straight Arrow Connector 105"/>
          <p:cNvCxnSpPr/>
          <p:nvPr/>
        </p:nvCxnSpPr>
        <p:spPr>
          <a:xfrm flipV="1">
            <a:off x="255829" y="2508236"/>
            <a:ext cx="7105748" cy="147479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7209148" y="1864122"/>
            <a:ext cx="7761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0" dirty="0" smtClean="0">
                <a:solidFill>
                  <a:srgbClr val="008000"/>
                </a:solidFill>
              </a:rPr>
              <a:t> </a:t>
            </a:r>
            <a:endParaRPr lang="en-US" sz="8000" dirty="0">
              <a:solidFill>
                <a:srgbClr val="008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329654" y="5092450"/>
            <a:ext cx="7761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0" dirty="0" smtClean="0">
                <a:solidFill>
                  <a:srgbClr val="008000"/>
                </a:solidFill>
              </a:rPr>
              <a:t> </a:t>
            </a:r>
            <a:endParaRPr lang="en-US" sz="8000" dirty="0">
              <a:solidFill>
                <a:srgbClr val="008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371579" y="5123146"/>
            <a:ext cx="7761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rgbClr val="008000"/>
                </a:solidFill>
              </a:rPr>
              <a:t> 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 flipV="1">
            <a:off x="244133" y="5680236"/>
            <a:ext cx="7117444" cy="143342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7211014" y="5003128"/>
            <a:ext cx="7761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0" dirty="0" smtClean="0">
                <a:solidFill>
                  <a:srgbClr val="008000"/>
                </a:solidFill>
              </a:rPr>
              <a:t> </a:t>
            </a:r>
            <a:endParaRPr lang="en-US" sz="8000" dirty="0">
              <a:solidFill>
                <a:srgbClr val="008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99704" y="831915"/>
            <a:ext cx="2107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Timestep</a:t>
            </a:r>
            <a:r>
              <a:rPr lang="en-US" dirty="0" smtClean="0"/>
              <a:t> T=-1 (past)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3581982" y="832134"/>
            <a:ext cx="2356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Timestep</a:t>
            </a:r>
            <a:r>
              <a:rPr lang="en-US" dirty="0" smtClean="0"/>
              <a:t> T=0 (present)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6515759" y="769288"/>
            <a:ext cx="222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Timestep</a:t>
            </a:r>
            <a:r>
              <a:rPr lang="en-US" dirty="0" smtClean="0"/>
              <a:t> T=1 (future)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-56424" y="1204474"/>
            <a:ext cx="94275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Water</a:t>
            </a:r>
          </a:p>
          <a:p>
            <a:r>
              <a:rPr lang="en-US" b="1" dirty="0" smtClean="0"/>
              <a:t>Cloud</a:t>
            </a:r>
          </a:p>
          <a:p>
            <a:r>
              <a:rPr lang="en-US" b="1" dirty="0" smtClean="0"/>
              <a:t>Temper.</a:t>
            </a:r>
            <a:endParaRPr lang="en-US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279" y="4400524"/>
            <a:ext cx="69762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Wind</a:t>
            </a:r>
          </a:p>
          <a:p>
            <a:r>
              <a:rPr lang="en-US" b="1" dirty="0" smtClean="0"/>
              <a:t>U</a:t>
            </a:r>
          </a:p>
          <a:p>
            <a:r>
              <a:rPr lang="en-US" b="1" dirty="0" smtClean="0"/>
              <a:t>V</a:t>
            </a: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83600" y="-89591"/>
            <a:ext cx="10515600" cy="700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Does AI Have Predictive Applications?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147849" y="1305097"/>
            <a:ext cx="4033395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simple model has potential to: </a:t>
            </a:r>
          </a:p>
          <a:p>
            <a:endParaRPr lang="en-US" dirty="0" smtClean="0"/>
          </a:p>
          <a:p>
            <a:pPr marL="342900" indent="-342900">
              <a:buAutoNum type="arabicParenBoth"/>
            </a:pPr>
            <a:r>
              <a:rPr lang="en-US" dirty="0" smtClean="0"/>
              <a:t>Compute AMV from tracers ( at t=0) based on spatial AND vertical tracing</a:t>
            </a:r>
          </a:p>
          <a:p>
            <a:pPr marL="342900" indent="-342900">
              <a:buAutoNum type="arabicParenBoth"/>
            </a:pPr>
            <a:r>
              <a:rPr lang="en-US" dirty="0" smtClean="0"/>
              <a:t>Correcting short-term forecast to adjust systematic errors and displacements (t=1 or 2, 3,…)</a:t>
            </a:r>
          </a:p>
          <a:p>
            <a:pPr marL="342900" indent="-342900">
              <a:buAutoNum type="arabicParenBoth"/>
            </a:pPr>
            <a:r>
              <a:rPr lang="en-US" dirty="0" smtClean="0"/>
              <a:t>NWP (t=N)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8147849" y="4400524"/>
            <a:ext cx="3959354" cy="2554545"/>
          </a:xfrm>
          <a:prstGeom prst="rect">
            <a:avLst/>
          </a:prstGeom>
          <a:solidFill>
            <a:srgbClr val="F7964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"/>
                <a:cs typeface="Times"/>
              </a:rPr>
              <a:t>Questions: </a:t>
            </a:r>
          </a:p>
          <a:p>
            <a:pPr algn="ctr"/>
            <a:endParaRPr lang="en-US" sz="2000" dirty="0" smtClean="0">
              <a:latin typeface="Times"/>
              <a:cs typeface="Times"/>
            </a:endParaRPr>
          </a:p>
          <a:p>
            <a:pPr algn="ctr"/>
            <a:r>
              <a:rPr lang="en-US" sz="2000" dirty="0" smtClean="0">
                <a:latin typeface="Times"/>
                <a:cs typeface="Times"/>
              </a:rPr>
              <a:t>Can </a:t>
            </a:r>
            <a:r>
              <a:rPr lang="en-US" sz="2000" dirty="0">
                <a:latin typeface="Times"/>
                <a:cs typeface="Times"/>
              </a:rPr>
              <a:t>we predict </a:t>
            </a:r>
            <a:r>
              <a:rPr lang="en-US" sz="2000" dirty="0" smtClean="0">
                <a:latin typeface="Times"/>
                <a:cs typeface="Times"/>
              </a:rPr>
              <a:t>AMV center </a:t>
            </a:r>
            <a:r>
              <a:rPr lang="en-US" sz="2000" dirty="0">
                <a:latin typeface="Times"/>
                <a:cs typeface="Times"/>
              </a:rPr>
              <a:t>of box at </a:t>
            </a:r>
            <a:r>
              <a:rPr lang="en-US" sz="2000" dirty="0" smtClean="0">
                <a:latin typeface="Times"/>
                <a:cs typeface="Times"/>
              </a:rPr>
              <a:t>T=0 </a:t>
            </a:r>
            <a:r>
              <a:rPr lang="en-US" sz="2000" dirty="0" err="1" smtClean="0">
                <a:latin typeface="Times"/>
                <a:cs typeface="Times"/>
              </a:rPr>
              <a:t>timestep</a:t>
            </a:r>
            <a:r>
              <a:rPr lang="en-US" sz="2000" dirty="0" smtClean="0">
                <a:latin typeface="Times"/>
                <a:cs typeface="Times"/>
              </a:rPr>
              <a:t> </a:t>
            </a:r>
            <a:r>
              <a:rPr lang="en-US" sz="2000" dirty="0">
                <a:latin typeface="Times"/>
                <a:cs typeface="Times"/>
              </a:rPr>
              <a:t>using the </a:t>
            </a:r>
            <a:r>
              <a:rPr lang="en-US" sz="2000" dirty="0" smtClean="0">
                <a:latin typeface="Times"/>
                <a:cs typeface="Times"/>
              </a:rPr>
              <a:t>~ 100 inputs parameters</a:t>
            </a:r>
            <a:r>
              <a:rPr lang="en-US" sz="2000" dirty="0">
                <a:latin typeface="Times"/>
                <a:cs typeface="Times"/>
              </a:rPr>
              <a:t>?</a:t>
            </a:r>
          </a:p>
          <a:p>
            <a:pPr algn="ctr"/>
            <a:endParaRPr lang="en-US" sz="2000" dirty="0">
              <a:latin typeface="Times"/>
              <a:cs typeface="Times"/>
            </a:endParaRPr>
          </a:p>
          <a:p>
            <a:pPr algn="ctr"/>
            <a:r>
              <a:rPr lang="en-US" sz="2000" dirty="0" smtClean="0">
                <a:latin typeface="Times"/>
                <a:cs typeface="Times"/>
              </a:rPr>
              <a:t>Can we improve prediction at Time step 1 if we set a target to match?</a:t>
            </a:r>
            <a:endParaRPr lang="en-US" sz="2000" dirty="0">
              <a:latin typeface="Times"/>
              <a:cs typeface="Times"/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7478973" y="1204474"/>
            <a:ext cx="13648" cy="959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4574555" y="1329598"/>
            <a:ext cx="13648" cy="959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1641552" y="1344601"/>
            <a:ext cx="13648" cy="959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7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dnn02_wswd_amv250_dnn_u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82" y="2884095"/>
            <a:ext cx="3016507" cy="226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757" y="978051"/>
            <a:ext cx="2566863" cy="1925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757" y="2966568"/>
            <a:ext cx="2566862" cy="19251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7162" y="5377532"/>
            <a:ext cx="7375143" cy="64633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AMV wind speeds agree well with true values, but there is a large degree of ambiguity at low wind speeds and around 0, 360 degrees.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82" y="791784"/>
            <a:ext cx="3016507" cy="22623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98" y="2884097"/>
            <a:ext cx="3016507" cy="22623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98" y="791779"/>
            <a:ext cx="3016507" cy="2262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36" y="1979407"/>
            <a:ext cx="2720498" cy="245274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 dirty="0"/>
              <a:t>Using AI to estimate 250hPa wind speed and direction from 1 hour water vapor gradients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9252" y="6186515"/>
            <a:ext cx="933763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AMV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training was done with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ECMWF and operational GFS.  Both at 0.25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deg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resolution.  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600" y="-89591"/>
            <a:ext cx="10515600" cy="992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Predicting AMV From WV Field Using AI?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9586"/>
            <a:ext cx="12192000" cy="758414"/>
          </a:xfrm>
        </p:spPr>
        <p:txBody>
          <a:bodyPr>
            <a:normAutofit/>
          </a:bodyPr>
          <a:lstStyle/>
          <a:p>
            <a:r>
              <a:rPr lang="en-US" sz="3600" dirty="0"/>
              <a:t>AI based TPW forecast correction using </a:t>
            </a:r>
            <a:r>
              <a:rPr lang="en-US" sz="3600" dirty="0" smtClean="0"/>
              <a:t>ECMWF as Target</a:t>
            </a:r>
            <a:endParaRPr lang="en-US" sz="3600" dirty="0"/>
          </a:p>
        </p:txBody>
      </p:sp>
      <p:pic>
        <p:nvPicPr>
          <p:cNvPr id="4" name="Picture 3" descr="gdnn01_tpwecm_dnntru_tpw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2" y="1366801"/>
            <a:ext cx="4508836" cy="3381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86" y="1366801"/>
            <a:ext cx="4508836" cy="3381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7127" y="1494398"/>
            <a:ext cx="4131881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GFS </a:t>
            </a:r>
            <a:r>
              <a:rPr lang="en-US" dirty="0"/>
              <a:t>6 hour forecast at center of 3x3 box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5564" y="1494703"/>
            <a:ext cx="4805734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AI corrected forecast based on ECMWF 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9469" y="4635145"/>
            <a:ext cx="4039539" cy="1384995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 1 day of GFS analysis and 6 hour forecast are used as inputs to AI algorithm to predict ECMWF analyses at 00z, 06z, 12z, 18z.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Inputs include TPW and lower tropospheric column averaged wind fields</a:t>
            </a:r>
          </a:p>
        </p:txBody>
      </p:sp>
      <p:sp>
        <p:nvSpPr>
          <p:cNvPr id="8" name="Rectangle 7"/>
          <p:cNvSpPr/>
          <p:nvPr/>
        </p:nvSpPr>
        <p:spPr>
          <a:xfrm>
            <a:off x="6165720" y="4637585"/>
            <a:ext cx="4208531" cy="95410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AI forecast correction removes some global TPW biases (high latitudes); however, the impact is difficult to discern because the GFS 6 hour background is pretty good to begin with.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600" y="-89591"/>
            <a:ext cx="10515600" cy="992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Correcting TPW Forecasting with AI?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90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" y="892363"/>
            <a:ext cx="5106299" cy="3829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482" y="900228"/>
            <a:ext cx="4902995" cy="3677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24936" y="748422"/>
            <a:ext cx="4776396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222222"/>
                </a:solidFill>
              </a:rPr>
              <a:t>ECMWF </a:t>
            </a:r>
            <a:r>
              <a:rPr lang="en-US" sz="1400" b="1" dirty="0" smtClean="0">
                <a:solidFill>
                  <a:srgbClr val="222222"/>
                </a:solidFill>
              </a:rPr>
              <a:t>vs 6 </a:t>
            </a:r>
            <a:r>
              <a:rPr lang="en-US" sz="1400" b="1" dirty="0" err="1" smtClean="0">
                <a:solidFill>
                  <a:srgbClr val="222222"/>
                </a:solidFill>
              </a:rPr>
              <a:t>hr</a:t>
            </a:r>
            <a:r>
              <a:rPr lang="en-US" sz="1400" b="1" dirty="0" smtClean="0">
                <a:solidFill>
                  <a:srgbClr val="222222"/>
                </a:solidFill>
              </a:rPr>
              <a:t> </a:t>
            </a:r>
            <a:r>
              <a:rPr lang="en-US" sz="1400" b="1" dirty="0" err="1" smtClean="0">
                <a:solidFill>
                  <a:srgbClr val="222222"/>
                </a:solidFill>
              </a:rPr>
              <a:t>frcst</a:t>
            </a:r>
            <a:r>
              <a:rPr lang="en-US" sz="1400" b="1" dirty="0" smtClean="0">
                <a:solidFill>
                  <a:srgbClr val="222222"/>
                </a:solidFill>
              </a:rPr>
              <a:t> valid @ECMWF </a:t>
            </a:r>
            <a:r>
              <a:rPr lang="en-US" sz="1400" b="1" dirty="0">
                <a:solidFill>
                  <a:srgbClr val="222222"/>
                </a:solidFill>
              </a:rPr>
              <a:t>analysis time.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0" y="738666"/>
            <a:ext cx="4776396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400" b="1" dirty="0"/>
              <a:t>ECMWF </a:t>
            </a:r>
            <a:r>
              <a:rPr lang="en-US" sz="1400" b="1" dirty="0" smtClean="0"/>
              <a:t>vs AI-corrected 6h </a:t>
            </a:r>
            <a:r>
              <a:rPr lang="en-US" sz="1400" b="1" dirty="0" err="1" smtClean="0"/>
              <a:t>fcst</a:t>
            </a:r>
            <a:r>
              <a:rPr lang="en-US" sz="1400" b="1" dirty="0" smtClean="0"/>
              <a:t> valid @ECMWF </a:t>
            </a:r>
            <a:r>
              <a:rPr lang="en-US" sz="1400" b="1" dirty="0"/>
              <a:t>analysis time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1876" y="4527564"/>
            <a:ext cx="4801379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One day - all 4 cycles concatenated together.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600" y="-89591"/>
            <a:ext cx="10515600" cy="992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Correcting TPW Forecasting with AI?</a:t>
            </a:r>
            <a:endParaRPr lang="en-US" b="1" dirty="0"/>
          </a:p>
        </p:txBody>
      </p:sp>
      <p:sp>
        <p:nvSpPr>
          <p:cNvPr id="2" name="Oval 1"/>
          <p:cNvSpPr/>
          <p:nvPr/>
        </p:nvSpPr>
        <p:spPr>
          <a:xfrm>
            <a:off x="6342928" y="1208005"/>
            <a:ext cx="1730327" cy="12811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4603" y="1234103"/>
            <a:ext cx="1730327" cy="12811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97" y="1560532"/>
            <a:ext cx="4508836" cy="33816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62682" y="1582577"/>
            <a:ext cx="4131881" cy="369332"/>
          </a:xfrm>
          <a:prstGeom prst="rect">
            <a:avLst/>
          </a:prstGeom>
          <a:solidFill>
            <a:srgbClr val="ED7D3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AI Increment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55684" y="2309991"/>
            <a:ext cx="1256332" cy="5780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2" y="1560531"/>
            <a:ext cx="4508836" cy="33816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46963" y="1582577"/>
            <a:ext cx="4131881" cy="369332"/>
          </a:xfrm>
          <a:prstGeom prst="rect">
            <a:avLst/>
          </a:prstGeom>
          <a:solidFill>
            <a:srgbClr val="ED7D3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AI Increment – N. America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912016" y="2309990"/>
            <a:ext cx="6457221" cy="23991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55684" y="2888056"/>
            <a:ext cx="5269116" cy="1076167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852372" y="2549906"/>
            <a:ext cx="2516864" cy="14143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42344" y="5085051"/>
            <a:ext cx="6511332" cy="92333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AI increment shows some dipoles indicating that the correction is adjusting the position of some features – Most notably the position of Harvey (Texas) and off the Eastern coast of </a:t>
            </a:r>
            <a:r>
              <a:rPr lang="en-US" dirty="0" err="1"/>
              <a:t>N.America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3958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Conclusions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8678"/>
            <a:ext cx="12192000" cy="58805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008000"/>
                </a:solidFill>
              </a:rPr>
              <a:t>Increase in number, diversity and sources of global observing systems (GOS) including private sector. </a:t>
            </a:r>
            <a:r>
              <a:rPr lang="en-US" sz="1600" b="1" dirty="0" smtClean="0">
                <a:solidFill>
                  <a:srgbClr val="008000"/>
                </a:solidFill>
              </a:rPr>
              <a:t>This </a:t>
            </a:r>
            <a:r>
              <a:rPr lang="en-US" sz="1600" b="1" dirty="0">
                <a:solidFill>
                  <a:srgbClr val="008000"/>
                </a:solidFill>
              </a:rPr>
              <a:t>presents unprecedented (and welcome) added resiliency and quality of the GOS. However this presents challenges: Cost and infrastructure to </a:t>
            </a:r>
            <a:r>
              <a:rPr lang="en-US" sz="1600" b="1" dirty="0" smtClean="0">
                <a:solidFill>
                  <a:srgbClr val="008000"/>
                </a:solidFill>
              </a:rPr>
              <a:t>leverage/exploit them.</a:t>
            </a:r>
          </a:p>
          <a:p>
            <a:pPr marL="0" indent="0">
              <a:buNone/>
            </a:pPr>
            <a:endParaRPr lang="en-US" sz="1400" b="1" dirty="0">
              <a:solidFill>
                <a:srgbClr val="008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008000"/>
                </a:solidFill>
              </a:rPr>
              <a:t>C</a:t>
            </a:r>
            <a:r>
              <a:rPr lang="en-US" sz="1600" b="1" dirty="0" smtClean="0">
                <a:solidFill>
                  <a:srgbClr val="008000"/>
                </a:solidFill>
              </a:rPr>
              <a:t>omputing constraints, perhaps require us to explore new approaches for the future (not so distant). AI-Based Analyses (satellite-</a:t>
            </a:r>
            <a:r>
              <a:rPr lang="en-US" sz="1600" b="1" dirty="0" err="1" smtClean="0">
                <a:solidFill>
                  <a:srgbClr val="008000"/>
                </a:solidFill>
              </a:rPr>
              <a:t>exlusive</a:t>
            </a:r>
            <a:r>
              <a:rPr lang="en-US" sz="1600" b="1" dirty="0" smtClean="0">
                <a:solidFill>
                  <a:srgbClr val="008000"/>
                </a:solidFill>
              </a:rPr>
              <a:t>) are found to be </a:t>
            </a:r>
            <a:r>
              <a:rPr lang="en-US" sz="1600" b="1" dirty="0" err="1" smtClean="0">
                <a:solidFill>
                  <a:srgbClr val="008000"/>
                </a:solidFill>
              </a:rPr>
              <a:t>radiometrically</a:t>
            </a:r>
            <a:r>
              <a:rPr lang="en-US" sz="1600" b="1" dirty="0" smtClean="0">
                <a:solidFill>
                  <a:srgbClr val="008000"/>
                </a:solidFill>
              </a:rPr>
              <a:t>, spatially and </a:t>
            </a:r>
            <a:r>
              <a:rPr lang="en-US" sz="1600" b="1" dirty="0" err="1" smtClean="0">
                <a:solidFill>
                  <a:srgbClr val="008000"/>
                </a:solidFill>
              </a:rPr>
              <a:t>geophysically</a:t>
            </a:r>
            <a:r>
              <a:rPr lang="en-US" sz="1600" b="1" dirty="0" smtClean="0">
                <a:solidFill>
                  <a:srgbClr val="008000"/>
                </a:solidFill>
              </a:rPr>
              <a:t> consistent with traditional analyses.</a:t>
            </a:r>
          </a:p>
          <a:p>
            <a:pPr marL="0" indent="0">
              <a:buNone/>
            </a:pPr>
            <a:endParaRPr lang="en-US" sz="1600" b="1" dirty="0" smtClean="0">
              <a:solidFill>
                <a:srgbClr val="008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rgbClr val="008000"/>
                </a:solidFill>
              </a:rPr>
              <a:t>Goal of this study is not to show AI can do better, but that it can provide at least similar quality, much faster. It appears to be doing that.</a:t>
            </a:r>
          </a:p>
          <a:p>
            <a:pPr marL="0" indent="0">
              <a:buNone/>
            </a:pPr>
            <a:endParaRPr lang="en-US" sz="1600" b="1" dirty="0" smtClean="0">
              <a:solidFill>
                <a:srgbClr val="008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rgbClr val="008000"/>
                </a:solidFill>
              </a:rPr>
              <a:t>Different components can benefit from AI (Inversion, Data Assimilation, RT, QC, Data Fusion,.. ) for NWP and Situational Awareness SA.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600" b="1" dirty="0" smtClean="0">
              <a:solidFill>
                <a:srgbClr val="008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rgbClr val="008000"/>
                </a:solidFill>
              </a:rPr>
              <a:t>Encouraging results so far were found when assessing derivation of AMV using AI (not shown) and when assessing the feasibility of correcting GFS forecasts (using ECMWF as a target). Pointing to the potential for using AI for actual forecasting (at least short-term).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rgbClr val="008000"/>
                </a:solidFill>
              </a:rPr>
              <a:t>Training is key for AI. Nature Run Datasets presents a good source for this. </a:t>
            </a:r>
            <a:endParaRPr lang="en-US" sz="1200" b="1" dirty="0">
              <a:solidFill>
                <a:srgbClr val="00823B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rgbClr val="008000"/>
                </a:solidFill>
              </a:rPr>
              <a:t>Pursuing AI applications, we </a:t>
            </a:r>
            <a:r>
              <a:rPr lang="en-US" sz="1600" b="1" dirty="0">
                <a:solidFill>
                  <a:srgbClr val="008000"/>
                </a:solidFill>
              </a:rPr>
              <a:t>b</a:t>
            </a:r>
            <a:r>
              <a:rPr lang="en-US" sz="1600" b="1" dirty="0" smtClean="0">
                <a:solidFill>
                  <a:srgbClr val="008000"/>
                </a:solidFill>
              </a:rPr>
              <a:t>elieve, will </a:t>
            </a:r>
            <a:r>
              <a:rPr lang="en-US" sz="1600" b="1" dirty="0">
                <a:solidFill>
                  <a:srgbClr val="008000"/>
                </a:solidFill>
              </a:rPr>
              <a:t>allow us to : </a:t>
            </a:r>
          </a:p>
          <a:p>
            <a:pPr lvl="1"/>
            <a:r>
              <a:rPr lang="en-US" sz="1200" b="1" dirty="0"/>
              <a:t>(1) Reduce pressure on Infrastructure (ground systems), </a:t>
            </a:r>
            <a:r>
              <a:rPr lang="en-US" sz="1200" b="1" dirty="0" smtClean="0"/>
              <a:t>HPC and cost</a:t>
            </a:r>
            <a:endParaRPr lang="en-US" sz="1200" b="1" dirty="0"/>
          </a:p>
          <a:p>
            <a:pPr lvl="1"/>
            <a:r>
              <a:rPr lang="en-US" sz="1200" b="1" dirty="0" smtClean="0"/>
              <a:t>(</a:t>
            </a:r>
            <a:r>
              <a:rPr lang="en-US" sz="1200" b="1" dirty="0"/>
              <a:t>2</a:t>
            </a:r>
            <a:r>
              <a:rPr lang="en-US" sz="1200" b="1" dirty="0" smtClean="0"/>
              <a:t>) </a:t>
            </a:r>
            <a:r>
              <a:rPr lang="en-US" sz="1200" b="1" dirty="0"/>
              <a:t>benefit from new environmental </a:t>
            </a:r>
            <a:r>
              <a:rPr lang="en-US" sz="1200" b="1" dirty="0" smtClean="0"/>
              <a:t>data (and face increased volume), </a:t>
            </a:r>
            <a:r>
              <a:rPr lang="en-US" sz="1200" b="1" dirty="0"/>
              <a:t>including satellite data from all partners, including </a:t>
            </a:r>
            <a:r>
              <a:rPr lang="en-US" sz="1200" b="1" dirty="0" err="1"/>
              <a:t>IoT</a:t>
            </a:r>
            <a:endParaRPr lang="en-US" sz="1200" b="1" dirty="0"/>
          </a:p>
          <a:p>
            <a:pPr lvl="1"/>
            <a:r>
              <a:rPr lang="en-US" sz="1200" b="1" dirty="0" smtClean="0"/>
              <a:t>(3) </a:t>
            </a:r>
            <a:r>
              <a:rPr lang="en-US" sz="1200" b="1" dirty="0"/>
              <a:t>Improve Latency</a:t>
            </a:r>
          </a:p>
          <a:p>
            <a:pPr lvl="1"/>
            <a:r>
              <a:rPr lang="en-US" sz="1200" b="1" dirty="0" smtClean="0"/>
              <a:t>(4) </a:t>
            </a:r>
            <a:r>
              <a:rPr lang="en-US" sz="1200" b="1" dirty="0"/>
              <a:t>Reduce cost of running legacy </a:t>
            </a:r>
            <a:r>
              <a:rPr lang="en-US" sz="1200" b="1" dirty="0" smtClean="0"/>
              <a:t>systems (remote sensing and data assimilation/fusion systems)</a:t>
            </a:r>
          </a:p>
          <a:p>
            <a:pPr lvl="1"/>
            <a:r>
              <a:rPr lang="en-US" sz="1200" b="1" dirty="0" smtClean="0"/>
              <a:t>(5) Increase percentage of satellite data being assimilated (improved thinning, QC-</a:t>
            </a:r>
            <a:r>
              <a:rPr lang="en-US" sz="1200" b="1" dirty="0" err="1" smtClean="0"/>
              <a:t>ing</a:t>
            </a:r>
            <a:r>
              <a:rPr lang="en-US" sz="1200" b="1" dirty="0" smtClean="0"/>
              <a:t>, faster processing, </a:t>
            </a:r>
            <a:r>
              <a:rPr lang="en-US" sz="1200" b="1" dirty="0" err="1" smtClean="0"/>
              <a:t>etc</a:t>
            </a:r>
            <a:r>
              <a:rPr lang="en-US" sz="1200" b="1" dirty="0" smtClean="0"/>
              <a:t>)</a:t>
            </a:r>
          </a:p>
          <a:p>
            <a:pPr lvl="1"/>
            <a:r>
              <a:rPr lang="en-US" sz="1200" b="1" dirty="0" smtClean="0"/>
              <a:t>(6) Reduce time to run OSE/OSSE and in general data assimilation/fusion systems, for decision making purposes</a:t>
            </a:r>
          </a:p>
          <a:p>
            <a:pPr lvl="1"/>
            <a:r>
              <a:rPr lang="en-US" sz="1200" b="1" dirty="0" smtClean="0"/>
              <a:t>(7) </a:t>
            </a:r>
            <a:r>
              <a:rPr lang="en-US" sz="1200" b="1" u="sng" dirty="0" smtClean="0"/>
              <a:t>Perhaps</a:t>
            </a:r>
            <a:r>
              <a:rPr lang="en-US" sz="1200" b="1" dirty="0" smtClean="0"/>
              <a:t> Improve forecast as a result of above and because AI can be exploited for forecast improvement </a:t>
            </a:r>
            <a:endParaRPr lang="en-US" sz="1200" b="1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35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02" y="-3016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Trends in Global Earth Observation </a:t>
            </a:r>
            <a:r>
              <a:rPr lang="en-US" b="1" dirty="0" smtClean="0">
                <a:solidFill>
                  <a:srgbClr val="C00000"/>
                </a:solidFill>
              </a:rPr>
              <a:t>Systems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20" y="1295400"/>
            <a:ext cx="5237182" cy="503938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solidFill>
                  <a:srgbClr val="006600"/>
                </a:solidFill>
              </a:rPr>
              <a:t>GOS Trends:</a:t>
            </a:r>
          </a:p>
          <a:p>
            <a:pPr lvl="1"/>
            <a:r>
              <a:rPr lang="en-US" dirty="0" smtClean="0"/>
              <a:t>New Players in GOS (international, commercial,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New Sensors (higher resolutions,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New technologies (small </a:t>
            </a:r>
            <a:r>
              <a:rPr lang="en-US" dirty="0" err="1" smtClean="0"/>
              <a:t>sats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Emergence of New GOS (</a:t>
            </a:r>
            <a:r>
              <a:rPr lang="en-US" dirty="0" err="1" smtClean="0"/>
              <a:t>IoT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b="1" u="sng" dirty="0" smtClean="0"/>
              <a:t>Significant Increase  in volume and diversity of data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u="sng" dirty="0" smtClean="0">
                <a:solidFill>
                  <a:srgbClr val="006600"/>
                </a:solidFill>
              </a:rPr>
              <a:t>Parallel Trends</a:t>
            </a:r>
          </a:p>
          <a:p>
            <a:pPr lvl="1"/>
            <a:r>
              <a:rPr lang="en-US" dirty="0" smtClean="0"/>
              <a:t>Budget, HPC Constraints</a:t>
            </a:r>
          </a:p>
          <a:p>
            <a:pPr lvl="1"/>
            <a:r>
              <a:rPr lang="en-US" dirty="0" smtClean="0"/>
              <a:t>Higher societal impact and expectations</a:t>
            </a:r>
          </a:p>
          <a:p>
            <a:pPr lvl="1"/>
            <a:r>
              <a:rPr lang="en-US" dirty="0" smtClean="0"/>
              <a:t>Higher users expectations </a:t>
            </a:r>
            <a:endParaRPr lang="en-US" dirty="0"/>
          </a:p>
          <a:p>
            <a:pPr lvl="1"/>
            <a:r>
              <a:rPr lang="en-US" dirty="0" smtClean="0"/>
              <a:t>Demand for Increase in quantity </a:t>
            </a:r>
            <a:r>
              <a:rPr lang="en-US" dirty="0"/>
              <a:t>of data </a:t>
            </a:r>
            <a:r>
              <a:rPr lang="en-US" dirty="0" smtClean="0"/>
              <a:t>assimilated (5</a:t>
            </a:r>
            <a:r>
              <a:rPr lang="en-US" dirty="0"/>
              <a:t>% </a:t>
            </a:r>
            <a:r>
              <a:rPr lang="en-US" dirty="0" smtClean="0"/>
              <a:t>currently assimilated</a:t>
            </a:r>
            <a:r>
              <a:rPr lang="en-US" dirty="0"/>
              <a:t>)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28" y="1400830"/>
            <a:ext cx="7017572" cy="49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85075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3" y="1286297"/>
            <a:ext cx="73533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20880000">
            <a:off x="5550659" y="5266465"/>
            <a:ext cx="1215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</a:rPr>
              <a:t>scalability range</a:t>
            </a:r>
          </a:p>
        </p:txBody>
      </p:sp>
      <p:sp>
        <p:nvSpPr>
          <p:cNvPr id="7" name="TextBox 6"/>
          <p:cNvSpPr txBox="1"/>
          <p:nvPr/>
        </p:nvSpPr>
        <p:spPr>
          <a:xfrm rot="20880000">
            <a:off x="5494163" y="4306920"/>
            <a:ext cx="1215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</a:rPr>
              <a:t>scalability range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998557" y="4373409"/>
            <a:ext cx="0" cy="155801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774421" y="4059213"/>
            <a:ext cx="0" cy="187220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9686961" y="2837372"/>
            <a:ext cx="22260" cy="3120473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83267" y="1286299"/>
            <a:ext cx="11095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Ensemble</a:t>
            </a:r>
          </a:p>
          <a:p>
            <a:endParaRPr lang="en-GB" b="1" dirty="0">
              <a:solidFill>
                <a:srgbClr val="0070C0"/>
              </a:solidFill>
            </a:endParaRPr>
          </a:p>
          <a:p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Single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437" y="35724"/>
            <a:ext cx="98666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Expected Increase in HPC </a:t>
            </a:r>
            <a:r>
              <a:rPr lang="en-GB" sz="3200" b="1" dirty="0">
                <a:solidFill>
                  <a:srgbClr val="002060"/>
                </a:solidFill>
              </a:rPr>
              <a:t>requirements and </a:t>
            </a:r>
            <a:r>
              <a:rPr lang="en-GB" sz="3200" b="1" dirty="0" smtClean="0">
                <a:solidFill>
                  <a:srgbClr val="002060"/>
                </a:solidFill>
              </a:rPr>
              <a:t>Data Volume</a:t>
            </a:r>
            <a:endParaRPr lang="en-GB" sz="3200" b="1" dirty="0">
              <a:solidFill>
                <a:srgbClr val="002060"/>
              </a:solidFill>
            </a:endParaRPr>
          </a:p>
          <a:p>
            <a:pPr algn="ctr"/>
            <a:r>
              <a:rPr lang="en-GB" sz="2000" b="1" dirty="0">
                <a:solidFill>
                  <a:srgbClr val="002060"/>
                </a:solidFill>
              </a:rPr>
              <a:t>(for ECMWF NWP </a:t>
            </a:r>
            <a:r>
              <a:rPr lang="en-GB" sz="2000" b="1" dirty="0" err="1">
                <a:solidFill>
                  <a:srgbClr val="002060"/>
                </a:solidFill>
              </a:rPr>
              <a:t>center</a:t>
            </a:r>
            <a:r>
              <a:rPr lang="en-GB" sz="2000" b="1" dirty="0">
                <a:solidFill>
                  <a:srgbClr val="002060"/>
                </a:solidFill>
              </a:rPr>
              <a:t>: using currently 5-10% of satellite data)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0438717" y="1466925"/>
            <a:ext cx="792088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438717" y="2331021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294701" y="2486628"/>
            <a:ext cx="0" cy="3471217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90446" y="5499373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2015/6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811283" y="5869903"/>
            <a:ext cx="115212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709221" y="5860886"/>
            <a:ext cx="55380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693256" y="5499373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/>
              <a:t>2025</a:t>
            </a:r>
            <a:endParaRPr lang="en-GB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424092" y="6452623"/>
            <a:ext cx="2503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[ECMWF, Bauer et al. 2015]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596619" y="2969801"/>
            <a:ext cx="4914108" cy="369332"/>
            <a:chOff x="144185" y="2483604"/>
            <a:chExt cx="8256073" cy="369332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144185" y="2780928"/>
              <a:ext cx="8256073" cy="474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44185" y="2483604"/>
              <a:ext cx="3824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affordable power limit</a:t>
              </a:r>
            </a:p>
          </p:txBody>
        </p:sp>
      </p:grpSp>
      <p:pic>
        <p:nvPicPr>
          <p:cNvPr id="29" name="Shape 94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r="35322"/>
          <a:stretch/>
        </p:blipFill>
        <p:spPr>
          <a:xfrm>
            <a:off x="90491" y="1342784"/>
            <a:ext cx="3942053" cy="30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60958" y="1538747"/>
            <a:ext cx="9418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160 PB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8984" y="4281616"/>
            <a:ext cx="5245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</a:rPr>
              <a:t>2010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81107" y="4294485"/>
            <a:ext cx="5245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</a:rPr>
              <a:t>2020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40646" y="4265787"/>
            <a:ext cx="5245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2030</a:t>
            </a:r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" name="Shape 95"/>
          <p:cNvSpPr txBox="1"/>
          <p:nvPr/>
        </p:nvSpPr>
        <p:spPr>
          <a:xfrm>
            <a:off x="-49562" y="6585337"/>
            <a:ext cx="6794607" cy="369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base">
              <a:spcAft>
                <a:spcPct val="0"/>
              </a:spcAft>
              <a:buSzPct val="25000"/>
            </a:pPr>
            <a:r>
              <a:rPr lang="en-US" sz="1200" i="1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NOAA Data Volume graph, Courtesy Steve Del Greco &amp; Ken Casey, NOAA/ NCEI (via Jeff de La </a:t>
            </a:r>
            <a:r>
              <a:rPr lang="en-US" sz="1200" i="1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Beaujardiere</a:t>
            </a:r>
            <a:r>
              <a:rPr lang="en-US" sz="1200" i="1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67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22" y="0"/>
            <a:ext cx="10603247" cy="1035299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Why AI?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36" y="1270826"/>
            <a:ext cx="11028218" cy="582270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AI applied successfully in fields with similar traits as Environmental data &amp; NWP/SA:  (1) # obs. systems to analyze/assimilate/fuse and (2) predict behavior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edical field (Watson Project): Scan Image Analysis, Cancer detection, heart Sound analysis</a:t>
            </a:r>
          </a:p>
          <a:p>
            <a:pPr lvl="1"/>
            <a:r>
              <a:rPr lang="en-US" dirty="0" smtClean="0"/>
              <a:t>In finance: Algorithmic Trading, market data analysis, portfolio management</a:t>
            </a:r>
          </a:p>
          <a:p>
            <a:pPr lvl="1"/>
            <a:r>
              <a:rPr lang="en-US" dirty="0" smtClean="0"/>
              <a:t>In Music: Composing any style by learning from huge database &amp; analyzing unique combinations.</a:t>
            </a:r>
          </a:p>
          <a:p>
            <a:pPr lvl="1"/>
            <a:r>
              <a:rPr lang="en-US" dirty="0" smtClean="0"/>
              <a:t>Self-Driving Transportation Devices: Fusion of Multiple Observing Systems for situational awareness</a:t>
            </a:r>
          </a:p>
          <a:p>
            <a:pPr lvl="1"/>
            <a:r>
              <a:rPr lang="en-US" dirty="0" smtClean="0"/>
              <a:t>…..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We believe Environmental data exploitation (remote sensing, data assimilation and perhaps forecasting), presents a viable candidate for AI application.</a:t>
            </a:r>
          </a:p>
          <a:p>
            <a:r>
              <a:rPr lang="en-US" b="1" u="sng" dirty="0" smtClean="0">
                <a:solidFill>
                  <a:srgbClr val="C00000"/>
                </a:solidFill>
              </a:rPr>
              <a:t>This presentation is meant to present a few examples to convey that the potential is significant.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21637" y="953180"/>
            <a:ext cx="4206240" cy="59048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5219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Neural Networks versus Deep Learning (AI)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1064" y="1154625"/>
            <a:ext cx="7276977" cy="55800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Schematic of a traditional feed forward Neural Network (top), and Deep Network (bottom).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Advances in computer power, optimization algorithms</a:t>
            </a:r>
            <a:r>
              <a:rPr lang="is-IS" dirty="0" smtClean="0"/>
              <a:t>, highly non-linear activation function (e.g., ReLU), enabled learning via multiple deep layers of abstraction as compared to traditional NNs.</a:t>
            </a:r>
          </a:p>
          <a:p>
            <a:pPr marL="0" indent="0">
              <a:buNone/>
            </a:pPr>
            <a:endParaRPr lang="is-IS" dirty="0"/>
          </a:p>
          <a:p>
            <a:r>
              <a:rPr lang="is-IS" b="1" dirty="0" smtClean="0">
                <a:solidFill>
                  <a:srgbClr val="008000"/>
                </a:solidFill>
              </a:rPr>
              <a:t>Google’s open source TensorFlow</a:t>
            </a:r>
            <a:r>
              <a:rPr lang="en-US" b="1" dirty="0">
                <a:solidFill>
                  <a:srgbClr val="008000"/>
                </a:solidFill>
              </a:rPr>
              <a:t>™</a:t>
            </a:r>
            <a:r>
              <a:rPr lang="is-IS" b="1" dirty="0" smtClean="0">
                <a:solidFill>
                  <a:srgbClr val="008000"/>
                </a:solidFill>
              </a:rPr>
              <a:t> API </a:t>
            </a:r>
            <a:r>
              <a:rPr lang="en-US" b="1" dirty="0" smtClean="0">
                <a:solidFill>
                  <a:srgbClr val="008000"/>
                </a:solidFill>
              </a:rPr>
              <a:t>(library </a:t>
            </a:r>
            <a:r>
              <a:rPr lang="en-US" b="1" dirty="0">
                <a:solidFill>
                  <a:srgbClr val="008000"/>
                </a:solidFill>
              </a:rPr>
              <a:t>for numerical computation using data flow </a:t>
            </a:r>
            <a:r>
              <a:rPr lang="en-US" b="1" dirty="0" smtClean="0">
                <a:solidFill>
                  <a:srgbClr val="008000"/>
                </a:solidFill>
              </a:rPr>
              <a:t>graphs)</a:t>
            </a:r>
            <a:r>
              <a:rPr lang="is-IS" b="1" dirty="0" smtClean="0">
                <a:solidFill>
                  <a:srgbClr val="008000"/>
                </a:solidFill>
              </a:rPr>
              <a:t> is used to perform deep learning training and testing of deep networks.</a:t>
            </a:r>
          </a:p>
          <a:p>
            <a:endParaRPr lang="is-IS" dirty="0"/>
          </a:p>
          <a:p>
            <a:r>
              <a:rPr lang="is-IS" dirty="0" smtClean="0"/>
              <a:t>Most networks described in following use between 3 and 5 hidden layers of roughly 20 to 40 hidden units with ReLU activation. </a:t>
            </a:r>
          </a:p>
          <a:p>
            <a:endParaRPr lang="is-I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n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" t="11117" r="14436" b="52669"/>
          <a:stretch/>
        </p:blipFill>
        <p:spPr>
          <a:xfrm>
            <a:off x="6739692" y="828339"/>
            <a:ext cx="5895286" cy="3350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t="12637" r="9147" b="43558"/>
          <a:stretch/>
        </p:blipFill>
        <p:spPr>
          <a:xfrm>
            <a:off x="7408041" y="3238053"/>
            <a:ext cx="4756982" cy="36199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28313" y="924967"/>
            <a:ext cx="378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Neural Network vs Deep Learning (AI)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3669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05" y="5651"/>
            <a:ext cx="11300695" cy="151057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Exploring 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AI for </a:t>
            </a: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Remote Sensing, NWP 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&amp; Situational </a:t>
            </a: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Awareness (SA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 Status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4911" y="2202871"/>
            <a:ext cx="949772" cy="6234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Secure Data Ingest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964683" y="2514598"/>
            <a:ext cx="38002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344706" y="2202871"/>
            <a:ext cx="949772" cy="6234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Calibration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>
            <a:off x="2294478" y="2514598"/>
            <a:ext cx="4547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758929" y="2198018"/>
            <a:ext cx="865997" cy="6058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Bias Correction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>
            <a:off x="3624926" y="2500962"/>
            <a:ext cx="463798" cy="67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37744" y="2189017"/>
            <a:ext cx="1170710" cy="623454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Pre-processing &amp; Inversion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6908454" y="2500744"/>
            <a:ext cx="484908" cy="69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393362" y="2202871"/>
            <a:ext cx="1170710" cy="623454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Quality Control (QC)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>
          <a:xfrm>
            <a:off x="8564072" y="2514598"/>
            <a:ext cx="484908" cy="69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035130" y="2189017"/>
            <a:ext cx="1170710" cy="6234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Radiative Transfer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25" idx="3"/>
          </p:cNvCxnSpPr>
          <p:nvPr/>
        </p:nvCxnSpPr>
        <p:spPr>
          <a:xfrm>
            <a:off x="10205840" y="2500744"/>
            <a:ext cx="484908" cy="69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0676890" y="2189017"/>
            <a:ext cx="1170710" cy="6234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Data Assimilation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690748" y="3456276"/>
            <a:ext cx="1170710" cy="6234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Data Fusion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32" name="Elbow Connector 31"/>
          <p:cNvCxnSpPr>
            <a:stCxn id="27" idx="3"/>
            <a:endCxn id="29" idx="3"/>
          </p:cNvCxnSpPr>
          <p:nvPr/>
        </p:nvCxnSpPr>
        <p:spPr>
          <a:xfrm>
            <a:off x="11847600" y="2500744"/>
            <a:ext cx="13858" cy="1267259"/>
          </a:xfrm>
          <a:prstGeom prst="bentConnector3">
            <a:avLst>
              <a:gd name="adj1" fmla="val 1749589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9090542" y="3463202"/>
            <a:ext cx="1170710" cy="6234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NowCasting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10261252" y="3768003"/>
            <a:ext cx="4294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090542" y="4404883"/>
            <a:ext cx="1170710" cy="6234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Short-term Forecasting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090542" y="5346564"/>
            <a:ext cx="1170710" cy="6234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NWP Forecasting 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41" name="Elbow Connector 40"/>
          <p:cNvCxnSpPr>
            <a:endCxn id="37" idx="3"/>
          </p:cNvCxnSpPr>
          <p:nvPr/>
        </p:nvCxnSpPr>
        <p:spPr>
          <a:xfrm rot="5400000">
            <a:off x="9440800" y="4602306"/>
            <a:ext cx="1876438" cy="235533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6" idx="3"/>
          </p:cNvCxnSpPr>
          <p:nvPr/>
        </p:nvCxnSpPr>
        <p:spPr>
          <a:xfrm flipH="1">
            <a:off x="10261252" y="4716610"/>
            <a:ext cx="2355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490336" y="4404884"/>
            <a:ext cx="1170710" cy="623454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Post-Forecast Correction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490336" y="5346565"/>
            <a:ext cx="1170710" cy="6234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Post-Forecast Correction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36" idx="1"/>
            <a:endCxn id="53" idx="3"/>
          </p:cNvCxnSpPr>
          <p:nvPr/>
        </p:nvCxnSpPr>
        <p:spPr>
          <a:xfrm flipH="1">
            <a:off x="8661046" y="4716610"/>
            <a:ext cx="429496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661046" y="5665216"/>
            <a:ext cx="429496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013579"/>
              </p:ext>
            </p:extLst>
          </p:nvPr>
        </p:nvGraphicFramePr>
        <p:xfrm>
          <a:off x="53105" y="6542580"/>
          <a:ext cx="12111184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796"/>
                <a:gridCol w="3027796"/>
                <a:gridCol w="3027796"/>
                <a:gridCol w="3027796"/>
              </a:tblGrid>
              <a:tr h="2167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Not Tested. Unknown level of confidence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Not tested. Reasonable level of confidence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Tested or not: Moderate level of confidence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Tested. High level of confidence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3608296" y="3924797"/>
            <a:ext cx="2223657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Value Chain of Observing Systems Data</a:t>
            </a:r>
            <a:endParaRPr lang="en-US" b="1" dirty="0"/>
          </a:p>
        </p:txBody>
      </p:sp>
      <p:sp>
        <p:nvSpPr>
          <p:cNvPr id="62" name="Curved Down Arrow 61"/>
          <p:cNvSpPr/>
          <p:nvPr/>
        </p:nvSpPr>
        <p:spPr>
          <a:xfrm>
            <a:off x="3334669" y="3200702"/>
            <a:ext cx="3013366" cy="928255"/>
          </a:xfrm>
          <a:prstGeom prst="curved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Curved Down Arrow 62"/>
          <p:cNvSpPr/>
          <p:nvPr/>
        </p:nvSpPr>
        <p:spPr>
          <a:xfrm flipH="1" flipV="1">
            <a:off x="3306961" y="4848124"/>
            <a:ext cx="3041074" cy="911135"/>
          </a:xfrm>
          <a:prstGeom prst="curved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082126" y="2180452"/>
            <a:ext cx="1170710" cy="6234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Intelligent Thinning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>
            <a:stCxn id="64" idx="3"/>
          </p:cNvCxnSpPr>
          <p:nvPr/>
        </p:nvCxnSpPr>
        <p:spPr>
          <a:xfrm>
            <a:off x="5252836" y="2492179"/>
            <a:ext cx="484908" cy="69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5522998" y="1850315"/>
            <a:ext cx="1727656" cy="131243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148138" y="3991259"/>
            <a:ext cx="1727656" cy="131243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83022" y="1820801"/>
            <a:ext cx="1727656" cy="131243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-16171" y="3806790"/>
            <a:ext cx="322441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AI has also a potential impact on OSSE &amp; OSE Applications for observing Systems Impact assessments</a:t>
            </a:r>
            <a:endParaRPr lang="en-US" dirty="0"/>
          </a:p>
        </p:txBody>
      </p:sp>
      <p:cxnSp>
        <p:nvCxnSpPr>
          <p:cNvPr id="38" name="Elbow Connector 37"/>
          <p:cNvCxnSpPr>
            <a:endCxn id="37" idx="3"/>
          </p:cNvCxnSpPr>
          <p:nvPr/>
        </p:nvCxnSpPr>
        <p:spPr>
          <a:xfrm rot="5400000">
            <a:off x="10233979" y="3795278"/>
            <a:ext cx="1890286" cy="1835740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25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197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Methodology and Description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(baby steps)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25563"/>
            <a:ext cx="8789158" cy="553243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Scope of the effort: </a:t>
            </a:r>
            <a:r>
              <a:rPr lang="en-US" b="1" dirty="0" err="1" smtClean="0">
                <a:solidFill>
                  <a:srgbClr val="008000"/>
                </a:solidFill>
              </a:rPr>
              <a:t>Nowcasting</a:t>
            </a:r>
            <a:r>
              <a:rPr lang="en-US" b="1" dirty="0" smtClean="0">
                <a:solidFill>
                  <a:srgbClr val="008000"/>
                </a:solidFill>
              </a:rPr>
              <a:t>/RS and Forecasting Adjustment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focus on satellite-based analyses (RS), focusing on an enterprise algorithm used for inversion and assimilation pre-processing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but also assess capability of short term forecast correction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focus on atmosphere (T, Q, Wind)  but highlight surface parameters and hydrometeors capability as well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Tools: </a:t>
            </a:r>
            <a:r>
              <a:rPr lang="en-US" sz="2400" dirty="0" smtClean="0"/>
              <a:t>Google </a:t>
            </a:r>
            <a:r>
              <a:rPr lang="en-US" sz="2400" dirty="0" err="1" smtClean="0"/>
              <a:t>TensorFlow</a:t>
            </a:r>
            <a:endParaRPr lang="en-US" sz="2400" dirty="0" smtClean="0"/>
          </a:p>
          <a:p>
            <a:r>
              <a:rPr lang="en-US" b="1" dirty="0" smtClean="0">
                <a:solidFill>
                  <a:srgbClr val="008000"/>
                </a:solidFill>
              </a:rPr>
              <a:t>Real data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Focus on SNPP/ATMS and SNPP/</a:t>
            </a:r>
            <a:r>
              <a:rPr lang="en-US" dirty="0" err="1" smtClean="0"/>
              <a:t>CrIS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89159" y="948690"/>
            <a:ext cx="3402841" cy="59093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Training &amp; Verification:</a:t>
            </a:r>
          </a:p>
          <a:p>
            <a:endParaRPr lang="en-US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Sets: ECMWF Analyses, G5NR fields, GDAS </a:t>
            </a:r>
            <a:r>
              <a:rPr lang="en-US" dirty="0" smtClean="0"/>
              <a:t>Analyses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Noise addition: uncorrelated, Gaussian distributed noise with spread of (instrument noise*2) is added to simulations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Sampling: Training data is randomly selected from a fixed set of ~5% of a days worth of data in each training </a:t>
            </a:r>
            <a:r>
              <a:rPr lang="en-US" dirty="0" smtClean="0"/>
              <a:t>epoch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Simple training (sample over a day </a:t>
            </a:r>
            <a:r>
              <a:rPr lang="en-US" dirty="0" smtClean="0"/>
              <a:t>generally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Independent sets used for verification, but still the same </a:t>
            </a:r>
            <a:r>
              <a:rPr lang="en-US" dirty="0" smtClean="0"/>
              <a:t>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meso-a.gsfc.nasa.gov/val/projects/gpm/source_info/dmsp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170540"/>
            <a:ext cx="1315250" cy="990600"/>
          </a:xfrm>
          <a:prstGeom prst="rect">
            <a:avLst/>
          </a:prstGeom>
          <a:noFill/>
        </p:spPr>
      </p:pic>
      <p:pic>
        <p:nvPicPr>
          <p:cNvPr id="2062" name="Picture 14" descr="http://blogimg.goo.ne.jp/user_image/67/cb/122ae6e518e2e8ccd9a12f09ceca84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229105">
            <a:off x="6216260" y="4956244"/>
            <a:ext cx="1234830" cy="838200"/>
          </a:xfrm>
          <a:prstGeom prst="rect">
            <a:avLst/>
          </a:prstGeom>
          <a:noFill/>
        </p:spPr>
      </p:pic>
      <p:pic>
        <p:nvPicPr>
          <p:cNvPr id="2084" name="Picture 36" descr="https://encrypted-tbn1.gstatic.com/images?q=tbn:ANd9GcRd06Dcvw5pwerRB1BKpHcBtAm3Kf55WzftdS9roTT3f6YB8Dh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41422">
            <a:off x="3212636" y="3858538"/>
            <a:ext cx="1205696" cy="1143000"/>
          </a:xfrm>
          <a:prstGeom prst="rect">
            <a:avLst/>
          </a:prstGeom>
          <a:noFill/>
        </p:spPr>
      </p:pic>
      <p:pic>
        <p:nvPicPr>
          <p:cNvPr id="2056" name="Picture 8" descr="GPM Co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191896">
            <a:off x="4348190" y="5125742"/>
            <a:ext cx="1428750" cy="10096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1" y="304801"/>
            <a:ext cx="7630011" cy="597803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Example Pilot Project: </a:t>
            </a:r>
            <a:br>
              <a:rPr lang="en-US" sz="2700" dirty="0"/>
            </a:br>
            <a:r>
              <a:rPr lang="en-US" dirty="0" smtClean="0"/>
              <a:t>MIIDAPS </a:t>
            </a:r>
            <a:r>
              <a:rPr lang="en-US" dirty="0"/>
              <a:t>E</a:t>
            </a:r>
            <a:r>
              <a:rPr lang="en-US" dirty="0" smtClean="0"/>
              <a:t>nterprise </a:t>
            </a:r>
            <a:r>
              <a:rPr lang="en-US" dirty="0"/>
              <a:t>A</a:t>
            </a:r>
            <a:r>
              <a:rPr lang="en-US" dirty="0" smtClean="0"/>
              <a:t>lgorithm</a:t>
            </a:r>
            <a:br>
              <a:rPr lang="en-US" dirty="0" smtClean="0"/>
            </a:br>
            <a:r>
              <a:rPr lang="en-US" sz="1800" i="1" dirty="0">
                <a:solidFill>
                  <a:schemeClr val="tx2">
                    <a:lumMod val="75000"/>
                  </a:schemeClr>
                </a:solidFill>
              </a:rPr>
              <a:t>Multi-Instrument Inversion and Data Assimilation Preprocessing System</a:t>
            </a:r>
            <a:br>
              <a:rPr lang="en-US" sz="1800" i="1" dirty="0">
                <a:solidFill>
                  <a:schemeClr val="tx2">
                    <a:lumMod val="75000"/>
                  </a:schemeClr>
                </a:solidFill>
              </a:rPr>
            </a:b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029200" y="2935069"/>
            <a:ext cx="1905000" cy="1600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2225" cap="rnd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MIIDAPS</a:t>
            </a:r>
          </a:p>
          <a:p>
            <a:pPr algn="ctr"/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</a:rPr>
              <a:t>(upgrade version of </a:t>
            </a:r>
            <a:r>
              <a:rPr lang="en-US" sz="800" b="1" dirty="0" err="1" smtClean="0">
                <a:solidFill>
                  <a:schemeClr val="accent1">
                    <a:lumMod val="75000"/>
                  </a:schemeClr>
                </a:solidFill>
              </a:rPr>
              <a:t>MiRS</a:t>
            </a: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s://encrypted-tbn1.gstatic.com/images?q=tbn:ANd9GcQ1oFp1lR30YRBtjO5nNZCyWO-J7U__ZgaDmmE20qjRcUwt1SY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32923">
            <a:off x="4042612" y="1509758"/>
            <a:ext cx="1238247" cy="9905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16233" y="2256015"/>
            <a:ext cx="1961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S-NPP&amp; JPSS ATMS/</a:t>
            </a:r>
            <a:r>
              <a:rPr lang="en-US" sz="1400" b="1" dirty="0" err="1">
                <a:solidFill>
                  <a:srgbClr val="00B0F0"/>
                </a:solidFill>
              </a:rPr>
              <a:t>CrIS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4161140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DMSP F16  SSMI/S</a:t>
            </a:r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DMSP F17  SSMI/S</a:t>
            </a:r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DMSP F18  SSMI/S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4401" y="5774736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GPM GMI</a:t>
            </a:r>
          </a:p>
        </p:txBody>
      </p:sp>
      <p:pic>
        <p:nvPicPr>
          <p:cNvPr id="2058" name="Picture 10" descr="POES Satelli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2461404"/>
            <a:ext cx="1479610" cy="762000"/>
          </a:xfrm>
          <a:prstGeom prst="rect">
            <a:avLst/>
          </a:prstGeom>
          <a:noFill/>
        </p:spPr>
      </p:pic>
      <p:pic>
        <p:nvPicPr>
          <p:cNvPr id="2060" name="Picture 12" descr="http://www.geo-web.org.uk/geoimages/metop0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2080404"/>
            <a:ext cx="1219200" cy="61874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315200" y="2613804"/>
            <a:ext cx="221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MetOp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-A  AMSU/MHS/IASI</a:t>
            </a:r>
          </a:p>
          <a:p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MetOp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-B  AMSU/MHS/IASI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9801" y="5791201"/>
            <a:ext cx="1563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GCOM-W1 AMSR2</a:t>
            </a:r>
          </a:p>
        </p:txBody>
      </p:sp>
      <p:sp>
        <p:nvSpPr>
          <p:cNvPr id="2064" name="AutoShape 16" descr="data:image/jpeg;base64,/9j/4AAQSkZJRgABAQAAAQABAAD/2wCEAAkGBxETERQUExMWFhUXGRgYGBYXFhgaGxoeFxgXGhsaHxoaHSghGRwmHxoUITEhJSksLi4uGB8zODMsNygtLisBCgoKDg0OGxAQGywmICQsNCwvNC0sLCs0NCwsLDAsLCw3LCwsLCw0LCwsLCwsLDUsLCw0LCwsLCwsLy8sLCwsLP/AABEIAHgAzQMBEQACEQEDEQH/xAAcAAEAAgMBAQEAAAAAAAAAAAAABgcDBAUBAgj/xAA+EAABAwIDBgIHBgQGAwAAAAABAAIDBBESITEFBkFRYXETIgcyQoGRsfAUUlNicqEjM8HhgpLC0dLxQ0Sy/8QAGgEBAAMBAQEAAAAAAAAAAAAAAAECBAMFBv/EADIRAAIBAgMFBwQCAgMAAAAAAAABAgMRBCExEkFRkfAiYXGBobHRBRPB4TLxM0IjcpL/2gAMAwEAAhEDEQA/ALxQBAEAQBAEAQBAEAQBAEAQBAEAQBAEAQBAaG2NsQUsZknkDG8L6noBqT2V4U5TdoohuxVe9HpLnmuymBhj/E1kcPkz9z2W6lhUtc3w61KuRHN3966ukdeOQlpN3McS5rr6k30J5hdqtCE/H15EJltbr7+U1XZjj4U33HHI/pd7XzXnVKEoeBdMli4khAEAQBAEAQBAEAQBAEBzdo7XZGcI8z8rtvpc5XPDsuFfERpLPUrOWyjJs+uL8nNwnUWORVMNilWurWaKwqKRvLUdAgCAIAgCA+JpWtaXOIa0Zkk2A96Ar7eL0ksDjHSYXGxHjPBwA8gOPfRaI0Gnea8t5F0VdtipnklL53udIfaJuCPy8A3oF6dNQ2bRzXAozRt7vkul3JZZ+5Avbp8kttLPP3A+voo1lfXrgCZ7rekKppbMlvNEMrOPmaPyu49j+yx1cNGeccuuBZMtjYu89JUsxxytytia4hrmk8CCvPnTlDVF7nYVAEAQBAEAQBAEAQGptes8GCWX8Njnf5QSpSbdkTGLk0lvIPuxWMqGPLXXc5wuT6wuASSO+L4rx8fh6tGqvufpjHUZQqpPSxg9JgkbRkxyFsjHNkY5uTm4DrcHryVvpiTrpW1yGEo7czlbgelCoeRDVwukAy+0RgZfrboe4+C9yrQcTtiKP2tSU1fpOoI5hGS4gmxe0AtF9Dkb/ALrQwFetFzhHLjpy4+xnnJU8puz4b/F8PPMmNNUMkaHMIc06EfWSxkmVAEBD97N/qeluyMiWYW8jcwOeI8MlopYWdRX0XFkbSRUu8e8lRWPJmd5crRN9QW07nqVvpUVTzjz3+RRu5yb8/gr2Wq59dd4NiCrLRhNnNOrTp/Y9lylS3rLv39eJNz6dTNfnCc+Mbv9J9rtquiqOP8AlXnpzRFuBpEEEjQjUFd3mk3zXwQexsLiGtBJOjbZnsOKSaj2pO3eCwN1/RlLLhfVExx6+H7Z99/J+5WCrjd0Fnx/RZRLU2XsmCnjEcMbWtHIZnqTxK8+UnJ3Zc3lACAIAgCAIAgCAIDS21R+NTzRfiRvZ/maQpTs7olOzuj8zsqpqWdzLuZLG6xFy1wt21C9aNeFaGzUV0+J7tPFQqx2aiJFBvFPVfwnPxeJ5STrbLjyyVYfT8JSkqqTTjmrPLkdZQw2Gpuq07Rzy38EZauEyEwxvLGA4W2AtkPM48xe/wAF48/qapY1KUNtLc3v48OZ4uzOVH7l7Tlm3vSeiXDLW3E68OyYaRg8O0k4IBc4Xc3Fc3AGTfrNZvqH1jE4xSf8Yvct9rLPicKGGhBq/Mle6e0ZYhaRrjmcd+R0cPvW0WTCVJUrbbVn7midJzd4oku3N5KWkZjmkAuLtaM3OvyaM17dKlKo7RRkbsVLvT6RKip8kbRDDcHD6z3WsRiOgz4D4r0YYGnazzfJL59Cu207oj+KGbUCB/T+W4/OM/EdldqdPP8Akvb59PAjJmpV0r4nYXix1HUcweIXWE4zW0uZDVjXvwPwC6JJdpc2D09fgFEdbrm/j+/IAlQlbTn8cATHdvdSrrW3ewCO3llfcH/CdXBYKtZUf8Tz9PP9epeKv/ItPdrdOmo2jA3FJbOR2ZPO3ILFOpKbvItY76oAgCAIAgCAIAgCAIAgCAjG9m4tFXgmVmGW1hKw2eOXR1uRUxk1oWjNx0Kbqt230NY+IzxzYQLOHldiNiGubc52IOV+67TrONJsvOsqiVOTsrq/gd7YtHdkrzo1jh77FfMUZN1Nt6uRprSu0ja2Af481h5cLrcMrD4rtX2v9u4rO2wvE5u6+0ajAxviPLfONbj1shfnbgtNeKvexek3axyd5aCWOYvkt58w7FiIFvVN8xbkvofp+IhUpKEb5bvyYa8HGV3vOPb/AL4r0NpPJ8txxPPrurWb7/x5g26WtcxuDJ0ZPqOzB7fdPZcJ01J7S14r88fMlMyGlZJ/KNj+E4+b/C72vmqqq4vt8/8AX9ewsZ9i7uVVVJgijORs4nIN7n+itUrwhq7sJFr7rejmnprPmtNL1Hkb2bx7lebWxU6ncut5dRsTYBZiT1AEAQBAEAQBAEAQBAEAQHzJIGgkkADUlAUVtTfCpZVzzQySmndI4nC69gG2tY+o6+g0VopqaTWTOUlLVaexxNqbFErDWeM57HkW8Qee5NrXuA3PiolUoKrKDi5Pdd2tyRwWwm1LWxItxq6SITxVF2hgEjXOIN2aZOGT+4Xk42hK6dsztgKqrdmDvnb9HW2PtWBzZAxpxDFfygeUkkXOgAB46LPUpNyUm+HOx7GIwtWlZT0ehGtkbFqaepY6NznQuJDnNuLgg+sOIvbNetLDVZ09rYeehjWIpwqbLkjobc2e+Z4ZYMDQcL3aFxtlbgLcVswNCth73WuqOdfFUqttlkUrqGSJ2GRtjwJ0PUc169OrGSt6b/PgcLGt9XK6PLL06/sGeio5JXhkTC950AFz/ZUnUgleWXXXEWLM3W9GFsMlY6/Hwm/6nf0C86ri3LKJdRLIoqKOFuGNga297BYlFLQu23qbCkgIAgCAIAgCAIAgCAIAgCAIDhb6uZ9hqGvLbuifhBtmQ0nIHUjVCsnsxbW4pp8jJGkSNxADD4rMnAXIAcM7jL1XXH6V5joV8NJzw8rp5tPrLy5F6OKp4hWrxcJaX3adamOevj+zfZ2Fr2sPme0loaL3Bwm+XA8Oq10Eq0/uyey2tNc/HI5zwyjJuT7v2c2lf4QbC4usXO5gFrw3CWnR2YvYciu9RZ7LyZlw8JUcR9zVaed/gnWwtiR07C5z8ZdZxLhYcxl06r0cJgadFbTzZ3+pfVq2MnwSVjPU7V82Fp99rn4cO5WXG/VY4eT7SfCOmfFyelu5XMuG+n1asrvKPgcqqmxODXA5kYjr7Qyc7twGXdeVQxVbFT+5OWW5LTlr5vkj1JUadBbEVnx6/BPtu7qQGJzmuYxlrlkmcXcHVh6j4L1Y1pX7/XmcNlLQhmzfRyZ5Q674oLXOIAnXRhyJB1uRotEsZOHZsvH5XwQld6FnbD2DT0rMMMYbzdq49yscpOTuzodNVAQBAEAQBAEAQBAEAQBAEAQBAaldtCOK2I3cfVY0Xc48g0ZqVFshuxwd+6Yy7PkecbCxhf4YI1t7WtwNciqyWTQctlXZQ+0qy7yWn1mhrsySCLA+Y5n1W5rJUm9pqLO0UnFNn3FWFpic5tpGucWyAWdw1A9ccOCiclUhsVFrlfrU5RoulNzpPLLsvTLg93qu47kZhmaDZrMedwMUL887tFsDvzNsb6gqkFicPaLX3Ieq8H+H5Mn71Gs3FPZlvT97fleZIYy95DGesG3bi452AaOfe5PJWljauL7CezFZbKfadt1/wuZaOFhR7Tzet7ZcvkxMwtuwiztDkRd3GxObu68HF4OrGf3YfteW49OjUjKNuvM2Kd58WNuG4xMzOnrDJT9Ow9K33XO01JJR4reyuInL+FsralsfZI8LW4G4W2LRYWbbSw4L6s8szIAgCAIAgCAIAgCAIAgCAIAgCAx1E7GNLnuDWjMucbAe8oCuN6PSixt2UbQ8/iu9Ufpbq7ubDut1HBuWc8uuP9lXIgNFvPOyUyPJc5xxFwOGS/MOAt7iLLVLCwS/48vZ9cznkTun3y+000sL3B2ONzcYFnMuLXezl1Bt1WKdBf8AV9+j8GJXcWuK6yIid3KdgMs7gGjOwJDTcnO5zN8shyVl9PpU19ys7Lhc5U6tW2wnfy3WOFtapid/KaQ27rX1Fhw6G4y4LzK86cp/8ayNtOMkryZj2XK92V7g4r6ZeXI89Tb3q8Hs53yOFanFtTtnde5N6VjQDY3va+d87L5P6i66lCU1Zax8L6ntYeNNKSi755+JtzzskFpibN/8gPmaMtfvN94PVelhMZWdOLrRdpZKSV+6zW8y1IU1UcacltLO3d3HkFK8PieHY4g5p8RtgywIy6nTUjM2stSwkdtzjFa663zWfBb8vUo6rtZtq24tpjrgHnnnkvTM59IAgCAIAgCAIAgCAIAgCAIAgIlt3fmCJ5hhLJZrGwxhrA7g0u59AukaU3nbLrcLoqTejbtZUyWqSW4dIrFrW9m/1N16dCnTSvDPrj/RzbZxD8PmVoS8/ZEHn11Vu9Z+wPqN5aQ5pIIzBBsR7woaUrp5+OgJFsjeh0dxIAQRY+UOa4cQ9mhB5j91knhsrRzXB/hjffebtXu5T1QaaV7YZDe0JOKKQkaMfrG78rh8F5FXDLWHJ9ex2jV3SODHsiWnlDZGvjkFw5jsr62LeYyGYOdlS3Yfg/YzVqyU/tvua5ol+yqaWUhscJJJOlrAfecdBnwXztbCTxNRRU23FK993cvI9mnV2ItuNrvLv7yYUO4kZu+ocXuLS0NGTW3/APo9SvawOFeGhs38bb/HiYsTKNZ5rTTu8OB5U7DexhEzGzsGWNrc8I0xR8xzbfsFtOZ09n7ZyGj2jK41HQ/7GxQHapqpjx5TpqOI7hAZkAQBAEAQBAEAQBAEAQHD3j3qpaNv8V932yjbm8+7h3KvCnKbsiLlS7zb+VVXdgPgxH2GONyPzPyJ7CwXoU8NCGbzfW4q2RLstjWVpZeHXXAqdCn2mcIZIBKwaYjZzf0u1HbRcalLtX0fd+eJKZ7Js0OBfA7GNS0i0jR+n2h1ChV7dmp6addXFuBzfrr/AGWnXrrreQP2+ZUZN8X6Lrq4JfutuFU1dnuHgxG3ncPM4flb/UrHWxUYZLtP0XXkWUS2dgbqUlI0eFGMQz8R2bibWvfhlf4rzqtSVR3nn+C2yjobU2XDUMwTMDx11HY6hc2rqwaT1PnZ+yYYf5bcOQBzOduJGhd11SMVFWRZu7uzeUkBAc+v2PDK4PILXj22HC7sSPWHQ3QGTZ+zY4QQy4vmbkm55m/FAbiAIAgCAIAgCAIAgNTaW0oadhfNI1jeZOvQDiegUqLegKs3q9Jj5f4dICxl85HZPdY6AD1R+/ZbYYNW7fp113ldrgRGXwqglwOCU5lsjrhxPEPPyK6fbqUc1nHuIyZzaiBzHYXNIcOGi006kZLJ2XqQ0Yf3+S7ZLu9yD6Cq+GnXXwD7jkIN2mxGYdpbr/dcpwTyly38/nkSSTYux56+9oS4j/2BZugyB4P/ALrJOo6On/nrTrIslcsndT0f01KA+QeLNrdwyaeQH9Vnq4mdVWeS4dakpJEyXAkIAgCAIAgCAIAgCAIAgCAIAgCAg2+u/ZpXGKKImT78gIYOo+/8l0p09tkNlS7V2lNUPL5nmR35tB0aNLL0acYwtbLw/PAqzRc36OvuXeMuOXhp59/hyKg/XNSlbrIG5T17sOBwEjBwJs5v6XajsuNSnG+0+y353JTPZKEPBdEcQHsnJwtbUcR1HwVYVZQdp5evr14ktXMOztnyzyeHEwyPPsjQd+S0TqRgrvL38uvMra5Z+7Howa3z1hxH2Y2nyjLUnUn/AGXm1cW5LZhkvVl1EsengaxoY0ANaLAAWWQsZEAQBAEAQBAEAQBAEAQBAEAQBAEAQGptLZsM7MErA9vXh1B4JoCs95fRpIy76V2NuZwH1x+k6H5913hWcevfiRYrqpgcwlrmkEZWNw4d16NKcZZp/HL5KMw/V+S7/wAX+OJBkjYSQACSdLDM+4LjJpXS809L+JJPt1/RvNKWyVBMLciAP5h/4rDPEK1o6d+nl+yyRaOydkQ07S2JtsRuScyfesdi7ZvqSAgCAIAgCAIAgCAIAgCAIAgCAIAgCAIAgCA428O7FLWNtKzzDR4ycPfx96vCpKDvFixXU3opn8cNbK0xfiEeYdMPErUsa9m1vLd49cyuyT/dvdKmoxdjcUnGRw8x7clknNy1LWO+qgIAgCAIAgCAIAgCAIAgCAIAgCAIAgCAIDwlAf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data:image/jpeg;base64,/9j/4AAQSkZJRgABAQAAAQABAAD/2wCEAAkGBxETERQUExMWFhUXGRgYGBYXFhgaGxoeFxgXGhsaHxoaHSghGRwmHxoUITEhJSksLi4uGB8zODMsNygtLisBCgoKDg0OGxAQGywmICQsNCwvNC0sLCs0NCwsLDAsLCw3LCwsLCw0LCwsLCwsLDUsLCw0LCwsLCwsLy8sLCwsLP/AABEIAHgAzQMBEQACEQEDEQH/xAAcAAEAAgMBAQEAAAAAAAAAAAAABgcDBAUBAgj/xAA+EAABAwIDBgIHBgQGAwAAAAABAAIDBBESITEFBkFRYXETIgcyQoGRsfAUUlNicqEjM8HhgpLC0dLxQ0Sy/8QAGgEBAAMBAQEAAAAAAAAAAAAAAAECBAMFBv/EADIRAAIBAgMFBwQCAgMAAAAAAAABAgMRBCExEkFRkfAiYXGBobHRBRPB4TLxM0IjcpL/2gAMAwEAAhEDEQA/ALxQBAEAQBAEAQBAEAQBAEAQBAEAQBAEAQBAaG2NsQUsZknkDG8L6noBqT2V4U5TdoohuxVe9HpLnmuymBhj/E1kcPkz9z2W6lhUtc3w61KuRHN3966ukdeOQlpN3McS5rr6k30J5hdqtCE/H15EJltbr7+U1XZjj4U33HHI/pd7XzXnVKEoeBdMli4khAEAQBAEAQBAEAQBAEBzdo7XZGcI8z8rtvpc5XPDsuFfERpLPUrOWyjJs+uL8nNwnUWORVMNilWurWaKwqKRvLUdAgCAIAgCA+JpWtaXOIa0Zkk2A96Ar7eL0ksDjHSYXGxHjPBwA8gOPfRaI0Gnea8t5F0VdtipnklL53udIfaJuCPy8A3oF6dNQ2bRzXAozRt7vkul3JZZ+5Avbp8kttLPP3A+voo1lfXrgCZ7rekKppbMlvNEMrOPmaPyu49j+yx1cNGeccuuBZMtjYu89JUsxxytytia4hrmk8CCvPnTlDVF7nYVAEAQBAEAQBAEAQGptes8GCWX8Njnf5QSpSbdkTGLk0lvIPuxWMqGPLXXc5wuT6wuASSO+L4rx8fh6tGqvufpjHUZQqpPSxg9JgkbRkxyFsjHNkY5uTm4DrcHryVvpiTrpW1yGEo7czlbgelCoeRDVwukAy+0RgZfrboe4+C9yrQcTtiKP2tSU1fpOoI5hGS4gmxe0AtF9Dkb/ALrQwFetFzhHLjpy4+xnnJU8puz4b/F8PPMmNNUMkaHMIc06EfWSxkmVAEBD97N/qeluyMiWYW8jcwOeI8MlopYWdRX0XFkbSRUu8e8lRWPJmd5crRN9QW07nqVvpUVTzjz3+RRu5yb8/gr2Wq59dd4NiCrLRhNnNOrTp/Y9lylS3rLv39eJNz6dTNfnCc+Mbv9J9rtquiqOP8AlXnpzRFuBpEEEjQjUFd3mk3zXwQexsLiGtBJOjbZnsOKSaj2pO3eCwN1/RlLLhfVExx6+H7Z99/J+5WCrjd0Fnx/RZRLU2XsmCnjEcMbWtHIZnqTxK8+UnJ3Zc3lACAIAgCAIAgCAIDS21R+NTzRfiRvZ/maQpTs7olOzuj8zsqpqWdzLuZLG6xFy1wt21C9aNeFaGzUV0+J7tPFQqx2aiJFBvFPVfwnPxeJ5STrbLjyyVYfT8JSkqqTTjmrPLkdZQw2Gpuq07Rzy38EZauEyEwxvLGA4W2AtkPM48xe/wAF48/qapY1KUNtLc3v48OZ4uzOVH7l7Tlm3vSeiXDLW3E68OyYaRg8O0k4IBc4Xc3Fc3AGTfrNZvqH1jE4xSf8Yvct9rLPicKGGhBq/Mle6e0ZYhaRrjmcd+R0cPvW0WTCVJUrbbVn7midJzd4oku3N5KWkZjmkAuLtaM3OvyaM17dKlKo7RRkbsVLvT6RKip8kbRDDcHD6z3WsRiOgz4D4r0YYGnazzfJL59Cu207oj+KGbUCB/T+W4/OM/EdldqdPP8Akvb59PAjJmpV0r4nYXix1HUcweIXWE4zW0uZDVjXvwPwC6JJdpc2D09fgFEdbrm/j+/IAlQlbTn8cATHdvdSrrW3ewCO3llfcH/CdXBYKtZUf8Tz9PP9epeKv/ItPdrdOmo2jA3FJbOR2ZPO3ILFOpKbvItY76oAgCAIAgCAIAgCAIAgCAjG9m4tFXgmVmGW1hKw2eOXR1uRUxk1oWjNx0Kbqt230NY+IzxzYQLOHldiNiGubc52IOV+67TrONJsvOsqiVOTsrq/gd7YtHdkrzo1jh77FfMUZN1Nt6uRprSu0ja2Af481h5cLrcMrD4rtX2v9u4rO2wvE5u6+0ajAxviPLfONbj1shfnbgtNeKvexek3axyd5aCWOYvkt58w7FiIFvVN8xbkvofp+IhUpKEb5bvyYa8HGV3vOPb/AL4r0NpPJ8txxPPrurWb7/x5g26WtcxuDJ0ZPqOzB7fdPZcJ01J7S14r88fMlMyGlZJ/KNj+E4+b/C72vmqqq4vt8/8AX9ewsZ9i7uVVVJgijORs4nIN7n+itUrwhq7sJFr7rejmnprPmtNL1Hkb2bx7lebWxU6ncut5dRsTYBZiT1AEAQBAEAQBAEAQBAEAQHzJIGgkkADUlAUVtTfCpZVzzQySmndI4nC69gG2tY+o6+g0VopqaTWTOUlLVaexxNqbFErDWeM57HkW8Qee5NrXuA3PiolUoKrKDi5Pdd2tyRwWwm1LWxItxq6SITxVF2hgEjXOIN2aZOGT+4Xk42hK6dsztgKqrdmDvnb9HW2PtWBzZAxpxDFfygeUkkXOgAB46LPUpNyUm+HOx7GIwtWlZT0ehGtkbFqaepY6NznQuJDnNuLgg+sOIvbNetLDVZ09rYeehjWIpwqbLkjobc2e+Z4ZYMDQcL3aFxtlbgLcVswNCth73WuqOdfFUqttlkUrqGSJ2GRtjwJ0PUc169OrGSt6b/PgcLGt9XK6PLL06/sGeio5JXhkTC950AFz/ZUnUgleWXXXEWLM3W9GFsMlY6/Hwm/6nf0C86ri3LKJdRLIoqKOFuGNga297BYlFLQu23qbCkgIAgCAIAgCAIAgCAIAgCAIDhb6uZ9hqGvLbuifhBtmQ0nIHUjVCsnsxbW4pp8jJGkSNxADD4rMnAXIAcM7jL1XXH6V5joV8NJzw8rp5tPrLy5F6OKp4hWrxcJaX3adamOevj+zfZ2Fr2sPme0loaL3Bwm+XA8Oq10Eq0/uyey2tNc/HI5zwyjJuT7v2c2lf4QbC4usXO5gFrw3CWnR2YvYciu9RZ7LyZlw8JUcR9zVaed/gnWwtiR07C5z8ZdZxLhYcxl06r0cJgadFbTzZ3+pfVq2MnwSVjPU7V82Fp99rn4cO5WXG/VY4eT7SfCOmfFyelu5XMuG+n1asrvKPgcqqmxODXA5kYjr7Qyc7twGXdeVQxVbFT+5OWW5LTlr5vkj1JUadBbEVnx6/BPtu7qQGJzmuYxlrlkmcXcHVh6j4L1Y1pX7/XmcNlLQhmzfRyZ5Q674oLXOIAnXRhyJB1uRotEsZOHZsvH5XwQld6FnbD2DT0rMMMYbzdq49yscpOTuzodNVAQBAEAQBAEAQBAEAQBAEAQBAaldtCOK2I3cfVY0Xc48g0ZqVFshuxwd+6Yy7PkecbCxhf4YI1t7WtwNciqyWTQctlXZQ+0qy7yWn1mhrsySCLA+Y5n1W5rJUm9pqLO0UnFNn3FWFpic5tpGucWyAWdw1A9ccOCiclUhsVFrlfrU5RoulNzpPLLsvTLg93qu47kZhmaDZrMedwMUL887tFsDvzNsb6gqkFicPaLX3Ieq8H+H5Mn71Gs3FPZlvT97fleZIYy95DGesG3bi452AaOfe5PJWljauL7CezFZbKfadt1/wuZaOFhR7Tzet7ZcvkxMwtuwiztDkRd3GxObu68HF4OrGf3YfteW49OjUjKNuvM2Kd58WNuG4xMzOnrDJT9Ow9K33XO01JJR4reyuInL+FsralsfZI8LW4G4W2LRYWbbSw4L6s8szIAgCAIAgCAIAgCAIAgCAIAgCAx1E7GNLnuDWjMucbAe8oCuN6PSixt2UbQ8/iu9Ufpbq7ubDut1HBuWc8uuP9lXIgNFvPOyUyPJc5xxFwOGS/MOAt7iLLVLCwS/48vZ9cznkTun3y+000sL3B2ONzcYFnMuLXezl1Bt1WKdBf8AV9+j8GJXcWuK6yIid3KdgMs7gGjOwJDTcnO5zN8shyVl9PpU19ys7Lhc5U6tW2wnfy3WOFtapid/KaQ27rX1Fhw6G4y4LzK86cp/8ayNtOMkryZj2XK92V7g4r6ZeXI89Tb3q8Hs53yOFanFtTtnde5N6VjQDY3va+d87L5P6i66lCU1Zax8L6ntYeNNKSi755+JtzzskFpibN/8gPmaMtfvN94PVelhMZWdOLrRdpZKSV+6zW8y1IU1UcacltLO3d3HkFK8PieHY4g5p8RtgywIy6nTUjM2stSwkdtzjFa663zWfBb8vUo6rtZtq24tpjrgHnnnkvTM59IAgCAIAgCAIAgCAIAgCAIAgIlt3fmCJ5hhLJZrGwxhrA7g0u59AukaU3nbLrcLoqTejbtZUyWqSW4dIrFrW9m/1N16dCnTSvDPrj/RzbZxD8PmVoS8/ZEHn11Vu9Z+wPqN5aQ5pIIzBBsR7woaUrp5+OgJFsjeh0dxIAQRY+UOa4cQ9mhB5j91knhsrRzXB/hjffebtXu5T1QaaV7YZDe0JOKKQkaMfrG78rh8F5FXDLWHJ9ex2jV3SODHsiWnlDZGvjkFw5jsr62LeYyGYOdlS3Yfg/YzVqyU/tvua5ol+yqaWUhscJJJOlrAfecdBnwXztbCTxNRRU23FK993cvI9mnV2ItuNrvLv7yYUO4kZu+ocXuLS0NGTW3/APo9SvawOFeGhs38bb/HiYsTKNZ5rTTu8OB5U7DexhEzGzsGWNrc8I0xR8xzbfsFtOZ09n7ZyGj2jK41HQ/7GxQHapqpjx5TpqOI7hAZkAQBAEAQBAEAQBAEAQHD3j3qpaNv8V932yjbm8+7h3KvCnKbsiLlS7zb+VVXdgPgxH2GONyPzPyJ7CwXoU8NCGbzfW4q2RLstjWVpZeHXXAqdCn2mcIZIBKwaYjZzf0u1HbRcalLtX0fd+eJKZ7Js0OBfA7GNS0i0jR+n2h1ChV7dmp6addXFuBzfrr/AGWnXrrreQP2+ZUZN8X6Lrq4JfutuFU1dnuHgxG3ncPM4flb/UrHWxUYZLtP0XXkWUS2dgbqUlI0eFGMQz8R2bibWvfhlf4rzqtSVR3nn+C2yjobU2XDUMwTMDx11HY6hc2rqwaT1PnZ+yYYf5bcOQBzOduJGhd11SMVFWRZu7uzeUkBAc+v2PDK4PILXj22HC7sSPWHQ3QGTZ+zY4QQy4vmbkm55m/FAbiAIAgCAIAgCAIAgNTaW0oadhfNI1jeZOvQDiegUqLegKs3q9Jj5f4dICxl85HZPdY6AD1R+/ZbYYNW7fp113ldrgRGXwqglwOCU5lsjrhxPEPPyK6fbqUc1nHuIyZzaiBzHYXNIcOGi006kZLJ2XqQ0Yf3+S7ZLu9yD6Cq+GnXXwD7jkIN2mxGYdpbr/dcpwTyly38/nkSSTYux56+9oS4j/2BZugyB4P/ALrJOo6On/nrTrIslcsndT0f01KA+QeLNrdwyaeQH9Vnq4mdVWeS4dakpJEyXAkIAgCAIAgCAIAgCAIAgCAIAgCAg2+u/ZpXGKKImT78gIYOo+/8l0p09tkNlS7V2lNUPL5nmR35tB0aNLL0acYwtbLw/PAqzRc36OvuXeMuOXhp59/hyKg/XNSlbrIG5T17sOBwEjBwJs5v6XajsuNSnG+0+y353JTPZKEPBdEcQHsnJwtbUcR1HwVYVZQdp5evr14ktXMOztnyzyeHEwyPPsjQd+S0TqRgrvL38uvMra5Z+7Howa3z1hxH2Y2nyjLUnUn/AGXm1cW5LZhkvVl1EsengaxoY0ANaLAAWWQsZEAQBAEAQBAEAQBAEAQBAEAQBAEAQGptLZsM7MErA9vXh1B4JoCs95fRpIy76V2NuZwH1x+k6H5913hWcevfiRYrqpgcwlrmkEZWNw4d16NKcZZp/HL5KMw/V+S7/wAX+OJBkjYSQACSdLDM+4LjJpXS809L+JJPt1/RvNKWyVBMLciAP5h/4rDPEK1o6d+nl+yyRaOydkQ07S2JtsRuScyfesdi7ZvqSAgCAIAgCAIAgCAIAgCAIAgCAIAgCAIAgCA428O7FLWNtKzzDR4ycPfx96vCpKDvFixXU3opn8cNbK0xfiEeYdMPErUsa9m1vLd49cyuyT/dvdKmoxdjcUnGRw8x7clknNy1LWO+qgIAgCAIAgCAIAgCAIAgCAIAgCAIAgCAIDwlAf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8" name="Picture 20" descr="https://encrypted-tbn0.gstatic.com/images?q=tbn:ANd9GcTso-p7008AnuhLkyEqfUNAbrRcb6cvMVfKde0tmDu-mrZ9YjLza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7207">
            <a:off x="5786988" y="1488796"/>
            <a:ext cx="1305560" cy="762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867401" y="2107049"/>
            <a:ext cx="1487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3">
                    <a:lumMod val="50000"/>
                  </a:schemeClr>
                </a:solidFill>
              </a:rPr>
              <a:t>Megha-Tropiques</a:t>
            </a:r>
            <a:endParaRPr lang="en-US" sz="1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SAPHIR</a:t>
            </a:r>
          </a:p>
        </p:txBody>
      </p:sp>
      <p:sp>
        <p:nvSpPr>
          <p:cNvPr id="2070" name="AutoShape 22" descr="data:image/jpeg;base64,/9j/4AAQSkZJRgABAQAAAQABAAD/2wCEAAkGBxQQERQQExQUFhAXFA8VFhgSFBgYFxUUFhQZGRcXFxcZHCogGR0mHBQXITEhJikrLjAuHh8zODMvNygtLi0BCgoKDg0OGxAQGzcjICUsLy8sLDgsLCwtLSwsNC0sLCwsLCwsLCwsLCwsLCwsLCwsLCwsLzQsLCwsLCwsLCwsLP/AABEIAL0AyAMBIgACEQEDEQH/xAAcAAEAAQUBAQAAAAAAAAAAAAAABgECBAUHAwj/xAA8EAABAwIDBwIDBgUDBQEAAAABAAIRAyEEEjEFBiJBUWGBE3EHMkIjUnKRofAUYoKxwUOy0TM1c8LhJf/EABoBAQADAQEBAAAAAAAAAAAAAAACAwQBBQb/xAApEQEAAgICAQIFBAMAAAAAAAAAAQIDEQQhMRIyIiNBUYETYXGRBUJS/9oADAMBAAIRAxEAPwDuKIiAiIgIiICIiAiIgIiICIiAiIgIiICIiAiIgIiICIiAi0m+GMqUcJUq0nZXtyEGAfrE2PuotsX4kg8OJZGnHSuD+JhuPBPhXUwXvX1Vjaq2atbemXREWFs3alLEtz0ajXt55TcHoRqD7rMCqmJjysid+FUVFVcdEREBERAREQEREBERAREQEREBERAREQEREEe39H/5+I/C3/cFxPPbS8i8m0TIjQzIv2Xbt+f+34j/AMf/ALBcQLTExYECe5mB+hXrf4/2T/Lz+X7vw9sNiX0nB7HOa8aOYSDHSRr7KZbE+I9WmMuIaKrfvMhrx4+V36eVBV70ZfUYDJLn0m36ZgP7LVkxUye6FNL2r4l3XZu3sPiHOZTqNNRpIcw2cIMHhNyLahbOV88OqF9QuHzF73NuGxJLrEm35hSPY2/uJw8BxFan0qGHeKg/sQV5+TgTHdJaqcuP9nZUUb2JvphcTDc/p1TAyVYaSejTo7wVIg5YbUtWdWjTVW0WjcLkRFFIREQEREBERAREQEREBERAREQEREGHtbZ7MTRfQqTkeIOUwfcHquYbb+HVelLqDhXaORhtSP8Aa7xHsutIrsWe+L2q8mKt/L5yr0nMJa5rmvGrXtLXD3BAIXts8gVmEGQHZgYiQ2XAxy0XeNrbHo4puWtTa8cpFx7OFx4UD2l8NnU3GphahcMtSGVvmBLSBDwL68x5XoY+dS3VumS3GmPCAOpBzM9OYAbnYTJZOhBPzMmwdysHagnxLlk4jD1sJUh9N9KqJDfUaRa0x9NRpuObb+yVKLajTVpiIE1KfOn1c2bmnJ75ZANoK1Vt/SqascxHUkkEEWywIM87yIjkuufCzO7Bue9znA1XBmZxOVrQGwJ5Zg5ciXcN06bcLs6iXlrGikKjyTAGfiJJ8rLz5+XEfeVvGj4tpCigG0/iGS7JhaWePqqB0H2Y2/5keyrs7fTE5vtqLCzn6ctcPYFzg78wvL9EtvqhPkXlha4qMa9plrgCD2K9VFIREQEREBERAREQEREBERAREQEREBERBjY3BsrMLKjGvYeTwCPyKg21PhuGu9bBVXUn6hjzmZP8rjLmzpBzDsugoVOmW1PbKNqRby4dtbduvnax1JzHPdTploEsaHODA+iRY07yW6skSMpBHQd8mZzSw0fZBuYjkSDlYPEH8x0WRt7eakGOp0arf4gEAjLmyQeLMCIBgEQVAjva44ktf9qxrWhzxY5jcAS4jxbwr7ZZya39FUUim9fVv3UfR9GAMlSoKJBgDM4TTPa7CP6lscRs6OX6K7Z23aJawtZVcXnhAp3JAJ5mBobq7EurYhwD2ijh7EsDg6rVIuGvc05WM6gSTzMSDX6p27qNNtsTH0mU20Q9pc2zoMhrncQBPsQt4FFKOFZmYCAGAjMGgNBnSRGk3jupUAq7R2srPSqIiikIiICIiAiIgIiICIiAiIgIiIPOtVDAXOMNGpXlhsayp8jgTzGhHuDdXYp7A0+oWhkXzEAfmVzzaG8eDp1zTp13BzZOf035G2kj1AIPvp3UoiJRmZjw6Q50CTYd1Ct5d8i1hGGEjNkNVw4A4tkBn3jAJkSIjqFoMHvayvUqUjUNZjWsc1xM0ZcSM1Ro4qkATl0t3BDezF0nsoCk4+kz1y59QQalR2WXAG7jYzAgSAp0p32ja32RevizUBqS4gucHtMcD54gYHFJ+ozPaVmbDwrKudz2ggFgEEwSBeYN9Wi619Cg51WaYzMqcNQOgAOAs4j6mubYgXkNhb7ZbadFnpthraZLYudOcm5m1z0C5+h8317/AAsnkfK/T1+WVQZUphoDwXtILOEBrcpBbYXIPOeUqYYWsKjBUaDlcAQDqNZB7g2PdQXEbRhvCOHQOIt0MKRbtV3NBov+YgVW+5/6jfzc1w6y7orLanwo1MeW5I1BuIMj9DC3WzMU54IIENhszdzuZjpEeZWneQBJIAAuXEQI6k2HlXbA2iKlZzKcuZll7ohgM8OUn5pl1wIsq7R0nWUlREVawREQEREBERAREQEREBERBQlazaOMJb9iQXtc0kfebzAWzIWrx2yXOIdSqupG4IDWuY6eoInlyI9l2HJcx21jH4iu+S532jwxpOgzQAATAK1GJrupZ6ThGgeDBtrB/fJbLaeCq0XvBacwzB8tnSCT7HUH/hanH4R2MfNau8saBDAAItczF5jpNyrM2KclYiOtO8fNGK0zMb21G6+Bqema7SBOVzBzkEggiNOykuBrtdxQIsHtL8uQ/emDb3Ee11d6IoAUoLcoADTqBFtfCxXEZs4EEjXr3jTkr611EQz2tvcs3F0GyCA/1Rm5wbWLCGuNN2ogtj9ViTUq8QDnNInkD+RNiradQ1MlM53tZIDSM4m5h/W/flzXtT2dihOSm9wPLKQPzfH+VG9K3+G3hPFknHPqr5ZWIx7KjadItylrGtIAgkgD/I09174TajvUhwArMqHLF2kDWbiRlJ5iey8MLgnUjmrMbTrPJDJcHCSCIkOIJ1ke3Ve2CpuZLC4Pa0y0ubxNc+7+LWDwlSnduvshPpZOIqufxPdncLgPgNnkMoEDpYT3U43VwTfRFbKQamV+VzpygTlHiTfuolszZZxbsgIjMA/i4mRB06wbQui0WCnwgAMkxHIkyQfJVOWY8Qljr9ZZCqqKqpXCIiAiIgIiICIiAiIgIqEogqqEKqII/vVSyM/iGDNVblAblzF1zYWJvJ8e65htPZdTCkCo0sljXCNAHDSeouD+57a5gMGLjTssXE7NpVXB9Sm17mkFpeAcp7TorKZJqhakS5E7A4nECpiRRc5sS5wbyaB8mYy4wOUrzwGynPaXPzN4SWMb8znQcoJNmyV2yFD949jemTVYPsyeIaZDOoPRTpeN6RtXphYWgKbGsboGgS36iBqet17A/v8A+rA/j8oggl/ObW69/Cuw+Er4qzWnL1+Vg9zfN+vhT/lWxtv1WPYGG7M7S8tGY0w2TmaPqMwIE2JV+7uxXVnBjszqYzZ3tkA9Icb+BfqpRs3dSmy9X7R3SIYP6Zv5UhYwCwAA6BVWvH0WxWddvLDYZlNoYxrWtGgaAAvaFVUVSx5A5bfT16divUFaPe7bIweGfUt6h4KYPN5FrcwLk+y55sHf3EYeGVT69MADjMVAPxj5vMnur8fHvkr6qqr5q0nUuvqq0Gw97MNi+Fj8tTnTqcLvE2d7tJW+lU2rNZ1ZZFonwqiIuOiIiAiIgIiICIiAiIgIiICsqMDgQQCDqDoQr0QaPD7s0WuLiC/7rXHhaOkc/MrdNbAgWHZXIuzMz5ciIgREXHRWyrlHt+NqOwuEe9gdndwBzQTkkGXkjSADc84Uq19UxDlp1G3O/iBtv+KxOVpmjSzMb0Lvrd3uMo9u6jDSBMibQLxB69/ZUaAYEgC1zJAHgEnpYFWhfQUpFKxWHk2tNpm0rwf3++akexN9cVhYaXetStwVbkfhf83g5u0KNKtNwkSJbIkAxI5iYsUvjrePijaNbWrPwy7NsPffC4khhd6VU/TVgA/heOF3tM9lJQ5fOY/Tv/lSfY28uIwLAc5eHgZKVQy1rJu8n5mToGg940Xn5uDruk/hsx8r/p2YKqh2w/iDhq0NqzQqGPnvTJ7PFh/VClzKgIkEEdQZBXn3pak6tDXW9bRuF6KkqqikIiICIiAiIgIiICIiAiIgIiICtc0FXIgiW29wsNiCXsHo1TeacZSermfL5EFc823udisJJLPUpj/UpSRH8zfmb+o7ruCpC04uVkx/vCm+Cl3zi2/O3XX+yo7Xr7c+912vbu5eFxUvyenVP10oaT+IaO8ie6gG1NwsRh3Fx+1oAEl1EHPA+n0zeT1Er0cfMx389SyX49o/dHMNTaG+q8S2SGtP+o4az/KJufC8atZz3FziS4mSTz8aeExFcvdJtHCGiYY0aNj9nVWx3Bty5TyPey0x5UzC8kQNZvNra2i97dYWy2PvBiMIfsahDebHcTD7tOniCtUqrtqxaNW7QiZrPTqmxfiNSfDcQ00nfebLmeY4m+8R3U0w2IbUaHsc1zToWkEHyF89MIveDaBGvkaW/wCFmbN2rWwzs9Gq6meeUjKR/M08J8iVgy8Cs90nTVj5do6s7+ij+6G1MRiaPqYikKfy5HCR6gvJyH5Rpzut+F5lqzWdS31ncbhVERRdEREBERAREQEREBERAREQEREBUhVRBodu7p4bGXqUwKnKpT4X+SPmHYyuebc+HuJw8upRXpfy2qN92aO/pPhdhVCr8XIyY/E9K74q38vnNzSCWkEOGoIgj3GoVI0uOfO49xynku8ba3dw+MH21MFw0eOF7fZwvHbRc+218OK9Mzh3Csz7riGVB5PC4ddPYr0cfNpb3dMd+NaPHaFBskAAkmwABJJPIAXJXStztxMmWvigC+zm0jBDDyL+TnDWNAeputvuhudTwYFR8PxJF3cmdQwcu7tT+ilQCzcnmTb4aeF2LjxHdhoVURYGoREQEREBERAREQEREBERAREQEREBERAREQUhIVUQUhVREBERAREQf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data:image/jpeg;base64,/9j/4AAQSkZJRgABAQAAAQABAAD/2wCEAAkGBxQQERQQExQUFhAXFA8VFhgSFBgYFxUUFhQZGRcXFxcZHCogGR0mHBQXITEhJikrLjAuHh8zODMvNygtLi0BCgoKDg0OGxAQGzcjICUsLy8sLDgsLCwtLSwsNC0sLCwsLCwsLCwsLCwsLCwsLCwsLCwsLzQsLCwsLCwsLCwsLP/AABEIAL0AyAMBIgACEQEDEQH/xAAcAAEAAQUBAQAAAAAAAAAAAAAABgECBAUHAwj/xAA8EAABAwIDBwIDBgUDBQEAAAABAAIRAyEEEjEFBiJBUWGBE3EHMkIjUnKRofAUYoKxwUOy0TM1c8LhJf/EABoBAQADAQEBAAAAAAAAAAAAAAACAwQBBQb/xAApEQEAAgICAQIFBAMAAAAAAAAAAQIDEQQhMRIyIiNBUYETYXGRBUJS/9oADAMBAAIRAxEAPwDuKIiAiIgIiICIiAiIgIiICIiAiIgIiICIiAiIgIiICIiAi0m+GMqUcJUq0nZXtyEGAfrE2PuotsX4kg8OJZGnHSuD+JhuPBPhXUwXvX1Vjaq2atbemXREWFs3alLEtz0ajXt55TcHoRqD7rMCqmJjysid+FUVFVcdEREBERAREQEREBERAREQEREBERAREQEREEe39H/5+I/C3/cFxPPbS8i8m0TIjQzIv2Xbt+f+34j/AMf/ALBcQLTExYECe5mB+hXrf4/2T/Lz+X7vw9sNiX0nB7HOa8aOYSDHSRr7KZbE+I9WmMuIaKrfvMhrx4+V36eVBV70ZfUYDJLn0m36ZgP7LVkxUye6FNL2r4l3XZu3sPiHOZTqNNRpIcw2cIMHhNyLahbOV88OqF9QuHzF73NuGxJLrEm35hSPY2/uJw8BxFan0qGHeKg/sQV5+TgTHdJaqcuP9nZUUb2JvphcTDc/p1TAyVYaSejTo7wVIg5YbUtWdWjTVW0WjcLkRFFIREQEREBERAREQEREBERAREQEREGHtbZ7MTRfQqTkeIOUwfcHquYbb+HVelLqDhXaORhtSP8Aa7xHsutIrsWe+L2q8mKt/L5yr0nMJa5rmvGrXtLXD3BAIXts8gVmEGQHZgYiQ2XAxy0XeNrbHo4puWtTa8cpFx7OFx4UD2l8NnU3GphahcMtSGVvmBLSBDwL68x5XoY+dS3VumS3GmPCAOpBzM9OYAbnYTJZOhBPzMmwdysHagnxLlk4jD1sJUh9N9KqJDfUaRa0x9NRpuObb+yVKLajTVpiIE1KfOn1c2bmnJ75ZANoK1Vt/SqascxHUkkEEWywIM87yIjkuufCzO7Bue9znA1XBmZxOVrQGwJ5Zg5ciXcN06bcLs6iXlrGikKjyTAGfiJJ8rLz5+XEfeVvGj4tpCigG0/iGS7JhaWePqqB0H2Y2/5keyrs7fTE5vtqLCzn6ctcPYFzg78wvL9EtvqhPkXlha4qMa9plrgCD2K9VFIREQEREBERAREQEREBERAREQEREBERBjY3BsrMLKjGvYeTwCPyKg21PhuGu9bBVXUn6hjzmZP8rjLmzpBzDsugoVOmW1PbKNqRby4dtbduvnax1JzHPdTploEsaHODA+iRY07yW6skSMpBHQd8mZzSw0fZBuYjkSDlYPEH8x0WRt7eakGOp0arf4gEAjLmyQeLMCIBgEQVAjva44ktf9qxrWhzxY5jcAS4jxbwr7ZZya39FUUim9fVv3UfR9GAMlSoKJBgDM4TTPa7CP6lscRs6OX6K7Z23aJawtZVcXnhAp3JAJ5mBobq7EurYhwD2ijh7EsDg6rVIuGvc05WM6gSTzMSDX6p27qNNtsTH0mU20Q9pc2zoMhrncQBPsQt4FFKOFZmYCAGAjMGgNBnSRGk3jupUAq7R2srPSqIiikIiICIiAiIgIiICIiAiIgIiIPOtVDAXOMNGpXlhsayp8jgTzGhHuDdXYp7A0+oWhkXzEAfmVzzaG8eDp1zTp13BzZOf035G2kj1AIPvp3UoiJRmZjw6Q50CTYd1Ct5d8i1hGGEjNkNVw4A4tkBn3jAJkSIjqFoMHvayvUqUjUNZjWsc1xM0ZcSM1Ro4qkATl0t3BDezF0nsoCk4+kz1y59QQalR2WXAG7jYzAgSAp0p32ja32RevizUBqS4gucHtMcD54gYHFJ+ozPaVmbDwrKudz2ggFgEEwSBeYN9Wi619Cg51WaYzMqcNQOgAOAs4j6mubYgXkNhb7ZbadFnpthraZLYudOcm5m1z0C5+h8317/AAsnkfK/T1+WVQZUphoDwXtILOEBrcpBbYXIPOeUqYYWsKjBUaDlcAQDqNZB7g2PdQXEbRhvCOHQOIt0MKRbtV3NBov+YgVW+5/6jfzc1w6y7orLanwo1MeW5I1BuIMj9DC3WzMU54IIENhszdzuZjpEeZWneQBJIAAuXEQI6k2HlXbA2iKlZzKcuZll7ohgM8OUn5pl1wIsq7R0nWUlREVawREQEREBERAREQEREBERBQlazaOMJb9iQXtc0kfebzAWzIWrx2yXOIdSqupG4IDWuY6eoInlyI9l2HJcx21jH4iu+S532jwxpOgzQAATAK1GJrupZ6ThGgeDBtrB/fJbLaeCq0XvBacwzB8tnSCT7HUH/hanH4R2MfNau8saBDAAItczF5jpNyrM2KclYiOtO8fNGK0zMb21G6+Bqema7SBOVzBzkEggiNOykuBrtdxQIsHtL8uQ/emDb3Ee11d6IoAUoLcoADTqBFtfCxXEZs4EEjXr3jTkr611EQz2tvcs3F0GyCA/1Rm5wbWLCGuNN2ogtj9ViTUq8QDnNInkD+RNiradQ1MlM53tZIDSM4m5h/W/flzXtT2dihOSm9wPLKQPzfH+VG9K3+G3hPFknHPqr5ZWIx7KjadItylrGtIAgkgD/I09174TajvUhwArMqHLF2kDWbiRlJ5iey8MLgnUjmrMbTrPJDJcHCSCIkOIJ1ke3Ve2CpuZLC4Pa0y0ubxNc+7+LWDwlSnduvshPpZOIqufxPdncLgPgNnkMoEDpYT3U43VwTfRFbKQamV+VzpygTlHiTfuolszZZxbsgIjMA/i4mRB06wbQui0WCnwgAMkxHIkyQfJVOWY8Qljr9ZZCqqKqpXCIiAiIgIiICIiAiIgIqEogqqEKqII/vVSyM/iGDNVblAblzF1zYWJvJ8e65htPZdTCkCo0sljXCNAHDSeouD+57a5gMGLjTssXE7NpVXB9Sm17mkFpeAcp7TorKZJqhakS5E7A4nECpiRRc5sS5wbyaB8mYy4wOUrzwGynPaXPzN4SWMb8znQcoJNmyV2yFD949jemTVYPsyeIaZDOoPRTpeN6RtXphYWgKbGsboGgS36iBqet17A/v8A+rA/j8oggl/ObW69/Cuw+Er4qzWnL1+Vg9zfN+vhT/lWxtv1WPYGG7M7S8tGY0w2TmaPqMwIE2JV+7uxXVnBjszqYzZ3tkA9Icb+BfqpRs3dSmy9X7R3SIYP6Zv5UhYwCwAA6BVWvH0WxWddvLDYZlNoYxrWtGgaAAvaFVUVSx5A5bfT16divUFaPe7bIweGfUt6h4KYPN5FrcwLk+y55sHf3EYeGVT69MADjMVAPxj5vMnur8fHvkr6qqr5q0nUuvqq0Gw97MNi+Fj8tTnTqcLvE2d7tJW+lU2rNZ1ZZFonwqiIuOiIiAiIgIiICIiAiIgIiICsqMDgQQCDqDoQr0QaPD7s0WuLiC/7rXHhaOkc/MrdNbAgWHZXIuzMz5ciIgREXHRWyrlHt+NqOwuEe9gdndwBzQTkkGXkjSADc84Uq19UxDlp1G3O/iBtv+KxOVpmjSzMb0Lvrd3uMo9u6jDSBMibQLxB69/ZUaAYEgC1zJAHgEnpYFWhfQUpFKxWHk2tNpm0rwf3++akexN9cVhYaXetStwVbkfhf83g5u0KNKtNwkSJbIkAxI5iYsUvjrePijaNbWrPwy7NsPffC4khhd6VU/TVgA/heOF3tM9lJQ5fOY/Tv/lSfY28uIwLAc5eHgZKVQy1rJu8n5mToGg940Xn5uDruk/hsx8r/p2YKqh2w/iDhq0NqzQqGPnvTJ7PFh/VClzKgIkEEdQZBXn3pak6tDXW9bRuF6KkqqikIiICIiAiIgIiICIiAiIgIiICtc0FXIgiW29wsNiCXsHo1TeacZSermfL5EFc823udisJJLPUpj/UpSRH8zfmb+o7ruCpC04uVkx/vCm+Cl3zi2/O3XX+yo7Xr7c+912vbu5eFxUvyenVP10oaT+IaO8ie6gG1NwsRh3Fx+1oAEl1EHPA+n0zeT1Er0cfMx389SyX49o/dHMNTaG+q8S2SGtP+o4az/KJufC8atZz3FziS4mSTz8aeExFcvdJtHCGiYY0aNj9nVWx3Bty5TyPey0x5UzC8kQNZvNra2i97dYWy2PvBiMIfsahDebHcTD7tOniCtUqrtqxaNW7QiZrPTqmxfiNSfDcQ00nfebLmeY4m+8R3U0w2IbUaHsc1zToWkEHyF89MIveDaBGvkaW/wCFmbN2rWwzs9Gq6meeUjKR/M08J8iVgy8Cs90nTVj5do6s7+ij+6G1MRiaPqYikKfy5HCR6gvJyH5Rpzut+F5lqzWdS31ncbhVERRdEREBERAREQEREBERAREQEREBUhVRBodu7p4bGXqUwKnKpT4X+SPmHYyuebc+HuJw8upRXpfy2qN92aO/pPhdhVCr8XIyY/E9K74q38vnNzSCWkEOGoIgj3GoVI0uOfO49xynku8ba3dw+MH21MFw0eOF7fZwvHbRc+218OK9Mzh3Csz7riGVB5PC4ddPYr0cfNpb3dMd+NaPHaFBskAAkmwABJJPIAXJXStztxMmWvigC+zm0jBDDyL+TnDWNAeputvuhudTwYFR8PxJF3cmdQwcu7tT+ilQCzcnmTb4aeF2LjxHdhoVURYGoREQEREBERAREQEREBERAREQEREBERAREQUhIVUQUhVREBERAREQf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data:image/jpeg;base64,/9j/4AAQSkZJRgABAQAAAQABAAD/2wCEAAkGBxQQERQQExQUFhAXFA8VFhgSFBgYFxUUFhQZGRcXFxcZHCogGR0mHBQXITEhJikrLjAuHh8zODMvNygtLi0BCgoKDg0OGxAQGzcjICUsLy8sLDgsLCwtLSwsNC0sLCwsLCwsLCwsLCwsLCwsLCwsLCwsLzQsLCwsLCwsLCwsLP/AABEIAL0AyAMBIgACEQEDEQH/xAAcAAEAAQUBAQAAAAAAAAAAAAAABgECBAUHAwj/xAA8EAABAwIDBwIDBgUDBQEAAAABAAIRAyEEEjEFBiJBUWGBE3EHMkIjUnKRofAUYoKxwUOy0TM1c8LhJf/EABoBAQADAQEBAAAAAAAAAAAAAAACAwQBBQb/xAApEQEAAgICAQIFBAMAAAAAAAAAAQIDEQQhMRIyIiNBUYETYXGRBUJS/9oADAMBAAIRAxEAPwDuKIiAiIgIiICIiAiIgIiICIiAiIgIiICIiAiIgIiICIiAi0m+GMqUcJUq0nZXtyEGAfrE2PuotsX4kg8OJZGnHSuD+JhuPBPhXUwXvX1Vjaq2atbemXREWFs3alLEtz0ajXt55TcHoRqD7rMCqmJjysid+FUVFVcdEREBERAREQEREBERAREQEREBERAREQEREEe39H/5+I/C3/cFxPPbS8i8m0TIjQzIv2Xbt+f+34j/AMf/ALBcQLTExYECe5mB+hXrf4/2T/Lz+X7vw9sNiX0nB7HOa8aOYSDHSRr7KZbE+I9WmMuIaKrfvMhrx4+V36eVBV70ZfUYDJLn0m36ZgP7LVkxUye6FNL2r4l3XZu3sPiHOZTqNNRpIcw2cIMHhNyLahbOV88OqF9QuHzF73NuGxJLrEm35hSPY2/uJw8BxFan0qGHeKg/sQV5+TgTHdJaqcuP9nZUUb2JvphcTDc/p1TAyVYaSejTo7wVIg5YbUtWdWjTVW0WjcLkRFFIREQEREBERAREQEREBERAREQEREGHtbZ7MTRfQqTkeIOUwfcHquYbb+HVelLqDhXaORhtSP8Aa7xHsutIrsWe+L2q8mKt/L5yr0nMJa5rmvGrXtLXD3BAIXts8gVmEGQHZgYiQ2XAxy0XeNrbHo4puWtTa8cpFx7OFx4UD2l8NnU3GphahcMtSGVvmBLSBDwL68x5XoY+dS3VumS3GmPCAOpBzM9OYAbnYTJZOhBPzMmwdysHagnxLlk4jD1sJUh9N9KqJDfUaRa0x9NRpuObb+yVKLajTVpiIE1KfOn1c2bmnJ75ZANoK1Vt/SqascxHUkkEEWywIM87yIjkuufCzO7Bue9znA1XBmZxOVrQGwJ5Zg5ciXcN06bcLs6iXlrGikKjyTAGfiJJ8rLz5+XEfeVvGj4tpCigG0/iGS7JhaWePqqB0H2Y2/5keyrs7fTE5vtqLCzn6ctcPYFzg78wvL9EtvqhPkXlha4qMa9plrgCD2K9VFIREQEREBERAREQEREBERAREQEREBERBjY3BsrMLKjGvYeTwCPyKg21PhuGu9bBVXUn6hjzmZP8rjLmzpBzDsugoVOmW1PbKNqRby4dtbduvnax1JzHPdTploEsaHODA+iRY07yW6skSMpBHQd8mZzSw0fZBuYjkSDlYPEH8x0WRt7eakGOp0arf4gEAjLmyQeLMCIBgEQVAjva44ktf9qxrWhzxY5jcAS4jxbwr7ZZya39FUUim9fVv3UfR9GAMlSoKJBgDM4TTPa7CP6lscRs6OX6K7Z23aJawtZVcXnhAp3JAJ5mBobq7EurYhwD2ijh7EsDg6rVIuGvc05WM6gSTzMSDX6p27qNNtsTH0mU20Q9pc2zoMhrncQBPsQt4FFKOFZmYCAGAjMGgNBnSRGk3jupUAq7R2srPSqIiikIiICIiAiIgIiICIiAiIgIiIPOtVDAXOMNGpXlhsayp8jgTzGhHuDdXYp7A0+oWhkXzEAfmVzzaG8eDp1zTp13BzZOf035G2kj1AIPvp3UoiJRmZjw6Q50CTYd1Ct5d8i1hGGEjNkNVw4A4tkBn3jAJkSIjqFoMHvayvUqUjUNZjWsc1xM0ZcSM1Ro4qkATl0t3BDezF0nsoCk4+kz1y59QQalR2WXAG7jYzAgSAp0p32ja32RevizUBqS4gucHtMcD54gYHFJ+ozPaVmbDwrKudz2ggFgEEwSBeYN9Wi619Cg51WaYzMqcNQOgAOAs4j6mubYgXkNhb7ZbadFnpthraZLYudOcm5m1z0C5+h8317/AAsnkfK/T1+WVQZUphoDwXtILOEBrcpBbYXIPOeUqYYWsKjBUaDlcAQDqNZB7g2PdQXEbRhvCOHQOIt0MKRbtV3NBov+YgVW+5/6jfzc1w6y7orLanwo1MeW5I1BuIMj9DC3WzMU54IIENhszdzuZjpEeZWneQBJIAAuXEQI6k2HlXbA2iKlZzKcuZll7ohgM8OUn5pl1wIsq7R0nWUlREVawREQEREBERAREQEREBERBQlazaOMJb9iQXtc0kfebzAWzIWrx2yXOIdSqupG4IDWuY6eoInlyI9l2HJcx21jH4iu+S532jwxpOgzQAATAK1GJrupZ6ThGgeDBtrB/fJbLaeCq0XvBacwzB8tnSCT7HUH/hanH4R2MfNau8saBDAAItczF5jpNyrM2KclYiOtO8fNGK0zMb21G6+Bqema7SBOVzBzkEggiNOykuBrtdxQIsHtL8uQ/emDb3Ee11d6IoAUoLcoADTqBFtfCxXEZs4EEjXr3jTkr611EQz2tvcs3F0GyCA/1Rm5wbWLCGuNN2ogtj9ViTUq8QDnNInkD+RNiradQ1MlM53tZIDSM4m5h/W/flzXtT2dihOSm9wPLKQPzfH+VG9K3+G3hPFknHPqr5ZWIx7KjadItylrGtIAgkgD/I09174TajvUhwArMqHLF2kDWbiRlJ5iey8MLgnUjmrMbTrPJDJcHCSCIkOIJ1ke3Ve2CpuZLC4Pa0y0ubxNc+7+LWDwlSnduvshPpZOIqufxPdncLgPgNnkMoEDpYT3U43VwTfRFbKQamV+VzpygTlHiTfuolszZZxbsgIjMA/i4mRB06wbQui0WCnwgAMkxHIkyQfJVOWY8Qljr9ZZCqqKqpXCIiAiIgIiICIiAiIgIqEogqqEKqII/vVSyM/iGDNVblAblzF1zYWJvJ8e65htPZdTCkCo0sljXCNAHDSeouD+57a5gMGLjTssXE7NpVXB9Sm17mkFpeAcp7TorKZJqhakS5E7A4nECpiRRc5sS5wbyaB8mYy4wOUrzwGynPaXPzN4SWMb8znQcoJNmyV2yFD949jemTVYPsyeIaZDOoPRTpeN6RtXphYWgKbGsboGgS36iBqet17A/v8A+rA/j8oggl/ObW69/Cuw+Er4qzWnL1+Vg9zfN+vhT/lWxtv1WPYGG7M7S8tGY0w2TmaPqMwIE2JV+7uxXVnBjszqYzZ3tkA9Icb+BfqpRs3dSmy9X7R3SIYP6Zv5UhYwCwAA6BVWvH0WxWddvLDYZlNoYxrWtGgaAAvaFVUVSx5A5bfT16divUFaPe7bIweGfUt6h4KYPN5FrcwLk+y55sHf3EYeGVT69MADjMVAPxj5vMnur8fHvkr6qqr5q0nUuvqq0Gw97MNi+Fj8tTnTqcLvE2d7tJW+lU2rNZ1ZZFonwqiIuOiIiAiIgIiICIiAiIgIiICsqMDgQQCDqDoQr0QaPD7s0WuLiC/7rXHhaOkc/MrdNbAgWHZXIuzMz5ciIgREXHRWyrlHt+NqOwuEe9gdndwBzQTkkGXkjSADc84Uq19UxDlp1G3O/iBtv+KxOVpmjSzMb0Lvrd3uMo9u6jDSBMibQLxB69/ZUaAYEgC1zJAHgEnpYFWhfQUpFKxWHk2tNpm0rwf3++akexN9cVhYaXetStwVbkfhf83g5u0KNKtNwkSJbIkAxI5iYsUvjrePijaNbWrPwy7NsPffC4khhd6VU/TVgA/heOF3tM9lJQ5fOY/Tv/lSfY28uIwLAc5eHgZKVQy1rJu8n5mToGg940Xn5uDruk/hsx8r/p2YKqh2w/iDhq0NqzQqGPnvTJ7PFh/VClzKgIkEEdQZBXn3pak6tDXW9bRuF6KkqqikIiICIiAiIgIiICIiAiIgIiICtc0FXIgiW29wsNiCXsHo1TeacZSermfL5EFc823udisJJLPUpj/UpSRH8zfmb+o7ruCpC04uVkx/vCm+Cl3zi2/O3XX+yo7Xr7c+912vbu5eFxUvyenVP10oaT+IaO8ie6gG1NwsRh3Fx+1oAEl1EHPA+n0zeT1Er0cfMx389SyX49o/dHMNTaG+q8S2SGtP+o4az/KJufC8atZz3FziS4mSTz8aeExFcvdJtHCGiYY0aNj9nVWx3Bty5TyPey0x5UzC8kQNZvNra2i97dYWy2PvBiMIfsahDebHcTD7tOniCtUqrtqxaNW7QiZrPTqmxfiNSfDcQ00nfebLmeY4m+8R3U0w2IbUaHsc1zToWkEHyF89MIveDaBGvkaW/wCFmbN2rWwzs9Gq6meeUjKR/M08J8iVgy8Cs90nTVj5do6s7+ij+6G1MRiaPqYikKfy5HCR6gvJyH5Rpzut+F5lqzWdS31ncbhVERRdEREBERAREQEREBERAREQEREBUhVRBodu7p4bGXqUwKnKpT4X+SPmHYyuebc+HuJw8upRXpfy2qN92aO/pPhdhVCr8XIyY/E9K74q38vnNzSCWkEOGoIgj3GoVI0uOfO49xynku8ba3dw+MH21MFw0eOF7fZwvHbRc+218OK9Mzh3Csz7riGVB5PC4ddPYr0cfNpb3dMd+NaPHaFBskAAkmwABJJPIAXJXStztxMmWvigC+zm0jBDDyL+TnDWNAeputvuhudTwYFR8PxJF3cmdQwcu7tT+ilQCzcnmTb4aeF2LjxHdhoVURYGoREQEREBERAREQEREBERAREQEREBERAREQUhIVUQUhVREBERAREQf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data:image/jpeg;base64,/9j/4AAQSkZJRgABAQAAAQABAAD/2wCEAAkGBxQQERQQExQUFhAXFA8VFhgSFBgYFxUUFhQZGRcXFxcZHCogGR0mHBQXITEhJikrLjAuHh8zODMvNygtLi0BCgoKDg0OGxAQGzcjICUsLy8sLDgsLCwtLSwsNC0sLCwsLCwsLCwsLCwsLCwsLCwsLCwsLzQsLCwsLCwsLCwsLP/AABEIAL0AyAMBIgACEQEDEQH/xAAcAAEAAQUBAQAAAAAAAAAAAAAABgECBAUHAwj/xAA8EAABAwIDBwIDBgUDBQEAAAABAAIRAyEEEjEFBiJBUWGBE3EHMkIjUnKRofAUYoKxwUOy0TM1c8LhJf/EABoBAQADAQEBAAAAAAAAAAAAAAACAwQBBQb/xAApEQEAAgICAQIFBAMAAAAAAAAAAQIDEQQhMRIyIiNBUYETYXGRBUJS/9oADAMBAAIRAxEAPwDuKIiAiIgIiICIiAiIgIiICIiAiIgIiICIiAiIgIiICIiAi0m+GMqUcJUq0nZXtyEGAfrE2PuotsX4kg8OJZGnHSuD+JhuPBPhXUwXvX1Vjaq2atbemXREWFs3alLEtz0ajXt55TcHoRqD7rMCqmJjysid+FUVFVcdEREBERAREQEREBERAREQEREBERAREQEREEe39H/5+I/C3/cFxPPbS8i8m0TIjQzIv2Xbt+f+34j/AMf/ALBcQLTExYECe5mB+hXrf4/2T/Lz+X7vw9sNiX0nB7HOa8aOYSDHSRr7KZbE+I9WmMuIaKrfvMhrx4+V36eVBV70ZfUYDJLn0m36ZgP7LVkxUye6FNL2r4l3XZu3sPiHOZTqNNRpIcw2cIMHhNyLahbOV88OqF9QuHzF73NuGxJLrEm35hSPY2/uJw8BxFan0qGHeKg/sQV5+TgTHdJaqcuP9nZUUb2JvphcTDc/p1TAyVYaSejTo7wVIg5YbUtWdWjTVW0WjcLkRFFIREQEREBERAREQEREBERAREQEREGHtbZ7MTRfQqTkeIOUwfcHquYbb+HVelLqDhXaORhtSP8Aa7xHsutIrsWe+L2q8mKt/L5yr0nMJa5rmvGrXtLXD3BAIXts8gVmEGQHZgYiQ2XAxy0XeNrbHo4puWtTa8cpFx7OFx4UD2l8NnU3GphahcMtSGVvmBLSBDwL68x5XoY+dS3VumS3GmPCAOpBzM9OYAbnYTJZOhBPzMmwdysHagnxLlk4jD1sJUh9N9KqJDfUaRa0x9NRpuObb+yVKLajTVpiIE1KfOn1c2bmnJ75ZANoK1Vt/SqascxHUkkEEWywIM87yIjkuufCzO7Bue9znA1XBmZxOVrQGwJ5Zg5ciXcN06bcLs6iXlrGikKjyTAGfiJJ8rLz5+XEfeVvGj4tpCigG0/iGS7JhaWePqqB0H2Y2/5keyrs7fTE5vtqLCzn6ctcPYFzg78wvL9EtvqhPkXlha4qMa9plrgCD2K9VFIREQEREBERAREQEREBERAREQEREBERBjY3BsrMLKjGvYeTwCPyKg21PhuGu9bBVXUn6hjzmZP8rjLmzpBzDsugoVOmW1PbKNqRby4dtbduvnax1JzHPdTploEsaHODA+iRY07yW6skSMpBHQd8mZzSw0fZBuYjkSDlYPEH8x0WRt7eakGOp0arf4gEAjLmyQeLMCIBgEQVAjva44ktf9qxrWhzxY5jcAS4jxbwr7ZZya39FUUim9fVv3UfR9GAMlSoKJBgDM4TTPa7CP6lscRs6OX6K7Z23aJawtZVcXnhAp3JAJ5mBobq7EurYhwD2ijh7EsDg6rVIuGvc05WM6gSTzMSDX6p27qNNtsTH0mU20Q9pc2zoMhrncQBPsQt4FFKOFZmYCAGAjMGgNBnSRGk3jupUAq7R2srPSqIiikIiICIiAiIgIiICIiAiIgIiIPOtVDAXOMNGpXlhsayp8jgTzGhHuDdXYp7A0+oWhkXzEAfmVzzaG8eDp1zTp13BzZOf035G2kj1AIPvp3UoiJRmZjw6Q50CTYd1Ct5d8i1hGGEjNkNVw4A4tkBn3jAJkSIjqFoMHvayvUqUjUNZjWsc1xM0ZcSM1Ro4qkATl0t3BDezF0nsoCk4+kz1y59QQalR2WXAG7jYzAgSAp0p32ja32RevizUBqS4gucHtMcD54gYHFJ+ozPaVmbDwrKudz2ggFgEEwSBeYN9Wi619Cg51WaYzMqcNQOgAOAs4j6mubYgXkNhb7ZbadFnpthraZLYudOcm5m1z0C5+h8317/AAsnkfK/T1+WVQZUphoDwXtILOEBrcpBbYXIPOeUqYYWsKjBUaDlcAQDqNZB7g2PdQXEbRhvCOHQOIt0MKRbtV3NBov+YgVW+5/6jfzc1w6y7orLanwo1MeW5I1BuIMj9DC3WzMU54IIENhszdzuZjpEeZWneQBJIAAuXEQI6k2HlXbA2iKlZzKcuZll7ohgM8OUn5pl1wIsq7R0nWUlREVawREQEREBERAREQEREBERBQlazaOMJb9iQXtc0kfebzAWzIWrx2yXOIdSqupG4IDWuY6eoInlyI9l2HJcx21jH4iu+S532jwxpOgzQAATAK1GJrupZ6ThGgeDBtrB/fJbLaeCq0XvBacwzB8tnSCT7HUH/hanH4R2MfNau8saBDAAItczF5jpNyrM2KclYiOtO8fNGK0zMb21G6+Bqema7SBOVzBzkEggiNOykuBrtdxQIsHtL8uQ/emDb3Ee11d6IoAUoLcoADTqBFtfCxXEZs4EEjXr3jTkr611EQz2tvcs3F0GyCA/1Rm5wbWLCGuNN2ogtj9ViTUq8QDnNInkD+RNiradQ1MlM53tZIDSM4m5h/W/flzXtT2dihOSm9wPLKQPzfH+VG9K3+G3hPFknHPqr5ZWIx7KjadItylrGtIAgkgD/I09174TajvUhwArMqHLF2kDWbiRlJ5iey8MLgnUjmrMbTrPJDJcHCSCIkOIJ1ke3Ve2CpuZLC4Pa0y0ubxNc+7+LWDwlSnduvshPpZOIqufxPdncLgPgNnkMoEDpYT3U43VwTfRFbKQamV+VzpygTlHiTfuolszZZxbsgIjMA/i4mRB06wbQui0WCnwgAMkxHIkyQfJVOWY8Qljr9ZZCqqKqpXCIiAiIgIiICIiAiIgIqEogqqEKqII/vVSyM/iGDNVblAblzF1zYWJvJ8e65htPZdTCkCo0sljXCNAHDSeouD+57a5gMGLjTssXE7NpVXB9Sm17mkFpeAcp7TorKZJqhakS5E7A4nECpiRRc5sS5wbyaB8mYy4wOUrzwGynPaXPzN4SWMb8znQcoJNmyV2yFD949jemTVYPsyeIaZDOoPRTpeN6RtXphYWgKbGsboGgS36iBqet17A/v8A+rA/j8oggl/ObW69/Cuw+Er4qzWnL1+Vg9zfN+vhT/lWxtv1WPYGG7M7S8tGY0w2TmaPqMwIE2JV+7uxXVnBjszqYzZ3tkA9Icb+BfqpRs3dSmy9X7R3SIYP6Zv5UhYwCwAA6BVWvH0WxWddvLDYZlNoYxrWtGgaAAvaFVUVSx5A5bfT16divUFaPe7bIweGfUt6h4KYPN5FrcwLk+y55sHf3EYeGVT69MADjMVAPxj5vMnur8fHvkr6qqr5q0nUuvqq0Gw97MNi+Fj8tTnTqcLvE2d7tJW+lU2rNZ1ZZFonwqiIuOiIiAiIgIiICIiAiIgIiICsqMDgQQCDqDoQr0QaPD7s0WuLiC/7rXHhaOkc/MrdNbAgWHZXIuzMz5ciIgREXHRWyrlHt+NqOwuEe9gdndwBzQTkkGXkjSADc84Uq19UxDlp1G3O/iBtv+KxOVpmjSzMb0Lvrd3uMo9u6jDSBMibQLxB69/ZUaAYEgC1zJAHgEnpYFWhfQUpFKxWHk2tNpm0rwf3++akexN9cVhYaXetStwVbkfhf83g5u0KNKtNwkSJbIkAxI5iYsUvjrePijaNbWrPwy7NsPffC4khhd6VU/TVgA/heOF3tM9lJQ5fOY/Tv/lSfY28uIwLAc5eHgZKVQy1rJu8n5mToGg940Xn5uDruk/hsx8r/p2YKqh2w/iDhq0NqzQqGPnvTJ7PFh/VClzKgIkEEdQZBXn3pak6tDXW9bRuF6KkqqikIiICIiAiIgIiICIiAiIgIiICtc0FXIgiW29wsNiCXsHo1TeacZSermfL5EFc823udisJJLPUpj/UpSRH8zfmb+o7ruCpC04uVkx/vCm+Cl3zi2/O3XX+yo7Xr7c+912vbu5eFxUvyenVP10oaT+IaO8ie6gG1NwsRh3Fx+1oAEl1EHPA+n0zeT1Er0cfMx389SyX49o/dHMNTaG+q8S2SGtP+o4az/KJufC8atZz3FziS4mSTz8aeExFcvdJtHCGiYY0aNj9nVWx3Bty5TyPey0x5UzC8kQNZvNra2i97dYWy2PvBiMIfsahDebHcTD7tOniCtUqrtqxaNW7QiZrPTqmxfiNSfDcQ00nfebLmeY4m+8R3U0w2IbUaHsc1zToWkEHyF89MIveDaBGvkaW/wCFmbN2rWwzs9Gq6meeUjKR/M08J8iVgy8Cs90nTVj5do6s7+ij+6G1MRiaPqYikKfy5HCR6gvJyH5Rpzut+F5lqzWdS31ncbhVERRdEREBERAREQEREBERAREQEREBUhVRBodu7p4bGXqUwKnKpT4X+SPmHYyuebc+HuJw8upRXpfy2qN92aO/pPhdhVCr8XIyY/E9K74q38vnNzSCWkEOGoIgj3GoVI0uOfO49xynku8ba3dw+MH21MFw0eOF7fZwvHbRc+218OK9Mzh3Csz7riGVB5PC4ddPYr0cfNpb3dMd+NaPHaFBskAAkmwABJJPIAXJXStztxMmWvigC+zm0jBDDyL+TnDWNAeputvuhudTwYFR8PxJF3cmdQwcu7tT+ilQCzcnmTb4aeF2LjxHdhoVURYGoREQEREBERAREQEREBERAREQEREBERAREQUhIVUQUhVREBERAREQf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data:image/jpeg;base64,/9j/4AAQSkZJRgABAQAAAQABAAD/2wCEAAkGBxQQERQQExQUFhAXFA8VFhgSFBgYFxUUFhQZGRcXFxcZHCogGR0mHBQXITEhJikrLjAuHh8zODMvNygtLi0BCgoKDg0OGxAQGzcjICUsLy8sLDgsLCwtLSwsNC0sLCwsLCwsLCwsLCwsLCwsLCwsLCwsLzQsLCwsLCwsLCwsLP/AABEIAL0AyAMBIgACEQEDEQH/xAAcAAEAAQUBAQAAAAAAAAAAAAAABgECBAUHAwj/xAA8EAABAwIDBwIDBgUDBQEAAAABAAIRAyEEEjEFBiJBUWGBE3EHMkIjUnKRofAUYoKxwUOy0TM1c8LhJf/EABoBAQADAQEBAAAAAAAAAAAAAAACAwQBBQb/xAApEQEAAgICAQIFBAMAAAAAAAAAAQIDEQQhMRIyIiNBUYETYXGRBUJS/9oADAMBAAIRAxEAPwDuKIiAiIgIiICIiAiIgIiICIiAiIgIiICIiAiIgIiICIiAi0m+GMqUcJUq0nZXtyEGAfrE2PuotsX4kg8OJZGnHSuD+JhuPBPhXUwXvX1Vjaq2atbemXREWFs3alLEtz0ajXt55TcHoRqD7rMCqmJjysid+FUVFVcdEREBERAREQEREBERAREQEREBERAREQEREEe39H/5+I/C3/cFxPPbS8i8m0TIjQzIv2Xbt+f+34j/AMf/ALBcQLTExYECe5mB+hXrf4/2T/Lz+X7vw9sNiX0nB7HOa8aOYSDHSRr7KZbE+I9WmMuIaKrfvMhrx4+V36eVBV70ZfUYDJLn0m36ZgP7LVkxUye6FNL2r4l3XZu3sPiHOZTqNNRpIcw2cIMHhNyLahbOV88OqF9QuHzF73NuGxJLrEm35hSPY2/uJw8BxFan0qGHeKg/sQV5+TgTHdJaqcuP9nZUUb2JvphcTDc/p1TAyVYaSejTo7wVIg5YbUtWdWjTVW0WjcLkRFFIREQEREBERAREQEREBERAREQEREGHtbZ7MTRfQqTkeIOUwfcHquYbb+HVelLqDhXaORhtSP8Aa7xHsutIrsWe+L2q8mKt/L5yr0nMJa5rmvGrXtLXD3BAIXts8gVmEGQHZgYiQ2XAxy0XeNrbHo4puWtTa8cpFx7OFx4UD2l8NnU3GphahcMtSGVvmBLSBDwL68x5XoY+dS3VumS3GmPCAOpBzM9OYAbnYTJZOhBPzMmwdysHagnxLlk4jD1sJUh9N9KqJDfUaRa0x9NRpuObb+yVKLajTVpiIE1KfOn1c2bmnJ75ZANoK1Vt/SqascxHUkkEEWywIM87yIjkuufCzO7Bue9znA1XBmZxOVrQGwJ5Zg5ciXcN06bcLs6iXlrGikKjyTAGfiJJ8rLz5+XEfeVvGj4tpCigG0/iGS7JhaWePqqB0H2Y2/5keyrs7fTE5vtqLCzn6ctcPYFzg78wvL9EtvqhPkXlha4qMa9plrgCD2K9VFIREQEREBERAREQEREBERAREQEREBERBjY3BsrMLKjGvYeTwCPyKg21PhuGu9bBVXUn6hjzmZP8rjLmzpBzDsugoVOmW1PbKNqRby4dtbduvnax1JzHPdTploEsaHODA+iRY07yW6skSMpBHQd8mZzSw0fZBuYjkSDlYPEH8x0WRt7eakGOp0arf4gEAjLmyQeLMCIBgEQVAjva44ktf9qxrWhzxY5jcAS4jxbwr7ZZya39FUUim9fVv3UfR9GAMlSoKJBgDM4TTPa7CP6lscRs6OX6K7Z23aJawtZVcXnhAp3JAJ5mBobq7EurYhwD2ijh7EsDg6rVIuGvc05WM6gSTzMSDX6p27qNNtsTH0mU20Q9pc2zoMhrncQBPsQt4FFKOFZmYCAGAjMGgNBnSRGk3jupUAq7R2srPSqIiikIiICIiAiIgIiICIiAiIgIiIPOtVDAXOMNGpXlhsayp8jgTzGhHuDdXYp7A0+oWhkXzEAfmVzzaG8eDp1zTp13BzZOf035G2kj1AIPvp3UoiJRmZjw6Q50CTYd1Ct5d8i1hGGEjNkNVw4A4tkBn3jAJkSIjqFoMHvayvUqUjUNZjWsc1xM0ZcSM1Ro4qkATl0t3BDezF0nsoCk4+kz1y59QQalR2WXAG7jYzAgSAp0p32ja32RevizUBqS4gucHtMcD54gYHFJ+ozPaVmbDwrKudz2ggFgEEwSBeYN9Wi619Cg51WaYzMqcNQOgAOAs4j6mubYgXkNhb7ZbadFnpthraZLYudOcm5m1z0C5+h8317/AAsnkfK/T1+WVQZUphoDwXtILOEBrcpBbYXIPOeUqYYWsKjBUaDlcAQDqNZB7g2PdQXEbRhvCOHQOIt0MKRbtV3NBov+YgVW+5/6jfzc1w6y7orLanwo1MeW5I1BuIMj9DC3WzMU54IIENhszdzuZjpEeZWneQBJIAAuXEQI6k2HlXbA2iKlZzKcuZll7ohgM8OUn5pl1wIsq7R0nWUlREVawREQEREBERAREQEREBERBQlazaOMJb9iQXtc0kfebzAWzIWrx2yXOIdSqupG4IDWuY6eoInlyI9l2HJcx21jH4iu+S532jwxpOgzQAATAK1GJrupZ6ThGgeDBtrB/fJbLaeCq0XvBacwzB8tnSCT7HUH/hanH4R2MfNau8saBDAAItczF5jpNyrM2KclYiOtO8fNGK0zMb21G6+Bqema7SBOVzBzkEggiNOykuBrtdxQIsHtL8uQ/emDb3Ee11d6IoAUoLcoADTqBFtfCxXEZs4EEjXr3jTkr611EQz2tvcs3F0GyCA/1Rm5wbWLCGuNN2ogtj9ViTUq8QDnNInkD+RNiradQ1MlM53tZIDSM4m5h/W/flzXtT2dihOSm9wPLKQPzfH+VG9K3+G3hPFknHPqr5ZWIx7KjadItylrGtIAgkgD/I09174TajvUhwArMqHLF2kDWbiRlJ5iey8MLgnUjmrMbTrPJDJcHCSCIkOIJ1ke3Ve2CpuZLC4Pa0y0ubxNc+7+LWDwlSnduvshPpZOIqufxPdncLgPgNnkMoEDpYT3U43VwTfRFbKQamV+VzpygTlHiTfuolszZZxbsgIjMA/i4mRB06wbQui0WCnwgAMkxHIkyQfJVOWY8Qljr9ZZCqqKqpXCIiAiIgIiICIiAiIgIqEogqqEKqII/vVSyM/iGDNVblAblzF1zYWJvJ8e65htPZdTCkCo0sljXCNAHDSeouD+57a5gMGLjTssXE7NpVXB9Sm17mkFpeAcp7TorKZJqhakS5E7A4nECpiRRc5sS5wbyaB8mYy4wOUrzwGynPaXPzN4SWMb8znQcoJNmyV2yFD949jemTVYPsyeIaZDOoPRTpeN6RtXphYWgKbGsboGgS36iBqet17A/v8A+rA/j8oggl/ObW69/Cuw+Er4qzWnL1+Vg9zfN+vhT/lWxtv1WPYGG7M7S8tGY0w2TmaPqMwIE2JV+7uxXVnBjszqYzZ3tkA9Icb+BfqpRs3dSmy9X7R3SIYP6Zv5UhYwCwAA6BVWvH0WxWddvLDYZlNoYxrWtGgaAAvaFVUVSx5A5bfT16divUFaPe7bIweGfUt6h4KYPN5FrcwLk+y55sHf3EYeGVT69MADjMVAPxj5vMnur8fHvkr6qqr5q0nUuvqq0Gw97MNi+Fj8tTnTqcLvE2d7tJW+lU2rNZ1ZZFonwqiIuOiIiAiIgIiICIiAiIgIiICsqMDgQQCDqDoQr0QaPD7s0WuLiC/7rXHhaOkc/MrdNbAgWHZXIuzMz5ciIgREXHRWyrlHt+NqOwuEe9gdndwBzQTkkGXkjSADc84Uq19UxDlp1G3O/iBtv+KxOVpmjSzMb0Lvrd3uMo9u6jDSBMibQLxB69/ZUaAYEgC1zJAHgEnpYFWhfQUpFKxWHk2tNpm0rwf3++akexN9cVhYaXetStwVbkfhf83g5u0KNKtNwkSJbIkAxI5iYsUvjrePijaNbWrPwy7NsPffC4khhd6VU/TVgA/heOF3tM9lJQ5fOY/Tv/lSfY28uIwLAc5eHgZKVQy1rJu8n5mToGg940Xn5uDruk/hsx8r/p2YKqh2w/iDhq0NqzQqGPnvTJ7PFh/VClzKgIkEEdQZBXn3pak6tDXW9bRuF6KkqqikIiICIiAiIgIiICIiAiIgIiICtc0FXIgiW29wsNiCXsHo1TeacZSermfL5EFc823udisJJLPUpj/UpSRH8zfmb+o7ruCpC04uVkx/vCm+Cl3zi2/O3XX+yo7Xr7c+912vbu5eFxUvyenVP10oaT+IaO8ie6gG1NwsRh3Fx+1oAEl1EHPA+n0zeT1Er0cfMx389SyX49o/dHMNTaG+q8S2SGtP+o4az/KJufC8atZz3FziS4mSTz8aeExFcvdJtHCGiYY0aNj9nVWx3Bty5TyPey0x5UzC8kQNZvNra2i97dYWy2PvBiMIfsahDebHcTD7tOniCtUqrtqxaNW7QiZrPTqmxfiNSfDcQ00nfebLmeY4m+8R3U0w2IbUaHsc1zToWkEHyF89MIveDaBGvkaW/wCFmbN2rWwzs9Gq6meeUjKR/M08J8iVgy8Cs90nTVj5do6s7+ij+6G1MRiaPqYikKfy5HCR6gvJyH5Rpzut+F5lqzWdS31ncbhVERRdEREBERAREQEREBERAREQEREBUhVRBodu7p4bGXqUwKnKpT4X+SPmHYyuebc+HuJw8upRXpfy2qN92aO/pPhdhVCr8XIyY/E9K74q38vnNzSCWkEOGoIgj3GoVI0uOfO49xynku8ba3dw+MH21MFw0eOF7fZwvHbRc+218OK9Mzh3Csz7riGVB5PC4ddPYr0cfNpb3dMd+NaPHaFBskAAkmwABJJPIAXJXStztxMmWvigC+zm0jBDDyL+TnDWNAeputvuhudTwYFR8PxJF3cmdQwcu7tT+ilQCzcnmTb4aeF2LjxHdhoVURYGoREQEREBERAREQEREBERAREQEREBERAREQUhIVUQUhVREBERAREQf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data:image/jpeg;base64,/9j/4AAQSkZJRgABAQAAAQABAAD/2wCEAAkGBxQQERQQExQUFhAXFA8VFhgSFBgYFxUUFhQZGRcXFxcZHCogGR0mHBQXITEhJikrLjAuHh8zODMvNygtLi0BCgoKDg0OGxAQGzcjICUsLy8sLDgsLCwtLSwsNC0sLCwsLCwsLCwsLCwsLCwsLCwsLCwsLzQsLCwsLCwsLCwsLP/AABEIAL0AyAMBIgACEQEDEQH/xAAcAAEAAQUBAQAAAAAAAAAAAAAABgECBAUHAwj/xAA8EAABAwIDBwIDBgUDBQEAAAABAAIRAyEEEjEFBiJBUWGBE3EHMkIjUnKRofAUYoKxwUOy0TM1c8LhJf/EABoBAQADAQEBAAAAAAAAAAAAAAACAwQBBQb/xAApEQEAAgICAQIFBAMAAAAAAAAAAQIDEQQhMRIyIiNBUYETYXGRBUJS/9oADAMBAAIRAxEAPwDuKIiAiIgIiICIiAiIgIiICIiAiIgIiICIiAiIgIiICIiAi0m+GMqUcJUq0nZXtyEGAfrE2PuotsX4kg8OJZGnHSuD+JhuPBPhXUwXvX1Vjaq2atbemXREWFs3alLEtz0ajXt55TcHoRqD7rMCqmJjysid+FUVFVcdEREBERAREQEREBERAREQEREBERAREQEREEe39H/5+I/C3/cFxPPbS8i8m0TIjQzIv2Xbt+f+34j/AMf/ALBcQLTExYECe5mB+hXrf4/2T/Lz+X7vw9sNiX0nB7HOa8aOYSDHSRr7KZbE+I9WmMuIaKrfvMhrx4+V36eVBV70ZfUYDJLn0m36ZgP7LVkxUye6FNL2r4l3XZu3sPiHOZTqNNRpIcw2cIMHhNyLahbOV88OqF9QuHzF73NuGxJLrEm35hSPY2/uJw8BxFan0qGHeKg/sQV5+TgTHdJaqcuP9nZUUb2JvphcTDc/p1TAyVYaSejTo7wVIg5YbUtWdWjTVW0WjcLkRFFIREQEREBERAREQEREBERAREQEREGHtbZ7MTRfQqTkeIOUwfcHquYbb+HVelLqDhXaORhtSP8Aa7xHsutIrsWe+L2q8mKt/L5yr0nMJa5rmvGrXtLXD3BAIXts8gVmEGQHZgYiQ2XAxy0XeNrbHo4puWtTa8cpFx7OFx4UD2l8NnU3GphahcMtSGVvmBLSBDwL68x5XoY+dS3VumS3GmPCAOpBzM9OYAbnYTJZOhBPzMmwdysHagnxLlk4jD1sJUh9N9KqJDfUaRa0x9NRpuObb+yVKLajTVpiIE1KfOn1c2bmnJ75ZANoK1Vt/SqascxHUkkEEWywIM87yIjkuufCzO7Bue9znA1XBmZxOVrQGwJ5Zg5ciXcN06bcLs6iXlrGikKjyTAGfiJJ8rLz5+XEfeVvGj4tpCigG0/iGS7JhaWePqqB0H2Y2/5keyrs7fTE5vtqLCzn6ctcPYFzg78wvL9EtvqhPkXlha4qMa9plrgCD2K9VFIREQEREBERAREQEREBERAREQEREBERBjY3BsrMLKjGvYeTwCPyKg21PhuGu9bBVXUn6hjzmZP8rjLmzpBzDsugoVOmW1PbKNqRby4dtbduvnax1JzHPdTploEsaHODA+iRY07yW6skSMpBHQd8mZzSw0fZBuYjkSDlYPEH8x0WRt7eakGOp0arf4gEAjLmyQeLMCIBgEQVAjva44ktf9qxrWhzxY5jcAS4jxbwr7ZZya39FUUim9fVv3UfR9GAMlSoKJBgDM4TTPa7CP6lscRs6OX6K7Z23aJawtZVcXnhAp3JAJ5mBobq7EurYhwD2ijh7EsDg6rVIuGvc05WM6gSTzMSDX6p27qNNtsTH0mU20Q9pc2zoMhrncQBPsQt4FFKOFZmYCAGAjMGgNBnSRGk3jupUAq7R2srPSqIiikIiICIiAiIgIiICIiAiIgIiIPOtVDAXOMNGpXlhsayp8jgTzGhHuDdXYp7A0+oWhkXzEAfmVzzaG8eDp1zTp13BzZOf035G2kj1AIPvp3UoiJRmZjw6Q50CTYd1Ct5d8i1hGGEjNkNVw4A4tkBn3jAJkSIjqFoMHvayvUqUjUNZjWsc1xM0ZcSM1Ro4qkATl0t3BDezF0nsoCk4+kz1y59QQalR2WXAG7jYzAgSAp0p32ja32RevizUBqS4gucHtMcD54gYHFJ+ozPaVmbDwrKudz2ggFgEEwSBeYN9Wi619Cg51WaYzMqcNQOgAOAs4j6mubYgXkNhb7ZbadFnpthraZLYudOcm5m1z0C5+h8317/AAsnkfK/T1+WVQZUphoDwXtILOEBrcpBbYXIPOeUqYYWsKjBUaDlcAQDqNZB7g2PdQXEbRhvCOHQOIt0MKRbtV3NBov+YgVW+5/6jfzc1w6y7orLanwo1MeW5I1BuIMj9DC3WzMU54IIENhszdzuZjpEeZWneQBJIAAuXEQI6k2HlXbA2iKlZzKcuZll7ohgM8OUn5pl1wIsq7R0nWUlREVawREQEREBERAREQEREBERBQlazaOMJb9iQXtc0kfebzAWzIWrx2yXOIdSqupG4IDWuY6eoInlyI9l2HJcx21jH4iu+S532jwxpOgzQAATAK1GJrupZ6ThGgeDBtrB/fJbLaeCq0XvBacwzB8tnSCT7HUH/hanH4R2MfNau8saBDAAItczF5jpNyrM2KclYiOtO8fNGK0zMb21G6+Bqema7SBOVzBzkEggiNOykuBrtdxQIsHtL8uQ/emDb3Ee11d6IoAUoLcoADTqBFtfCxXEZs4EEjXr3jTkr611EQz2tvcs3F0GyCA/1Rm5wbWLCGuNN2ogtj9ViTUq8QDnNInkD+RNiradQ1MlM53tZIDSM4m5h/W/flzXtT2dihOSm9wPLKQPzfH+VG9K3+G3hPFknHPqr5ZWIx7KjadItylrGtIAgkgD/I09174TajvUhwArMqHLF2kDWbiRlJ5iey8MLgnUjmrMbTrPJDJcHCSCIkOIJ1ke3Ve2CpuZLC4Pa0y0ubxNc+7+LWDwlSnduvshPpZOIqufxPdncLgPgNnkMoEDpYT3U43VwTfRFbKQamV+VzpygTlHiTfuolszZZxbsgIjMA/i4mRB06wbQui0WCnwgAMkxHIkyQfJVOWY8Qljr9ZZCqqKqpXCIiAiIgIiICIiAiIgIqEogqqEKqII/vVSyM/iGDNVblAblzF1zYWJvJ8e65htPZdTCkCo0sljXCNAHDSeouD+57a5gMGLjTssXE7NpVXB9Sm17mkFpeAcp7TorKZJqhakS5E7A4nECpiRRc5sS5wbyaB8mYy4wOUrzwGynPaXPzN4SWMb8znQcoJNmyV2yFD949jemTVYPsyeIaZDOoPRTpeN6RtXphYWgKbGsboGgS36iBqet17A/v8A+rA/j8oggl/ObW69/Cuw+Er4qzWnL1+Vg9zfN+vhT/lWxtv1WPYGG7M7S8tGY0w2TmaPqMwIE2JV+7uxXVnBjszqYzZ3tkA9Icb+BfqpRs3dSmy9X7R3SIYP6Zv5UhYwCwAA6BVWvH0WxWddvLDYZlNoYxrWtGgaAAvaFVUVSx5A5bfT16divUFaPe7bIweGfUt6h4KYPN5FrcwLk+y55sHf3EYeGVT69MADjMVAPxj5vMnur8fHvkr6qqr5q0nUuvqq0Gw97MNi+Fj8tTnTqcLvE2d7tJW+lU2rNZ1ZZFonwqiIuOiIiAiIgIiICIiAiIgIiICsqMDgQQCDqDoQr0QaPD7s0WuLiC/7rXHhaOkc/MrdNbAgWHZXIuzMz5ciIgREXHRWyrlHt+NqOwuEe9gdndwBzQTkkGXkjSADc84Uq19UxDlp1G3O/iBtv+KxOVpmjSzMb0Lvrd3uMo9u6jDSBMibQLxB69/ZUaAYEgC1zJAHgEnpYFWhfQUpFKxWHk2tNpm0rwf3++akexN9cVhYaXetStwVbkfhf83g5u0KNKtNwkSJbIkAxI5iYsUvjrePijaNbWrPwy7NsPffC4khhd6VU/TVgA/heOF3tM9lJQ5fOY/Tv/lSfY28uIwLAc5eHgZKVQy1rJu8n5mToGg940Xn5uDruk/hsx8r/p2YKqh2w/iDhq0NqzQqGPnvTJ7PFh/VClzKgIkEEdQZBXn3pak6tDXW9bRuF6KkqqikIiICIiAiIgIiICIiAiIgIiICtc0FXIgiW29wsNiCXsHo1TeacZSermfL5EFc823udisJJLPUpj/UpSRH8zfmb+o7ruCpC04uVkx/vCm+Cl3zi2/O3XX+yo7Xr7c+912vbu5eFxUvyenVP10oaT+IaO8ie6gG1NwsRh3Fx+1oAEl1EHPA+n0zeT1Er0cfMx389SyX49o/dHMNTaG+q8S2SGtP+o4az/KJufC8atZz3FziS4mSTz8aeExFcvdJtHCGiYY0aNj9nVWx3Bty5TyPey0x5UzC8kQNZvNra2i97dYWy2PvBiMIfsahDebHcTD7tOniCtUqrtqxaNW7QiZrPTqmxfiNSfDcQ00nfebLmeY4m+8R3U0w2IbUaHsc1zToWkEHyF89MIveDaBGvkaW/wCFmbN2rWwzs9Gq6meeUjKR/M08J8iVgy8Cs90nTVj5do6s7+ij+6G1MRiaPqYikKfy5HCR6gvJyH5Rpzut+F5lqzWdS31ncbhVERRdEREBERAREQEREBERAREQEREBUhVRBodu7p4bGXqUwKnKpT4X+SPmHYyuebc+HuJw8upRXpfy2qN92aO/pPhdhVCr8XIyY/E9K74q38vnNzSCWkEOGoIgj3GoVI0uOfO49xynku8ba3dw+MH21MFw0eOF7fZwvHbRc+218OK9Mzh3Csz7riGVB5PC4ddPYr0cfNpb3dMd+NaPHaFBskAAkmwABJJPIAXJXStztxMmWvigC+zm0jBDDyL+TnDWNAeputvuhudTwYFR8PxJF3cmdQwcu7tT+ilQCzcnmTb4aeF2LjxHdhoVURYGoREQEREBERAREQEREBERAREQEREBERAREQUhIVUQUhVREBERAREQf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AutoShape 34" descr="data:image/jpeg;base64,/9j/4AAQSkZJRgABAQAAAQABAAD/2wCEAAkGBxQQERQQExQUFhAXFA8VFhgSFBgYFxUUFhQZGRcXFxcZHCogGR0mHBQXITEhJikrLjAuHh8zODMvNygtLi0BCgoKDg0OGxAQGzcjICUsLy8sLDgsLCwtLSwsNC0sLCwsLCwsLCwsLCwsLCwsLCwsLCwsLzQsLCwsLCwsLCwsLP/AABEIAL0AyAMBIgACEQEDEQH/xAAcAAEAAQUBAQAAAAAAAAAAAAAABgECBAUHAwj/xAA8EAABAwIDBwIDBgUDBQEAAAABAAIRAyEEEjEFBiJBUWGBE3EHMkIjUnKRofAUYoKxwUOy0TM1c8LhJf/EABoBAQADAQEBAAAAAAAAAAAAAAACAwQBBQb/xAApEQEAAgICAQIFBAMAAAAAAAAAAQIDEQQhMRIyIiNBUYETYXGRBUJS/9oADAMBAAIRAxEAPwDuKIiAiIgIiICIiAiIgIiICIiAiIgIiICIiAiIgIiICIiAi0m+GMqUcJUq0nZXtyEGAfrE2PuotsX4kg8OJZGnHSuD+JhuPBPhXUwXvX1Vjaq2atbemXREWFs3alLEtz0ajXt55TcHoRqD7rMCqmJjysid+FUVFVcdEREBERAREQEREBERAREQEREBERAREQEREEe39H/5+I/C3/cFxPPbS8i8m0TIjQzIv2Xbt+f+34j/AMf/ALBcQLTExYECe5mB+hXrf4/2T/Lz+X7vw9sNiX0nB7HOa8aOYSDHSRr7KZbE+I9WmMuIaKrfvMhrx4+V36eVBV70ZfUYDJLn0m36ZgP7LVkxUye6FNL2r4l3XZu3sPiHOZTqNNRpIcw2cIMHhNyLahbOV88OqF9QuHzF73NuGxJLrEm35hSPY2/uJw8BxFan0qGHeKg/sQV5+TgTHdJaqcuP9nZUUb2JvphcTDc/p1TAyVYaSejTo7wVIg5YbUtWdWjTVW0WjcLkRFFIREQEREBERAREQEREBERAREQEREGHtbZ7MTRfQqTkeIOUwfcHquYbb+HVelLqDhXaORhtSP8Aa7xHsutIrsWe+L2q8mKt/L5yr0nMJa5rmvGrXtLXD3BAIXts8gVmEGQHZgYiQ2XAxy0XeNrbHo4puWtTa8cpFx7OFx4UD2l8NnU3GphahcMtSGVvmBLSBDwL68x5XoY+dS3VumS3GmPCAOpBzM9OYAbnYTJZOhBPzMmwdysHagnxLlk4jD1sJUh9N9KqJDfUaRa0x9NRpuObb+yVKLajTVpiIE1KfOn1c2bmnJ75ZANoK1Vt/SqascxHUkkEEWywIM87yIjkuufCzO7Bue9znA1XBmZxOVrQGwJ5Zg5ciXcN06bcLs6iXlrGikKjyTAGfiJJ8rLz5+XEfeVvGj4tpCigG0/iGS7JhaWePqqB0H2Y2/5keyrs7fTE5vtqLCzn6ctcPYFzg78wvL9EtvqhPkXlha4qMa9plrgCD2K9VFIREQEREBERAREQEREBERAREQEREBERBjY3BsrMLKjGvYeTwCPyKg21PhuGu9bBVXUn6hjzmZP8rjLmzpBzDsugoVOmW1PbKNqRby4dtbduvnax1JzHPdTploEsaHODA+iRY07yW6skSMpBHQd8mZzSw0fZBuYjkSDlYPEH8x0WRt7eakGOp0arf4gEAjLmyQeLMCIBgEQVAjva44ktf9qxrWhzxY5jcAS4jxbwr7ZZya39FUUim9fVv3UfR9GAMlSoKJBgDM4TTPa7CP6lscRs6OX6K7Z23aJawtZVcXnhAp3JAJ5mBobq7EurYhwD2ijh7EsDg6rVIuGvc05WM6gSTzMSDX6p27qNNtsTH0mU20Q9pc2zoMhrncQBPsQt4FFKOFZmYCAGAjMGgNBnSRGk3jupUAq7R2srPSqIiikIiICIiAiIgIiICIiAiIgIiIPOtVDAXOMNGpXlhsayp8jgTzGhHuDdXYp7A0+oWhkXzEAfmVzzaG8eDp1zTp13BzZOf035G2kj1AIPvp3UoiJRmZjw6Q50CTYd1Ct5d8i1hGGEjNkNVw4A4tkBn3jAJkSIjqFoMHvayvUqUjUNZjWsc1xM0ZcSM1Ro4qkATl0t3BDezF0nsoCk4+kz1y59QQalR2WXAG7jYzAgSAp0p32ja32RevizUBqS4gucHtMcD54gYHFJ+ozPaVmbDwrKudz2ggFgEEwSBeYN9Wi619Cg51WaYzMqcNQOgAOAs4j6mubYgXkNhb7ZbadFnpthraZLYudOcm5m1z0C5+h8317/AAsnkfK/T1+WVQZUphoDwXtILOEBrcpBbYXIPOeUqYYWsKjBUaDlcAQDqNZB7g2PdQXEbRhvCOHQOIt0MKRbtV3NBov+YgVW+5/6jfzc1w6y7orLanwo1MeW5I1BuIMj9DC3WzMU54IIENhszdzuZjpEeZWneQBJIAAuXEQI6k2HlXbA2iKlZzKcuZll7ohgM8OUn5pl1wIsq7R0nWUlREVawREQEREBERAREQEREBERBQlazaOMJb9iQXtc0kfebzAWzIWrx2yXOIdSqupG4IDWuY6eoInlyI9l2HJcx21jH4iu+S532jwxpOgzQAATAK1GJrupZ6ThGgeDBtrB/fJbLaeCq0XvBacwzB8tnSCT7HUH/hanH4R2MfNau8saBDAAItczF5jpNyrM2KclYiOtO8fNGK0zMb21G6+Bqema7SBOVzBzkEggiNOykuBrtdxQIsHtL8uQ/emDb3Ee11d6IoAUoLcoADTqBFtfCxXEZs4EEjXr3jTkr611EQz2tvcs3F0GyCA/1Rm5wbWLCGuNN2ogtj9ViTUq8QDnNInkD+RNiradQ1MlM53tZIDSM4m5h/W/flzXtT2dihOSm9wPLKQPzfH+VG9K3+G3hPFknHPqr5ZWIx7KjadItylrGtIAgkgD/I09174TajvUhwArMqHLF2kDWbiRlJ5iey8MLgnUjmrMbTrPJDJcHCSCIkOIJ1ke3Ve2CpuZLC4Pa0y0ubxNc+7+LWDwlSnduvshPpZOIqufxPdncLgPgNnkMoEDpYT3U43VwTfRFbKQamV+VzpygTlHiTfuolszZZxbsgIjMA/i4mRB06wbQui0WCnwgAMkxHIkyQfJVOWY8Qljr9ZZCqqKqpXCIiAiIgIiICIiAiIgIqEogqqEKqII/vVSyM/iGDNVblAblzF1zYWJvJ8e65htPZdTCkCo0sljXCNAHDSeouD+57a5gMGLjTssXE7NpVXB9Sm17mkFpeAcp7TorKZJqhakS5E7A4nECpiRRc5sS5wbyaB8mYy4wOUrzwGynPaXPzN4SWMb8znQcoJNmyV2yFD949jemTVYPsyeIaZDOoPRTpeN6RtXphYWgKbGsboGgS36iBqet17A/v8A+rA/j8oggl/ObW69/Cuw+Er4qzWnL1+Vg9zfN+vhT/lWxtv1WPYGG7M7S8tGY0w2TmaPqMwIE2JV+7uxXVnBjszqYzZ3tkA9Icb+BfqpRs3dSmy9X7R3SIYP6Zv5UhYwCwAA6BVWvH0WxWddvLDYZlNoYxrWtGgaAAvaFVUVSx5A5bfT16divUFaPe7bIweGfUt6h4KYPN5FrcwLk+y55sHf3EYeGVT69MADjMVAPxj5vMnur8fHvkr6qqr5q0nUuvqq0Gw97MNi+Fj8tTnTqcLvE2d7tJW+lU2rNZ1ZZFonwqiIuOiIiAiIgIiICIiAiIgIiICsqMDgQQCDqDoQr0QaPD7s0WuLiC/7rXHhaOkc/MrdNbAgWHZXIuzMz5ciIgREXHRWyrlHt+NqOwuEe9gdndwBzQTkkGXkjSADc84Uq19UxDlp1G3O/iBtv+KxOVpmjSzMb0Lvrd3uMo9u6jDSBMibQLxB69/ZUaAYEgC1zJAHgEnpYFWhfQUpFKxWHk2tNpm0rwf3++akexN9cVhYaXetStwVbkfhf83g5u0KNKtNwkSJbIkAxI5iYsUvjrePijaNbWrPwy7NsPffC4khhd6VU/TVgA/heOF3tM9lJQ5fOY/Tv/lSfY28uIwLAc5eHgZKVQy1rJu8n5mToGg940Xn5uDruk/hsx8r/p2YKqh2w/iDhq0NqzQqGPnvTJ7PFh/VClzKgIkEEdQZBXn3pak6tDXW9bRuF6KkqqikIiICIiAiIgIiICIiAiIgIiICtc0FXIgiW29wsNiCXsHo1TeacZSermfL5EFc823udisJJLPUpj/UpSRH8zfmb+o7ruCpC04uVkx/vCm+Cl3zi2/O3XX+yo7Xr7c+912vbu5eFxUvyenVP10oaT+IaO8ie6gG1NwsRh3Fx+1oAEl1EHPA+n0zeT1Er0cfMx389SyX49o/dHMNTaG+q8S2SGtP+o4az/KJufC8atZz3FziS4mSTz8aeExFcvdJtHCGiYY0aNj9nVWx3Bty5TyPey0x5UzC8kQNZvNra2i97dYWy2PvBiMIfsahDebHcTD7tOniCtUqrtqxaNW7QiZrPTqmxfiNSfDcQ00nfebLmeY4m+8R3U0w2IbUaHsc1zToWkEHyF89MIveDaBGvkaW/wCFmbN2rWwzs9Gq6meeUjKR/M08J8iVgy8Cs90nTVj5do6s7+ij+6G1MRiaPqYikKfy5HCR6gvJyH5Rpzut+F5lqzWdS31ncbhVERRdEREBERAREQEREBERAREQEREBUhVRBodu7p4bGXqUwKnKpT4X+SPmHYyuebc+HuJw8upRXpfy2qN92aO/pPhdhVCr8XIyY/E9K74q38vnNzSCWkEOGoIgj3GoVI0uOfO49xynku8ba3dw+MH21MFw0eOF7fZwvHbRc+218OK9Mzh3Csz7riGVB5PC4ddPYr0cfNpb3dMd+NaPHaFBskAAkmwABJJPIAXJXStztxMmWvigC+zm0jBDDyL+TnDWNAeputvuhudTwYFR8PxJF3cmdQwcu7tT+ilQCzcnmTb4aeF2LjxHdhoVURYGoREQEREBERAREQEREBERAREQEREBERAREQUhIVUQUhVREBERAREQf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276601" y="4763870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TRMM TMI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600" y="3276600"/>
            <a:ext cx="25146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b="1" dirty="0"/>
              <a:t>NOAA-18 AMSU/MHS/AVHRR</a:t>
            </a:r>
          </a:p>
          <a:p>
            <a:r>
              <a:rPr lang="en-US" sz="1400" b="1" dirty="0"/>
              <a:t>NOAA-19 AMSU/MHS/AVHRR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91000" y="6324600"/>
            <a:ext cx="4191000" cy="4766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**MIIDAPS also applicable to </a:t>
            </a:r>
            <a:r>
              <a:rPr lang="en-US" sz="1400" b="1" dirty="0" smtClean="0">
                <a:solidFill>
                  <a:srgbClr val="FF0000"/>
                </a:solidFill>
              </a:rPr>
              <a:t>GOES-15/16 </a:t>
            </a:r>
            <a:r>
              <a:rPr lang="en-US" sz="1400" b="1" dirty="0">
                <a:solidFill>
                  <a:srgbClr val="FF0000"/>
                </a:solidFill>
              </a:rPr>
              <a:t>Sounder, </a:t>
            </a:r>
            <a:r>
              <a:rPr lang="en-US" sz="1400" b="1" dirty="0" err="1">
                <a:solidFill>
                  <a:srgbClr val="FF0000"/>
                </a:solidFill>
              </a:rPr>
              <a:t>Meteosat</a:t>
            </a:r>
            <a:r>
              <a:rPr lang="en-US" sz="1400" b="1" dirty="0">
                <a:solidFill>
                  <a:srgbClr val="FF0000"/>
                </a:solidFill>
              </a:rPr>
              <a:t> SEVIRI, AHI, ABI, MODIS, AIRS, </a:t>
            </a:r>
            <a:r>
              <a:rPr lang="en-US" sz="1400" b="1" dirty="0" err="1">
                <a:solidFill>
                  <a:srgbClr val="FF0000"/>
                </a:solidFill>
              </a:rPr>
              <a:t>etc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24000" y="1143001"/>
            <a:ext cx="9144000" cy="3047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/>
              <a:t>Motivation: Universal retrieval and Data Assimilation preprocessor for IR and MW satellite </a:t>
            </a:r>
            <a:r>
              <a:rPr lang="en-US" sz="1600" b="1" dirty="0" smtClean="0"/>
              <a:t>observations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752600" y="533400"/>
            <a:ext cx="9296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3200" b="1" i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24000" y="685800"/>
            <a:ext cx="152400" cy="617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0515600" y="533400"/>
            <a:ext cx="152400" cy="632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524000" y="6629400"/>
            <a:ext cx="8991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9280155" y="5863907"/>
            <a:ext cx="2911845" cy="9848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Benefits</a:t>
            </a:r>
          </a:p>
          <a:p>
            <a:pPr>
              <a:buFont typeface="Wingdings" pitchFamily="2" charset="2"/>
              <a:buChar char="§"/>
            </a:pPr>
            <a:r>
              <a:rPr lang="en-US" sz="1000" dirty="0"/>
              <a:t>  Consistent Quality Control, error characteristics</a:t>
            </a:r>
          </a:p>
          <a:p>
            <a:pPr>
              <a:buFont typeface="Wingdings" pitchFamily="2" charset="2"/>
              <a:buChar char="§"/>
            </a:pPr>
            <a:r>
              <a:rPr lang="en-US" sz="1000" dirty="0"/>
              <a:t>  Modular design, scalable</a:t>
            </a:r>
          </a:p>
          <a:p>
            <a:pPr>
              <a:buFont typeface="Wingdings" pitchFamily="2" charset="2"/>
              <a:buChar char="§"/>
            </a:pPr>
            <a:r>
              <a:rPr lang="en-US" sz="1000" dirty="0"/>
              <a:t>  Use of MPI for HPC</a:t>
            </a:r>
          </a:p>
          <a:p>
            <a:pPr>
              <a:buFont typeface="Wingdings" pitchFamily="2" charset="2"/>
              <a:buChar char="§"/>
            </a:pPr>
            <a:r>
              <a:rPr lang="en-US" sz="1000" dirty="0"/>
              <a:t>  Highly tunable retrieval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14" y="5574041"/>
            <a:ext cx="3579566" cy="1292662"/>
          </a:xfrm>
          <a:prstGeom prst="rect">
            <a:avLst/>
          </a:prstGeom>
          <a:solidFill>
            <a:srgbClr val="11FF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Inversion Process</a:t>
            </a:r>
          </a:p>
          <a:p>
            <a:pPr>
              <a:buFont typeface="Wingdings" pitchFamily="2" charset="2"/>
              <a:buChar char="§"/>
            </a:pPr>
            <a:r>
              <a:rPr lang="en-US" sz="1000" dirty="0"/>
              <a:t>  Inversion/algorithm consistent across all </a:t>
            </a:r>
            <a:r>
              <a:rPr lang="en-US" sz="1000" dirty="0" smtClean="0"/>
              <a:t>sensors (MW and IR)   </a:t>
            </a:r>
            <a:endParaRPr lang="en-US" sz="1000" dirty="0"/>
          </a:p>
          <a:p>
            <a:pPr>
              <a:buFont typeface="Wingdings" pitchFamily="2" charset="2"/>
              <a:buChar char="§"/>
            </a:pPr>
            <a:r>
              <a:rPr lang="en-US" sz="1000" dirty="0"/>
              <a:t>  All parameters included in state vector</a:t>
            </a:r>
          </a:p>
          <a:p>
            <a:pPr>
              <a:buFont typeface="Wingdings" pitchFamily="2" charset="2"/>
              <a:buChar char="§"/>
            </a:pPr>
            <a:r>
              <a:rPr lang="en-US" sz="1000" dirty="0"/>
              <a:t>  Uses CRTM for forward and </a:t>
            </a:r>
            <a:r>
              <a:rPr lang="en-US" sz="1000" dirty="0" err="1"/>
              <a:t>Jacobian</a:t>
            </a:r>
            <a:r>
              <a:rPr lang="en-US" sz="1000" dirty="0"/>
              <a:t> operators</a:t>
            </a:r>
          </a:p>
          <a:p>
            <a:pPr>
              <a:buFont typeface="Wingdings" pitchFamily="2" charset="2"/>
              <a:buChar char="§"/>
            </a:pPr>
            <a:r>
              <a:rPr lang="en-US" sz="1000" dirty="0"/>
              <a:t>  Valid over all surfaces/all-sky conditions</a:t>
            </a:r>
          </a:p>
          <a:p>
            <a:pPr>
              <a:buFont typeface="Wingdings" pitchFamily="2" charset="2"/>
              <a:buChar char="§"/>
            </a:pPr>
            <a:r>
              <a:rPr lang="en-US" sz="1000" dirty="0"/>
              <a:t>  Use forecast, fast regression or climatology as first guess/background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2820011"/>
            <a:ext cx="2133600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Major Challenge(s) with MIIDAPS</a:t>
            </a:r>
            <a:endParaRPr lang="en-US" b="1" u="sng" dirty="0"/>
          </a:p>
          <a:p>
            <a:pPr>
              <a:buFont typeface="Wingdings" pitchFamily="2" charset="2"/>
              <a:buChar char="§"/>
            </a:pPr>
            <a:r>
              <a:rPr lang="en-US" sz="1000" dirty="0"/>
              <a:t>  </a:t>
            </a:r>
            <a:r>
              <a:rPr lang="en-US" sz="1000" dirty="0" smtClean="0"/>
              <a:t>Computer time (1DVAR approach).</a:t>
            </a:r>
          </a:p>
          <a:p>
            <a:pPr>
              <a:buFont typeface="Wingdings" pitchFamily="2" charset="2"/>
              <a:buChar char="§"/>
            </a:pPr>
            <a:r>
              <a:rPr lang="en-US" sz="1000" dirty="0"/>
              <a:t> </a:t>
            </a:r>
            <a:r>
              <a:rPr lang="en-US" sz="1000" dirty="0" smtClean="0"/>
              <a:t>70% of time is used for RT (forward operator) for radiances and Jacobians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2220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17064</TotalTime>
  <Words>2206</Words>
  <Application>Microsoft Office PowerPoint</Application>
  <PresentationFormat>Custom</PresentationFormat>
  <Paragraphs>299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Exploring Using Artificial Intelligence (AI) for NowCasting and NWP</vt:lpstr>
      <vt:lpstr>Agenda</vt:lpstr>
      <vt:lpstr>Trends in Global Earth Observation Systems</vt:lpstr>
      <vt:lpstr>PowerPoint Presentation</vt:lpstr>
      <vt:lpstr>Why AI? </vt:lpstr>
      <vt:lpstr>Neural Networks versus Deep Learning (AI)</vt:lpstr>
      <vt:lpstr>Exploring AI for Remote Sensing, NWP &amp; Situational Awareness (SA). Status</vt:lpstr>
      <vt:lpstr>Methodology and Description  (baby steps)</vt:lpstr>
      <vt:lpstr>Example Pilot Project:  MIIDAPS Enterprise Algorithm Multi-Instrument Inversion and Data Assimilation Preprocessing System </vt:lpstr>
      <vt:lpstr>PowerPoint Presentation</vt:lpstr>
      <vt:lpstr>(1) Performance Assessment (T, Q)</vt:lpstr>
      <vt:lpstr>PowerPoint Presentation</vt:lpstr>
      <vt:lpstr>PowerPoint Presentation</vt:lpstr>
      <vt:lpstr>Spatial coherence – Global Temperature and Water Vapor 1D power spectrum from ATMS and ECMWF</vt:lpstr>
      <vt:lpstr>PowerPoint Presentation</vt:lpstr>
      <vt:lpstr>Timing Profile (1/2)</vt:lpstr>
      <vt:lpstr>Timing Profile (2/2)</vt:lpstr>
      <vt:lpstr>Can AI Be Used as Forward Operator?</vt:lpstr>
      <vt:lpstr>Can AI Be Used as Forward Operator?</vt:lpstr>
      <vt:lpstr>PowerPoint Presentation</vt:lpstr>
      <vt:lpstr>Using AI to estimate 250hPa wind speed and direction from 1 hour water vapor gradients</vt:lpstr>
      <vt:lpstr>AI based TPW forecast correction using ECMWF as Target</vt:lpstr>
      <vt:lpstr>PowerPoint Presentation</vt:lpstr>
      <vt:lpstr>Conclusions</vt:lpstr>
    </vt:vector>
  </TitlesOfParts>
  <Company>DOC\NOAA\NESDIS\OACIO-S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Using Artificial Intelligence (AI) for NWP and Situational Awareness (SA)</dc:title>
  <dc:creator>Sid Boukabara</dc:creator>
  <cp:lastModifiedBy>Emcuser</cp:lastModifiedBy>
  <cp:revision>218</cp:revision>
  <dcterms:created xsi:type="dcterms:W3CDTF">2017-09-06T13:55:50Z</dcterms:created>
  <dcterms:modified xsi:type="dcterms:W3CDTF">2018-04-24T16:13:10Z</dcterms:modified>
</cp:coreProperties>
</file>