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1pPr>
    <a:lvl2pPr marL="0" marR="0" indent="2286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2pPr>
    <a:lvl3pPr marL="0" marR="0" indent="4572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3pPr>
    <a:lvl4pPr marL="0" marR="0" indent="6858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4pPr>
    <a:lvl5pPr marL="0" marR="0" indent="9144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5pPr>
    <a:lvl6pPr marL="0" marR="0" indent="11430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6pPr>
    <a:lvl7pPr marL="0" marR="0" indent="13716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7pPr>
    <a:lvl8pPr marL="0" marR="0" indent="16002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8pPr>
    <a:lvl9pPr marL="0" marR="0" indent="18288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b="def" i="def"/>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b="def" i="def"/>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b="def" i="def"/>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1270000" y="1638300"/>
            <a:ext cx="10464800" cy="3302000"/>
          </a:xfrm>
          <a:prstGeom prst="rect">
            <a:avLst/>
          </a:prstGeom>
        </p:spPr>
        <p:txBody>
          <a:bodyPr anchor="b"/>
          <a:lstStyle/>
          <a:p>
            <a:pPr/>
            <a:r>
              <a:t>Title Text</a:t>
            </a:r>
          </a:p>
        </p:txBody>
      </p:sp>
      <p:sp>
        <p:nvSpPr>
          <p:cNvPr id="12" name="Body Level One…"/>
          <p:cNvSpPr txBox="1"/>
          <p:nvPr>
            <p:ph type="body" sz="quarter" idx="1"/>
          </p:nvPr>
        </p:nvSpPr>
        <p:spPr>
          <a:xfrm>
            <a:off x="1270000" y="5041900"/>
            <a:ext cx="10464800" cy="1130300"/>
          </a:xfrm>
          <a:prstGeom prst="rect">
            <a:avLst/>
          </a:prstGeom>
        </p:spPr>
        <p:txBody>
          <a:bodyPr anchor="t"/>
          <a:lstStyle>
            <a:lvl1pPr marL="0" indent="0" algn="ctr">
              <a:spcBef>
                <a:spcPts val="0"/>
              </a:spcBef>
              <a:buSzTx/>
              <a:buNone/>
              <a:defRPr sz="3700"/>
            </a:lvl1pPr>
            <a:lvl2pPr marL="0" indent="228600" algn="ctr">
              <a:spcBef>
                <a:spcPts val="0"/>
              </a:spcBef>
              <a:buSzTx/>
              <a:buNone/>
              <a:defRPr sz="3700"/>
            </a:lvl2pPr>
            <a:lvl3pPr marL="0" indent="457200" algn="ctr">
              <a:spcBef>
                <a:spcPts val="0"/>
              </a:spcBef>
              <a:buSzTx/>
              <a:buNone/>
              <a:defRPr sz="3700"/>
            </a:lvl3pPr>
            <a:lvl4pPr marL="0" indent="685800" algn="ctr">
              <a:spcBef>
                <a:spcPts val="0"/>
              </a:spcBef>
              <a:buSzTx/>
              <a:buNone/>
              <a:defRPr sz="3700"/>
            </a:lvl4pPr>
            <a:lvl5pPr marL="0" indent="914400" algn="ctr">
              <a:spcBef>
                <a:spcPts val="0"/>
              </a:spcBef>
              <a:buSzTx/>
              <a:buNone/>
              <a:defRPr sz="37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13"/>
          </p:nvPr>
        </p:nvSpPr>
        <p:spPr>
          <a:xfrm>
            <a:off x="1270000" y="6362700"/>
            <a:ext cx="10464800" cy="461366"/>
          </a:xfrm>
          <a:prstGeom prst="rect">
            <a:avLst/>
          </a:prstGeom>
        </p:spPr>
        <p:txBody>
          <a:bodyPr anchor="t">
            <a:spAutoFit/>
          </a:bodyPr>
          <a:lstStyle>
            <a:lvl1pPr marL="0" indent="0" algn="ctr">
              <a:spcBef>
                <a:spcPts val="0"/>
              </a:spcBef>
              <a:buSzTx/>
              <a:buNone/>
              <a:defRPr i="1" sz="2400"/>
            </a:lvl1pPr>
          </a:lstStyle>
          <a:p>
            <a:pPr/>
            <a:r>
              <a:t>–Johnny Appleseed</a:t>
            </a:r>
          </a:p>
        </p:txBody>
      </p:sp>
      <p:sp>
        <p:nvSpPr>
          <p:cNvPr id="94" name="“Type a quote here.”"/>
          <p:cNvSpPr txBox="1"/>
          <p:nvPr>
            <p:ph type="body" sz="quarter" idx="14"/>
          </p:nvPr>
        </p:nvSpPr>
        <p:spPr>
          <a:xfrm>
            <a:off x="1270000" y="4267112"/>
            <a:ext cx="10464800" cy="609776"/>
          </a:xfrm>
          <a:prstGeom prst="rect">
            <a:avLst/>
          </a:prstGeom>
        </p:spPr>
        <p:txBody>
          <a:bodyPr>
            <a:spAutoFit/>
          </a:bodyPr>
          <a:lstStyle>
            <a:lvl1pPr marL="0" indent="0" algn="ctr">
              <a:spcBef>
                <a:spcPts val="0"/>
              </a:spcBef>
              <a:buSzTx/>
              <a:buNone/>
              <a:defRPr sz="3400">
                <a:latin typeface="+mn-lt"/>
                <a:ea typeface="+mn-ea"/>
                <a:cs typeface="+mn-cs"/>
                <a:sym typeface="Helvetica Neue Medium"/>
              </a:defRPr>
            </a:lvl1pPr>
          </a:lstStyle>
          <a:p>
            <a:pPr/>
            <a:r>
              <a:t>“Type a quote here.” </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Image"/>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20" name="Image"/>
          <p:cNvSpPr/>
          <p:nvPr>
            <p:ph type="pic" idx="13"/>
          </p:nvPr>
        </p:nvSpPr>
        <p:spPr>
          <a:xfrm>
            <a:off x="1625600" y="673100"/>
            <a:ext cx="9753600" cy="5905500"/>
          </a:xfrm>
          <a:prstGeom prst="rect">
            <a:avLst/>
          </a:prstGeom>
        </p:spPr>
        <p:txBody>
          <a:bodyPr lIns="91439" tIns="45719" rIns="91439" bIns="45719" anchor="t">
            <a:noAutofit/>
          </a:bodyPr>
          <a:lstStyle/>
          <a:p>
            <a:pPr/>
          </a:p>
        </p:txBody>
      </p:sp>
      <p:sp>
        <p:nvSpPr>
          <p:cNvPr id="21" name="Title Text"/>
          <p:cNvSpPr txBox="1"/>
          <p:nvPr>
            <p:ph type="title"/>
          </p:nvPr>
        </p:nvSpPr>
        <p:spPr>
          <a:xfrm>
            <a:off x="1270000" y="6718300"/>
            <a:ext cx="10464800" cy="1422400"/>
          </a:xfrm>
          <a:prstGeom prst="rect">
            <a:avLst/>
          </a:prstGeom>
        </p:spPr>
        <p:txBody>
          <a:bodyPr anchor="b"/>
          <a:lstStyle/>
          <a:p>
            <a:pPr/>
            <a:r>
              <a:t>Title Text</a:t>
            </a:r>
          </a:p>
        </p:txBody>
      </p:sp>
      <p:sp>
        <p:nvSpPr>
          <p:cNvPr id="22" name="Body Level One…"/>
          <p:cNvSpPr txBox="1"/>
          <p:nvPr>
            <p:ph type="body" sz="quarter" idx="1"/>
          </p:nvPr>
        </p:nvSpPr>
        <p:spPr>
          <a:xfrm>
            <a:off x="1270000" y="8153400"/>
            <a:ext cx="10464800" cy="1130300"/>
          </a:xfrm>
          <a:prstGeom prst="rect">
            <a:avLst/>
          </a:prstGeom>
        </p:spPr>
        <p:txBody>
          <a:bodyPr anchor="t"/>
          <a:lstStyle>
            <a:lvl1pPr marL="0" indent="0" algn="ctr">
              <a:spcBef>
                <a:spcPts val="0"/>
              </a:spcBef>
              <a:buSzTx/>
              <a:buNone/>
              <a:defRPr sz="3700"/>
            </a:lvl1pPr>
            <a:lvl2pPr marL="0" indent="228600" algn="ctr">
              <a:spcBef>
                <a:spcPts val="0"/>
              </a:spcBef>
              <a:buSzTx/>
              <a:buNone/>
              <a:defRPr sz="3700"/>
            </a:lvl2pPr>
            <a:lvl3pPr marL="0" indent="457200" algn="ctr">
              <a:spcBef>
                <a:spcPts val="0"/>
              </a:spcBef>
              <a:buSzTx/>
              <a:buNone/>
              <a:defRPr sz="3700"/>
            </a:lvl3pPr>
            <a:lvl4pPr marL="0" indent="685800" algn="ctr">
              <a:spcBef>
                <a:spcPts val="0"/>
              </a:spcBef>
              <a:buSzTx/>
              <a:buNone/>
              <a:defRPr sz="3700"/>
            </a:lvl4pPr>
            <a:lvl5pPr marL="0" indent="914400" algn="ctr">
              <a:spcBef>
                <a:spcPts val="0"/>
              </a:spcBef>
              <a:buSzTx/>
              <a:buNone/>
              <a:defRPr sz="3700"/>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1270000" y="3225800"/>
            <a:ext cx="10464800" cy="33020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38" name="Image"/>
          <p:cNvSpPr/>
          <p:nvPr>
            <p:ph type="pic" sz="half" idx="13"/>
          </p:nvPr>
        </p:nvSpPr>
        <p:spPr>
          <a:xfrm>
            <a:off x="6718300" y="635000"/>
            <a:ext cx="5334000" cy="8216900"/>
          </a:xfrm>
          <a:prstGeom prst="rect">
            <a:avLst/>
          </a:prstGeom>
        </p:spPr>
        <p:txBody>
          <a:bodyPr lIns="91439" tIns="45719" rIns="91439" bIns="45719" anchor="t">
            <a:noAutofit/>
          </a:bodyPr>
          <a:lstStyle/>
          <a:p>
            <a:pPr/>
          </a:p>
        </p:txBody>
      </p:sp>
      <p:sp>
        <p:nvSpPr>
          <p:cNvPr id="39" name="Title Text"/>
          <p:cNvSpPr txBox="1"/>
          <p:nvPr>
            <p:ph type="title"/>
          </p:nvPr>
        </p:nvSpPr>
        <p:spPr>
          <a:xfrm>
            <a:off x="952500" y="635000"/>
            <a:ext cx="5334000" cy="3987800"/>
          </a:xfrm>
          <a:prstGeom prst="rect">
            <a:avLst/>
          </a:prstGeom>
        </p:spPr>
        <p:txBody>
          <a:bodyPr anchor="b"/>
          <a:lstStyle>
            <a:lvl1pPr>
              <a:defRPr sz="6000"/>
            </a:lvl1pPr>
          </a:lstStyle>
          <a:p>
            <a:pPr/>
            <a:r>
              <a:t>Title Text</a:t>
            </a:r>
          </a:p>
        </p:txBody>
      </p:sp>
      <p:sp>
        <p:nvSpPr>
          <p:cNvPr id="40" name="Body Level One…"/>
          <p:cNvSpPr txBox="1"/>
          <p:nvPr>
            <p:ph type="body" sz="quarter" idx="1"/>
          </p:nvPr>
        </p:nvSpPr>
        <p:spPr>
          <a:xfrm>
            <a:off x="952500" y="4724400"/>
            <a:ext cx="5334000" cy="4114800"/>
          </a:xfrm>
          <a:prstGeom prst="rect">
            <a:avLst/>
          </a:prstGeom>
        </p:spPr>
        <p:txBody>
          <a:bodyPr anchor="t"/>
          <a:lstStyle>
            <a:lvl1pPr marL="0" indent="0" algn="ctr">
              <a:spcBef>
                <a:spcPts val="0"/>
              </a:spcBef>
              <a:buSzTx/>
              <a:buNone/>
              <a:defRPr sz="3700"/>
            </a:lvl1pPr>
            <a:lvl2pPr marL="0" indent="228600" algn="ctr">
              <a:spcBef>
                <a:spcPts val="0"/>
              </a:spcBef>
              <a:buSzTx/>
              <a:buNone/>
              <a:defRPr sz="3700"/>
            </a:lvl2pPr>
            <a:lvl3pPr marL="0" indent="457200" algn="ctr">
              <a:spcBef>
                <a:spcPts val="0"/>
              </a:spcBef>
              <a:buSzTx/>
              <a:buNone/>
              <a:defRPr sz="3700"/>
            </a:lvl3pPr>
            <a:lvl4pPr marL="0" indent="685800" algn="ctr">
              <a:spcBef>
                <a:spcPts val="0"/>
              </a:spcBef>
              <a:buSzTx/>
              <a:buNone/>
              <a:defRPr sz="3700"/>
            </a:lvl4pPr>
            <a:lvl5pPr marL="0" indent="914400" algn="ctr">
              <a:spcBef>
                <a:spcPts val="0"/>
              </a:spcBef>
              <a:buSzTx/>
              <a:buNone/>
              <a:defRPr sz="3700"/>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sz="half" idx="13"/>
          </p:nvPr>
        </p:nvSpPr>
        <p:spPr>
          <a:xfrm>
            <a:off x="6718300" y="2590800"/>
            <a:ext cx="5334000" cy="6286500"/>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952500" y="25908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xfrm>
            <a:off x="6328884" y="9296400"/>
            <a:ext cx="340259" cy="342900"/>
          </a:xfrm>
          <a:prstGeom prst="rect">
            <a:avLst/>
          </a:prstGeom>
        </p:spPr>
        <p:txBody>
          <a:bodyPr/>
          <a:lstStyle>
            <a:lvl1pPr>
              <a:defRPr>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952500" y="1270000"/>
            <a:ext cx="11099800" cy="7213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Image"/>
          <p:cNvSpPr/>
          <p:nvPr>
            <p:ph type="pic" sz="quarter" idx="13"/>
          </p:nvPr>
        </p:nvSpPr>
        <p:spPr>
          <a:xfrm>
            <a:off x="6718300" y="5092700"/>
            <a:ext cx="5334000" cy="3771900"/>
          </a:xfrm>
          <a:prstGeom prst="rect">
            <a:avLst/>
          </a:prstGeom>
        </p:spPr>
        <p:txBody>
          <a:bodyPr lIns="91439" tIns="45719" rIns="91439" bIns="45719" anchor="t">
            <a:noAutofit/>
          </a:bodyPr>
          <a:lstStyle/>
          <a:p>
            <a:pPr/>
          </a:p>
        </p:txBody>
      </p:sp>
      <p:sp>
        <p:nvSpPr>
          <p:cNvPr id="84" name="Image"/>
          <p:cNvSpPr/>
          <p:nvPr>
            <p:ph type="pic" sz="quarter" idx="14"/>
          </p:nvPr>
        </p:nvSpPr>
        <p:spPr>
          <a:xfrm>
            <a:off x="6718300" y="889000"/>
            <a:ext cx="5334000" cy="3771900"/>
          </a:xfrm>
          <a:prstGeom prst="rect">
            <a:avLst/>
          </a:prstGeom>
        </p:spPr>
        <p:txBody>
          <a:bodyPr lIns="91439" tIns="45719" rIns="91439" bIns="45719" anchor="t">
            <a:noAutofit/>
          </a:bodyPr>
          <a:lstStyle/>
          <a:p>
            <a:pPr/>
          </a:p>
        </p:txBody>
      </p:sp>
      <p:sp>
        <p:nvSpPr>
          <p:cNvPr id="85" name="Image"/>
          <p:cNvSpPr/>
          <p:nvPr>
            <p:ph type="pic" sz="half" idx="15"/>
          </p:nvPr>
        </p:nvSpPr>
        <p:spPr>
          <a:xfrm>
            <a:off x="952500" y="889000"/>
            <a:ext cx="5334000" cy="7975600"/>
          </a:xfrm>
          <a:prstGeom prst="rect">
            <a:avLst/>
          </a:prstGeom>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6328884" y="9296400"/>
            <a:ext cx="340259" cy="324306"/>
          </a:xfrm>
          <a:prstGeom prst="rect">
            <a:avLst/>
          </a:prstGeom>
          <a:ln w="12700">
            <a:miter lim="400000"/>
          </a:ln>
        </p:spPr>
        <p:txBody>
          <a:bodyPr wrap="none" lIns="50800" tIns="50800" rIns="50800" bIns="50800">
            <a:spAutoFit/>
          </a:bodyPr>
          <a:lstStyle>
            <a:lvl1pPr>
              <a:defRPr b="0" sz="1600">
                <a:latin typeface="Helvetica Neue Light"/>
                <a:ea typeface="Helvetica Neue Light"/>
                <a:cs typeface="Helvetica Neue Light"/>
                <a:sym typeface="Helvetica Neue Light"/>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Neue Medium"/>
        </a:defRPr>
      </a:lvl1pPr>
      <a:lvl2pPr marL="0" marR="0" indent="2286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Neue Medium"/>
        </a:defRPr>
      </a:lvl2pPr>
      <a:lvl3pPr marL="0" marR="0" indent="4572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Neue Medium"/>
        </a:defRPr>
      </a:lvl3pPr>
      <a:lvl4pPr marL="0" marR="0" indent="6858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Neue Medium"/>
        </a:defRPr>
      </a:lvl4pPr>
      <a:lvl5pPr marL="0" marR="0" indent="9144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Neue Medium"/>
        </a:defRPr>
      </a:lvl5pPr>
      <a:lvl6pPr marL="0" marR="0" indent="11430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Neue Medium"/>
        </a:defRPr>
      </a:lvl6pPr>
      <a:lvl7pPr marL="0" marR="0" indent="13716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Neue Medium"/>
        </a:defRPr>
      </a:lvl7pPr>
      <a:lvl8pPr marL="0" marR="0" indent="16002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Neue Medium"/>
        </a:defRPr>
      </a:lvl8pPr>
      <a:lvl9pPr marL="0" marR="0" indent="18288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Neue Medium"/>
        </a:defRPr>
      </a:lvl9pPr>
    </p:titleStyle>
    <p:bodyStyle>
      <a:lvl1pPr marL="444500" marR="0" indent="-444500" algn="l" defTabSz="584200" rtl="0" latinLnBrk="0">
        <a:lnSpc>
          <a:spcPct val="100000"/>
        </a:lnSpc>
        <a:spcBef>
          <a:spcPts val="4200"/>
        </a:spcBef>
        <a:spcAft>
          <a:spcPts val="0"/>
        </a:spcAft>
        <a:buClrTx/>
        <a:buSzPct val="145000"/>
        <a:buFontTx/>
        <a:buChar char="•"/>
        <a:tabLst/>
        <a:defRPr b="0" baseline="0" cap="none" i="0" spc="0" strike="noStrike" sz="3200" u="none">
          <a:ln>
            <a:noFill/>
          </a:ln>
          <a:solidFill>
            <a:srgbClr val="000000"/>
          </a:solidFill>
          <a:uFillTx/>
          <a:latin typeface="Helvetica Neue"/>
          <a:ea typeface="Helvetica Neue"/>
          <a:cs typeface="Helvetica Neue"/>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b="0" baseline="0" cap="none" i="0" spc="0" strike="noStrike" sz="3200" u="none">
          <a:ln>
            <a:noFill/>
          </a:ln>
          <a:solidFill>
            <a:srgbClr val="000000"/>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b="0" baseline="0" cap="none" i="0" spc="0" strike="noStrike" sz="3200" u="none">
          <a:ln>
            <a:noFill/>
          </a:ln>
          <a:solidFill>
            <a:srgbClr val="000000"/>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b="0" baseline="0" cap="none" i="0" spc="0" strike="noStrike" sz="3200" u="none">
          <a:ln>
            <a:noFill/>
          </a:ln>
          <a:solidFill>
            <a:srgbClr val="000000"/>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b="0" baseline="0" cap="none" i="0" spc="0" strike="noStrike" sz="3200" u="none">
          <a:ln>
            <a:noFill/>
          </a:ln>
          <a:solidFill>
            <a:srgbClr val="000000"/>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b="0" baseline="0" cap="none" i="0" spc="0" strike="noStrike" sz="3200" u="none">
          <a:ln>
            <a:noFill/>
          </a:ln>
          <a:solidFill>
            <a:srgbClr val="000000"/>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b="0" baseline="0" cap="none" i="0" spc="0" strike="noStrike" sz="3200" u="none">
          <a:ln>
            <a:noFill/>
          </a:ln>
          <a:solidFill>
            <a:srgbClr val="000000"/>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b="0" baseline="0" cap="none" i="0" spc="0" strike="noStrike" sz="3200" u="none">
          <a:ln>
            <a:noFill/>
          </a:ln>
          <a:solidFill>
            <a:srgbClr val="000000"/>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b="0" baseline="0" cap="none" i="0" spc="0" strike="noStrike" sz="3200" u="none">
          <a:ln>
            <a:noFill/>
          </a:ln>
          <a:solidFill>
            <a:srgbClr val="000000"/>
          </a:solidFill>
          <a:uFillTx/>
          <a:latin typeface="Helvetica Neue"/>
          <a:ea typeface="Helvetica Neue"/>
          <a:cs typeface="Helvetica Neue"/>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1pPr>
      <a:lvl2pPr marL="0" marR="0" indent="228600" algn="ctr" defTabSz="5842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2pPr>
      <a:lvl3pPr marL="0" marR="0" indent="457200" algn="ctr" defTabSz="5842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3pPr>
      <a:lvl4pPr marL="0" marR="0" indent="685800" algn="ctr" defTabSz="5842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4pPr>
      <a:lvl5pPr marL="0" marR="0" indent="914400" algn="ctr" defTabSz="5842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5pPr>
      <a:lvl6pPr marL="0" marR="0" indent="1143000" algn="ctr" defTabSz="5842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6pPr>
      <a:lvl7pPr marL="0" marR="0" indent="1371600" algn="ctr" defTabSz="5842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7pPr>
      <a:lvl8pPr marL="0" marR="0" indent="1600200" algn="ctr" defTabSz="5842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8pPr>
      <a:lvl9pPr marL="0" marR="0" indent="1828800" algn="ctr" defTabSz="5842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4.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5.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6.png"/><Relationship Id="rId3" Type="http://schemas.openxmlformats.org/officeDocument/2006/relationships/image" Target="../media/image17.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8.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9.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0.png"/><Relationship Id="rId3" Type="http://schemas.openxmlformats.org/officeDocument/2006/relationships/image" Target="../media/image21.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2.png"/><Relationship Id="rId3" Type="http://schemas.openxmlformats.org/officeDocument/2006/relationships/image" Target="../media/image23.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gif"/></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gif"/></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gif"/></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tif"/><Relationship Id="rId3" Type="http://schemas.openxmlformats.org/officeDocument/2006/relationships/image" Target="../media/image2.tif"/></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png"/><Relationship Id="rId3" Type="http://schemas.openxmlformats.org/officeDocument/2006/relationships/image" Target="../media/image9.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0.png"/><Relationship Id="rId3" Type="http://schemas.openxmlformats.org/officeDocument/2006/relationships/image" Target="../media/image11.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2.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9" name="Rectangle"/>
          <p:cNvSpPr/>
          <p:nvPr/>
        </p:nvSpPr>
        <p:spPr>
          <a:xfrm>
            <a:off x="-19050" y="8116634"/>
            <a:ext cx="13042900" cy="1615283"/>
          </a:xfrm>
          <a:prstGeom prst="rect">
            <a:avLst/>
          </a:prstGeom>
          <a:solidFill>
            <a:srgbClr val="DAAEEE"/>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20" name="Rectangle"/>
          <p:cNvSpPr/>
          <p:nvPr/>
        </p:nvSpPr>
        <p:spPr>
          <a:xfrm>
            <a:off x="-88900" y="4283"/>
            <a:ext cx="13657263" cy="1940571"/>
          </a:xfrm>
          <a:prstGeom prst="rect">
            <a:avLst/>
          </a:prstGeom>
          <a:solidFill>
            <a:schemeClr val="accent1"/>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21" name="The CAPS implemented physics schemes and their performance in FV3"/>
          <p:cNvSpPr txBox="1"/>
          <p:nvPr>
            <p:ph type="ctrTitle"/>
          </p:nvPr>
        </p:nvSpPr>
        <p:spPr>
          <a:xfrm>
            <a:off x="1270000" y="2021083"/>
            <a:ext cx="10464800" cy="3302001"/>
          </a:xfrm>
          <a:prstGeom prst="rect">
            <a:avLst/>
          </a:prstGeom>
        </p:spPr>
        <p:txBody>
          <a:bodyPr/>
          <a:lstStyle/>
          <a:p>
            <a:pPr defTabSz="502412">
              <a:defRPr sz="6880"/>
            </a:pPr>
            <a:r>
              <a:t>The </a:t>
            </a:r>
            <a:r>
              <a:rPr>
                <a:solidFill>
                  <a:srgbClr val="D2121D"/>
                </a:solidFill>
              </a:rPr>
              <a:t>CAPS</a:t>
            </a:r>
            <a:r>
              <a:t> implemented physics schemes and their performance in </a:t>
            </a:r>
            <a:r>
              <a:rPr>
                <a:solidFill>
                  <a:srgbClr val="0B13EC"/>
                </a:solidFill>
              </a:rPr>
              <a:t>FV3</a:t>
            </a:r>
          </a:p>
        </p:txBody>
      </p:sp>
      <p:sp>
        <p:nvSpPr>
          <p:cNvPr id="122" name="Chunxi Zhang and Timothy Supinie…"/>
          <p:cNvSpPr txBox="1"/>
          <p:nvPr>
            <p:ph type="subTitle" sz="quarter" idx="1"/>
          </p:nvPr>
        </p:nvSpPr>
        <p:spPr>
          <a:xfrm>
            <a:off x="1041400" y="5972566"/>
            <a:ext cx="10464800" cy="1130301"/>
          </a:xfrm>
          <a:prstGeom prst="rect">
            <a:avLst/>
          </a:prstGeom>
        </p:spPr>
        <p:txBody>
          <a:bodyPr/>
          <a:lstStyle/>
          <a:p>
            <a:pPr defTabSz="356362">
              <a:defRPr sz="2257"/>
            </a:pPr>
            <a:r>
              <a:t>Chunxi Zhang and Timothy Supinie</a:t>
            </a:r>
          </a:p>
          <a:p>
            <a:pPr defTabSz="356362">
              <a:defRPr sz="2257"/>
            </a:pPr>
            <a:r>
              <a:t>HWT team: Ming Xue, Fanyou Kong, Kevin Thomas, Gang Zhao, Timothy Supinie, Keith Brewster, Chunxi Zhang, Nathan Snook</a:t>
            </a:r>
          </a:p>
        </p:txBody>
      </p:sp>
      <p:pic>
        <p:nvPicPr>
          <p:cNvPr id="123" name="Image" descr="Image"/>
          <p:cNvPicPr>
            <a:picLocks noChangeAspect="1"/>
          </p:cNvPicPr>
          <p:nvPr/>
        </p:nvPicPr>
        <p:blipFill>
          <a:blip r:embed="rId2">
            <a:extLst/>
          </a:blip>
          <a:stretch>
            <a:fillRect/>
          </a:stretch>
        </p:blipFill>
        <p:spPr>
          <a:xfrm>
            <a:off x="4091366" y="-12237"/>
            <a:ext cx="4150386" cy="1973611"/>
          </a:xfrm>
          <a:prstGeom prst="rect">
            <a:avLst/>
          </a:prstGeom>
          <a:ln w="12700">
            <a:miter lim="400000"/>
          </a:ln>
        </p:spPr>
      </p:pic>
      <p:pic>
        <p:nvPicPr>
          <p:cNvPr id="124" name="Image" descr="Image"/>
          <p:cNvPicPr>
            <a:picLocks noChangeAspect="1"/>
          </p:cNvPicPr>
          <p:nvPr/>
        </p:nvPicPr>
        <p:blipFill>
          <a:blip r:embed="rId3">
            <a:extLst/>
          </a:blip>
          <a:stretch>
            <a:fillRect/>
          </a:stretch>
        </p:blipFill>
        <p:spPr>
          <a:xfrm>
            <a:off x="-92970" y="8116634"/>
            <a:ext cx="3442221" cy="1615283"/>
          </a:xfrm>
          <a:prstGeom prst="rect">
            <a:avLst/>
          </a:prstGeom>
          <a:ln w="12700">
            <a:miter lim="400000"/>
          </a:ln>
        </p:spPr>
      </p:pic>
      <p:pic>
        <p:nvPicPr>
          <p:cNvPr id="125" name="Image" descr="Image"/>
          <p:cNvPicPr>
            <a:picLocks noChangeAspect="1"/>
          </p:cNvPicPr>
          <p:nvPr/>
        </p:nvPicPr>
        <p:blipFill>
          <a:blip r:embed="rId4">
            <a:extLst/>
          </a:blip>
          <a:stretch>
            <a:fillRect/>
          </a:stretch>
        </p:blipFill>
        <p:spPr>
          <a:xfrm>
            <a:off x="4737024" y="8116634"/>
            <a:ext cx="2270477" cy="1615283"/>
          </a:xfrm>
          <a:prstGeom prst="rect">
            <a:avLst/>
          </a:prstGeom>
          <a:ln w="12700">
            <a:miter lim="400000"/>
          </a:ln>
        </p:spPr>
      </p:pic>
      <p:pic>
        <p:nvPicPr>
          <p:cNvPr id="126" name="Image" descr="Image"/>
          <p:cNvPicPr>
            <a:picLocks noChangeAspect="1"/>
          </p:cNvPicPr>
          <p:nvPr/>
        </p:nvPicPr>
        <p:blipFill>
          <a:blip r:embed="rId5">
            <a:extLst/>
          </a:blip>
          <a:stretch>
            <a:fillRect/>
          </a:stretch>
        </p:blipFill>
        <p:spPr>
          <a:xfrm>
            <a:off x="10840802" y="6036"/>
            <a:ext cx="1455428" cy="1940571"/>
          </a:xfrm>
          <a:prstGeom prst="rect">
            <a:avLst/>
          </a:prstGeom>
          <a:ln w="12700">
            <a:miter lim="400000"/>
          </a:ln>
        </p:spPr>
      </p:pic>
      <p:pic>
        <p:nvPicPr>
          <p:cNvPr id="127" name="Image" descr="Image"/>
          <p:cNvPicPr>
            <a:picLocks noChangeAspect="1"/>
          </p:cNvPicPr>
          <p:nvPr/>
        </p:nvPicPr>
        <p:blipFill>
          <a:blip r:embed="rId6">
            <a:extLst/>
          </a:blip>
          <a:stretch>
            <a:fillRect/>
          </a:stretch>
        </p:blipFill>
        <p:spPr>
          <a:xfrm>
            <a:off x="-50945" y="16265"/>
            <a:ext cx="1940570" cy="1940571"/>
          </a:xfrm>
          <a:prstGeom prst="rect">
            <a:avLst/>
          </a:prstGeom>
          <a:ln w="12700">
            <a:miter lim="400000"/>
          </a:ln>
        </p:spPr>
      </p:pic>
      <p:pic>
        <p:nvPicPr>
          <p:cNvPr id="128" name="Image" descr="Image"/>
          <p:cNvPicPr>
            <a:picLocks noChangeAspect="1"/>
          </p:cNvPicPr>
          <p:nvPr/>
        </p:nvPicPr>
        <p:blipFill>
          <a:blip r:embed="rId7">
            <a:extLst/>
          </a:blip>
          <a:stretch>
            <a:fillRect/>
          </a:stretch>
        </p:blipFill>
        <p:spPr>
          <a:xfrm>
            <a:off x="8268274" y="8096865"/>
            <a:ext cx="4732889" cy="1615282"/>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62" name="qv_w_vpt_vertical-051700.pdf" descr="qv_w_vpt_vertical-051700.pdf"/>
          <p:cNvPicPr>
            <a:picLocks noChangeAspect="1"/>
          </p:cNvPicPr>
          <p:nvPr/>
        </p:nvPicPr>
        <p:blipFill>
          <a:blip r:embed="rId2">
            <a:extLst/>
          </a:blip>
          <a:srcRect l="5328" t="14587" r="3393" b="14587"/>
          <a:stretch>
            <a:fillRect/>
          </a:stretch>
        </p:blipFill>
        <p:spPr>
          <a:xfrm>
            <a:off x="3389551" y="375046"/>
            <a:ext cx="9364491" cy="9403296"/>
          </a:xfrm>
          <a:prstGeom prst="rect">
            <a:avLst/>
          </a:prstGeom>
          <a:ln w="12700">
            <a:miter lim="400000"/>
          </a:ln>
        </p:spPr>
      </p:pic>
      <p:sp>
        <p:nvSpPr>
          <p:cNvPr id="163" name="Black contour:…"/>
          <p:cNvSpPr txBox="1"/>
          <p:nvPr/>
        </p:nvSpPr>
        <p:spPr>
          <a:xfrm>
            <a:off x="579373" y="2988552"/>
            <a:ext cx="2930653" cy="2836696"/>
          </a:xfrm>
          <a:prstGeom prst="rect">
            <a:avLst/>
          </a:prstGeom>
          <a:solidFill>
            <a:schemeClr val="accent1"/>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0" sz="2200">
                <a:solidFill>
                  <a:srgbClr val="090309"/>
                </a:solidFill>
                <a:latin typeface="+mn-lt"/>
                <a:ea typeface="+mn-ea"/>
                <a:cs typeface="+mn-cs"/>
                <a:sym typeface="Helvetica Neue Medium"/>
              </a:defRPr>
            </a:pPr>
            <a:r>
              <a:t>Black contour:</a:t>
            </a:r>
          </a:p>
          <a:p>
            <a:pPr>
              <a:defRPr b="0" sz="2200">
                <a:solidFill>
                  <a:srgbClr val="090309"/>
                </a:solidFill>
                <a:latin typeface="+mn-lt"/>
                <a:ea typeface="+mn-ea"/>
                <a:cs typeface="+mn-cs"/>
                <a:sym typeface="Helvetica Neue Medium"/>
              </a:defRPr>
            </a:pPr>
            <a:r>
              <a:t>Vertical velocity (m/s)</a:t>
            </a:r>
          </a:p>
          <a:p>
            <a:pPr>
              <a:defRPr b="0" sz="2200">
                <a:solidFill>
                  <a:srgbClr val="FFFFFF"/>
                </a:solidFill>
                <a:latin typeface="+mn-lt"/>
                <a:ea typeface="+mn-ea"/>
                <a:cs typeface="+mn-cs"/>
                <a:sym typeface="Helvetica Neue Medium"/>
              </a:defRPr>
            </a:pPr>
            <a:r>
              <a:t>White contour:</a:t>
            </a:r>
          </a:p>
          <a:p>
            <a:pPr>
              <a:defRPr b="0" sz="2200">
                <a:solidFill>
                  <a:srgbClr val="FFFFFF"/>
                </a:solidFill>
                <a:latin typeface="+mn-lt"/>
                <a:ea typeface="+mn-ea"/>
                <a:cs typeface="+mn-cs"/>
                <a:sym typeface="Helvetica Neue Medium"/>
              </a:defRPr>
            </a:pPr>
            <a:r>
              <a:t>Virtual potential </a:t>
            </a:r>
          </a:p>
          <a:p>
            <a:pPr>
              <a:defRPr b="0" sz="2200">
                <a:solidFill>
                  <a:srgbClr val="FFFFFF"/>
                </a:solidFill>
                <a:latin typeface="+mn-lt"/>
                <a:ea typeface="+mn-ea"/>
                <a:cs typeface="+mn-cs"/>
                <a:sym typeface="Helvetica Neue Medium"/>
              </a:defRPr>
            </a:pPr>
            <a:r>
              <a:t>temperature (K)</a:t>
            </a:r>
          </a:p>
          <a:p>
            <a:pPr>
              <a:defRPr b="0" sz="2200">
                <a:solidFill>
                  <a:srgbClr val="080309"/>
                </a:solidFill>
                <a:latin typeface="+mn-lt"/>
                <a:ea typeface="+mn-ea"/>
                <a:cs typeface="+mn-cs"/>
                <a:sym typeface="Helvetica Neue Medium"/>
              </a:defRPr>
            </a:pPr>
            <a:r>
              <a:t>Vector (U;W, m/s)</a:t>
            </a:r>
          </a:p>
          <a:p>
            <a:pPr>
              <a:defRPr b="0" sz="2200">
                <a:solidFill>
                  <a:srgbClr val="D83E0F"/>
                </a:solidFill>
                <a:latin typeface="+mn-lt"/>
                <a:ea typeface="+mn-ea"/>
                <a:cs typeface="+mn-cs"/>
                <a:sym typeface="Helvetica Neue Medium"/>
              </a:defRPr>
            </a:pPr>
            <a:r>
              <a:t>Shading:</a:t>
            </a:r>
          </a:p>
          <a:p>
            <a:pPr>
              <a:defRPr b="0" sz="2200">
                <a:solidFill>
                  <a:srgbClr val="D83E0F"/>
                </a:solidFill>
                <a:latin typeface="+mn-lt"/>
                <a:ea typeface="+mn-ea"/>
                <a:cs typeface="+mn-cs"/>
                <a:sym typeface="Helvetica Neue Medium"/>
              </a:defRPr>
            </a:pPr>
            <a:r>
              <a:t>Specific humidity</a:t>
            </a:r>
          </a:p>
        </p:txBody>
      </p:sp>
      <p:sp>
        <p:nvSpPr>
          <p:cNvPr id="164" name="00 UTC 17 May…"/>
          <p:cNvSpPr txBox="1"/>
          <p:nvPr/>
        </p:nvSpPr>
        <p:spPr>
          <a:xfrm>
            <a:off x="377140" y="309220"/>
            <a:ext cx="2755484" cy="82936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00 UTC 17 May</a:t>
            </a:r>
          </a:p>
          <a:p>
            <a:pPr/>
            <a:r>
              <a:t>(7 pm Local Time)</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66" name="qv_w_vpt_vertical-051621.pdf" descr="qv_w_vpt_vertical-051621.pdf"/>
          <p:cNvPicPr>
            <a:picLocks noChangeAspect="1"/>
          </p:cNvPicPr>
          <p:nvPr/>
        </p:nvPicPr>
        <p:blipFill>
          <a:blip r:embed="rId2">
            <a:extLst/>
          </a:blip>
          <a:srcRect l="4510" t="13766" r="4510" b="14710"/>
          <a:stretch>
            <a:fillRect/>
          </a:stretch>
        </p:blipFill>
        <p:spPr>
          <a:xfrm>
            <a:off x="3270437" y="222250"/>
            <a:ext cx="9150067" cy="9308924"/>
          </a:xfrm>
          <a:prstGeom prst="rect">
            <a:avLst/>
          </a:prstGeom>
          <a:ln w="12700">
            <a:miter lim="400000"/>
          </a:ln>
        </p:spPr>
      </p:pic>
      <p:sp>
        <p:nvSpPr>
          <p:cNvPr id="167" name="21 UTC 16 May…"/>
          <p:cNvSpPr txBox="1"/>
          <p:nvPr/>
        </p:nvSpPr>
        <p:spPr>
          <a:xfrm>
            <a:off x="377140" y="309220"/>
            <a:ext cx="2755484" cy="82936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21 UTC 16 May</a:t>
            </a:r>
          </a:p>
          <a:p>
            <a:pPr/>
            <a:r>
              <a:t>(4 pm Local Time)</a:t>
            </a:r>
          </a:p>
        </p:txBody>
      </p:sp>
      <p:sp>
        <p:nvSpPr>
          <p:cNvPr id="168" name="Black contour:…"/>
          <p:cNvSpPr txBox="1"/>
          <p:nvPr/>
        </p:nvSpPr>
        <p:spPr>
          <a:xfrm>
            <a:off x="477773" y="2861552"/>
            <a:ext cx="2930653" cy="2836696"/>
          </a:xfrm>
          <a:prstGeom prst="rect">
            <a:avLst/>
          </a:prstGeom>
          <a:solidFill>
            <a:schemeClr val="accent1"/>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0" sz="2200">
                <a:solidFill>
                  <a:srgbClr val="090309"/>
                </a:solidFill>
                <a:latin typeface="+mn-lt"/>
                <a:ea typeface="+mn-ea"/>
                <a:cs typeface="+mn-cs"/>
                <a:sym typeface="Helvetica Neue Medium"/>
              </a:defRPr>
            </a:pPr>
            <a:r>
              <a:t>Black contour:</a:t>
            </a:r>
          </a:p>
          <a:p>
            <a:pPr>
              <a:defRPr b="0" sz="2200">
                <a:solidFill>
                  <a:srgbClr val="090309"/>
                </a:solidFill>
                <a:latin typeface="+mn-lt"/>
                <a:ea typeface="+mn-ea"/>
                <a:cs typeface="+mn-cs"/>
                <a:sym typeface="Helvetica Neue Medium"/>
              </a:defRPr>
            </a:pPr>
            <a:r>
              <a:t>Vertical velocity (m/s)</a:t>
            </a:r>
          </a:p>
          <a:p>
            <a:pPr>
              <a:defRPr b="0" sz="2200">
                <a:solidFill>
                  <a:srgbClr val="FFFFFF"/>
                </a:solidFill>
                <a:latin typeface="+mn-lt"/>
                <a:ea typeface="+mn-ea"/>
                <a:cs typeface="+mn-cs"/>
                <a:sym typeface="Helvetica Neue Medium"/>
              </a:defRPr>
            </a:pPr>
            <a:r>
              <a:t>White contour:</a:t>
            </a:r>
          </a:p>
          <a:p>
            <a:pPr>
              <a:defRPr b="0" sz="2200">
                <a:solidFill>
                  <a:srgbClr val="FFFFFF"/>
                </a:solidFill>
                <a:latin typeface="+mn-lt"/>
                <a:ea typeface="+mn-ea"/>
                <a:cs typeface="+mn-cs"/>
                <a:sym typeface="Helvetica Neue Medium"/>
              </a:defRPr>
            </a:pPr>
            <a:r>
              <a:t>Virtual potential </a:t>
            </a:r>
          </a:p>
          <a:p>
            <a:pPr>
              <a:defRPr b="0" sz="2200">
                <a:solidFill>
                  <a:srgbClr val="FFFFFF"/>
                </a:solidFill>
                <a:latin typeface="+mn-lt"/>
                <a:ea typeface="+mn-ea"/>
                <a:cs typeface="+mn-cs"/>
                <a:sym typeface="Helvetica Neue Medium"/>
              </a:defRPr>
            </a:pPr>
            <a:r>
              <a:t>temperature (K)</a:t>
            </a:r>
          </a:p>
          <a:p>
            <a:pPr>
              <a:defRPr b="0" sz="2200">
                <a:solidFill>
                  <a:srgbClr val="080309"/>
                </a:solidFill>
                <a:latin typeface="+mn-lt"/>
                <a:ea typeface="+mn-ea"/>
                <a:cs typeface="+mn-cs"/>
                <a:sym typeface="Helvetica Neue Medium"/>
              </a:defRPr>
            </a:pPr>
            <a:r>
              <a:t>Vector (U;W, m/s)</a:t>
            </a:r>
          </a:p>
          <a:p>
            <a:pPr>
              <a:defRPr b="0" sz="2200">
                <a:solidFill>
                  <a:srgbClr val="D83E0F"/>
                </a:solidFill>
                <a:latin typeface="+mn-lt"/>
                <a:ea typeface="+mn-ea"/>
                <a:cs typeface="+mn-cs"/>
                <a:sym typeface="Helvetica Neue Medium"/>
              </a:defRPr>
            </a:pPr>
            <a:r>
              <a:t>Shading:</a:t>
            </a:r>
          </a:p>
          <a:p>
            <a:pPr>
              <a:defRPr b="0" sz="2200">
                <a:solidFill>
                  <a:srgbClr val="D83E0F"/>
                </a:solidFill>
                <a:latin typeface="+mn-lt"/>
                <a:ea typeface="+mn-ea"/>
                <a:cs typeface="+mn-cs"/>
                <a:sym typeface="Helvetica Neue Medium"/>
              </a:defRPr>
            </a:pPr>
            <a:r>
              <a:t>Specific humidity</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70" name="overlay_pt.pdf" descr="overlay_pt.pdf"/>
          <p:cNvPicPr>
            <a:picLocks noChangeAspect="1"/>
          </p:cNvPicPr>
          <p:nvPr/>
        </p:nvPicPr>
        <p:blipFill>
          <a:blip r:embed="rId2">
            <a:extLst/>
          </a:blip>
          <a:srcRect l="18310" t="3379" r="19011" b="3637"/>
          <a:stretch>
            <a:fillRect/>
          </a:stretch>
        </p:blipFill>
        <p:spPr>
          <a:xfrm rot="16195118">
            <a:off x="3223126" y="643984"/>
            <a:ext cx="5973204" cy="11377402"/>
          </a:xfrm>
          <a:prstGeom prst="rect">
            <a:avLst/>
          </a:prstGeom>
          <a:ln w="12700">
            <a:miter lim="400000"/>
          </a:ln>
        </p:spPr>
      </p:pic>
      <p:pic>
        <p:nvPicPr>
          <p:cNvPr id="171" name="maponly.png" descr="maponly.png"/>
          <p:cNvPicPr>
            <a:picLocks noChangeAspect="1"/>
          </p:cNvPicPr>
          <p:nvPr/>
        </p:nvPicPr>
        <p:blipFill>
          <a:blip r:embed="rId3">
            <a:extLst/>
          </a:blip>
          <a:srcRect l="8433" t="22425" r="12002" b="23473"/>
          <a:stretch>
            <a:fillRect/>
          </a:stretch>
        </p:blipFill>
        <p:spPr>
          <a:xfrm>
            <a:off x="3712696" y="35146"/>
            <a:ext cx="4993849" cy="3395635"/>
          </a:xfrm>
          <a:prstGeom prst="rect">
            <a:avLst/>
          </a:prstGeom>
          <a:ln w="12700">
            <a:miter lim="400000"/>
          </a:ln>
        </p:spPr>
      </p:pic>
      <p:sp>
        <p:nvSpPr>
          <p:cNvPr id="172" name="Shape"/>
          <p:cNvSpPr/>
          <p:nvPr/>
        </p:nvSpPr>
        <p:spPr>
          <a:xfrm>
            <a:off x="5499100" y="1449261"/>
            <a:ext cx="388293" cy="38963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lnTo>
                  <a:pt x="10800" y="21600"/>
                </a:lnTo>
                <a:lnTo>
                  <a:pt x="21600" y="10800"/>
                </a:lnTo>
                <a:lnTo>
                  <a:pt x="10800" y="0"/>
                </a:lnTo>
                <a:close/>
              </a:path>
            </a:pathLst>
          </a:custGeom>
          <a:solidFill>
            <a:schemeClr val="accent1"/>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73" name="Shape"/>
          <p:cNvSpPr/>
          <p:nvPr/>
        </p:nvSpPr>
        <p:spPr>
          <a:xfrm>
            <a:off x="7315200" y="1449261"/>
            <a:ext cx="388293" cy="38963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lnTo>
                  <a:pt x="10800" y="21600"/>
                </a:lnTo>
                <a:lnTo>
                  <a:pt x="21600" y="10800"/>
                </a:lnTo>
                <a:lnTo>
                  <a:pt x="10800" y="0"/>
                </a:lnTo>
                <a:close/>
              </a:path>
            </a:pathLst>
          </a:custGeom>
          <a:solidFill>
            <a:schemeClr val="accent1"/>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78" name="Connection Line"/>
          <p:cNvSpPr/>
          <p:nvPr/>
        </p:nvSpPr>
        <p:spPr>
          <a:xfrm>
            <a:off x="6069373" y="1019290"/>
            <a:ext cx="279504" cy="1952378"/>
          </a:xfrm>
          <a:custGeom>
            <a:avLst/>
            <a:gdLst/>
            <a:ahLst/>
            <a:cxnLst>
              <a:cxn ang="0">
                <a:pos x="wd2" y="hd2"/>
              </a:cxn>
              <a:cxn ang="5400000">
                <a:pos x="wd2" y="hd2"/>
              </a:cxn>
              <a:cxn ang="10800000">
                <a:pos x="wd2" y="hd2"/>
              </a:cxn>
              <a:cxn ang="16200000">
                <a:pos x="wd2" y="hd2"/>
              </a:cxn>
            </a:cxnLst>
            <a:rect l="0" t="0" r="r" b="b"/>
            <a:pathLst>
              <a:path w="19452" h="21600" fill="norm" stroke="1" extrusionOk="0">
                <a:moveTo>
                  <a:pt x="18806" y="0"/>
                </a:moveTo>
                <a:cubicBezTo>
                  <a:pt x="21600" y="8696"/>
                  <a:pt x="15331" y="15896"/>
                  <a:pt x="0" y="21600"/>
                </a:cubicBezTo>
              </a:path>
            </a:pathLst>
          </a:custGeom>
          <a:ln w="25400">
            <a:solidFill>
              <a:srgbClr val="000000"/>
            </a:solidFill>
            <a:miter lim="400000"/>
          </a:ln>
        </p:spPr>
        <p:txBody>
          <a:bodyPr/>
          <a:lstStyle/>
          <a:p>
            <a:pPr/>
          </a:p>
        </p:txBody>
      </p:sp>
      <p:sp>
        <p:nvSpPr>
          <p:cNvPr id="175" name="dry line"/>
          <p:cNvSpPr txBox="1"/>
          <p:nvPr/>
        </p:nvSpPr>
        <p:spPr>
          <a:xfrm>
            <a:off x="6156198" y="2480920"/>
            <a:ext cx="1175005"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dry line</a:t>
            </a:r>
          </a:p>
        </p:txBody>
      </p:sp>
      <p:sp>
        <p:nvSpPr>
          <p:cNvPr id="176" name="Norman"/>
          <p:cNvSpPr txBox="1"/>
          <p:nvPr/>
        </p:nvSpPr>
        <p:spPr>
          <a:xfrm>
            <a:off x="6870942" y="1045820"/>
            <a:ext cx="1276808"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Norman</a:t>
            </a:r>
          </a:p>
        </p:txBody>
      </p:sp>
      <p:sp>
        <p:nvSpPr>
          <p:cNvPr id="177" name="Amarillo"/>
          <p:cNvSpPr txBox="1"/>
          <p:nvPr/>
        </p:nvSpPr>
        <p:spPr>
          <a:xfrm>
            <a:off x="4603992" y="1045820"/>
            <a:ext cx="1314908"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Amarillo</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80" name="overlay_qv.pdf" descr="overlay_qv.pdf"/>
          <p:cNvPicPr>
            <a:picLocks noChangeAspect="1"/>
          </p:cNvPicPr>
          <p:nvPr/>
        </p:nvPicPr>
        <p:blipFill>
          <a:blip r:embed="rId2">
            <a:extLst/>
          </a:blip>
          <a:srcRect l="20305" t="3737" r="20741" b="3961"/>
          <a:stretch>
            <a:fillRect/>
          </a:stretch>
        </p:blipFill>
        <p:spPr>
          <a:xfrm rot="16195369">
            <a:off x="3260840" y="-561041"/>
            <a:ext cx="5613701" cy="11281244"/>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2" name="Summary"/>
          <p:cNvSpPr txBox="1"/>
          <p:nvPr>
            <p:ph type="title"/>
          </p:nvPr>
        </p:nvSpPr>
        <p:spPr>
          <a:prstGeom prst="rect">
            <a:avLst/>
          </a:prstGeom>
        </p:spPr>
        <p:txBody>
          <a:bodyPr/>
          <a:lstStyle/>
          <a:p>
            <a:pPr/>
            <a:r>
              <a:t>Summary</a:t>
            </a:r>
          </a:p>
        </p:txBody>
      </p:sp>
      <p:sp>
        <p:nvSpPr>
          <p:cNvPr id="183" name="HWT WRF-ARW simulated better Dry lines than HWT FV3 in terms of dry line locations.…"/>
          <p:cNvSpPr txBox="1"/>
          <p:nvPr>
            <p:ph type="body" idx="1"/>
          </p:nvPr>
        </p:nvSpPr>
        <p:spPr>
          <a:prstGeom prst="rect">
            <a:avLst/>
          </a:prstGeom>
        </p:spPr>
        <p:txBody>
          <a:bodyPr/>
          <a:lstStyle/>
          <a:p>
            <a:pPr marL="360045" indent="-360045" defTabSz="473201">
              <a:spcBef>
                <a:spcPts val="3400"/>
              </a:spcBef>
              <a:defRPr sz="2592"/>
            </a:pPr>
            <a:r>
              <a:t>HWT WRF-ARW simulated better Dry lines than HWT FV3 in terms of dry line locations.</a:t>
            </a:r>
          </a:p>
          <a:p>
            <a:pPr marL="360045" indent="-360045" defTabSz="473201">
              <a:spcBef>
                <a:spcPts val="3400"/>
              </a:spcBef>
              <a:defRPr sz="2592">
                <a:solidFill>
                  <a:srgbClr val="1A14C6"/>
                </a:solidFill>
              </a:defRPr>
            </a:pPr>
            <a:r>
              <a:t>The locations of dry lines and the initial development of severe storms are not very sensitive to the choices of ICBCs and the combination of physics schemes in WRF-ARW. They are also not sensitive to the choices of PBL schemes in FV3.</a:t>
            </a:r>
          </a:p>
          <a:p>
            <a:pPr marL="360045" indent="-360045" defTabSz="473201">
              <a:spcBef>
                <a:spcPts val="3400"/>
              </a:spcBef>
              <a:defRPr sz="2592"/>
            </a:pPr>
            <a:r>
              <a:t> The vertical mixing of heat and moisture over dry side of dry line is good among the different PBL schemes, while it is too weak over wet side of dry line for all PBL schemes.</a:t>
            </a:r>
          </a:p>
          <a:p>
            <a:pPr marL="360045" indent="-360045" defTabSz="473201">
              <a:spcBef>
                <a:spcPts val="3400"/>
              </a:spcBef>
              <a:defRPr sz="2592">
                <a:solidFill>
                  <a:srgbClr val="512911"/>
                </a:solidFill>
              </a:defRPr>
            </a:pPr>
            <a:r>
              <a:rPr b="1"/>
              <a:t>Questions</a:t>
            </a:r>
            <a:r>
              <a:t>: Does vertical mixing cause the biases of dry line? Or probably dynamical core? Or cumulus scheme infected by two-way nesting. </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5" name="Precipitation and Clouds…"/>
          <p:cNvSpPr txBox="1"/>
          <p:nvPr>
            <p:ph type="title"/>
          </p:nvPr>
        </p:nvSpPr>
        <p:spPr>
          <a:prstGeom prst="rect">
            <a:avLst/>
          </a:prstGeom>
        </p:spPr>
        <p:txBody>
          <a:bodyPr/>
          <a:lstStyle/>
          <a:p>
            <a:pPr defTabSz="484886">
              <a:defRPr sz="6640"/>
            </a:pPr>
            <a:r>
              <a:t>Precipitation and Clouds  </a:t>
            </a:r>
          </a:p>
          <a:p>
            <a:pPr defTabSz="484886">
              <a:defRPr sz="6640"/>
            </a:pPr>
            <a:r>
              <a:t>in 13 km FV3 global domain</a:t>
            </a:r>
          </a:p>
        </p:txBody>
      </p:sp>
      <p:sp>
        <p:nvSpPr>
          <p:cNvPr id="186" name="FV3 version 1.3 (Mid September 2017)…"/>
          <p:cNvSpPr txBox="1"/>
          <p:nvPr>
            <p:ph type="body" idx="1"/>
          </p:nvPr>
        </p:nvSpPr>
        <p:spPr>
          <a:prstGeom prst="rect">
            <a:avLst/>
          </a:prstGeom>
        </p:spPr>
        <p:txBody>
          <a:bodyPr/>
          <a:lstStyle/>
          <a:p>
            <a:pPr>
              <a:defRPr>
                <a:solidFill>
                  <a:srgbClr val="102DDC"/>
                </a:solidFill>
              </a:defRPr>
            </a:pPr>
            <a:r>
              <a:t>FV3 version 1.3 (Mid September 2017)</a:t>
            </a:r>
          </a:p>
          <a:p>
            <a:pPr/>
            <a:r>
              <a:rPr b="1">
                <a:solidFill>
                  <a:srgbClr val="EE3808"/>
                </a:solidFill>
              </a:rPr>
              <a:t>Default physics schemes include</a:t>
            </a:r>
            <a:r>
              <a:t>: </a:t>
            </a:r>
          </a:p>
          <a:p>
            <a:pPr/>
            <a:r>
              <a:t>Hybrid eddy-diffusivity mass-flux PBL scheme</a:t>
            </a:r>
          </a:p>
          <a:p>
            <a:pPr/>
            <a:r>
              <a:t>Scale-awareness NSAS cumulus scheme for both deep and shallow cumulus</a:t>
            </a:r>
          </a:p>
          <a:p>
            <a:pPr/>
            <a:r>
              <a:t>GFDL microphysics scheme</a:t>
            </a:r>
          </a:p>
          <a:p>
            <a:pPr/>
            <a:r>
              <a:t>Noah Land surface model </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88" name="panel_prcp_orig_20170517.pdf" descr="panel_prcp_orig_20170517.pdf"/>
          <p:cNvPicPr>
            <a:picLocks noChangeAspect="1"/>
          </p:cNvPicPr>
          <p:nvPr/>
        </p:nvPicPr>
        <p:blipFill>
          <a:blip r:embed="rId2">
            <a:extLst/>
          </a:blip>
          <a:srcRect l="27888" t="6536" r="3938" b="6536"/>
          <a:stretch>
            <a:fillRect/>
          </a:stretch>
        </p:blipFill>
        <p:spPr>
          <a:xfrm rot="16191535">
            <a:off x="2530168" y="-1708419"/>
            <a:ext cx="7695317" cy="12698258"/>
          </a:xfrm>
          <a:prstGeom prst="rect">
            <a:avLst/>
          </a:prstGeom>
          <a:ln w="12700">
            <a:miter lim="400000"/>
          </a:ln>
        </p:spPr>
      </p:pic>
      <p:sp>
        <p:nvSpPr>
          <p:cNvPr id="189" name="Model initialized at 00 UTC 16 May 2017.  This is the precipitation forecast (24-48 hrs)"/>
          <p:cNvSpPr txBox="1"/>
          <p:nvPr/>
        </p:nvSpPr>
        <p:spPr>
          <a:xfrm>
            <a:off x="-17831" y="353670"/>
            <a:ext cx="12418162"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Model initialized at 00 UTC 16 May 2017.  This is the precipitation forecast (24-48 hrs)</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91" name="gfs.png" descr="gfs.png"/>
          <p:cNvPicPr>
            <a:picLocks noChangeAspect="1"/>
          </p:cNvPicPr>
          <p:nvPr/>
        </p:nvPicPr>
        <p:blipFill>
          <a:blip r:embed="rId2">
            <a:extLst/>
          </a:blip>
          <a:srcRect l="0" t="27339" r="0" b="28350"/>
          <a:stretch>
            <a:fillRect/>
          </a:stretch>
        </p:blipFill>
        <p:spPr>
          <a:xfrm>
            <a:off x="1384300" y="63103"/>
            <a:ext cx="9753600" cy="4321771"/>
          </a:xfrm>
          <a:prstGeom prst="rect">
            <a:avLst/>
          </a:prstGeom>
          <a:ln w="12700">
            <a:miter lim="400000"/>
          </a:ln>
        </p:spPr>
      </p:pic>
      <p:pic>
        <p:nvPicPr>
          <p:cNvPr id="192" name="fv3.png" descr="fv3.png"/>
          <p:cNvPicPr>
            <a:picLocks noChangeAspect="1"/>
          </p:cNvPicPr>
          <p:nvPr/>
        </p:nvPicPr>
        <p:blipFill>
          <a:blip r:embed="rId3">
            <a:extLst/>
          </a:blip>
          <a:srcRect l="0" t="27563" r="0" b="26612"/>
          <a:stretch>
            <a:fillRect/>
          </a:stretch>
        </p:blipFill>
        <p:spPr>
          <a:xfrm>
            <a:off x="1384300" y="4771280"/>
            <a:ext cx="9753600" cy="4469409"/>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94" name="xy_test_orig.png" descr="xy_test_orig.png"/>
          <p:cNvPicPr>
            <a:picLocks noChangeAspect="1"/>
          </p:cNvPicPr>
          <p:nvPr/>
        </p:nvPicPr>
        <p:blipFill>
          <a:blip r:embed="rId2">
            <a:extLst/>
          </a:blip>
          <a:stretch>
            <a:fillRect/>
          </a:stretch>
        </p:blipFill>
        <p:spPr>
          <a:xfrm>
            <a:off x="958850" y="-1657350"/>
            <a:ext cx="9753600" cy="9753600"/>
          </a:xfrm>
          <a:prstGeom prst="rect">
            <a:avLst/>
          </a:prstGeom>
          <a:ln w="12700">
            <a:miter lim="400000"/>
          </a:ln>
        </p:spPr>
      </p:pic>
      <p:pic>
        <p:nvPicPr>
          <p:cNvPr id="195" name="xy_test.png" descr="xy_test.png"/>
          <p:cNvPicPr>
            <a:picLocks noChangeAspect="1"/>
          </p:cNvPicPr>
          <p:nvPr/>
        </p:nvPicPr>
        <p:blipFill>
          <a:blip r:embed="rId3">
            <a:extLst/>
          </a:blip>
          <a:srcRect l="0" t="16351" r="0" b="28494"/>
          <a:stretch>
            <a:fillRect/>
          </a:stretch>
        </p:blipFill>
        <p:spPr>
          <a:xfrm>
            <a:off x="958850" y="4350742"/>
            <a:ext cx="9753600" cy="5379492"/>
          </a:xfrm>
          <a:prstGeom prst="rect">
            <a:avLst/>
          </a:prstGeom>
          <a:ln w="12700">
            <a:miter lim="400000"/>
          </a:ln>
        </p:spPr>
      </p:pic>
      <p:sp>
        <p:nvSpPr>
          <p:cNvPr id="196" name="NSAS"/>
          <p:cNvSpPr txBox="1"/>
          <p:nvPr/>
        </p:nvSpPr>
        <p:spPr>
          <a:xfrm>
            <a:off x="7795412" y="2988920"/>
            <a:ext cx="944576"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NSAS</a:t>
            </a:r>
          </a:p>
        </p:txBody>
      </p:sp>
      <p:sp>
        <p:nvSpPr>
          <p:cNvPr id="197" name="TDK"/>
          <p:cNvSpPr txBox="1"/>
          <p:nvPr/>
        </p:nvSpPr>
        <p:spPr>
          <a:xfrm>
            <a:off x="7773822" y="6710020"/>
            <a:ext cx="746456"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TDK</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99" name="anim_sat.gif" descr="anim_sat.gif"/>
          <p:cNvPicPr>
            <a:picLocks noChangeAspect="0"/>
          </p:cNvPicPr>
          <p:nvPr/>
        </p:nvPicPr>
        <p:blipFill>
          <a:blip r:embed="rId2">
            <a:extLst/>
          </a:blip>
          <a:stretch>
            <a:fillRect/>
          </a:stretch>
        </p:blipFill>
        <p:spPr>
          <a:xfrm>
            <a:off x="1962398" y="-3051"/>
            <a:ext cx="9759702" cy="9759702"/>
          </a:xfrm>
          <a:prstGeom prst="rect">
            <a:avLst/>
          </a:prstGeom>
          <a:ln w="12700">
            <a:miter lim="400000"/>
          </a:ln>
        </p:spPr>
      </p:pic>
      <p:sp>
        <p:nvSpPr>
          <p:cNvPr id="200" name="Infrared"/>
          <p:cNvSpPr txBox="1"/>
          <p:nvPr/>
        </p:nvSpPr>
        <p:spPr>
          <a:xfrm>
            <a:off x="9520173" y="86970"/>
            <a:ext cx="1254253"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Infrared</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0" name="Physics schemes we implemented in FV3"/>
          <p:cNvSpPr txBox="1"/>
          <p:nvPr>
            <p:ph type="title"/>
          </p:nvPr>
        </p:nvSpPr>
        <p:spPr>
          <a:prstGeom prst="rect">
            <a:avLst/>
          </a:prstGeom>
        </p:spPr>
        <p:txBody>
          <a:bodyPr/>
          <a:lstStyle>
            <a:lvl1pPr defTabSz="484886">
              <a:defRPr sz="6640"/>
            </a:lvl1pPr>
          </a:lstStyle>
          <a:p>
            <a:pPr/>
            <a:r>
              <a:t>Physics schemes we implemented in FV3</a:t>
            </a:r>
          </a:p>
        </p:txBody>
      </p:sp>
      <p:sp>
        <p:nvSpPr>
          <p:cNvPr id="131" name="Microphysics Scheme: Thompson…"/>
          <p:cNvSpPr txBox="1"/>
          <p:nvPr>
            <p:ph type="body" idx="1"/>
          </p:nvPr>
        </p:nvSpPr>
        <p:spPr>
          <a:prstGeom prst="rect">
            <a:avLst/>
          </a:prstGeom>
        </p:spPr>
        <p:txBody>
          <a:bodyPr/>
          <a:lstStyle/>
          <a:p>
            <a:pPr/>
            <a:r>
              <a:rPr b="1">
                <a:solidFill>
                  <a:srgbClr val="F86304"/>
                </a:solidFill>
              </a:rPr>
              <a:t>Microphysics Scheme</a:t>
            </a:r>
            <a:r>
              <a:t>: Thompson</a:t>
            </a:r>
          </a:p>
          <a:p>
            <a:pPr/>
            <a:r>
              <a:rPr b="1">
                <a:solidFill>
                  <a:srgbClr val="0018FE"/>
                </a:solidFill>
              </a:rPr>
              <a:t>PBL Schemes</a:t>
            </a:r>
            <a:r>
              <a:t>: YSU, Shinhong, MYJ, MYNN and E-epsilon (still in testing) - </a:t>
            </a:r>
            <a:r>
              <a:rPr i="1"/>
              <a:t>all PBL schemes share the same </a:t>
            </a:r>
            <a:r>
              <a:rPr i="1" u="sng"/>
              <a:t>surface layer scheme</a:t>
            </a:r>
            <a:endParaRPr i="1"/>
          </a:p>
          <a:p>
            <a:pPr/>
            <a:r>
              <a:rPr b="1">
                <a:solidFill>
                  <a:srgbClr val="B115B0"/>
                </a:solidFill>
              </a:rPr>
              <a:t>Cumulus Scheme</a:t>
            </a:r>
            <a:r>
              <a:t>: New Tiedtke</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02" name="anim.gif" descr="anim.gif"/>
          <p:cNvPicPr>
            <a:picLocks noChangeAspect="0"/>
          </p:cNvPicPr>
          <p:nvPr/>
        </p:nvPicPr>
        <p:blipFill>
          <a:blip r:embed="rId2">
            <a:extLst/>
          </a:blip>
          <a:stretch>
            <a:fillRect/>
          </a:stretch>
        </p:blipFill>
        <p:spPr>
          <a:xfrm>
            <a:off x="1511300" y="317500"/>
            <a:ext cx="9753600" cy="9753600"/>
          </a:xfrm>
          <a:prstGeom prst="rect">
            <a:avLst/>
          </a:prstGeom>
          <a:ln w="12700">
            <a:miter lim="400000"/>
          </a:ln>
        </p:spPr>
      </p:pic>
      <p:sp>
        <p:nvSpPr>
          <p:cNvPr id="203" name="NSAS"/>
          <p:cNvSpPr txBox="1"/>
          <p:nvPr/>
        </p:nvSpPr>
        <p:spPr>
          <a:xfrm>
            <a:off x="442112" y="4032346"/>
            <a:ext cx="1338276" cy="63480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500"/>
            </a:lvl1pPr>
          </a:lstStyle>
          <a:p>
            <a:pPr/>
            <a:r>
              <a:t>NSAS</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05" name="anim_lw_iw_orig_tdk.gif" descr="anim_lw_iw_orig_tdk.gif"/>
          <p:cNvPicPr>
            <a:picLocks noChangeAspect="0"/>
          </p:cNvPicPr>
          <p:nvPr/>
        </p:nvPicPr>
        <p:blipFill>
          <a:blip r:embed="rId2">
            <a:extLst/>
          </a:blip>
          <a:stretch>
            <a:fillRect/>
          </a:stretch>
        </p:blipFill>
        <p:spPr>
          <a:xfrm>
            <a:off x="1384300" y="419100"/>
            <a:ext cx="9753600" cy="9753600"/>
          </a:xfrm>
          <a:prstGeom prst="rect">
            <a:avLst/>
          </a:prstGeom>
          <a:ln w="12700">
            <a:miter lim="400000"/>
          </a:ln>
        </p:spPr>
      </p:pic>
      <p:sp>
        <p:nvSpPr>
          <p:cNvPr id="206" name="TDK"/>
          <p:cNvSpPr txBox="1"/>
          <p:nvPr/>
        </p:nvSpPr>
        <p:spPr>
          <a:xfrm>
            <a:off x="543712" y="4337146"/>
            <a:ext cx="1338276" cy="63480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500"/>
            </a:lvl1pPr>
          </a:lstStyle>
          <a:p>
            <a:pPr/>
            <a:r>
              <a:t>TDK</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8" name="Testing and improving the physics schemes are ongoing"/>
          <p:cNvSpPr txBox="1"/>
          <p:nvPr>
            <p:ph type="ctrTitle"/>
          </p:nvPr>
        </p:nvSpPr>
        <p:spPr>
          <a:prstGeom prst="rect">
            <a:avLst/>
          </a:prstGeom>
        </p:spPr>
        <p:txBody>
          <a:bodyPr/>
          <a:lstStyle>
            <a:lvl1pPr>
              <a:defRPr sz="5900">
                <a:solidFill>
                  <a:srgbClr val="665114"/>
                </a:solidFill>
              </a:defRPr>
            </a:lvl1pPr>
          </a:lstStyle>
          <a:p>
            <a:pPr/>
            <a:r>
              <a:t>Testing and improving the physics schemes are ongoing</a:t>
            </a:r>
          </a:p>
        </p:txBody>
      </p:sp>
      <p:sp>
        <p:nvSpPr>
          <p:cNvPr id="209" name="Thanks!"/>
          <p:cNvSpPr txBox="1"/>
          <p:nvPr>
            <p:ph type="subTitle" sz="quarter" idx="1"/>
          </p:nvPr>
        </p:nvSpPr>
        <p:spPr>
          <a:xfrm>
            <a:off x="1270000" y="5715000"/>
            <a:ext cx="10464800" cy="1130300"/>
          </a:xfrm>
          <a:prstGeom prst="rect">
            <a:avLst/>
          </a:prstGeom>
        </p:spPr>
        <p:txBody>
          <a:bodyPr/>
          <a:lstStyle>
            <a:lvl1pPr>
              <a:defRPr b="1" sz="3400">
                <a:solidFill>
                  <a:srgbClr val="C82506"/>
                </a:solidFill>
              </a:defRPr>
            </a:lvl1pPr>
          </a:lstStyle>
          <a:p>
            <a:pPr/>
            <a:r>
              <a:t>Thanks!</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33" name="Image" descr="Image"/>
          <p:cNvPicPr>
            <a:picLocks noChangeAspect="1"/>
          </p:cNvPicPr>
          <p:nvPr/>
        </p:nvPicPr>
        <p:blipFill>
          <a:blip r:embed="rId2">
            <a:extLst/>
          </a:blip>
          <a:stretch>
            <a:fillRect/>
          </a:stretch>
        </p:blipFill>
        <p:spPr>
          <a:xfrm>
            <a:off x="107950" y="2981699"/>
            <a:ext cx="6305619" cy="4537959"/>
          </a:xfrm>
          <a:prstGeom prst="rect">
            <a:avLst/>
          </a:prstGeom>
          <a:ln w="12700">
            <a:miter lim="400000"/>
          </a:ln>
        </p:spPr>
      </p:pic>
      <p:sp>
        <p:nvSpPr>
          <p:cNvPr id="134" name="May 16-17 dry line case"/>
          <p:cNvSpPr txBox="1"/>
          <p:nvPr>
            <p:ph type="title" idx="4294967295"/>
          </p:nvPr>
        </p:nvSpPr>
        <p:spPr>
          <a:xfrm>
            <a:off x="1054100" y="165100"/>
            <a:ext cx="10464800" cy="1130300"/>
          </a:xfrm>
          <a:prstGeom prst="rect">
            <a:avLst/>
          </a:prstGeom>
        </p:spPr>
        <p:txBody>
          <a:bodyPr anchor="b"/>
          <a:lstStyle>
            <a:lvl1pPr>
              <a:defRPr sz="6600"/>
            </a:lvl1pPr>
          </a:lstStyle>
          <a:p>
            <a:pPr/>
            <a:r>
              <a:t>May 16-17 dry line case</a:t>
            </a:r>
          </a:p>
        </p:txBody>
      </p:sp>
      <p:pic>
        <p:nvPicPr>
          <p:cNvPr id="135" name="Image" descr="Image"/>
          <p:cNvPicPr>
            <a:picLocks noChangeAspect="1"/>
          </p:cNvPicPr>
          <p:nvPr/>
        </p:nvPicPr>
        <p:blipFill>
          <a:blip r:embed="rId3">
            <a:extLst/>
          </a:blip>
          <a:stretch>
            <a:fillRect/>
          </a:stretch>
        </p:blipFill>
        <p:spPr>
          <a:xfrm>
            <a:off x="6515100" y="2981699"/>
            <a:ext cx="6305619" cy="4420434"/>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7" name="CAPS HWT WRF-ARW ensemble members…"/>
          <p:cNvSpPr txBox="1"/>
          <p:nvPr>
            <p:ph type="title"/>
          </p:nvPr>
        </p:nvSpPr>
        <p:spPr>
          <a:xfrm>
            <a:off x="1104900" y="685800"/>
            <a:ext cx="10464800" cy="4560094"/>
          </a:xfrm>
          <a:prstGeom prst="rect">
            <a:avLst/>
          </a:prstGeom>
        </p:spPr>
        <p:txBody>
          <a:bodyPr/>
          <a:lstStyle/>
          <a:p>
            <a:pPr defTabSz="268731">
              <a:defRPr sz="5152"/>
            </a:pPr>
            <a:r>
              <a:t>CAPS HWT WRF-ARW ensemble members</a:t>
            </a:r>
          </a:p>
          <a:p>
            <a:pPr defTabSz="268731">
              <a:defRPr sz="3680"/>
            </a:pPr>
            <a:r>
              <a:t>-</a:t>
            </a:r>
          </a:p>
          <a:p>
            <a:pPr defTabSz="268731">
              <a:defRPr sz="3680"/>
            </a:pPr>
            <a:r>
              <a:t>Different combination of </a:t>
            </a:r>
          </a:p>
          <a:p>
            <a:pPr defTabSz="268731">
              <a:defRPr sz="3680"/>
            </a:pPr>
            <a:r>
              <a:rPr>
                <a:solidFill>
                  <a:srgbClr val="1A6113"/>
                </a:solidFill>
              </a:rPr>
              <a:t>Initial conditions and lateral boundary conditions (ICBCs)</a:t>
            </a:r>
            <a:r>
              <a:t> +  </a:t>
            </a:r>
            <a:r>
              <a:rPr>
                <a:solidFill>
                  <a:srgbClr val="631523"/>
                </a:solidFill>
              </a:rPr>
              <a:t>physics schemes</a:t>
            </a:r>
          </a:p>
        </p:txBody>
      </p:sp>
      <p:sp>
        <p:nvSpPr>
          <p:cNvPr id="138" name="Model initial Time: 00 UTC 16 May 2017…"/>
          <p:cNvSpPr txBox="1"/>
          <p:nvPr>
            <p:ph type="body" sz="quarter" idx="4294967295"/>
          </p:nvPr>
        </p:nvSpPr>
        <p:spPr>
          <a:xfrm>
            <a:off x="5996285" y="6591300"/>
            <a:ext cx="6703715" cy="1130300"/>
          </a:xfrm>
          <a:prstGeom prst="rect">
            <a:avLst/>
          </a:prstGeom>
        </p:spPr>
        <p:txBody>
          <a:bodyPr anchor="t"/>
          <a:lstStyle/>
          <a:p>
            <a:pPr marL="0" indent="0" algn="ctr" defTabSz="356362">
              <a:spcBef>
                <a:spcPts val="0"/>
              </a:spcBef>
              <a:buSzTx/>
              <a:buNone/>
              <a:defRPr sz="2257"/>
            </a:pPr>
            <a:r>
              <a:t>Model initial Time: 00 UTC 16 May 2017</a:t>
            </a:r>
          </a:p>
          <a:p>
            <a:pPr marL="0" indent="0" algn="ctr" defTabSz="356362">
              <a:spcBef>
                <a:spcPts val="0"/>
              </a:spcBef>
              <a:buSzTx/>
              <a:buNone/>
              <a:defRPr sz="2257"/>
            </a:pPr>
            <a:r>
              <a:t>The following analyses are at time 00 UTC 17 May </a:t>
            </a:r>
          </a:p>
          <a:p>
            <a:pPr marL="0" indent="0" algn="ctr" defTabSz="356362">
              <a:spcBef>
                <a:spcPts val="0"/>
              </a:spcBef>
              <a:buSzTx/>
              <a:buNone/>
              <a:defRPr sz="2257"/>
            </a:pPr>
            <a:r>
              <a:t>(e.g. 24 hours forecast)</a:t>
            </a:r>
          </a:p>
        </p:txBody>
      </p:sp>
      <p:sp>
        <p:nvSpPr>
          <p:cNvPr id="139" name="Resolution: 3 km"/>
          <p:cNvSpPr txBox="1"/>
          <p:nvPr/>
        </p:nvSpPr>
        <p:spPr>
          <a:xfrm>
            <a:off x="7309167" y="5439652"/>
            <a:ext cx="2272666" cy="436396"/>
          </a:xfrm>
          <a:prstGeom prst="rect">
            <a:avLst/>
          </a:prstGeom>
          <a:solidFill>
            <a:schemeClr val="accent4">
              <a:hueOff val="-461056"/>
              <a:satOff val="4338"/>
              <a:lumOff val="-10225"/>
            </a:scheme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2200">
                <a:solidFill>
                  <a:srgbClr val="FFFFFF"/>
                </a:solidFill>
                <a:latin typeface="+mn-lt"/>
                <a:ea typeface="+mn-ea"/>
                <a:cs typeface="+mn-cs"/>
                <a:sym typeface="Helvetica Neue Medium"/>
              </a:defRPr>
            </a:lvl1pPr>
          </a:lstStyle>
          <a:p>
            <a:pPr/>
            <a:r>
              <a:t>Resolution: 3 km</a:t>
            </a:r>
          </a:p>
        </p:txBody>
      </p:sp>
      <p:pic>
        <p:nvPicPr>
          <p:cNvPr id="140" name="Image" descr="Image"/>
          <p:cNvPicPr>
            <a:picLocks noChangeAspect="1"/>
          </p:cNvPicPr>
          <p:nvPr/>
        </p:nvPicPr>
        <p:blipFill>
          <a:blip r:embed="rId2">
            <a:extLst/>
          </a:blip>
          <a:stretch>
            <a:fillRect/>
          </a:stretch>
        </p:blipFill>
        <p:spPr>
          <a:xfrm>
            <a:off x="480685" y="5053197"/>
            <a:ext cx="5589915" cy="3952506"/>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42" name="sphum_2m_hrrr_fv3.pdf" descr="sphum_2m_hrrr_fv3.pdf"/>
          <p:cNvPicPr>
            <a:picLocks noChangeAspect="1"/>
          </p:cNvPicPr>
          <p:nvPr/>
        </p:nvPicPr>
        <p:blipFill>
          <a:blip r:embed="rId2">
            <a:extLst/>
          </a:blip>
          <a:srcRect l="54975" t="10386" r="4558" b="62999"/>
          <a:stretch>
            <a:fillRect/>
          </a:stretch>
        </p:blipFill>
        <p:spPr>
          <a:xfrm rot="16208474">
            <a:off x="282709" y="3260129"/>
            <a:ext cx="3049863" cy="2595839"/>
          </a:xfrm>
          <a:prstGeom prst="rect">
            <a:avLst/>
          </a:prstGeom>
          <a:ln w="12700">
            <a:miter lim="400000"/>
          </a:ln>
        </p:spPr>
      </p:pic>
      <p:pic>
        <p:nvPicPr>
          <p:cNvPr id="143" name="dryline_hwt_arw_sphum_20170517.pdf" descr="dryline_hwt_arw_sphum_20170517.pdf"/>
          <p:cNvPicPr>
            <a:picLocks noChangeAspect="1"/>
          </p:cNvPicPr>
          <p:nvPr/>
        </p:nvPicPr>
        <p:blipFill>
          <a:blip r:embed="rId3">
            <a:extLst/>
          </a:blip>
          <a:srcRect l="4770" t="6893" r="4770" b="8253"/>
          <a:stretch>
            <a:fillRect/>
          </a:stretch>
        </p:blipFill>
        <p:spPr>
          <a:xfrm>
            <a:off x="3178839" y="64401"/>
            <a:ext cx="7928587" cy="9624725"/>
          </a:xfrm>
          <a:prstGeom prst="rect">
            <a:avLst/>
          </a:prstGeom>
          <a:ln w="12700">
            <a:miter lim="400000"/>
          </a:ln>
        </p:spPr>
      </p:pic>
      <p:sp>
        <p:nvSpPr>
          <p:cNvPr id="144" name="Specific Humidity…"/>
          <p:cNvSpPr txBox="1"/>
          <p:nvPr/>
        </p:nvSpPr>
        <p:spPr>
          <a:xfrm>
            <a:off x="433052" y="1985620"/>
            <a:ext cx="2749297" cy="8293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Specific Humidity</a:t>
            </a:r>
          </a:p>
          <a:p>
            <a:pPr/>
            <a:r>
              <a:t>at 2 m height</a:t>
            </a:r>
          </a:p>
        </p:txBody>
      </p:sp>
      <p:sp>
        <p:nvSpPr>
          <p:cNvPr id="145" name="g/kg"/>
          <p:cNvSpPr txBox="1"/>
          <p:nvPr/>
        </p:nvSpPr>
        <p:spPr>
          <a:xfrm>
            <a:off x="9721799" y="9154770"/>
            <a:ext cx="774802"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g/kg</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47" name="dryline_nest02_20170517_0.pdf" descr="dryline_nest02_20170517_0.pdf"/>
          <p:cNvPicPr>
            <a:picLocks noChangeAspect="1"/>
          </p:cNvPicPr>
          <p:nvPr/>
        </p:nvPicPr>
        <p:blipFill>
          <a:blip r:embed="rId2">
            <a:extLst/>
          </a:blip>
          <a:srcRect l="8637" t="7494" r="49564" b="65873"/>
          <a:stretch>
            <a:fillRect/>
          </a:stretch>
        </p:blipFill>
        <p:spPr>
          <a:xfrm>
            <a:off x="32186" y="3397994"/>
            <a:ext cx="2933303" cy="2418736"/>
          </a:xfrm>
          <a:prstGeom prst="rect">
            <a:avLst/>
          </a:prstGeom>
          <a:ln w="12700">
            <a:miter lim="400000"/>
          </a:ln>
        </p:spPr>
      </p:pic>
      <p:pic>
        <p:nvPicPr>
          <p:cNvPr id="148" name="dryline_hwt_arw_radar_20170517.pdf" descr="dryline_hwt_arw_radar_20170517.pdf"/>
          <p:cNvPicPr>
            <a:picLocks noChangeAspect="1"/>
          </p:cNvPicPr>
          <p:nvPr/>
        </p:nvPicPr>
        <p:blipFill>
          <a:blip r:embed="rId3">
            <a:extLst/>
          </a:blip>
          <a:srcRect l="6352" t="6496" r="4747" b="7284"/>
          <a:stretch>
            <a:fillRect/>
          </a:stretch>
        </p:blipFill>
        <p:spPr>
          <a:xfrm rot="16197988">
            <a:off x="3925497" y="-112424"/>
            <a:ext cx="7954599" cy="9978415"/>
          </a:xfrm>
          <a:prstGeom prst="rect">
            <a:avLst/>
          </a:prstGeom>
          <a:ln w="12700">
            <a:miter lim="400000"/>
          </a:ln>
        </p:spPr>
      </p:pic>
      <p:sp>
        <p:nvSpPr>
          <p:cNvPr id="149" name="Composite…"/>
          <p:cNvSpPr txBox="1"/>
          <p:nvPr/>
        </p:nvSpPr>
        <p:spPr>
          <a:xfrm>
            <a:off x="448345" y="1395070"/>
            <a:ext cx="2100987" cy="19342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Composite </a:t>
            </a:r>
          </a:p>
          <a:p>
            <a:pPr/>
            <a:r>
              <a:t>Reflectivity</a:t>
            </a:r>
          </a:p>
          <a:p>
            <a:pPr/>
            <a:r>
              <a:t>&amp;</a:t>
            </a:r>
          </a:p>
          <a:p>
            <a:pPr/>
            <a:r>
              <a:t>Surface wind</a:t>
            </a:r>
          </a:p>
          <a:p>
            <a:pPr/>
            <a:r>
              <a:t>Vector</a:t>
            </a:r>
          </a:p>
        </p:txBody>
      </p:sp>
      <p:sp>
        <p:nvSpPr>
          <p:cNvPr id="150" name="dbz"/>
          <p:cNvSpPr txBox="1"/>
          <p:nvPr/>
        </p:nvSpPr>
        <p:spPr>
          <a:xfrm>
            <a:off x="11209121" y="8316570"/>
            <a:ext cx="644958"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dbz</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2" name="CAPS HWT FV3…"/>
          <p:cNvSpPr txBox="1"/>
          <p:nvPr>
            <p:ph type="title"/>
          </p:nvPr>
        </p:nvSpPr>
        <p:spPr>
          <a:xfrm>
            <a:off x="1270000" y="1384300"/>
            <a:ext cx="10464800" cy="3302000"/>
          </a:xfrm>
          <a:prstGeom prst="rect">
            <a:avLst/>
          </a:prstGeom>
        </p:spPr>
        <p:txBody>
          <a:bodyPr/>
          <a:lstStyle/>
          <a:p>
            <a:pPr defTabSz="391414">
              <a:defRPr sz="5360"/>
            </a:pPr>
            <a:r>
              <a:t>CAPS HWT FV3 </a:t>
            </a:r>
          </a:p>
          <a:p>
            <a:pPr defTabSz="391414">
              <a:defRPr sz="4623"/>
            </a:pPr>
            <a:r>
              <a:rPr>
                <a:solidFill>
                  <a:srgbClr val="B44316"/>
                </a:solidFill>
              </a:rPr>
              <a:t>Thompson microphysics </a:t>
            </a:r>
            <a:r>
              <a:t>+ </a:t>
            </a:r>
            <a:r>
              <a:rPr>
                <a:solidFill>
                  <a:srgbClr val="2FAC16"/>
                </a:solidFill>
              </a:rPr>
              <a:t>Noah Land Surface</a:t>
            </a:r>
            <a:r>
              <a:t> + </a:t>
            </a:r>
            <a:r>
              <a:rPr>
                <a:solidFill>
                  <a:srgbClr val="F30FF5"/>
                </a:solidFill>
              </a:rPr>
              <a:t>different PBL schemes</a:t>
            </a:r>
          </a:p>
          <a:p>
            <a:pPr defTabSz="391414">
              <a:defRPr sz="5360"/>
            </a:pPr>
            <a:r>
              <a:t>(</a:t>
            </a:r>
            <a:r>
              <a:rPr sz="3350"/>
              <a:t>the default PBL scheme is MRF-like scheme</a:t>
            </a:r>
            <a:r>
              <a:t>)</a:t>
            </a:r>
          </a:p>
        </p:txBody>
      </p:sp>
      <p:sp>
        <p:nvSpPr>
          <p:cNvPr id="153" name="Nested domain: ~3 km horizontal resolution"/>
          <p:cNvSpPr txBox="1"/>
          <p:nvPr/>
        </p:nvSpPr>
        <p:spPr>
          <a:xfrm>
            <a:off x="3103321" y="4887570"/>
            <a:ext cx="6442558"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Nested domain: ~3 km horizontal resolution</a:t>
            </a:r>
          </a:p>
        </p:txBody>
      </p:sp>
      <p:pic>
        <p:nvPicPr>
          <p:cNvPr id="154" name="lcnative1.png" descr="lcnative1.png"/>
          <p:cNvPicPr>
            <a:picLocks noChangeAspect="1"/>
          </p:cNvPicPr>
          <p:nvPr/>
        </p:nvPicPr>
        <p:blipFill>
          <a:blip r:embed="rId2">
            <a:extLst/>
          </a:blip>
          <a:srcRect l="12238" t="24663" r="12238" b="14614"/>
          <a:stretch>
            <a:fillRect/>
          </a:stretch>
        </p:blipFill>
        <p:spPr>
          <a:xfrm>
            <a:off x="3991967" y="5549900"/>
            <a:ext cx="5020691" cy="4036696"/>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56" name="sphum_2m_hrrr_fv3.pdf" descr="sphum_2m_hrrr_fv3.pdf"/>
          <p:cNvPicPr>
            <a:picLocks noChangeAspect="1"/>
          </p:cNvPicPr>
          <p:nvPr/>
        </p:nvPicPr>
        <p:blipFill>
          <a:blip r:embed="rId2">
            <a:extLst/>
          </a:blip>
          <a:srcRect l="6392" t="8985" r="4985" b="9015"/>
          <a:stretch>
            <a:fillRect/>
          </a:stretch>
        </p:blipFill>
        <p:spPr>
          <a:xfrm rot="16208474">
            <a:off x="2125771" y="389480"/>
            <a:ext cx="7915174" cy="9444154"/>
          </a:xfrm>
          <a:prstGeom prst="rect">
            <a:avLst/>
          </a:prstGeom>
          <a:ln w="12700">
            <a:miter lim="400000"/>
          </a:ln>
        </p:spPr>
      </p:pic>
      <p:sp>
        <p:nvSpPr>
          <p:cNvPr id="157" name="g/kg"/>
          <p:cNvSpPr txBox="1"/>
          <p:nvPr/>
        </p:nvSpPr>
        <p:spPr>
          <a:xfrm>
            <a:off x="9124899" y="8468970"/>
            <a:ext cx="774802"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g/kg</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59" name="dryline_nest02_20170517_0.pdf" descr="dryline_nest02_20170517_0.pdf"/>
          <p:cNvPicPr>
            <a:picLocks noChangeAspect="1"/>
          </p:cNvPicPr>
          <p:nvPr/>
        </p:nvPicPr>
        <p:blipFill>
          <a:blip r:embed="rId2">
            <a:extLst/>
          </a:blip>
          <a:srcRect l="13756" t="3332" r="13756" b="3332"/>
          <a:stretch>
            <a:fillRect/>
          </a:stretch>
        </p:blipFill>
        <p:spPr>
          <a:xfrm rot="16200881">
            <a:off x="2791324" y="-1701425"/>
            <a:ext cx="7612880" cy="12664697"/>
          </a:xfrm>
          <a:prstGeom prst="rect">
            <a:avLst/>
          </a:prstGeom>
          <a:ln w="12700">
            <a:miter lim="400000"/>
          </a:ln>
        </p:spPr>
      </p:pic>
      <p:sp>
        <p:nvSpPr>
          <p:cNvPr id="160" name="dbz"/>
          <p:cNvSpPr txBox="1"/>
          <p:nvPr/>
        </p:nvSpPr>
        <p:spPr>
          <a:xfrm>
            <a:off x="10701121" y="7643470"/>
            <a:ext cx="644958"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dbz</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2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2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