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9" r:id="rId2"/>
    <p:sldId id="398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00A"/>
    <a:srgbClr val="23ED01"/>
    <a:srgbClr val="1A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8C2C7-4FFB-43F0-A890-BF60C12009D0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2A37-6B58-4ABC-A7FB-F725D252067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433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0F5E0035-49FE-4204-B8E6-E60C068928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179BE7-6F91-4579-B10D-E78A9F7650B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CC4AC086-25FB-4D3F-A82D-CFF781C2E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D8DFF68-1FC2-4888-B38D-D2FF38F7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72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59D4399E-A779-451E-BB51-575073620B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1019D8-F49D-461E-8660-D1F6AC7AFBA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0177CCF4-E367-4757-BC85-F55F7D8BD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C38774E-04B1-4275-BDB6-1E864E169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91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144D306A-178C-4332-BD58-CC44C41F4CD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F43565E-F36F-4CA5-90A7-4DC1074C319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2604DCA6-701B-4F06-81AA-5AE503097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B72EFD4-4BB9-4C88-8782-C0121C155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96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855CBEE8-5C7A-4AF9-A3B8-2430D423DC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222366-61E9-4818-8507-F8FCED81EA5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1F26D621-94CA-4199-8E37-C2B42C3D9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7F8B89F-8ADB-4541-AA9E-3DC2D21F92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79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2B83C52E-4FA2-4477-A9C8-1CED330F64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299E54C8-1871-4E4A-86D3-21DE7BFA7CE5}" type="slidenum">
              <a:rPr lang="en-US" altLang="en-US" sz="1200" smtClean="0">
                <a:solidFill>
                  <a:srgbClr val="000000"/>
                </a:solidFill>
                <a:cs typeface="DejaVu Sans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E50AB0CC-882A-41A6-A758-9B667E29D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B8CC680B-9374-4971-838C-EAD4FCF51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24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75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6014B4A1-1884-4768-A426-B685545573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F8406844-3C36-40AE-B4D0-08CCE806AF6F}" type="slidenum">
              <a:rPr lang="en-US" altLang="en-US" sz="1200" smtClean="0">
                <a:solidFill>
                  <a:srgbClr val="000000"/>
                </a:solidFill>
                <a:cs typeface="DejaVu Sans" charset="0"/>
              </a:rPr>
              <a:pPr/>
              <a:t>14</a:t>
            </a:fld>
            <a:endParaRPr lang="en-US" altLang="en-US" sz="120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78B157A8-DDAA-45ED-944B-12BF7D28D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BB3AD77-B26C-4AE4-871C-B954C0957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7188" cy="44624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61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881B2B00-E701-4743-A725-AF444D7068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7B411A-EC03-449D-BC9A-9B1933CD001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C1D80D00-6E68-4446-B390-667261CF1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5082D50-3458-4B80-8EB2-BBB46C549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902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98C841E8-07AB-40DD-AA26-23D40D26E0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8D3ECA-14AF-4AC9-9907-380DF7B3521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78502215-C76A-467E-8F02-01D2E3B40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7FF0DB2-0BED-4A42-9F3B-F098F70A4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0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E6D56DEA-4C64-42D0-A418-45E0932D31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55AC10-8111-435A-8094-54EFB290E04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DA2B30AB-4FB2-49FB-A31E-646196989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D8C40CB-445E-4C46-ACAE-4B513969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14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F75367A7-D334-45BF-9397-F202345F4F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BD839A-2805-418C-9A80-8E157CAFD3D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C71B15D-E5BE-4CF9-B841-B02A6255C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7A91A6C-7928-4364-906C-43028045C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2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AA5F5FC8-DFA2-41B0-9E19-B4CC6BEFA5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4EEB88-AE8B-4B7D-8260-99A8C55039A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BE0DF54B-4D81-490D-8AE3-71604D437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C99AA9B-6A9D-4F7E-A9E5-EFD000538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9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37BE6436-5BDF-4BB7-A663-8680B9F897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9D2741-6850-4DC2-ACB4-D486BF8DAB6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58ADF56-C515-4BF8-AAED-2388C367B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047EBDC-E0FC-4536-9770-D3CFC1554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12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55395C06-30DB-445F-877D-3E1671C0B2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01C0CAE-F539-4F30-B080-7DA09E2ACA3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99788AB4-F538-41BC-A62D-A45FEFB86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A4CAFDCC-0BEF-4BAA-A4AF-BB11C6B1C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76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B49EEF32-F261-437A-AFFD-4613182D13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DCF47D0-29E8-4206-840D-299EAC90CE4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2AA3A41E-BDFD-400F-8B8B-A80D26041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AF80BD4-B5DD-4E14-BAC2-6D19B04CC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27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A125D759-01AB-45F1-88AA-A7FE4ACD9F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E6CB25-4886-48F7-8C29-8688723243F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9537866B-77C5-4A4C-A93C-A0DBBC7ED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6034102-4002-437B-BA47-6C06EA1A6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5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D238933D-A7D6-4E88-9E97-40E2B25ED1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7C9E11-1993-4694-82AE-B06522E3BF1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FF26E841-E865-4A5A-BA32-2E03AB480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2C440DE-67DE-4305-A5CB-359E82DCF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7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69" y="1944003"/>
            <a:ext cx="6858000" cy="1599817"/>
          </a:xfrm>
        </p:spPr>
        <p:txBody>
          <a:bodyPr anchor="t" anchorCtr="0">
            <a:normAutofit/>
          </a:bodyPr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69" y="4005942"/>
            <a:ext cx="6858000" cy="126274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3" y="2696"/>
            <a:ext cx="9151144" cy="1495425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" y="5517796"/>
            <a:ext cx="9140741" cy="1333333"/>
            <a:chOff x="0" y="5517793"/>
            <a:chExt cx="12187654" cy="1333333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" r="5366"/>
            <a:stretch/>
          </p:blipFill>
          <p:spPr>
            <a:xfrm>
              <a:off x="0" y="5517793"/>
              <a:ext cx="1746422" cy="13333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154" y="5517793"/>
              <a:ext cx="1773333" cy="13333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212" y="5517793"/>
              <a:ext cx="1713333" cy="13333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908" y="5517793"/>
              <a:ext cx="1771560" cy="1332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889" y="5517793"/>
              <a:ext cx="1891439" cy="1332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95" y="5517793"/>
              <a:ext cx="1771559" cy="1332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293" y="5517793"/>
              <a:ext cx="1671660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69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2485" y="6356353"/>
            <a:ext cx="684964" cy="365125"/>
          </a:xfrm>
        </p:spPr>
        <p:txBody>
          <a:bodyPr/>
          <a:lstStyle/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25" descr="A200711190246_250m_6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-294" y="0"/>
            <a:ext cx="64527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0" y="6356352"/>
            <a:ext cx="113158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620" y="1267961"/>
            <a:ext cx="4008667" cy="4909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730" y="1267961"/>
            <a:ext cx="4024998" cy="4909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  <p:pic>
        <p:nvPicPr>
          <p:cNvPr id="8" name="Picture 25" descr="A200711190246_250m_6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-294" y="0"/>
            <a:ext cx="64527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9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55" y="365128"/>
            <a:ext cx="8213265" cy="78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154" y="1311059"/>
            <a:ext cx="3974818" cy="6266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154" y="2104346"/>
            <a:ext cx="3974818" cy="4085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5462" y="1311059"/>
            <a:ext cx="4122958" cy="6266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5462" y="2104346"/>
            <a:ext cx="4122958" cy="4085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  <p:pic>
        <p:nvPicPr>
          <p:cNvPr id="11" name="Picture 25" descr="A200711190246_250m_6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-294" y="0"/>
            <a:ext cx="64527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7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2485" y="6356350"/>
            <a:ext cx="755909" cy="365126"/>
          </a:xfrm>
        </p:spPr>
        <p:txBody>
          <a:bodyPr/>
          <a:lstStyle/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  <p:pic>
        <p:nvPicPr>
          <p:cNvPr id="6" name="Picture 25" descr="A200711190246_250m_6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-294" y="0"/>
            <a:ext cx="64527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0" y="6356352"/>
            <a:ext cx="113158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4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2485" y="6356353"/>
            <a:ext cx="673140" cy="365125"/>
          </a:xfrm>
        </p:spPr>
        <p:txBody>
          <a:bodyPr/>
          <a:lstStyle/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  <p:pic>
        <p:nvPicPr>
          <p:cNvPr id="5" name="Picture 25" descr="A200711190246_250m_6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-294" y="0"/>
            <a:ext cx="645272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0" y="6356352"/>
            <a:ext cx="1131586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291" y="365129"/>
            <a:ext cx="8221437" cy="7234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291" y="1197429"/>
            <a:ext cx="8221437" cy="49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29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0DF9-4937-4EAE-BB56-C7A514C3FFD5}" type="datetimeFigureOut">
              <a:rPr lang="en-NZ" smtClean="0"/>
              <a:t>1/12/2017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2038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248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FD013-D5E8-4B43-BD69-0A3C0DA662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74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gorman\OneDrive%20-%20NIWA\Presentations\NCEP_sabbatical_initial_talk\sections.mpeg" TargetMode="External"/><Relationship Id="rId1" Type="http://schemas.microsoft.com/office/2007/relationships/media" Target="file:///C:\Users\gorman\OneDrive%20-%20NIWA\Presentations\NCEP_sabbatical_initial_talk\sections.mpe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6ACE04E1-9FEB-4FC0-B594-A545E8E9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628775"/>
            <a:ext cx="68405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3200" b="1"/>
              <a:t>Tools for applying adaptive mesh refinement and automated tuning to wave model simulations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4A7BB314-A21C-41D0-A8AB-3AB59EFB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894013"/>
            <a:ext cx="640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 dirty="0"/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1600" dirty="0"/>
          </a:p>
          <a:p>
            <a:pPr algn="ctr" eaLnBrk="1" hangingPunct="1">
              <a:lnSpc>
                <a:spcPct val="90000"/>
              </a:lnSpc>
              <a:buClrTx/>
            </a:pPr>
            <a:r>
              <a:rPr lang="en-US" altLang="en-US" sz="2000" dirty="0"/>
              <a:t>Richard Gorman</a:t>
            </a:r>
            <a:r>
              <a:rPr lang="en-US" altLang="en-US" sz="2000" baseline="30000" dirty="0"/>
              <a:t>1</a:t>
            </a:r>
            <a:r>
              <a:rPr lang="en-US" altLang="en-US" sz="2000" dirty="0"/>
              <a:t>, Jose-Henrique Alves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</a:t>
            </a:r>
            <a:r>
              <a:rPr lang="en-NZ" altLang="en-US" sz="2000" dirty="0"/>
              <a:t>H</a:t>
            </a:r>
            <a:r>
              <a:rPr lang="en-AU" altLang="en-US" sz="2000" dirty="0" err="1"/>
              <a:t>ilary</a:t>
            </a:r>
            <a:r>
              <a:rPr lang="en-AU" altLang="en-US" sz="2000" dirty="0"/>
              <a:t> Oliver</a:t>
            </a:r>
            <a:r>
              <a:rPr lang="en-AU" altLang="en-US" sz="2000" baseline="30000" dirty="0"/>
              <a:t>1</a:t>
            </a:r>
            <a:endParaRPr lang="en-NZ" altLang="en-US" sz="2000" baseline="30000" dirty="0"/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043B7D45-AADB-4BA9-B947-2D9892BB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3900"/>
            <a:ext cx="9144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en-AU" altLang="en-US" sz="1600" b="1"/>
              <a:t>NCEP, 30 November 2</a:t>
            </a:r>
            <a:r>
              <a:rPr lang="en-NZ" altLang="en-US" sz="1600" b="1"/>
              <a:t>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B3A76-340F-4FC5-BDC7-9DD1DA1C373B}"/>
              </a:ext>
            </a:extLst>
          </p:cNvPr>
          <p:cNvSpPr txBox="1"/>
          <p:nvPr/>
        </p:nvSpPr>
        <p:spPr>
          <a:xfrm>
            <a:off x="1244600" y="4470400"/>
            <a:ext cx="728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aseline="30000" dirty="0"/>
              <a:t>1</a:t>
            </a:r>
            <a:r>
              <a:rPr lang="en-AU" dirty="0"/>
              <a:t>National Institute of Water and Atmospheric Research, New Zealand</a:t>
            </a:r>
            <a:endParaRPr lang="en-NZ" dirty="0"/>
          </a:p>
          <a:p>
            <a:r>
              <a:rPr lang="en-AU" baseline="30000" dirty="0"/>
              <a:t>2</a:t>
            </a:r>
            <a:r>
              <a:rPr lang="en-AU" dirty="0"/>
              <a:t>SRG/EMC/NCEP/NOAA, NOAA </a:t>
            </a:r>
            <a:r>
              <a:rPr lang="en-AU" dirty="0" err="1"/>
              <a:t>Center</a:t>
            </a:r>
            <a:r>
              <a:rPr lang="en-AU" dirty="0"/>
              <a:t> for Weather and Climate Prediction, College Park, MD, USA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79813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69050C23-D2E4-431B-82B5-F068AEFB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99232"/>
            <a:ext cx="582295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 dirty="0"/>
              <a:t>Number of cells needed in adaptive and constant grids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AE73EBCE-A30A-492D-8066-FF8AC446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1219200"/>
            <a:ext cx="2873375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77825" indent="-3778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en-NZ" altLang="en-US" sz="2000" b="1" dirty="0"/>
              <a:t>Starting with the sample wave height field, we apply the refinement algorithm to meet given truncation error targets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AutoNum type="arabicPeriod"/>
            </a:pPr>
            <a:r>
              <a:rPr lang="en-NZ" altLang="en-US" sz="2000" b="1" dirty="0"/>
              <a:t>Compare the number of grid cells in the resulting adaptive grid with the corresponding constant-resolution grid</a:t>
            </a:r>
          </a:p>
        </p:txBody>
      </p:sp>
      <p:grpSp>
        <p:nvGrpSpPr>
          <p:cNvPr id="19460" name="Group 3">
            <a:extLst>
              <a:ext uri="{FF2B5EF4-FFF2-40B4-BE49-F238E27FC236}">
                <a16:creationId xmlns:a16="http://schemas.microsoft.com/office/drawing/2014/main" id="{A16F694E-8F60-4674-81C9-D005F8AAA89A}"/>
              </a:ext>
            </a:extLst>
          </p:cNvPr>
          <p:cNvGrpSpPr>
            <a:grpSpLocks/>
          </p:cNvGrpSpPr>
          <p:nvPr/>
        </p:nvGrpSpPr>
        <p:grpSpPr bwMode="auto">
          <a:xfrm>
            <a:off x="3292475" y="1323975"/>
            <a:ext cx="5848350" cy="4362450"/>
            <a:chOff x="2074" y="834"/>
            <a:chExt cx="3684" cy="2748"/>
          </a:xfrm>
        </p:grpSpPr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0C949BCA-51C3-45FD-BACB-08EA23E27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" y="936"/>
              <a:ext cx="3421" cy="2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Text Box 5">
              <a:extLst>
                <a:ext uri="{FF2B5EF4-FFF2-40B4-BE49-F238E27FC236}">
                  <a16:creationId xmlns:a16="http://schemas.microsoft.com/office/drawing/2014/main" id="{C2216CD5-493C-4CF5-800D-764F4314A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3255"/>
              <a:ext cx="2924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1080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Equivalent resolution (degrees)</a:t>
              </a:r>
            </a:p>
          </p:txBody>
        </p:sp>
        <p:sp>
          <p:nvSpPr>
            <p:cNvPr id="19465" name="Text Box 6">
              <a:extLst>
                <a:ext uri="{FF2B5EF4-FFF2-40B4-BE49-F238E27FC236}">
                  <a16:creationId xmlns:a16="http://schemas.microsoft.com/office/drawing/2014/main" id="{9FDF64C7-2D45-4280-86C0-6A50B0023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0" y="3086"/>
              <a:ext cx="674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0.704</a:t>
              </a:r>
            </a:p>
          </p:txBody>
        </p:sp>
        <p:sp>
          <p:nvSpPr>
            <p:cNvPr id="19466" name="Text Box 7">
              <a:extLst>
                <a:ext uri="{FF2B5EF4-FFF2-40B4-BE49-F238E27FC236}">
                  <a16:creationId xmlns:a16="http://schemas.microsoft.com/office/drawing/2014/main" id="{FE0A5C72-0EE7-44C6-BA6C-0C5696F90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8" y="3091"/>
              <a:ext cx="674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0.352</a:t>
              </a:r>
            </a:p>
          </p:txBody>
        </p:sp>
        <p:sp>
          <p:nvSpPr>
            <p:cNvPr id="19467" name="Text Box 8">
              <a:extLst>
                <a:ext uri="{FF2B5EF4-FFF2-40B4-BE49-F238E27FC236}">
                  <a16:creationId xmlns:a16="http://schemas.microsoft.com/office/drawing/2014/main" id="{4481B4B5-D22D-4881-B392-18027603E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" y="3092"/>
              <a:ext cx="674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0.176</a:t>
              </a:r>
            </a:p>
          </p:txBody>
        </p:sp>
        <p:sp>
          <p:nvSpPr>
            <p:cNvPr id="19468" name="Text Box 9">
              <a:extLst>
                <a:ext uri="{FF2B5EF4-FFF2-40B4-BE49-F238E27FC236}">
                  <a16:creationId xmlns:a16="http://schemas.microsoft.com/office/drawing/2014/main" id="{11DB0A22-7AD7-453C-800E-22E811186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3097"/>
              <a:ext cx="621" cy="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0.088</a:t>
              </a:r>
            </a:p>
          </p:txBody>
        </p:sp>
        <p:sp>
          <p:nvSpPr>
            <p:cNvPr id="19469" name="Text Box 10">
              <a:extLst>
                <a:ext uri="{FF2B5EF4-FFF2-40B4-BE49-F238E27FC236}">
                  <a16:creationId xmlns:a16="http://schemas.microsoft.com/office/drawing/2014/main" id="{B3A2B642-9917-4DDF-A3C6-D9E656C01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2928"/>
              <a:ext cx="475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250"/>
                </a:spcBef>
                <a:buClrTx/>
                <a:buFontTx/>
                <a:buNone/>
              </a:pPr>
              <a:r>
                <a:rPr lang="en-NZ" altLang="en-US" sz="2000"/>
                <a:t>1x10</a:t>
              </a:r>
              <a:r>
                <a:rPr lang="en-NZ" altLang="en-US" sz="2000" baseline="30000"/>
                <a:t>4</a:t>
              </a:r>
            </a:p>
          </p:txBody>
        </p:sp>
        <p:sp>
          <p:nvSpPr>
            <p:cNvPr id="19470" name="Text Box 11">
              <a:extLst>
                <a:ext uri="{FF2B5EF4-FFF2-40B4-BE49-F238E27FC236}">
                  <a16:creationId xmlns:a16="http://schemas.microsoft.com/office/drawing/2014/main" id="{A0A1EB2E-BC98-41CD-B1C5-3B8DFEB61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" y="2287"/>
              <a:ext cx="498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250"/>
                </a:spcBef>
                <a:buClrTx/>
                <a:buFontTx/>
                <a:buNone/>
              </a:pPr>
              <a:r>
                <a:rPr lang="en-NZ" altLang="en-US" sz="2000"/>
                <a:t>1x10</a:t>
              </a:r>
              <a:r>
                <a:rPr lang="en-NZ" altLang="en-US" sz="2000" baseline="30000"/>
                <a:t>5</a:t>
              </a:r>
            </a:p>
          </p:txBody>
        </p:sp>
        <p:sp>
          <p:nvSpPr>
            <p:cNvPr id="19471" name="Text Box 12">
              <a:extLst>
                <a:ext uri="{FF2B5EF4-FFF2-40B4-BE49-F238E27FC236}">
                  <a16:creationId xmlns:a16="http://schemas.microsoft.com/office/drawing/2014/main" id="{2BCF3B06-06E8-4E00-90AD-5F9A3F1A8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" y="1609"/>
              <a:ext cx="482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250"/>
                </a:spcBef>
                <a:buClrTx/>
                <a:buFontTx/>
                <a:buNone/>
              </a:pPr>
              <a:r>
                <a:rPr lang="en-NZ" altLang="en-US" sz="2000"/>
                <a:t>1x10</a:t>
              </a:r>
              <a:r>
                <a:rPr lang="en-NZ" altLang="en-US" sz="2000" baseline="30000"/>
                <a:t>6</a:t>
              </a:r>
            </a:p>
          </p:txBody>
        </p:sp>
        <p:sp>
          <p:nvSpPr>
            <p:cNvPr id="19472" name="Text Box 13">
              <a:extLst>
                <a:ext uri="{FF2B5EF4-FFF2-40B4-BE49-F238E27FC236}">
                  <a16:creationId xmlns:a16="http://schemas.microsoft.com/office/drawing/2014/main" id="{731017BE-4206-4400-B42C-53E135C7E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954"/>
              <a:ext cx="482" cy="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250"/>
                </a:spcBef>
                <a:buClrTx/>
                <a:buFontTx/>
                <a:buNone/>
              </a:pPr>
              <a:r>
                <a:rPr lang="en-NZ" altLang="en-US" sz="2000"/>
                <a:t>1x10</a:t>
              </a:r>
              <a:r>
                <a:rPr lang="en-NZ" altLang="en-US" sz="2000" baseline="30000"/>
                <a:t>7</a:t>
              </a:r>
            </a:p>
          </p:txBody>
        </p:sp>
        <p:sp>
          <p:nvSpPr>
            <p:cNvPr id="19473" name="Text Box 14">
              <a:extLst>
                <a:ext uri="{FF2B5EF4-FFF2-40B4-BE49-F238E27FC236}">
                  <a16:creationId xmlns:a16="http://schemas.microsoft.com/office/drawing/2014/main" id="{124D2BDC-D4A1-4CAE-B985-8408F115F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834"/>
              <a:ext cx="343" cy="23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Number of grid cells</a:t>
              </a:r>
            </a:p>
          </p:txBody>
        </p:sp>
        <p:sp>
          <p:nvSpPr>
            <p:cNvPr id="19474" name="Line 15">
              <a:extLst>
                <a:ext uri="{FF2B5EF4-FFF2-40B4-BE49-F238E27FC236}">
                  <a16:creationId xmlns:a16="http://schemas.microsoft.com/office/drawing/2014/main" id="{08030A6C-B1DF-4591-B888-EC6FC03EA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1182"/>
              <a:ext cx="2594" cy="1495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9475" name="Line 16">
              <a:extLst>
                <a:ext uri="{FF2B5EF4-FFF2-40B4-BE49-F238E27FC236}">
                  <a16:creationId xmlns:a16="http://schemas.microsoft.com/office/drawing/2014/main" id="{5186D825-F7F1-4F0B-A318-43830048E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542"/>
              <a:ext cx="2601" cy="336"/>
            </a:xfrm>
            <a:prstGeom prst="line">
              <a:avLst/>
            </a:prstGeom>
            <a:noFill/>
            <a:ln w="28440">
              <a:solidFill>
                <a:srgbClr val="66003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9461" name="Text Box 17">
            <a:extLst>
              <a:ext uri="{FF2B5EF4-FFF2-40B4-BE49-F238E27FC236}">
                <a16:creationId xmlns:a16="http://schemas.microsoft.com/office/drawing/2014/main" id="{6040E114-7473-4403-B97A-A2C15AFD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889125"/>
            <a:ext cx="1609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>
                <a:solidFill>
                  <a:srgbClr val="FF3300"/>
                </a:solidFill>
              </a:rPr>
              <a:t>constant</a:t>
            </a:r>
          </a:p>
        </p:txBody>
      </p:sp>
      <p:sp>
        <p:nvSpPr>
          <p:cNvPr id="19462" name="Text Box 18">
            <a:extLst>
              <a:ext uri="{FF2B5EF4-FFF2-40B4-BE49-F238E27FC236}">
                <a16:creationId xmlns:a16="http://schemas.microsoft.com/office/drawing/2014/main" id="{FC3E5190-AC1C-4492-B1F2-3220A7D25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3409950"/>
            <a:ext cx="16097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>
                <a:solidFill>
                  <a:srgbClr val="660033"/>
                </a:solidFill>
              </a:rPr>
              <a:t>adaptive</a:t>
            </a:r>
          </a:p>
        </p:txBody>
      </p:sp>
    </p:spTree>
    <p:extLst>
      <p:ext uri="{BB962C8B-B14F-4D97-AF65-F5344CB8AC3E}">
        <p14:creationId xmlns:p14="http://schemas.microsoft.com/office/powerpoint/2010/main" val="3352134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4574EB86-34BF-4F2C-848F-536A5666F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354013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 dirty="0"/>
              <a:t>Limitations of Gerris-WW3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243EAAA-9273-4872-832A-231371837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160463"/>
            <a:ext cx="81470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741363" indent="-284163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Gerris-WW3: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/>
            </a:pPr>
            <a:r>
              <a:rPr lang="en-NZ" altLang="en-US" dirty="0"/>
              <a:t>uses WW3 v2.22 source terms,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/>
            </a:pPr>
            <a:r>
              <a:rPr lang="en-NZ" altLang="en-US" dirty="0"/>
              <a:t>has limited I/O,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/>
            </a:pPr>
            <a:r>
              <a:rPr lang="en-NZ" altLang="en-US" dirty="0"/>
              <a:t>has no handling of ice, </a:t>
            </a:r>
            <a:r>
              <a:rPr lang="en-NZ" altLang="en-US" dirty="0" err="1"/>
              <a:t>subgrid</a:t>
            </a:r>
            <a:r>
              <a:rPr lang="en-NZ" altLang="en-US" dirty="0"/>
              <a:t> obstruction, reflection, …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Need to bring these features in, and keep up with other developments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Who might use/develop it?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Answer?: build adaptivity into </a:t>
            </a:r>
            <a:r>
              <a:rPr lang="en-NZ" altLang="en-US" dirty="0" err="1"/>
              <a:t>Wavewatch</a:t>
            </a:r>
            <a:endParaRPr lang="en-NZ" altLang="en-US" dirty="0"/>
          </a:p>
          <a:p>
            <a:pPr marL="0" indent="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NZ" altLang="en-US" dirty="0"/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endParaRPr lang="en-NZ" altLang="en-US" dirty="0"/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NZ" altLang="en-US" dirty="0"/>
          </a:p>
          <a:p>
            <a:pPr eaLnBrk="1" hangingPunct="1">
              <a:spcBef>
                <a:spcPts val="600"/>
              </a:spcBef>
              <a:buSzPct val="100000"/>
              <a:defRPr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066106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584C529E-B955-4549-A005-29542647D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04813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/>
              <a:t>Quadtree structures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8F4111BB-BDE5-4F1A-89F0-D8AAB93A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60463"/>
            <a:ext cx="4211638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/>
              <a:t>A “quad” is a square divided into four “child” quadrants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/>
              <a:t>Each of these “children” can itself be a “quad”, and further subdivided, or a “leaf” cell, for which model data are computed.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/>
              <a:t>A standard rectangular grid is a special case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/>
              <a:t>Leaf cells correspond to WW3 seapoint index ISEA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NZ" altLang="en-US"/>
          </a:p>
          <a:p>
            <a:pPr eaLnBrk="1" hangingPunct="1">
              <a:buClrTx/>
              <a:buFontTx/>
              <a:buNone/>
            </a:pPr>
            <a:endParaRPr lang="en-NZ" altLang="en-US"/>
          </a:p>
          <a:p>
            <a:pPr eaLnBrk="1" hangingPunct="1">
              <a:buClrTx/>
              <a:buFontTx/>
              <a:buNone/>
            </a:pPr>
            <a:endParaRPr lang="en-NZ" altLang="en-US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40040991-652A-41AA-9F31-86342C01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647700"/>
            <a:ext cx="3725863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4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78D21905-5442-4770-8EB1-C73AEDC6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5264" r="28693" b="5397"/>
          <a:stretch>
            <a:fillRect/>
          </a:stretch>
        </p:blipFill>
        <p:spPr bwMode="auto">
          <a:xfrm>
            <a:off x="4535488" y="954088"/>
            <a:ext cx="4608512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837" t="5264" r="28693" b="53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1">
            <a:extLst>
              <a:ext uri="{FF2B5EF4-FFF2-40B4-BE49-F238E27FC236}">
                <a16:creationId xmlns:a16="http://schemas.microsoft.com/office/drawing/2014/main" id="{FA07308B-09E1-4F75-A0FE-C15536414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69875"/>
            <a:ext cx="662463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/>
              <a:t>Inputs on a quadtree grid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0ADC919-6911-41FA-877E-6D82D68A6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222375"/>
            <a:ext cx="3919537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Refinement level of the </a:t>
            </a:r>
            <a:r>
              <a:rPr lang="en-NZ" altLang="en-US" dirty="0" err="1"/>
              <a:t>the</a:t>
            </a:r>
            <a:r>
              <a:rPr lang="en-NZ" altLang="en-US" dirty="0"/>
              <a:t> wave model may be controlled by inputs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NZ" altLang="en-US" dirty="0"/>
              <a:t>Bathymetry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NZ" altLang="en-US" dirty="0"/>
              <a:t>Wind, currents, water level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Handle inputs on independent quadtree structures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NZ" altLang="en-US" dirty="0"/>
              <a:t>Inputs may be defined at multiple refinement levels</a:t>
            </a:r>
          </a:p>
          <a:p>
            <a:pPr eaLnBrk="1" hangingPunct="1">
              <a:buClrTx/>
              <a:buSzTx/>
              <a:buFontTx/>
              <a:buNone/>
              <a:defRPr/>
            </a:pPr>
            <a:endParaRPr lang="en-NZ" altLang="en-US" dirty="0"/>
          </a:p>
          <a:p>
            <a:pPr eaLnBrk="1" hangingPunct="1">
              <a:buClrTx/>
              <a:buFontTx/>
              <a:buNone/>
              <a:defRPr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789554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4C734766-0985-4A5A-B7EB-C8369F86A5F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6140" b="6203"/>
          <a:stretch>
            <a:fillRect/>
          </a:stretch>
        </p:blipFill>
        <p:spPr bwMode="auto">
          <a:xfrm>
            <a:off x="4873625" y="1196975"/>
            <a:ext cx="43434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406" r="6140" b="62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1">
            <a:extLst>
              <a:ext uri="{FF2B5EF4-FFF2-40B4-BE49-F238E27FC236}">
                <a16:creationId xmlns:a16="http://schemas.microsoft.com/office/drawing/2014/main" id="{12AB980D-5B48-4981-A402-2A1219342A6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2464" r="8765" b="6537"/>
          <a:stretch>
            <a:fillRect/>
          </a:stretch>
        </p:blipFill>
        <p:spPr bwMode="auto">
          <a:xfrm>
            <a:off x="623888" y="1341438"/>
            <a:ext cx="42227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128" t="2464" r="8765" b="65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Text Box 1">
            <a:extLst>
              <a:ext uri="{FF2B5EF4-FFF2-40B4-BE49-F238E27FC236}">
                <a16:creationId xmlns:a16="http://schemas.microsoft.com/office/drawing/2014/main" id="{5D571E85-E3E4-43C8-947A-EA61D709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320675"/>
            <a:ext cx="662463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b="1" dirty="0"/>
              <a:t>Test simulation : 1</a:t>
            </a:r>
            <a:r>
              <a:rPr lang="en-NZ" altLang="en-US" b="1" baseline="30000" dirty="0"/>
              <a:t>st</a:t>
            </a:r>
            <a:r>
              <a:rPr lang="en-NZ" altLang="en-US" b="1" dirty="0"/>
              <a:t> order propagation, adaptive grid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BDE14-EA37-4066-8AC0-1C99CE6E610B}"/>
              </a:ext>
            </a:extLst>
          </p:cNvPr>
          <p:cNvSpPr txBox="1"/>
          <p:nvPr/>
        </p:nvSpPr>
        <p:spPr>
          <a:xfrm>
            <a:off x="1320800" y="1196975"/>
            <a:ext cx="226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000" dirty="0"/>
              <a:t>Wind speed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F32F0-2C6C-490C-9398-9897713E15D2}"/>
              </a:ext>
            </a:extLst>
          </p:cNvPr>
          <p:cNvSpPr txBox="1"/>
          <p:nvPr/>
        </p:nvSpPr>
        <p:spPr>
          <a:xfrm>
            <a:off x="5334000" y="1146175"/>
            <a:ext cx="2692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000" dirty="0"/>
              <a:t>Significant wave height</a:t>
            </a:r>
          </a:p>
        </p:txBody>
      </p:sp>
    </p:spTree>
    <p:extLst>
      <p:ext uri="{BB962C8B-B14F-4D97-AF65-F5344CB8AC3E}">
        <p14:creationId xmlns:p14="http://schemas.microsoft.com/office/powerpoint/2010/main" val="2523073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art2">
            <a:extLst>
              <a:ext uri="{FF2B5EF4-FFF2-40B4-BE49-F238E27FC236}">
                <a16:creationId xmlns:a16="http://schemas.microsoft.com/office/drawing/2014/main" id="{B624BB11-EFAC-471E-9B3A-2441AB58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836613"/>
            <a:ext cx="71056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>
            <a:extLst>
              <a:ext uri="{FF2B5EF4-FFF2-40B4-BE49-F238E27FC236}">
                <a16:creationId xmlns:a16="http://schemas.microsoft.com/office/drawing/2014/main" id="{3D023B9A-E392-429F-BD14-B0DA03FA9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271463"/>
            <a:ext cx="8154987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b="1" dirty="0"/>
              <a:t>Quadtree mesh 1 – refinement level</a:t>
            </a:r>
          </a:p>
        </p:txBody>
      </p:sp>
    </p:spTree>
    <p:extLst>
      <p:ext uri="{BB962C8B-B14F-4D97-AF65-F5344CB8AC3E}">
        <p14:creationId xmlns:p14="http://schemas.microsoft.com/office/powerpoint/2010/main" val="30347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7D03683A-50F6-4FDA-B02F-9CA74520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90805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2">
            <a:extLst>
              <a:ext uri="{FF2B5EF4-FFF2-40B4-BE49-F238E27FC236}">
                <a16:creationId xmlns:a16="http://schemas.microsoft.com/office/drawing/2014/main" id="{82BCFC17-80BB-4B2D-970B-B95CF619F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271463"/>
            <a:ext cx="81502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b="1" dirty="0"/>
              <a:t>Quadtree mesh 1 – UNO2 propagation test</a:t>
            </a:r>
          </a:p>
        </p:txBody>
      </p:sp>
    </p:spTree>
    <p:extLst>
      <p:ext uri="{BB962C8B-B14F-4D97-AF65-F5344CB8AC3E}">
        <p14:creationId xmlns:p14="http://schemas.microsoft.com/office/powerpoint/2010/main" val="181226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A03FCF5E-F2BD-4C33-84EF-64D6F5BF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NZ" altLang="en-US"/>
          </a:p>
        </p:txBody>
      </p:sp>
      <p:pic>
        <p:nvPicPr>
          <p:cNvPr id="31747" name="Picture 2" descr="part2">
            <a:extLst>
              <a:ext uri="{FF2B5EF4-FFF2-40B4-BE49-F238E27FC236}">
                <a16:creationId xmlns:a16="http://schemas.microsoft.com/office/drawing/2014/main" id="{B804953A-39D9-4C39-8F5E-7488BB75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98525"/>
            <a:ext cx="70231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2">
            <a:extLst>
              <a:ext uri="{FF2B5EF4-FFF2-40B4-BE49-F238E27FC236}">
                <a16:creationId xmlns:a16="http://schemas.microsoft.com/office/drawing/2014/main" id="{4A5A3587-6FE8-4E53-8143-44EBA91EE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71463"/>
            <a:ext cx="82391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b="1" dirty="0"/>
              <a:t>Quadtree mesh 2 – refinement level</a:t>
            </a:r>
          </a:p>
        </p:txBody>
      </p:sp>
    </p:spTree>
    <p:extLst>
      <p:ext uri="{BB962C8B-B14F-4D97-AF65-F5344CB8AC3E}">
        <p14:creationId xmlns:p14="http://schemas.microsoft.com/office/powerpoint/2010/main" val="27385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841C1E1E-4680-48FF-963A-EDC24BA7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>
            <a:extLst>
              <a:ext uri="{FF2B5EF4-FFF2-40B4-BE49-F238E27FC236}">
                <a16:creationId xmlns:a16="http://schemas.microsoft.com/office/drawing/2014/main" id="{9D1303C9-C499-4868-BD26-381E4AA8D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1463"/>
            <a:ext cx="7996237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b="1" dirty="0"/>
              <a:t>Quadtree mesh 2 – UNO2 propagation test</a:t>
            </a:r>
          </a:p>
        </p:txBody>
      </p:sp>
    </p:spTree>
    <p:extLst>
      <p:ext uri="{BB962C8B-B14F-4D97-AF65-F5344CB8AC3E}">
        <p14:creationId xmlns:p14="http://schemas.microsoft.com/office/powerpoint/2010/main" val="137752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E4D22416-E9BA-4425-A7A4-4303A2D2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417513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/>
              <a:t>Status: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7530E7A7-2E84-47D1-B826-68EF0743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1160463"/>
            <a:ext cx="81470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741363" indent="-284163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000000"/>
                </a:solidFill>
              </a:rPr>
              <a:t>Code version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Code development brought into a new branch from the EMC_ww3 trunk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000000"/>
                </a:solidFill>
              </a:rPr>
              <a:t>Quadtree adaptive processes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Modules for quadtree operations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000000"/>
                </a:solidFill>
              </a:rPr>
              <a:t>I/O: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Bathymetry &amp; obstructions from multiple regular grids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Wind, currents, levels, ice ( ← binary ← </a:t>
            </a:r>
            <a:r>
              <a:rPr lang="en-NZ" altLang="en-US" sz="2000" dirty="0" err="1">
                <a:solidFill>
                  <a:srgbClr val="008000"/>
                </a:solidFill>
              </a:rPr>
              <a:t>netcdf</a:t>
            </a:r>
            <a:r>
              <a:rPr lang="en-NZ" altLang="en-US" sz="2000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Restart files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dirty="0">
                <a:solidFill>
                  <a:srgbClr val="008000"/>
                </a:solidFill>
              </a:rPr>
              <a:t>Gridded outputs ( → binary → </a:t>
            </a:r>
            <a:r>
              <a:rPr lang="en-NZ" altLang="en-US" sz="2000" dirty="0" err="1">
                <a:solidFill>
                  <a:srgbClr val="008000"/>
                </a:solidFill>
              </a:rPr>
              <a:t>netcdf</a:t>
            </a:r>
            <a:r>
              <a:rPr lang="en-NZ" altLang="en-US" sz="2000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i="1" dirty="0">
                <a:solidFill>
                  <a:srgbClr val="800000"/>
                </a:solidFill>
              </a:rPr>
              <a:t>Point &amp; track outputs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i="1" dirty="0">
                <a:solidFill>
                  <a:srgbClr val="800000"/>
                </a:solidFill>
              </a:rPr>
              <a:t>Input boundary conditions</a:t>
            </a:r>
          </a:p>
          <a:p>
            <a:pPr lvl="1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NZ" altLang="en-US" sz="2000" i="1" dirty="0">
                <a:solidFill>
                  <a:srgbClr val="800000"/>
                </a:solidFill>
              </a:rPr>
              <a:t>Output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3599805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0EB0E5AB-7F1C-4548-ACEB-F6B525C9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1628775"/>
            <a:ext cx="68405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3200" b="1"/>
              <a:t>Wavewatch on an adaptive grid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128B5E7A-46D9-42B4-AE99-D99E341D5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75" y="2894013"/>
            <a:ext cx="640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</a:pPr>
            <a:endParaRPr lang="en-US" altLang="en-US" sz="2800"/>
          </a:p>
          <a:p>
            <a:pPr algn="ctr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/>
              <a:t>Richard Gorman </a:t>
            </a:r>
          </a:p>
        </p:txBody>
      </p:sp>
    </p:spTree>
    <p:extLst>
      <p:ext uri="{BB962C8B-B14F-4D97-AF65-F5344CB8AC3E}">
        <p14:creationId xmlns:p14="http://schemas.microsoft.com/office/powerpoint/2010/main" val="1655512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C1A90C1E-BD67-4BDF-B29B-0F05B3065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404813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/>
              <a:t>Status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72000861-65D4-44D2-941C-170A8124A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160463"/>
            <a:ext cx="814705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MPI: </a:t>
            </a:r>
            <a:r>
              <a:rPr lang="en-NZ" altLang="en-US" dirty="0">
                <a:solidFill>
                  <a:srgbClr val="008000"/>
                </a:solidFill>
              </a:rPr>
              <a:t>coded</a:t>
            </a:r>
            <a:r>
              <a:rPr lang="en-NZ" altLang="en-US" dirty="0"/>
              <a:t>, but </a:t>
            </a:r>
            <a:r>
              <a:rPr lang="en-NZ" altLang="en-US" i="1" dirty="0">
                <a:solidFill>
                  <a:srgbClr val="800000"/>
                </a:solidFill>
              </a:rPr>
              <a:t>needs testing</a:t>
            </a:r>
            <a:endParaRPr lang="en-NZ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Physics: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dirty="0">
                <a:solidFill>
                  <a:srgbClr val="008000"/>
                </a:solidFill>
              </a:rPr>
              <a:t>First order spatial propagation</a:t>
            </a:r>
          </a:p>
          <a:p>
            <a:pPr lvl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dirty="0">
                <a:solidFill>
                  <a:srgbClr val="008000"/>
                </a:solidFill>
              </a:rPr>
              <a:t>Higher order propagation (UNO2, </a:t>
            </a:r>
            <a:r>
              <a:rPr lang="en-NZ" altLang="en-US" sz="2400" i="1" dirty="0">
                <a:solidFill>
                  <a:srgbClr val="800000"/>
                </a:solidFill>
              </a:rPr>
              <a:t>UQ</a:t>
            </a:r>
            <a:r>
              <a:rPr lang="en-NZ" altLang="en-US" sz="2400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dirty="0" err="1">
                <a:solidFill>
                  <a:srgbClr val="008000"/>
                </a:solidFill>
              </a:rPr>
              <a:t>Subgrid</a:t>
            </a:r>
            <a:r>
              <a:rPr lang="en-NZ" altLang="en-US" sz="2400" dirty="0">
                <a:solidFill>
                  <a:srgbClr val="008000"/>
                </a:solidFill>
              </a:rPr>
              <a:t> obstructions, including “old” ice physics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dirty="0">
                <a:solidFill>
                  <a:srgbClr val="008000"/>
                </a:solidFill>
              </a:rPr>
              <a:t>Spectral propagation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dirty="0">
                <a:solidFill>
                  <a:srgbClr val="008000"/>
                </a:solidFill>
              </a:rPr>
              <a:t>Local source terms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i="1" dirty="0">
                <a:solidFill>
                  <a:srgbClr val="800000"/>
                </a:solidFill>
              </a:rPr>
              <a:t>Reflections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i="1" dirty="0">
                <a:solidFill>
                  <a:srgbClr val="800000"/>
                </a:solidFill>
              </a:rPr>
              <a:t>Bottom scattering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i="1" dirty="0">
                <a:solidFill>
                  <a:srgbClr val="800000"/>
                </a:solidFill>
              </a:rPr>
              <a:t>Mud interactions</a:t>
            </a:r>
          </a:p>
          <a:p>
            <a:pPr lvl="1" eaLnBrk="1" hangingPunct="1">
              <a:spcBef>
                <a:spcPts val="600"/>
              </a:spcBef>
              <a:buFont typeface="Times New Roman" panose="02020603050405020304" pitchFamily="18" charset="0"/>
              <a:buChar char="–"/>
            </a:pPr>
            <a:r>
              <a:rPr lang="en-NZ" altLang="en-US" sz="2400" i="1" dirty="0">
                <a:solidFill>
                  <a:srgbClr val="800000"/>
                </a:solidFill>
              </a:rPr>
              <a:t>New ice physics</a:t>
            </a:r>
          </a:p>
          <a:p>
            <a:pPr lvl="1" eaLnBrk="1" hangingPunct="1">
              <a:spcBef>
                <a:spcPts val="600"/>
              </a:spcBef>
              <a:buClrTx/>
              <a:buSzTx/>
              <a:buFontTx/>
              <a:buNone/>
            </a:pPr>
            <a:endParaRPr lang="en-NZ" altLang="en-US" sz="2400" dirty="0"/>
          </a:p>
          <a:p>
            <a:pPr eaLnBrk="1" hangingPunct="1">
              <a:buClrTx/>
              <a:buFontTx/>
              <a:buNone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668791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849F73E8-DB6B-4843-8C00-22D64F127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18269"/>
            <a:ext cx="684212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 dirty="0"/>
              <a:t>2010: </a:t>
            </a:r>
            <a:r>
              <a:rPr lang="en-NZ" altLang="en-US" sz="3200" b="1" dirty="0" err="1"/>
              <a:t>Gerris</a:t>
            </a:r>
            <a:r>
              <a:rPr lang="en-NZ" altLang="en-US" sz="3200" b="1" dirty="0"/>
              <a:t> (Stephane </a:t>
            </a:r>
            <a:r>
              <a:rPr lang="en-NZ" altLang="en-US" sz="3200" b="1" dirty="0" err="1"/>
              <a:t>Popinet</a:t>
            </a:r>
            <a:r>
              <a:rPr lang="en-NZ" altLang="en-US" sz="3200" b="1" dirty="0"/>
              <a:t>)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0D63D44-1BF9-425F-8967-050190A0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1031875"/>
            <a:ext cx="2495550" cy="41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 </a:t>
            </a:r>
            <a:r>
              <a:rPr lang="en-AU" altLang="en-US" dirty="0"/>
              <a:t>Adaptive mesh refinement</a:t>
            </a:r>
          </a:p>
          <a:p>
            <a:pPr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NZ" altLang="en-US" dirty="0"/>
              <a:t> Quadtree grid in 2D (octree in 3D)</a:t>
            </a:r>
          </a:p>
          <a:p>
            <a:pPr eaLnBrk="1" hangingPunct="1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altLang="en-US" dirty="0"/>
              <a:t> Applied to various flow problems, e.g. </a:t>
            </a:r>
            <a:r>
              <a:rPr lang="en-AU" altLang="en-US" dirty="0" err="1"/>
              <a:t>Navier</a:t>
            </a:r>
            <a:r>
              <a:rPr lang="en-AU" altLang="en-US" dirty="0"/>
              <a:t>-Stokes equations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E27966F-A893-40F6-8F0F-5CBA1FBCE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32776" r="7375" b="36052"/>
          <a:stretch>
            <a:fillRect/>
          </a:stretch>
        </p:blipFill>
        <p:spPr bwMode="auto">
          <a:xfrm>
            <a:off x="4090987" y="5867400"/>
            <a:ext cx="3001963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833" t="32776" r="7375" b="360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sections.mpeg">
            <a:hlinkClick r:id="" action="ppaction://media"/>
            <a:extLst>
              <a:ext uri="{FF2B5EF4-FFF2-40B4-BE49-F238E27FC236}">
                <a16:creationId xmlns:a16="http://schemas.microsoft.com/office/drawing/2014/main" id="{825B24EA-7855-418C-937F-215259B976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2" y="1244600"/>
            <a:ext cx="5403224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860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84EE3A49-B656-46F1-A938-320D76F3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608013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 dirty="0"/>
              <a:t>Why adaptive mesh refinement for waves?</a:t>
            </a: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F327C0CF-3D41-4D32-B63E-144862462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557338"/>
            <a:ext cx="81470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Wave models are computationally expensive, and computing resources aren’t infinite,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We can’t afford to have very high resolution everywhere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We need to cover full ocean basins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We can used nested rectangular grids or unstructured meshes to give higher resolution where we know in advance it is needed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NZ" altLang="en-US" dirty="0"/>
              <a:t>With tropical cyclones, we need high spatial resolution, but don’t know in advance where it will be needed </a:t>
            </a:r>
          </a:p>
          <a:p>
            <a:pPr eaLnBrk="1" hangingPunct="1">
              <a:buClrTx/>
              <a:buFontTx/>
              <a:buNone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214988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">
            <a:extLst>
              <a:ext uri="{FF2B5EF4-FFF2-40B4-BE49-F238E27FC236}">
                <a16:creationId xmlns:a16="http://schemas.microsoft.com/office/drawing/2014/main" id="{7F364486-3222-4430-9A3C-362E3534B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738" y="1019175"/>
            <a:ext cx="3201987" cy="2728913"/>
          </a:xfrm>
          <a:prstGeom prst="line">
            <a:avLst/>
          </a:prstGeom>
          <a:noFill/>
          <a:ln w="9360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19" name="Line 2">
            <a:extLst>
              <a:ext uri="{FF2B5EF4-FFF2-40B4-BE49-F238E27FC236}">
                <a16:creationId xmlns:a16="http://schemas.microsoft.com/office/drawing/2014/main" id="{D835A0A8-9DBE-4E40-BD42-B75ED788F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019175"/>
            <a:ext cx="3811588" cy="2628900"/>
          </a:xfrm>
          <a:prstGeom prst="line">
            <a:avLst/>
          </a:prstGeom>
          <a:noFill/>
          <a:ln w="9360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0" name="Line 3">
            <a:extLst>
              <a:ext uri="{FF2B5EF4-FFF2-40B4-BE49-F238E27FC236}">
                <a16:creationId xmlns:a16="http://schemas.microsoft.com/office/drawing/2014/main" id="{26C88638-A9F3-4699-9C01-CA1985E51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3" y="1625600"/>
            <a:ext cx="6119812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1" name="Line 4">
            <a:extLst>
              <a:ext uri="{FF2B5EF4-FFF2-40B4-BE49-F238E27FC236}">
                <a16:creationId xmlns:a16="http://schemas.microsoft.com/office/drawing/2014/main" id="{29718D1F-BC5A-444A-AD46-75E6AA2C2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163" y="3219450"/>
            <a:ext cx="7773987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F03450DE-BDD8-4F0D-9F2E-AACCABF8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77800"/>
            <a:ext cx="7466012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AU" altLang="en-US" sz="3200" b="1"/>
              <a:t>Gerris + Wavewatch</a:t>
            </a:r>
          </a:p>
        </p:txBody>
      </p:sp>
      <p:sp>
        <p:nvSpPr>
          <p:cNvPr id="9223" name="AutoShape 6">
            <a:extLst>
              <a:ext uri="{FF2B5EF4-FFF2-40B4-BE49-F238E27FC236}">
                <a16:creationId xmlns:a16="http://schemas.microsoft.com/office/drawing/2014/main" id="{571405D6-CE89-4735-8746-BF85AD0B70EB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3859213" y="1973263"/>
            <a:ext cx="1531937" cy="641350"/>
          </a:xfrm>
          <a:prstGeom prst="doubleWave">
            <a:avLst>
              <a:gd name="adj1" fmla="val 10319"/>
              <a:gd name="adj2" fmla="val -10000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NZ" altLang="en-US"/>
          </a:p>
        </p:txBody>
      </p:sp>
      <p:sp>
        <p:nvSpPr>
          <p:cNvPr id="9224" name="AutoShape 7">
            <a:extLst>
              <a:ext uri="{FF2B5EF4-FFF2-40B4-BE49-F238E27FC236}">
                <a16:creationId xmlns:a16="http://schemas.microsoft.com/office/drawing/2014/main" id="{FDAEAEA9-0F72-43DD-B3DA-93DDD1A081CE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55319" y="2737644"/>
            <a:ext cx="512763" cy="225425"/>
          </a:xfrm>
          <a:prstGeom prst="doubleWave">
            <a:avLst>
              <a:gd name="adj1" fmla="val 10319"/>
              <a:gd name="adj2" fmla="val -10000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NZ" altLang="en-US"/>
          </a:p>
        </p:txBody>
      </p:sp>
      <p:sp>
        <p:nvSpPr>
          <p:cNvPr id="9225" name="AutoShape 8">
            <a:extLst>
              <a:ext uri="{FF2B5EF4-FFF2-40B4-BE49-F238E27FC236}">
                <a16:creationId xmlns:a16="http://schemas.microsoft.com/office/drawing/2014/main" id="{AB048AA5-A48A-4560-99CF-114E2ACF8BA3}"/>
              </a:ext>
            </a:extLst>
          </p:cNvPr>
          <p:cNvSpPr>
            <a:spLocks noChangeArrowheads="1"/>
          </p:cNvSpPr>
          <p:nvPr/>
        </p:nvSpPr>
        <p:spPr bwMode="auto">
          <a:xfrm rot="19620000">
            <a:off x="5391150" y="2503488"/>
            <a:ext cx="646113" cy="225425"/>
          </a:xfrm>
          <a:prstGeom prst="doubleWave">
            <a:avLst>
              <a:gd name="adj1" fmla="val 10319"/>
              <a:gd name="adj2" fmla="val -10000"/>
            </a:avLst>
          </a:prstGeom>
          <a:solidFill>
            <a:srgbClr val="3333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NZ" altLang="en-US"/>
          </a:p>
        </p:txBody>
      </p:sp>
      <p:sp>
        <p:nvSpPr>
          <p:cNvPr id="9226" name="Line 9">
            <a:extLst>
              <a:ext uri="{FF2B5EF4-FFF2-40B4-BE49-F238E27FC236}">
                <a16:creationId xmlns:a16="http://schemas.microsoft.com/office/drawing/2014/main" id="{65BD26B2-02D5-480E-8492-C5D66095F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2950" y="2209800"/>
            <a:ext cx="225425" cy="1588"/>
          </a:xfrm>
          <a:prstGeom prst="line">
            <a:avLst/>
          </a:prstGeom>
          <a:noFill/>
          <a:ln w="9360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7" name="Line 10">
            <a:extLst>
              <a:ext uri="{FF2B5EF4-FFF2-40B4-BE49-F238E27FC236}">
                <a16:creationId xmlns:a16="http://schemas.microsoft.com/office/drawing/2014/main" id="{1A5521E0-62B6-431C-8703-C3B4CE3EA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9438" y="2546350"/>
            <a:ext cx="165100" cy="71438"/>
          </a:xfrm>
          <a:prstGeom prst="line">
            <a:avLst/>
          </a:prstGeom>
          <a:noFill/>
          <a:ln w="9360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28" name="Line 11">
            <a:extLst>
              <a:ext uri="{FF2B5EF4-FFF2-40B4-BE49-F238E27FC236}">
                <a16:creationId xmlns:a16="http://schemas.microsoft.com/office/drawing/2014/main" id="{8EFB4CB7-3F97-43BC-A38A-093F8A808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2735263"/>
            <a:ext cx="146050" cy="139700"/>
          </a:xfrm>
          <a:prstGeom prst="line">
            <a:avLst/>
          </a:prstGeom>
          <a:noFill/>
          <a:ln w="9360">
            <a:solidFill>
              <a:srgbClr val="66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grpSp>
        <p:nvGrpSpPr>
          <p:cNvPr id="9229" name="Group 12">
            <a:extLst>
              <a:ext uri="{FF2B5EF4-FFF2-40B4-BE49-F238E27FC236}">
                <a16:creationId xmlns:a16="http://schemas.microsoft.com/office/drawing/2014/main" id="{1C854172-312D-4D57-A27D-323181AFE0E5}"/>
              </a:ext>
            </a:extLst>
          </p:cNvPr>
          <p:cNvGrpSpPr>
            <a:grpSpLocks/>
          </p:cNvGrpSpPr>
          <p:nvPr/>
        </p:nvGrpSpPr>
        <p:grpSpPr bwMode="auto">
          <a:xfrm>
            <a:off x="606425" y="969963"/>
            <a:ext cx="6073775" cy="4500562"/>
            <a:chOff x="118" y="499"/>
            <a:chExt cx="3826" cy="2835"/>
          </a:xfrm>
        </p:grpSpPr>
        <p:sp>
          <p:nvSpPr>
            <p:cNvPr id="9234" name="Line 13">
              <a:extLst>
                <a:ext uri="{FF2B5EF4-FFF2-40B4-BE49-F238E27FC236}">
                  <a16:creationId xmlns:a16="http://schemas.microsoft.com/office/drawing/2014/main" id="{1548C743-D215-43E6-B553-647B001DC1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" y="911"/>
              <a:ext cx="1239" cy="99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5" name="Line 14">
              <a:extLst>
                <a:ext uri="{FF2B5EF4-FFF2-40B4-BE49-F238E27FC236}">
                  <a16:creationId xmlns:a16="http://schemas.microsoft.com/office/drawing/2014/main" id="{1D5BB02A-C80C-49FD-B1EA-DE8230F3E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8" y="1364"/>
              <a:ext cx="1778" cy="1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6" name="Line 15">
              <a:extLst>
                <a:ext uri="{FF2B5EF4-FFF2-40B4-BE49-F238E27FC236}">
                  <a16:creationId xmlns:a16="http://schemas.microsoft.com/office/drawing/2014/main" id="{55D48FCF-CFFE-4E2B-B983-F7BAB2BFD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2" y="499"/>
              <a:ext cx="505" cy="40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7" name="Line 16">
              <a:extLst>
                <a:ext uri="{FF2B5EF4-FFF2-40B4-BE49-F238E27FC236}">
                  <a16:creationId xmlns:a16="http://schemas.microsoft.com/office/drawing/2014/main" id="{55AA1785-41B7-474B-B5B1-ECA06DC72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5" y="519"/>
              <a:ext cx="1563" cy="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8" name="Line 17">
              <a:extLst>
                <a:ext uri="{FF2B5EF4-FFF2-40B4-BE49-F238E27FC236}">
                  <a16:creationId xmlns:a16="http://schemas.microsoft.com/office/drawing/2014/main" id="{E78598DF-318C-488A-9EAC-57719AE41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" y="1131"/>
              <a:ext cx="492" cy="9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39" name="Line 18">
              <a:extLst>
                <a:ext uri="{FF2B5EF4-FFF2-40B4-BE49-F238E27FC236}">
                  <a16:creationId xmlns:a16="http://schemas.microsoft.com/office/drawing/2014/main" id="{CB879834-D048-4DD6-9533-A7CACA795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4" y="1609"/>
              <a:ext cx="492" cy="9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40" name="Line 19">
              <a:extLst>
                <a:ext uri="{FF2B5EF4-FFF2-40B4-BE49-F238E27FC236}">
                  <a16:creationId xmlns:a16="http://schemas.microsoft.com/office/drawing/2014/main" id="{A3A9FCE9-10DC-476D-9EC2-866F555FA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2" y="1324"/>
              <a:ext cx="492" cy="9"/>
            </a:xfrm>
            <a:prstGeom prst="line">
              <a:avLst/>
            </a:prstGeom>
            <a:noFill/>
            <a:ln w="7632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41" name="Line 20">
              <a:extLst>
                <a:ext uri="{FF2B5EF4-FFF2-40B4-BE49-F238E27FC236}">
                  <a16:creationId xmlns:a16="http://schemas.microsoft.com/office/drawing/2014/main" id="{9BEF13C9-3B7C-428C-BFA4-2DF379709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1792"/>
              <a:ext cx="467" cy="289"/>
            </a:xfrm>
            <a:prstGeom prst="line">
              <a:avLst/>
            </a:prstGeom>
            <a:noFill/>
            <a:ln w="7632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42" name="Line 21">
              <a:extLst>
                <a:ext uri="{FF2B5EF4-FFF2-40B4-BE49-F238E27FC236}">
                  <a16:creationId xmlns:a16="http://schemas.microsoft.com/office/drawing/2014/main" id="{15F174B3-C1AB-4E03-8475-0DDF574AC8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9" y="770"/>
              <a:ext cx="340" cy="263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43" name="Line 22">
              <a:extLst>
                <a:ext uri="{FF2B5EF4-FFF2-40B4-BE49-F238E27FC236}">
                  <a16:creationId xmlns:a16="http://schemas.microsoft.com/office/drawing/2014/main" id="{748166B6-2D1C-4662-A706-E43DC6B8A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760"/>
              <a:ext cx="340" cy="263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9244" name="Rectangle 23">
              <a:extLst>
                <a:ext uri="{FF2B5EF4-FFF2-40B4-BE49-F238E27FC236}">
                  <a16:creationId xmlns:a16="http://schemas.microsoft.com/office/drawing/2014/main" id="{5DE9E31A-CE50-4C88-A2A2-32F75E9F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" y="2491"/>
              <a:ext cx="1930" cy="843"/>
            </a:xfrm>
            <a:prstGeom prst="rect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NZ" altLang="en-US"/>
            </a:p>
          </p:txBody>
        </p:sp>
        <p:sp>
          <p:nvSpPr>
            <p:cNvPr id="9245" name="Text Box 24">
              <a:extLst>
                <a:ext uri="{FF2B5EF4-FFF2-40B4-BE49-F238E27FC236}">
                  <a16:creationId xmlns:a16="http://schemas.microsoft.com/office/drawing/2014/main" id="{A42AE713-453F-4E93-BC03-3AD6DE2BA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7" y="2185"/>
              <a:ext cx="891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>
                  <a:solidFill>
                    <a:srgbClr val="FF9900"/>
                  </a:solidFill>
                </a:rPr>
                <a:t>Gerris</a:t>
              </a:r>
              <a:r>
                <a:rPr lang="en-NZ" altLang="en-US">
                  <a:solidFill>
                    <a:srgbClr val="C33BB0"/>
                  </a:solidFill>
                </a:rPr>
                <a:t> </a:t>
              </a:r>
            </a:p>
          </p:txBody>
        </p:sp>
      </p:grpSp>
      <p:grpSp>
        <p:nvGrpSpPr>
          <p:cNvPr id="9230" name="Group 25">
            <a:extLst>
              <a:ext uri="{FF2B5EF4-FFF2-40B4-BE49-F238E27FC236}">
                <a16:creationId xmlns:a16="http://schemas.microsoft.com/office/drawing/2014/main" id="{AB8C61E4-1260-4643-BFCE-D4ED8F0EBE13}"/>
              </a:ext>
            </a:extLst>
          </p:cNvPr>
          <p:cNvGrpSpPr>
            <a:grpSpLocks/>
          </p:cNvGrpSpPr>
          <p:nvPr/>
        </p:nvGrpSpPr>
        <p:grpSpPr bwMode="auto">
          <a:xfrm>
            <a:off x="5124450" y="3657600"/>
            <a:ext cx="4271963" cy="1812925"/>
            <a:chOff x="2964" y="2192"/>
            <a:chExt cx="2691" cy="1142"/>
          </a:xfrm>
        </p:grpSpPr>
        <p:sp>
          <p:nvSpPr>
            <p:cNvPr id="9232" name="Text Box 26">
              <a:extLst>
                <a:ext uri="{FF2B5EF4-FFF2-40B4-BE49-F238E27FC236}">
                  <a16:creationId xmlns:a16="http://schemas.microsoft.com/office/drawing/2014/main" id="{0731E291-92E3-4A5A-824C-1FAA02C9D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4" y="2192"/>
              <a:ext cx="269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>
                  <a:solidFill>
                    <a:srgbClr val="C33BB0"/>
                  </a:solidFill>
                </a:rPr>
                <a:t>Wavewatch subroutine calls</a:t>
              </a:r>
            </a:p>
          </p:txBody>
        </p:sp>
        <p:sp>
          <p:nvSpPr>
            <p:cNvPr id="9233" name="Rectangle 27">
              <a:extLst>
                <a:ext uri="{FF2B5EF4-FFF2-40B4-BE49-F238E27FC236}">
                  <a16:creationId xmlns:a16="http://schemas.microsoft.com/office/drawing/2014/main" id="{9E8C5F9E-4BDD-49B6-B359-2E3F5864F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2480"/>
              <a:ext cx="2388" cy="854"/>
            </a:xfrm>
            <a:prstGeom prst="rect">
              <a:avLst/>
            </a:prstGeom>
            <a:noFill/>
            <a:ln w="3816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NZ" altLang="en-US"/>
            </a:p>
          </p:txBody>
        </p:sp>
      </p:grpSp>
      <p:graphicFrame>
        <p:nvGraphicFramePr>
          <p:cNvPr id="9231" name="Object 28">
            <a:extLst>
              <a:ext uri="{FF2B5EF4-FFF2-40B4-BE49-F238E27FC236}">
                <a16:creationId xmlns:a16="http://schemas.microsoft.com/office/drawing/2014/main" id="{10AC511A-EE50-4C22-A9FD-E5F9D4C81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61543"/>
              </p:ext>
            </p:extLst>
          </p:nvPr>
        </p:nvGraphicFramePr>
        <p:xfrm>
          <a:off x="998538" y="4359275"/>
          <a:ext cx="77343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346280" imgH="361080" progId="">
                  <p:embed/>
                </p:oleObj>
              </mc:Choice>
              <mc:Fallback>
                <p:oleObj r:id="rId4" imgW="4346280" imgH="361080" progId="">
                  <p:embed/>
                  <p:pic>
                    <p:nvPicPr>
                      <p:cNvPr id="9231" name="Object 28">
                        <a:extLst>
                          <a:ext uri="{FF2B5EF4-FFF2-40B4-BE49-F238E27FC236}">
                            <a16:creationId xmlns:a16="http://schemas.microsoft.com/office/drawing/2014/main" id="{10AC511A-EE50-4C22-A9FD-E5F9D4C810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359275"/>
                        <a:ext cx="77343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2656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40DDA96D-2C6A-43B0-B032-32BFC484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33375"/>
            <a:ext cx="814705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/>
              <a:t>Simulating an artificial “cyclone”</a:t>
            </a: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5983FB58-6AEB-4EAA-AC68-1D83333E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504950"/>
            <a:ext cx="4392612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altLang="en-US" sz="2000" i="1"/>
              <a:t>R</a:t>
            </a:r>
            <a:r>
              <a:rPr lang="en-AU" altLang="en-US" sz="2000" i="1" baseline="-25000"/>
              <a:t>max</a:t>
            </a:r>
            <a:r>
              <a:rPr lang="en-AU" altLang="en-US" sz="2000"/>
              <a:t> = 100 km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altLang="en-US" sz="2000" i="1"/>
              <a:t>V</a:t>
            </a:r>
            <a:r>
              <a:rPr lang="en-AU" altLang="en-US" sz="2000" i="1" baseline="-25000"/>
              <a:t>max </a:t>
            </a:r>
            <a:r>
              <a:rPr lang="en-AU" altLang="en-US" sz="2000"/>
              <a:t>= ramps up from 0 to 50 m/s after 25 hours, then constant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altLang="en-US" sz="2000"/>
              <a:t>Centre moving southward at 555 km/day.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AU" altLang="en-US" sz="2000"/>
              <a:t>No background wind field  </a:t>
            </a:r>
          </a:p>
        </p:txBody>
      </p:sp>
      <p:grpSp>
        <p:nvGrpSpPr>
          <p:cNvPr id="11268" name="Group 3">
            <a:extLst>
              <a:ext uri="{FF2B5EF4-FFF2-40B4-BE49-F238E27FC236}">
                <a16:creationId xmlns:a16="http://schemas.microsoft.com/office/drawing/2014/main" id="{3BE9DD02-35E4-400A-B930-FE5826EF9475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168775"/>
            <a:ext cx="5256213" cy="1289050"/>
            <a:chOff x="561" y="2360"/>
            <a:chExt cx="2202" cy="531"/>
          </a:xfrm>
        </p:grpSpPr>
        <p:graphicFrame>
          <p:nvGraphicFramePr>
            <p:cNvPr id="11270" name="Object 4">
              <a:extLst>
                <a:ext uri="{FF2B5EF4-FFF2-40B4-BE49-F238E27FC236}">
                  <a16:creationId xmlns:a16="http://schemas.microsoft.com/office/drawing/2014/main" id="{95199C81-9837-482A-B9B2-F89F0A101B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1" y="2360"/>
            <a:ext cx="2202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r:id="rId4" imgW="2264760" imgH="529920" progId="">
                    <p:embed/>
                  </p:oleObj>
                </mc:Choice>
                <mc:Fallback>
                  <p:oleObj r:id="rId4" imgW="2264760" imgH="529920" progId="">
                    <p:embed/>
                    <p:pic>
                      <p:nvPicPr>
                        <p:cNvPr id="11270" name="Object 4">
                          <a:extLst>
                            <a:ext uri="{FF2B5EF4-FFF2-40B4-BE49-F238E27FC236}">
                              <a16:creationId xmlns:a16="http://schemas.microsoft.com/office/drawing/2014/main" id="{95199C81-9837-482A-B9B2-F89F0A101B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" y="2360"/>
                          <a:ext cx="2202" cy="5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1" name="Text Box 5">
              <a:extLst>
                <a:ext uri="{FF2B5EF4-FFF2-40B4-BE49-F238E27FC236}">
                  <a16:creationId xmlns:a16="http://schemas.microsoft.com/office/drawing/2014/main" id="{0E6AB384-09B6-4104-A4DC-5E8FEE7231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" y="2360"/>
              <a:ext cx="2202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NZ" altLang="en-US"/>
            </a:p>
          </p:txBody>
        </p:sp>
      </p:grpSp>
      <p:pic>
        <p:nvPicPr>
          <p:cNvPr id="11269" name="Picture 6">
            <a:extLst>
              <a:ext uri="{FF2B5EF4-FFF2-40B4-BE49-F238E27FC236}">
                <a16:creationId xmlns:a16="http://schemas.microsoft.com/office/drawing/2014/main" id="{81463EC0-A0CA-48C1-AE92-F1F17DF2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7" t="6554" r="17209" b="9830"/>
          <a:stretch>
            <a:fillRect/>
          </a:stretch>
        </p:blipFill>
        <p:spPr bwMode="auto">
          <a:xfrm>
            <a:off x="5402263" y="1103313"/>
            <a:ext cx="31813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667" t="6554" r="17209" b="98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528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7844D2E3-7233-44BD-B91B-22EDFA44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65126"/>
            <a:ext cx="81470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3200" b="1" dirty="0"/>
              <a:t>Adaptive mesh (48 hours)</a:t>
            </a:r>
          </a:p>
        </p:txBody>
      </p:sp>
      <p:grpSp>
        <p:nvGrpSpPr>
          <p:cNvPr id="13315" name="Group 2">
            <a:extLst>
              <a:ext uri="{FF2B5EF4-FFF2-40B4-BE49-F238E27FC236}">
                <a16:creationId xmlns:a16="http://schemas.microsoft.com/office/drawing/2014/main" id="{2C35D93F-3109-4F7A-B27D-911591AD0168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760413"/>
            <a:ext cx="8108950" cy="3935412"/>
            <a:chOff x="499" y="479"/>
            <a:chExt cx="5108" cy="2479"/>
          </a:xfrm>
        </p:grpSpPr>
        <p:pic>
          <p:nvPicPr>
            <p:cNvPr id="13320" name="Picture 3">
              <a:extLst>
                <a:ext uri="{FF2B5EF4-FFF2-40B4-BE49-F238E27FC236}">
                  <a16:creationId xmlns:a16="http://schemas.microsoft.com/office/drawing/2014/main" id="{F979E81D-BD99-43CB-B00B-0615421E4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" y="798"/>
              <a:ext cx="2158" cy="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1" name="Picture 4">
              <a:extLst>
                <a:ext uri="{FF2B5EF4-FFF2-40B4-BE49-F238E27FC236}">
                  <a16:creationId xmlns:a16="http://schemas.microsoft.com/office/drawing/2014/main" id="{3A246298-7699-4131-B091-8A3A2CCA6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" y="800"/>
              <a:ext cx="2158" cy="2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22" name="Text Box 5">
              <a:extLst>
                <a:ext uri="{FF2B5EF4-FFF2-40B4-BE49-F238E27FC236}">
                  <a16:creationId xmlns:a16="http://schemas.microsoft.com/office/drawing/2014/main" id="{80BEF9C8-89A5-441E-B2C2-69036AA9F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" y="2242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6.5 km</a:t>
              </a:r>
            </a:p>
          </p:txBody>
        </p:sp>
        <p:sp>
          <p:nvSpPr>
            <p:cNvPr id="13323" name="Text Box 6">
              <a:extLst>
                <a:ext uri="{FF2B5EF4-FFF2-40B4-BE49-F238E27FC236}">
                  <a16:creationId xmlns:a16="http://schemas.microsoft.com/office/drawing/2014/main" id="{9A9F10F9-3233-4ADC-A72C-4AA4D51D7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1986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13 km</a:t>
              </a:r>
            </a:p>
          </p:txBody>
        </p:sp>
        <p:sp>
          <p:nvSpPr>
            <p:cNvPr id="13324" name="Text Box 7">
              <a:extLst>
                <a:ext uri="{FF2B5EF4-FFF2-40B4-BE49-F238E27FC236}">
                  <a16:creationId xmlns:a16="http://schemas.microsoft.com/office/drawing/2014/main" id="{9C2771B7-48D7-4D0C-BBFF-345A3AB88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" y="1688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26 km</a:t>
              </a:r>
            </a:p>
          </p:txBody>
        </p:sp>
        <p:sp>
          <p:nvSpPr>
            <p:cNvPr id="13325" name="Text Box 8">
              <a:extLst>
                <a:ext uri="{FF2B5EF4-FFF2-40B4-BE49-F238E27FC236}">
                  <a16:creationId xmlns:a16="http://schemas.microsoft.com/office/drawing/2014/main" id="{88B13F78-D610-47B6-8741-F9F6A0B60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" y="1384"/>
              <a:ext cx="5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52 km</a:t>
              </a:r>
            </a:p>
          </p:txBody>
        </p:sp>
        <p:sp>
          <p:nvSpPr>
            <p:cNvPr id="13326" name="Line 9">
              <a:extLst>
                <a:ext uri="{FF2B5EF4-FFF2-40B4-BE49-F238E27FC236}">
                  <a16:creationId xmlns:a16="http://schemas.microsoft.com/office/drawing/2014/main" id="{CDB9BDE3-BF9D-4735-B2BF-89D1DBA14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76" y="1893"/>
              <a:ext cx="1116" cy="426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7" name="Line 10">
              <a:extLst>
                <a:ext uri="{FF2B5EF4-FFF2-40B4-BE49-F238E27FC236}">
                  <a16:creationId xmlns:a16="http://schemas.microsoft.com/office/drawing/2014/main" id="{B8402F33-015D-41F7-896C-FDA690686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36" y="1858"/>
              <a:ext cx="1058" cy="236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8" name="Line 11">
              <a:extLst>
                <a:ext uri="{FF2B5EF4-FFF2-40B4-BE49-F238E27FC236}">
                  <a16:creationId xmlns:a16="http://schemas.microsoft.com/office/drawing/2014/main" id="{10EE788A-E819-4BA1-938F-E262FC2299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75" y="1776"/>
              <a:ext cx="900" cy="28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29" name="Line 12">
              <a:extLst>
                <a:ext uri="{FF2B5EF4-FFF2-40B4-BE49-F238E27FC236}">
                  <a16:creationId xmlns:a16="http://schemas.microsoft.com/office/drawing/2014/main" id="{899AFC93-B508-49F2-B50D-878E16B70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0" y="1525"/>
              <a:ext cx="869" cy="99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0" name="Text Box 13">
              <a:extLst>
                <a:ext uri="{FF2B5EF4-FFF2-40B4-BE49-F238E27FC236}">
                  <a16:creationId xmlns:a16="http://schemas.microsoft.com/office/drawing/2014/main" id="{A22878AD-01DC-454C-BFEE-3DEF7D073F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" y="1087"/>
              <a:ext cx="6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104 km</a:t>
              </a:r>
            </a:p>
          </p:txBody>
        </p:sp>
        <p:sp>
          <p:nvSpPr>
            <p:cNvPr id="13331" name="Text Box 14">
              <a:extLst>
                <a:ext uri="{FF2B5EF4-FFF2-40B4-BE49-F238E27FC236}">
                  <a16:creationId xmlns:a16="http://schemas.microsoft.com/office/drawing/2014/main" id="{6F7F5CCE-34C7-425D-A3A0-D5595DBBE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" y="811"/>
              <a:ext cx="6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208 km</a:t>
              </a:r>
            </a:p>
          </p:txBody>
        </p:sp>
        <p:sp>
          <p:nvSpPr>
            <p:cNvPr id="13332" name="Line 15">
              <a:extLst>
                <a:ext uri="{FF2B5EF4-FFF2-40B4-BE49-F238E27FC236}">
                  <a16:creationId xmlns:a16="http://schemas.microsoft.com/office/drawing/2014/main" id="{C010B55E-D5FA-43F0-B7DA-0176A6534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20" y="1231"/>
              <a:ext cx="571" cy="168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3" name="Line 16">
              <a:extLst>
                <a:ext uri="{FF2B5EF4-FFF2-40B4-BE49-F238E27FC236}">
                  <a16:creationId xmlns:a16="http://schemas.microsoft.com/office/drawing/2014/main" id="{65C334EE-7B97-4B92-A04E-761DA4486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5" y="935"/>
              <a:ext cx="262" cy="68"/>
            </a:xfrm>
            <a:prstGeom prst="line">
              <a:avLst/>
            </a:prstGeom>
            <a:noFill/>
            <a:ln w="9360">
              <a:solidFill>
                <a:srgbClr val="CC33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34" name="Text Box 17">
              <a:extLst>
                <a:ext uri="{FF2B5EF4-FFF2-40B4-BE49-F238E27FC236}">
                  <a16:creationId xmlns:a16="http://schemas.microsoft.com/office/drawing/2014/main" id="{D01782AA-E7D8-438D-8A35-494470508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3" y="479"/>
              <a:ext cx="12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125"/>
                </a:spcBef>
                <a:buClrTx/>
                <a:buFontTx/>
                <a:buNone/>
              </a:pPr>
              <a:r>
                <a:rPr lang="en-NZ" altLang="en-US" sz="1800">
                  <a:solidFill>
                    <a:srgbClr val="CC3300"/>
                  </a:solidFill>
                </a:rPr>
                <a:t>Spatial resolution</a:t>
              </a:r>
            </a:p>
          </p:txBody>
        </p:sp>
      </p:grpSp>
      <p:sp>
        <p:nvSpPr>
          <p:cNvPr id="13316" name="Text Box 18">
            <a:extLst>
              <a:ext uri="{FF2B5EF4-FFF2-40B4-BE49-F238E27FC236}">
                <a16:creationId xmlns:a16="http://schemas.microsoft.com/office/drawing/2014/main" id="{2BC10B3D-ED99-4BAA-A555-5865001FD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4784725"/>
            <a:ext cx="7810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/>
              <a:t>The mesh is refined according to the estimated truncation error in the significant wave height field</a:t>
            </a:r>
          </a:p>
        </p:txBody>
      </p:sp>
      <p:grpSp>
        <p:nvGrpSpPr>
          <p:cNvPr id="13317" name="Group 19">
            <a:extLst>
              <a:ext uri="{FF2B5EF4-FFF2-40B4-BE49-F238E27FC236}">
                <a16:creationId xmlns:a16="http://schemas.microsoft.com/office/drawing/2014/main" id="{F5D6A2F8-B440-4B2A-8FDD-2F5FCA002BD0}"/>
              </a:ext>
            </a:extLst>
          </p:cNvPr>
          <p:cNvGrpSpPr>
            <a:grpSpLocks/>
          </p:cNvGrpSpPr>
          <p:nvPr/>
        </p:nvGrpSpPr>
        <p:grpSpPr bwMode="auto">
          <a:xfrm>
            <a:off x="2463800" y="5588000"/>
            <a:ext cx="3543300" cy="1125537"/>
            <a:chOff x="1759" y="3520"/>
            <a:chExt cx="1517" cy="373"/>
          </a:xfrm>
        </p:grpSpPr>
        <p:graphicFrame>
          <p:nvGraphicFramePr>
            <p:cNvPr id="13318" name="Object 20">
              <a:extLst>
                <a:ext uri="{FF2B5EF4-FFF2-40B4-BE49-F238E27FC236}">
                  <a16:creationId xmlns:a16="http://schemas.microsoft.com/office/drawing/2014/main" id="{516B1717-AF4E-4581-B15B-8B35576D01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59" y="3520"/>
            <a:ext cx="1517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r:id="rId6" imgW="1173960" imgH="361080" progId="">
                    <p:embed/>
                  </p:oleObj>
                </mc:Choice>
                <mc:Fallback>
                  <p:oleObj r:id="rId6" imgW="1173960" imgH="361080" progId="">
                    <p:embed/>
                    <p:pic>
                      <p:nvPicPr>
                        <p:cNvPr id="13318" name="Object 20">
                          <a:extLst>
                            <a:ext uri="{FF2B5EF4-FFF2-40B4-BE49-F238E27FC236}">
                              <a16:creationId xmlns:a16="http://schemas.microsoft.com/office/drawing/2014/main" id="{516B1717-AF4E-4581-B15B-8B35576D01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9" y="3520"/>
                          <a:ext cx="1517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9" name="Text Box 21">
              <a:extLst>
                <a:ext uri="{FF2B5EF4-FFF2-40B4-BE49-F238E27FC236}">
                  <a16:creationId xmlns:a16="http://schemas.microsoft.com/office/drawing/2014/main" id="{5C408EF7-5C3C-44FB-97A5-FDC2CA863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9" y="3520"/>
              <a:ext cx="151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NZ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76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5A330855-B9DD-4CAB-A10A-5FF3BF94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04813"/>
            <a:ext cx="58801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/>
              <a:t>Artificial “cyclone” simulations</a:t>
            </a:r>
          </a:p>
        </p:txBody>
      </p:sp>
      <p:grpSp>
        <p:nvGrpSpPr>
          <p:cNvPr id="15365" name="Group 4">
            <a:extLst>
              <a:ext uri="{FF2B5EF4-FFF2-40B4-BE49-F238E27FC236}">
                <a16:creationId xmlns:a16="http://schemas.microsoft.com/office/drawing/2014/main" id="{1E251685-8B31-4ADE-B630-690B33BB4276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1150938"/>
            <a:ext cx="6507162" cy="4683125"/>
            <a:chOff x="239" y="725"/>
            <a:chExt cx="4099" cy="2950"/>
          </a:xfrm>
        </p:grpSpPr>
        <p:pic>
          <p:nvPicPr>
            <p:cNvPr id="15367" name="Picture 5">
              <a:extLst>
                <a:ext uri="{FF2B5EF4-FFF2-40B4-BE49-F238E27FC236}">
                  <a16:creationId xmlns:a16="http://schemas.microsoft.com/office/drawing/2014/main" id="{6CDB5BAB-B2A8-4914-A9FA-3A353C8DE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725"/>
              <a:ext cx="3990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8" name="Text Box 6">
              <a:extLst>
                <a:ext uri="{FF2B5EF4-FFF2-40B4-BE49-F238E27FC236}">
                  <a16:creationId xmlns:a16="http://schemas.microsoft.com/office/drawing/2014/main" id="{BC5B9A2A-3236-4D77-BF82-F561F204A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" y="3325"/>
              <a:ext cx="2909" cy="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1440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Maximum spatial resolution (km)</a:t>
              </a:r>
            </a:p>
          </p:txBody>
        </p:sp>
        <p:sp>
          <p:nvSpPr>
            <p:cNvPr id="15369" name="Text Box 7">
              <a:extLst>
                <a:ext uri="{FF2B5EF4-FFF2-40B4-BE49-F238E27FC236}">
                  <a16:creationId xmlns:a16="http://schemas.microsoft.com/office/drawing/2014/main" id="{043425C8-CBA1-44F8-AC09-69A6E8CDDB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" y="3141"/>
              <a:ext cx="405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26</a:t>
              </a:r>
            </a:p>
          </p:txBody>
        </p:sp>
        <p:sp>
          <p:nvSpPr>
            <p:cNvPr id="15370" name="Text Box 8">
              <a:extLst>
                <a:ext uri="{FF2B5EF4-FFF2-40B4-BE49-F238E27FC236}">
                  <a16:creationId xmlns:a16="http://schemas.microsoft.com/office/drawing/2014/main" id="{510A7A3D-EF7B-454F-B464-556BC909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" y="3162"/>
              <a:ext cx="405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13</a:t>
              </a:r>
            </a:p>
          </p:txBody>
        </p:sp>
        <p:sp>
          <p:nvSpPr>
            <p:cNvPr id="15371" name="Text Box 9">
              <a:extLst>
                <a:ext uri="{FF2B5EF4-FFF2-40B4-BE49-F238E27FC236}">
                  <a16:creationId xmlns:a16="http://schemas.microsoft.com/office/drawing/2014/main" id="{CDB0B8B4-50E9-4A41-9A33-B90FB5BF8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7" y="3154"/>
              <a:ext cx="405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0" rIns="9000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6.5</a:t>
              </a:r>
            </a:p>
          </p:txBody>
        </p:sp>
        <p:sp>
          <p:nvSpPr>
            <p:cNvPr id="15372" name="Text Box 10">
              <a:extLst>
                <a:ext uri="{FF2B5EF4-FFF2-40B4-BE49-F238E27FC236}">
                  <a16:creationId xmlns:a16="http://schemas.microsoft.com/office/drawing/2014/main" id="{14297C2C-FF0C-4519-B16B-29E9D836B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" y="790"/>
              <a:ext cx="343" cy="23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1440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Computing time (hours)</a:t>
              </a:r>
            </a:p>
          </p:txBody>
        </p:sp>
        <p:sp>
          <p:nvSpPr>
            <p:cNvPr id="15373" name="Text Box 11">
              <a:extLst>
                <a:ext uri="{FF2B5EF4-FFF2-40B4-BE49-F238E27FC236}">
                  <a16:creationId xmlns:a16="http://schemas.microsoft.com/office/drawing/2014/main" id="{956DF001-0A7D-44BD-98BC-56B44B1B4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" y="2997"/>
              <a:ext cx="274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0.1</a:t>
              </a:r>
            </a:p>
          </p:txBody>
        </p:sp>
        <p:sp>
          <p:nvSpPr>
            <p:cNvPr id="15374" name="Text Box 12">
              <a:extLst>
                <a:ext uri="{FF2B5EF4-FFF2-40B4-BE49-F238E27FC236}">
                  <a16:creationId xmlns:a16="http://schemas.microsoft.com/office/drawing/2014/main" id="{F34AD020-2091-478E-8950-4B5E69A6E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2350"/>
              <a:ext cx="274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1</a:t>
              </a:r>
            </a:p>
          </p:txBody>
        </p:sp>
        <p:sp>
          <p:nvSpPr>
            <p:cNvPr id="15375" name="Text Box 13">
              <a:extLst>
                <a:ext uri="{FF2B5EF4-FFF2-40B4-BE49-F238E27FC236}">
                  <a16:creationId xmlns:a16="http://schemas.microsoft.com/office/drawing/2014/main" id="{965EB33E-AFAA-4AA4-B6E8-80965FF4F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674"/>
              <a:ext cx="220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10</a:t>
              </a:r>
            </a:p>
          </p:txBody>
        </p:sp>
        <p:sp>
          <p:nvSpPr>
            <p:cNvPr id="15376" name="Text Box 14">
              <a:extLst>
                <a:ext uri="{FF2B5EF4-FFF2-40B4-BE49-F238E27FC236}">
                  <a16:creationId xmlns:a16="http://schemas.microsoft.com/office/drawing/2014/main" id="{1718DA0D-E128-4509-8DF1-2276FFF6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" y="1002"/>
              <a:ext cx="320" cy="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r" eaLnBrk="1" hangingPunct="1">
                <a:spcBef>
                  <a:spcPts val="1500"/>
                </a:spcBef>
                <a:buClrTx/>
                <a:buFontTx/>
                <a:buNone/>
              </a:pPr>
              <a:r>
                <a:rPr lang="en-NZ" altLang="en-US"/>
                <a:t>100</a:t>
              </a:r>
            </a:p>
          </p:txBody>
        </p:sp>
        <p:sp>
          <p:nvSpPr>
            <p:cNvPr id="15377" name="Line 15">
              <a:extLst>
                <a:ext uri="{FF2B5EF4-FFF2-40B4-BE49-F238E27FC236}">
                  <a16:creationId xmlns:a16="http://schemas.microsoft.com/office/drawing/2014/main" id="{7F858314-FC69-4BFE-8A61-833D701A8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" y="1006"/>
              <a:ext cx="3331" cy="1142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5378" name="Line 16">
              <a:extLst>
                <a:ext uri="{FF2B5EF4-FFF2-40B4-BE49-F238E27FC236}">
                  <a16:creationId xmlns:a16="http://schemas.microsoft.com/office/drawing/2014/main" id="{F26EF01D-48DF-4108-A8A4-0304DB736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" y="2481"/>
              <a:ext cx="3331" cy="566"/>
            </a:xfrm>
            <a:prstGeom prst="line">
              <a:avLst/>
            </a:prstGeom>
            <a:noFill/>
            <a:ln w="28440">
              <a:solidFill>
                <a:srgbClr val="66003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5379" name="Line 17">
              <a:extLst>
                <a:ext uri="{FF2B5EF4-FFF2-40B4-BE49-F238E27FC236}">
                  <a16:creationId xmlns:a16="http://schemas.microsoft.com/office/drawing/2014/main" id="{9A1087E6-8F7F-47B1-9661-124F603128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" y="1167"/>
              <a:ext cx="3331" cy="1143"/>
            </a:xfrm>
            <a:prstGeom prst="line">
              <a:avLst/>
            </a:prstGeom>
            <a:noFill/>
            <a:ln w="2844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366" name="Text Box 18">
            <a:extLst>
              <a:ext uri="{FF2B5EF4-FFF2-40B4-BE49-F238E27FC236}">
                <a16:creationId xmlns:a16="http://schemas.microsoft.com/office/drawing/2014/main" id="{35E54E9E-9C86-4398-B3ED-65BBB980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1" y="3464721"/>
            <a:ext cx="2306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 dirty="0" err="1">
                <a:solidFill>
                  <a:srgbClr val="006600"/>
                </a:solidFill>
              </a:rPr>
              <a:t>Wavewatch</a:t>
            </a:r>
            <a:endParaRPr lang="en-NZ" altLang="en-US" dirty="0">
              <a:solidFill>
                <a:srgbClr val="006600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A3F03BB7-E64C-43FB-A3D5-41F56870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2" y="3023395"/>
            <a:ext cx="2306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 dirty="0" err="1">
                <a:solidFill>
                  <a:srgbClr val="FF3300"/>
                </a:solidFill>
              </a:rPr>
              <a:t>gerris</a:t>
            </a:r>
            <a:r>
              <a:rPr lang="en-NZ" altLang="en-US" dirty="0">
                <a:solidFill>
                  <a:srgbClr val="FF3300"/>
                </a:solidFill>
              </a:rPr>
              <a:t> constant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6688A746-D1F6-45A7-8C39-8A48B0266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881" y="4553744"/>
            <a:ext cx="2306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NZ" altLang="en-US" dirty="0" err="1">
                <a:solidFill>
                  <a:srgbClr val="660033"/>
                </a:solidFill>
              </a:rPr>
              <a:t>gerris</a:t>
            </a:r>
            <a:r>
              <a:rPr lang="en-NZ" altLang="en-US" dirty="0">
                <a:solidFill>
                  <a:srgbClr val="660033"/>
                </a:solidFill>
              </a:rPr>
              <a:t> adaptive</a:t>
            </a:r>
          </a:p>
        </p:txBody>
      </p:sp>
    </p:spTree>
    <p:extLst>
      <p:ext uri="{BB962C8B-B14F-4D97-AF65-F5344CB8AC3E}">
        <p14:creationId xmlns:p14="http://schemas.microsoft.com/office/powerpoint/2010/main" val="478027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4ABC659A-A670-4D36-9F36-88BAA604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6039"/>
            <a:ext cx="789146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NZ" altLang="en-US" sz="2800" b="1" dirty="0"/>
              <a:t>Estimated efficiency in global models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ABE7658-BA31-43C9-86AB-FAD0DD64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812800"/>
            <a:ext cx="54197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8014D31F-826C-4255-8CF6-B0E9C8F1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454400"/>
            <a:ext cx="5424487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Text Box 4">
            <a:extLst>
              <a:ext uri="{FF2B5EF4-FFF2-40B4-BE49-F238E27FC236}">
                <a16:creationId xmlns:a16="http://schemas.microsoft.com/office/drawing/2014/main" id="{8F5D0B87-5BCB-4024-9B70-77FA2A6B0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150938"/>
            <a:ext cx="2840038" cy="465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77825" indent="-3778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AutoNum type="alphaLcParenR"/>
            </a:pPr>
            <a:r>
              <a:rPr lang="en-NZ" altLang="en-US" sz="2000" b="1" dirty="0"/>
              <a:t>Sample global significant wave height field (1/9/2009 00Z NCEP Analysis)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NZ" altLang="en-US" sz="2000" b="1" dirty="0"/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en-NZ" altLang="en-US" sz="2000" b="1" dirty="0"/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AutoNum type="alphaLcParenR"/>
            </a:pPr>
            <a:r>
              <a:rPr lang="en-NZ" altLang="en-US" sz="2000" b="1" dirty="0"/>
              <a:t>the corresponding truncation error </a:t>
            </a:r>
            <a:r>
              <a:rPr lang="el-GR" altLang="en-US" sz="2000" b="1" i="1" dirty="0"/>
              <a:t>ε</a:t>
            </a:r>
            <a:r>
              <a:rPr lang="en-NZ" altLang="en-US" sz="2000" b="1" dirty="0"/>
              <a:t> for a 0.352</a:t>
            </a:r>
            <a:r>
              <a:rPr lang="en-NZ" altLang="en-US" sz="2000" b="1" dirty="0">
                <a:latin typeface="Symbol" panose="05050102010706020507" pitchFamily="18" charset="2"/>
              </a:rPr>
              <a:t></a:t>
            </a:r>
            <a:r>
              <a:rPr lang="en-NZ" altLang="en-US" sz="2000" b="1" dirty="0"/>
              <a:t> rectangular mesh. Logarithmic scale, ranging from </a:t>
            </a:r>
            <a:r>
              <a:rPr lang="el-GR" altLang="en-US" sz="2000" b="1" i="1" dirty="0"/>
              <a:t>ε</a:t>
            </a:r>
            <a:r>
              <a:rPr lang="en-NZ" altLang="en-US" sz="2000" b="1" i="1" dirty="0"/>
              <a:t> &lt; </a:t>
            </a:r>
            <a:r>
              <a:rPr lang="en-NZ" altLang="en-US" sz="2000" b="1" dirty="0"/>
              <a:t>1mm (dark blue) to </a:t>
            </a:r>
            <a:r>
              <a:rPr lang="el-GR" altLang="en-US" sz="2000" b="1" i="1" dirty="0"/>
              <a:t>ε </a:t>
            </a:r>
            <a:r>
              <a:rPr lang="en-NZ" altLang="en-US" sz="2000" b="1" dirty="0"/>
              <a:t>&gt; 5cm (dark red).</a:t>
            </a:r>
          </a:p>
        </p:txBody>
      </p:sp>
    </p:spTree>
    <p:extLst>
      <p:ext uri="{BB962C8B-B14F-4D97-AF65-F5344CB8AC3E}">
        <p14:creationId xmlns:p14="http://schemas.microsoft.com/office/powerpoint/2010/main" val="3806334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FS_Workshop_20140925_Wave_grids_Gorman.potx" id="{2B2BA276-6C39-4A82-B5FE-34C947EF5C4B}" vid="{F92A5F8B-1D36-439E-8EB3-6FAD3F8927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HAFS_Workshop_20140925_Wave_grids_Gorman</Template>
  <TotalTime>2433</TotalTime>
  <Words>725</Words>
  <Application>Microsoft Office PowerPoint</Application>
  <PresentationFormat>On-screen Show (4:3)</PresentationFormat>
  <Paragraphs>142</Paragraphs>
  <Slides>20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DejaVu Sans</vt:lpstr>
      <vt:lpstr>Droid Sans Fallback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grids for wave modelling</dc:title>
  <dc:creator>Richard Gorman</dc:creator>
  <cp:lastModifiedBy>Richard Gorman</cp:lastModifiedBy>
  <cp:revision>176</cp:revision>
  <dcterms:created xsi:type="dcterms:W3CDTF">2014-09-24T03:20:25Z</dcterms:created>
  <dcterms:modified xsi:type="dcterms:W3CDTF">2017-11-30T18:21:52Z</dcterms:modified>
</cp:coreProperties>
</file>